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3"/>
  </p:notesMasterIdLst>
  <p:sldIdLst>
    <p:sldId id="311" r:id="rId2"/>
    <p:sldId id="441" r:id="rId3"/>
    <p:sldId id="439" r:id="rId4"/>
    <p:sldId id="476" r:id="rId5"/>
    <p:sldId id="302" r:id="rId6"/>
    <p:sldId id="511" r:id="rId7"/>
    <p:sldId id="512" r:id="rId8"/>
    <p:sldId id="513" r:id="rId9"/>
    <p:sldId id="514" r:id="rId10"/>
    <p:sldId id="515" r:id="rId11"/>
    <p:sldId id="516" r:id="rId12"/>
    <p:sldId id="517" r:id="rId13"/>
    <p:sldId id="518" r:id="rId14"/>
    <p:sldId id="519" r:id="rId15"/>
    <p:sldId id="520" r:id="rId16"/>
    <p:sldId id="521" r:id="rId17"/>
    <p:sldId id="522" r:id="rId18"/>
    <p:sldId id="523" r:id="rId19"/>
    <p:sldId id="524" r:id="rId20"/>
    <p:sldId id="525" r:id="rId21"/>
    <p:sldId id="526" r:id="rId22"/>
    <p:sldId id="527" r:id="rId23"/>
    <p:sldId id="528" r:id="rId24"/>
    <p:sldId id="529" r:id="rId25"/>
    <p:sldId id="530" r:id="rId26"/>
    <p:sldId id="531" r:id="rId27"/>
    <p:sldId id="532" r:id="rId28"/>
    <p:sldId id="533" r:id="rId29"/>
    <p:sldId id="534" r:id="rId30"/>
    <p:sldId id="535" r:id="rId31"/>
    <p:sldId id="536" r:id="rId32"/>
    <p:sldId id="537" r:id="rId33"/>
    <p:sldId id="538" r:id="rId34"/>
    <p:sldId id="539" r:id="rId35"/>
    <p:sldId id="540" r:id="rId36"/>
    <p:sldId id="543" r:id="rId37"/>
    <p:sldId id="509" r:id="rId38"/>
    <p:sldId id="544" r:id="rId39"/>
    <p:sldId id="352" r:id="rId40"/>
    <p:sldId id="510" r:id="rId41"/>
    <p:sldId id="310"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76573" autoAdjust="0"/>
  </p:normalViewPr>
  <p:slideViewPr>
    <p:cSldViewPr snapToGrid="0">
      <p:cViewPr varScale="1">
        <p:scale>
          <a:sx n="82" d="100"/>
          <a:sy n="82" d="100"/>
        </p:scale>
        <p:origin x="258"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49DE356-6824-4D01-971D-0268C556A304}" type="datetimeFigureOut">
              <a:rPr lang="en-GB" smtClean="0"/>
              <a:t>22/03/2023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BA92C75-D9DC-411A-BCD8-216B227CC231}" type="slidenum">
              <a:rPr lang="en-GB" smtClean="0"/>
              <a:t>‹#›</a:t>
            </a:fld>
            <a:endParaRPr lang="en-GB"/>
          </a:p>
        </p:txBody>
      </p:sp>
    </p:spTree>
    <p:extLst>
      <p:ext uri="{BB962C8B-B14F-4D97-AF65-F5344CB8AC3E}">
        <p14:creationId xmlns:p14="http://schemas.microsoft.com/office/powerpoint/2010/main" val="121909178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BA92C75-D9DC-411A-BCD8-216B227CC231}" type="slidenum">
              <a:rPr lang="en-GB" smtClean="0"/>
              <a:t>1</a:t>
            </a:fld>
            <a:endParaRPr lang="en-GB"/>
          </a:p>
        </p:txBody>
      </p:sp>
    </p:spTree>
    <p:extLst>
      <p:ext uri="{BB962C8B-B14F-4D97-AF65-F5344CB8AC3E}">
        <p14:creationId xmlns:p14="http://schemas.microsoft.com/office/powerpoint/2010/main" val="426708841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2817F63B-6026-4DB7-80DE-DA0AEDA8AD5A}" type="datetime1">
              <a:rPr lang="en-GB" smtClean="0"/>
              <a:t>22/03/2023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2</a:t>
            </a:fld>
            <a:endParaRPr lang="en-GB"/>
          </a:p>
        </p:txBody>
      </p:sp>
    </p:spTree>
    <p:extLst>
      <p:ext uri="{BB962C8B-B14F-4D97-AF65-F5344CB8AC3E}">
        <p14:creationId xmlns:p14="http://schemas.microsoft.com/office/powerpoint/2010/main" val="51977663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2817F63B-6026-4DB7-80DE-DA0AEDA8AD5A}" type="datetime1">
              <a:rPr lang="en-GB" smtClean="0"/>
              <a:t>22/03/2023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3</a:t>
            </a:fld>
            <a:endParaRPr lang="en-GB"/>
          </a:p>
        </p:txBody>
      </p:sp>
    </p:spTree>
    <p:extLst>
      <p:ext uri="{BB962C8B-B14F-4D97-AF65-F5344CB8AC3E}">
        <p14:creationId xmlns:p14="http://schemas.microsoft.com/office/powerpoint/2010/main" val="150543595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2817F63B-6026-4DB7-80DE-DA0AEDA8AD5A}" type="datetime1">
              <a:rPr lang="en-GB" smtClean="0"/>
              <a:t>22/03/2023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4</a:t>
            </a:fld>
            <a:endParaRPr lang="en-GB"/>
          </a:p>
        </p:txBody>
      </p:sp>
    </p:spTree>
    <p:extLst>
      <p:ext uri="{BB962C8B-B14F-4D97-AF65-F5344CB8AC3E}">
        <p14:creationId xmlns:p14="http://schemas.microsoft.com/office/powerpoint/2010/main" val="269806124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8F8A2B45-4EC1-4278-978D-D6287A5B039C}" type="datetime1">
              <a:rPr lang="en-GB" smtClean="0"/>
              <a:t>22/03/2023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5</a:t>
            </a:fld>
            <a:endParaRPr lang="en-GB"/>
          </a:p>
        </p:txBody>
      </p:sp>
    </p:spTree>
    <p:extLst>
      <p:ext uri="{BB962C8B-B14F-4D97-AF65-F5344CB8AC3E}">
        <p14:creationId xmlns:p14="http://schemas.microsoft.com/office/powerpoint/2010/main" val="95289994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8F8A2B45-4EC1-4278-978D-D6287A5B039C}" type="datetime1">
              <a:rPr lang="en-GB" smtClean="0"/>
              <a:t>22/03/2023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6</a:t>
            </a:fld>
            <a:endParaRPr lang="en-GB"/>
          </a:p>
        </p:txBody>
      </p:sp>
    </p:spTree>
    <p:extLst>
      <p:ext uri="{BB962C8B-B14F-4D97-AF65-F5344CB8AC3E}">
        <p14:creationId xmlns:p14="http://schemas.microsoft.com/office/powerpoint/2010/main" val="428712312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8F8A2B45-4EC1-4278-978D-D6287A5B039C}" type="datetime1">
              <a:rPr lang="en-GB" smtClean="0"/>
              <a:t>22/03/2023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7</a:t>
            </a:fld>
            <a:endParaRPr lang="en-GB"/>
          </a:p>
        </p:txBody>
      </p:sp>
    </p:spTree>
    <p:extLst>
      <p:ext uri="{BB962C8B-B14F-4D97-AF65-F5344CB8AC3E}">
        <p14:creationId xmlns:p14="http://schemas.microsoft.com/office/powerpoint/2010/main" val="23359434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8F8A2B45-4EC1-4278-978D-D6287A5B039C}" type="datetime1">
              <a:rPr lang="en-GB" smtClean="0"/>
              <a:t>22/03/2023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8</a:t>
            </a:fld>
            <a:endParaRPr lang="en-GB"/>
          </a:p>
        </p:txBody>
      </p:sp>
    </p:spTree>
    <p:extLst>
      <p:ext uri="{BB962C8B-B14F-4D97-AF65-F5344CB8AC3E}">
        <p14:creationId xmlns:p14="http://schemas.microsoft.com/office/powerpoint/2010/main" val="163804328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8F8A2B45-4EC1-4278-978D-D6287A5B039C}" type="datetime1">
              <a:rPr lang="en-GB" smtClean="0"/>
              <a:t>22/03/2023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9</a:t>
            </a:fld>
            <a:endParaRPr lang="en-GB"/>
          </a:p>
        </p:txBody>
      </p:sp>
    </p:spTree>
    <p:extLst>
      <p:ext uri="{BB962C8B-B14F-4D97-AF65-F5344CB8AC3E}">
        <p14:creationId xmlns:p14="http://schemas.microsoft.com/office/powerpoint/2010/main" val="362402263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8F8A2B45-4EC1-4278-978D-D6287A5B039C}" type="datetime1">
              <a:rPr lang="en-GB" smtClean="0"/>
              <a:t>22/03/2023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10</a:t>
            </a:fld>
            <a:endParaRPr lang="en-GB"/>
          </a:p>
        </p:txBody>
      </p:sp>
    </p:spTree>
    <p:extLst>
      <p:ext uri="{BB962C8B-B14F-4D97-AF65-F5344CB8AC3E}">
        <p14:creationId xmlns:p14="http://schemas.microsoft.com/office/powerpoint/2010/main" val="286851527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8F8A2B45-4EC1-4278-978D-D6287A5B039C}" type="datetime1">
              <a:rPr lang="en-GB" smtClean="0"/>
              <a:t>22/03/2023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11</a:t>
            </a:fld>
            <a:endParaRPr lang="en-GB"/>
          </a:p>
        </p:txBody>
      </p:sp>
    </p:spTree>
    <p:extLst>
      <p:ext uri="{BB962C8B-B14F-4D97-AF65-F5344CB8AC3E}">
        <p14:creationId xmlns:p14="http://schemas.microsoft.com/office/powerpoint/2010/main" val="373496494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8F8A2B45-4EC1-4278-978D-D6287A5B039C}" type="datetime1">
              <a:rPr lang="en-GB" smtClean="0"/>
              <a:t>22/03/2023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12</a:t>
            </a:fld>
            <a:endParaRPr lang="en-GB"/>
          </a:p>
        </p:txBody>
      </p:sp>
    </p:spTree>
    <p:extLst>
      <p:ext uri="{BB962C8B-B14F-4D97-AF65-F5344CB8AC3E}">
        <p14:creationId xmlns:p14="http://schemas.microsoft.com/office/powerpoint/2010/main" val="242888111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8F8A2B45-4EC1-4278-978D-D6287A5B039C}" type="datetime1">
              <a:rPr lang="en-GB" smtClean="0"/>
              <a:t>22/03/2023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13</a:t>
            </a:fld>
            <a:endParaRPr lang="en-GB"/>
          </a:p>
        </p:txBody>
      </p:sp>
    </p:spTree>
    <p:extLst>
      <p:ext uri="{BB962C8B-B14F-4D97-AF65-F5344CB8AC3E}">
        <p14:creationId xmlns:p14="http://schemas.microsoft.com/office/powerpoint/2010/main" val="157516397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8F8A2B45-4EC1-4278-978D-D6287A5B039C}" type="datetime1">
              <a:rPr lang="en-GB" smtClean="0"/>
              <a:t>22/03/2023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14</a:t>
            </a:fld>
            <a:endParaRPr lang="en-GB"/>
          </a:p>
        </p:txBody>
      </p:sp>
    </p:spTree>
    <p:extLst>
      <p:ext uri="{BB962C8B-B14F-4D97-AF65-F5344CB8AC3E}">
        <p14:creationId xmlns:p14="http://schemas.microsoft.com/office/powerpoint/2010/main" val="139332875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8F8A2B45-4EC1-4278-978D-D6287A5B039C}" type="datetime1">
              <a:rPr lang="en-GB" smtClean="0"/>
              <a:t>22/03/2023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15</a:t>
            </a:fld>
            <a:endParaRPr lang="en-GB"/>
          </a:p>
        </p:txBody>
      </p:sp>
    </p:spTree>
    <p:extLst>
      <p:ext uri="{BB962C8B-B14F-4D97-AF65-F5344CB8AC3E}">
        <p14:creationId xmlns:p14="http://schemas.microsoft.com/office/powerpoint/2010/main" val="145313240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8F8A2B45-4EC1-4278-978D-D6287A5B039C}" type="datetime1">
              <a:rPr lang="en-GB" smtClean="0"/>
              <a:t>22/03/2023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16</a:t>
            </a:fld>
            <a:endParaRPr lang="en-GB"/>
          </a:p>
        </p:txBody>
      </p:sp>
    </p:spTree>
    <p:extLst>
      <p:ext uri="{BB962C8B-B14F-4D97-AF65-F5344CB8AC3E}">
        <p14:creationId xmlns:p14="http://schemas.microsoft.com/office/powerpoint/2010/main" val="188398249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8F8A2B45-4EC1-4278-978D-D6287A5B039C}" type="datetime1">
              <a:rPr lang="en-GB" smtClean="0"/>
              <a:t>22/03/2023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17</a:t>
            </a:fld>
            <a:endParaRPr lang="en-GB"/>
          </a:p>
        </p:txBody>
      </p:sp>
    </p:spTree>
    <p:extLst>
      <p:ext uri="{BB962C8B-B14F-4D97-AF65-F5344CB8AC3E}">
        <p14:creationId xmlns:p14="http://schemas.microsoft.com/office/powerpoint/2010/main" val="88744534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8F8A2B45-4EC1-4278-978D-D6287A5B039C}" type="datetime1">
              <a:rPr lang="en-GB" smtClean="0"/>
              <a:t>22/03/2023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18</a:t>
            </a:fld>
            <a:endParaRPr lang="en-GB"/>
          </a:p>
        </p:txBody>
      </p:sp>
    </p:spTree>
    <p:extLst>
      <p:ext uri="{BB962C8B-B14F-4D97-AF65-F5344CB8AC3E}">
        <p14:creationId xmlns:p14="http://schemas.microsoft.com/office/powerpoint/2010/main" val="384081189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8F8A2B45-4EC1-4278-978D-D6287A5B039C}" type="datetime1">
              <a:rPr lang="en-GB" smtClean="0"/>
              <a:t>22/03/2023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19</a:t>
            </a:fld>
            <a:endParaRPr lang="en-GB"/>
          </a:p>
        </p:txBody>
      </p:sp>
    </p:spTree>
    <p:extLst>
      <p:ext uri="{BB962C8B-B14F-4D97-AF65-F5344CB8AC3E}">
        <p14:creationId xmlns:p14="http://schemas.microsoft.com/office/powerpoint/2010/main" val="415332611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8F8A2B45-4EC1-4278-978D-D6287A5B039C}" type="datetime1">
              <a:rPr lang="en-GB" smtClean="0"/>
              <a:t>22/03/2023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20</a:t>
            </a:fld>
            <a:endParaRPr lang="en-GB"/>
          </a:p>
        </p:txBody>
      </p:sp>
    </p:spTree>
    <p:extLst>
      <p:ext uri="{BB962C8B-B14F-4D97-AF65-F5344CB8AC3E}">
        <p14:creationId xmlns:p14="http://schemas.microsoft.com/office/powerpoint/2010/main" val="83334678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8F8A2B45-4EC1-4278-978D-D6287A5B039C}" type="datetime1">
              <a:rPr lang="en-GB" smtClean="0"/>
              <a:t>22/03/2023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21</a:t>
            </a:fld>
            <a:endParaRPr lang="en-GB"/>
          </a:p>
        </p:txBody>
      </p:sp>
    </p:spTree>
    <p:extLst>
      <p:ext uri="{BB962C8B-B14F-4D97-AF65-F5344CB8AC3E}">
        <p14:creationId xmlns:p14="http://schemas.microsoft.com/office/powerpoint/2010/main" val="5751003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8F8A2B45-4EC1-4278-978D-D6287A5B039C}" type="datetime1">
              <a:rPr lang="en-GB" smtClean="0"/>
              <a:t>22/03/2023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22</a:t>
            </a:fld>
            <a:endParaRPr lang="en-GB"/>
          </a:p>
        </p:txBody>
      </p:sp>
    </p:spTree>
    <p:extLst>
      <p:ext uri="{BB962C8B-B14F-4D97-AF65-F5344CB8AC3E}">
        <p14:creationId xmlns:p14="http://schemas.microsoft.com/office/powerpoint/2010/main" val="95556153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8F8A2B45-4EC1-4278-978D-D6287A5B039C}" type="datetime1">
              <a:rPr lang="en-GB" smtClean="0"/>
              <a:t>22/03/2023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23</a:t>
            </a:fld>
            <a:endParaRPr lang="en-GB"/>
          </a:p>
        </p:txBody>
      </p:sp>
    </p:spTree>
    <p:extLst>
      <p:ext uri="{BB962C8B-B14F-4D97-AF65-F5344CB8AC3E}">
        <p14:creationId xmlns:p14="http://schemas.microsoft.com/office/powerpoint/2010/main" val="124265432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8F8A2B45-4EC1-4278-978D-D6287A5B039C}" type="datetime1">
              <a:rPr lang="en-GB" smtClean="0"/>
              <a:t>22/03/2023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24</a:t>
            </a:fld>
            <a:endParaRPr lang="en-GB"/>
          </a:p>
        </p:txBody>
      </p:sp>
    </p:spTree>
    <p:extLst>
      <p:ext uri="{BB962C8B-B14F-4D97-AF65-F5344CB8AC3E}">
        <p14:creationId xmlns:p14="http://schemas.microsoft.com/office/powerpoint/2010/main" val="389837301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8F8A2B45-4EC1-4278-978D-D6287A5B039C}" type="datetime1">
              <a:rPr lang="en-GB" smtClean="0"/>
              <a:t>22/03/2023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25</a:t>
            </a:fld>
            <a:endParaRPr lang="en-GB"/>
          </a:p>
        </p:txBody>
      </p:sp>
    </p:spTree>
    <p:extLst>
      <p:ext uri="{BB962C8B-B14F-4D97-AF65-F5344CB8AC3E}">
        <p14:creationId xmlns:p14="http://schemas.microsoft.com/office/powerpoint/2010/main" val="212499020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8F8A2B45-4EC1-4278-978D-D6287A5B039C}" type="datetime1">
              <a:rPr lang="en-GB" smtClean="0"/>
              <a:t>22/03/2023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26</a:t>
            </a:fld>
            <a:endParaRPr lang="en-GB"/>
          </a:p>
        </p:txBody>
      </p:sp>
    </p:spTree>
    <p:extLst>
      <p:ext uri="{BB962C8B-B14F-4D97-AF65-F5344CB8AC3E}">
        <p14:creationId xmlns:p14="http://schemas.microsoft.com/office/powerpoint/2010/main" val="143881126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8F8A2B45-4EC1-4278-978D-D6287A5B039C}" type="datetime1">
              <a:rPr lang="en-GB" smtClean="0"/>
              <a:t>22/03/2023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27</a:t>
            </a:fld>
            <a:endParaRPr lang="en-GB"/>
          </a:p>
        </p:txBody>
      </p:sp>
    </p:spTree>
    <p:extLst>
      <p:ext uri="{BB962C8B-B14F-4D97-AF65-F5344CB8AC3E}">
        <p14:creationId xmlns:p14="http://schemas.microsoft.com/office/powerpoint/2010/main" val="163107306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8F8A2B45-4EC1-4278-978D-D6287A5B039C}" type="datetime1">
              <a:rPr lang="en-GB" smtClean="0"/>
              <a:t>22/03/2023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28</a:t>
            </a:fld>
            <a:endParaRPr lang="en-GB"/>
          </a:p>
        </p:txBody>
      </p:sp>
    </p:spTree>
    <p:extLst>
      <p:ext uri="{BB962C8B-B14F-4D97-AF65-F5344CB8AC3E}">
        <p14:creationId xmlns:p14="http://schemas.microsoft.com/office/powerpoint/2010/main" val="69279849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8F8A2B45-4EC1-4278-978D-D6287A5B039C}" type="datetime1">
              <a:rPr lang="en-GB" smtClean="0"/>
              <a:t>22/03/2023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29</a:t>
            </a:fld>
            <a:endParaRPr lang="en-GB"/>
          </a:p>
        </p:txBody>
      </p:sp>
    </p:spTree>
    <p:extLst>
      <p:ext uri="{BB962C8B-B14F-4D97-AF65-F5344CB8AC3E}">
        <p14:creationId xmlns:p14="http://schemas.microsoft.com/office/powerpoint/2010/main" val="131402447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8F8A2B45-4EC1-4278-978D-D6287A5B039C}" type="datetime1">
              <a:rPr lang="en-GB" smtClean="0"/>
              <a:t>22/03/2023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30</a:t>
            </a:fld>
            <a:endParaRPr lang="en-GB"/>
          </a:p>
        </p:txBody>
      </p:sp>
    </p:spTree>
    <p:extLst>
      <p:ext uri="{BB962C8B-B14F-4D97-AF65-F5344CB8AC3E}">
        <p14:creationId xmlns:p14="http://schemas.microsoft.com/office/powerpoint/2010/main" val="155948536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8F8A2B45-4EC1-4278-978D-D6287A5B039C}" type="datetime1">
              <a:rPr lang="en-GB" smtClean="0"/>
              <a:t>22/03/2023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31</a:t>
            </a:fld>
            <a:endParaRPr lang="en-GB"/>
          </a:p>
        </p:txBody>
      </p:sp>
    </p:spTree>
    <p:extLst>
      <p:ext uri="{BB962C8B-B14F-4D97-AF65-F5344CB8AC3E}">
        <p14:creationId xmlns:p14="http://schemas.microsoft.com/office/powerpoint/2010/main" val="199541558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8F8A2B45-4EC1-4278-978D-D6287A5B039C}" type="datetime1">
              <a:rPr lang="en-GB" smtClean="0"/>
              <a:t>22/03/2023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32</a:t>
            </a:fld>
            <a:endParaRPr lang="en-GB"/>
          </a:p>
        </p:txBody>
      </p:sp>
    </p:spTree>
    <p:extLst>
      <p:ext uri="{BB962C8B-B14F-4D97-AF65-F5344CB8AC3E}">
        <p14:creationId xmlns:p14="http://schemas.microsoft.com/office/powerpoint/2010/main" val="57481949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8F8A2B45-4EC1-4278-978D-D6287A5B039C}" type="datetime1">
              <a:rPr lang="en-GB" smtClean="0"/>
              <a:t>22/03/2023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33</a:t>
            </a:fld>
            <a:endParaRPr lang="en-GB"/>
          </a:p>
        </p:txBody>
      </p:sp>
    </p:spTree>
    <p:extLst>
      <p:ext uri="{BB962C8B-B14F-4D97-AF65-F5344CB8AC3E}">
        <p14:creationId xmlns:p14="http://schemas.microsoft.com/office/powerpoint/2010/main" val="305326715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8F8A2B45-4EC1-4278-978D-D6287A5B039C}" type="datetime1">
              <a:rPr lang="en-GB" smtClean="0"/>
              <a:t>22/03/2023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34</a:t>
            </a:fld>
            <a:endParaRPr lang="en-GB"/>
          </a:p>
        </p:txBody>
      </p:sp>
    </p:spTree>
    <p:extLst>
      <p:ext uri="{BB962C8B-B14F-4D97-AF65-F5344CB8AC3E}">
        <p14:creationId xmlns:p14="http://schemas.microsoft.com/office/powerpoint/2010/main" val="192353873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8F8A2B45-4EC1-4278-978D-D6287A5B039C}" type="datetime1">
              <a:rPr lang="en-GB" smtClean="0"/>
              <a:t>22/03/2023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35</a:t>
            </a:fld>
            <a:endParaRPr lang="en-GB"/>
          </a:p>
        </p:txBody>
      </p:sp>
    </p:spTree>
    <p:extLst>
      <p:ext uri="{BB962C8B-B14F-4D97-AF65-F5344CB8AC3E}">
        <p14:creationId xmlns:p14="http://schemas.microsoft.com/office/powerpoint/2010/main" val="202494551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8F8A2B45-4EC1-4278-978D-D6287A5B039C}" type="datetime1">
              <a:rPr lang="en-GB" smtClean="0"/>
              <a:t>22/03/2023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36</a:t>
            </a:fld>
            <a:endParaRPr lang="en-GB"/>
          </a:p>
        </p:txBody>
      </p:sp>
    </p:spTree>
    <p:extLst>
      <p:ext uri="{BB962C8B-B14F-4D97-AF65-F5344CB8AC3E}">
        <p14:creationId xmlns:p14="http://schemas.microsoft.com/office/powerpoint/2010/main" val="1820705106"/>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8F8A2B45-4EC1-4278-978D-D6287A5B039C}" type="datetime1">
              <a:rPr lang="en-GB" smtClean="0"/>
              <a:t>22/03/2023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37</a:t>
            </a:fld>
            <a:endParaRPr lang="en-GB"/>
          </a:p>
        </p:txBody>
      </p:sp>
    </p:spTree>
    <p:extLst>
      <p:ext uri="{BB962C8B-B14F-4D97-AF65-F5344CB8AC3E}">
        <p14:creationId xmlns:p14="http://schemas.microsoft.com/office/powerpoint/2010/main" val="1429208307"/>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8F8A2B45-4EC1-4278-978D-D6287A5B039C}" type="datetime1">
              <a:rPr lang="en-GB" smtClean="0"/>
              <a:t>22/03/2023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38</a:t>
            </a:fld>
            <a:endParaRPr lang="en-GB"/>
          </a:p>
        </p:txBody>
      </p:sp>
    </p:spTree>
    <p:extLst>
      <p:ext uri="{BB962C8B-B14F-4D97-AF65-F5344CB8AC3E}">
        <p14:creationId xmlns:p14="http://schemas.microsoft.com/office/powerpoint/2010/main" val="2363892277"/>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4" name="Slide Number Placeholder 3"/>
          <p:cNvSpPr>
            <a:spLocks noGrp="1"/>
          </p:cNvSpPr>
          <p:nvPr>
            <p:ph type="sldNum" sz="quarter" idx="5"/>
          </p:nvPr>
        </p:nvSpPr>
        <p:spPr/>
        <p:txBody>
          <a:bodyPr/>
          <a:lstStyle/>
          <a:p>
            <a:fld id="{0BA92C75-D9DC-411A-BCD8-216B227CC231}" type="slidenum">
              <a:rPr lang="en-GB" smtClean="0"/>
              <a:t>39</a:t>
            </a:fld>
            <a:endParaRPr lang="en-GB"/>
          </a:p>
        </p:txBody>
      </p:sp>
    </p:spTree>
    <p:extLst>
      <p:ext uri="{BB962C8B-B14F-4D97-AF65-F5344CB8AC3E}">
        <p14:creationId xmlns:p14="http://schemas.microsoft.com/office/powerpoint/2010/main" val="2804044790"/>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2817F63B-6026-4DB7-80DE-DA0AEDA8AD5A}" type="datetime1">
              <a:rPr lang="en-GB" smtClean="0"/>
              <a:t>22/03/2023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41</a:t>
            </a:fld>
            <a:endParaRPr lang="en-GB"/>
          </a:p>
        </p:txBody>
      </p:sp>
    </p:spTree>
    <p:extLst>
      <p:ext uri="{BB962C8B-B14F-4D97-AF65-F5344CB8AC3E}">
        <p14:creationId xmlns:p14="http://schemas.microsoft.com/office/powerpoint/2010/main" val="27440261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B08CD5-2AA2-7989-EEC9-73AC54C2ADE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F01F5A9E-D24D-774C-0D55-5AC33524433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F731520E-D75E-0BB8-75CB-CBBD17E56312}"/>
              </a:ext>
            </a:extLst>
          </p:cNvPr>
          <p:cNvSpPr>
            <a:spLocks noGrp="1"/>
          </p:cNvSpPr>
          <p:nvPr>
            <p:ph type="dt" sz="half" idx="10"/>
          </p:nvPr>
        </p:nvSpPr>
        <p:spPr/>
        <p:txBody>
          <a:bodyPr/>
          <a:lstStyle/>
          <a:p>
            <a:fld id="{F21BC8C9-E742-4F0F-A43D-0CE9D4181AAA}" type="datetimeFigureOut">
              <a:rPr lang="en-GB" smtClean="0"/>
              <a:t>22/03/2023</a:t>
            </a:fld>
            <a:endParaRPr lang="en-GB"/>
          </a:p>
        </p:txBody>
      </p:sp>
      <p:sp>
        <p:nvSpPr>
          <p:cNvPr id="5" name="Footer Placeholder 4">
            <a:extLst>
              <a:ext uri="{FF2B5EF4-FFF2-40B4-BE49-F238E27FC236}">
                <a16:creationId xmlns:a16="http://schemas.microsoft.com/office/drawing/2014/main" id="{D18780AD-7360-F6BB-4B77-6C410B37364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A7C49B4-05B1-17CD-7431-BD03562D1090}"/>
              </a:ext>
            </a:extLst>
          </p:cNvPr>
          <p:cNvSpPr>
            <a:spLocks noGrp="1"/>
          </p:cNvSpPr>
          <p:nvPr>
            <p:ph type="sldNum" sz="quarter" idx="12"/>
          </p:nvPr>
        </p:nvSpPr>
        <p:spPr/>
        <p:txBody>
          <a:bodyPr/>
          <a:lstStyle/>
          <a:p>
            <a:fld id="{04E07495-BE5C-498D-BF4A-67E459FB29A9}" type="slidenum">
              <a:rPr lang="en-GB" smtClean="0"/>
              <a:t>‹#›</a:t>
            </a:fld>
            <a:endParaRPr lang="en-GB"/>
          </a:p>
        </p:txBody>
      </p:sp>
    </p:spTree>
    <p:extLst>
      <p:ext uri="{BB962C8B-B14F-4D97-AF65-F5344CB8AC3E}">
        <p14:creationId xmlns:p14="http://schemas.microsoft.com/office/powerpoint/2010/main" val="36537035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5FAA8D-982F-C970-057D-E1311D31D44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540CB34-3C8F-32E0-2631-32A4C7D3AC5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A45A67C-45CF-A69D-0660-E049063A499E}"/>
              </a:ext>
            </a:extLst>
          </p:cNvPr>
          <p:cNvSpPr>
            <a:spLocks noGrp="1"/>
          </p:cNvSpPr>
          <p:nvPr>
            <p:ph type="dt" sz="half" idx="10"/>
          </p:nvPr>
        </p:nvSpPr>
        <p:spPr/>
        <p:txBody>
          <a:bodyPr/>
          <a:lstStyle/>
          <a:p>
            <a:fld id="{F21BC8C9-E742-4F0F-A43D-0CE9D4181AAA}" type="datetimeFigureOut">
              <a:rPr lang="en-GB" smtClean="0"/>
              <a:t>22/03/2023</a:t>
            </a:fld>
            <a:endParaRPr lang="en-GB"/>
          </a:p>
        </p:txBody>
      </p:sp>
      <p:sp>
        <p:nvSpPr>
          <p:cNvPr id="5" name="Footer Placeholder 4">
            <a:extLst>
              <a:ext uri="{FF2B5EF4-FFF2-40B4-BE49-F238E27FC236}">
                <a16:creationId xmlns:a16="http://schemas.microsoft.com/office/drawing/2014/main" id="{6B2E18AB-167A-6A8D-D6F4-77D6F477B79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E2F0513-7401-1408-D231-134389C6735B}"/>
              </a:ext>
            </a:extLst>
          </p:cNvPr>
          <p:cNvSpPr>
            <a:spLocks noGrp="1"/>
          </p:cNvSpPr>
          <p:nvPr>
            <p:ph type="sldNum" sz="quarter" idx="12"/>
          </p:nvPr>
        </p:nvSpPr>
        <p:spPr/>
        <p:txBody>
          <a:bodyPr/>
          <a:lstStyle/>
          <a:p>
            <a:fld id="{04E07495-BE5C-498D-BF4A-67E459FB29A9}" type="slidenum">
              <a:rPr lang="en-GB" smtClean="0"/>
              <a:t>‹#›</a:t>
            </a:fld>
            <a:endParaRPr lang="en-GB"/>
          </a:p>
        </p:txBody>
      </p:sp>
    </p:spTree>
    <p:extLst>
      <p:ext uri="{BB962C8B-B14F-4D97-AF65-F5344CB8AC3E}">
        <p14:creationId xmlns:p14="http://schemas.microsoft.com/office/powerpoint/2010/main" val="41369644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3DD1BD-DCFC-CBC7-B09D-3115BA1AEFD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4673EFB1-A6CC-F8BC-F316-78D94CF840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147FA0A-ADA1-1BB8-E0F0-FB5504A13C42}"/>
              </a:ext>
            </a:extLst>
          </p:cNvPr>
          <p:cNvSpPr>
            <a:spLocks noGrp="1"/>
          </p:cNvSpPr>
          <p:nvPr>
            <p:ph type="dt" sz="half" idx="10"/>
          </p:nvPr>
        </p:nvSpPr>
        <p:spPr/>
        <p:txBody>
          <a:bodyPr/>
          <a:lstStyle/>
          <a:p>
            <a:fld id="{F21BC8C9-E742-4F0F-A43D-0CE9D4181AAA}" type="datetimeFigureOut">
              <a:rPr lang="en-GB" smtClean="0"/>
              <a:t>22/03/2023</a:t>
            </a:fld>
            <a:endParaRPr lang="en-GB"/>
          </a:p>
        </p:txBody>
      </p:sp>
      <p:sp>
        <p:nvSpPr>
          <p:cNvPr id="5" name="Footer Placeholder 4">
            <a:extLst>
              <a:ext uri="{FF2B5EF4-FFF2-40B4-BE49-F238E27FC236}">
                <a16:creationId xmlns:a16="http://schemas.microsoft.com/office/drawing/2014/main" id="{C1D3957C-07FC-1B20-CA21-EC29A667CEE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A3E3806-9A13-77D9-6C8C-1B3C28B561AD}"/>
              </a:ext>
            </a:extLst>
          </p:cNvPr>
          <p:cNvSpPr>
            <a:spLocks noGrp="1"/>
          </p:cNvSpPr>
          <p:nvPr>
            <p:ph type="sldNum" sz="quarter" idx="12"/>
          </p:nvPr>
        </p:nvSpPr>
        <p:spPr/>
        <p:txBody>
          <a:bodyPr/>
          <a:lstStyle/>
          <a:p>
            <a:fld id="{04E07495-BE5C-498D-BF4A-67E459FB29A9}" type="slidenum">
              <a:rPr lang="en-GB" smtClean="0"/>
              <a:t>‹#›</a:t>
            </a:fld>
            <a:endParaRPr lang="en-GB"/>
          </a:p>
        </p:txBody>
      </p:sp>
    </p:spTree>
    <p:extLst>
      <p:ext uri="{BB962C8B-B14F-4D97-AF65-F5344CB8AC3E}">
        <p14:creationId xmlns:p14="http://schemas.microsoft.com/office/powerpoint/2010/main" val="15196453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6AF6AB-9904-E221-7EBB-A82455042AC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461B336-4EE8-7C85-31C7-AAAB309AB6D4}"/>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FBDD9D7C-7E6A-B169-D07D-E7ED4375EBB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E367A4CD-9AF3-F35F-C741-9FFF1196AAD0}"/>
              </a:ext>
            </a:extLst>
          </p:cNvPr>
          <p:cNvSpPr>
            <a:spLocks noGrp="1"/>
          </p:cNvSpPr>
          <p:nvPr>
            <p:ph type="dt" sz="half" idx="10"/>
          </p:nvPr>
        </p:nvSpPr>
        <p:spPr/>
        <p:txBody>
          <a:bodyPr/>
          <a:lstStyle/>
          <a:p>
            <a:fld id="{F21BC8C9-E742-4F0F-A43D-0CE9D4181AAA}" type="datetimeFigureOut">
              <a:rPr lang="en-GB" smtClean="0"/>
              <a:t>22/03/2023</a:t>
            </a:fld>
            <a:endParaRPr lang="en-GB"/>
          </a:p>
        </p:txBody>
      </p:sp>
      <p:sp>
        <p:nvSpPr>
          <p:cNvPr id="6" name="Footer Placeholder 5">
            <a:extLst>
              <a:ext uri="{FF2B5EF4-FFF2-40B4-BE49-F238E27FC236}">
                <a16:creationId xmlns:a16="http://schemas.microsoft.com/office/drawing/2014/main" id="{789D1CED-2F6E-7916-33A3-F2203173507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E9FFC2A-E797-2754-8C88-55764C86DC2D}"/>
              </a:ext>
            </a:extLst>
          </p:cNvPr>
          <p:cNvSpPr>
            <a:spLocks noGrp="1"/>
          </p:cNvSpPr>
          <p:nvPr>
            <p:ph type="sldNum" sz="quarter" idx="12"/>
          </p:nvPr>
        </p:nvSpPr>
        <p:spPr/>
        <p:txBody>
          <a:bodyPr/>
          <a:lstStyle/>
          <a:p>
            <a:fld id="{04E07495-BE5C-498D-BF4A-67E459FB29A9}" type="slidenum">
              <a:rPr lang="en-GB" smtClean="0"/>
              <a:t>‹#›</a:t>
            </a:fld>
            <a:endParaRPr lang="en-GB"/>
          </a:p>
        </p:txBody>
      </p:sp>
    </p:spTree>
    <p:extLst>
      <p:ext uri="{BB962C8B-B14F-4D97-AF65-F5344CB8AC3E}">
        <p14:creationId xmlns:p14="http://schemas.microsoft.com/office/powerpoint/2010/main" val="4807329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A0E16F-2D7B-1A79-0E2C-93C396FFE2A9}"/>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B88E4D1-C128-7E51-0BCF-52BA821769F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5EADB9B-2532-6102-C902-2D730E9FBF23}"/>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53FD098F-7677-517C-7B90-65512750598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845DC17-AFA0-0EF7-EAA9-0E7172033EED}"/>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F5BEC30B-2417-896A-BCE4-E2E175769D83}"/>
              </a:ext>
            </a:extLst>
          </p:cNvPr>
          <p:cNvSpPr>
            <a:spLocks noGrp="1"/>
          </p:cNvSpPr>
          <p:nvPr>
            <p:ph type="dt" sz="half" idx="10"/>
          </p:nvPr>
        </p:nvSpPr>
        <p:spPr/>
        <p:txBody>
          <a:bodyPr/>
          <a:lstStyle/>
          <a:p>
            <a:fld id="{F21BC8C9-E742-4F0F-A43D-0CE9D4181AAA}" type="datetimeFigureOut">
              <a:rPr lang="en-GB" smtClean="0"/>
              <a:t>22/03/2023</a:t>
            </a:fld>
            <a:endParaRPr lang="en-GB"/>
          </a:p>
        </p:txBody>
      </p:sp>
      <p:sp>
        <p:nvSpPr>
          <p:cNvPr id="8" name="Footer Placeholder 7">
            <a:extLst>
              <a:ext uri="{FF2B5EF4-FFF2-40B4-BE49-F238E27FC236}">
                <a16:creationId xmlns:a16="http://schemas.microsoft.com/office/drawing/2014/main" id="{30D62C60-62F1-18D8-C5ED-4537AB7D8038}"/>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1455736F-D0D1-EBA4-9B11-E54D1F44C671}"/>
              </a:ext>
            </a:extLst>
          </p:cNvPr>
          <p:cNvSpPr>
            <a:spLocks noGrp="1"/>
          </p:cNvSpPr>
          <p:nvPr>
            <p:ph type="sldNum" sz="quarter" idx="12"/>
          </p:nvPr>
        </p:nvSpPr>
        <p:spPr/>
        <p:txBody>
          <a:bodyPr/>
          <a:lstStyle/>
          <a:p>
            <a:fld id="{04E07495-BE5C-498D-BF4A-67E459FB29A9}" type="slidenum">
              <a:rPr lang="en-GB" smtClean="0"/>
              <a:t>‹#›</a:t>
            </a:fld>
            <a:endParaRPr lang="en-GB"/>
          </a:p>
        </p:txBody>
      </p:sp>
    </p:spTree>
    <p:extLst>
      <p:ext uri="{BB962C8B-B14F-4D97-AF65-F5344CB8AC3E}">
        <p14:creationId xmlns:p14="http://schemas.microsoft.com/office/powerpoint/2010/main" val="40127017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79AAA0-F4E8-A18C-E6DC-767FB127FD63}"/>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BE2E2407-D449-668C-6E25-B60651DAB467}"/>
              </a:ext>
            </a:extLst>
          </p:cNvPr>
          <p:cNvSpPr>
            <a:spLocks noGrp="1"/>
          </p:cNvSpPr>
          <p:nvPr>
            <p:ph type="dt" sz="half" idx="10"/>
          </p:nvPr>
        </p:nvSpPr>
        <p:spPr/>
        <p:txBody>
          <a:bodyPr/>
          <a:lstStyle/>
          <a:p>
            <a:fld id="{F21BC8C9-E742-4F0F-A43D-0CE9D4181AAA}" type="datetimeFigureOut">
              <a:rPr lang="en-GB" smtClean="0"/>
              <a:t>22/03/2023</a:t>
            </a:fld>
            <a:endParaRPr lang="en-GB"/>
          </a:p>
        </p:txBody>
      </p:sp>
      <p:sp>
        <p:nvSpPr>
          <p:cNvPr id="4" name="Footer Placeholder 3">
            <a:extLst>
              <a:ext uri="{FF2B5EF4-FFF2-40B4-BE49-F238E27FC236}">
                <a16:creationId xmlns:a16="http://schemas.microsoft.com/office/drawing/2014/main" id="{4F616C89-160F-AE11-EBCC-95FA0660CF69}"/>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2F1BDF37-B9F3-33FC-91E5-E493C561D19E}"/>
              </a:ext>
            </a:extLst>
          </p:cNvPr>
          <p:cNvSpPr>
            <a:spLocks noGrp="1"/>
          </p:cNvSpPr>
          <p:nvPr>
            <p:ph type="sldNum" sz="quarter" idx="12"/>
          </p:nvPr>
        </p:nvSpPr>
        <p:spPr/>
        <p:txBody>
          <a:bodyPr/>
          <a:lstStyle/>
          <a:p>
            <a:fld id="{04E07495-BE5C-498D-BF4A-67E459FB29A9}" type="slidenum">
              <a:rPr lang="en-GB" smtClean="0"/>
              <a:t>‹#›</a:t>
            </a:fld>
            <a:endParaRPr lang="en-GB"/>
          </a:p>
        </p:txBody>
      </p:sp>
    </p:spTree>
    <p:extLst>
      <p:ext uri="{BB962C8B-B14F-4D97-AF65-F5344CB8AC3E}">
        <p14:creationId xmlns:p14="http://schemas.microsoft.com/office/powerpoint/2010/main" val="32986505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52EDB82-3836-8FC5-62CD-18C859E58C81}"/>
              </a:ext>
            </a:extLst>
          </p:cNvPr>
          <p:cNvSpPr>
            <a:spLocks noGrp="1"/>
          </p:cNvSpPr>
          <p:nvPr>
            <p:ph type="dt" sz="half" idx="10"/>
          </p:nvPr>
        </p:nvSpPr>
        <p:spPr/>
        <p:txBody>
          <a:bodyPr/>
          <a:lstStyle/>
          <a:p>
            <a:fld id="{F21BC8C9-E742-4F0F-A43D-0CE9D4181AAA}" type="datetimeFigureOut">
              <a:rPr lang="en-GB" smtClean="0"/>
              <a:t>22/03/2023</a:t>
            </a:fld>
            <a:endParaRPr lang="en-GB"/>
          </a:p>
        </p:txBody>
      </p:sp>
      <p:sp>
        <p:nvSpPr>
          <p:cNvPr id="3" name="Footer Placeholder 2">
            <a:extLst>
              <a:ext uri="{FF2B5EF4-FFF2-40B4-BE49-F238E27FC236}">
                <a16:creationId xmlns:a16="http://schemas.microsoft.com/office/drawing/2014/main" id="{7318108D-E37F-9754-9589-E8CA5E6C5558}"/>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C8CC5799-0ECC-7227-0885-95C29D84823A}"/>
              </a:ext>
            </a:extLst>
          </p:cNvPr>
          <p:cNvSpPr>
            <a:spLocks noGrp="1"/>
          </p:cNvSpPr>
          <p:nvPr>
            <p:ph type="sldNum" sz="quarter" idx="12"/>
          </p:nvPr>
        </p:nvSpPr>
        <p:spPr/>
        <p:txBody>
          <a:bodyPr/>
          <a:lstStyle/>
          <a:p>
            <a:fld id="{04E07495-BE5C-498D-BF4A-67E459FB29A9}" type="slidenum">
              <a:rPr lang="en-GB" smtClean="0"/>
              <a:t>‹#›</a:t>
            </a:fld>
            <a:endParaRPr lang="en-GB"/>
          </a:p>
        </p:txBody>
      </p:sp>
    </p:spTree>
    <p:extLst>
      <p:ext uri="{BB962C8B-B14F-4D97-AF65-F5344CB8AC3E}">
        <p14:creationId xmlns:p14="http://schemas.microsoft.com/office/powerpoint/2010/main" val="42549233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BC9366-8F42-869C-EA7B-C96031AE4E9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E240E59E-F07C-425E-5AEF-A3A042E4268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1ACF2250-C3F8-9B21-08DF-9D03DA1B384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5CBBD69-4CB8-FDB6-FEE8-1B0B61FCE15B}"/>
              </a:ext>
            </a:extLst>
          </p:cNvPr>
          <p:cNvSpPr>
            <a:spLocks noGrp="1"/>
          </p:cNvSpPr>
          <p:nvPr>
            <p:ph type="dt" sz="half" idx="10"/>
          </p:nvPr>
        </p:nvSpPr>
        <p:spPr/>
        <p:txBody>
          <a:bodyPr/>
          <a:lstStyle/>
          <a:p>
            <a:fld id="{F21BC8C9-E742-4F0F-A43D-0CE9D4181AAA}" type="datetimeFigureOut">
              <a:rPr lang="en-GB" smtClean="0"/>
              <a:t>22/03/2023</a:t>
            </a:fld>
            <a:endParaRPr lang="en-GB"/>
          </a:p>
        </p:txBody>
      </p:sp>
      <p:sp>
        <p:nvSpPr>
          <p:cNvPr id="6" name="Footer Placeholder 5">
            <a:extLst>
              <a:ext uri="{FF2B5EF4-FFF2-40B4-BE49-F238E27FC236}">
                <a16:creationId xmlns:a16="http://schemas.microsoft.com/office/drawing/2014/main" id="{687E2F2E-68A1-2B82-F687-5841C44B7BF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F76279B-7C5F-1247-FD95-56270BF981F9}"/>
              </a:ext>
            </a:extLst>
          </p:cNvPr>
          <p:cNvSpPr>
            <a:spLocks noGrp="1"/>
          </p:cNvSpPr>
          <p:nvPr>
            <p:ph type="sldNum" sz="quarter" idx="12"/>
          </p:nvPr>
        </p:nvSpPr>
        <p:spPr/>
        <p:txBody>
          <a:bodyPr/>
          <a:lstStyle/>
          <a:p>
            <a:fld id="{04E07495-BE5C-498D-BF4A-67E459FB29A9}" type="slidenum">
              <a:rPr lang="en-GB" smtClean="0"/>
              <a:t>‹#›</a:t>
            </a:fld>
            <a:endParaRPr lang="en-GB"/>
          </a:p>
        </p:txBody>
      </p:sp>
    </p:spTree>
    <p:extLst>
      <p:ext uri="{BB962C8B-B14F-4D97-AF65-F5344CB8AC3E}">
        <p14:creationId xmlns:p14="http://schemas.microsoft.com/office/powerpoint/2010/main" val="3392065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5B6122-31A4-6546-5E77-09F1E9FCCD2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72E9894C-848A-8047-2F88-C9EA6CF07FB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0F7E2DF8-057C-C132-80FA-786F1323640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65970B3-658B-268F-B747-A1A09C9135D1}"/>
              </a:ext>
            </a:extLst>
          </p:cNvPr>
          <p:cNvSpPr>
            <a:spLocks noGrp="1"/>
          </p:cNvSpPr>
          <p:nvPr>
            <p:ph type="dt" sz="half" idx="10"/>
          </p:nvPr>
        </p:nvSpPr>
        <p:spPr/>
        <p:txBody>
          <a:bodyPr/>
          <a:lstStyle/>
          <a:p>
            <a:fld id="{F21BC8C9-E742-4F0F-A43D-0CE9D4181AAA}" type="datetimeFigureOut">
              <a:rPr lang="en-GB" smtClean="0"/>
              <a:t>22/03/2023</a:t>
            </a:fld>
            <a:endParaRPr lang="en-GB"/>
          </a:p>
        </p:txBody>
      </p:sp>
      <p:sp>
        <p:nvSpPr>
          <p:cNvPr id="6" name="Footer Placeholder 5">
            <a:extLst>
              <a:ext uri="{FF2B5EF4-FFF2-40B4-BE49-F238E27FC236}">
                <a16:creationId xmlns:a16="http://schemas.microsoft.com/office/drawing/2014/main" id="{CE1BF0B3-5DCF-6411-1E2D-E4AC930A8DA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7AA06BF-38B0-240E-B819-77DC2819ADAD}"/>
              </a:ext>
            </a:extLst>
          </p:cNvPr>
          <p:cNvSpPr>
            <a:spLocks noGrp="1"/>
          </p:cNvSpPr>
          <p:nvPr>
            <p:ph type="sldNum" sz="quarter" idx="12"/>
          </p:nvPr>
        </p:nvSpPr>
        <p:spPr/>
        <p:txBody>
          <a:bodyPr/>
          <a:lstStyle/>
          <a:p>
            <a:fld id="{04E07495-BE5C-498D-BF4A-67E459FB29A9}" type="slidenum">
              <a:rPr lang="en-GB" smtClean="0"/>
              <a:t>‹#›</a:t>
            </a:fld>
            <a:endParaRPr lang="en-GB"/>
          </a:p>
        </p:txBody>
      </p:sp>
    </p:spTree>
    <p:extLst>
      <p:ext uri="{BB962C8B-B14F-4D97-AF65-F5344CB8AC3E}">
        <p14:creationId xmlns:p14="http://schemas.microsoft.com/office/powerpoint/2010/main" val="19081283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D021AB-B552-1066-1640-07EFCB4AA416}"/>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4DB8ECB-C02E-79BB-D568-C8A786D373C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1235BEC-C7E0-90C7-930C-2787FD16973A}"/>
              </a:ext>
            </a:extLst>
          </p:cNvPr>
          <p:cNvSpPr>
            <a:spLocks noGrp="1"/>
          </p:cNvSpPr>
          <p:nvPr>
            <p:ph type="dt" sz="half" idx="10"/>
          </p:nvPr>
        </p:nvSpPr>
        <p:spPr/>
        <p:txBody>
          <a:bodyPr/>
          <a:lstStyle/>
          <a:p>
            <a:fld id="{F21BC8C9-E742-4F0F-A43D-0CE9D4181AAA}" type="datetimeFigureOut">
              <a:rPr lang="en-GB" smtClean="0"/>
              <a:t>22/03/2023</a:t>
            </a:fld>
            <a:endParaRPr lang="en-GB"/>
          </a:p>
        </p:txBody>
      </p:sp>
      <p:sp>
        <p:nvSpPr>
          <p:cNvPr id="5" name="Footer Placeholder 4">
            <a:extLst>
              <a:ext uri="{FF2B5EF4-FFF2-40B4-BE49-F238E27FC236}">
                <a16:creationId xmlns:a16="http://schemas.microsoft.com/office/drawing/2014/main" id="{B67DDC42-FDD5-B020-7C5F-95663C3C876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D6D586B-031E-7617-A09F-A564052BE609}"/>
              </a:ext>
            </a:extLst>
          </p:cNvPr>
          <p:cNvSpPr>
            <a:spLocks noGrp="1"/>
          </p:cNvSpPr>
          <p:nvPr>
            <p:ph type="sldNum" sz="quarter" idx="12"/>
          </p:nvPr>
        </p:nvSpPr>
        <p:spPr/>
        <p:txBody>
          <a:bodyPr/>
          <a:lstStyle/>
          <a:p>
            <a:fld id="{04E07495-BE5C-498D-BF4A-67E459FB29A9}" type="slidenum">
              <a:rPr lang="en-GB" smtClean="0"/>
              <a:t>‹#›</a:t>
            </a:fld>
            <a:endParaRPr lang="en-GB"/>
          </a:p>
        </p:txBody>
      </p:sp>
    </p:spTree>
    <p:extLst>
      <p:ext uri="{BB962C8B-B14F-4D97-AF65-F5344CB8AC3E}">
        <p14:creationId xmlns:p14="http://schemas.microsoft.com/office/powerpoint/2010/main" val="195420712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F412A71-D142-A68F-DBAA-F032B3036BCE}"/>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FE5055E-C376-AF7D-9751-84D2F7A8E5AF}"/>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6ABD01A-669E-DD20-69B7-1C65F2FE7E22}"/>
              </a:ext>
            </a:extLst>
          </p:cNvPr>
          <p:cNvSpPr>
            <a:spLocks noGrp="1"/>
          </p:cNvSpPr>
          <p:nvPr>
            <p:ph type="dt" sz="half" idx="10"/>
          </p:nvPr>
        </p:nvSpPr>
        <p:spPr/>
        <p:txBody>
          <a:bodyPr/>
          <a:lstStyle/>
          <a:p>
            <a:fld id="{F21BC8C9-E742-4F0F-A43D-0CE9D4181AAA}" type="datetimeFigureOut">
              <a:rPr lang="en-GB" smtClean="0"/>
              <a:t>22/03/2023</a:t>
            </a:fld>
            <a:endParaRPr lang="en-GB"/>
          </a:p>
        </p:txBody>
      </p:sp>
      <p:sp>
        <p:nvSpPr>
          <p:cNvPr id="5" name="Footer Placeholder 4">
            <a:extLst>
              <a:ext uri="{FF2B5EF4-FFF2-40B4-BE49-F238E27FC236}">
                <a16:creationId xmlns:a16="http://schemas.microsoft.com/office/drawing/2014/main" id="{D01673CF-F55A-1590-5EFE-F9D5D87C143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7BC69ED-EF77-2D6A-4BE4-71E9C4393401}"/>
              </a:ext>
            </a:extLst>
          </p:cNvPr>
          <p:cNvSpPr>
            <a:spLocks noGrp="1"/>
          </p:cNvSpPr>
          <p:nvPr>
            <p:ph type="sldNum" sz="quarter" idx="12"/>
          </p:nvPr>
        </p:nvSpPr>
        <p:spPr/>
        <p:txBody>
          <a:bodyPr/>
          <a:lstStyle/>
          <a:p>
            <a:fld id="{04E07495-BE5C-498D-BF4A-67E459FB29A9}" type="slidenum">
              <a:rPr lang="en-GB" smtClean="0"/>
              <a:t>‹#›</a:t>
            </a:fld>
            <a:endParaRPr lang="en-GB"/>
          </a:p>
        </p:txBody>
      </p:sp>
    </p:spTree>
    <p:extLst>
      <p:ext uri="{BB962C8B-B14F-4D97-AF65-F5344CB8AC3E}">
        <p14:creationId xmlns:p14="http://schemas.microsoft.com/office/powerpoint/2010/main" val="676410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A12EEA0-D383-DA1F-0483-930A1D4C88B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9CA2CED-51D7-59CF-2519-4B883CA7974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05E23BC-5B3F-5D8E-12DC-BDE3147B88E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21BC8C9-E742-4F0F-A43D-0CE9D4181AAA}" type="datetimeFigureOut">
              <a:rPr lang="en-GB" smtClean="0"/>
              <a:t>22/03/2023</a:t>
            </a:fld>
            <a:endParaRPr lang="en-GB"/>
          </a:p>
        </p:txBody>
      </p:sp>
      <p:sp>
        <p:nvSpPr>
          <p:cNvPr id="5" name="Footer Placeholder 4">
            <a:extLst>
              <a:ext uri="{FF2B5EF4-FFF2-40B4-BE49-F238E27FC236}">
                <a16:creationId xmlns:a16="http://schemas.microsoft.com/office/drawing/2014/main" id="{522283A1-24B8-8DD5-A01E-DFE917309E7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C5D580B8-7111-1725-6DD3-0D602CD8779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4E07495-BE5C-498D-BF4A-67E459FB29A9}" type="slidenum">
              <a:rPr lang="en-GB" smtClean="0"/>
              <a:t>‹#›</a:t>
            </a:fld>
            <a:endParaRPr lang="en-GB"/>
          </a:p>
        </p:txBody>
      </p:sp>
    </p:spTree>
    <p:extLst>
      <p:ext uri="{BB962C8B-B14F-4D97-AF65-F5344CB8AC3E}">
        <p14:creationId xmlns:p14="http://schemas.microsoft.com/office/powerpoint/2010/main" val="385240963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7" Type="http://schemas.openxmlformats.org/officeDocument/2006/relationships/image" Target="../media/image6.emf"/><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png"/><Relationship Id="rId4" Type="http://schemas.openxmlformats.org/officeDocument/2006/relationships/image" Target="../media/image3.emf"/></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1.xml"/><Relationship Id="rId1" Type="http://schemas.openxmlformats.org/officeDocument/2006/relationships/slideLayout" Target="../slideLayouts/slideLayout1.xml"/><Relationship Id="rId4" Type="http://schemas.microsoft.com/office/2007/relationships/hdphoto" Target="../media/hdphoto1.wdp"/></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hyperlink" Target="mailto:nahed.kamal@esu.ac.ae" TargetMode="Externa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0.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3"/>
          <a:stretch>
            <a:fillRect/>
          </a:stretch>
        </p:blipFill>
        <p:spPr>
          <a:xfrm>
            <a:off x="-71964" y="-117903"/>
            <a:ext cx="12335929" cy="7093806"/>
          </a:xfrm>
          <a:prstGeom prst="rect">
            <a:avLst/>
          </a:prstGeom>
        </p:spPr>
      </p:pic>
      <p:sp>
        <p:nvSpPr>
          <p:cNvPr id="11" name="Rectangle 10"/>
          <p:cNvSpPr/>
          <p:nvPr/>
        </p:nvSpPr>
        <p:spPr>
          <a:xfrm rot="10800000">
            <a:off x="-436621" y="-101605"/>
            <a:ext cx="12335930"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4"/>
          <a:srcRect l="984" r="914" b="11911"/>
          <a:stretch/>
        </p:blipFill>
        <p:spPr>
          <a:xfrm rot="10800000" flipH="1">
            <a:off x="-436621" y="-74113"/>
            <a:ext cx="12355484" cy="2722881"/>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2" name="Picture 11"/>
          <p:cNvPicPr>
            <a:picLocks noChangeAspect="1"/>
          </p:cNvPicPr>
          <p:nvPr/>
        </p:nvPicPr>
        <p:blipFill>
          <a:blip r:embed="rId6"/>
          <a:stretch>
            <a:fillRect/>
          </a:stretch>
        </p:blipFill>
        <p:spPr>
          <a:xfrm>
            <a:off x="-112889" y="4288121"/>
            <a:ext cx="6714451" cy="1972334"/>
          </a:xfrm>
          <a:prstGeom prst="rect">
            <a:avLst/>
          </a:prstGeom>
        </p:spPr>
      </p:pic>
      <p:pic>
        <p:nvPicPr>
          <p:cNvPr id="13" name="Picture 12"/>
          <p:cNvPicPr>
            <a:picLocks noChangeAspect="1"/>
          </p:cNvPicPr>
          <p:nvPr/>
        </p:nvPicPr>
        <p:blipFill>
          <a:blip r:embed="rId7"/>
          <a:stretch>
            <a:fillRect/>
          </a:stretch>
        </p:blipFill>
        <p:spPr>
          <a:xfrm>
            <a:off x="7109563" y="4708455"/>
            <a:ext cx="5082438" cy="1034667"/>
          </a:xfrm>
          <a:prstGeom prst="rect">
            <a:avLst/>
          </a:prstGeom>
        </p:spPr>
      </p:pic>
      <p:sp>
        <p:nvSpPr>
          <p:cNvPr id="14" name="TextBox 13"/>
          <p:cNvSpPr txBox="1"/>
          <p:nvPr/>
        </p:nvSpPr>
        <p:spPr>
          <a:xfrm>
            <a:off x="-81742" y="4588432"/>
            <a:ext cx="5452711" cy="1107996"/>
          </a:xfrm>
          <a:prstGeom prst="rect">
            <a:avLst/>
          </a:prstGeom>
          <a:noFill/>
        </p:spPr>
        <p:txBody>
          <a:bodyPr wrap="none" rtlCol="0">
            <a:spAutoFit/>
          </a:bodyPr>
          <a:lstStyle/>
          <a:p>
            <a:r>
              <a:rPr lang="en-GB" b="1" dirty="0">
                <a:solidFill>
                  <a:schemeClr val="bg1"/>
                </a:solidFill>
                <a:cs typeface="Tajawal Medium" panose="00000600000000000000"/>
              </a:rPr>
              <a:t>Entrepreneurial Leadership &amp; Organizational Behaviour</a:t>
            </a:r>
          </a:p>
          <a:p>
            <a:r>
              <a:rPr lang="en-US" sz="2400" dirty="0">
                <a:solidFill>
                  <a:srgbClr val="24A9E1"/>
                </a:solidFill>
                <a:latin typeface="Tajawal Medium" panose="00000600000000000000" pitchFamily="2" charset="-78"/>
                <a:cs typeface="Tajawal Medium" panose="00000600000000000000" pitchFamily="2" charset="-78"/>
              </a:rPr>
              <a:t>Prepared by Dr. Nahed Ahmed</a:t>
            </a:r>
          </a:p>
          <a:p>
            <a:r>
              <a:rPr lang="en-US" sz="2400" dirty="0">
                <a:solidFill>
                  <a:srgbClr val="FF9518"/>
                </a:solidFill>
                <a:latin typeface="Tajawal Medium" panose="00000600000000000000" pitchFamily="2" charset="-78"/>
                <a:cs typeface="Tajawal Medium" panose="00000600000000000000" pitchFamily="2" charset="-78"/>
              </a:rPr>
              <a:t>Lecture </a:t>
            </a:r>
            <a:r>
              <a:rPr lang="ar-JO" sz="2400" dirty="0">
                <a:solidFill>
                  <a:srgbClr val="FF9518"/>
                </a:solidFill>
                <a:latin typeface="Tajawal Medium" panose="00000600000000000000" pitchFamily="2" charset="-78"/>
                <a:cs typeface="Tajawal Medium" panose="00000600000000000000" pitchFamily="2" charset="-78"/>
              </a:rPr>
              <a:t>8</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7517751" y="4838916"/>
            <a:ext cx="4889559" cy="923330"/>
          </a:xfrm>
          <a:prstGeom prst="rect">
            <a:avLst/>
          </a:prstGeom>
          <a:noFill/>
        </p:spPr>
        <p:txBody>
          <a:bodyPr wrap="square" rtlCol="0">
            <a:spAutoFit/>
          </a:bodyPr>
          <a:lstStyle/>
          <a:p>
            <a:r>
              <a:rPr lang="en-GB" b="1" dirty="0">
                <a:solidFill>
                  <a:schemeClr val="bg1"/>
                </a:solidFill>
                <a:cs typeface="Tajawal Medium" panose="00000600000000000000"/>
              </a:rPr>
              <a:t>ENT 612</a:t>
            </a:r>
          </a:p>
          <a:p>
            <a:r>
              <a:rPr lang="en-GB" b="1" dirty="0">
                <a:solidFill>
                  <a:schemeClr val="bg1"/>
                </a:solidFill>
                <a:latin typeface="Georgia" panose="02040502050405020303" pitchFamily="18" charset="0"/>
                <a:cs typeface="Tajawal Medium" panose="00000600000000000000"/>
              </a:rPr>
              <a:t>Master of Entrepreneurship Program</a:t>
            </a:r>
          </a:p>
          <a:p>
            <a:endParaRPr lang="en-US" b="1" dirty="0">
              <a:solidFill>
                <a:schemeClr val="bg1"/>
              </a:solidFill>
              <a:cs typeface="Tajawal Medium" panose="00000600000000000000"/>
            </a:endParaRPr>
          </a:p>
        </p:txBody>
      </p:sp>
      <p:sp>
        <p:nvSpPr>
          <p:cNvPr id="3" name="Slide Number Placeholder 2">
            <a:extLst>
              <a:ext uri="{FF2B5EF4-FFF2-40B4-BE49-F238E27FC236}">
                <a16:creationId xmlns:a16="http://schemas.microsoft.com/office/drawing/2014/main" id="{66E75DEB-C2A8-5B2F-C448-2D2A26D984E0}"/>
              </a:ext>
            </a:extLst>
          </p:cNvPr>
          <p:cNvSpPr>
            <a:spLocks noGrp="1"/>
          </p:cNvSpPr>
          <p:nvPr>
            <p:ph type="sldNum" sz="quarter" idx="12"/>
          </p:nvPr>
        </p:nvSpPr>
        <p:spPr/>
        <p:txBody>
          <a:bodyPr/>
          <a:lstStyle/>
          <a:p>
            <a:fld id="{FF2BD96E-3838-45D2-9031-D3AF67C920A5}" type="slidenum">
              <a:rPr lang="en-US" smtClean="0"/>
              <a:t>1</a:t>
            </a:fld>
            <a:endParaRPr lang="en-US"/>
          </a:p>
        </p:txBody>
      </p:sp>
    </p:spTree>
    <p:extLst>
      <p:ext uri="{BB962C8B-B14F-4D97-AF65-F5344CB8AC3E}">
        <p14:creationId xmlns:p14="http://schemas.microsoft.com/office/powerpoint/2010/main" val="22797298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16DF68A-EF3D-8535-8468-89B77C468DF1}"/>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a:t>
            </a:r>
            <a:r>
              <a:rPr lang="ar-JO" sz="2000" b="1" dirty="0">
                <a:latin typeface="Tajawal Medium" panose="00000600000000000000" pitchFamily="2" charset="-78"/>
                <a:cs typeface="Tajawal Medium" panose="00000600000000000000" pitchFamily="2" charset="-78"/>
              </a:rPr>
              <a:t>8</a:t>
            </a:r>
            <a:endParaRPr lang="en-US" sz="2000" b="1" dirty="0">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id="{4B0D2818-9F72-7948-35E4-E476E244A05F}"/>
              </a:ext>
            </a:extLst>
          </p:cNvPr>
          <p:cNvSpPr txBox="1"/>
          <p:nvPr/>
        </p:nvSpPr>
        <p:spPr>
          <a:xfrm>
            <a:off x="3048000" y="2514992"/>
            <a:ext cx="6096000" cy="584775"/>
          </a:xfrm>
          <a:prstGeom prst="rect">
            <a:avLst/>
          </a:prstGeom>
          <a:noFill/>
        </p:spPr>
        <p:txBody>
          <a:bodyPr wrap="square">
            <a:spAutoFit/>
          </a:bodyPr>
          <a:lstStyle/>
          <a:p>
            <a:r>
              <a:rPr lang="en-GB" sz="3200" b="1" dirty="0">
                <a:solidFill>
                  <a:schemeClr val="accent1">
                    <a:lumMod val="50000"/>
                  </a:schemeClr>
                </a:solidFill>
                <a:effectLst/>
                <a:latin typeface="Roboto" panose="02000000000000000000" pitchFamily="2" charset="0"/>
                <a:ea typeface="Calibri" panose="020F0502020204030204" pitchFamily="34" charset="0"/>
                <a:cs typeface="Arial" panose="020B0604020202020204" pitchFamily="34" charset="0"/>
              </a:rPr>
              <a:t>Organizational Behaviour</a:t>
            </a:r>
            <a:r>
              <a:rPr lang="en-GB" sz="2400" b="1" dirty="0">
                <a:solidFill>
                  <a:schemeClr val="accent1">
                    <a:lumMod val="50000"/>
                  </a:schemeClr>
                </a:solidFill>
                <a:effectLst/>
                <a:latin typeface="Roboto" panose="02000000000000000000" pitchFamily="2" charset="0"/>
                <a:ea typeface="Calibri" panose="020F0502020204030204" pitchFamily="34" charset="0"/>
                <a:cs typeface="Arial" panose="020B0604020202020204" pitchFamily="34" charset="0"/>
              </a:rPr>
              <a:t> </a:t>
            </a:r>
            <a:endParaRPr lang="en-GB" sz="3200" b="1" dirty="0">
              <a:solidFill>
                <a:schemeClr val="accent1">
                  <a:lumMod val="50000"/>
                </a:schemeClr>
              </a:solidFill>
            </a:endParaRPr>
          </a:p>
        </p:txBody>
      </p:sp>
    </p:spTree>
    <p:extLst>
      <p:ext uri="{BB962C8B-B14F-4D97-AF65-F5344CB8AC3E}">
        <p14:creationId xmlns:p14="http://schemas.microsoft.com/office/powerpoint/2010/main" val="297603405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3</a:t>
            </a:fld>
            <a:endParaRPr lang="en-US"/>
          </a:p>
        </p:txBody>
      </p:sp>
      <p:sp>
        <p:nvSpPr>
          <p:cNvPr id="2" name="TextBox 1">
            <a:extLst>
              <a:ext uri="{FF2B5EF4-FFF2-40B4-BE49-F238E27FC236}">
                <a16:creationId xmlns:a16="http://schemas.microsoft.com/office/drawing/2014/main" id="{616DF68A-EF3D-8535-8468-89B77C468DF1}"/>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a:t>
            </a:r>
            <a:r>
              <a:rPr lang="ar-JO" sz="2000" b="1" dirty="0">
                <a:latin typeface="Tajawal Medium" panose="00000600000000000000" pitchFamily="2" charset="-78"/>
                <a:cs typeface="Tajawal Medium" panose="00000600000000000000" pitchFamily="2" charset="-78"/>
              </a:rPr>
              <a:t>8</a:t>
            </a:r>
            <a:endParaRPr lang="en-US" sz="2000" b="1" dirty="0">
              <a:latin typeface="Tajawal Medium" panose="00000600000000000000" pitchFamily="2" charset="-78"/>
              <a:cs typeface="Tajawal Medium" panose="00000600000000000000" pitchFamily="2" charset="-78"/>
            </a:endParaRPr>
          </a:p>
        </p:txBody>
      </p:sp>
      <p:sp>
        <p:nvSpPr>
          <p:cNvPr id="3" name="TextBox 2">
            <a:extLst>
              <a:ext uri="{FF2B5EF4-FFF2-40B4-BE49-F238E27FC236}">
                <a16:creationId xmlns:a16="http://schemas.microsoft.com/office/drawing/2014/main" id="{C522EAE4-5777-77F6-84B5-A042523D1076}"/>
              </a:ext>
            </a:extLst>
          </p:cNvPr>
          <p:cNvSpPr txBox="1"/>
          <p:nvPr/>
        </p:nvSpPr>
        <p:spPr>
          <a:xfrm>
            <a:off x="2516460" y="285721"/>
            <a:ext cx="6094140" cy="369332"/>
          </a:xfrm>
          <a:prstGeom prst="rect">
            <a:avLst/>
          </a:prstGeom>
          <a:noFill/>
        </p:spPr>
        <p:txBody>
          <a:bodyPr wrap="square">
            <a:spAutoFit/>
          </a:bodyPr>
          <a:lstStyle/>
          <a:p>
            <a:pPr algn="just">
              <a:spcBef>
                <a:spcPts val="1200"/>
              </a:spcBef>
              <a:spcAft>
                <a:spcPts val="800"/>
              </a:spcAft>
            </a:pPr>
            <a:r>
              <a:rPr lang="en-GB" sz="1800" b="1" dirty="0">
                <a:solidFill>
                  <a:schemeClr val="bg1">
                    <a:lumMod val="95000"/>
                  </a:schemeClr>
                </a:solidFill>
                <a:effectLst/>
                <a:latin typeface="Times New Roman" panose="02020603050405020304" pitchFamily="18" charset="0"/>
                <a:ea typeface="Calibri" panose="020F0502020204030204" pitchFamily="34" charset="0"/>
                <a:cs typeface="Arial" panose="020B0604020202020204" pitchFamily="34" charset="0"/>
              </a:rPr>
              <a:t>The previous lecture covered the following topics</a:t>
            </a:r>
            <a:endParaRPr lang="en-GB" sz="1600" dirty="0">
              <a:solidFill>
                <a:schemeClr val="bg1">
                  <a:lumMod val="95000"/>
                </a:schemeClr>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5" name="TextBox 4">
            <a:extLst>
              <a:ext uri="{FF2B5EF4-FFF2-40B4-BE49-F238E27FC236}">
                <a16:creationId xmlns:a16="http://schemas.microsoft.com/office/drawing/2014/main" id="{F858AFDC-454C-700C-5D96-610F1B9D951A}"/>
              </a:ext>
            </a:extLst>
          </p:cNvPr>
          <p:cNvSpPr txBox="1"/>
          <p:nvPr/>
        </p:nvSpPr>
        <p:spPr>
          <a:xfrm>
            <a:off x="2378972" y="1281824"/>
            <a:ext cx="7062809" cy="5122941"/>
          </a:xfrm>
          <a:prstGeom prst="rect">
            <a:avLst/>
          </a:prstGeom>
          <a:noFill/>
        </p:spPr>
        <p:txBody>
          <a:bodyPr wrap="square">
            <a:spAutoFit/>
          </a:bodyPr>
          <a:lstStyle/>
          <a:p>
            <a:pPr marL="285750" indent="-285750">
              <a:lnSpc>
                <a:spcPct val="150000"/>
              </a:lnSpc>
              <a:buFont typeface="Arial" panose="020B0604020202020204" pitchFamily="34" charset="0"/>
              <a:buChar char="•"/>
            </a:pPr>
            <a:r>
              <a:rPr lang="en-GB" sz="2000" dirty="0"/>
              <a:t>Dimensions of Intellectual Ability</a:t>
            </a:r>
          </a:p>
          <a:p>
            <a:pPr marL="285750" indent="-285750">
              <a:lnSpc>
                <a:spcPct val="150000"/>
              </a:lnSpc>
              <a:buFont typeface="Arial" panose="020B0604020202020204" pitchFamily="34" charset="0"/>
              <a:buChar char="•"/>
            </a:pPr>
            <a:r>
              <a:rPr lang="en-GB" sz="2000" dirty="0"/>
              <a:t>General mental ability (GMA)</a:t>
            </a:r>
          </a:p>
          <a:p>
            <a:pPr marL="285750" indent="-285750">
              <a:lnSpc>
                <a:spcPct val="150000"/>
              </a:lnSpc>
              <a:buFont typeface="Arial" panose="020B0604020202020204" pitchFamily="34" charset="0"/>
              <a:buChar char="•"/>
            </a:pPr>
            <a:r>
              <a:rPr lang="en-GB" sz="2000" dirty="0"/>
              <a:t>Intellectual Ability and Job Satisfaction</a:t>
            </a:r>
          </a:p>
          <a:p>
            <a:pPr marL="285750" indent="-285750">
              <a:lnSpc>
                <a:spcPct val="150000"/>
              </a:lnSpc>
              <a:buFont typeface="Arial" panose="020B0604020202020204" pitchFamily="34" charset="0"/>
              <a:buChar char="•"/>
            </a:pPr>
            <a:r>
              <a:rPr lang="en-GB" sz="2000" dirty="0"/>
              <a:t>Physical Abilities</a:t>
            </a:r>
          </a:p>
          <a:p>
            <a:pPr marL="285750" indent="-285750">
              <a:lnSpc>
                <a:spcPct val="150000"/>
              </a:lnSpc>
              <a:buFont typeface="Arial" panose="020B0604020202020204" pitchFamily="34" charset="0"/>
              <a:buChar char="•"/>
            </a:pPr>
            <a:r>
              <a:rPr lang="en-GB" sz="2000" dirty="0"/>
              <a:t>Implementing Diversity Management Strategies</a:t>
            </a:r>
          </a:p>
          <a:p>
            <a:pPr marL="285750" indent="-285750">
              <a:lnSpc>
                <a:spcPct val="150000"/>
              </a:lnSpc>
              <a:buFont typeface="Arial" panose="020B0604020202020204" pitchFamily="34" charset="0"/>
              <a:buChar char="•"/>
            </a:pPr>
            <a:r>
              <a:rPr lang="en-GB" sz="2000" dirty="0"/>
              <a:t>Positive diversity climate</a:t>
            </a:r>
          </a:p>
          <a:p>
            <a:pPr marL="285750" indent="-285750">
              <a:lnSpc>
                <a:spcPct val="150000"/>
              </a:lnSpc>
              <a:buFont typeface="Arial" panose="020B0604020202020204" pitchFamily="34" charset="0"/>
              <a:buChar char="•"/>
            </a:pPr>
            <a:r>
              <a:rPr lang="en-GB" sz="2000" dirty="0"/>
              <a:t>Diversity management</a:t>
            </a:r>
          </a:p>
          <a:p>
            <a:pPr marL="285750" indent="-285750">
              <a:lnSpc>
                <a:spcPct val="150000"/>
              </a:lnSpc>
              <a:buFont typeface="Arial" panose="020B0604020202020204" pitchFamily="34" charset="0"/>
              <a:buChar char="•"/>
            </a:pPr>
            <a:r>
              <a:rPr lang="en-GB" sz="2000" dirty="0"/>
              <a:t>Diversity in Groups</a:t>
            </a:r>
          </a:p>
          <a:p>
            <a:pPr marL="285750" indent="-285750">
              <a:lnSpc>
                <a:spcPct val="150000"/>
              </a:lnSpc>
              <a:buFont typeface="Arial" panose="020B0604020202020204" pitchFamily="34" charset="0"/>
              <a:buChar char="•"/>
            </a:pPr>
            <a:r>
              <a:rPr lang="en-GB" sz="2000" dirty="0"/>
              <a:t>Diversity Programs</a:t>
            </a:r>
          </a:p>
          <a:p>
            <a:pPr marL="285750" indent="-285750">
              <a:lnSpc>
                <a:spcPct val="150000"/>
              </a:lnSpc>
              <a:buFont typeface="Arial" panose="020B0604020202020204" pitchFamily="34" charset="0"/>
              <a:buChar char="•"/>
            </a:pPr>
            <a:r>
              <a:rPr lang="en-GB" sz="2000" dirty="0"/>
              <a:t>Attitudes and Job Satisfaction</a:t>
            </a:r>
          </a:p>
          <a:p>
            <a:pPr marL="285750" indent="-285750">
              <a:lnSpc>
                <a:spcPct val="150000"/>
              </a:lnSpc>
              <a:buFont typeface="Arial" panose="020B0604020202020204" pitchFamily="34" charset="0"/>
              <a:buChar char="•"/>
            </a:pPr>
            <a:r>
              <a:rPr lang="en-GB" sz="2000" dirty="0"/>
              <a:t>The three components of an attitude.</a:t>
            </a:r>
          </a:p>
        </p:txBody>
      </p:sp>
    </p:spTree>
    <p:extLst>
      <p:ext uri="{BB962C8B-B14F-4D97-AF65-F5344CB8AC3E}">
        <p14:creationId xmlns:p14="http://schemas.microsoft.com/office/powerpoint/2010/main" val="346627122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4</a:t>
            </a:fld>
            <a:endParaRPr lang="en-US"/>
          </a:p>
        </p:txBody>
      </p:sp>
      <p:sp>
        <p:nvSpPr>
          <p:cNvPr id="2" name="TextBox 1">
            <a:extLst>
              <a:ext uri="{FF2B5EF4-FFF2-40B4-BE49-F238E27FC236}">
                <a16:creationId xmlns:a16="http://schemas.microsoft.com/office/drawing/2014/main" id="{616DF68A-EF3D-8535-8468-89B77C468DF1}"/>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a:t>
            </a:r>
            <a:r>
              <a:rPr lang="ar-JO" sz="2000" b="1" dirty="0">
                <a:latin typeface="Tajawal Medium" panose="00000600000000000000" pitchFamily="2" charset="-78"/>
                <a:cs typeface="Tajawal Medium" panose="00000600000000000000" pitchFamily="2" charset="-78"/>
              </a:rPr>
              <a:t>8</a:t>
            </a:r>
            <a:endParaRPr lang="en-US" sz="2000" b="1" dirty="0">
              <a:latin typeface="Tajawal Medium" panose="00000600000000000000" pitchFamily="2" charset="-78"/>
              <a:cs typeface="Tajawal Medium" panose="00000600000000000000" pitchFamily="2" charset="-78"/>
            </a:endParaRPr>
          </a:p>
        </p:txBody>
      </p:sp>
      <p:sp>
        <p:nvSpPr>
          <p:cNvPr id="3" name="TextBox 2">
            <a:extLst>
              <a:ext uri="{FF2B5EF4-FFF2-40B4-BE49-F238E27FC236}">
                <a16:creationId xmlns:a16="http://schemas.microsoft.com/office/drawing/2014/main" id="{C522EAE4-5777-77F6-84B5-A042523D1076}"/>
              </a:ext>
            </a:extLst>
          </p:cNvPr>
          <p:cNvSpPr txBox="1"/>
          <p:nvPr/>
        </p:nvSpPr>
        <p:spPr>
          <a:xfrm>
            <a:off x="2516460" y="285721"/>
            <a:ext cx="6094140" cy="369332"/>
          </a:xfrm>
          <a:prstGeom prst="rect">
            <a:avLst/>
          </a:prstGeom>
          <a:noFill/>
        </p:spPr>
        <p:txBody>
          <a:bodyPr wrap="square">
            <a:spAutoFit/>
          </a:bodyPr>
          <a:lstStyle/>
          <a:p>
            <a:pPr algn="just">
              <a:spcBef>
                <a:spcPts val="1200"/>
              </a:spcBef>
              <a:spcAft>
                <a:spcPts val="800"/>
              </a:spcAft>
            </a:pPr>
            <a:r>
              <a:rPr lang="en-GB" sz="1800" b="1" dirty="0">
                <a:solidFill>
                  <a:schemeClr val="bg1">
                    <a:lumMod val="95000"/>
                  </a:schemeClr>
                </a:solidFill>
                <a:effectLst/>
                <a:latin typeface="Times New Roman" panose="02020603050405020304" pitchFamily="18" charset="0"/>
                <a:ea typeface="Calibri" panose="020F0502020204030204" pitchFamily="34" charset="0"/>
                <a:cs typeface="Arial" panose="020B0604020202020204" pitchFamily="34" charset="0"/>
              </a:rPr>
              <a:t>This lecture covers the following topics</a:t>
            </a:r>
            <a:endParaRPr lang="en-GB" sz="1600" dirty="0">
              <a:solidFill>
                <a:schemeClr val="bg1">
                  <a:lumMod val="95000"/>
                </a:schemeClr>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5" name="TextBox 4">
            <a:extLst>
              <a:ext uri="{FF2B5EF4-FFF2-40B4-BE49-F238E27FC236}">
                <a16:creationId xmlns:a16="http://schemas.microsoft.com/office/drawing/2014/main" id="{CAF46CD9-C663-E604-76DC-2C9716BAB9AA}"/>
              </a:ext>
            </a:extLst>
          </p:cNvPr>
          <p:cNvSpPr txBox="1"/>
          <p:nvPr/>
        </p:nvSpPr>
        <p:spPr>
          <a:xfrm>
            <a:off x="2078182" y="1601124"/>
            <a:ext cx="6098240" cy="3083921"/>
          </a:xfrm>
          <a:prstGeom prst="rect">
            <a:avLst/>
          </a:prstGeom>
          <a:noFill/>
        </p:spPr>
        <p:txBody>
          <a:bodyPr wrap="square">
            <a:spAutoFit/>
          </a:bodyPr>
          <a:lstStyle/>
          <a:p>
            <a:pPr marL="342900" indent="-342900">
              <a:lnSpc>
                <a:spcPct val="200000"/>
              </a:lnSpc>
              <a:buFont typeface="Arial" panose="020B0604020202020204" pitchFamily="34" charset="0"/>
              <a:buChar char="•"/>
            </a:pPr>
            <a:r>
              <a:rPr lang="en-GB" sz="2000" dirty="0"/>
              <a:t>Outcomes of Job Satisfaction</a:t>
            </a:r>
          </a:p>
          <a:p>
            <a:pPr marL="342900" indent="-342900">
              <a:lnSpc>
                <a:spcPct val="200000"/>
              </a:lnSpc>
              <a:buFont typeface="Arial" panose="020B0604020202020204" pitchFamily="34" charset="0"/>
              <a:buChar char="•"/>
            </a:pPr>
            <a:r>
              <a:rPr lang="en-GB" sz="2000" dirty="0"/>
              <a:t>The Impact of Job Dissatisfaction</a:t>
            </a:r>
          </a:p>
          <a:p>
            <a:pPr marL="342900" indent="-342900">
              <a:lnSpc>
                <a:spcPct val="200000"/>
              </a:lnSpc>
              <a:buFont typeface="Arial" panose="020B0604020202020204" pitchFamily="34" charset="0"/>
              <a:buChar char="•"/>
            </a:pPr>
            <a:r>
              <a:rPr lang="en-GB" sz="2000" dirty="0"/>
              <a:t>Understanding the Impact</a:t>
            </a:r>
          </a:p>
          <a:p>
            <a:pPr marL="342900" indent="-342900">
              <a:lnSpc>
                <a:spcPct val="200000"/>
              </a:lnSpc>
              <a:buFont typeface="Arial" panose="020B0604020202020204" pitchFamily="34" charset="0"/>
              <a:buChar char="•"/>
            </a:pPr>
            <a:r>
              <a:rPr lang="en-GB" sz="2000" dirty="0"/>
              <a:t>Implications for Managers</a:t>
            </a:r>
          </a:p>
          <a:p>
            <a:pPr marL="342900" indent="-342900">
              <a:lnSpc>
                <a:spcPct val="200000"/>
              </a:lnSpc>
              <a:buFont typeface="Arial" panose="020B0604020202020204" pitchFamily="34" charset="0"/>
              <a:buChar char="•"/>
            </a:pPr>
            <a:r>
              <a:rPr lang="en-GB" sz="2000" dirty="0"/>
              <a:t>Emotions and Moods</a:t>
            </a:r>
          </a:p>
        </p:txBody>
      </p:sp>
    </p:spTree>
    <p:extLst>
      <p:ext uri="{BB962C8B-B14F-4D97-AF65-F5344CB8AC3E}">
        <p14:creationId xmlns:p14="http://schemas.microsoft.com/office/powerpoint/2010/main" val="420527152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5</a:t>
            </a:fld>
            <a:endParaRPr lang="en-US"/>
          </a:p>
        </p:txBody>
      </p:sp>
      <p:sp>
        <p:nvSpPr>
          <p:cNvPr id="3" name="TextBox 2">
            <a:extLst>
              <a:ext uri="{FF2B5EF4-FFF2-40B4-BE49-F238E27FC236}">
                <a16:creationId xmlns:a16="http://schemas.microsoft.com/office/drawing/2014/main" id="{EC430C3C-FCBB-90A4-2CA7-590E990CE65D}"/>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a:t>
            </a:r>
            <a:r>
              <a:rPr lang="ar-JO" sz="2000" b="1" dirty="0">
                <a:latin typeface="Tajawal Medium" panose="00000600000000000000" pitchFamily="2" charset="-78"/>
                <a:cs typeface="Tajawal Medium" panose="00000600000000000000" pitchFamily="2" charset="-78"/>
              </a:rPr>
              <a:t>8</a:t>
            </a:r>
            <a:endParaRPr lang="en-US" sz="2000" b="1" dirty="0">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84D68453-AABC-FBFD-96E0-667E7FAC7ABB}"/>
              </a:ext>
            </a:extLst>
          </p:cNvPr>
          <p:cNvSpPr txBox="1"/>
          <p:nvPr/>
        </p:nvSpPr>
        <p:spPr>
          <a:xfrm>
            <a:off x="2682240" y="310237"/>
            <a:ext cx="6096000" cy="400110"/>
          </a:xfrm>
          <a:prstGeom prst="rect">
            <a:avLst/>
          </a:prstGeom>
          <a:noFill/>
        </p:spPr>
        <p:txBody>
          <a:bodyPr wrap="square">
            <a:spAutoFit/>
          </a:bodyPr>
          <a:lstStyle/>
          <a:p>
            <a:r>
              <a:rPr lang="en-GB" sz="2000" b="1" dirty="0">
                <a:solidFill>
                  <a:schemeClr val="accent2">
                    <a:lumMod val="40000"/>
                    <a:lumOff val="60000"/>
                  </a:schemeClr>
                </a:solidFill>
              </a:rPr>
              <a:t>Outcomes of Job Satisfaction</a:t>
            </a:r>
          </a:p>
        </p:txBody>
      </p:sp>
      <p:sp>
        <p:nvSpPr>
          <p:cNvPr id="10" name="TextBox 9">
            <a:extLst>
              <a:ext uri="{FF2B5EF4-FFF2-40B4-BE49-F238E27FC236}">
                <a16:creationId xmlns:a16="http://schemas.microsoft.com/office/drawing/2014/main" id="{8D4EC026-51FB-BA49-474B-61E6416B30D0}"/>
              </a:ext>
            </a:extLst>
          </p:cNvPr>
          <p:cNvSpPr txBox="1"/>
          <p:nvPr/>
        </p:nvSpPr>
        <p:spPr>
          <a:xfrm>
            <a:off x="1346981" y="1521469"/>
            <a:ext cx="9442939" cy="369332"/>
          </a:xfrm>
          <a:prstGeom prst="rect">
            <a:avLst/>
          </a:prstGeom>
          <a:noFill/>
        </p:spPr>
        <p:txBody>
          <a:bodyPr wrap="square">
            <a:spAutoFit/>
          </a:bodyPr>
          <a:lstStyle/>
          <a:p>
            <a:r>
              <a:rPr lang="en-GB" b="1" dirty="0"/>
              <a:t>Having discussed some of the causes of job satisfaction, we now turn to some specific outcomes.</a:t>
            </a:r>
          </a:p>
        </p:txBody>
      </p:sp>
      <p:sp>
        <p:nvSpPr>
          <p:cNvPr id="13" name="TextBox 12">
            <a:extLst>
              <a:ext uri="{FF2B5EF4-FFF2-40B4-BE49-F238E27FC236}">
                <a16:creationId xmlns:a16="http://schemas.microsoft.com/office/drawing/2014/main" id="{1ED2F535-9E34-DF4E-1CB3-6F73926FADE6}"/>
              </a:ext>
            </a:extLst>
          </p:cNvPr>
          <p:cNvSpPr txBox="1"/>
          <p:nvPr/>
        </p:nvSpPr>
        <p:spPr>
          <a:xfrm>
            <a:off x="764344" y="2119382"/>
            <a:ext cx="10728961" cy="1477328"/>
          </a:xfrm>
          <a:prstGeom prst="rect">
            <a:avLst/>
          </a:prstGeom>
          <a:noFill/>
          <a:ln>
            <a:solidFill>
              <a:schemeClr val="accent1"/>
            </a:solidFill>
          </a:ln>
        </p:spPr>
        <p:txBody>
          <a:bodyPr wrap="square">
            <a:spAutoFit/>
          </a:bodyPr>
          <a:lstStyle/>
          <a:p>
            <a:r>
              <a:rPr lang="en-GB" b="1" dirty="0"/>
              <a:t>Job Performance</a:t>
            </a:r>
          </a:p>
          <a:p>
            <a:r>
              <a:rPr lang="en-GB" dirty="0"/>
              <a:t>As a general rule, happy workers are more likely to be productive workers. Some researchers used to believe the relationship between job satisfaction and job performance was a myth, but a review of 300 studies suggested the correlation is quite robust. Individuals with higher job satisfaction perform better, and organizations with more satisfied employees tend to be more effective than those with fewer.</a:t>
            </a:r>
          </a:p>
        </p:txBody>
      </p:sp>
      <p:sp>
        <p:nvSpPr>
          <p:cNvPr id="17" name="TextBox 16">
            <a:extLst>
              <a:ext uri="{FF2B5EF4-FFF2-40B4-BE49-F238E27FC236}">
                <a16:creationId xmlns:a16="http://schemas.microsoft.com/office/drawing/2014/main" id="{C5345F81-78FB-6A0A-73A1-27E03694161B}"/>
              </a:ext>
            </a:extLst>
          </p:cNvPr>
          <p:cNvSpPr txBox="1"/>
          <p:nvPr/>
        </p:nvSpPr>
        <p:spPr>
          <a:xfrm>
            <a:off x="764344" y="3825291"/>
            <a:ext cx="10728961" cy="1477328"/>
          </a:xfrm>
          <a:prstGeom prst="rect">
            <a:avLst/>
          </a:prstGeom>
          <a:noFill/>
          <a:ln>
            <a:solidFill>
              <a:schemeClr val="accent1"/>
            </a:solidFill>
          </a:ln>
        </p:spPr>
        <p:txBody>
          <a:bodyPr wrap="square">
            <a:spAutoFit/>
          </a:bodyPr>
          <a:lstStyle/>
          <a:p>
            <a:r>
              <a:rPr lang="en-GB" b="1" dirty="0"/>
              <a:t>Organizational Citizenship </a:t>
            </a:r>
            <a:r>
              <a:rPr lang="en-GB" b="1" dirty="0" err="1"/>
              <a:t>Behavior</a:t>
            </a:r>
            <a:r>
              <a:rPr lang="en-GB" b="1" dirty="0"/>
              <a:t> (OCB)</a:t>
            </a:r>
          </a:p>
          <a:p>
            <a:r>
              <a:rPr lang="en-GB" dirty="0"/>
              <a:t>It seems logical that job satisfaction should be a major determinant of an employee’s organizational citizenship </a:t>
            </a:r>
            <a:r>
              <a:rPr lang="en-GB" dirty="0" err="1"/>
              <a:t>behavior</a:t>
            </a:r>
            <a:r>
              <a:rPr lang="en-GB" dirty="0"/>
              <a:t>. (OCBs) include people talking positively about their organizations, helping others, and going beyond the normal expectations of their jobs. Evidence suggests job satisfaction is moderately correlated with (OCB); people who are more satisfied with their jobs are more likely to engage in citizenship </a:t>
            </a:r>
            <a:r>
              <a:rPr lang="en-GB" dirty="0" err="1"/>
              <a:t>behavior</a:t>
            </a:r>
            <a:r>
              <a:rPr lang="en-GB" dirty="0"/>
              <a:t>.</a:t>
            </a:r>
          </a:p>
        </p:txBody>
      </p:sp>
    </p:spTree>
    <p:extLst>
      <p:ext uri="{BB962C8B-B14F-4D97-AF65-F5344CB8AC3E}">
        <p14:creationId xmlns:p14="http://schemas.microsoft.com/office/powerpoint/2010/main" val="393674014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6</a:t>
            </a:fld>
            <a:endParaRPr lang="en-US"/>
          </a:p>
        </p:txBody>
      </p:sp>
      <p:sp>
        <p:nvSpPr>
          <p:cNvPr id="3" name="TextBox 2">
            <a:extLst>
              <a:ext uri="{FF2B5EF4-FFF2-40B4-BE49-F238E27FC236}">
                <a16:creationId xmlns:a16="http://schemas.microsoft.com/office/drawing/2014/main" id="{EC430C3C-FCBB-90A4-2CA7-590E990CE65D}"/>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a:t>
            </a:r>
            <a:r>
              <a:rPr lang="ar-JO" sz="2000" b="1" dirty="0">
                <a:latin typeface="Tajawal Medium" panose="00000600000000000000" pitchFamily="2" charset="-78"/>
                <a:cs typeface="Tajawal Medium" panose="00000600000000000000" pitchFamily="2" charset="-78"/>
              </a:rPr>
              <a:t>8</a:t>
            </a:r>
            <a:endParaRPr lang="en-US" sz="2000" b="1" dirty="0">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id="{9DFD4C52-16DD-5832-408C-BF1A6887FD1E}"/>
              </a:ext>
            </a:extLst>
          </p:cNvPr>
          <p:cNvSpPr txBox="1"/>
          <p:nvPr/>
        </p:nvSpPr>
        <p:spPr>
          <a:xfrm>
            <a:off x="1397391" y="1379698"/>
            <a:ext cx="9397218" cy="4508285"/>
          </a:xfrm>
          <a:prstGeom prst="rect">
            <a:avLst/>
          </a:prstGeom>
          <a:noFill/>
        </p:spPr>
        <p:txBody>
          <a:bodyPr wrap="square">
            <a:spAutoFit/>
          </a:bodyPr>
          <a:lstStyle/>
          <a:p>
            <a:pPr>
              <a:lnSpc>
                <a:spcPct val="200000"/>
              </a:lnSpc>
            </a:pPr>
            <a:r>
              <a:rPr lang="en-GB" b="1" i="1" dirty="0"/>
              <a:t>Why does job satisfaction lead to OCB</a:t>
            </a:r>
            <a:r>
              <a:rPr lang="en-GB" sz="2000" b="1" dirty="0">
                <a:solidFill>
                  <a:srgbClr val="C00000"/>
                </a:solidFill>
              </a:rPr>
              <a:t>?</a:t>
            </a:r>
            <a:r>
              <a:rPr lang="en-GB" dirty="0"/>
              <a:t> One reason is trust. Research in 18 countries suggests that managers reciprocate employees’ (OCBs) with trusting </a:t>
            </a:r>
            <a:r>
              <a:rPr lang="en-GB" dirty="0" err="1"/>
              <a:t>behaviors</a:t>
            </a:r>
            <a:r>
              <a:rPr lang="en-GB" dirty="0"/>
              <a:t> of their own.  Individuals who feel their </a:t>
            </a:r>
            <a:r>
              <a:rPr lang="en-GB" dirty="0" err="1"/>
              <a:t>coworkers</a:t>
            </a:r>
            <a:r>
              <a:rPr lang="en-GB" dirty="0"/>
              <a:t> support them are also more likely to engage in helpful </a:t>
            </a:r>
            <a:r>
              <a:rPr lang="en-GB" dirty="0" err="1"/>
              <a:t>behaviors</a:t>
            </a:r>
            <a:r>
              <a:rPr lang="en-GB" dirty="0"/>
              <a:t> than those who have antagonistic </a:t>
            </a:r>
            <a:r>
              <a:rPr lang="en-GB" dirty="0" err="1"/>
              <a:t>coworker</a:t>
            </a:r>
            <a:r>
              <a:rPr lang="en-GB" dirty="0"/>
              <a:t> relationships.  Personality matters, too. Individuals with certain personality traits (agreeableness and conscientiousness, for example  ) are more satisfied with their work, which in turn leads them to engage in more (OCB).  Finally, individuals who receive positive feedback on their (OCBs) from their peers are more likely to continue their citizenship activities. </a:t>
            </a:r>
          </a:p>
        </p:txBody>
      </p:sp>
      <p:sp>
        <p:nvSpPr>
          <p:cNvPr id="5" name="TextBox 4">
            <a:extLst>
              <a:ext uri="{FF2B5EF4-FFF2-40B4-BE49-F238E27FC236}">
                <a16:creationId xmlns:a16="http://schemas.microsoft.com/office/drawing/2014/main" id="{52FDE7A9-A5D2-6889-B442-B0CB34065A43}"/>
              </a:ext>
            </a:extLst>
          </p:cNvPr>
          <p:cNvSpPr txBox="1"/>
          <p:nvPr/>
        </p:nvSpPr>
        <p:spPr>
          <a:xfrm>
            <a:off x="2682240" y="310237"/>
            <a:ext cx="6096000" cy="400110"/>
          </a:xfrm>
          <a:prstGeom prst="rect">
            <a:avLst/>
          </a:prstGeom>
          <a:noFill/>
        </p:spPr>
        <p:txBody>
          <a:bodyPr wrap="square">
            <a:spAutoFit/>
          </a:bodyPr>
          <a:lstStyle/>
          <a:p>
            <a:r>
              <a:rPr lang="en-GB" sz="2000" b="1" dirty="0">
                <a:solidFill>
                  <a:schemeClr val="accent2">
                    <a:lumMod val="40000"/>
                    <a:lumOff val="60000"/>
                  </a:schemeClr>
                </a:solidFill>
              </a:rPr>
              <a:t>Outcomes of Job Satisfaction</a:t>
            </a:r>
          </a:p>
        </p:txBody>
      </p:sp>
    </p:spTree>
    <p:extLst>
      <p:ext uri="{BB962C8B-B14F-4D97-AF65-F5344CB8AC3E}">
        <p14:creationId xmlns:p14="http://schemas.microsoft.com/office/powerpoint/2010/main" val="105049656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7</a:t>
            </a:fld>
            <a:endParaRPr lang="en-US"/>
          </a:p>
        </p:txBody>
      </p:sp>
      <p:sp>
        <p:nvSpPr>
          <p:cNvPr id="3" name="TextBox 2">
            <a:extLst>
              <a:ext uri="{FF2B5EF4-FFF2-40B4-BE49-F238E27FC236}">
                <a16:creationId xmlns:a16="http://schemas.microsoft.com/office/drawing/2014/main" id="{EC430C3C-FCBB-90A4-2CA7-590E990CE65D}"/>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a:t>
            </a:r>
            <a:r>
              <a:rPr lang="ar-JO" sz="2000" b="1" dirty="0">
                <a:latin typeface="Tajawal Medium" panose="00000600000000000000" pitchFamily="2" charset="-78"/>
                <a:cs typeface="Tajawal Medium" panose="00000600000000000000" pitchFamily="2" charset="-78"/>
              </a:rPr>
              <a:t>8</a:t>
            </a:r>
            <a:endParaRPr lang="en-US" sz="2000" b="1" dirty="0">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F499071C-D95D-F9BF-29DF-BF1C669326B7}"/>
              </a:ext>
            </a:extLst>
          </p:cNvPr>
          <p:cNvSpPr txBox="1"/>
          <p:nvPr/>
        </p:nvSpPr>
        <p:spPr>
          <a:xfrm>
            <a:off x="2682240" y="310237"/>
            <a:ext cx="6096000" cy="400110"/>
          </a:xfrm>
          <a:prstGeom prst="rect">
            <a:avLst/>
          </a:prstGeom>
          <a:noFill/>
        </p:spPr>
        <p:txBody>
          <a:bodyPr wrap="square">
            <a:spAutoFit/>
          </a:bodyPr>
          <a:lstStyle/>
          <a:p>
            <a:r>
              <a:rPr lang="en-GB" sz="2000" b="1" dirty="0">
                <a:solidFill>
                  <a:schemeClr val="accent2">
                    <a:lumMod val="40000"/>
                    <a:lumOff val="60000"/>
                  </a:schemeClr>
                </a:solidFill>
              </a:rPr>
              <a:t>Outcomes of Job Satisfaction</a:t>
            </a:r>
          </a:p>
        </p:txBody>
      </p:sp>
      <p:sp>
        <p:nvSpPr>
          <p:cNvPr id="11" name="TextBox 10">
            <a:extLst>
              <a:ext uri="{FF2B5EF4-FFF2-40B4-BE49-F238E27FC236}">
                <a16:creationId xmlns:a16="http://schemas.microsoft.com/office/drawing/2014/main" id="{AE1C6B52-8223-8D84-4471-19850D22E299}"/>
              </a:ext>
            </a:extLst>
          </p:cNvPr>
          <p:cNvSpPr txBox="1"/>
          <p:nvPr/>
        </p:nvSpPr>
        <p:spPr>
          <a:xfrm>
            <a:off x="919088" y="1506589"/>
            <a:ext cx="10199075" cy="1477328"/>
          </a:xfrm>
          <a:prstGeom prst="rect">
            <a:avLst/>
          </a:prstGeom>
          <a:noFill/>
          <a:ln>
            <a:solidFill>
              <a:schemeClr val="accent1"/>
            </a:solidFill>
          </a:ln>
        </p:spPr>
        <p:txBody>
          <a:bodyPr wrap="square">
            <a:spAutoFit/>
          </a:bodyPr>
          <a:lstStyle/>
          <a:p>
            <a:r>
              <a:rPr lang="en-GB" b="1" dirty="0"/>
              <a:t>Customer Satisfaction</a:t>
            </a:r>
          </a:p>
          <a:p>
            <a:r>
              <a:rPr lang="en-GB" dirty="0"/>
              <a:t>Because service organization managers should be concerned with pleasing customers, it’s reasonable to ask whether employee satisfaction is related to positive customer outcomes. For frontline employees who have regular customer contact, the answer is “yes.” Satisfied employees appear to increase customer satisfaction and loyalty.</a:t>
            </a:r>
          </a:p>
        </p:txBody>
      </p:sp>
      <p:sp>
        <p:nvSpPr>
          <p:cNvPr id="13" name="TextBox 12">
            <a:extLst>
              <a:ext uri="{FF2B5EF4-FFF2-40B4-BE49-F238E27FC236}">
                <a16:creationId xmlns:a16="http://schemas.microsoft.com/office/drawing/2014/main" id="{FD20DF56-8BEA-D0DE-947D-3A743DE97CBD}"/>
              </a:ext>
            </a:extLst>
          </p:cNvPr>
          <p:cNvSpPr txBox="1"/>
          <p:nvPr/>
        </p:nvSpPr>
        <p:spPr>
          <a:xfrm>
            <a:off x="919089" y="3254102"/>
            <a:ext cx="10199076" cy="2308324"/>
          </a:xfrm>
          <a:prstGeom prst="rect">
            <a:avLst/>
          </a:prstGeom>
          <a:noFill/>
          <a:ln>
            <a:solidFill>
              <a:schemeClr val="accent1"/>
            </a:solidFill>
          </a:ln>
        </p:spPr>
        <p:txBody>
          <a:bodyPr wrap="square">
            <a:spAutoFit/>
          </a:bodyPr>
          <a:lstStyle/>
          <a:p>
            <a:r>
              <a:rPr lang="en-GB" b="1" dirty="0"/>
              <a:t>Life Satisfaction</a:t>
            </a:r>
          </a:p>
          <a:p>
            <a:r>
              <a:rPr lang="en-GB" dirty="0"/>
              <a:t> Until now, we’ve treated job satisfaction as if it were separate from life satisfaction, but they may be more related than you think. Research in Europe indicates that job satisfaction is positively correlated with life satisfaction, and our attitudes and experiences in life spill over into our job approaches and experiences. Furthermore, life satisfaction decreases when people become unemployed, according to research in Germany, and not just because of the loss of income. For most individuals, work is an important part of life, and therefore it makes sense that our overall happiness depends in no small part on our happiness in our work (our job satisfaction).</a:t>
            </a:r>
          </a:p>
        </p:txBody>
      </p:sp>
    </p:spTree>
    <p:extLst>
      <p:ext uri="{BB962C8B-B14F-4D97-AF65-F5344CB8AC3E}">
        <p14:creationId xmlns:p14="http://schemas.microsoft.com/office/powerpoint/2010/main" val="71448160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8</a:t>
            </a:fld>
            <a:endParaRPr lang="en-US"/>
          </a:p>
        </p:txBody>
      </p:sp>
      <p:sp>
        <p:nvSpPr>
          <p:cNvPr id="3" name="TextBox 2">
            <a:extLst>
              <a:ext uri="{FF2B5EF4-FFF2-40B4-BE49-F238E27FC236}">
                <a16:creationId xmlns:a16="http://schemas.microsoft.com/office/drawing/2014/main" id="{EC430C3C-FCBB-90A4-2CA7-590E990CE65D}"/>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a:t>
            </a:r>
            <a:r>
              <a:rPr lang="ar-JO" sz="2000" b="1" dirty="0">
                <a:latin typeface="Tajawal Medium" panose="00000600000000000000" pitchFamily="2" charset="-78"/>
                <a:cs typeface="Tajawal Medium" panose="00000600000000000000" pitchFamily="2" charset="-78"/>
              </a:rPr>
              <a:t>8</a:t>
            </a:r>
            <a:endParaRPr lang="en-US" sz="2000" b="1" dirty="0">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id="{0900A99F-EFCD-BE62-5301-962BD80284DC}"/>
              </a:ext>
            </a:extLst>
          </p:cNvPr>
          <p:cNvSpPr txBox="1"/>
          <p:nvPr/>
        </p:nvSpPr>
        <p:spPr>
          <a:xfrm>
            <a:off x="2682240" y="310237"/>
            <a:ext cx="6096000" cy="461665"/>
          </a:xfrm>
          <a:prstGeom prst="rect">
            <a:avLst/>
          </a:prstGeom>
          <a:noFill/>
        </p:spPr>
        <p:txBody>
          <a:bodyPr wrap="square">
            <a:spAutoFit/>
          </a:bodyPr>
          <a:lstStyle/>
          <a:p>
            <a:r>
              <a:rPr lang="en-GB" sz="2400" b="1" dirty="0">
                <a:solidFill>
                  <a:schemeClr val="accent4">
                    <a:lumMod val="60000"/>
                    <a:lumOff val="40000"/>
                  </a:schemeClr>
                </a:solidFill>
              </a:rPr>
              <a:t>The Impact of Job Dissatisfaction</a:t>
            </a:r>
          </a:p>
        </p:txBody>
      </p:sp>
      <p:sp>
        <p:nvSpPr>
          <p:cNvPr id="14" name="TextBox 13">
            <a:extLst>
              <a:ext uri="{FF2B5EF4-FFF2-40B4-BE49-F238E27FC236}">
                <a16:creationId xmlns:a16="http://schemas.microsoft.com/office/drawing/2014/main" id="{12C2B0D5-D80E-90A8-906B-A5BB582E118A}"/>
              </a:ext>
            </a:extLst>
          </p:cNvPr>
          <p:cNvSpPr txBox="1"/>
          <p:nvPr/>
        </p:nvSpPr>
        <p:spPr>
          <a:xfrm>
            <a:off x="1065628" y="1380503"/>
            <a:ext cx="10540218" cy="1754326"/>
          </a:xfrm>
          <a:prstGeom prst="rect">
            <a:avLst/>
          </a:prstGeom>
          <a:noFill/>
          <a:ln>
            <a:solidFill>
              <a:schemeClr val="accent2">
                <a:lumMod val="60000"/>
                <a:lumOff val="40000"/>
              </a:schemeClr>
            </a:solidFill>
          </a:ln>
        </p:spPr>
        <p:txBody>
          <a:bodyPr wrap="square">
            <a:spAutoFit/>
          </a:bodyPr>
          <a:lstStyle/>
          <a:p>
            <a:r>
              <a:rPr lang="en-GB" b="1" dirty="0"/>
              <a:t>The Impact of Job Dissatisfaction</a:t>
            </a:r>
          </a:p>
          <a:p>
            <a:r>
              <a:rPr lang="en-GB" dirty="0"/>
              <a:t>What happens when employees dislike their jobs? One theoretical model—the exit–voice–loyalty–neglect framework—is helpful for understanding the consequences of dissatisfaction. The framework’s four responses differ along two dimensions:</a:t>
            </a:r>
          </a:p>
          <a:p>
            <a:endParaRPr lang="en-GB" dirty="0"/>
          </a:p>
          <a:p>
            <a:r>
              <a:rPr lang="en-GB" dirty="0"/>
              <a:t> </a:t>
            </a:r>
            <a:r>
              <a:rPr lang="en-GB" b="1" dirty="0">
                <a:solidFill>
                  <a:srgbClr val="C00000"/>
                </a:solidFill>
              </a:rPr>
              <a:t>constructive/destructive </a:t>
            </a:r>
            <a:r>
              <a:rPr lang="en-GB" dirty="0"/>
              <a:t>and </a:t>
            </a:r>
            <a:r>
              <a:rPr lang="en-GB" b="1" dirty="0">
                <a:solidFill>
                  <a:srgbClr val="C00000"/>
                </a:solidFill>
              </a:rPr>
              <a:t>active/passive</a:t>
            </a:r>
            <a:r>
              <a:rPr lang="en-GB" dirty="0"/>
              <a:t>. The responses are as follows:</a:t>
            </a:r>
          </a:p>
        </p:txBody>
      </p:sp>
      <p:sp>
        <p:nvSpPr>
          <p:cNvPr id="16" name="TextBox 15">
            <a:extLst>
              <a:ext uri="{FF2B5EF4-FFF2-40B4-BE49-F238E27FC236}">
                <a16:creationId xmlns:a16="http://schemas.microsoft.com/office/drawing/2014/main" id="{DC70208C-45D6-B3FC-A461-E4F2B3AEAD12}"/>
              </a:ext>
            </a:extLst>
          </p:cNvPr>
          <p:cNvSpPr txBox="1"/>
          <p:nvPr/>
        </p:nvSpPr>
        <p:spPr>
          <a:xfrm>
            <a:off x="1065628" y="3448423"/>
            <a:ext cx="10540218" cy="1477328"/>
          </a:xfrm>
          <a:prstGeom prst="rect">
            <a:avLst/>
          </a:prstGeom>
          <a:noFill/>
          <a:ln>
            <a:solidFill>
              <a:schemeClr val="accent2">
                <a:lumMod val="60000"/>
                <a:lumOff val="40000"/>
              </a:schemeClr>
            </a:solidFill>
          </a:ln>
        </p:spPr>
        <p:txBody>
          <a:bodyPr wrap="square">
            <a:spAutoFit/>
          </a:bodyPr>
          <a:lstStyle/>
          <a:p>
            <a:r>
              <a:rPr lang="en-GB" b="1" dirty="0"/>
              <a:t>Exit</a:t>
            </a:r>
            <a:r>
              <a:rPr lang="en-GB" dirty="0"/>
              <a:t>.</a:t>
            </a:r>
          </a:p>
          <a:p>
            <a:r>
              <a:rPr lang="en-GB" dirty="0"/>
              <a:t> The exit response directs </a:t>
            </a:r>
            <a:r>
              <a:rPr lang="en-GB" dirty="0" err="1"/>
              <a:t>behavior</a:t>
            </a:r>
            <a:r>
              <a:rPr lang="en-GB" dirty="0"/>
              <a:t> toward leaving the organization, including looking for a new position or resigning. To measure the effects of this response to dissatisfaction, researchers study individual terminations and collective turnover—the total loss to the organization of employee knowledge, skills, abilities, and other characteristics.</a:t>
            </a:r>
          </a:p>
        </p:txBody>
      </p:sp>
      <p:sp>
        <p:nvSpPr>
          <p:cNvPr id="18" name="TextBox 17">
            <a:extLst>
              <a:ext uri="{FF2B5EF4-FFF2-40B4-BE49-F238E27FC236}">
                <a16:creationId xmlns:a16="http://schemas.microsoft.com/office/drawing/2014/main" id="{52C1FAF3-2AD7-A647-B222-684A1FB6C6EE}"/>
              </a:ext>
            </a:extLst>
          </p:cNvPr>
          <p:cNvSpPr txBox="1"/>
          <p:nvPr/>
        </p:nvSpPr>
        <p:spPr>
          <a:xfrm>
            <a:off x="3645877" y="5239346"/>
            <a:ext cx="4900246" cy="923330"/>
          </a:xfrm>
          <a:prstGeom prst="rect">
            <a:avLst/>
          </a:prstGeom>
          <a:noFill/>
          <a:ln>
            <a:solidFill>
              <a:schemeClr val="accent2">
                <a:lumMod val="60000"/>
                <a:lumOff val="40000"/>
              </a:schemeClr>
            </a:solidFill>
          </a:ln>
        </p:spPr>
        <p:txBody>
          <a:bodyPr wrap="square">
            <a:spAutoFit/>
          </a:bodyPr>
          <a:lstStyle/>
          <a:p>
            <a:r>
              <a:rPr lang="en-GB" b="1" dirty="0"/>
              <a:t>Exit</a:t>
            </a:r>
          </a:p>
          <a:p>
            <a:r>
              <a:rPr lang="en-GB" dirty="0"/>
              <a:t>Dissatisfaction expressed through </a:t>
            </a:r>
            <a:r>
              <a:rPr lang="en-GB" dirty="0" err="1"/>
              <a:t>behavior</a:t>
            </a:r>
            <a:r>
              <a:rPr lang="en-GB" dirty="0"/>
              <a:t> directed toward leaving the organization.</a:t>
            </a:r>
          </a:p>
        </p:txBody>
      </p:sp>
    </p:spTree>
    <p:extLst>
      <p:ext uri="{BB962C8B-B14F-4D97-AF65-F5344CB8AC3E}">
        <p14:creationId xmlns:p14="http://schemas.microsoft.com/office/powerpoint/2010/main" val="279396308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9</a:t>
            </a:fld>
            <a:endParaRPr lang="en-US"/>
          </a:p>
        </p:txBody>
      </p:sp>
      <p:sp>
        <p:nvSpPr>
          <p:cNvPr id="3" name="TextBox 2">
            <a:extLst>
              <a:ext uri="{FF2B5EF4-FFF2-40B4-BE49-F238E27FC236}">
                <a16:creationId xmlns:a16="http://schemas.microsoft.com/office/drawing/2014/main" id="{EC430C3C-FCBB-90A4-2CA7-590E990CE65D}"/>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a:t>
            </a:r>
            <a:r>
              <a:rPr lang="ar-JO" sz="2000" b="1" dirty="0">
                <a:latin typeface="Tajawal Medium" panose="00000600000000000000" pitchFamily="2" charset="-78"/>
                <a:cs typeface="Tajawal Medium" panose="00000600000000000000" pitchFamily="2" charset="-78"/>
              </a:rPr>
              <a:t>8</a:t>
            </a:r>
            <a:endParaRPr lang="en-US" sz="2000" b="1" dirty="0">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239A9C2-2B62-C111-F4F1-1683A7CB8697}"/>
              </a:ext>
            </a:extLst>
          </p:cNvPr>
          <p:cNvSpPr txBox="1"/>
          <p:nvPr/>
        </p:nvSpPr>
        <p:spPr>
          <a:xfrm>
            <a:off x="2682240" y="310237"/>
            <a:ext cx="6096000" cy="461665"/>
          </a:xfrm>
          <a:prstGeom prst="rect">
            <a:avLst/>
          </a:prstGeom>
          <a:noFill/>
        </p:spPr>
        <p:txBody>
          <a:bodyPr wrap="square">
            <a:spAutoFit/>
          </a:bodyPr>
          <a:lstStyle/>
          <a:p>
            <a:r>
              <a:rPr lang="en-GB" sz="2400" b="1" dirty="0">
                <a:solidFill>
                  <a:schemeClr val="accent4">
                    <a:lumMod val="60000"/>
                    <a:lumOff val="40000"/>
                  </a:schemeClr>
                </a:solidFill>
              </a:rPr>
              <a:t>The Impact of Job Dissatisfaction</a:t>
            </a:r>
          </a:p>
        </p:txBody>
      </p:sp>
      <p:sp>
        <p:nvSpPr>
          <p:cNvPr id="9" name="TextBox 8">
            <a:extLst>
              <a:ext uri="{FF2B5EF4-FFF2-40B4-BE49-F238E27FC236}">
                <a16:creationId xmlns:a16="http://schemas.microsoft.com/office/drawing/2014/main" id="{7EE240CE-95BE-5396-B39C-FE6CC473E140}"/>
              </a:ext>
            </a:extLst>
          </p:cNvPr>
          <p:cNvSpPr txBox="1"/>
          <p:nvPr/>
        </p:nvSpPr>
        <p:spPr>
          <a:xfrm>
            <a:off x="890954" y="1507157"/>
            <a:ext cx="10011508" cy="1754326"/>
          </a:xfrm>
          <a:prstGeom prst="rect">
            <a:avLst/>
          </a:prstGeom>
          <a:noFill/>
          <a:ln>
            <a:solidFill>
              <a:schemeClr val="accent2">
                <a:lumMod val="60000"/>
                <a:lumOff val="40000"/>
              </a:schemeClr>
            </a:solidFill>
          </a:ln>
        </p:spPr>
        <p:txBody>
          <a:bodyPr wrap="square">
            <a:spAutoFit/>
          </a:bodyPr>
          <a:lstStyle/>
          <a:p>
            <a:r>
              <a:rPr lang="en-GB" b="1" dirty="0"/>
              <a:t>Voice</a:t>
            </a:r>
            <a:r>
              <a:rPr lang="en-GB" dirty="0"/>
              <a:t>. The voice response includes actively and constructively attempting to improve conditions, including suggesting improvements, discussing problems with superiors, and undertaking union activity.</a:t>
            </a:r>
          </a:p>
          <a:p>
            <a:endParaRPr lang="en-GB" dirty="0"/>
          </a:p>
          <a:p>
            <a:r>
              <a:rPr lang="en-GB" b="1" dirty="0"/>
              <a:t>Voice</a:t>
            </a:r>
          </a:p>
          <a:p>
            <a:r>
              <a:rPr lang="en-GB" dirty="0"/>
              <a:t>Dissatisfaction expressed through active and constructive attempts to improve conditions.</a:t>
            </a:r>
          </a:p>
          <a:p>
            <a:endParaRPr lang="en-GB" dirty="0"/>
          </a:p>
        </p:txBody>
      </p:sp>
      <p:sp>
        <p:nvSpPr>
          <p:cNvPr id="11" name="TextBox 10">
            <a:extLst>
              <a:ext uri="{FF2B5EF4-FFF2-40B4-BE49-F238E27FC236}">
                <a16:creationId xmlns:a16="http://schemas.microsoft.com/office/drawing/2014/main" id="{1FB63B3C-F50D-57A4-A181-189585D3DE59}"/>
              </a:ext>
            </a:extLst>
          </p:cNvPr>
          <p:cNvSpPr txBox="1"/>
          <p:nvPr/>
        </p:nvSpPr>
        <p:spPr>
          <a:xfrm>
            <a:off x="890954" y="3452125"/>
            <a:ext cx="10011508" cy="1754326"/>
          </a:xfrm>
          <a:prstGeom prst="rect">
            <a:avLst/>
          </a:prstGeom>
          <a:noFill/>
          <a:ln>
            <a:solidFill>
              <a:schemeClr val="accent2">
                <a:lumMod val="60000"/>
                <a:lumOff val="40000"/>
              </a:schemeClr>
            </a:solidFill>
          </a:ln>
        </p:spPr>
        <p:txBody>
          <a:bodyPr wrap="square">
            <a:spAutoFit/>
          </a:bodyPr>
          <a:lstStyle/>
          <a:p>
            <a:r>
              <a:rPr lang="en-GB" b="1" dirty="0"/>
              <a:t>Loyalty</a:t>
            </a:r>
            <a:r>
              <a:rPr lang="en-GB" dirty="0"/>
              <a:t>. The loyalty response means passively but optimistically waiting for conditions to improve, including speaking up for the organization in the face of external criticism and trusting the organization and its management to “do the right thing.”</a:t>
            </a:r>
          </a:p>
          <a:p>
            <a:endParaRPr lang="en-GB" dirty="0"/>
          </a:p>
          <a:p>
            <a:r>
              <a:rPr lang="en-GB" b="1" dirty="0"/>
              <a:t>Loyalty</a:t>
            </a:r>
          </a:p>
          <a:p>
            <a:r>
              <a:rPr lang="en-GB" dirty="0"/>
              <a:t>Dissatisfaction expressed by passively waiting for conditions to improve.</a:t>
            </a:r>
          </a:p>
        </p:txBody>
      </p:sp>
    </p:spTree>
    <p:extLst>
      <p:ext uri="{BB962C8B-B14F-4D97-AF65-F5344CB8AC3E}">
        <p14:creationId xmlns:p14="http://schemas.microsoft.com/office/powerpoint/2010/main" val="90330916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10</a:t>
            </a:fld>
            <a:endParaRPr lang="en-US"/>
          </a:p>
        </p:txBody>
      </p:sp>
      <p:sp>
        <p:nvSpPr>
          <p:cNvPr id="3" name="TextBox 2">
            <a:extLst>
              <a:ext uri="{FF2B5EF4-FFF2-40B4-BE49-F238E27FC236}">
                <a16:creationId xmlns:a16="http://schemas.microsoft.com/office/drawing/2014/main" id="{EC430C3C-FCBB-90A4-2CA7-590E990CE65D}"/>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a:t>
            </a:r>
            <a:r>
              <a:rPr lang="ar-JO" sz="2000" b="1" dirty="0">
                <a:latin typeface="Tajawal Medium" panose="00000600000000000000" pitchFamily="2" charset="-78"/>
                <a:cs typeface="Tajawal Medium" panose="00000600000000000000" pitchFamily="2" charset="-78"/>
              </a:rPr>
              <a:t>8</a:t>
            </a:r>
            <a:endParaRPr lang="en-US" sz="2000" b="1" dirty="0">
              <a:latin typeface="Tajawal Medium" panose="00000600000000000000" pitchFamily="2" charset="-78"/>
              <a:cs typeface="Tajawal Medium" panose="00000600000000000000" pitchFamily="2" charset="-78"/>
            </a:endParaRPr>
          </a:p>
        </p:txBody>
      </p:sp>
      <p:sp>
        <p:nvSpPr>
          <p:cNvPr id="2" name="TextBox 1">
            <a:extLst>
              <a:ext uri="{FF2B5EF4-FFF2-40B4-BE49-F238E27FC236}">
                <a16:creationId xmlns:a16="http://schemas.microsoft.com/office/drawing/2014/main" id="{B526FABE-0D75-098B-6CC9-8CA37F5D4BD9}"/>
              </a:ext>
            </a:extLst>
          </p:cNvPr>
          <p:cNvSpPr txBox="1"/>
          <p:nvPr/>
        </p:nvSpPr>
        <p:spPr>
          <a:xfrm>
            <a:off x="2682240" y="310237"/>
            <a:ext cx="6096000" cy="461665"/>
          </a:xfrm>
          <a:prstGeom prst="rect">
            <a:avLst/>
          </a:prstGeom>
          <a:noFill/>
        </p:spPr>
        <p:txBody>
          <a:bodyPr wrap="square">
            <a:spAutoFit/>
          </a:bodyPr>
          <a:lstStyle/>
          <a:p>
            <a:r>
              <a:rPr lang="en-GB" sz="2400" b="1" dirty="0">
                <a:solidFill>
                  <a:schemeClr val="accent4">
                    <a:lumMod val="60000"/>
                    <a:lumOff val="40000"/>
                  </a:schemeClr>
                </a:solidFill>
              </a:rPr>
              <a:t>The Impact of Job Dissatisfaction</a:t>
            </a:r>
          </a:p>
        </p:txBody>
      </p:sp>
      <p:sp>
        <p:nvSpPr>
          <p:cNvPr id="5" name="TextBox 4">
            <a:extLst>
              <a:ext uri="{FF2B5EF4-FFF2-40B4-BE49-F238E27FC236}">
                <a16:creationId xmlns:a16="http://schemas.microsoft.com/office/drawing/2014/main" id="{E03E6FFD-CB47-2662-CA9B-0805FC0D80E2}"/>
              </a:ext>
            </a:extLst>
          </p:cNvPr>
          <p:cNvSpPr txBox="1"/>
          <p:nvPr/>
        </p:nvSpPr>
        <p:spPr>
          <a:xfrm>
            <a:off x="1477108" y="1692369"/>
            <a:ext cx="8904849" cy="1477328"/>
          </a:xfrm>
          <a:prstGeom prst="rect">
            <a:avLst/>
          </a:prstGeom>
          <a:noFill/>
          <a:ln>
            <a:solidFill>
              <a:schemeClr val="accent2">
                <a:lumMod val="60000"/>
                <a:lumOff val="40000"/>
              </a:schemeClr>
            </a:solidFill>
          </a:ln>
        </p:spPr>
        <p:txBody>
          <a:bodyPr wrap="square">
            <a:spAutoFit/>
          </a:bodyPr>
          <a:lstStyle/>
          <a:p>
            <a:r>
              <a:rPr lang="en-GB" b="1" dirty="0"/>
              <a:t>Neglect</a:t>
            </a:r>
            <a:r>
              <a:rPr lang="en-GB" dirty="0"/>
              <a:t>. The neglect response passively allows conditions to worsen and includes chronic absenteeism or lateness, reduced effort, and an increased error rate.</a:t>
            </a:r>
          </a:p>
          <a:p>
            <a:endParaRPr lang="en-GB" dirty="0"/>
          </a:p>
          <a:p>
            <a:r>
              <a:rPr lang="en-GB" b="1" dirty="0"/>
              <a:t>Neglect</a:t>
            </a:r>
          </a:p>
          <a:p>
            <a:r>
              <a:rPr lang="en-GB" dirty="0"/>
              <a:t>Dissatisfaction expressed through allowing conditions to worsen.</a:t>
            </a:r>
          </a:p>
        </p:txBody>
      </p:sp>
      <p:sp>
        <p:nvSpPr>
          <p:cNvPr id="7" name="TextBox 6">
            <a:extLst>
              <a:ext uri="{FF2B5EF4-FFF2-40B4-BE49-F238E27FC236}">
                <a16:creationId xmlns:a16="http://schemas.microsoft.com/office/drawing/2014/main" id="{769A2DD3-21AF-6D4E-7C42-A393EAD7C103}"/>
              </a:ext>
            </a:extLst>
          </p:cNvPr>
          <p:cNvSpPr txBox="1"/>
          <p:nvPr/>
        </p:nvSpPr>
        <p:spPr>
          <a:xfrm>
            <a:off x="1477108" y="3688304"/>
            <a:ext cx="8904849" cy="1711366"/>
          </a:xfrm>
          <a:prstGeom prst="rect">
            <a:avLst/>
          </a:prstGeom>
          <a:noFill/>
          <a:ln>
            <a:solidFill>
              <a:schemeClr val="accent2">
                <a:lumMod val="60000"/>
                <a:lumOff val="40000"/>
              </a:schemeClr>
            </a:solidFill>
          </a:ln>
        </p:spPr>
        <p:txBody>
          <a:bodyPr wrap="square">
            <a:spAutoFit/>
          </a:bodyPr>
          <a:lstStyle/>
          <a:p>
            <a:pPr>
              <a:lnSpc>
                <a:spcPct val="150000"/>
              </a:lnSpc>
            </a:pPr>
            <a:r>
              <a:rPr lang="en-GB" b="1" i="1" dirty="0"/>
              <a:t>Exit and neglect</a:t>
            </a:r>
            <a:r>
              <a:rPr lang="en-GB" dirty="0"/>
              <a:t> </a:t>
            </a:r>
            <a:r>
              <a:rPr lang="en-GB" dirty="0" err="1"/>
              <a:t>behaviors</a:t>
            </a:r>
            <a:r>
              <a:rPr lang="en-GB" dirty="0"/>
              <a:t> are linked to performance variables such as productivity, absenteeism, and turnover. But this model expands employee responses to </a:t>
            </a:r>
            <a:r>
              <a:rPr lang="en-GB" b="1" i="1" dirty="0"/>
              <a:t>include voice and loyalty</a:t>
            </a:r>
            <a:r>
              <a:rPr lang="en-GB" dirty="0"/>
              <a:t>—constructive </a:t>
            </a:r>
            <a:r>
              <a:rPr lang="en-GB" dirty="0" err="1"/>
              <a:t>behaviors</a:t>
            </a:r>
            <a:r>
              <a:rPr lang="en-GB" dirty="0"/>
              <a:t> that allow individuals to tolerate unpleasant situations or improve working conditions..</a:t>
            </a:r>
          </a:p>
        </p:txBody>
      </p:sp>
    </p:spTree>
    <p:extLst>
      <p:ext uri="{BB962C8B-B14F-4D97-AF65-F5344CB8AC3E}">
        <p14:creationId xmlns:p14="http://schemas.microsoft.com/office/powerpoint/2010/main" val="412679591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11</a:t>
            </a:fld>
            <a:endParaRPr lang="en-US"/>
          </a:p>
        </p:txBody>
      </p:sp>
      <p:sp>
        <p:nvSpPr>
          <p:cNvPr id="3" name="TextBox 2">
            <a:extLst>
              <a:ext uri="{FF2B5EF4-FFF2-40B4-BE49-F238E27FC236}">
                <a16:creationId xmlns:a16="http://schemas.microsoft.com/office/drawing/2014/main" id="{EC430C3C-FCBB-90A4-2CA7-590E990CE65D}"/>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a:t>
            </a:r>
            <a:r>
              <a:rPr lang="ar-JO" sz="2000" b="1" dirty="0">
                <a:latin typeface="Tajawal Medium" panose="00000600000000000000" pitchFamily="2" charset="-78"/>
                <a:cs typeface="Tajawal Medium" panose="00000600000000000000" pitchFamily="2" charset="-78"/>
              </a:rPr>
              <a:t>8</a:t>
            </a:r>
            <a:endParaRPr lang="en-US" sz="2000" b="1" dirty="0">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id="{35C28EA7-D6E5-5D9D-3789-4EF6C6AD4355}"/>
              </a:ext>
            </a:extLst>
          </p:cNvPr>
          <p:cNvSpPr txBox="1"/>
          <p:nvPr/>
        </p:nvSpPr>
        <p:spPr>
          <a:xfrm>
            <a:off x="2781886" y="310237"/>
            <a:ext cx="6098344" cy="400110"/>
          </a:xfrm>
          <a:prstGeom prst="rect">
            <a:avLst/>
          </a:prstGeom>
          <a:noFill/>
        </p:spPr>
        <p:txBody>
          <a:bodyPr wrap="square">
            <a:spAutoFit/>
          </a:bodyPr>
          <a:lstStyle/>
          <a:p>
            <a:r>
              <a:rPr lang="en-GB" sz="2000" b="1" dirty="0">
                <a:solidFill>
                  <a:schemeClr val="tx2">
                    <a:lumMod val="20000"/>
                    <a:lumOff val="80000"/>
                  </a:schemeClr>
                </a:solidFill>
              </a:rPr>
              <a:t>Counterproductive Work </a:t>
            </a:r>
            <a:r>
              <a:rPr lang="en-GB" sz="2000" b="1" dirty="0" err="1">
                <a:solidFill>
                  <a:schemeClr val="tx2">
                    <a:lumMod val="20000"/>
                    <a:lumOff val="80000"/>
                  </a:schemeClr>
                </a:solidFill>
              </a:rPr>
              <a:t>Behavior</a:t>
            </a:r>
            <a:r>
              <a:rPr lang="en-GB" sz="2000" b="1" dirty="0">
                <a:solidFill>
                  <a:schemeClr val="tx2">
                    <a:lumMod val="20000"/>
                    <a:lumOff val="80000"/>
                  </a:schemeClr>
                </a:solidFill>
              </a:rPr>
              <a:t> (CWB)</a:t>
            </a:r>
          </a:p>
        </p:txBody>
      </p:sp>
      <p:sp>
        <p:nvSpPr>
          <p:cNvPr id="6" name="TextBox 5">
            <a:extLst>
              <a:ext uri="{FF2B5EF4-FFF2-40B4-BE49-F238E27FC236}">
                <a16:creationId xmlns:a16="http://schemas.microsoft.com/office/drawing/2014/main" id="{0DCD34D2-D061-A66C-98F4-8CCA03B4DFB1}"/>
              </a:ext>
            </a:extLst>
          </p:cNvPr>
          <p:cNvSpPr txBox="1"/>
          <p:nvPr/>
        </p:nvSpPr>
        <p:spPr>
          <a:xfrm>
            <a:off x="1477107" y="1461928"/>
            <a:ext cx="9622302" cy="2957861"/>
          </a:xfrm>
          <a:prstGeom prst="rect">
            <a:avLst/>
          </a:prstGeom>
          <a:noFill/>
          <a:ln>
            <a:solidFill>
              <a:srgbClr val="92D050"/>
            </a:solidFill>
          </a:ln>
        </p:spPr>
        <p:txBody>
          <a:bodyPr wrap="square">
            <a:spAutoFit/>
          </a:bodyPr>
          <a:lstStyle/>
          <a:p>
            <a:pPr>
              <a:lnSpc>
                <a:spcPct val="150000"/>
              </a:lnSpc>
            </a:pPr>
            <a:r>
              <a:rPr lang="en-GB" b="1" dirty="0"/>
              <a:t>Counterproductive Work </a:t>
            </a:r>
            <a:r>
              <a:rPr lang="en-GB" b="1" dirty="0" err="1"/>
              <a:t>Behavior</a:t>
            </a:r>
            <a:r>
              <a:rPr lang="en-GB" b="1" dirty="0"/>
              <a:t> (CWB)</a:t>
            </a:r>
          </a:p>
          <a:p>
            <a:pPr>
              <a:lnSpc>
                <a:spcPct val="150000"/>
              </a:lnSpc>
            </a:pPr>
            <a:r>
              <a:rPr lang="en-GB" dirty="0"/>
              <a:t>Substance abuse, stealing at work, undue socializing, gossiping, absenteeism, and tardiness are examples of </a:t>
            </a:r>
            <a:r>
              <a:rPr lang="en-GB" dirty="0" err="1"/>
              <a:t>behaviors</a:t>
            </a:r>
            <a:r>
              <a:rPr lang="en-GB" dirty="0"/>
              <a:t> that are destructive to organizations. They are indicators of a broader syndrome called counterproductive work </a:t>
            </a:r>
            <a:r>
              <a:rPr lang="en-GB" dirty="0" err="1"/>
              <a:t>behavior</a:t>
            </a:r>
            <a:r>
              <a:rPr lang="en-GB" dirty="0"/>
              <a:t> (CWB; related terms are deviant </a:t>
            </a:r>
            <a:r>
              <a:rPr lang="en-GB" dirty="0" err="1"/>
              <a:t>behavior</a:t>
            </a:r>
            <a:r>
              <a:rPr lang="en-GB" dirty="0"/>
              <a:t> in the workplace, or simply withdrawal </a:t>
            </a:r>
            <a:r>
              <a:rPr lang="en-GB" dirty="0" err="1"/>
              <a:t>behavior</a:t>
            </a:r>
            <a:r>
              <a:rPr lang="en-GB" dirty="0"/>
              <a:t>). Like other </a:t>
            </a:r>
            <a:r>
              <a:rPr lang="en-GB" dirty="0" err="1"/>
              <a:t>behaviors</a:t>
            </a:r>
            <a:r>
              <a:rPr lang="en-GB" dirty="0"/>
              <a:t> we have discussed, CWB doesn’t just happen—the </a:t>
            </a:r>
            <a:r>
              <a:rPr lang="en-GB" dirty="0" err="1"/>
              <a:t>behaviors</a:t>
            </a:r>
            <a:r>
              <a:rPr lang="en-GB" dirty="0"/>
              <a:t> often follow negative and sometimes long-standing attitudes. Therefore, if we can identify the predictors of CWB, we may lessen the probability of its effects.</a:t>
            </a:r>
          </a:p>
        </p:txBody>
      </p:sp>
      <p:sp>
        <p:nvSpPr>
          <p:cNvPr id="8" name="TextBox 7">
            <a:extLst>
              <a:ext uri="{FF2B5EF4-FFF2-40B4-BE49-F238E27FC236}">
                <a16:creationId xmlns:a16="http://schemas.microsoft.com/office/drawing/2014/main" id="{BD8777DD-44F6-3304-28A2-29D6BD81CF62}"/>
              </a:ext>
            </a:extLst>
          </p:cNvPr>
          <p:cNvSpPr txBox="1"/>
          <p:nvPr/>
        </p:nvSpPr>
        <p:spPr>
          <a:xfrm>
            <a:off x="2078182" y="4934407"/>
            <a:ext cx="8964637" cy="923330"/>
          </a:xfrm>
          <a:prstGeom prst="rect">
            <a:avLst/>
          </a:prstGeom>
          <a:noFill/>
          <a:ln>
            <a:solidFill>
              <a:srgbClr val="92D050"/>
            </a:solidFill>
          </a:ln>
        </p:spPr>
        <p:txBody>
          <a:bodyPr wrap="square">
            <a:spAutoFit/>
          </a:bodyPr>
          <a:lstStyle/>
          <a:p>
            <a:endParaRPr lang="en-GB" dirty="0"/>
          </a:p>
          <a:p>
            <a:r>
              <a:rPr lang="en-GB" b="1" dirty="0"/>
              <a:t>Counterproductive work </a:t>
            </a:r>
            <a:r>
              <a:rPr lang="en-GB" b="1" dirty="0" err="1"/>
              <a:t>behavior</a:t>
            </a:r>
            <a:r>
              <a:rPr lang="en-GB" b="1" dirty="0"/>
              <a:t> (CWB)</a:t>
            </a:r>
          </a:p>
          <a:p>
            <a:r>
              <a:rPr lang="en-GB" dirty="0"/>
              <a:t>Intentional employee </a:t>
            </a:r>
            <a:r>
              <a:rPr lang="en-GB" dirty="0" err="1"/>
              <a:t>behavior</a:t>
            </a:r>
            <a:r>
              <a:rPr lang="en-GB" dirty="0"/>
              <a:t> that is contrary to the interests of the organization.</a:t>
            </a:r>
          </a:p>
        </p:txBody>
      </p:sp>
    </p:spTree>
    <p:extLst>
      <p:ext uri="{BB962C8B-B14F-4D97-AF65-F5344CB8AC3E}">
        <p14:creationId xmlns:p14="http://schemas.microsoft.com/office/powerpoint/2010/main" val="315913096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12</a:t>
            </a:fld>
            <a:endParaRPr lang="en-US"/>
          </a:p>
        </p:txBody>
      </p:sp>
      <p:sp>
        <p:nvSpPr>
          <p:cNvPr id="3" name="TextBox 2">
            <a:extLst>
              <a:ext uri="{FF2B5EF4-FFF2-40B4-BE49-F238E27FC236}">
                <a16:creationId xmlns:a16="http://schemas.microsoft.com/office/drawing/2014/main" id="{EC430C3C-FCBB-90A4-2CA7-590E990CE65D}"/>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a:t>
            </a:r>
            <a:r>
              <a:rPr lang="ar-JO" sz="2000" b="1" dirty="0">
                <a:latin typeface="Tajawal Medium" panose="00000600000000000000" pitchFamily="2" charset="-78"/>
                <a:cs typeface="Tajawal Medium" panose="00000600000000000000" pitchFamily="2" charset="-78"/>
              </a:rPr>
              <a:t>8</a:t>
            </a:r>
            <a:endParaRPr lang="en-US" sz="2000" b="1" dirty="0">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id="{FBD694C1-51F3-749A-5604-CF1A0336AE0A}"/>
              </a:ext>
            </a:extLst>
          </p:cNvPr>
          <p:cNvSpPr txBox="1"/>
          <p:nvPr/>
        </p:nvSpPr>
        <p:spPr>
          <a:xfrm>
            <a:off x="648288" y="1357788"/>
            <a:ext cx="10705512" cy="2554545"/>
          </a:xfrm>
          <a:prstGeom prst="rect">
            <a:avLst/>
          </a:prstGeom>
          <a:noFill/>
          <a:ln>
            <a:solidFill>
              <a:srgbClr val="92D050"/>
            </a:solidFill>
          </a:ln>
        </p:spPr>
        <p:txBody>
          <a:bodyPr wrap="square">
            <a:spAutoFit/>
          </a:bodyPr>
          <a:lstStyle/>
          <a:p>
            <a:pPr algn="just"/>
            <a:r>
              <a:rPr lang="en-GB" sz="2000" dirty="0"/>
              <a:t> Generally, job dissatisfaction predicts CWB. People who are not satisfied with their work become frustrated, which lowers their performance and makes them more likely to commit CWB. Other research suggests that, in addition to vocational misfit (being in the wrong line of work), lack of fit with the organization (working in the wrong kind of organizational culture) predicts CWB. Our immediate social environment also matters. One German study suggests that we are influenced toward CWB by the norms of our immediate work environment, such that individuals in teams with high absenteeism are more likely to be absent themselves. CWB can, furthermore, be a response to abusive supervision from managers, which then spurs further abuse, starting a vicious cycle. </a:t>
            </a:r>
          </a:p>
        </p:txBody>
      </p:sp>
      <p:sp>
        <p:nvSpPr>
          <p:cNvPr id="6" name="TextBox 5">
            <a:extLst>
              <a:ext uri="{FF2B5EF4-FFF2-40B4-BE49-F238E27FC236}">
                <a16:creationId xmlns:a16="http://schemas.microsoft.com/office/drawing/2014/main" id="{B70A357E-C52B-C99A-7F71-FD913292837D}"/>
              </a:ext>
            </a:extLst>
          </p:cNvPr>
          <p:cNvSpPr txBox="1"/>
          <p:nvPr/>
        </p:nvSpPr>
        <p:spPr>
          <a:xfrm>
            <a:off x="1575583" y="4067229"/>
            <a:ext cx="9778218" cy="2246769"/>
          </a:xfrm>
          <a:prstGeom prst="rect">
            <a:avLst/>
          </a:prstGeom>
          <a:noFill/>
          <a:ln>
            <a:solidFill>
              <a:srgbClr val="92D050"/>
            </a:solidFill>
          </a:ln>
        </p:spPr>
        <p:txBody>
          <a:bodyPr wrap="square">
            <a:spAutoFit/>
          </a:bodyPr>
          <a:lstStyle/>
          <a:p>
            <a:r>
              <a:rPr lang="en-GB" sz="2000" dirty="0"/>
              <a:t>One important point about CWB is that dissatisfied employees often choose one or more specific </a:t>
            </a:r>
            <a:r>
              <a:rPr lang="en-GB" sz="2000" dirty="0" err="1"/>
              <a:t>behaviors</a:t>
            </a:r>
            <a:r>
              <a:rPr lang="en-GB" sz="2000" dirty="0"/>
              <a:t> due to idiosyncratic factors. One worker might quit. Another might use work time to surf the Internet or take work supplies home for personal use. </a:t>
            </a:r>
            <a:r>
              <a:rPr lang="en-GB" sz="2000" i="1" dirty="0">
                <a:solidFill>
                  <a:srgbClr val="002060"/>
                </a:solidFill>
              </a:rPr>
              <a:t>In short, workers who don’t like their jobs “get even” in various ways.</a:t>
            </a:r>
            <a:r>
              <a:rPr lang="en-GB" sz="2000" dirty="0"/>
              <a:t> Because those ways can be quite creative, controlling only one </a:t>
            </a:r>
            <a:r>
              <a:rPr lang="en-GB" sz="2000" dirty="0" err="1"/>
              <a:t>behavior</a:t>
            </a:r>
            <a:r>
              <a:rPr lang="en-GB" sz="2000" dirty="0"/>
              <a:t> with policies and punishments leaves the root cause untouched. Employers should seek to correct the source of the problem—the dissatisfaction—rather than try to control the different responses.</a:t>
            </a:r>
          </a:p>
        </p:txBody>
      </p:sp>
      <p:sp>
        <p:nvSpPr>
          <p:cNvPr id="7" name="TextBox 6">
            <a:extLst>
              <a:ext uri="{FF2B5EF4-FFF2-40B4-BE49-F238E27FC236}">
                <a16:creationId xmlns:a16="http://schemas.microsoft.com/office/drawing/2014/main" id="{68530167-5CBF-07A0-AD21-DD68D697ECEA}"/>
              </a:ext>
            </a:extLst>
          </p:cNvPr>
          <p:cNvSpPr txBox="1"/>
          <p:nvPr/>
        </p:nvSpPr>
        <p:spPr>
          <a:xfrm>
            <a:off x="2781886" y="310237"/>
            <a:ext cx="6098344" cy="400110"/>
          </a:xfrm>
          <a:prstGeom prst="rect">
            <a:avLst/>
          </a:prstGeom>
          <a:noFill/>
        </p:spPr>
        <p:txBody>
          <a:bodyPr wrap="square">
            <a:spAutoFit/>
          </a:bodyPr>
          <a:lstStyle/>
          <a:p>
            <a:r>
              <a:rPr lang="en-GB" sz="2000" b="1" dirty="0">
                <a:solidFill>
                  <a:schemeClr val="tx2">
                    <a:lumMod val="20000"/>
                    <a:lumOff val="80000"/>
                  </a:schemeClr>
                </a:solidFill>
              </a:rPr>
              <a:t>Counterproductive Work </a:t>
            </a:r>
            <a:r>
              <a:rPr lang="en-GB" sz="2000" b="1" dirty="0" err="1">
                <a:solidFill>
                  <a:schemeClr val="tx2">
                    <a:lumMod val="20000"/>
                    <a:lumOff val="80000"/>
                  </a:schemeClr>
                </a:solidFill>
              </a:rPr>
              <a:t>Behavior</a:t>
            </a:r>
            <a:r>
              <a:rPr lang="en-GB" sz="2000" b="1" dirty="0">
                <a:solidFill>
                  <a:schemeClr val="tx2">
                    <a:lumMod val="20000"/>
                    <a:lumOff val="80000"/>
                  </a:schemeClr>
                </a:solidFill>
              </a:rPr>
              <a:t> (CWB)</a:t>
            </a:r>
          </a:p>
        </p:txBody>
      </p:sp>
    </p:spTree>
    <p:extLst>
      <p:ext uri="{BB962C8B-B14F-4D97-AF65-F5344CB8AC3E}">
        <p14:creationId xmlns:p14="http://schemas.microsoft.com/office/powerpoint/2010/main" val="256236826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13</a:t>
            </a:fld>
            <a:endParaRPr lang="en-US"/>
          </a:p>
        </p:txBody>
      </p:sp>
      <p:sp>
        <p:nvSpPr>
          <p:cNvPr id="3" name="TextBox 2">
            <a:extLst>
              <a:ext uri="{FF2B5EF4-FFF2-40B4-BE49-F238E27FC236}">
                <a16:creationId xmlns:a16="http://schemas.microsoft.com/office/drawing/2014/main" id="{EC430C3C-FCBB-90A4-2CA7-590E990CE65D}"/>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a:t>
            </a:r>
            <a:r>
              <a:rPr lang="ar-JO" sz="2000" b="1" dirty="0">
                <a:latin typeface="Tajawal Medium" panose="00000600000000000000" pitchFamily="2" charset="-78"/>
                <a:cs typeface="Tajawal Medium" panose="00000600000000000000" pitchFamily="2" charset="-78"/>
              </a:rPr>
              <a:t>8</a:t>
            </a:r>
            <a:endParaRPr lang="en-US" sz="2000" b="1" dirty="0">
              <a:latin typeface="Tajawal Medium" panose="00000600000000000000" pitchFamily="2" charset="-78"/>
              <a:cs typeface="Tajawal Medium" panose="00000600000000000000" pitchFamily="2" charset="-78"/>
            </a:endParaRPr>
          </a:p>
        </p:txBody>
      </p:sp>
      <p:sp>
        <p:nvSpPr>
          <p:cNvPr id="2" name="TextBox 1">
            <a:extLst>
              <a:ext uri="{FF2B5EF4-FFF2-40B4-BE49-F238E27FC236}">
                <a16:creationId xmlns:a16="http://schemas.microsoft.com/office/drawing/2014/main" id="{D1916D0D-27DE-459A-1DC1-CE6CDFBA0895}"/>
              </a:ext>
            </a:extLst>
          </p:cNvPr>
          <p:cNvSpPr txBox="1"/>
          <p:nvPr/>
        </p:nvSpPr>
        <p:spPr>
          <a:xfrm>
            <a:off x="2781886" y="310237"/>
            <a:ext cx="6098344" cy="400110"/>
          </a:xfrm>
          <a:prstGeom prst="rect">
            <a:avLst/>
          </a:prstGeom>
          <a:noFill/>
        </p:spPr>
        <p:txBody>
          <a:bodyPr wrap="square">
            <a:spAutoFit/>
          </a:bodyPr>
          <a:lstStyle/>
          <a:p>
            <a:r>
              <a:rPr lang="en-GB" sz="2000" b="1" dirty="0">
                <a:solidFill>
                  <a:schemeClr val="tx2">
                    <a:lumMod val="20000"/>
                    <a:lumOff val="80000"/>
                  </a:schemeClr>
                </a:solidFill>
              </a:rPr>
              <a:t>Counterproductive Work </a:t>
            </a:r>
            <a:r>
              <a:rPr lang="en-GB" sz="2000" b="1" dirty="0" err="1">
                <a:solidFill>
                  <a:schemeClr val="tx2">
                    <a:lumMod val="20000"/>
                    <a:lumOff val="80000"/>
                  </a:schemeClr>
                </a:solidFill>
              </a:rPr>
              <a:t>Behavior</a:t>
            </a:r>
            <a:r>
              <a:rPr lang="en-GB" sz="2000" b="1" dirty="0">
                <a:solidFill>
                  <a:schemeClr val="tx2">
                    <a:lumMod val="20000"/>
                    <a:lumOff val="80000"/>
                  </a:schemeClr>
                </a:solidFill>
              </a:rPr>
              <a:t> (CWB)</a:t>
            </a:r>
          </a:p>
        </p:txBody>
      </p:sp>
      <p:sp>
        <p:nvSpPr>
          <p:cNvPr id="5" name="TextBox 4">
            <a:extLst>
              <a:ext uri="{FF2B5EF4-FFF2-40B4-BE49-F238E27FC236}">
                <a16:creationId xmlns:a16="http://schemas.microsoft.com/office/drawing/2014/main" id="{DDB67975-8F46-9D05-196A-40E650DCA3B7}"/>
              </a:ext>
            </a:extLst>
          </p:cNvPr>
          <p:cNvSpPr txBox="1"/>
          <p:nvPr/>
        </p:nvSpPr>
        <p:spPr>
          <a:xfrm>
            <a:off x="1378633" y="1501953"/>
            <a:ext cx="9523829" cy="4315027"/>
          </a:xfrm>
          <a:prstGeom prst="rect">
            <a:avLst/>
          </a:prstGeom>
          <a:noFill/>
        </p:spPr>
        <p:txBody>
          <a:bodyPr wrap="square">
            <a:spAutoFit/>
          </a:bodyPr>
          <a:lstStyle/>
          <a:p>
            <a:pPr>
              <a:lnSpc>
                <a:spcPct val="200000"/>
              </a:lnSpc>
            </a:pPr>
            <a:r>
              <a:rPr lang="en-GB" sz="2000" dirty="0"/>
              <a:t>As a manager, you can take steps to mitigate CWB. You can poll employee attitudes, for instance, and identify areas for workplace improvement. If there is no vocational fit, the employee will not be </a:t>
            </a:r>
            <a:r>
              <a:rPr lang="en-GB" sz="2000" dirty="0" err="1"/>
              <a:t>fulfilled,so</a:t>
            </a:r>
            <a:r>
              <a:rPr lang="en-GB" sz="2000" dirty="0"/>
              <a:t> you can try to screen for that to avoid a mismatch. Tailoring tasks to a person’s abilities and values should increase job satisfaction and reduce CWB. Furthermore, creating strong teams, integrating supervisors with them, providing formalized team policies, and introducing team-based incentives may help lower the CWB “contagion” that lowers the standards of the group.</a:t>
            </a:r>
          </a:p>
        </p:txBody>
      </p:sp>
    </p:spTree>
    <p:extLst>
      <p:ext uri="{BB962C8B-B14F-4D97-AF65-F5344CB8AC3E}">
        <p14:creationId xmlns:p14="http://schemas.microsoft.com/office/powerpoint/2010/main" val="402505304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14</a:t>
            </a:fld>
            <a:endParaRPr lang="en-US"/>
          </a:p>
        </p:txBody>
      </p:sp>
      <p:sp>
        <p:nvSpPr>
          <p:cNvPr id="3" name="TextBox 2">
            <a:extLst>
              <a:ext uri="{FF2B5EF4-FFF2-40B4-BE49-F238E27FC236}">
                <a16:creationId xmlns:a16="http://schemas.microsoft.com/office/drawing/2014/main" id="{EC430C3C-FCBB-90A4-2CA7-590E990CE65D}"/>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a:t>
            </a:r>
            <a:r>
              <a:rPr lang="ar-JO" sz="2000" b="1" dirty="0">
                <a:latin typeface="Tajawal Medium" panose="00000600000000000000" pitchFamily="2" charset="-78"/>
                <a:cs typeface="Tajawal Medium" panose="00000600000000000000" pitchFamily="2" charset="-78"/>
              </a:rPr>
              <a:t>8</a:t>
            </a:r>
            <a:endParaRPr lang="en-US" sz="2000" b="1" dirty="0">
              <a:latin typeface="Tajawal Medium" panose="00000600000000000000" pitchFamily="2" charset="-78"/>
              <a:cs typeface="Tajawal Medium" panose="00000600000000000000" pitchFamily="2" charset="-78"/>
            </a:endParaRPr>
          </a:p>
        </p:txBody>
      </p:sp>
      <p:sp>
        <p:nvSpPr>
          <p:cNvPr id="2" name="TextBox 1">
            <a:extLst>
              <a:ext uri="{FF2B5EF4-FFF2-40B4-BE49-F238E27FC236}">
                <a16:creationId xmlns:a16="http://schemas.microsoft.com/office/drawing/2014/main" id="{BEBA5639-C341-74D0-909A-0FB6698A4A81}"/>
              </a:ext>
            </a:extLst>
          </p:cNvPr>
          <p:cNvSpPr txBox="1"/>
          <p:nvPr/>
        </p:nvSpPr>
        <p:spPr>
          <a:xfrm>
            <a:off x="2781886" y="310237"/>
            <a:ext cx="6098344" cy="400110"/>
          </a:xfrm>
          <a:prstGeom prst="rect">
            <a:avLst/>
          </a:prstGeom>
          <a:noFill/>
        </p:spPr>
        <p:txBody>
          <a:bodyPr wrap="square">
            <a:spAutoFit/>
          </a:bodyPr>
          <a:lstStyle/>
          <a:p>
            <a:r>
              <a:rPr lang="en-GB" sz="2000" b="1" dirty="0">
                <a:solidFill>
                  <a:schemeClr val="tx2">
                    <a:lumMod val="20000"/>
                    <a:lumOff val="80000"/>
                  </a:schemeClr>
                </a:solidFill>
              </a:rPr>
              <a:t>Counterproductive Work </a:t>
            </a:r>
            <a:r>
              <a:rPr lang="en-GB" sz="2000" b="1" dirty="0" err="1">
                <a:solidFill>
                  <a:schemeClr val="tx2">
                    <a:lumMod val="20000"/>
                    <a:lumOff val="80000"/>
                  </a:schemeClr>
                </a:solidFill>
              </a:rPr>
              <a:t>Behavior</a:t>
            </a:r>
            <a:r>
              <a:rPr lang="en-GB" sz="2000" b="1" dirty="0">
                <a:solidFill>
                  <a:schemeClr val="tx2">
                    <a:lumMod val="20000"/>
                    <a:lumOff val="80000"/>
                  </a:schemeClr>
                </a:solidFill>
              </a:rPr>
              <a:t> (CWB)</a:t>
            </a:r>
          </a:p>
        </p:txBody>
      </p:sp>
      <p:sp>
        <p:nvSpPr>
          <p:cNvPr id="7" name="TextBox 6">
            <a:extLst>
              <a:ext uri="{FF2B5EF4-FFF2-40B4-BE49-F238E27FC236}">
                <a16:creationId xmlns:a16="http://schemas.microsoft.com/office/drawing/2014/main" id="{C170E75E-C71E-3949-7D05-3C8A78E0BC7C}"/>
              </a:ext>
            </a:extLst>
          </p:cNvPr>
          <p:cNvSpPr txBox="1"/>
          <p:nvPr/>
        </p:nvSpPr>
        <p:spPr>
          <a:xfrm>
            <a:off x="837026" y="1386554"/>
            <a:ext cx="9988063" cy="2957861"/>
          </a:xfrm>
          <a:prstGeom prst="rect">
            <a:avLst/>
          </a:prstGeom>
          <a:noFill/>
          <a:ln>
            <a:solidFill>
              <a:srgbClr val="92D050"/>
            </a:solidFill>
          </a:ln>
        </p:spPr>
        <p:txBody>
          <a:bodyPr wrap="square">
            <a:spAutoFit/>
          </a:bodyPr>
          <a:lstStyle/>
          <a:p>
            <a:pPr algn="just">
              <a:lnSpc>
                <a:spcPct val="150000"/>
              </a:lnSpc>
            </a:pPr>
            <a:r>
              <a:rPr lang="en-GB" b="1" dirty="0"/>
              <a:t>Absenteeism</a:t>
            </a:r>
          </a:p>
          <a:p>
            <a:pPr algn="just">
              <a:lnSpc>
                <a:spcPct val="150000"/>
              </a:lnSpc>
            </a:pPr>
            <a:r>
              <a:rPr lang="en-GB" dirty="0"/>
              <a:t>We find a consistent negative relationship between satisfaction and absenteeism, but the relationship is moderate to weak. Generally, when numerous alternative jobs are available, dissatisfied employees have high absence rates, but when there are few alternatives, dissatisfied employees have the same (low) rate of absence as satisfied employees. Organizations that provide liberal sick leave benefits are encouraging all their employees—including those who are highly satisfied—to take days off. You may find work satisfying yet still want to enjoy a three-day weekend if those days come free with no penalties.</a:t>
            </a:r>
          </a:p>
        </p:txBody>
      </p:sp>
      <p:sp>
        <p:nvSpPr>
          <p:cNvPr id="9" name="TextBox 8">
            <a:extLst>
              <a:ext uri="{FF2B5EF4-FFF2-40B4-BE49-F238E27FC236}">
                <a16:creationId xmlns:a16="http://schemas.microsoft.com/office/drawing/2014/main" id="{FAC9E46B-65E4-7585-1530-FDE7C746AFAC}"/>
              </a:ext>
            </a:extLst>
          </p:cNvPr>
          <p:cNvSpPr txBox="1"/>
          <p:nvPr/>
        </p:nvSpPr>
        <p:spPr>
          <a:xfrm>
            <a:off x="2222695" y="4732987"/>
            <a:ext cx="7428914" cy="1295868"/>
          </a:xfrm>
          <a:prstGeom prst="rect">
            <a:avLst/>
          </a:prstGeom>
          <a:noFill/>
          <a:ln>
            <a:solidFill>
              <a:srgbClr val="92D050"/>
            </a:solidFill>
          </a:ln>
        </p:spPr>
        <p:txBody>
          <a:bodyPr wrap="square">
            <a:spAutoFit/>
          </a:bodyPr>
          <a:lstStyle/>
          <a:p>
            <a:pPr>
              <a:lnSpc>
                <a:spcPct val="150000"/>
              </a:lnSpc>
            </a:pPr>
            <a:r>
              <a:rPr lang="en-GB" b="1" dirty="0"/>
              <a:t>Job embeddedness</a:t>
            </a:r>
          </a:p>
          <a:p>
            <a:pPr>
              <a:lnSpc>
                <a:spcPct val="150000"/>
              </a:lnSpc>
            </a:pPr>
            <a:r>
              <a:rPr lang="en-GB" dirty="0"/>
              <a:t>The extent to which an employee’s connections to the job and community result in an increased commitment to the organization.</a:t>
            </a:r>
          </a:p>
        </p:txBody>
      </p:sp>
    </p:spTree>
    <p:extLst>
      <p:ext uri="{BB962C8B-B14F-4D97-AF65-F5344CB8AC3E}">
        <p14:creationId xmlns:p14="http://schemas.microsoft.com/office/powerpoint/2010/main" val="367748193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15</a:t>
            </a:fld>
            <a:endParaRPr lang="en-US"/>
          </a:p>
        </p:txBody>
      </p:sp>
      <p:sp>
        <p:nvSpPr>
          <p:cNvPr id="3" name="TextBox 2">
            <a:extLst>
              <a:ext uri="{FF2B5EF4-FFF2-40B4-BE49-F238E27FC236}">
                <a16:creationId xmlns:a16="http://schemas.microsoft.com/office/drawing/2014/main" id="{EC430C3C-FCBB-90A4-2CA7-590E990CE65D}"/>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a:t>
            </a:r>
            <a:r>
              <a:rPr lang="ar-JO" sz="2000" b="1" dirty="0">
                <a:latin typeface="Tajawal Medium" panose="00000600000000000000" pitchFamily="2" charset="-78"/>
                <a:cs typeface="Tajawal Medium" panose="00000600000000000000" pitchFamily="2" charset="-78"/>
              </a:rPr>
              <a:t>8</a:t>
            </a:r>
            <a:endParaRPr lang="en-US" sz="2000" b="1" dirty="0">
              <a:latin typeface="Tajawal Medium" panose="00000600000000000000" pitchFamily="2" charset="-78"/>
              <a:cs typeface="Tajawal Medium" panose="00000600000000000000" pitchFamily="2" charset="-78"/>
            </a:endParaRPr>
          </a:p>
        </p:txBody>
      </p:sp>
      <p:sp>
        <p:nvSpPr>
          <p:cNvPr id="2" name="TextBox 1">
            <a:extLst>
              <a:ext uri="{FF2B5EF4-FFF2-40B4-BE49-F238E27FC236}">
                <a16:creationId xmlns:a16="http://schemas.microsoft.com/office/drawing/2014/main" id="{4F4874CD-FD25-C221-0747-BCA57852D39F}"/>
              </a:ext>
            </a:extLst>
          </p:cNvPr>
          <p:cNvSpPr txBox="1"/>
          <p:nvPr/>
        </p:nvSpPr>
        <p:spPr>
          <a:xfrm>
            <a:off x="2781886" y="310237"/>
            <a:ext cx="6098344" cy="400110"/>
          </a:xfrm>
          <a:prstGeom prst="rect">
            <a:avLst/>
          </a:prstGeom>
          <a:noFill/>
        </p:spPr>
        <p:txBody>
          <a:bodyPr wrap="square">
            <a:spAutoFit/>
          </a:bodyPr>
          <a:lstStyle/>
          <a:p>
            <a:r>
              <a:rPr lang="en-GB" sz="2000" b="1" dirty="0">
                <a:solidFill>
                  <a:schemeClr val="tx2">
                    <a:lumMod val="20000"/>
                    <a:lumOff val="80000"/>
                  </a:schemeClr>
                </a:solidFill>
              </a:rPr>
              <a:t>Counterproductive Work </a:t>
            </a:r>
            <a:r>
              <a:rPr lang="en-GB" sz="2000" b="1" dirty="0" err="1">
                <a:solidFill>
                  <a:schemeClr val="tx2">
                    <a:lumMod val="20000"/>
                    <a:lumOff val="80000"/>
                  </a:schemeClr>
                </a:solidFill>
              </a:rPr>
              <a:t>Behavior</a:t>
            </a:r>
            <a:r>
              <a:rPr lang="en-GB" sz="2000" b="1" dirty="0">
                <a:solidFill>
                  <a:schemeClr val="tx2">
                    <a:lumMod val="20000"/>
                    <a:lumOff val="80000"/>
                  </a:schemeClr>
                </a:solidFill>
              </a:rPr>
              <a:t> (CWB)</a:t>
            </a:r>
          </a:p>
        </p:txBody>
      </p:sp>
      <p:sp>
        <p:nvSpPr>
          <p:cNvPr id="5" name="TextBox 4">
            <a:extLst>
              <a:ext uri="{FF2B5EF4-FFF2-40B4-BE49-F238E27FC236}">
                <a16:creationId xmlns:a16="http://schemas.microsoft.com/office/drawing/2014/main" id="{2F100B3C-AA30-B37B-7A8D-03206B973378}"/>
              </a:ext>
            </a:extLst>
          </p:cNvPr>
          <p:cNvSpPr txBox="1"/>
          <p:nvPr/>
        </p:nvSpPr>
        <p:spPr>
          <a:xfrm>
            <a:off x="838200" y="1301968"/>
            <a:ext cx="10515600" cy="4401205"/>
          </a:xfrm>
          <a:prstGeom prst="rect">
            <a:avLst/>
          </a:prstGeom>
          <a:noFill/>
        </p:spPr>
        <p:txBody>
          <a:bodyPr wrap="square">
            <a:spAutoFit/>
          </a:bodyPr>
          <a:lstStyle/>
          <a:p>
            <a:pPr algn="just"/>
            <a:r>
              <a:rPr lang="en-GB" sz="2000" b="1" dirty="0"/>
              <a:t>Turnover</a:t>
            </a:r>
          </a:p>
          <a:p>
            <a:pPr algn="just"/>
            <a:r>
              <a:rPr lang="en-GB" sz="2000" dirty="0"/>
              <a:t>The relationship between job satisfaction and turnover is stronger than between satisfaction and absenteeism. Overall, a pattern of lowered job satisfaction is the best predictor of intent to leave. Turnover has a workplace environment connection too. If the climate within an employee’s immediate workplace is one of low job satisfaction leading to turnover, there will be a contagion effect. This suggests managers should consider the job satisfaction (and turnover) patterns of co-workers when assigning workers to a new area. Employees’ job embeddedness—connections to the job and community that result in an increased commitment to the organization—can be closely linked to their job satisfaction and the probability of turnover such that where job embeddedness is high, the probability of turnover decreases, particularly in collectivist (group-centred) cultures where membership in an organization is of high personal value. Job embeddedness also negatively predicts important employment outcomes of OCB, CWB, and absenteeism, and positively predicts job performance. Embedded employees thus seem more satisfied with their jobs and are less likely to want to consider alternative job prospects.</a:t>
            </a:r>
          </a:p>
        </p:txBody>
      </p:sp>
    </p:spTree>
    <p:extLst>
      <p:ext uri="{BB962C8B-B14F-4D97-AF65-F5344CB8AC3E}">
        <p14:creationId xmlns:p14="http://schemas.microsoft.com/office/powerpoint/2010/main" val="38677754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16</a:t>
            </a:fld>
            <a:endParaRPr lang="en-US"/>
          </a:p>
        </p:txBody>
      </p:sp>
      <p:sp>
        <p:nvSpPr>
          <p:cNvPr id="3" name="TextBox 2">
            <a:extLst>
              <a:ext uri="{FF2B5EF4-FFF2-40B4-BE49-F238E27FC236}">
                <a16:creationId xmlns:a16="http://schemas.microsoft.com/office/drawing/2014/main" id="{EC430C3C-FCBB-90A4-2CA7-590E990CE65D}"/>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a:t>
            </a:r>
            <a:r>
              <a:rPr lang="ar-JO" sz="2000" b="1" dirty="0">
                <a:latin typeface="Tajawal Medium" panose="00000600000000000000" pitchFamily="2" charset="-78"/>
                <a:cs typeface="Tajawal Medium" panose="00000600000000000000" pitchFamily="2" charset="-78"/>
              </a:rPr>
              <a:t>8</a:t>
            </a:r>
            <a:endParaRPr lang="en-US" sz="2000" b="1" dirty="0">
              <a:latin typeface="Tajawal Medium" panose="00000600000000000000" pitchFamily="2" charset="-78"/>
              <a:cs typeface="Tajawal Medium" panose="00000600000000000000" pitchFamily="2" charset="-78"/>
            </a:endParaRPr>
          </a:p>
        </p:txBody>
      </p:sp>
      <p:sp>
        <p:nvSpPr>
          <p:cNvPr id="2" name="TextBox 1">
            <a:extLst>
              <a:ext uri="{FF2B5EF4-FFF2-40B4-BE49-F238E27FC236}">
                <a16:creationId xmlns:a16="http://schemas.microsoft.com/office/drawing/2014/main" id="{2D46DA84-CA33-5A6E-083C-A6987D3EDF96}"/>
              </a:ext>
            </a:extLst>
          </p:cNvPr>
          <p:cNvSpPr txBox="1"/>
          <p:nvPr/>
        </p:nvSpPr>
        <p:spPr>
          <a:xfrm>
            <a:off x="2781886" y="310237"/>
            <a:ext cx="6098344" cy="400110"/>
          </a:xfrm>
          <a:prstGeom prst="rect">
            <a:avLst/>
          </a:prstGeom>
          <a:noFill/>
        </p:spPr>
        <p:txBody>
          <a:bodyPr wrap="square">
            <a:spAutoFit/>
          </a:bodyPr>
          <a:lstStyle/>
          <a:p>
            <a:r>
              <a:rPr lang="en-GB" sz="2000" b="1" dirty="0">
                <a:solidFill>
                  <a:schemeClr val="accent4">
                    <a:lumMod val="60000"/>
                    <a:lumOff val="40000"/>
                  </a:schemeClr>
                </a:solidFill>
              </a:rPr>
              <a:t>Understanding the Impact</a:t>
            </a:r>
          </a:p>
        </p:txBody>
      </p:sp>
      <p:sp>
        <p:nvSpPr>
          <p:cNvPr id="5" name="TextBox 4">
            <a:extLst>
              <a:ext uri="{FF2B5EF4-FFF2-40B4-BE49-F238E27FC236}">
                <a16:creationId xmlns:a16="http://schemas.microsoft.com/office/drawing/2014/main" id="{2F955B84-8573-026A-A0F3-FD742FB6966A}"/>
              </a:ext>
            </a:extLst>
          </p:cNvPr>
          <p:cNvSpPr txBox="1"/>
          <p:nvPr/>
        </p:nvSpPr>
        <p:spPr>
          <a:xfrm>
            <a:off x="1789049" y="1015672"/>
            <a:ext cx="9049042" cy="5035353"/>
          </a:xfrm>
          <a:prstGeom prst="rect">
            <a:avLst/>
          </a:prstGeom>
          <a:noFill/>
        </p:spPr>
        <p:txBody>
          <a:bodyPr wrap="square">
            <a:spAutoFit/>
          </a:bodyPr>
          <a:lstStyle/>
          <a:p>
            <a:pPr algn="just">
              <a:lnSpc>
                <a:spcPct val="150000"/>
              </a:lnSpc>
            </a:pPr>
            <a:r>
              <a:rPr lang="en-GB" b="1" dirty="0"/>
              <a:t>Understanding the Impact</a:t>
            </a:r>
          </a:p>
          <a:p>
            <a:pPr algn="just">
              <a:lnSpc>
                <a:spcPct val="150000"/>
              </a:lnSpc>
            </a:pPr>
            <a:r>
              <a:rPr lang="en-GB" dirty="0"/>
              <a:t>Given the evidence we’ve just reviewed, it should come as no surprise that job satisfaction can affect the bottom line. One study by a management consulting firm separated large organizations into those with high morale (more than 70 percent of employees expressed overall job satisfaction) and medium or low morale (fewer than 70 percent). The stock prices of companies in the high-morale group grew 19.4 percent, compared with 10 percent for the medium- or low-morale group. Despite these results, many managers are unconcerned about employee job satisfaction. Others overestimate how satisfied employees are, so they don’t think there’s a problem when there is one. For example, in one study of 262 large employers, 86 percent of senior managers believed their organizations treated employees well, but only 55 percent of employees agreed; another study found 55 percent of managers, compared to only 38 percent of employees, thought morale was good in their organization.</a:t>
            </a:r>
          </a:p>
        </p:txBody>
      </p:sp>
    </p:spTree>
    <p:extLst>
      <p:ext uri="{BB962C8B-B14F-4D97-AF65-F5344CB8AC3E}">
        <p14:creationId xmlns:p14="http://schemas.microsoft.com/office/powerpoint/2010/main" val="29923724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17</a:t>
            </a:fld>
            <a:endParaRPr lang="en-US"/>
          </a:p>
        </p:txBody>
      </p:sp>
      <p:sp>
        <p:nvSpPr>
          <p:cNvPr id="3" name="TextBox 2">
            <a:extLst>
              <a:ext uri="{FF2B5EF4-FFF2-40B4-BE49-F238E27FC236}">
                <a16:creationId xmlns:a16="http://schemas.microsoft.com/office/drawing/2014/main" id="{EC430C3C-FCBB-90A4-2CA7-590E990CE65D}"/>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a:t>
            </a:r>
            <a:r>
              <a:rPr lang="ar-JO" sz="2000" b="1" dirty="0">
                <a:latin typeface="Tajawal Medium" panose="00000600000000000000" pitchFamily="2" charset="-78"/>
                <a:cs typeface="Tajawal Medium" panose="00000600000000000000" pitchFamily="2" charset="-78"/>
              </a:rPr>
              <a:t>8</a:t>
            </a:r>
            <a:endParaRPr lang="en-US" sz="2000" b="1" dirty="0">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id="{A3C5360F-E785-A2E5-2BE6-345EE3C03B7B}"/>
              </a:ext>
            </a:extLst>
          </p:cNvPr>
          <p:cNvSpPr txBox="1"/>
          <p:nvPr/>
        </p:nvSpPr>
        <p:spPr>
          <a:xfrm>
            <a:off x="346364" y="1313712"/>
            <a:ext cx="11357956" cy="2957861"/>
          </a:xfrm>
          <a:prstGeom prst="rect">
            <a:avLst/>
          </a:prstGeom>
          <a:noFill/>
          <a:ln>
            <a:solidFill>
              <a:srgbClr val="7030A0"/>
            </a:solidFill>
          </a:ln>
        </p:spPr>
        <p:txBody>
          <a:bodyPr wrap="square">
            <a:spAutoFit/>
          </a:bodyPr>
          <a:lstStyle/>
          <a:p>
            <a:pPr algn="just">
              <a:lnSpc>
                <a:spcPct val="150000"/>
              </a:lnSpc>
            </a:pPr>
            <a:r>
              <a:rPr lang="en-GB" dirty="0"/>
              <a:t>Regular surveys can reduce gaps between what managers think employees feel and what they really feel. A gap in understanding can affect the bottom line in small franchise sites as well as in large companies. As manager of a KFC restaurant in Houston, Jonathan McDaniel surveyed his employees every three months. Results led him to make changes, such as giving employees greater say about which workdays they had off. McDaniel believed the process itself was valuable. “They really love giving their opinions,” he said. “That’s the most important part of it—that they have a voice and that they’re heard.” Surveys are no panacea, but if job attitudes are as important as we believe, organizations need to use every reasonable method find out how they can be improved.</a:t>
            </a:r>
          </a:p>
        </p:txBody>
      </p:sp>
      <p:sp>
        <p:nvSpPr>
          <p:cNvPr id="5" name="TextBox 4">
            <a:extLst>
              <a:ext uri="{FF2B5EF4-FFF2-40B4-BE49-F238E27FC236}">
                <a16:creationId xmlns:a16="http://schemas.microsoft.com/office/drawing/2014/main" id="{F4D52F39-7089-FD81-D53C-8D63BD679F35}"/>
              </a:ext>
            </a:extLst>
          </p:cNvPr>
          <p:cNvSpPr txBox="1"/>
          <p:nvPr/>
        </p:nvSpPr>
        <p:spPr>
          <a:xfrm>
            <a:off x="2781886" y="310237"/>
            <a:ext cx="6098344" cy="400110"/>
          </a:xfrm>
          <a:prstGeom prst="rect">
            <a:avLst/>
          </a:prstGeom>
          <a:noFill/>
        </p:spPr>
        <p:txBody>
          <a:bodyPr wrap="square">
            <a:spAutoFit/>
          </a:bodyPr>
          <a:lstStyle/>
          <a:p>
            <a:r>
              <a:rPr lang="en-GB" sz="2000" b="1" dirty="0">
                <a:solidFill>
                  <a:schemeClr val="accent4">
                    <a:lumMod val="60000"/>
                    <a:lumOff val="40000"/>
                  </a:schemeClr>
                </a:solidFill>
              </a:rPr>
              <a:t>Understanding the Impact</a:t>
            </a:r>
          </a:p>
        </p:txBody>
      </p:sp>
      <p:sp>
        <p:nvSpPr>
          <p:cNvPr id="7" name="TextBox 6">
            <a:extLst>
              <a:ext uri="{FF2B5EF4-FFF2-40B4-BE49-F238E27FC236}">
                <a16:creationId xmlns:a16="http://schemas.microsoft.com/office/drawing/2014/main" id="{0FC92935-CA40-8638-39ED-2792BBEED253}"/>
              </a:ext>
            </a:extLst>
          </p:cNvPr>
          <p:cNvSpPr txBox="1"/>
          <p:nvPr/>
        </p:nvSpPr>
        <p:spPr>
          <a:xfrm>
            <a:off x="1645920" y="4341381"/>
            <a:ext cx="10058400" cy="2126864"/>
          </a:xfrm>
          <a:prstGeom prst="rect">
            <a:avLst/>
          </a:prstGeom>
          <a:noFill/>
          <a:ln>
            <a:solidFill>
              <a:srgbClr val="FF0000"/>
            </a:solidFill>
          </a:ln>
        </p:spPr>
        <p:txBody>
          <a:bodyPr wrap="square">
            <a:spAutoFit/>
          </a:bodyPr>
          <a:lstStyle/>
          <a:p>
            <a:pPr algn="just">
              <a:lnSpc>
                <a:spcPct val="150000"/>
              </a:lnSpc>
            </a:pPr>
            <a:r>
              <a:rPr lang="en-GB" dirty="0"/>
              <a:t>Managers should be interested in their employees’ attitudes because attitudes influence </a:t>
            </a:r>
            <a:r>
              <a:rPr lang="en-GB" dirty="0" err="1"/>
              <a:t>behavior</a:t>
            </a:r>
            <a:r>
              <a:rPr lang="en-GB" dirty="0"/>
              <a:t> and indicate potential problems. Creating a satisfied workforce is hardly a guarantee of successful organizational performance, but evidence strongly suggests managers’ efforts to improve employee attitudes will likely result in positive outcomes, including greater organizational effectiveness, higher customer satisfaction, and increased profits.</a:t>
            </a:r>
          </a:p>
        </p:txBody>
      </p:sp>
    </p:spTree>
    <p:extLst>
      <p:ext uri="{BB962C8B-B14F-4D97-AF65-F5344CB8AC3E}">
        <p14:creationId xmlns:p14="http://schemas.microsoft.com/office/powerpoint/2010/main" val="192230271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18</a:t>
            </a:fld>
            <a:endParaRPr lang="en-US"/>
          </a:p>
        </p:txBody>
      </p:sp>
      <p:sp>
        <p:nvSpPr>
          <p:cNvPr id="3" name="TextBox 2">
            <a:extLst>
              <a:ext uri="{FF2B5EF4-FFF2-40B4-BE49-F238E27FC236}">
                <a16:creationId xmlns:a16="http://schemas.microsoft.com/office/drawing/2014/main" id="{EC430C3C-FCBB-90A4-2CA7-590E990CE65D}"/>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a:t>
            </a:r>
            <a:r>
              <a:rPr lang="ar-JO" sz="2000" b="1" dirty="0">
                <a:latin typeface="Tajawal Medium" panose="00000600000000000000" pitchFamily="2" charset="-78"/>
                <a:cs typeface="Tajawal Medium" panose="00000600000000000000" pitchFamily="2" charset="-78"/>
              </a:rPr>
              <a:t>8</a:t>
            </a:r>
            <a:endParaRPr lang="en-US" sz="2000" b="1" dirty="0">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id="{1A24E10A-C4C2-9CC4-21DD-4C004CF37B2B}"/>
              </a:ext>
            </a:extLst>
          </p:cNvPr>
          <p:cNvSpPr txBox="1"/>
          <p:nvPr/>
        </p:nvSpPr>
        <p:spPr>
          <a:xfrm>
            <a:off x="599582" y="1297427"/>
            <a:ext cx="11175075" cy="4247317"/>
          </a:xfrm>
          <a:prstGeom prst="rect">
            <a:avLst/>
          </a:prstGeom>
          <a:noFill/>
        </p:spPr>
        <p:txBody>
          <a:bodyPr wrap="square">
            <a:spAutoFit/>
          </a:bodyPr>
          <a:lstStyle/>
          <a:p>
            <a:pPr algn="just"/>
            <a:r>
              <a:rPr lang="en-GB" b="1" dirty="0"/>
              <a:t>Implications for Managers</a:t>
            </a:r>
          </a:p>
          <a:p>
            <a:pPr algn="just"/>
            <a:r>
              <a:rPr lang="en-GB" dirty="0"/>
              <a:t>Of the major job attitudes—job satisfaction, job involvement, organizational commitment, perceived organizational support (POS), and employee engagement—remember that an employee’s job satisfaction level is the best single predictor of </a:t>
            </a:r>
            <a:r>
              <a:rPr lang="en-GB" dirty="0" err="1"/>
              <a:t>behavior</a:t>
            </a:r>
            <a:r>
              <a:rPr lang="en-GB" dirty="0"/>
              <a:t>.</a:t>
            </a:r>
          </a:p>
          <a:p>
            <a:pPr algn="just"/>
            <a:endParaRPr lang="en-GB" dirty="0"/>
          </a:p>
          <a:p>
            <a:pPr algn="just"/>
            <a:r>
              <a:rPr lang="en-GB" dirty="0">
                <a:solidFill>
                  <a:srgbClr val="002060"/>
                </a:solidFill>
              </a:rPr>
              <a:t>Pay attention to your employees’ job satisfaction levels as determinants of their performance, turnover, absenteeism, and withdrawal </a:t>
            </a:r>
            <a:r>
              <a:rPr lang="en-GB" dirty="0" err="1">
                <a:solidFill>
                  <a:srgbClr val="002060"/>
                </a:solidFill>
              </a:rPr>
              <a:t>behaviors</a:t>
            </a:r>
            <a:r>
              <a:rPr lang="en-GB" dirty="0">
                <a:solidFill>
                  <a:srgbClr val="002060"/>
                </a:solidFill>
              </a:rPr>
              <a:t>.</a:t>
            </a:r>
          </a:p>
          <a:p>
            <a:pPr algn="just"/>
            <a:endParaRPr lang="en-GB" dirty="0"/>
          </a:p>
          <a:p>
            <a:pPr algn="just"/>
            <a:r>
              <a:rPr lang="en-GB" dirty="0"/>
              <a:t>Measure employee job attitudes objectively and at regular intervals in order to determine how employees are reacting to their work.</a:t>
            </a:r>
          </a:p>
          <a:p>
            <a:pPr algn="just"/>
            <a:endParaRPr lang="en-GB" dirty="0"/>
          </a:p>
          <a:p>
            <a:pPr algn="just"/>
            <a:r>
              <a:rPr lang="en-GB" dirty="0">
                <a:solidFill>
                  <a:srgbClr val="002060"/>
                </a:solidFill>
              </a:rPr>
              <a:t>To raise employee satisfaction, evaluate the fit between the employee’s work interests and the intrinsic parts of the job; then create work that is challenging and interesting to the individual.</a:t>
            </a:r>
          </a:p>
          <a:p>
            <a:pPr algn="just"/>
            <a:endParaRPr lang="en-GB" dirty="0"/>
          </a:p>
          <a:p>
            <a:pPr algn="just"/>
            <a:r>
              <a:rPr lang="en-GB" dirty="0"/>
              <a:t>Consider the fact that high pay alone is unlikely to create a satisfying work environment.</a:t>
            </a:r>
          </a:p>
        </p:txBody>
      </p:sp>
      <p:sp>
        <p:nvSpPr>
          <p:cNvPr id="6" name="TextBox 5">
            <a:extLst>
              <a:ext uri="{FF2B5EF4-FFF2-40B4-BE49-F238E27FC236}">
                <a16:creationId xmlns:a16="http://schemas.microsoft.com/office/drawing/2014/main" id="{CC637693-88A1-1240-77DC-760EC10C7CD4}"/>
              </a:ext>
            </a:extLst>
          </p:cNvPr>
          <p:cNvSpPr txBox="1"/>
          <p:nvPr/>
        </p:nvSpPr>
        <p:spPr>
          <a:xfrm>
            <a:off x="2641209" y="310237"/>
            <a:ext cx="6098344" cy="400110"/>
          </a:xfrm>
          <a:prstGeom prst="rect">
            <a:avLst/>
          </a:prstGeom>
          <a:noFill/>
        </p:spPr>
        <p:txBody>
          <a:bodyPr wrap="square">
            <a:spAutoFit/>
          </a:bodyPr>
          <a:lstStyle/>
          <a:p>
            <a:r>
              <a:rPr lang="en-GB" sz="2000" b="1" dirty="0">
                <a:solidFill>
                  <a:schemeClr val="accent4">
                    <a:lumMod val="60000"/>
                    <a:lumOff val="40000"/>
                  </a:schemeClr>
                </a:solidFill>
              </a:rPr>
              <a:t>Implications for Managers</a:t>
            </a:r>
          </a:p>
        </p:txBody>
      </p:sp>
    </p:spTree>
    <p:extLst>
      <p:ext uri="{BB962C8B-B14F-4D97-AF65-F5344CB8AC3E}">
        <p14:creationId xmlns:p14="http://schemas.microsoft.com/office/powerpoint/2010/main" val="60287296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19</a:t>
            </a:fld>
            <a:endParaRPr lang="en-US"/>
          </a:p>
        </p:txBody>
      </p:sp>
      <p:sp>
        <p:nvSpPr>
          <p:cNvPr id="3" name="TextBox 2">
            <a:extLst>
              <a:ext uri="{FF2B5EF4-FFF2-40B4-BE49-F238E27FC236}">
                <a16:creationId xmlns:a16="http://schemas.microsoft.com/office/drawing/2014/main" id="{EC430C3C-FCBB-90A4-2CA7-590E990CE65D}"/>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a:t>
            </a:r>
            <a:r>
              <a:rPr lang="ar-JO" sz="2000" b="1" dirty="0">
                <a:latin typeface="Tajawal Medium" panose="00000600000000000000" pitchFamily="2" charset="-78"/>
                <a:cs typeface="Tajawal Medium" panose="00000600000000000000" pitchFamily="2" charset="-78"/>
              </a:rPr>
              <a:t>8</a:t>
            </a:r>
            <a:endParaRPr lang="en-US" sz="2000" b="1" dirty="0">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id="{9777E5DD-E297-25A0-E961-697A4CB304E0}"/>
              </a:ext>
            </a:extLst>
          </p:cNvPr>
          <p:cNvSpPr txBox="1"/>
          <p:nvPr/>
        </p:nvSpPr>
        <p:spPr>
          <a:xfrm>
            <a:off x="2078182" y="2773473"/>
            <a:ext cx="6952956" cy="1036438"/>
          </a:xfrm>
          <a:prstGeom prst="rect">
            <a:avLst/>
          </a:prstGeom>
          <a:noFill/>
        </p:spPr>
        <p:txBody>
          <a:bodyPr wrap="square">
            <a:spAutoFit/>
          </a:bodyPr>
          <a:lstStyle/>
          <a:p>
            <a:pPr algn="ctr">
              <a:lnSpc>
                <a:spcPct val="107000"/>
              </a:lnSpc>
              <a:spcAft>
                <a:spcPts val="800"/>
              </a:spcAft>
            </a:pPr>
            <a:r>
              <a:rPr lang="en-GB" sz="6000" b="1" dirty="0">
                <a:solidFill>
                  <a:srgbClr val="002060"/>
                </a:solidFill>
                <a:effectLst/>
                <a:latin typeface="Calibri" panose="020F0502020204030204" pitchFamily="34" charset="0"/>
                <a:ea typeface="Calibri" panose="020F0502020204030204" pitchFamily="34" charset="0"/>
                <a:cs typeface="Arial" panose="020B0604020202020204" pitchFamily="34" charset="0"/>
              </a:rPr>
              <a:t>Emotions and Moods</a:t>
            </a:r>
          </a:p>
        </p:txBody>
      </p:sp>
    </p:spTree>
    <p:extLst>
      <p:ext uri="{BB962C8B-B14F-4D97-AF65-F5344CB8AC3E}">
        <p14:creationId xmlns:p14="http://schemas.microsoft.com/office/powerpoint/2010/main" val="391178833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20</a:t>
            </a:fld>
            <a:endParaRPr lang="en-US"/>
          </a:p>
        </p:txBody>
      </p:sp>
      <p:sp>
        <p:nvSpPr>
          <p:cNvPr id="3" name="TextBox 2">
            <a:extLst>
              <a:ext uri="{FF2B5EF4-FFF2-40B4-BE49-F238E27FC236}">
                <a16:creationId xmlns:a16="http://schemas.microsoft.com/office/drawing/2014/main" id="{EC430C3C-FCBB-90A4-2CA7-590E990CE65D}"/>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a:t>
            </a:r>
            <a:r>
              <a:rPr lang="ar-JO" sz="2000" b="1" dirty="0">
                <a:latin typeface="Tajawal Medium" panose="00000600000000000000" pitchFamily="2" charset="-78"/>
                <a:cs typeface="Tajawal Medium" panose="00000600000000000000" pitchFamily="2" charset="-78"/>
              </a:rPr>
              <a:t>8</a:t>
            </a:r>
            <a:endParaRPr lang="en-US" sz="2000" b="1" dirty="0">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id="{64B2BF8A-DEC2-BAC7-93CE-DC3615E42F15}"/>
              </a:ext>
            </a:extLst>
          </p:cNvPr>
          <p:cNvSpPr txBox="1"/>
          <p:nvPr/>
        </p:nvSpPr>
        <p:spPr>
          <a:xfrm>
            <a:off x="1434904" y="1727036"/>
            <a:ext cx="8961120" cy="3892732"/>
          </a:xfrm>
          <a:prstGeom prst="rect">
            <a:avLst/>
          </a:prstGeom>
          <a:noFill/>
        </p:spPr>
        <p:txBody>
          <a:bodyPr wrap="square">
            <a:spAutoFit/>
          </a:bodyPr>
          <a:lstStyle/>
          <a:p>
            <a:pPr>
              <a:lnSpc>
                <a:spcPct val="200000"/>
              </a:lnSpc>
            </a:pPr>
            <a:r>
              <a:rPr lang="en-GB" b="1" dirty="0"/>
              <a:t>What are Emotions and Moods?</a:t>
            </a:r>
          </a:p>
          <a:p>
            <a:pPr>
              <a:lnSpc>
                <a:spcPct val="200000"/>
              </a:lnSpc>
            </a:pPr>
            <a:r>
              <a:rPr lang="en-GB" dirty="0"/>
              <a:t>In our analysis of the role of emotions and moods in the workplace, we need three terms that are closely intertwined: affect, emotions, and moods. Affect is a generic term that covers a broad range of feelings, including both emotions and moods. Emotions are intense feelings directed at someone or something. Moods are less intense feelings than emotions and often arise without a specific event acting as a stimulus. Exhibit 4-1 shows the relationships among affect, emotions, and moods.</a:t>
            </a:r>
          </a:p>
        </p:txBody>
      </p:sp>
      <p:sp>
        <p:nvSpPr>
          <p:cNvPr id="6" name="TextBox 5">
            <a:extLst>
              <a:ext uri="{FF2B5EF4-FFF2-40B4-BE49-F238E27FC236}">
                <a16:creationId xmlns:a16="http://schemas.microsoft.com/office/drawing/2014/main" id="{397B40EE-643E-BB03-F1C4-73762F1B6B2C}"/>
              </a:ext>
            </a:extLst>
          </p:cNvPr>
          <p:cNvSpPr txBox="1"/>
          <p:nvPr/>
        </p:nvSpPr>
        <p:spPr>
          <a:xfrm>
            <a:off x="2767818" y="308807"/>
            <a:ext cx="6098344" cy="461665"/>
          </a:xfrm>
          <a:prstGeom prst="rect">
            <a:avLst/>
          </a:prstGeom>
          <a:noFill/>
        </p:spPr>
        <p:txBody>
          <a:bodyPr wrap="square">
            <a:spAutoFit/>
          </a:bodyPr>
          <a:lstStyle/>
          <a:p>
            <a:r>
              <a:rPr lang="en-GB" sz="2400" b="1" dirty="0">
                <a:solidFill>
                  <a:schemeClr val="bg1">
                    <a:lumMod val="95000"/>
                  </a:schemeClr>
                </a:solidFill>
              </a:rPr>
              <a:t>What are Emotions and Moods?</a:t>
            </a:r>
          </a:p>
        </p:txBody>
      </p:sp>
    </p:spTree>
    <p:extLst>
      <p:ext uri="{BB962C8B-B14F-4D97-AF65-F5344CB8AC3E}">
        <p14:creationId xmlns:p14="http://schemas.microsoft.com/office/powerpoint/2010/main" val="295859398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21</a:t>
            </a:fld>
            <a:endParaRPr lang="en-US"/>
          </a:p>
        </p:txBody>
      </p:sp>
      <p:sp>
        <p:nvSpPr>
          <p:cNvPr id="3" name="TextBox 2">
            <a:extLst>
              <a:ext uri="{FF2B5EF4-FFF2-40B4-BE49-F238E27FC236}">
                <a16:creationId xmlns:a16="http://schemas.microsoft.com/office/drawing/2014/main" id="{EC430C3C-FCBB-90A4-2CA7-590E990CE65D}"/>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a:t>
            </a:r>
            <a:r>
              <a:rPr lang="ar-JO" sz="2000" b="1" dirty="0">
                <a:latin typeface="Tajawal Medium" panose="00000600000000000000" pitchFamily="2" charset="-78"/>
                <a:cs typeface="Tajawal Medium" panose="00000600000000000000" pitchFamily="2" charset="-78"/>
              </a:rPr>
              <a:t>8</a:t>
            </a:r>
            <a:endParaRPr lang="en-US" sz="2000" b="1" dirty="0">
              <a:latin typeface="Tajawal Medium" panose="00000600000000000000" pitchFamily="2" charset="-78"/>
              <a:cs typeface="Tajawal Medium" panose="00000600000000000000" pitchFamily="2" charset="-78"/>
            </a:endParaRPr>
          </a:p>
        </p:txBody>
      </p:sp>
      <p:pic>
        <p:nvPicPr>
          <p:cNvPr id="2" name="Picture 1" descr="Diagram&#10;&#10;Description automatically generated">
            <a:extLst>
              <a:ext uri="{FF2B5EF4-FFF2-40B4-BE49-F238E27FC236}">
                <a16:creationId xmlns:a16="http://schemas.microsoft.com/office/drawing/2014/main" id="{027088D0-9A15-2E0C-27F2-C00EF32B31BE}"/>
              </a:ext>
            </a:extLst>
          </p:cNvPr>
          <p:cNvPicPr>
            <a:picLocks noChangeAspect="1"/>
          </p:cNvPicPr>
          <p:nvPr/>
        </p:nvPicPr>
        <p:blipFill rotWithShape="1">
          <a:blip r:embed="rId3">
            <a:extLst>
              <a:ext uri="{BEBA8EAE-BF5A-486C-A8C5-ECC9F3942E4B}">
                <a14:imgProps xmlns:a14="http://schemas.microsoft.com/office/drawing/2010/main">
                  <a14:imgLayer r:embed="rId4">
                    <a14:imgEffect>
                      <a14:sharpenSoften amount="25000"/>
                    </a14:imgEffect>
                  </a14:imgLayer>
                </a14:imgProps>
              </a:ext>
              <a:ext uri="{28A0092B-C50C-407E-A947-70E740481C1C}">
                <a14:useLocalDpi xmlns:a14="http://schemas.microsoft.com/office/drawing/2010/main" val="0"/>
              </a:ext>
            </a:extLst>
          </a:blip>
          <a:srcRect l="1336" r="2376"/>
          <a:stretch/>
        </p:blipFill>
        <p:spPr bwMode="auto">
          <a:xfrm>
            <a:off x="4431324" y="1130884"/>
            <a:ext cx="7719646" cy="5115171"/>
          </a:xfrm>
          <a:prstGeom prst="rect">
            <a:avLst/>
          </a:prstGeom>
          <a:noFill/>
          <a:ln>
            <a:solidFill>
              <a:schemeClr val="accent5">
                <a:lumMod val="60000"/>
                <a:lumOff val="40000"/>
              </a:schemeClr>
            </a:solidFill>
          </a:ln>
        </p:spPr>
      </p:pic>
      <p:sp>
        <p:nvSpPr>
          <p:cNvPr id="5" name="TextBox 4">
            <a:extLst>
              <a:ext uri="{FF2B5EF4-FFF2-40B4-BE49-F238E27FC236}">
                <a16:creationId xmlns:a16="http://schemas.microsoft.com/office/drawing/2014/main" id="{99A3C5C7-16B9-77B7-F207-82DFF2FE59D0}"/>
              </a:ext>
            </a:extLst>
          </p:cNvPr>
          <p:cNvSpPr txBox="1"/>
          <p:nvPr/>
        </p:nvSpPr>
        <p:spPr>
          <a:xfrm>
            <a:off x="2709203" y="325626"/>
            <a:ext cx="6098344" cy="707886"/>
          </a:xfrm>
          <a:prstGeom prst="rect">
            <a:avLst/>
          </a:prstGeom>
          <a:noFill/>
        </p:spPr>
        <p:txBody>
          <a:bodyPr wrap="square">
            <a:spAutoFit/>
          </a:bodyPr>
          <a:lstStyle/>
          <a:p>
            <a:r>
              <a:rPr lang="en-GB" sz="2000" b="1" dirty="0">
                <a:solidFill>
                  <a:schemeClr val="bg1">
                    <a:lumMod val="95000"/>
                  </a:schemeClr>
                </a:solidFill>
              </a:rPr>
              <a:t>Exhibit 4-1  Affect, Emotions, and Moods</a:t>
            </a:r>
          </a:p>
          <a:p>
            <a:endParaRPr lang="en-GB" sz="2000" b="1" dirty="0">
              <a:solidFill>
                <a:schemeClr val="bg1">
                  <a:lumMod val="95000"/>
                </a:schemeClr>
              </a:solidFill>
            </a:endParaRPr>
          </a:p>
        </p:txBody>
      </p:sp>
      <p:sp>
        <p:nvSpPr>
          <p:cNvPr id="7" name="TextBox 6">
            <a:extLst>
              <a:ext uri="{FF2B5EF4-FFF2-40B4-BE49-F238E27FC236}">
                <a16:creationId xmlns:a16="http://schemas.microsoft.com/office/drawing/2014/main" id="{8D747F9D-FEC0-239C-73AE-47FBEC5C73B7}"/>
              </a:ext>
            </a:extLst>
          </p:cNvPr>
          <p:cNvSpPr txBox="1"/>
          <p:nvPr/>
        </p:nvSpPr>
        <p:spPr>
          <a:xfrm>
            <a:off x="346364" y="1658102"/>
            <a:ext cx="3930214" cy="923330"/>
          </a:xfrm>
          <a:prstGeom prst="rect">
            <a:avLst/>
          </a:prstGeom>
          <a:noFill/>
          <a:ln>
            <a:solidFill>
              <a:schemeClr val="accent5">
                <a:lumMod val="60000"/>
                <a:lumOff val="40000"/>
              </a:schemeClr>
            </a:solidFill>
          </a:ln>
        </p:spPr>
        <p:txBody>
          <a:bodyPr wrap="square">
            <a:spAutoFit/>
          </a:bodyPr>
          <a:lstStyle/>
          <a:p>
            <a:r>
              <a:rPr lang="en-GB" b="1" dirty="0"/>
              <a:t>Affect</a:t>
            </a:r>
          </a:p>
          <a:p>
            <a:r>
              <a:rPr lang="en-GB" dirty="0"/>
              <a:t>A broad range of feelings that people experience.</a:t>
            </a:r>
          </a:p>
        </p:txBody>
      </p:sp>
      <p:sp>
        <p:nvSpPr>
          <p:cNvPr id="9" name="TextBox 8">
            <a:extLst>
              <a:ext uri="{FF2B5EF4-FFF2-40B4-BE49-F238E27FC236}">
                <a16:creationId xmlns:a16="http://schemas.microsoft.com/office/drawing/2014/main" id="{1E294A20-05CD-BFBB-7A44-F936B89711CA}"/>
              </a:ext>
            </a:extLst>
          </p:cNvPr>
          <p:cNvSpPr txBox="1"/>
          <p:nvPr/>
        </p:nvSpPr>
        <p:spPr>
          <a:xfrm>
            <a:off x="346364" y="2922292"/>
            <a:ext cx="3930214" cy="923330"/>
          </a:xfrm>
          <a:prstGeom prst="rect">
            <a:avLst/>
          </a:prstGeom>
          <a:noFill/>
          <a:ln>
            <a:solidFill>
              <a:schemeClr val="accent5">
                <a:lumMod val="60000"/>
                <a:lumOff val="40000"/>
              </a:schemeClr>
            </a:solidFill>
          </a:ln>
        </p:spPr>
        <p:txBody>
          <a:bodyPr wrap="square">
            <a:spAutoFit/>
          </a:bodyPr>
          <a:lstStyle/>
          <a:p>
            <a:r>
              <a:rPr lang="en-GB" b="1" dirty="0"/>
              <a:t>Emotions</a:t>
            </a:r>
          </a:p>
          <a:p>
            <a:r>
              <a:rPr lang="en-GB" dirty="0"/>
              <a:t>Intense feelings that are directed at someone or something</a:t>
            </a:r>
          </a:p>
        </p:txBody>
      </p:sp>
      <p:sp>
        <p:nvSpPr>
          <p:cNvPr id="11" name="TextBox 10">
            <a:extLst>
              <a:ext uri="{FF2B5EF4-FFF2-40B4-BE49-F238E27FC236}">
                <a16:creationId xmlns:a16="http://schemas.microsoft.com/office/drawing/2014/main" id="{C25EB704-4D98-BD91-6AD9-FF1BEE600FE3}"/>
              </a:ext>
            </a:extLst>
          </p:cNvPr>
          <p:cNvSpPr txBox="1"/>
          <p:nvPr/>
        </p:nvSpPr>
        <p:spPr>
          <a:xfrm>
            <a:off x="309435" y="4070441"/>
            <a:ext cx="3930214" cy="1200329"/>
          </a:xfrm>
          <a:prstGeom prst="rect">
            <a:avLst/>
          </a:prstGeom>
          <a:noFill/>
          <a:ln>
            <a:solidFill>
              <a:schemeClr val="accent5">
                <a:lumMod val="60000"/>
                <a:lumOff val="40000"/>
              </a:schemeClr>
            </a:solidFill>
          </a:ln>
        </p:spPr>
        <p:txBody>
          <a:bodyPr wrap="square">
            <a:spAutoFit/>
          </a:bodyPr>
          <a:lstStyle/>
          <a:p>
            <a:r>
              <a:rPr lang="en-GB" b="1" dirty="0"/>
              <a:t>Moods</a:t>
            </a:r>
          </a:p>
          <a:p>
            <a:r>
              <a:rPr lang="en-GB" dirty="0"/>
              <a:t>Feelings that tend to be less intense than emotions and that lack a contextual stimulus.</a:t>
            </a:r>
          </a:p>
        </p:txBody>
      </p:sp>
    </p:spTree>
    <p:extLst>
      <p:ext uri="{BB962C8B-B14F-4D97-AF65-F5344CB8AC3E}">
        <p14:creationId xmlns:p14="http://schemas.microsoft.com/office/powerpoint/2010/main" val="370371546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22</a:t>
            </a:fld>
            <a:endParaRPr lang="en-US"/>
          </a:p>
        </p:txBody>
      </p:sp>
      <p:sp>
        <p:nvSpPr>
          <p:cNvPr id="3" name="TextBox 2">
            <a:extLst>
              <a:ext uri="{FF2B5EF4-FFF2-40B4-BE49-F238E27FC236}">
                <a16:creationId xmlns:a16="http://schemas.microsoft.com/office/drawing/2014/main" id="{EC430C3C-FCBB-90A4-2CA7-590E990CE65D}"/>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a:t>
            </a:r>
            <a:r>
              <a:rPr lang="ar-JO" sz="2000" b="1" dirty="0">
                <a:latin typeface="Tajawal Medium" panose="00000600000000000000" pitchFamily="2" charset="-78"/>
                <a:cs typeface="Tajawal Medium" panose="00000600000000000000" pitchFamily="2" charset="-78"/>
              </a:rPr>
              <a:t>8</a:t>
            </a:r>
            <a:endParaRPr lang="en-US" sz="2000" b="1" dirty="0">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id="{47A3E7EA-0516-5D8E-CA99-C259C877D643}"/>
              </a:ext>
            </a:extLst>
          </p:cNvPr>
          <p:cNvSpPr txBox="1"/>
          <p:nvPr/>
        </p:nvSpPr>
        <p:spPr>
          <a:xfrm>
            <a:off x="1305951" y="1326822"/>
            <a:ext cx="9580098" cy="4204356"/>
          </a:xfrm>
          <a:prstGeom prst="rect">
            <a:avLst/>
          </a:prstGeom>
          <a:noFill/>
        </p:spPr>
        <p:txBody>
          <a:bodyPr wrap="square">
            <a:spAutoFit/>
          </a:bodyPr>
          <a:lstStyle/>
          <a:p>
            <a:pPr algn="just">
              <a:lnSpc>
                <a:spcPct val="150000"/>
              </a:lnSpc>
            </a:pPr>
            <a:r>
              <a:rPr lang="en-GB" b="1" dirty="0"/>
              <a:t>First</a:t>
            </a:r>
            <a:r>
              <a:rPr lang="en-GB" dirty="0"/>
              <a:t>, as the exhibit shows, affect is a broad term that encompasses emotions and moods. </a:t>
            </a:r>
            <a:r>
              <a:rPr lang="en-GB" b="1" dirty="0"/>
              <a:t>Second</a:t>
            </a:r>
            <a:r>
              <a:rPr lang="en-GB" dirty="0"/>
              <a:t>, there are differences between emotions and moods. Emotions are more likely to be caused by a specific event and are more fleeting than moods. Also, some researchers speculate that emotions may be more action-oriented—they may lead us to some immediate action—while moods may be more cognitive, meaning they may cause us to think or brood for a while.</a:t>
            </a:r>
          </a:p>
          <a:p>
            <a:pPr algn="just">
              <a:lnSpc>
                <a:spcPct val="150000"/>
              </a:lnSpc>
            </a:pPr>
            <a:endParaRPr lang="en-GB" dirty="0"/>
          </a:p>
          <a:p>
            <a:pPr algn="just">
              <a:lnSpc>
                <a:spcPct val="150000"/>
              </a:lnSpc>
            </a:pPr>
            <a:r>
              <a:rPr lang="en-GB" dirty="0"/>
              <a:t>Affect, emotions, and moods are separable in theory; in practice, the distinction isn’t always defined. When we review the OB topics on emotions and moods, you may see more information about emotions in one area and more about moods in another. This is simply the state of the research. Let’s start with a review of the basic emotions.</a:t>
            </a:r>
          </a:p>
        </p:txBody>
      </p:sp>
    </p:spTree>
    <p:extLst>
      <p:ext uri="{BB962C8B-B14F-4D97-AF65-F5344CB8AC3E}">
        <p14:creationId xmlns:p14="http://schemas.microsoft.com/office/powerpoint/2010/main" val="289106690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23</a:t>
            </a:fld>
            <a:endParaRPr lang="en-US"/>
          </a:p>
        </p:txBody>
      </p:sp>
      <p:sp>
        <p:nvSpPr>
          <p:cNvPr id="3" name="TextBox 2">
            <a:extLst>
              <a:ext uri="{FF2B5EF4-FFF2-40B4-BE49-F238E27FC236}">
                <a16:creationId xmlns:a16="http://schemas.microsoft.com/office/drawing/2014/main" id="{EC430C3C-FCBB-90A4-2CA7-590E990CE65D}"/>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a:t>
            </a:r>
            <a:r>
              <a:rPr lang="ar-JO" sz="2000" b="1" dirty="0">
                <a:latin typeface="Tajawal Medium" panose="00000600000000000000" pitchFamily="2" charset="-78"/>
                <a:cs typeface="Tajawal Medium" panose="00000600000000000000" pitchFamily="2" charset="-78"/>
              </a:rPr>
              <a:t>8</a:t>
            </a:r>
            <a:endParaRPr lang="en-US" sz="2000" b="1" dirty="0">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id="{569E6E2C-7ABE-C0A9-80F4-617199ACDA26}"/>
              </a:ext>
            </a:extLst>
          </p:cNvPr>
          <p:cNvSpPr txBox="1"/>
          <p:nvPr/>
        </p:nvSpPr>
        <p:spPr>
          <a:xfrm>
            <a:off x="2781886" y="310237"/>
            <a:ext cx="6098344" cy="400110"/>
          </a:xfrm>
          <a:prstGeom prst="rect">
            <a:avLst/>
          </a:prstGeom>
          <a:noFill/>
        </p:spPr>
        <p:txBody>
          <a:bodyPr wrap="square">
            <a:spAutoFit/>
          </a:bodyPr>
          <a:lstStyle/>
          <a:p>
            <a:r>
              <a:rPr lang="en-GB" sz="2000" b="1" dirty="0">
                <a:solidFill>
                  <a:schemeClr val="bg1">
                    <a:lumMod val="95000"/>
                  </a:schemeClr>
                </a:solidFill>
              </a:rPr>
              <a:t>The Basic Emotions</a:t>
            </a:r>
          </a:p>
        </p:txBody>
      </p:sp>
      <p:sp>
        <p:nvSpPr>
          <p:cNvPr id="6" name="TextBox 5">
            <a:extLst>
              <a:ext uri="{FF2B5EF4-FFF2-40B4-BE49-F238E27FC236}">
                <a16:creationId xmlns:a16="http://schemas.microsoft.com/office/drawing/2014/main" id="{1333CD93-8AFB-F6E3-06B4-F3B38904E94B}"/>
              </a:ext>
            </a:extLst>
          </p:cNvPr>
          <p:cNvSpPr txBox="1"/>
          <p:nvPr/>
        </p:nvSpPr>
        <p:spPr>
          <a:xfrm>
            <a:off x="1397391" y="1534571"/>
            <a:ext cx="9397218" cy="3788858"/>
          </a:xfrm>
          <a:prstGeom prst="rect">
            <a:avLst/>
          </a:prstGeom>
          <a:noFill/>
        </p:spPr>
        <p:txBody>
          <a:bodyPr wrap="square">
            <a:spAutoFit/>
          </a:bodyPr>
          <a:lstStyle/>
          <a:p>
            <a:pPr algn="just">
              <a:lnSpc>
                <a:spcPct val="150000"/>
              </a:lnSpc>
            </a:pPr>
            <a:r>
              <a:rPr lang="en-GB" dirty="0"/>
              <a:t>How many emotions are there? There are dozens, including anger, contempt, enthusiasm, envy, fear, frustration, disappointment, embarrassment, disgust, happiness, hate, hope, jealousy, joy, love, pride, surprise, and sadness. Numerous researchers have tried to limit them to a fundamental set. Other scholars argue that it makes no sense to think in terms of “basic” emotions, because even emotions we rarely experience, such as shock, can have a powerful effect on us. It’s unlikely psychologists or philosophers will ever completely agree on a set of basic emotions, or even on whether there is such a thing. Still, many researchers agree on six universal emotions—anger, fear, sadness, happiness, disgust, and surprise. We sometimes mistake happiness for surprise, but rarely do we confuse happiness and disgust.</a:t>
            </a:r>
          </a:p>
        </p:txBody>
      </p:sp>
    </p:spTree>
    <p:extLst>
      <p:ext uri="{BB962C8B-B14F-4D97-AF65-F5344CB8AC3E}">
        <p14:creationId xmlns:p14="http://schemas.microsoft.com/office/powerpoint/2010/main" val="209792840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24</a:t>
            </a:fld>
            <a:endParaRPr lang="en-US"/>
          </a:p>
        </p:txBody>
      </p:sp>
      <p:sp>
        <p:nvSpPr>
          <p:cNvPr id="3" name="TextBox 2">
            <a:extLst>
              <a:ext uri="{FF2B5EF4-FFF2-40B4-BE49-F238E27FC236}">
                <a16:creationId xmlns:a16="http://schemas.microsoft.com/office/drawing/2014/main" id="{EC430C3C-FCBB-90A4-2CA7-590E990CE65D}"/>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a:t>
            </a:r>
            <a:r>
              <a:rPr lang="ar-JO" sz="2000" b="1" dirty="0">
                <a:latin typeface="Tajawal Medium" panose="00000600000000000000" pitchFamily="2" charset="-78"/>
                <a:cs typeface="Tajawal Medium" panose="00000600000000000000" pitchFamily="2" charset="-78"/>
              </a:rPr>
              <a:t>8</a:t>
            </a:r>
            <a:endParaRPr lang="en-US" sz="2000" b="1" dirty="0">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id="{AE0AEB5A-A6DF-A2D2-A9A0-42D8F9FDA5FF}"/>
              </a:ext>
            </a:extLst>
          </p:cNvPr>
          <p:cNvSpPr txBox="1"/>
          <p:nvPr/>
        </p:nvSpPr>
        <p:spPr>
          <a:xfrm>
            <a:off x="1212273" y="1119073"/>
            <a:ext cx="9807527" cy="4619854"/>
          </a:xfrm>
          <a:prstGeom prst="rect">
            <a:avLst/>
          </a:prstGeom>
          <a:noFill/>
        </p:spPr>
        <p:txBody>
          <a:bodyPr wrap="square">
            <a:spAutoFit/>
          </a:bodyPr>
          <a:lstStyle/>
          <a:p>
            <a:pPr algn="just">
              <a:lnSpc>
                <a:spcPct val="150000"/>
              </a:lnSpc>
            </a:pPr>
            <a:r>
              <a:rPr lang="en-GB" dirty="0"/>
              <a:t> Psychologists have tried to identify basic emotions by studying how we express them. Of our myriad ways of expressing emotions, facial expressions have proved one of the most difficult to interpret. One problem is that some emotions are too complex to be easily represented on our faces. Second, people may not interpret emotions from vocalizations (such as sighs or screams) the same way across cultures. One study found that while vocalizations conveyed meaning in all cultures, the specific emotions people perceived varied. For example, </a:t>
            </a:r>
            <a:r>
              <a:rPr lang="en-GB" dirty="0" err="1"/>
              <a:t>Himba</a:t>
            </a:r>
            <a:r>
              <a:rPr lang="en-GB" dirty="0"/>
              <a:t> participants (from </a:t>
            </a:r>
            <a:r>
              <a:rPr lang="en-GB" dirty="0" err="1"/>
              <a:t>northwestern</a:t>
            </a:r>
            <a:r>
              <a:rPr lang="en-GB" dirty="0"/>
              <a:t> Namibia) did not agree with Western participants that crying meant sadness or a growl meant anger. Lastly, cultures have norms that govern emotional expression, so the way we experience an emotion isn’t always the same as the way we show it. For example, people in the Middle East and the United States recognize a smile as indicating happiness, but in the Middle East, a smile is also often interpreted as a sign of sexual attraction, so women have learned not to smile at men.</a:t>
            </a:r>
          </a:p>
        </p:txBody>
      </p:sp>
      <p:sp>
        <p:nvSpPr>
          <p:cNvPr id="7" name="TextBox 6">
            <a:extLst>
              <a:ext uri="{FF2B5EF4-FFF2-40B4-BE49-F238E27FC236}">
                <a16:creationId xmlns:a16="http://schemas.microsoft.com/office/drawing/2014/main" id="{C1D59BF2-C21C-46F2-31E2-EB9E9D412743}"/>
              </a:ext>
            </a:extLst>
          </p:cNvPr>
          <p:cNvSpPr txBox="1"/>
          <p:nvPr/>
        </p:nvSpPr>
        <p:spPr>
          <a:xfrm>
            <a:off x="2781886" y="310237"/>
            <a:ext cx="6098344" cy="400110"/>
          </a:xfrm>
          <a:prstGeom prst="rect">
            <a:avLst/>
          </a:prstGeom>
          <a:noFill/>
        </p:spPr>
        <p:txBody>
          <a:bodyPr wrap="square">
            <a:spAutoFit/>
          </a:bodyPr>
          <a:lstStyle/>
          <a:p>
            <a:r>
              <a:rPr lang="en-GB" sz="2000" b="1" dirty="0">
                <a:solidFill>
                  <a:schemeClr val="bg1">
                    <a:lumMod val="95000"/>
                  </a:schemeClr>
                </a:solidFill>
              </a:rPr>
              <a:t>The Basic Emotions</a:t>
            </a:r>
          </a:p>
        </p:txBody>
      </p:sp>
    </p:spTree>
    <p:extLst>
      <p:ext uri="{BB962C8B-B14F-4D97-AF65-F5344CB8AC3E}">
        <p14:creationId xmlns:p14="http://schemas.microsoft.com/office/powerpoint/2010/main" val="223791291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25</a:t>
            </a:fld>
            <a:endParaRPr lang="en-US"/>
          </a:p>
        </p:txBody>
      </p:sp>
      <p:sp>
        <p:nvSpPr>
          <p:cNvPr id="3" name="TextBox 2">
            <a:extLst>
              <a:ext uri="{FF2B5EF4-FFF2-40B4-BE49-F238E27FC236}">
                <a16:creationId xmlns:a16="http://schemas.microsoft.com/office/drawing/2014/main" id="{EC430C3C-FCBB-90A4-2CA7-590E990CE65D}"/>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a:t>
            </a:r>
            <a:r>
              <a:rPr lang="ar-JO" sz="2000" b="1" dirty="0">
                <a:latin typeface="Tajawal Medium" panose="00000600000000000000" pitchFamily="2" charset="-78"/>
                <a:cs typeface="Tajawal Medium" panose="00000600000000000000" pitchFamily="2" charset="-78"/>
              </a:rPr>
              <a:t>8</a:t>
            </a:r>
            <a:endParaRPr lang="en-US" sz="2000" b="1" dirty="0">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id="{952649C9-A30C-2414-A8FC-75B278D06FB9}"/>
              </a:ext>
            </a:extLst>
          </p:cNvPr>
          <p:cNvSpPr txBox="1"/>
          <p:nvPr/>
        </p:nvSpPr>
        <p:spPr>
          <a:xfrm>
            <a:off x="616631" y="1138829"/>
            <a:ext cx="10958733" cy="3373359"/>
          </a:xfrm>
          <a:prstGeom prst="rect">
            <a:avLst/>
          </a:prstGeom>
          <a:noFill/>
          <a:ln w="3175">
            <a:noFill/>
          </a:ln>
        </p:spPr>
        <p:txBody>
          <a:bodyPr wrap="square">
            <a:spAutoFit/>
          </a:bodyPr>
          <a:lstStyle/>
          <a:p>
            <a:pPr algn="just">
              <a:lnSpc>
                <a:spcPct val="150000"/>
              </a:lnSpc>
            </a:pPr>
            <a:r>
              <a:rPr lang="en-GB" dirty="0"/>
              <a:t> Cultural differences regarding emotions can be apparent between countries that are individualistic and collectivistic—broad terms that describe the general outlook of people in a society. Individualistic countries are those in which people see themselves as independent and desire personal goals and personal control. Individualistic values are present in North America and Western Europe, for example. Collectivistic countries are those in which people see themselves as interdependent and seek community and group goals. Collectivistic values are found in Asia, Africa, and South America, for example.9 For this application, we find that in collectivist countries, people are more likely to believe another’s emotional displays are connected to their personal relationship, while people in individualistic cultures don’t think others’ emotional expressions are directed at them.</a:t>
            </a:r>
          </a:p>
        </p:txBody>
      </p:sp>
      <p:sp>
        <p:nvSpPr>
          <p:cNvPr id="5" name="TextBox 4">
            <a:extLst>
              <a:ext uri="{FF2B5EF4-FFF2-40B4-BE49-F238E27FC236}">
                <a16:creationId xmlns:a16="http://schemas.microsoft.com/office/drawing/2014/main" id="{C940BB62-B534-C29E-E218-435484E51DC5}"/>
              </a:ext>
            </a:extLst>
          </p:cNvPr>
          <p:cNvSpPr txBox="1"/>
          <p:nvPr/>
        </p:nvSpPr>
        <p:spPr>
          <a:xfrm>
            <a:off x="2781886" y="310237"/>
            <a:ext cx="6098344" cy="400110"/>
          </a:xfrm>
          <a:prstGeom prst="rect">
            <a:avLst/>
          </a:prstGeom>
          <a:noFill/>
        </p:spPr>
        <p:txBody>
          <a:bodyPr wrap="square">
            <a:spAutoFit/>
          </a:bodyPr>
          <a:lstStyle/>
          <a:p>
            <a:r>
              <a:rPr lang="en-GB" sz="2000" b="1" dirty="0">
                <a:solidFill>
                  <a:schemeClr val="bg1">
                    <a:lumMod val="95000"/>
                  </a:schemeClr>
                </a:solidFill>
              </a:rPr>
              <a:t>The Basic Emotions</a:t>
            </a:r>
          </a:p>
        </p:txBody>
      </p:sp>
      <p:sp>
        <p:nvSpPr>
          <p:cNvPr id="7" name="TextBox 6">
            <a:extLst>
              <a:ext uri="{FF2B5EF4-FFF2-40B4-BE49-F238E27FC236}">
                <a16:creationId xmlns:a16="http://schemas.microsoft.com/office/drawing/2014/main" id="{0A12EB4A-D0F8-2100-5EAA-A5F36BA49AD3}"/>
              </a:ext>
            </a:extLst>
          </p:cNvPr>
          <p:cNvSpPr txBox="1"/>
          <p:nvPr/>
        </p:nvSpPr>
        <p:spPr>
          <a:xfrm>
            <a:off x="616632" y="4539082"/>
            <a:ext cx="10958733" cy="923330"/>
          </a:xfrm>
          <a:prstGeom prst="rect">
            <a:avLst/>
          </a:prstGeom>
          <a:noFill/>
          <a:ln>
            <a:solidFill>
              <a:schemeClr val="accent2">
                <a:lumMod val="75000"/>
              </a:schemeClr>
            </a:solidFill>
          </a:ln>
        </p:spPr>
        <p:txBody>
          <a:bodyPr wrap="square">
            <a:spAutoFit/>
          </a:bodyPr>
          <a:lstStyle/>
          <a:p>
            <a:r>
              <a:rPr lang="en-GB" b="1" dirty="0"/>
              <a:t>Individualistic</a:t>
            </a:r>
          </a:p>
          <a:p>
            <a:r>
              <a:rPr lang="en-GB" dirty="0"/>
              <a:t>Countries/cultures in which people see themselves as independent and desire personal goals and personal control. Individualistic values are present in North America and Western Europe, for example.</a:t>
            </a:r>
          </a:p>
        </p:txBody>
      </p:sp>
      <p:sp>
        <p:nvSpPr>
          <p:cNvPr id="9" name="TextBox 8">
            <a:extLst>
              <a:ext uri="{FF2B5EF4-FFF2-40B4-BE49-F238E27FC236}">
                <a16:creationId xmlns:a16="http://schemas.microsoft.com/office/drawing/2014/main" id="{CF9AF2A6-7088-3A38-CFFF-8EB65771EE49}"/>
              </a:ext>
            </a:extLst>
          </p:cNvPr>
          <p:cNvSpPr txBox="1"/>
          <p:nvPr/>
        </p:nvSpPr>
        <p:spPr>
          <a:xfrm>
            <a:off x="1589650" y="5543785"/>
            <a:ext cx="9985715" cy="923330"/>
          </a:xfrm>
          <a:prstGeom prst="rect">
            <a:avLst/>
          </a:prstGeom>
          <a:noFill/>
          <a:ln>
            <a:solidFill>
              <a:schemeClr val="accent2">
                <a:lumMod val="75000"/>
              </a:schemeClr>
            </a:solidFill>
          </a:ln>
        </p:spPr>
        <p:txBody>
          <a:bodyPr wrap="square">
            <a:spAutoFit/>
          </a:bodyPr>
          <a:lstStyle/>
          <a:p>
            <a:r>
              <a:rPr lang="en-GB" b="1" dirty="0"/>
              <a:t>Collectivistic</a:t>
            </a:r>
          </a:p>
          <a:p>
            <a:r>
              <a:rPr lang="en-GB" dirty="0"/>
              <a:t>Cultural difference regarding emotions can be apparent between countries that are individualistic and collectivistic—broad terms that describe the general outlook of people in a society.</a:t>
            </a:r>
          </a:p>
        </p:txBody>
      </p:sp>
    </p:spTree>
    <p:extLst>
      <p:ext uri="{BB962C8B-B14F-4D97-AF65-F5344CB8AC3E}">
        <p14:creationId xmlns:p14="http://schemas.microsoft.com/office/powerpoint/2010/main" val="250735244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26</a:t>
            </a:fld>
            <a:endParaRPr lang="en-US"/>
          </a:p>
        </p:txBody>
      </p:sp>
      <p:sp>
        <p:nvSpPr>
          <p:cNvPr id="3" name="TextBox 2">
            <a:extLst>
              <a:ext uri="{FF2B5EF4-FFF2-40B4-BE49-F238E27FC236}">
                <a16:creationId xmlns:a16="http://schemas.microsoft.com/office/drawing/2014/main" id="{EC430C3C-FCBB-90A4-2CA7-590E990CE65D}"/>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a:t>
            </a:r>
            <a:r>
              <a:rPr lang="ar-JO" sz="2000" b="1" dirty="0">
                <a:latin typeface="Tajawal Medium" panose="00000600000000000000" pitchFamily="2" charset="-78"/>
                <a:cs typeface="Tajawal Medium" panose="00000600000000000000" pitchFamily="2" charset="-78"/>
              </a:rPr>
              <a:t>8</a:t>
            </a:r>
            <a:endParaRPr lang="en-US" sz="2000" b="1" dirty="0">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id="{38A87F0F-E98B-A87F-054B-D5F7C0DBFCB5}"/>
              </a:ext>
            </a:extLst>
          </p:cNvPr>
          <p:cNvSpPr txBox="1"/>
          <p:nvPr/>
        </p:nvSpPr>
        <p:spPr>
          <a:xfrm>
            <a:off x="2672603" y="310237"/>
            <a:ext cx="6098240" cy="369332"/>
          </a:xfrm>
          <a:prstGeom prst="rect">
            <a:avLst/>
          </a:prstGeom>
          <a:noFill/>
        </p:spPr>
        <p:txBody>
          <a:bodyPr wrap="square">
            <a:spAutoFit/>
          </a:bodyPr>
          <a:lstStyle/>
          <a:p>
            <a:r>
              <a:rPr lang="en-GB" b="1" dirty="0">
                <a:solidFill>
                  <a:schemeClr val="bg1">
                    <a:lumMod val="95000"/>
                  </a:schemeClr>
                </a:solidFill>
              </a:rPr>
              <a:t>Moral Emotions</a:t>
            </a:r>
          </a:p>
        </p:txBody>
      </p:sp>
      <p:sp>
        <p:nvSpPr>
          <p:cNvPr id="6" name="TextBox 5">
            <a:extLst>
              <a:ext uri="{FF2B5EF4-FFF2-40B4-BE49-F238E27FC236}">
                <a16:creationId xmlns:a16="http://schemas.microsoft.com/office/drawing/2014/main" id="{4C363490-1B56-2933-47E9-DA621D9A0F3E}"/>
              </a:ext>
            </a:extLst>
          </p:cNvPr>
          <p:cNvSpPr txBox="1"/>
          <p:nvPr/>
        </p:nvSpPr>
        <p:spPr>
          <a:xfrm>
            <a:off x="986677" y="1440260"/>
            <a:ext cx="10367123" cy="1477328"/>
          </a:xfrm>
          <a:prstGeom prst="rect">
            <a:avLst/>
          </a:prstGeom>
          <a:noFill/>
          <a:ln>
            <a:solidFill>
              <a:srgbClr val="0070C0"/>
            </a:solidFill>
          </a:ln>
        </p:spPr>
        <p:txBody>
          <a:bodyPr wrap="square">
            <a:spAutoFit/>
          </a:bodyPr>
          <a:lstStyle/>
          <a:p>
            <a:pPr algn="just"/>
            <a:r>
              <a:rPr lang="en-GB" b="1" dirty="0"/>
              <a:t>Moral Emotions</a:t>
            </a:r>
          </a:p>
          <a:p>
            <a:pPr algn="just"/>
            <a:r>
              <a:rPr lang="en-GB" dirty="0"/>
              <a:t>Researchers have been studying what are called moral emotions; that is, emotions that have moral implications because of our instant judgment of the situation that evokes them. Examples of moral emotions include sympathy for the suffering of others, guilt about our own immoral </a:t>
            </a:r>
            <a:r>
              <a:rPr lang="en-GB" dirty="0" err="1"/>
              <a:t>behavior</a:t>
            </a:r>
            <a:r>
              <a:rPr lang="en-GB" dirty="0"/>
              <a:t>, anger about injustice done to others, and contempt for those who behave unethically.</a:t>
            </a:r>
          </a:p>
        </p:txBody>
      </p:sp>
      <p:sp>
        <p:nvSpPr>
          <p:cNvPr id="8" name="TextBox 7">
            <a:extLst>
              <a:ext uri="{FF2B5EF4-FFF2-40B4-BE49-F238E27FC236}">
                <a16:creationId xmlns:a16="http://schemas.microsoft.com/office/drawing/2014/main" id="{B8A25EF7-B9D5-9B48-FA71-D0677636DA00}"/>
              </a:ext>
            </a:extLst>
          </p:cNvPr>
          <p:cNvSpPr txBox="1"/>
          <p:nvPr/>
        </p:nvSpPr>
        <p:spPr>
          <a:xfrm>
            <a:off x="986677" y="3078940"/>
            <a:ext cx="10367123" cy="646331"/>
          </a:xfrm>
          <a:prstGeom prst="rect">
            <a:avLst/>
          </a:prstGeom>
          <a:noFill/>
          <a:ln>
            <a:solidFill>
              <a:srgbClr val="0070C0"/>
            </a:solidFill>
          </a:ln>
        </p:spPr>
        <p:txBody>
          <a:bodyPr wrap="square">
            <a:spAutoFit/>
          </a:bodyPr>
          <a:lstStyle/>
          <a:p>
            <a:r>
              <a:rPr lang="en-GB" b="1" dirty="0"/>
              <a:t>Moral emotions</a:t>
            </a:r>
          </a:p>
          <a:p>
            <a:r>
              <a:rPr lang="en-GB" dirty="0"/>
              <a:t>Emotions that have moral implications because of our instant judgment of the situation that evokes them.</a:t>
            </a:r>
          </a:p>
        </p:txBody>
      </p:sp>
      <p:sp>
        <p:nvSpPr>
          <p:cNvPr id="10" name="TextBox 9">
            <a:extLst>
              <a:ext uri="{FF2B5EF4-FFF2-40B4-BE49-F238E27FC236}">
                <a16:creationId xmlns:a16="http://schemas.microsoft.com/office/drawing/2014/main" id="{C124B1B2-76AE-D970-6AE0-7C8A97364115}"/>
              </a:ext>
            </a:extLst>
          </p:cNvPr>
          <p:cNvSpPr txBox="1"/>
          <p:nvPr/>
        </p:nvSpPr>
        <p:spPr>
          <a:xfrm>
            <a:off x="986677" y="3844947"/>
            <a:ext cx="10367123" cy="1754326"/>
          </a:xfrm>
          <a:prstGeom prst="rect">
            <a:avLst/>
          </a:prstGeom>
          <a:noFill/>
          <a:ln>
            <a:solidFill>
              <a:srgbClr val="0070C0"/>
            </a:solidFill>
          </a:ln>
        </p:spPr>
        <p:txBody>
          <a:bodyPr wrap="square">
            <a:spAutoFit/>
          </a:bodyPr>
          <a:lstStyle/>
          <a:p>
            <a:r>
              <a:rPr lang="en-GB" dirty="0"/>
              <a:t>Another example is the disgust we feel about violations of moral norms, called moral disgust. Moral disgust is different from disgust. Say you stepped in cow dung by mistake—you might feel disgusted by it, but not moral disgust—you probably wouldn’t make a moral judgment. In contrast, say you watched a video of a police officer making a sexist or racist slur. You might feel disgusted in a different way because it offends your sense of right and wrong. In fact, you might feel a variety of emotions based on your moral judgment of the situation.</a:t>
            </a:r>
          </a:p>
        </p:txBody>
      </p:sp>
    </p:spTree>
    <p:extLst>
      <p:ext uri="{BB962C8B-B14F-4D97-AF65-F5344CB8AC3E}">
        <p14:creationId xmlns:p14="http://schemas.microsoft.com/office/powerpoint/2010/main" val="11082027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27</a:t>
            </a:fld>
            <a:endParaRPr lang="en-US"/>
          </a:p>
        </p:txBody>
      </p:sp>
      <p:sp>
        <p:nvSpPr>
          <p:cNvPr id="3" name="TextBox 2">
            <a:extLst>
              <a:ext uri="{FF2B5EF4-FFF2-40B4-BE49-F238E27FC236}">
                <a16:creationId xmlns:a16="http://schemas.microsoft.com/office/drawing/2014/main" id="{EC430C3C-FCBB-90A4-2CA7-590E990CE65D}"/>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a:t>
            </a:r>
            <a:r>
              <a:rPr lang="ar-JO" sz="2000" b="1" dirty="0">
                <a:latin typeface="Tajawal Medium" panose="00000600000000000000" pitchFamily="2" charset="-78"/>
                <a:cs typeface="Tajawal Medium" panose="00000600000000000000" pitchFamily="2" charset="-78"/>
              </a:rPr>
              <a:t>8</a:t>
            </a:r>
            <a:endParaRPr lang="en-US" sz="2000" b="1" dirty="0">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id="{3989E18E-A077-762F-402C-2B22ABB83188}"/>
              </a:ext>
            </a:extLst>
          </p:cNvPr>
          <p:cNvSpPr txBox="1"/>
          <p:nvPr/>
        </p:nvSpPr>
        <p:spPr>
          <a:xfrm>
            <a:off x="2699497" y="310237"/>
            <a:ext cx="6098240" cy="369332"/>
          </a:xfrm>
          <a:prstGeom prst="rect">
            <a:avLst/>
          </a:prstGeom>
          <a:noFill/>
        </p:spPr>
        <p:txBody>
          <a:bodyPr wrap="square">
            <a:spAutoFit/>
          </a:bodyPr>
          <a:lstStyle/>
          <a:p>
            <a:r>
              <a:rPr lang="en-GB" b="1" dirty="0">
                <a:solidFill>
                  <a:schemeClr val="bg1">
                    <a:lumMod val="95000"/>
                  </a:schemeClr>
                </a:solidFill>
              </a:rPr>
              <a:t>The Basic Moods: Positive and Negative Affect</a:t>
            </a:r>
          </a:p>
        </p:txBody>
      </p:sp>
      <p:sp>
        <p:nvSpPr>
          <p:cNvPr id="6" name="TextBox 5">
            <a:extLst>
              <a:ext uri="{FF2B5EF4-FFF2-40B4-BE49-F238E27FC236}">
                <a16:creationId xmlns:a16="http://schemas.microsoft.com/office/drawing/2014/main" id="{09447DE3-2DA2-A96E-49EF-4814834DDF80}"/>
              </a:ext>
            </a:extLst>
          </p:cNvPr>
          <p:cNvSpPr txBox="1"/>
          <p:nvPr/>
        </p:nvSpPr>
        <p:spPr>
          <a:xfrm>
            <a:off x="394447" y="1280142"/>
            <a:ext cx="11170024" cy="1477328"/>
          </a:xfrm>
          <a:prstGeom prst="rect">
            <a:avLst/>
          </a:prstGeom>
          <a:noFill/>
          <a:ln>
            <a:solidFill>
              <a:srgbClr val="0070C0"/>
            </a:solidFill>
          </a:ln>
        </p:spPr>
        <p:txBody>
          <a:bodyPr wrap="square">
            <a:spAutoFit/>
          </a:bodyPr>
          <a:lstStyle/>
          <a:p>
            <a:r>
              <a:rPr lang="en-GB" b="1" dirty="0"/>
              <a:t>The Basic Moods: Positive and Negative Affect</a:t>
            </a:r>
          </a:p>
          <a:p>
            <a:r>
              <a:rPr lang="en-GB" dirty="0"/>
              <a:t>Emotions can be fleeting, but moods can endure... for quite a while. As a first step toward studying the effect of moods and emotions in the workplace, we classify emotions into </a:t>
            </a:r>
            <a:r>
              <a:rPr lang="en-GB" b="1" dirty="0"/>
              <a:t>two categories</a:t>
            </a:r>
            <a:r>
              <a:rPr lang="en-GB" dirty="0"/>
              <a:t>: </a:t>
            </a:r>
            <a:r>
              <a:rPr lang="en-GB" b="1" dirty="0"/>
              <a:t>positive</a:t>
            </a:r>
            <a:r>
              <a:rPr lang="en-GB" dirty="0"/>
              <a:t> and </a:t>
            </a:r>
            <a:r>
              <a:rPr lang="en-GB" b="1" dirty="0"/>
              <a:t>negative</a:t>
            </a:r>
            <a:r>
              <a:rPr lang="en-GB" dirty="0"/>
              <a:t>. </a:t>
            </a:r>
            <a:r>
              <a:rPr lang="en-GB" dirty="0">
                <a:solidFill>
                  <a:srgbClr val="002060"/>
                </a:solidFill>
              </a:rPr>
              <a:t>Positive emotions—such as joy and gratitude—express a </a:t>
            </a:r>
            <a:r>
              <a:rPr lang="en-GB" dirty="0" err="1">
                <a:solidFill>
                  <a:srgbClr val="002060"/>
                </a:solidFill>
              </a:rPr>
              <a:t>favorable</a:t>
            </a:r>
            <a:r>
              <a:rPr lang="en-GB" dirty="0">
                <a:solidFill>
                  <a:srgbClr val="002060"/>
                </a:solidFill>
              </a:rPr>
              <a:t> evaluation or feeling</a:t>
            </a:r>
            <a:r>
              <a:rPr lang="en-GB" dirty="0"/>
              <a:t>. </a:t>
            </a:r>
            <a:r>
              <a:rPr lang="en-GB" dirty="0">
                <a:solidFill>
                  <a:srgbClr val="002060"/>
                </a:solidFill>
              </a:rPr>
              <a:t>Negative emotions—such as anger and guilt—express the opposite</a:t>
            </a:r>
            <a:r>
              <a:rPr lang="en-GB" dirty="0"/>
              <a:t>. Keep in mind that emotions can’t be neutral. Being neutral is being </a:t>
            </a:r>
            <a:r>
              <a:rPr lang="en-GB" dirty="0" err="1"/>
              <a:t>nonemotional</a:t>
            </a:r>
            <a:r>
              <a:rPr lang="en-GB" dirty="0"/>
              <a:t>.</a:t>
            </a:r>
          </a:p>
        </p:txBody>
      </p:sp>
      <p:sp>
        <p:nvSpPr>
          <p:cNvPr id="8" name="TextBox 7">
            <a:extLst>
              <a:ext uri="{FF2B5EF4-FFF2-40B4-BE49-F238E27FC236}">
                <a16:creationId xmlns:a16="http://schemas.microsoft.com/office/drawing/2014/main" id="{5AE483A4-70DE-C21D-D466-B43AF0CC8AB5}"/>
              </a:ext>
            </a:extLst>
          </p:cNvPr>
          <p:cNvSpPr txBox="1"/>
          <p:nvPr/>
        </p:nvSpPr>
        <p:spPr>
          <a:xfrm>
            <a:off x="394448" y="2893455"/>
            <a:ext cx="11170024" cy="2862322"/>
          </a:xfrm>
          <a:prstGeom prst="rect">
            <a:avLst/>
          </a:prstGeom>
          <a:noFill/>
          <a:ln>
            <a:solidFill>
              <a:srgbClr val="0070C0"/>
            </a:solidFill>
          </a:ln>
        </p:spPr>
        <p:txBody>
          <a:bodyPr wrap="square">
            <a:spAutoFit/>
          </a:bodyPr>
          <a:lstStyle/>
          <a:p>
            <a:r>
              <a:rPr lang="en-GB" dirty="0"/>
              <a:t>The two categories of emotions represent overall mood states, known as positive and negative affect (see Exhibit 4-2). We can think of </a:t>
            </a:r>
            <a:r>
              <a:rPr lang="en-GB" b="1" dirty="0"/>
              <a:t>positive affect </a:t>
            </a:r>
            <a:r>
              <a:rPr lang="en-GB" dirty="0"/>
              <a:t>as a mood dimension consisting of positive emotions such as excitement, enthusiasm, and elation at the high end (high positive affect) and boredom, depression, and fatigue at the low end (low positive affect, or lack of positive affect). </a:t>
            </a:r>
            <a:r>
              <a:rPr lang="en-GB" b="1" dirty="0"/>
              <a:t>Negative affect </a:t>
            </a:r>
            <a:r>
              <a:rPr lang="en-GB" dirty="0"/>
              <a:t>is a mood dimension consisting of nervousness, stress, and anxiety at the high end (high negative affect) and contentedness, calmness, and serenity at the low end (low negative affect, or lack of negative affect). While we rarely experience both positive and negative affect at the same time, over time people do differ in how much they experience of each. Some people (we might call them emotional or intense) may experience quite a bit of high positive and high negative affect over, say, a week’s time. Others (we might call them unemotional or phlegmatic) experience little of either. And still others may experience one much more predominately than the other</a:t>
            </a:r>
          </a:p>
        </p:txBody>
      </p:sp>
    </p:spTree>
    <p:extLst>
      <p:ext uri="{BB962C8B-B14F-4D97-AF65-F5344CB8AC3E}">
        <p14:creationId xmlns:p14="http://schemas.microsoft.com/office/powerpoint/2010/main" val="168849276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28</a:t>
            </a:fld>
            <a:endParaRPr lang="en-US"/>
          </a:p>
        </p:txBody>
      </p:sp>
      <p:sp>
        <p:nvSpPr>
          <p:cNvPr id="3" name="TextBox 2">
            <a:extLst>
              <a:ext uri="{FF2B5EF4-FFF2-40B4-BE49-F238E27FC236}">
                <a16:creationId xmlns:a16="http://schemas.microsoft.com/office/drawing/2014/main" id="{EC430C3C-FCBB-90A4-2CA7-590E990CE65D}"/>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a:t>
            </a:r>
            <a:r>
              <a:rPr lang="ar-JO" sz="2000" b="1" dirty="0">
                <a:latin typeface="Tajawal Medium" panose="00000600000000000000" pitchFamily="2" charset="-78"/>
                <a:cs typeface="Tajawal Medium" panose="00000600000000000000" pitchFamily="2" charset="-78"/>
              </a:rPr>
              <a:t>8</a:t>
            </a:r>
            <a:endParaRPr lang="en-US" sz="2000" b="1" dirty="0">
              <a:latin typeface="Tajawal Medium" panose="00000600000000000000" pitchFamily="2" charset="-78"/>
              <a:cs typeface="Tajawal Medium" panose="00000600000000000000" pitchFamily="2" charset="-78"/>
            </a:endParaRPr>
          </a:p>
        </p:txBody>
      </p:sp>
      <p:pic>
        <p:nvPicPr>
          <p:cNvPr id="2" name="Picture 1" descr="Chart, pie chart&#10;&#10;Description automatically generated">
            <a:extLst>
              <a:ext uri="{FF2B5EF4-FFF2-40B4-BE49-F238E27FC236}">
                <a16:creationId xmlns:a16="http://schemas.microsoft.com/office/drawing/2014/main" id="{4A41FA5F-783E-B07F-3D66-BA9969EB1D5B}"/>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520172" y="1102659"/>
            <a:ext cx="7474604" cy="5136776"/>
          </a:xfrm>
          <a:prstGeom prst="rect">
            <a:avLst/>
          </a:prstGeom>
          <a:noFill/>
          <a:ln>
            <a:solidFill>
              <a:srgbClr val="0070C0"/>
            </a:solidFill>
          </a:ln>
        </p:spPr>
      </p:pic>
      <p:sp>
        <p:nvSpPr>
          <p:cNvPr id="4" name="TextBox 3">
            <a:extLst>
              <a:ext uri="{FF2B5EF4-FFF2-40B4-BE49-F238E27FC236}">
                <a16:creationId xmlns:a16="http://schemas.microsoft.com/office/drawing/2014/main" id="{38786877-CF6A-7824-7A47-E32DE85B2EDD}"/>
              </a:ext>
            </a:extLst>
          </p:cNvPr>
          <p:cNvSpPr txBox="1"/>
          <p:nvPr/>
        </p:nvSpPr>
        <p:spPr>
          <a:xfrm>
            <a:off x="2699497" y="310237"/>
            <a:ext cx="6098240" cy="369332"/>
          </a:xfrm>
          <a:prstGeom prst="rect">
            <a:avLst/>
          </a:prstGeom>
          <a:noFill/>
        </p:spPr>
        <p:txBody>
          <a:bodyPr wrap="square">
            <a:spAutoFit/>
          </a:bodyPr>
          <a:lstStyle/>
          <a:p>
            <a:r>
              <a:rPr lang="en-GB" b="1" dirty="0">
                <a:solidFill>
                  <a:schemeClr val="bg1">
                    <a:lumMod val="95000"/>
                  </a:schemeClr>
                </a:solidFill>
              </a:rPr>
              <a:t>The Basic Moods: Positive and Negative Affect</a:t>
            </a:r>
          </a:p>
        </p:txBody>
      </p:sp>
      <p:sp>
        <p:nvSpPr>
          <p:cNvPr id="6" name="TextBox 5">
            <a:extLst>
              <a:ext uri="{FF2B5EF4-FFF2-40B4-BE49-F238E27FC236}">
                <a16:creationId xmlns:a16="http://schemas.microsoft.com/office/drawing/2014/main" id="{B6A28F86-2133-4E1E-84FC-E6C7745E062F}"/>
              </a:ext>
            </a:extLst>
          </p:cNvPr>
          <p:cNvSpPr txBox="1"/>
          <p:nvPr/>
        </p:nvSpPr>
        <p:spPr>
          <a:xfrm>
            <a:off x="346364" y="1506995"/>
            <a:ext cx="3835671" cy="2031325"/>
          </a:xfrm>
          <a:prstGeom prst="rect">
            <a:avLst/>
          </a:prstGeom>
          <a:noFill/>
          <a:ln>
            <a:solidFill>
              <a:srgbClr val="0070C0"/>
            </a:solidFill>
          </a:ln>
        </p:spPr>
        <p:txBody>
          <a:bodyPr wrap="square">
            <a:spAutoFit/>
          </a:bodyPr>
          <a:lstStyle/>
          <a:p>
            <a:pPr algn="just"/>
            <a:r>
              <a:rPr lang="en-GB" b="1" dirty="0"/>
              <a:t>Positive affect</a:t>
            </a:r>
          </a:p>
          <a:p>
            <a:pPr algn="just"/>
            <a:r>
              <a:rPr lang="en-GB" dirty="0"/>
              <a:t>A mood dimension that consists of specific positive emotions such as excitement, self-assurance, and cheerfulness at the high end and boredom, sluggishness, and tiredness at the low end.</a:t>
            </a:r>
          </a:p>
        </p:txBody>
      </p:sp>
      <p:sp>
        <p:nvSpPr>
          <p:cNvPr id="8" name="TextBox 7">
            <a:extLst>
              <a:ext uri="{FF2B5EF4-FFF2-40B4-BE49-F238E27FC236}">
                <a16:creationId xmlns:a16="http://schemas.microsoft.com/office/drawing/2014/main" id="{A772C9C0-FFA7-6091-4953-A857CCA92E3D}"/>
              </a:ext>
            </a:extLst>
          </p:cNvPr>
          <p:cNvSpPr txBox="1"/>
          <p:nvPr/>
        </p:nvSpPr>
        <p:spPr>
          <a:xfrm>
            <a:off x="377740" y="3790328"/>
            <a:ext cx="3836894" cy="1754326"/>
          </a:xfrm>
          <a:prstGeom prst="rect">
            <a:avLst/>
          </a:prstGeom>
          <a:noFill/>
          <a:ln>
            <a:solidFill>
              <a:srgbClr val="0070C0"/>
            </a:solidFill>
          </a:ln>
        </p:spPr>
        <p:txBody>
          <a:bodyPr wrap="square">
            <a:spAutoFit/>
          </a:bodyPr>
          <a:lstStyle/>
          <a:p>
            <a:pPr algn="just"/>
            <a:r>
              <a:rPr lang="en-GB" b="1" dirty="0"/>
              <a:t>Negative affect</a:t>
            </a:r>
          </a:p>
          <a:p>
            <a:pPr algn="just"/>
            <a:r>
              <a:rPr lang="en-GB" dirty="0"/>
              <a:t>A mood dimension that consists of emotions such as nervousness, stress, and anxiety at the high end and relaxation, </a:t>
            </a:r>
            <a:r>
              <a:rPr lang="en-GB" dirty="0" err="1"/>
              <a:t>tranquility</a:t>
            </a:r>
            <a:r>
              <a:rPr lang="en-GB" dirty="0"/>
              <a:t>, and poise at the low end.</a:t>
            </a:r>
          </a:p>
        </p:txBody>
      </p:sp>
    </p:spTree>
    <p:extLst>
      <p:ext uri="{BB962C8B-B14F-4D97-AF65-F5344CB8AC3E}">
        <p14:creationId xmlns:p14="http://schemas.microsoft.com/office/powerpoint/2010/main" val="288634778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29</a:t>
            </a:fld>
            <a:endParaRPr lang="en-US"/>
          </a:p>
        </p:txBody>
      </p:sp>
      <p:sp>
        <p:nvSpPr>
          <p:cNvPr id="3" name="TextBox 2">
            <a:extLst>
              <a:ext uri="{FF2B5EF4-FFF2-40B4-BE49-F238E27FC236}">
                <a16:creationId xmlns:a16="http://schemas.microsoft.com/office/drawing/2014/main" id="{EC430C3C-FCBB-90A4-2CA7-590E990CE65D}"/>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a:t>
            </a:r>
            <a:r>
              <a:rPr lang="ar-JO" sz="2000" b="1" dirty="0">
                <a:latin typeface="Tajawal Medium" panose="00000600000000000000" pitchFamily="2" charset="-78"/>
                <a:cs typeface="Tajawal Medium" panose="00000600000000000000" pitchFamily="2" charset="-78"/>
              </a:rPr>
              <a:t>8</a:t>
            </a:r>
            <a:endParaRPr lang="en-US" sz="2000" b="1" dirty="0">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id="{5B70338C-B91A-9856-8BB4-C1A762FC492B}"/>
              </a:ext>
            </a:extLst>
          </p:cNvPr>
          <p:cNvSpPr txBox="1"/>
          <p:nvPr/>
        </p:nvSpPr>
        <p:spPr>
          <a:xfrm>
            <a:off x="916641" y="1219233"/>
            <a:ext cx="10358718" cy="3788858"/>
          </a:xfrm>
          <a:prstGeom prst="rect">
            <a:avLst/>
          </a:prstGeom>
          <a:noFill/>
        </p:spPr>
        <p:txBody>
          <a:bodyPr wrap="square">
            <a:spAutoFit/>
          </a:bodyPr>
          <a:lstStyle/>
          <a:p>
            <a:pPr>
              <a:lnSpc>
                <a:spcPct val="150000"/>
              </a:lnSpc>
            </a:pPr>
            <a:r>
              <a:rPr lang="en-GB" b="1" dirty="0"/>
              <a:t>Experiencing Moods and Emotions</a:t>
            </a:r>
          </a:p>
          <a:p>
            <a:pPr>
              <a:lnSpc>
                <a:spcPct val="150000"/>
              </a:lnSpc>
            </a:pPr>
            <a:r>
              <a:rPr lang="en-GB" dirty="0"/>
              <a:t> As if it weren’t complex enough to consider the many distinct emotions and moods a person might identify, the reality is that we each experience moods and emotions differently. For most people, positive moods are somewhat more common than negative moods. Indeed, research finds a positivity offset, meaning that at zero input (when nothing in particular is going on), most individuals experience a mildly positive mood. This appears to be true for employees in a wide range of job settings. For example, one study of customer-service representatives in a British call </a:t>
            </a:r>
            <a:r>
              <a:rPr lang="en-GB" dirty="0" err="1"/>
              <a:t>center</a:t>
            </a:r>
            <a:r>
              <a:rPr lang="en-GB" dirty="0"/>
              <a:t> revealed that people reported experiencing positive moods 58 percent of the time, despite the stressful environment. Another research finding is that negative emotions lead to negative moods.</a:t>
            </a:r>
          </a:p>
        </p:txBody>
      </p:sp>
      <p:sp>
        <p:nvSpPr>
          <p:cNvPr id="6" name="TextBox 5">
            <a:extLst>
              <a:ext uri="{FF2B5EF4-FFF2-40B4-BE49-F238E27FC236}">
                <a16:creationId xmlns:a16="http://schemas.microsoft.com/office/drawing/2014/main" id="{032E4E64-6A81-A0DF-F1B6-087520EBFB0D}"/>
              </a:ext>
            </a:extLst>
          </p:cNvPr>
          <p:cNvSpPr txBox="1"/>
          <p:nvPr/>
        </p:nvSpPr>
        <p:spPr>
          <a:xfrm>
            <a:off x="2512360" y="279459"/>
            <a:ext cx="6098240" cy="369332"/>
          </a:xfrm>
          <a:prstGeom prst="rect">
            <a:avLst/>
          </a:prstGeom>
          <a:noFill/>
        </p:spPr>
        <p:txBody>
          <a:bodyPr wrap="square">
            <a:spAutoFit/>
          </a:bodyPr>
          <a:lstStyle/>
          <a:p>
            <a:r>
              <a:rPr lang="en-GB" b="1" dirty="0">
                <a:solidFill>
                  <a:schemeClr val="bg2">
                    <a:lumMod val="90000"/>
                  </a:schemeClr>
                </a:solidFill>
              </a:rPr>
              <a:t>Experiencing Moods and Emotions</a:t>
            </a:r>
          </a:p>
        </p:txBody>
      </p:sp>
      <p:sp>
        <p:nvSpPr>
          <p:cNvPr id="8" name="TextBox 7">
            <a:extLst>
              <a:ext uri="{FF2B5EF4-FFF2-40B4-BE49-F238E27FC236}">
                <a16:creationId xmlns:a16="http://schemas.microsoft.com/office/drawing/2014/main" id="{69487B88-2656-658B-B8E2-A84B14CABF51}"/>
              </a:ext>
            </a:extLst>
          </p:cNvPr>
          <p:cNvSpPr txBox="1"/>
          <p:nvPr/>
        </p:nvSpPr>
        <p:spPr>
          <a:xfrm>
            <a:off x="3021666" y="5177102"/>
            <a:ext cx="6148667" cy="923330"/>
          </a:xfrm>
          <a:prstGeom prst="rect">
            <a:avLst/>
          </a:prstGeom>
          <a:noFill/>
          <a:ln>
            <a:solidFill>
              <a:srgbClr val="0070C0"/>
            </a:solidFill>
          </a:ln>
        </p:spPr>
        <p:txBody>
          <a:bodyPr wrap="square">
            <a:spAutoFit/>
          </a:bodyPr>
          <a:lstStyle/>
          <a:p>
            <a:r>
              <a:rPr lang="en-GB" b="1" dirty="0"/>
              <a:t>Positivity offset</a:t>
            </a:r>
          </a:p>
          <a:p>
            <a:r>
              <a:rPr lang="en-GB" dirty="0"/>
              <a:t>The tendency of most individuals to experience a mildly positive mood at zero input (when nothing in particular is going on).</a:t>
            </a:r>
          </a:p>
        </p:txBody>
      </p:sp>
    </p:spTree>
    <p:extLst>
      <p:ext uri="{BB962C8B-B14F-4D97-AF65-F5344CB8AC3E}">
        <p14:creationId xmlns:p14="http://schemas.microsoft.com/office/powerpoint/2010/main" val="159825287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30</a:t>
            </a:fld>
            <a:endParaRPr lang="en-US"/>
          </a:p>
        </p:txBody>
      </p:sp>
      <p:sp>
        <p:nvSpPr>
          <p:cNvPr id="3" name="TextBox 2">
            <a:extLst>
              <a:ext uri="{FF2B5EF4-FFF2-40B4-BE49-F238E27FC236}">
                <a16:creationId xmlns:a16="http://schemas.microsoft.com/office/drawing/2014/main" id="{EC430C3C-FCBB-90A4-2CA7-590E990CE65D}"/>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a:t>
            </a:r>
            <a:r>
              <a:rPr lang="ar-JO" sz="2000" b="1" dirty="0">
                <a:latin typeface="Tajawal Medium" panose="00000600000000000000" pitchFamily="2" charset="-78"/>
                <a:cs typeface="Tajawal Medium" panose="00000600000000000000" pitchFamily="2" charset="-78"/>
              </a:rPr>
              <a:t>8</a:t>
            </a:r>
            <a:endParaRPr lang="en-US" sz="2000" b="1" dirty="0">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id="{C3BE83E8-4AAF-7883-E417-2939D8E2A866}"/>
              </a:ext>
            </a:extLst>
          </p:cNvPr>
          <p:cNvSpPr txBox="1"/>
          <p:nvPr/>
        </p:nvSpPr>
        <p:spPr>
          <a:xfrm>
            <a:off x="712694" y="1394082"/>
            <a:ext cx="10865224" cy="1754326"/>
          </a:xfrm>
          <a:prstGeom prst="rect">
            <a:avLst/>
          </a:prstGeom>
          <a:noFill/>
          <a:ln>
            <a:solidFill>
              <a:srgbClr val="0070C0"/>
            </a:solidFill>
          </a:ln>
        </p:spPr>
        <p:txBody>
          <a:bodyPr wrap="square">
            <a:spAutoFit/>
          </a:bodyPr>
          <a:lstStyle/>
          <a:p>
            <a:pPr algn="just"/>
            <a:r>
              <a:rPr lang="en-GB" b="1" dirty="0"/>
              <a:t>The Function of Emotions</a:t>
            </a:r>
          </a:p>
          <a:p>
            <a:pPr algn="just"/>
            <a:r>
              <a:rPr lang="en-GB" dirty="0"/>
              <a:t>Emotions may be a mystery, but they can be critical to an effectively functioning workplace. For example, employees with more positive emotions demonstrate higher performance and organizational citizenship behaviour (OCB), less turnover and counterproductive work </a:t>
            </a:r>
            <a:r>
              <a:rPr lang="en-GB" dirty="0" err="1"/>
              <a:t>behavior</a:t>
            </a:r>
            <a:r>
              <a:rPr lang="en-GB" dirty="0"/>
              <a:t> (CWB), particularly when they feel supported by their organizations in their effort to do well in their jobs. Gratefulness and awe have also been shown to positively predict OCB, which in turn increases trust and emotional expressions of concern. </a:t>
            </a:r>
          </a:p>
        </p:txBody>
      </p:sp>
      <p:sp>
        <p:nvSpPr>
          <p:cNvPr id="6" name="TextBox 5">
            <a:extLst>
              <a:ext uri="{FF2B5EF4-FFF2-40B4-BE49-F238E27FC236}">
                <a16:creationId xmlns:a16="http://schemas.microsoft.com/office/drawing/2014/main" id="{00EC1942-669C-6514-F7FF-552142966E58}"/>
              </a:ext>
            </a:extLst>
          </p:cNvPr>
          <p:cNvSpPr txBox="1"/>
          <p:nvPr/>
        </p:nvSpPr>
        <p:spPr>
          <a:xfrm>
            <a:off x="2914650" y="279459"/>
            <a:ext cx="6098240" cy="369332"/>
          </a:xfrm>
          <a:prstGeom prst="rect">
            <a:avLst/>
          </a:prstGeom>
          <a:noFill/>
        </p:spPr>
        <p:txBody>
          <a:bodyPr wrap="square">
            <a:spAutoFit/>
          </a:bodyPr>
          <a:lstStyle/>
          <a:p>
            <a:r>
              <a:rPr lang="en-GB" b="1" dirty="0">
                <a:solidFill>
                  <a:schemeClr val="bg2">
                    <a:lumMod val="90000"/>
                  </a:schemeClr>
                </a:solidFill>
              </a:rPr>
              <a:t>The Function of Emotions</a:t>
            </a:r>
          </a:p>
        </p:txBody>
      </p:sp>
      <p:sp>
        <p:nvSpPr>
          <p:cNvPr id="8" name="TextBox 7">
            <a:extLst>
              <a:ext uri="{FF2B5EF4-FFF2-40B4-BE49-F238E27FC236}">
                <a16:creationId xmlns:a16="http://schemas.microsoft.com/office/drawing/2014/main" id="{7C9E5633-3DA6-CF91-D01E-1BBD00FF8AC8}"/>
              </a:ext>
            </a:extLst>
          </p:cNvPr>
          <p:cNvSpPr txBox="1"/>
          <p:nvPr/>
        </p:nvSpPr>
        <p:spPr>
          <a:xfrm>
            <a:off x="712694" y="3585975"/>
            <a:ext cx="10865224" cy="1754326"/>
          </a:xfrm>
          <a:prstGeom prst="rect">
            <a:avLst/>
          </a:prstGeom>
          <a:noFill/>
          <a:ln>
            <a:solidFill>
              <a:srgbClr val="0070C0"/>
            </a:solidFill>
          </a:ln>
        </p:spPr>
        <p:txBody>
          <a:bodyPr wrap="square">
            <a:spAutoFit/>
          </a:bodyPr>
          <a:lstStyle/>
          <a:p>
            <a:r>
              <a:rPr lang="en-GB" b="1" dirty="0"/>
              <a:t>Personality</a:t>
            </a:r>
          </a:p>
          <a:p>
            <a:r>
              <a:rPr lang="en-GB" dirty="0"/>
              <a:t>Moods and emotions have a personality trait component, meaning that some people have built-in, natural tendencies to experience certain moods and emotions more frequently than others do. People also experience the same emotions with different intensities; the degree to which they experience them is called their affect intensity. </a:t>
            </a:r>
            <a:r>
              <a:rPr lang="en-GB" b="1" dirty="0"/>
              <a:t>Affectively intense </a:t>
            </a:r>
            <a:r>
              <a:rPr lang="en-GB" dirty="0"/>
              <a:t>people experience both positive and negative emotions deeply: when they’re sad, they’re really sad, and when they’re happy, they’re really happy.</a:t>
            </a:r>
          </a:p>
        </p:txBody>
      </p:sp>
      <p:sp>
        <p:nvSpPr>
          <p:cNvPr id="10" name="TextBox 9">
            <a:extLst>
              <a:ext uri="{FF2B5EF4-FFF2-40B4-BE49-F238E27FC236}">
                <a16:creationId xmlns:a16="http://schemas.microsoft.com/office/drawing/2014/main" id="{33AEC1B2-1BE6-EA5A-3982-4E764E3E21CC}"/>
              </a:ext>
            </a:extLst>
          </p:cNvPr>
          <p:cNvSpPr txBox="1"/>
          <p:nvPr/>
        </p:nvSpPr>
        <p:spPr>
          <a:xfrm>
            <a:off x="2008094" y="5525160"/>
            <a:ext cx="9345706" cy="646331"/>
          </a:xfrm>
          <a:prstGeom prst="rect">
            <a:avLst/>
          </a:prstGeom>
          <a:noFill/>
          <a:ln>
            <a:solidFill>
              <a:srgbClr val="0070C0"/>
            </a:solidFill>
          </a:ln>
        </p:spPr>
        <p:txBody>
          <a:bodyPr wrap="square">
            <a:spAutoFit/>
          </a:bodyPr>
          <a:lstStyle/>
          <a:p>
            <a:r>
              <a:rPr lang="en-GB" b="1" dirty="0"/>
              <a:t>Affect intensity</a:t>
            </a:r>
          </a:p>
          <a:p>
            <a:r>
              <a:rPr lang="en-GB" dirty="0"/>
              <a:t>Individual differences in the strength with which individuals experience their emotions.</a:t>
            </a:r>
          </a:p>
        </p:txBody>
      </p:sp>
    </p:spTree>
    <p:extLst>
      <p:ext uri="{BB962C8B-B14F-4D97-AF65-F5344CB8AC3E}">
        <p14:creationId xmlns:p14="http://schemas.microsoft.com/office/powerpoint/2010/main" val="21013044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31</a:t>
            </a:fld>
            <a:endParaRPr lang="en-US"/>
          </a:p>
        </p:txBody>
      </p:sp>
      <p:sp>
        <p:nvSpPr>
          <p:cNvPr id="3" name="TextBox 2">
            <a:extLst>
              <a:ext uri="{FF2B5EF4-FFF2-40B4-BE49-F238E27FC236}">
                <a16:creationId xmlns:a16="http://schemas.microsoft.com/office/drawing/2014/main" id="{EC430C3C-FCBB-90A4-2CA7-590E990CE65D}"/>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a:t>
            </a:r>
            <a:r>
              <a:rPr lang="ar-JO" sz="2000" b="1" dirty="0">
                <a:latin typeface="Tajawal Medium" panose="00000600000000000000" pitchFamily="2" charset="-78"/>
                <a:cs typeface="Tajawal Medium" panose="00000600000000000000" pitchFamily="2" charset="-78"/>
              </a:rPr>
              <a:t>8</a:t>
            </a:r>
            <a:endParaRPr lang="en-US" sz="2000" b="1" dirty="0">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id="{F79C3EA6-A7BA-F9E6-D98C-D87A4FDAF52E}"/>
              </a:ext>
            </a:extLst>
          </p:cNvPr>
          <p:cNvSpPr txBox="1"/>
          <p:nvPr/>
        </p:nvSpPr>
        <p:spPr>
          <a:xfrm>
            <a:off x="457200" y="1397675"/>
            <a:ext cx="11107271" cy="1754326"/>
          </a:xfrm>
          <a:prstGeom prst="rect">
            <a:avLst/>
          </a:prstGeom>
          <a:noFill/>
          <a:ln>
            <a:solidFill>
              <a:srgbClr val="0070C0"/>
            </a:solidFill>
          </a:ln>
        </p:spPr>
        <p:txBody>
          <a:bodyPr wrap="square">
            <a:spAutoFit/>
          </a:bodyPr>
          <a:lstStyle/>
          <a:p>
            <a:pPr algn="just"/>
            <a:r>
              <a:rPr lang="en-GB" b="1" dirty="0"/>
              <a:t>Time of Day</a:t>
            </a:r>
          </a:p>
          <a:p>
            <a:pPr algn="just"/>
            <a:r>
              <a:rPr lang="en-GB" dirty="0"/>
              <a:t> Moods vary by the time of day. A fascinating study assessed patterns by </a:t>
            </a:r>
            <a:r>
              <a:rPr lang="en-GB" dirty="0" err="1"/>
              <a:t>analyzing</a:t>
            </a:r>
            <a:r>
              <a:rPr lang="en-GB" dirty="0"/>
              <a:t> millions of Twitter messages from across the globe. The researchers noted the presence of words connoting positive affect (happy, enthused, excited) and negative affect (sad, angry, anxious).</a:t>
            </a:r>
          </a:p>
          <a:p>
            <a:pPr algn="just"/>
            <a:r>
              <a:rPr lang="en-GB" dirty="0"/>
              <a:t>The research shows that the negative effect is lowest in the morning and tends to increase over the course of the day and evening.</a:t>
            </a:r>
          </a:p>
        </p:txBody>
      </p:sp>
      <p:sp>
        <p:nvSpPr>
          <p:cNvPr id="6" name="TextBox 5">
            <a:extLst>
              <a:ext uri="{FF2B5EF4-FFF2-40B4-BE49-F238E27FC236}">
                <a16:creationId xmlns:a16="http://schemas.microsoft.com/office/drawing/2014/main" id="{8333B8B3-55AB-3E0C-2BB2-DD0F2C474236}"/>
              </a:ext>
            </a:extLst>
          </p:cNvPr>
          <p:cNvSpPr txBox="1"/>
          <p:nvPr/>
        </p:nvSpPr>
        <p:spPr>
          <a:xfrm>
            <a:off x="457200" y="3429000"/>
            <a:ext cx="11107270" cy="2308324"/>
          </a:xfrm>
          <a:prstGeom prst="rect">
            <a:avLst/>
          </a:prstGeom>
          <a:noFill/>
          <a:ln>
            <a:solidFill>
              <a:srgbClr val="0070C0"/>
            </a:solidFill>
          </a:ln>
        </p:spPr>
        <p:txBody>
          <a:bodyPr wrap="square">
            <a:spAutoFit/>
          </a:bodyPr>
          <a:lstStyle/>
          <a:p>
            <a:pPr algn="just"/>
            <a:r>
              <a:rPr lang="en-GB" b="1" dirty="0"/>
              <a:t>Day of the Week</a:t>
            </a:r>
          </a:p>
          <a:p>
            <a:pPr algn="just"/>
            <a:r>
              <a:rPr lang="en-GB" dirty="0"/>
              <a:t> Are people in their best moods on the weekends? In most cultures that is true—for example, U.S. adults tend to experience their highest positive effect on Friday, Saturday, and Sunday, and their lowest on Monday.</a:t>
            </a:r>
          </a:p>
          <a:p>
            <a:pPr algn="just"/>
            <a:endParaRPr lang="en-GB" dirty="0"/>
          </a:p>
          <a:p>
            <a:pPr algn="just"/>
            <a:r>
              <a:rPr lang="en-GB" dirty="0"/>
              <a:t>As for negative affect, Monday is the highest negative-affect day across most cultures. However, in some countries, negative affect is lower on Friday and Saturday than on Sunday. It may be that while Sunday is enjoyable as a day off (and thus we have higher positive affect), we also get a bit stressed about the week ahead (which is why negative affect is higher).</a:t>
            </a:r>
          </a:p>
        </p:txBody>
      </p:sp>
    </p:spTree>
    <p:extLst>
      <p:ext uri="{BB962C8B-B14F-4D97-AF65-F5344CB8AC3E}">
        <p14:creationId xmlns:p14="http://schemas.microsoft.com/office/powerpoint/2010/main" val="160609226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32</a:t>
            </a:fld>
            <a:endParaRPr lang="en-US"/>
          </a:p>
        </p:txBody>
      </p:sp>
      <p:sp>
        <p:nvSpPr>
          <p:cNvPr id="3" name="TextBox 2">
            <a:extLst>
              <a:ext uri="{FF2B5EF4-FFF2-40B4-BE49-F238E27FC236}">
                <a16:creationId xmlns:a16="http://schemas.microsoft.com/office/drawing/2014/main" id="{EC430C3C-FCBB-90A4-2CA7-590E990CE65D}"/>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a:t>
            </a:r>
            <a:r>
              <a:rPr lang="ar-JO" sz="2000" b="1" dirty="0">
                <a:latin typeface="Tajawal Medium" panose="00000600000000000000" pitchFamily="2" charset="-78"/>
                <a:cs typeface="Tajawal Medium" panose="00000600000000000000" pitchFamily="2" charset="-78"/>
              </a:rPr>
              <a:t>8</a:t>
            </a:r>
            <a:endParaRPr lang="en-US" sz="2000" b="1" dirty="0">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id="{A6AB349D-BB33-6638-7677-5984CAA94622}"/>
              </a:ext>
            </a:extLst>
          </p:cNvPr>
          <p:cNvSpPr txBox="1"/>
          <p:nvPr/>
        </p:nvSpPr>
        <p:spPr>
          <a:xfrm>
            <a:off x="959223" y="1401111"/>
            <a:ext cx="9735670" cy="3373359"/>
          </a:xfrm>
          <a:prstGeom prst="rect">
            <a:avLst/>
          </a:prstGeom>
          <a:noFill/>
        </p:spPr>
        <p:txBody>
          <a:bodyPr wrap="square">
            <a:spAutoFit/>
          </a:bodyPr>
          <a:lstStyle/>
          <a:p>
            <a:pPr algn="just">
              <a:lnSpc>
                <a:spcPct val="150000"/>
              </a:lnSpc>
            </a:pPr>
            <a:r>
              <a:rPr lang="en-GB" b="1" dirty="0"/>
              <a:t>Weather</a:t>
            </a:r>
          </a:p>
          <a:p>
            <a:pPr algn="just">
              <a:lnSpc>
                <a:spcPct val="150000"/>
              </a:lnSpc>
            </a:pPr>
            <a:r>
              <a:rPr lang="en-GB" dirty="0"/>
              <a:t> When do you think you would be in a better mood—when it’s 30 degrees and sunny, or on a gloomy, cold, rainy day? Many people believe their mood is tied to the weather. However, a fairly large and detailed body of evidence suggests weather has little effect on mood, at least for most people. Illusory correlation, which occurs when we associate two events that in reality have no connection, explains why people tend to think weather influences them. For example, employees may be more productive on bad weather days, a study in Japan and the United States recently indicated, but not because of mood—instead, the worse weather removed some work distractions.</a:t>
            </a:r>
          </a:p>
        </p:txBody>
      </p:sp>
      <p:sp>
        <p:nvSpPr>
          <p:cNvPr id="6" name="TextBox 5">
            <a:extLst>
              <a:ext uri="{FF2B5EF4-FFF2-40B4-BE49-F238E27FC236}">
                <a16:creationId xmlns:a16="http://schemas.microsoft.com/office/drawing/2014/main" id="{0A24FA06-221E-AC02-C1F1-B2A3956396D0}"/>
              </a:ext>
            </a:extLst>
          </p:cNvPr>
          <p:cNvSpPr txBox="1"/>
          <p:nvPr/>
        </p:nvSpPr>
        <p:spPr>
          <a:xfrm>
            <a:off x="1873623" y="5172846"/>
            <a:ext cx="9022977" cy="646331"/>
          </a:xfrm>
          <a:prstGeom prst="rect">
            <a:avLst/>
          </a:prstGeom>
          <a:noFill/>
        </p:spPr>
        <p:txBody>
          <a:bodyPr wrap="square">
            <a:spAutoFit/>
          </a:bodyPr>
          <a:lstStyle/>
          <a:p>
            <a:r>
              <a:rPr lang="en-GB" b="1" dirty="0"/>
              <a:t>Illusory correlation</a:t>
            </a:r>
          </a:p>
          <a:p>
            <a:r>
              <a:rPr lang="en-GB" dirty="0"/>
              <a:t>The tendency of people to associate two events when in reality there is no connection.</a:t>
            </a:r>
          </a:p>
        </p:txBody>
      </p:sp>
    </p:spTree>
    <p:extLst>
      <p:ext uri="{BB962C8B-B14F-4D97-AF65-F5344CB8AC3E}">
        <p14:creationId xmlns:p14="http://schemas.microsoft.com/office/powerpoint/2010/main" val="337063354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33</a:t>
            </a:fld>
            <a:endParaRPr lang="en-US"/>
          </a:p>
        </p:txBody>
      </p:sp>
      <p:sp>
        <p:nvSpPr>
          <p:cNvPr id="3" name="TextBox 2">
            <a:extLst>
              <a:ext uri="{FF2B5EF4-FFF2-40B4-BE49-F238E27FC236}">
                <a16:creationId xmlns:a16="http://schemas.microsoft.com/office/drawing/2014/main" id="{EC430C3C-FCBB-90A4-2CA7-590E990CE65D}"/>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a:t>
            </a:r>
            <a:r>
              <a:rPr lang="ar-JO" sz="2000" b="1" dirty="0">
                <a:latin typeface="Tajawal Medium" panose="00000600000000000000" pitchFamily="2" charset="-78"/>
                <a:cs typeface="Tajawal Medium" panose="00000600000000000000" pitchFamily="2" charset="-78"/>
              </a:rPr>
              <a:t>8</a:t>
            </a:r>
            <a:endParaRPr lang="en-US" sz="2000" b="1" dirty="0">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id="{2E057B1C-4140-008E-FC68-BCF3E5B33790}"/>
              </a:ext>
            </a:extLst>
          </p:cNvPr>
          <p:cNvSpPr txBox="1"/>
          <p:nvPr/>
        </p:nvSpPr>
        <p:spPr>
          <a:xfrm>
            <a:off x="820269" y="1403616"/>
            <a:ext cx="10354236" cy="1200329"/>
          </a:xfrm>
          <a:prstGeom prst="rect">
            <a:avLst/>
          </a:prstGeom>
          <a:noFill/>
          <a:ln>
            <a:solidFill>
              <a:srgbClr val="0070C0"/>
            </a:solidFill>
          </a:ln>
        </p:spPr>
        <p:txBody>
          <a:bodyPr wrap="square">
            <a:spAutoFit/>
          </a:bodyPr>
          <a:lstStyle/>
          <a:p>
            <a:pPr algn="just"/>
            <a:r>
              <a:rPr lang="en-GB" b="1" dirty="0"/>
              <a:t>Stress</a:t>
            </a:r>
          </a:p>
          <a:p>
            <a:pPr algn="just"/>
            <a:r>
              <a:rPr lang="en-GB" dirty="0"/>
              <a:t>As you might imagine, stressful events at work (a nasty e-mail, impending deadline, loss of a big sale, reprimand from the boss, etc.) can negatively affect moods. The effects of stress also build over time. Mounting levels of stress can worsen our moods, as we experience more negative emotions.</a:t>
            </a:r>
          </a:p>
        </p:txBody>
      </p:sp>
      <p:sp>
        <p:nvSpPr>
          <p:cNvPr id="6" name="TextBox 5">
            <a:extLst>
              <a:ext uri="{FF2B5EF4-FFF2-40B4-BE49-F238E27FC236}">
                <a16:creationId xmlns:a16="http://schemas.microsoft.com/office/drawing/2014/main" id="{E4E590EA-80A6-D267-8BEC-2FB857545E48}"/>
              </a:ext>
            </a:extLst>
          </p:cNvPr>
          <p:cNvSpPr txBox="1"/>
          <p:nvPr/>
        </p:nvSpPr>
        <p:spPr>
          <a:xfrm>
            <a:off x="820270" y="2700191"/>
            <a:ext cx="10354236" cy="1754326"/>
          </a:xfrm>
          <a:prstGeom prst="rect">
            <a:avLst/>
          </a:prstGeom>
          <a:noFill/>
          <a:ln>
            <a:solidFill>
              <a:srgbClr val="0070C0"/>
            </a:solidFill>
          </a:ln>
        </p:spPr>
        <p:txBody>
          <a:bodyPr wrap="square">
            <a:spAutoFit/>
          </a:bodyPr>
          <a:lstStyle/>
          <a:p>
            <a:r>
              <a:rPr lang="en-GB" b="1" dirty="0"/>
              <a:t>Sleep</a:t>
            </a:r>
          </a:p>
          <a:p>
            <a:r>
              <a:rPr lang="en-GB" dirty="0"/>
              <a:t>Sleep quality affects moods and decision making, and increased fatigue puts workers at risk of disease, injury, and depression. Poor or reduced sleep also makes it difficult to control emotions. Even one bad night’s sleep makes us more angry and risk-prone. Poor sleep impairs job satisfaction and makes us less able to make ethical judgments. On the positive side, increased regular sleep enhances creativity, performance, and career success.</a:t>
            </a:r>
          </a:p>
        </p:txBody>
      </p:sp>
      <p:sp>
        <p:nvSpPr>
          <p:cNvPr id="8" name="TextBox 7">
            <a:extLst>
              <a:ext uri="{FF2B5EF4-FFF2-40B4-BE49-F238E27FC236}">
                <a16:creationId xmlns:a16="http://schemas.microsoft.com/office/drawing/2014/main" id="{884EC00D-2684-88E4-633E-428AC7956357}"/>
              </a:ext>
            </a:extLst>
          </p:cNvPr>
          <p:cNvSpPr txBox="1"/>
          <p:nvPr/>
        </p:nvSpPr>
        <p:spPr>
          <a:xfrm>
            <a:off x="820268" y="4505778"/>
            <a:ext cx="10354235" cy="1200329"/>
          </a:xfrm>
          <a:prstGeom prst="rect">
            <a:avLst/>
          </a:prstGeom>
          <a:noFill/>
          <a:ln>
            <a:solidFill>
              <a:srgbClr val="0070C0"/>
            </a:solidFill>
          </a:ln>
        </p:spPr>
        <p:txBody>
          <a:bodyPr wrap="square">
            <a:spAutoFit/>
          </a:bodyPr>
          <a:lstStyle/>
          <a:p>
            <a:r>
              <a:rPr lang="en-GB" b="1" dirty="0"/>
              <a:t>Exercise</a:t>
            </a:r>
          </a:p>
          <a:p>
            <a:r>
              <a:rPr lang="en-GB" dirty="0"/>
              <a:t>You often hear that people should exercise to improve their mood. Does “sweat therapy” really work? It appears so. Research consistently shows exercise enhances people’s positive moods. While not terribly strong overall, the effects are strongest for those who are depressed.</a:t>
            </a:r>
          </a:p>
        </p:txBody>
      </p:sp>
    </p:spTree>
    <p:extLst>
      <p:ext uri="{BB962C8B-B14F-4D97-AF65-F5344CB8AC3E}">
        <p14:creationId xmlns:p14="http://schemas.microsoft.com/office/powerpoint/2010/main" val="112493244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34</a:t>
            </a:fld>
            <a:endParaRPr lang="en-US"/>
          </a:p>
        </p:txBody>
      </p:sp>
      <p:sp>
        <p:nvSpPr>
          <p:cNvPr id="3" name="TextBox 2">
            <a:extLst>
              <a:ext uri="{FF2B5EF4-FFF2-40B4-BE49-F238E27FC236}">
                <a16:creationId xmlns:a16="http://schemas.microsoft.com/office/drawing/2014/main" id="{EC430C3C-FCBB-90A4-2CA7-590E990CE65D}"/>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a:t>
            </a:r>
            <a:r>
              <a:rPr lang="ar-JO" sz="2000" b="1" dirty="0">
                <a:latin typeface="Tajawal Medium" panose="00000600000000000000" pitchFamily="2" charset="-78"/>
                <a:cs typeface="Tajawal Medium" panose="00000600000000000000" pitchFamily="2" charset="-78"/>
              </a:rPr>
              <a:t>8</a:t>
            </a:r>
            <a:endParaRPr lang="en-US" sz="2000" b="1" dirty="0">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id="{6F6AD4E6-BDAE-4811-398C-CB584E1D37D6}"/>
              </a:ext>
            </a:extLst>
          </p:cNvPr>
          <p:cNvSpPr txBox="1"/>
          <p:nvPr/>
        </p:nvSpPr>
        <p:spPr>
          <a:xfrm>
            <a:off x="632010" y="1340320"/>
            <a:ext cx="10721789" cy="1754326"/>
          </a:xfrm>
          <a:prstGeom prst="rect">
            <a:avLst/>
          </a:prstGeom>
          <a:noFill/>
          <a:ln>
            <a:solidFill>
              <a:srgbClr val="0070C0"/>
            </a:solidFill>
          </a:ln>
        </p:spPr>
        <p:txBody>
          <a:bodyPr wrap="square">
            <a:spAutoFit/>
          </a:bodyPr>
          <a:lstStyle/>
          <a:p>
            <a:pPr algn="just"/>
            <a:r>
              <a:rPr lang="en-GB" b="1" dirty="0"/>
              <a:t>Age</a:t>
            </a:r>
          </a:p>
          <a:p>
            <a:pPr algn="just"/>
            <a:r>
              <a:rPr lang="en-GB" dirty="0"/>
              <a:t>Do young people experience more extreme positive emotions (so-called youthful exuberance) than older people? Surprisingly, no. What about age and satisfaction? Regarding life satisfaction, there is a cultural assumption that older people are more prone to depression and loneliness. Actually, a study of adults ages 18 to 94 found that positive moods increased with age. “Contrary to the popular view that youth is the best time of life, the peak of emotional life may not occur until well into the seventh decade,” researcher Laura Carstensen said.</a:t>
            </a:r>
          </a:p>
        </p:txBody>
      </p:sp>
      <p:sp>
        <p:nvSpPr>
          <p:cNvPr id="6" name="TextBox 5">
            <a:extLst>
              <a:ext uri="{FF2B5EF4-FFF2-40B4-BE49-F238E27FC236}">
                <a16:creationId xmlns:a16="http://schemas.microsoft.com/office/drawing/2014/main" id="{054557B0-688A-441E-4F91-46CC6FF58B50}"/>
              </a:ext>
            </a:extLst>
          </p:cNvPr>
          <p:cNvSpPr txBox="1"/>
          <p:nvPr/>
        </p:nvSpPr>
        <p:spPr>
          <a:xfrm>
            <a:off x="632009" y="3213847"/>
            <a:ext cx="10721789" cy="2585323"/>
          </a:xfrm>
          <a:prstGeom prst="rect">
            <a:avLst/>
          </a:prstGeom>
          <a:noFill/>
          <a:ln>
            <a:solidFill>
              <a:srgbClr val="0070C0"/>
            </a:solidFill>
          </a:ln>
        </p:spPr>
        <p:txBody>
          <a:bodyPr wrap="square">
            <a:spAutoFit/>
          </a:bodyPr>
          <a:lstStyle/>
          <a:p>
            <a:pPr algn="just"/>
            <a:r>
              <a:rPr lang="en-GB" b="1" dirty="0"/>
              <a:t>Sex</a:t>
            </a:r>
          </a:p>
          <a:p>
            <a:pPr algn="just"/>
            <a:r>
              <a:rPr lang="en-GB" dirty="0"/>
              <a:t> Many people believe women are more emotional than men. Is there any truth to this? Evidence does confirm women experience emotions more intensely, tend to “hold onto” emotions longer than men, and display more frequent expressions of both positive and negative emotions, except anger. One study of participants from different countries found that men consistently reported higher levels of powerful emotions like anger, whereas women reported more powerless emotions like sadness and fear. Thus, there are some sex differences in the experience and expression of emotions.</a:t>
            </a:r>
          </a:p>
          <a:p>
            <a:pPr algn="just"/>
            <a:r>
              <a:rPr lang="en-GB" dirty="0"/>
              <a:t>Let’s put together what we’ve learned about emotions and moods with workplace coping strategies, beginning with emotional </a:t>
            </a:r>
            <a:r>
              <a:rPr lang="en-GB" dirty="0" err="1"/>
              <a:t>labor</a:t>
            </a:r>
            <a:endParaRPr lang="en-GB" dirty="0"/>
          </a:p>
        </p:txBody>
      </p:sp>
    </p:spTree>
    <p:extLst>
      <p:ext uri="{BB962C8B-B14F-4D97-AF65-F5344CB8AC3E}">
        <p14:creationId xmlns:p14="http://schemas.microsoft.com/office/powerpoint/2010/main" val="394928300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35</a:t>
            </a:fld>
            <a:endParaRPr lang="en-US"/>
          </a:p>
        </p:txBody>
      </p:sp>
      <p:sp>
        <p:nvSpPr>
          <p:cNvPr id="3" name="TextBox 2">
            <a:extLst>
              <a:ext uri="{FF2B5EF4-FFF2-40B4-BE49-F238E27FC236}">
                <a16:creationId xmlns:a16="http://schemas.microsoft.com/office/drawing/2014/main" id="{EC430C3C-FCBB-90A4-2CA7-590E990CE65D}"/>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a:t>
            </a:r>
            <a:r>
              <a:rPr lang="ar-JO" sz="2000" b="1" dirty="0">
                <a:latin typeface="Tajawal Medium" panose="00000600000000000000" pitchFamily="2" charset="-78"/>
                <a:cs typeface="Tajawal Medium" panose="00000600000000000000" pitchFamily="2" charset="-78"/>
              </a:rPr>
              <a:t>8</a:t>
            </a:r>
            <a:endParaRPr lang="en-US" sz="2000" b="1" dirty="0">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id="{01D80CBD-9900-5762-0AC7-8E85DD9E55F5}"/>
              </a:ext>
            </a:extLst>
          </p:cNvPr>
          <p:cNvSpPr txBox="1"/>
          <p:nvPr/>
        </p:nvSpPr>
        <p:spPr>
          <a:xfrm>
            <a:off x="932329" y="1494681"/>
            <a:ext cx="10421471" cy="2542363"/>
          </a:xfrm>
          <a:prstGeom prst="rect">
            <a:avLst/>
          </a:prstGeom>
          <a:noFill/>
          <a:ln>
            <a:solidFill>
              <a:srgbClr val="0070C0"/>
            </a:solidFill>
          </a:ln>
        </p:spPr>
        <p:txBody>
          <a:bodyPr wrap="square">
            <a:spAutoFit/>
          </a:bodyPr>
          <a:lstStyle/>
          <a:p>
            <a:pPr algn="just">
              <a:lnSpc>
                <a:spcPct val="150000"/>
              </a:lnSpc>
            </a:pPr>
            <a:r>
              <a:rPr lang="en-GB" b="1" dirty="0"/>
              <a:t>Emotional </a:t>
            </a:r>
            <a:r>
              <a:rPr lang="en-GB" b="1" dirty="0" err="1"/>
              <a:t>Labor</a:t>
            </a:r>
            <a:endParaRPr lang="en-GB" b="1" dirty="0"/>
          </a:p>
          <a:p>
            <a:pPr algn="just">
              <a:lnSpc>
                <a:spcPct val="150000"/>
              </a:lnSpc>
            </a:pPr>
            <a:r>
              <a:rPr lang="en-GB" dirty="0"/>
              <a:t>Employees expend physical and mental </a:t>
            </a:r>
            <a:r>
              <a:rPr lang="en-GB" dirty="0" err="1"/>
              <a:t>labor</a:t>
            </a:r>
            <a:r>
              <a:rPr lang="en-GB" dirty="0"/>
              <a:t> by putting body and mind, respectively, into their jobs. But jobs also require emotional </a:t>
            </a:r>
            <a:r>
              <a:rPr lang="en-GB" dirty="0" err="1"/>
              <a:t>labor</a:t>
            </a:r>
            <a:r>
              <a:rPr lang="en-GB" dirty="0"/>
              <a:t>, an employee’s expression of organizationally desired emotions during interpersonal transactions at work. Emotional </a:t>
            </a:r>
            <a:r>
              <a:rPr lang="en-GB" dirty="0" err="1"/>
              <a:t>labor</a:t>
            </a:r>
            <a:r>
              <a:rPr lang="en-GB" dirty="0"/>
              <a:t> is a key component of effective job performance. We expect flight attendants to be cheerful, funeral directors to be sad, and doctors to be emotionally neutral. At the least, your managers expect you to be courteous, not hostile, in your interactions with </a:t>
            </a:r>
            <a:r>
              <a:rPr lang="en-GB" dirty="0" err="1"/>
              <a:t>coworkers</a:t>
            </a:r>
            <a:r>
              <a:rPr lang="en-GB" dirty="0"/>
              <a:t>.</a:t>
            </a:r>
          </a:p>
        </p:txBody>
      </p:sp>
      <p:sp>
        <p:nvSpPr>
          <p:cNvPr id="6" name="TextBox 5">
            <a:extLst>
              <a:ext uri="{FF2B5EF4-FFF2-40B4-BE49-F238E27FC236}">
                <a16:creationId xmlns:a16="http://schemas.microsoft.com/office/drawing/2014/main" id="{8BD34D3C-B747-3FDF-D3FF-2C434E49E376}"/>
              </a:ext>
            </a:extLst>
          </p:cNvPr>
          <p:cNvSpPr txBox="1"/>
          <p:nvPr/>
        </p:nvSpPr>
        <p:spPr>
          <a:xfrm>
            <a:off x="885264" y="4273367"/>
            <a:ext cx="10421471" cy="1295868"/>
          </a:xfrm>
          <a:prstGeom prst="rect">
            <a:avLst/>
          </a:prstGeom>
          <a:noFill/>
          <a:ln>
            <a:solidFill>
              <a:srgbClr val="0070C0"/>
            </a:solidFill>
          </a:ln>
        </p:spPr>
        <p:txBody>
          <a:bodyPr wrap="square">
            <a:spAutoFit/>
          </a:bodyPr>
          <a:lstStyle/>
          <a:p>
            <a:pPr>
              <a:lnSpc>
                <a:spcPct val="150000"/>
              </a:lnSpc>
            </a:pPr>
            <a:r>
              <a:rPr lang="en-GB" b="1" dirty="0"/>
              <a:t>Emotional labour</a:t>
            </a:r>
          </a:p>
          <a:p>
            <a:pPr>
              <a:lnSpc>
                <a:spcPct val="150000"/>
              </a:lnSpc>
            </a:pPr>
            <a:r>
              <a:rPr lang="en-GB" dirty="0"/>
              <a:t>A situation in which an employee expresses organizationally desired emotions during interpersonal transactions at work.</a:t>
            </a:r>
          </a:p>
        </p:txBody>
      </p:sp>
    </p:spTree>
    <p:extLst>
      <p:ext uri="{BB962C8B-B14F-4D97-AF65-F5344CB8AC3E}">
        <p14:creationId xmlns:p14="http://schemas.microsoft.com/office/powerpoint/2010/main" val="341545476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36</a:t>
            </a:fld>
            <a:endParaRPr lang="en-US"/>
          </a:p>
        </p:txBody>
      </p:sp>
      <p:sp>
        <p:nvSpPr>
          <p:cNvPr id="3" name="TextBox 2">
            <a:extLst>
              <a:ext uri="{FF2B5EF4-FFF2-40B4-BE49-F238E27FC236}">
                <a16:creationId xmlns:a16="http://schemas.microsoft.com/office/drawing/2014/main" id="{EC430C3C-FCBB-90A4-2CA7-590E990CE65D}"/>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a:t>
            </a:r>
            <a:r>
              <a:rPr lang="ar-JO" sz="2000" b="1" dirty="0">
                <a:latin typeface="Tajawal Medium" panose="00000600000000000000" pitchFamily="2" charset="-78"/>
                <a:cs typeface="Tajawal Medium" panose="00000600000000000000" pitchFamily="2" charset="-78"/>
              </a:rPr>
              <a:t>8</a:t>
            </a:r>
            <a:endParaRPr lang="en-US" sz="2000" b="1" dirty="0">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id="{7F651917-7467-82AF-8876-34A4E59D795F}"/>
              </a:ext>
            </a:extLst>
          </p:cNvPr>
          <p:cNvSpPr txBox="1"/>
          <p:nvPr/>
        </p:nvSpPr>
        <p:spPr>
          <a:xfrm>
            <a:off x="721659" y="1734287"/>
            <a:ext cx="10748682" cy="2957861"/>
          </a:xfrm>
          <a:prstGeom prst="rect">
            <a:avLst/>
          </a:prstGeom>
          <a:noFill/>
        </p:spPr>
        <p:txBody>
          <a:bodyPr wrap="square">
            <a:spAutoFit/>
          </a:bodyPr>
          <a:lstStyle/>
          <a:p>
            <a:pPr algn="just">
              <a:lnSpc>
                <a:spcPct val="150000"/>
              </a:lnSpc>
            </a:pPr>
            <a:r>
              <a:rPr lang="en-GB" b="1" dirty="0"/>
              <a:t>Controlling Emotional Displays</a:t>
            </a:r>
          </a:p>
          <a:p>
            <a:pPr algn="just">
              <a:lnSpc>
                <a:spcPct val="150000"/>
              </a:lnSpc>
            </a:pPr>
            <a:r>
              <a:rPr lang="en-GB" dirty="0"/>
              <a:t>The way we experience an emotion is obviously not always the same as the way we show it. To </a:t>
            </a:r>
            <a:r>
              <a:rPr lang="en-GB" dirty="0" err="1"/>
              <a:t>analyze</a:t>
            </a:r>
            <a:r>
              <a:rPr lang="en-GB" dirty="0"/>
              <a:t> emotional </a:t>
            </a:r>
            <a:r>
              <a:rPr lang="en-GB" dirty="0" err="1"/>
              <a:t>labor</a:t>
            </a:r>
            <a:r>
              <a:rPr lang="en-GB" dirty="0"/>
              <a:t>, we divide emotions into felt or displayed emotions.  Felt emotions are our actual emotions. In contrast, displayed emotions are those the organization requires workers to show and considers appropriate in a given job. They’re not innate; they’re learned, and they may or may not coincide with felt emotions. For instance, research suggests that in U.S. workplaces, it is expected that employees should typically display positive emotions like happiness and excitement, and suppress negative emotions like fear, anger, disgust, and contempt. </a:t>
            </a:r>
          </a:p>
        </p:txBody>
      </p:sp>
      <p:sp>
        <p:nvSpPr>
          <p:cNvPr id="6" name="TextBox 5">
            <a:extLst>
              <a:ext uri="{FF2B5EF4-FFF2-40B4-BE49-F238E27FC236}">
                <a16:creationId xmlns:a16="http://schemas.microsoft.com/office/drawing/2014/main" id="{8DAE07BD-B16B-550D-33BE-C63532B40DE6}"/>
              </a:ext>
            </a:extLst>
          </p:cNvPr>
          <p:cNvSpPr txBox="1"/>
          <p:nvPr/>
        </p:nvSpPr>
        <p:spPr>
          <a:xfrm>
            <a:off x="3318063" y="5100535"/>
            <a:ext cx="6098240" cy="646331"/>
          </a:xfrm>
          <a:prstGeom prst="rect">
            <a:avLst/>
          </a:prstGeom>
          <a:noFill/>
        </p:spPr>
        <p:txBody>
          <a:bodyPr wrap="square">
            <a:spAutoFit/>
          </a:bodyPr>
          <a:lstStyle/>
          <a:p>
            <a:r>
              <a:rPr lang="en-GB" b="1" dirty="0"/>
              <a:t>Felt emotions</a:t>
            </a:r>
          </a:p>
          <a:p>
            <a:r>
              <a:rPr lang="en-GB" dirty="0"/>
              <a:t>An individual’s actual emotions.</a:t>
            </a:r>
          </a:p>
        </p:txBody>
      </p:sp>
    </p:spTree>
    <p:extLst>
      <p:ext uri="{BB962C8B-B14F-4D97-AF65-F5344CB8AC3E}">
        <p14:creationId xmlns:p14="http://schemas.microsoft.com/office/powerpoint/2010/main" val="298378953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37</a:t>
            </a:fld>
            <a:endParaRPr lang="en-US"/>
          </a:p>
        </p:txBody>
      </p:sp>
      <p:sp>
        <p:nvSpPr>
          <p:cNvPr id="2" name="TextBox 1">
            <a:extLst>
              <a:ext uri="{FF2B5EF4-FFF2-40B4-BE49-F238E27FC236}">
                <a16:creationId xmlns:a16="http://schemas.microsoft.com/office/drawing/2014/main" id="{F5C5455A-B67C-8DA8-2C0C-47B76777BDE1}"/>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a:t>
            </a:r>
            <a:r>
              <a:rPr lang="ar-JO" sz="2000" b="1" dirty="0">
                <a:latin typeface="Tajawal Medium" panose="00000600000000000000" pitchFamily="2" charset="-78"/>
                <a:cs typeface="Tajawal Medium" panose="00000600000000000000" pitchFamily="2" charset="-78"/>
              </a:rPr>
              <a:t>8</a:t>
            </a:r>
            <a:endParaRPr lang="en-US" sz="2000" b="1" dirty="0">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E07A91D0-34AD-AEE5-C4FB-D87AAD95CEB0}"/>
              </a:ext>
            </a:extLst>
          </p:cNvPr>
          <p:cNvSpPr txBox="1"/>
          <p:nvPr/>
        </p:nvSpPr>
        <p:spPr>
          <a:xfrm>
            <a:off x="954739" y="1474711"/>
            <a:ext cx="10273555" cy="646331"/>
          </a:xfrm>
          <a:prstGeom prst="rect">
            <a:avLst/>
          </a:prstGeom>
          <a:noFill/>
          <a:ln>
            <a:solidFill>
              <a:srgbClr val="0070C0"/>
            </a:solidFill>
          </a:ln>
        </p:spPr>
        <p:txBody>
          <a:bodyPr wrap="square">
            <a:spAutoFit/>
          </a:bodyPr>
          <a:lstStyle/>
          <a:p>
            <a:r>
              <a:rPr lang="en-GB" b="1" dirty="0"/>
              <a:t>Displayed emotions</a:t>
            </a:r>
          </a:p>
          <a:p>
            <a:r>
              <a:rPr lang="en-GB" dirty="0"/>
              <a:t>Emotions that are organizationally required and considered appropriate in a given job.</a:t>
            </a:r>
          </a:p>
        </p:txBody>
      </p:sp>
      <p:sp>
        <p:nvSpPr>
          <p:cNvPr id="9" name="TextBox 8">
            <a:extLst>
              <a:ext uri="{FF2B5EF4-FFF2-40B4-BE49-F238E27FC236}">
                <a16:creationId xmlns:a16="http://schemas.microsoft.com/office/drawing/2014/main" id="{B854FF89-0370-C808-0D36-486E3EA35702}"/>
              </a:ext>
            </a:extLst>
          </p:cNvPr>
          <p:cNvSpPr txBox="1"/>
          <p:nvPr/>
        </p:nvSpPr>
        <p:spPr>
          <a:xfrm>
            <a:off x="959222" y="2443131"/>
            <a:ext cx="10273555" cy="3139321"/>
          </a:xfrm>
          <a:prstGeom prst="rect">
            <a:avLst/>
          </a:prstGeom>
          <a:noFill/>
          <a:ln>
            <a:solidFill>
              <a:srgbClr val="0070C0"/>
            </a:solidFill>
          </a:ln>
        </p:spPr>
        <p:txBody>
          <a:bodyPr wrap="square">
            <a:spAutoFit/>
          </a:bodyPr>
          <a:lstStyle/>
          <a:p>
            <a:r>
              <a:rPr lang="en-GB" b="1" dirty="0"/>
              <a:t>Displaying fake emotions </a:t>
            </a:r>
            <a:r>
              <a:rPr lang="en-GB" dirty="0"/>
              <a:t>requires us to suppress real ones. Surface acting is hiding inner feelings and emotional expressions in response to display rules. Surface acting is literally “putting on a face” of appropriate response to a given situation, like smiling at a customer when you don’t feel like it. Surface acting on a daily basis can also lead to emotional exhaustion at home, work-family conflict, and insomnia. In the workplace, daily surface acting leads to exhaustion, fewer OCBs, increased stress, and decreased job satisfaction. Perhaps due to the costs of creatively expressing what we don’t feel, individuals who vary their surface-acting responses may have lower job satisfaction and higher levels of work withdrawal than those who consistently give the same responses. Employees who engage in surface displays should be given a chance to relax and recharge. For example, a study that looked at how cheerleading instructors spent their breaks from teaching found those who used the time to rest and relax were more effective after their breaks than those who did chores during their breaks.</a:t>
            </a:r>
          </a:p>
        </p:txBody>
      </p:sp>
      <p:sp>
        <p:nvSpPr>
          <p:cNvPr id="11" name="TextBox 10">
            <a:extLst>
              <a:ext uri="{FF2B5EF4-FFF2-40B4-BE49-F238E27FC236}">
                <a16:creationId xmlns:a16="http://schemas.microsoft.com/office/drawing/2014/main" id="{5D08BAB1-E3ED-DB45-86FE-7110428829E3}"/>
              </a:ext>
            </a:extLst>
          </p:cNvPr>
          <p:cNvSpPr txBox="1"/>
          <p:nvPr/>
        </p:nvSpPr>
        <p:spPr>
          <a:xfrm>
            <a:off x="2726391" y="331481"/>
            <a:ext cx="6098240" cy="369332"/>
          </a:xfrm>
          <a:prstGeom prst="rect">
            <a:avLst/>
          </a:prstGeom>
          <a:noFill/>
        </p:spPr>
        <p:txBody>
          <a:bodyPr wrap="square">
            <a:spAutoFit/>
          </a:bodyPr>
          <a:lstStyle/>
          <a:p>
            <a:r>
              <a:rPr lang="en-GB" b="1" dirty="0">
                <a:solidFill>
                  <a:schemeClr val="bg2">
                    <a:lumMod val="90000"/>
                  </a:schemeClr>
                </a:solidFill>
              </a:rPr>
              <a:t>Displayed emotions</a:t>
            </a:r>
          </a:p>
        </p:txBody>
      </p:sp>
    </p:spTree>
    <p:extLst>
      <p:ext uri="{BB962C8B-B14F-4D97-AF65-F5344CB8AC3E}">
        <p14:creationId xmlns:p14="http://schemas.microsoft.com/office/powerpoint/2010/main" val="49042247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38</a:t>
            </a:fld>
            <a:endParaRPr lang="en-US"/>
          </a:p>
        </p:txBody>
      </p:sp>
      <p:sp>
        <p:nvSpPr>
          <p:cNvPr id="2" name="TextBox 1">
            <a:extLst>
              <a:ext uri="{FF2B5EF4-FFF2-40B4-BE49-F238E27FC236}">
                <a16:creationId xmlns:a16="http://schemas.microsoft.com/office/drawing/2014/main" id="{F5C5455A-B67C-8DA8-2C0C-47B76777BDE1}"/>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a:t>
            </a:r>
            <a:r>
              <a:rPr lang="ar-JO" sz="2000" b="1" dirty="0">
                <a:latin typeface="Tajawal Medium" panose="00000600000000000000" pitchFamily="2" charset="-78"/>
                <a:cs typeface="Tajawal Medium" panose="00000600000000000000" pitchFamily="2" charset="-78"/>
              </a:rPr>
              <a:t>8</a:t>
            </a:r>
            <a:endParaRPr lang="en-US" sz="2000" b="1" dirty="0">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E07A91D0-34AD-AEE5-C4FB-D87AAD95CEB0}"/>
              </a:ext>
            </a:extLst>
          </p:cNvPr>
          <p:cNvSpPr txBox="1"/>
          <p:nvPr/>
        </p:nvSpPr>
        <p:spPr>
          <a:xfrm>
            <a:off x="954739" y="1474711"/>
            <a:ext cx="10273555" cy="646331"/>
          </a:xfrm>
          <a:prstGeom prst="rect">
            <a:avLst/>
          </a:prstGeom>
          <a:noFill/>
          <a:ln>
            <a:solidFill>
              <a:srgbClr val="0070C0"/>
            </a:solidFill>
          </a:ln>
        </p:spPr>
        <p:txBody>
          <a:bodyPr wrap="square">
            <a:spAutoFit/>
          </a:bodyPr>
          <a:lstStyle/>
          <a:p>
            <a:r>
              <a:rPr lang="en-GB" b="1" dirty="0"/>
              <a:t>Surface acting</a:t>
            </a:r>
            <a:endParaRPr lang="en-GB" dirty="0"/>
          </a:p>
          <a:p>
            <a:r>
              <a:rPr lang="en-GB" dirty="0"/>
              <a:t> hiding one’s inner feelings and forgoing emotional expressions in response to display rules.</a:t>
            </a:r>
          </a:p>
        </p:txBody>
      </p:sp>
      <p:sp>
        <p:nvSpPr>
          <p:cNvPr id="9" name="TextBox 8">
            <a:extLst>
              <a:ext uri="{FF2B5EF4-FFF2-40B4-BE49-F238E27FC236}">
                <a16:creationId xmlns:a16="http://schemas.microsoft.com/office/drawing/2014/main" id="{B854FF89-0370-C808-0D36-486E3EA35702}"/>
              </a:ext>
            </a:extLst>
          </p:cNvPr>
          <p:cNvSpPr txBox="1"/>
          <p:nvPr/>
        </p:nvSpPr>
        <p:spPr>
          <a:xfrm>
            <a:off x="954739" y="2329554"/>
            <a:ext cx="10273555" cy="2585323"/>
          </a:xfrm>
          <a:prstGeom prst="rect">
            <a:avLst/>
          </a:prstGeom>
          <a:noFill/>
          <a:ln>
            <a:solidFill>
              <a:srgbClr val="0070C0"/>
            </a:solidFill>
          </a:ln>
        </p:spPr>
        <p:txBody>
          <a:bodyPr wrap="square">
            <a:spAutoFit/>
          </a:bodyPr>
          <a:lstStyle/>
          <a:p>
            <a:r>
              <a:rPr lang="en-GB" dirty="0"/>
              <a:t>Deep acting is trying to modify our true inner feelings based on display rules. Surface acting deals with displayed emotions, and deep acting deals with felt emotions. Deep acting is less psychologically costly than surface acting because we are actually trying to experience the emotion, so we experience less emotional exhaustion. In the workplace, deep acting can have a positive impact. For example, one study in the Netherlands and Germany found that individuals in service jobs earned significantly more direct pay (tips) after they received training in deep acting. Deep acting has a positive relationship with job satisfaction and job performance. Employees who can depersonalize or standardize their work interactions that require emotional </a:t>
            </a:r>
            <a:r>
              <a:rPr lang="en-GB" dirty="0" err="1"/>
              <a:t>labor</a:t>
            </a:r>
            <a:r>
              <a:rPr lang="en-GB" dirty="0"/>
              <a:t> may be able to successfully carry on their acting while thinking of other tasks, thus bypassing the emotional impact.</a:t>
            </a:r>
          </a:p>
        </p:txBody>
      </p:sp>
      <p:sp>
        <p:nvSpPr>
          <p:cNvPr id="11" name="TextBox 10">
            <a:extLst>
              <a:ext uri="{FF2B5EF4-FFF2-40B4-BE49-F238E27FC236}">
                <a16:creationId xmlns:a16="http://schemas.microsoft.com/office/drawing/2014/main" id="{5D08BAB1-E3ED-DB45-86FE-7110428829E3}"/>
              </a:ext>
            </a:extLst>
          </p:cNvPr>
          <p:cNvSpPr txBox="1"/>
          <p:nvPr/>
        </p:nvSpPr>
        <p:spPr>
          <a:xfrm>
            <a:off x="2726391" y="331481"/>
            <a:ext cx="6098240" cy="369332"/>
          </a:xfrm>
          <a:prstGeom prst="rect">
            <a:avLst/>
          </a:prstGeom>
          <a:noFill/>
        </p:spPr>
        <p:txBody>
          <a:bodyPr wrap="square">
            <a:spAutoFit/>
          </a:bodyPr>
          <a:lstStyle/>
          <a:p>
            <a:r>
              <a:rPr lang="en-GB" b="1" dirty="0">
                <a:solidFill>
                  <a:schemeClr val="bg2">
                    <a:lumMod val="90000"/>
                  </a:schemeClr>
                </a:solidFill>
              </a:rPr>
              <a:t>Displayed emotions</a:t>
            </a:r>
          </a:p>
        </p:txBody>
      </p:sp>
      <p:sp>
        <p:nvSpPr>
          <p:cNvPr id="4" name="TextBox 3">
            <a:extLst>
              <a:ext uri="{FF2B5EF4-FFF2-40B4-BE49-F238E27FC236}">
                <a16:creationId xmlns:a16="http://schemas.microsoft.com/office/drawing/2014/main" id="{44241DFB-80F2-5AD1-FF99-BE9758B7255C}"/>
              </a:ext>
            </a:extLst>
          </p:cNvPr>
          <p:cNvSpPr txBox="1"/>
          <p:nvPr/>
        </p:nvSpPr>
        <p:spPr>
          <a:xfrm>
            <a:off x="954739" y="5146471"/>
            <a:ext cx="10273555" cy="369332"/>
          </a:xfrm>
          <a:prstGeom prst="rect">
            <a:avLst/>
          </a:prstGeom>
          <a:noFill/>
          <a:ln>
            <a:solidFill>
              <a:srgbClr val="0070C0"/>
            </a:solidFill>
          </a:ln>
        </p:spPr>
        <p:txBody>
          <a:bodyPr wrap="square">
            <a:spAutoFit/>
          </a:bodyPr>
          <a:lstStyle/>
          <a:p>
            <a:r>
              <a:rPr lang="en-GB" b="1" dirty="0"/>
              <a:t>Deep acting</a:t>
            </a:r>
            <a:r>
              <a:rPr lang="en-GB" dirty="0"/>
              <a:t>: Trying to modify one’s true inner feelings based on display rules.</a:t>
            </a:r>
          </a:p>
        </p:txBody>
      </p:sp>
    </p:spTree>
    <p:extLst>
      <p:ext uri="{BB962C8B-B14F-4D97-AF65-F5344CB8AC3E}">
        <p14:creationId xmlns:p14="http://schemas.microsoft.com/office/powerpoint/2010/main" val="347612687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a:extLst>
              <a:ext uri="{FF2B5EF4-FFF2-40B4-BE49-F238E27FC236}">
                <a16:creationId xmlns:a16="http://schemas.microsoft.com/office/drawing/2014/main" id="{7CE6B644-749D-199E-4314-C76B950F0C44}"/>
              </a:ext>
            </a:extLst>
          </p:cNvPr>
          <p:cNvSpPr>
            <a:spLocks noGrp="1"/>
          </p:cNvSpPr>
          <p:nvPr>
            <p:ph type="sldNum" sz="quarter" idx="12"/>
          </p:nvPr>
        </p:nvSpPr>
        <p:spPr/>
        <p:txBody>
          <a:bodyPr/>
          <a:lstStyle/>
          <a:p>
            <a:fld id="{FF2BD96E-3838-45D2-9031-D3AF67C920A5}" type="slidenum">
              <a:rPr lang="en-US" smtClean="0"/>
              <a:t>39</a:t>
            </a:fld>
            <a:endParaRPr lang="en-US"/>
          </a:p>
        </p:txBody>
      </p:sp>
      <p:sp>
        <p:nvSpPr>
          <p:cNvPr id="2" name="TextBox 1">
            <a:extLst>
              <a:ext uri="{FF2B5EF4-FFF2-40B4-BE49-F238E27FC236}">
                <a16:creationId xmlns:a16="http://schemas.microsoft.com/office/drawing/2014/main" id="{D9F99595-7AF4-E874-836B-2813C2696787}"/>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a:t>
            </a:r>
            <a:r>
              <a:rPr lang="ar-JO" sz="2000" b="1" dirty="0">
                <a:latin typeface="Tajawal Medium" panose="00000600000000000000" pitchFamily="2" charset="-78"/>
                <a:cs typeface="Tajawal Medium" panose="00000600000000000000" pitchFamily="2" charset="-78"/>
              </a:rPr>
              <a:t>8</a:t>
            </a:r>
            <a:endParaRPr lang="en-US" sz="2000" b="1" dirty="0">
              <a:latin typeface="Tajawal Medium" panose="00000600000000000000" pitchFamily="2" charset="-78"/>
              <a:cs typeface="Tajawal Medium" panose="00000600000000000000" pitchFamily="2" charset="-78"/>
            </a:endParaRPr>
          </a:p>
        </p:txBody>
      </p:sp>
      <p:sp>
        <p:nvSpPr>
          <p:cNvPr id="5" name="TextBox 4">
            <a:extLst>
              <a:ext uri="{FF2B5EF4-FFF2-40B4-BE49-F238E27FC236}">
                <a16:creationId xmlns:a16="http://schemas.microsoft.com/office/drawing/2014/main" id="{97496C6D-744D-14B7-BE18-AE54B82E2D15}"/>
              </a:ext>
            </a:extLst>
          </p:cNvPr>
          <p:cNvSpPr txBox="1"/>
          <p:nvPr/>
        </p:nvSpPr>
        <p:spPr>
          <a:xfrm>
            <a:off x="793374" y="1441501"/>
            <a:ext cx="10421471" cy="2126864"/>
          </a:xfrm>
          <a:prstGeom prst="rect">
            <a:avLst/>
          </a:prstGeom>
          <a:noFill/>
          <a:ln>
            <a:solidFill>
              <a:srgbClr val="0070C0"/>
            </a:solidFill>
          </a:ln>
        </p:spPr>
        <p:txBody>
          <a:bodyPr wrap="square">
            <a:spAutoFit/>
          </a:bodyPr>
          <a:lstStyle/>
          <a:p>
            <a:pPr algn="just">
              <a:lnSpc>
                <a:spcPct val="150000"/>
              </a:lnSpc>
            </a:pPr>
            <a:r>
              <a:rPr lang="en-GB" b="1"/>
              <a:t>Emotional Dissonance and Mindfulness</a:t>
            </a:r>
          </a:p>
          <a:p>
            <a:pPr algn="just">
              <a:lnSpc>
                <a:spcPct val="150000"/>
              </a:lnSpc>
            </a:pPr>
            <a:r>
              <a:rPr lang="en-GB"/>
              <a:t>When employees have to project one emotion while feeling another, this disparity is called emotional dissonance. Bottled-up feelings of frustration, anger, and resentment can lead to emotional exhaustion. Long-term emotional dissonance is a predictor for job burnout, declines in job performance, and lower job satisfaction.</a:t>
            </a:r>
            <a:endParaRPr lang="en-GB" dirty="0"/>
          </a:p>
        </p:txBody>
      </p:sp>
      <p:sp>
        <p:nvSpPr>
          <p:cNvPr id="8" name="TextBox 7">
            <a:extLst>
              <a:ext uri="{FF2B5EF4-FFF2-40B4-BE49-F238E27FC236}">
                <a16:creationId xmlns:a16="http://schemas.microsoft.com/office/drawing/2014/main" id="{3BECFD22-723F-56AB-D447-1083979F92EF}"/>
              </a:ext>
            </a:extLst>
          </p:cNvPr>
          <p:cNvSpPr txBox="1"/>
          <p:nvPr/>
        </p:nvSpPr>
        <p:spPr>
          <a:xfrm>
            <a:off x="2512360" y="316985"/>
            <a:ext cx="6098240" cy="369332"/>
          </a:xfrm>
          <a:prstGeom prst="rect">
            <a:avLst/>
          </a:prstGeom>
          <a:noFill/>
        </p:spPr>
        <p:txBody>
          <a:bodyPr wrap="square">
            <a:spAutoFit/>
          </a:bodyPr>
          <a:lstStyle/>
          <a:p>
            <a:r>
              <a:rPr lang="en-GB" b="1" dirty="0">
                <a:solidFill>
                  <a:schemeClr val="bg2">
                    <a:lumMod val="90000"/>
                  </a:schemeClr>
                </a:solidFill>
              </a:rPr>
              <a:t>Emotional Dissonance and Mindfulness</a:t>
            </a:r>
          </a:p>
        </p:txBody>
      </p:sp>
      <p:sp>
        <p:nvSpPr>
          <p:cNvPr id="10" name="TextBox 9">
            <a:extLst>
              <a:ext uri="{FF2B5EF4-FFF2-40B4-BE49-F238E27FC236}">
                <a16:creationId xmlns:a16="http://schemas.microsoft.com/office/drawing/2014/main" id="{6257C7A2-75FA-012E-68E4-91E8C249C4D9}"/>
              </a:ext>
            </a:extLst>
          </p:cNvPr>
          <p:cNvSpPr txBox="1"/>
          <p:nvPr/>
        </p:nvSpPr>
        <p:spPr>
          <a:xfrm>
            <a:off x="793375" y="3673212"/>
            <a:ext cx="10421471" cy="880369"/>
          </a:xfrm>
          <a:prstGeom prst="rect">
            <a:avLst/>
          </a:prstGeom>
          <a:noFill/>
          <a:ln>
            <a:solidFill>
              <a:srgbClr val="0070C0"/>
            </a:solidFill>
          </a:ln>
        </p:spPr>
        <p:txBody>
          <a:bodyPr wrap="square">
            <a:spAutoFit/>
          </a:bodyPr>
          <a:lstStyle/>
          <a:p>
            <a:pPr algn="just">
              <a:lnSpc>
                <a:spcPct val="150000"/>
              </a:lnSpc>
            </a:pPr>
            <a:r>
              <a:rPr lang="en-GB" b="1" dirty="0"/>
              <a:t>Emotional dissonance</a:t>
            </a:r>
          </a:p>
          <a:p>
            <a:pPr algn="just">
              <a:lnSpc>
                <a:spcPct val="150000"/>
              </a:lnSpc>
            </a:pPr>
            <a:r>
              <a:rPr lang="en-GB" dirty="0"/>
              <a:t>Inconsistencies between the emotions people feel and the emotions they project.</a:t>
            </a:r>
          </a:p>
        </p:txBody>
      </p:sp>
      <p:sp>
        <p:nvSpPr>
          <p:cNvPr id="12" name="TextBox 11">
            <a:extLst>
              <a:ext uri="{FF2B5EF4-FFF2-40B4-BE49-F238E27FC236}">
                <a16:creationId xmlns:a16="http://schemas.microsoft.com/office/drawing/2014/main" id="{A9F8A180-384A-BBCD-394B-131F536C4BD4}"/>
              </a:ext>
            </a:extLst>
          </p:cNvPr>
          <p:cNvSpPr txBox="1"/>
          <p:nvPr/>
        </p:nvSpPr>
        <p:spPr>
          <a:xfrm>
            <a:off x="793375" y="4658428"/>
            <a:ext cx="10421471" cy="880369"/>
          </a:xfrm>
          <a:prstGeom prst="rect">
            <a:avLst/>
          </a:prstGeom>
          <a:noFill/>
          <a:ln>
            <a:solidFill>
              <a:srgbClr val="0070C0"/>
            </a:solidFill>
          </a:ln>
        </p:spPr>
        <p:txBody>
          <a:bodyPr wrap="square">
            <a:spAutoFit/>
          </a:bodyPr>
          <a:lstStyle/>
          <a:p>
            <a:pPr algn="just">
              <a:lnSpc>
                <a:spcPct val="150000"/>
              </a:lnSpc>
            </a:pPr>
            <a:r>
              <a:rPr lang="en-GB" b="1" dirty="0"/>
              <a:t>Mindfulness</a:t>
            </a:r>
          </a:p>
          <a:p>
            <a:pPr algn="just">
              <a:lnSpc>
                <a:spcPct val="150000"/>
              </a:lnSpc>
            </a:pPr>
            <a:r>
              <a:rPr lang="en-GB" dirty="0"/>
              <a:t>Objectively and deliberately evaluating the emotional situation in the moment.</a:t>
            </a:r>
          </a:p>
        </p:txBody>
      </p:sp>
    </p:spTree>
    <p:extLst>
      <p:ext uri="{BB962C8B-B14F-4D97-AF65-F5344CB8AC3E}">
        <p14:creationId xmlns:p14="http://schemas.microsoft.com/office/powerpoint/2010/main" val="401203218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a:extLst>
              <a:ext uri="{FF2B5EF4-FFF2-40B4-BE49-F238E27FC236}">
                <a16:creationId xmlns:a16="http://schemas.microsoft.com/office/drawing/2014/main" id="{7CE6B644-749D-199E-4314-C76B950F0C44}"/>
              </a:ext>
            </a:extLst>
          </p:cNvPr>
          <p:cNvSpPr>
            <a:spLocks noGrp="1"/>
          </p:cNvSpPr>
          <p:nvPr>
            <p:ph type="sldNum" sz="quarter" idx="12"/>
          </p:nvPr>
        </p:nvSpPr>
        <p:spPr/>
        <p:txBody>
          <a:bodyPr/>
          <a:lstStyle/>
          <a:p>
            <a:fld id="{FF2BD96E-3838-45D2-9031-D3AF67C920A5}" type="slidenum">
              <a:rPr lang="en-US" smtClean="0"/>
              <a:t>40</a:t>
            </a:fld>
            <a:endParaRPr lang="en-US"/>
          </a:p>
        </p:txBody>
      </p:sp>
      <p:sp>
        <p:nvSpPr>
          <p:cNvPr id="7" name="Content Placeholder 2">
            <a:extLst>
              <a:ext uri="{FF2B5EF4-FFF2-40B4-BE49-F238E27FC236}">
                <a16:creationId xmlns:a16="http://schemas.microsoft.com/office/drawing/2014/main" id="{12E7E071-7BD7-E448-D5A2-E176AC2C8462}"/>
              </a:ext>
            </a:extLst>
          </p:cNvPr>
          <p:cNvSpPr txBox="1">
            <a:spLocks/>
          </p:cNvSpPr>
          <p:nvPr/>
        </p:nvSpPr>
        <p:spPr>
          <a:xfrm>
            <a:off x="1366860" y="3043264"/>
            <a:ext cx="8326582" cy="1886007"/>
          </a:xfrm>
          <a:prstGeom prst="rect">
            <a:avLst/>
          </a:prstGeom>
        </p:spPr>
        <p:txBody>
          <a:bodyPr vert="horz" lIns="91440" tIns="45720" rIns="91440" bIns="45720" rtlCol="0">
            <a:normAutofit/>
          </a:bodyPr>
          <a:lstStyle>
            <a:lvl1pPr marL="0" indent="0" algn="ctr" defTabSz="914400" rtl="0" eaLnBrk="1" latinLnBrk="0" hangingPunct="1">
              <a:lnSpc>
                <a:spcPct val="125000"/>
              </a:lnSpc>
              <a:spcBef>
                <a:spcPts val="1000"/>
              </a:spcBef>
              <a:buClr>
                <a:schemeClr val="accent3"/>
              </a:buClr>
              <a:buFont typeface="Wingdings" panose="05000000000000000000" pitchFamily="2" charset="2"/>
              <a:buNone/>
              <a:defRPr sz="2400" i="0" kern="1200" spc="50" baseline="0">
                <a:solidFill>
                  <a:schemeClr val="tx1">
                    <a:alpha val="60000"/>
                  </a:schemeClr>
                </a:solidFill>
                <a:latin typeface="+mn-lt"/>
                <a:ea typeface="+mn-ea"/>
                <a:cs typeface="+mn-cs"/>
              </a:defRPr>
            </a:lvl1pPr>
            <a:lvl2pPr marL="457200" indent="0" algn="ctr" defTabSz="914400" rtl="0" eaLnBrk="1" latinLnBrk="0" hangingPunct="1">
              <a:lnSpc>
                <a:spcPct val="150000"/>
              </a:lnSpc>
              <a:spcBef>
                <a:spcPts val="500"/>
              </a:spcBef>
              <a:buFontTx/>
              <a:buNone/>
              <a:defRPr sz="2000" b="0" i="1" kern="1200" spc="50" baseline="0">
                <a:solidFill>
                  <a:schemeClr val="tx1">
                    <a:alpha val="60000"/>
                  </a:schemeClr>
                </a:solidFill>
                <a:latin typeface="+mn-lt"/>
                <a:ea typeface="+mn-ea"/>
                <a:cs typeface="+mn-cs"/>
              </a:defRPr>
            </a:lvl2pPr>
            <a:lvl3pPr marL="914400" indent="0" algn="ctr" defTabSz="914400" rtl="0" eaLnBrk="1" latinLnBrk="0" hangingPunct="1">
              <a:lnSpc>
                <a:spcPct val="150000"/>
              </a:lnSpc>
              <a:spcBef>
                <a:spcPts val="500"/>
              </a:spcBef>
              <a:buClr>
                <a:schemeClr val="accent3"/>
              </a:buClr>
              <a:buFont typeface="Wingdings" panose="05000000000000000000" pitchFamily="2" charset="2"/>
              <a:buNone/>
              <a:defRPr sz="1800" kern="1200" spc="50">
                <a:solidFill>
                  <a:schemeClr val="tx1">
                    <a:alpha val="60000"/>
                  </a:schemeClr>
                </a:solidFill>
                <a:latin typeface="+mn-lt"/>
                <a:ea typeface="+mn-ea"/>
                <a:cs typeface="+mn-cs"/>
              </a:defRPr>
            </a:lvl3pPr>
            <a:lvl4pPr marL="1371600" indent="0" algn="ctr" defTabSz="914400" rtl="0" eaLnBrk="1" latinLnBrk="0" hangingPunct="1">
              <a:lnSpc>
                <a:spcPct val="150000"/>
              </a:lnSpc>
              <a:spcBef>
                <a:spcPts val="500"/>
              </a:spcBef>
              <a:buClr>
                <a:schemeClr val="accent3"/>
              </a:buClr>
              <a:buFontTx/>
              <a:buNone/>
              <a:defRPr sz="1600" b="0" i="1" kern="1200" spc="50" baseline="0">
                <a:solidFill>
                  <a:schemeClr val="tx1">
                    <a:alpha val="60000"/>
                  </a:schemeClr>
                </a:solidFill>
                <a:latin typeface="+mn-lt"/>
                <a:ea typeface="+mn-ea"/>
                <a:cs typeface="+mn-cs"/>
              </a:defRPr>
            </a:lvl4pPr>
            <a:lvl5pPr marL="1828800" indent="0" algn="ctr" defTabSz="914400" rtl="0" eaLnBrk="1" latinLnBrk="0" hangingPunct="1">
              <a:lnSpc>
                <a:spcPct val="150000"/>
              </a:lnSpc>
              <a:spcBef>
                <a:spcPts val="500"/>
              </a:spcBef>
              <a:buClr>
                <a:schemeClr val="accent3"/>
              </a:buClr>
              <a:buFont typeface="Wingdings" panose="05000000000000000000" pitchFamily="2" charset="2"/>
              <a:buNone/>
              <a:defRPr sz="1600" kern="1200" spc="50">
                <a:solidFill>
                  <a:schemeClr val="tx1">
                    <a:alpha val="60000"/>
                  </a:schemeClr>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sz="2800" b="1" dirty="0">
                <a:solidFill>
                  <a:srgbClr val="002060"/>
                </a:solidFill>
              </a:rPr>
              <a:t>Contact information with Dr Nahed Ahmed</a:t>
            </a:r>
          </a:p>
          <a:p>
            <a:pPr algn="ctr" fontAlgn="ctr"/>
            <a:r>
              <a:rPr lang="en-GB" sz="2800" b="0" i="0" dirty="0">
                <a:solidFill>
                  <a:schemeClr val="tx1"/>
                </a:solidFill>
                <a:effectLst/>
                <a:latin typeface="Roboto" panose="02000000000000000000" pitchFamily="2" charset="0"/>
                <a:hlinkClick r:id="rId2">
                  <a:extLst>
                    <a:ext uri="{A12FA001-AC4F-418D-AE19-62706E023703}">
                      <ahyp:hlinkClr xmlns:ahyp="http://schemas.microsoft.com/office/drawing/2018/hyperlinkcolor" val="tx"/>
                    </a:ext>
                  </a:extLst>
                </a:hlinkClick>
              </a:rPr>
              <a:t>nahed.kamal@esu.ac.ae</a:t>
            </a:r>
            <a:endParaRPr lang="en-GB" sz="2800" b="0" i="0" dirty="0">
              <a:solidFill>
                <a:schemeClr val="tx1"/>
              </a:solidFill>
              <a:effectLst/>
              <a:latin typeface="Roboto" panose="02000000000000000000" pitchFamily="2" charset="0"/>
            </a:endParaRPr>
          </a:p>
          <a:p>
            <a:endParaRPr lang="en-GB" sz="2800" dirty="0">
              <a:solidFill>
                <a:schemeClr val="tx1"/>
              </a:solidFill>
            </a:endParaRPr>
          </a:p>
          <a:p>
            <a:endParaRPr lang="en-GB" sz="2800" dirty="0">
              <a:solidFill>
                <a:schemeClr val="tx1"/>
              </a:solidFill>
            </a:endParaRPr>
          </a:p>
        </p:txBody>
      </p:sp>
      <p:sp>
        <p:nvSpPr>
          <p:cNvPr id="2" name="TextBox 1">
            <a:extLst>
              <a:ext uri="{FF2B5EF4-FFF2-40B4-BE49-F238E27FC236}">
                <a16:creationId xmlns:a16="http://schemas.microsoft.com/office/drawing/2014/main" id="{D9F99595-7AF4-E874-836B-2813C2696787}"/>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a:t>
            </a:r>
            <a:r>
              <a:rPr lang="ar-JO" sz="2000" b="1" dirty="0">
                <a:latin typeface="Tajawal Medium" panose="00000600000000000000" pitchFamily="2" charset="-78"/>
                <a:cs typeface="Tajawal Medium" panose="00000600000000000000" pitchFamily="2" charset="-78"/>
              </a:rPr>
              <a:t>8</a:t>
            </a:r>
            <a:endParaRPr lang="en-US" sz="2000" b="1" dirty="0">
              <a:latin typeface="Tajawal Medium" panose="00000600000000000000" pitchFamily="2" charset="-78"/>
              <a:cs typeface="Tajawal Medium" panose="00000600000000000000" pitchFamily="2" charset="-78"/>
            </a:endParaRPr>
          </a:p>
        </p:txBody>
      </p:sp>
      <p:sp>
        <p:nvSpPr>
          <p:cNvPr id="3" name="TextBox 2">
            <a:extLst>
              <a:ext uri="{FF2B5EF4-FFF2-40B4-BE49-F238E27FC236}">
                <a16:creationId xmlns:a16="http://schemas.microsoft.com/office/drawing/2014/main" id="{466B2DD5-291D-2972-2522-5E14A46D5441}"/>
              </a:ext>
            </a:extLst>
          </p:cNvPr>
          <p:cNvSpPr txBox="1"/>
          <p:nvPr/>
        </p:nvSpPr>
        <p:spPr>
          <a:xfrm>
            <a:off x="1212273" y="2131906"/>
            <a:ext cx="9343007" cy="830997"/>
          </a:xfrm>
          <a:prstGeom prst="rect">
            <a:avLst/>
          </a:prstGeom>
          <a:noFill/>
        </p:spPr>
        <p:txBody>
          <a:bodyPr wrap="square">
            <a:spAutoFit/>
          </a:bodyPr>
          <a:lstStyle/>
          <a:p>
            <a:r>
              <a:rPr lang="en-GB" sz="2800" b="1" dirty="0">
                <a:latin typeface="Times New Roman" panose="02020603050405020304" pitchFamily="18" charset="0"/>
                <a:cs typeface="Times New Roman" panose="02020603050405020304" pitchFamily="18" charset="0"/>
              </a:rPr>
              <a:t>References: </a:t>
            </a:r>
          </a:p>
          <a:p>
            <a:r>
              <a:rPr lang="en-GB" sz="2000" i="0" u="none" strike="noStrike" baseline="0" dirty="0">
                <a:latin typeface="Cambria" panose="02040503050406030204" pitchFamily="18" charset="0"/>
              </a:rPr>
              <a:t>Organizational </a:t>
            </a:r>
            <a:r>
              <a:rPr lang="en-GB" sz="2000" i="0" u="none" strike="noStrike" baseline="0" dirty="0" err="1">
                <a:latin typeface="Cambria" panose="02040503050406030204" pitchFamily="18" charset="0"/>
              </a:rPr>
              <a:t>Behavior</a:t>
            </a:r>
            <a:r>
              <a:rPr lang="en-GB" sz="2000" i="0" u="none" strike="noStrike" baseline="0" dirty="0">
                <a:latin typeface="Cambria" panose="02040503050406030204" pitchFamily="18" charset="0"/>
              </a:rPr>
              <a:t> 14th Edition by Stephen P Robbins and Timothy A Judge. </a:t>
            </a:r>
            <a:endParaRPr lang="en-GB"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9257653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41</a:t>
            </a:fld>
            <a:endParaRPr lang="en-US"/>
          </a:p>
        </p:txBody>
      </p:sp>
      <p:sp>
        <p:nvSpPr>
          <p:cNvPr id="2" name="TextBox 1">
            <a:extLst>
              <a:ext uri="{FF2B5EF4-FFF2-40B4-BE49-F238E27FC236}">
                <a16:creationId xmlns:a16="http://schemas.microsoft.com/office/drawing/2014/main" id="{E57462F1-2099-0740-D1BB-E4C77D7C648B}"/>
              </a:ext>
            </a:extLst>
          </p:cNvPr>
          <p:cNvSpPr txBox="1"/>
          <p:nvPr/>
        </p:nvSpPr>
        <p:spPr>
          <a:xfrm>
            <a:off x="3556702" y="3417386"/>
            <a:ext cx="4078800" cy="2351973"/>
          </a:xfrm>
          <a:prstGeom prst="rect">
            <a:avLst/>
          </a:prstGeom>
        </p:spPr>
        <p:txBody>
          <a:bodyPr vert="horz" lIns="91440" tIns="45720" rIns="91440" bIns="45720" rtlCol="0" anchor="b" anchorCtr="0">
            <a:normAutofit/>
          </a:bodyPr>
          <a:lstStyle/>
          <a:p>
            <a:pPr marL="0" indent="0" algn="ctr">
              <a:spcBef>
                <a:spcPct val="0"/>
              </a:spcBef>
              <a:spcAft>
                <a:spcPts val="600"/>
              </a:spcAft>
            </a:pPr>
            <a:r>
              <a:rPr lang="en-US" sz="6000" dirty="0">
                <a:effectLst>
                  <a:outerShdw blurRad="38100" dist="38100" dir="2700000" algn="tl">
                    <a:srgbClr val="000000">
                      <a:alpha val="43137"/>
                    </a:srgbClr>
                  </a:outerShdw>
                </a:effectLst>
                <a:latin typeface="Brush Script MT" panose="03060802040406070304" pitchFamily="66" charset="0"/>
                <a:ea typeface="+mj-ea"/>
                <a:cs typeface="+mj-cs"/>
              </a:rPr>
              <a:t>Wish you all the best </a:t>
            </a:r>
          </a:p>
        </p:txBody>
      </p:sp>
      <p:pic>
        <p:nvPicPr>
          <p:cNvPr id="3" name="Picture 2">
            <a:extLst>
              <a:ext uri="{FF2B5EF4-FFF2-40B4-BE49-F238E27FC236}">
                <a16:creationId xmlns:a16="http://schemas.microsoft.com/office/drawing/2014/main" id="{8B3872D1-C5E3-5E03-FBC3-F35100682CF5}"/>
              </a:ext>
            </a:extLst>
          </p:cNvPr>
          <p:cNvPicPr>
            <a:picLocks noChangeAspect="1"/>
          </p:cNvPicPr>
          <p:nvPr/>
        </p:nvPicPr>
        <p:blipFill rotWithShape="1">
          <a:blip r:embed="rId3"/>
          <a:srcRect l="10883" r="5539"/>
          <a:stretch/>
        </p:blipFill>
        <p:spPr>
          <a:xfrm>
            <a:off x="3898900" y="1514366"/>
            <a:ext cx="3608900" cy="2311162"/>
          </a:xfrm>
          <a:prstGeom prst="rect">
            <a:avLst/>
          </a:prstGeom>
        </p:spPr>
      </p:pic>
      <p:sp>
        <p:nvSpPr>
          <p:cNvPr id="4" name="TextBox 3">
            <a:extLst>
              <a:ext uri="{FF2B5EF4-FFF2-40B4-BE49-F238E27FC236}">
                <a16:creationId xmlns:a16="http://schemas.microsoft.com/office/drawing/2014/main" id="{B7813097-4505-6A76-AE32-BCFC9E9F701A}"/>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a:t>
            </a:r>
            <a:r>
              <a:rPr lang="ar-JO" sz="2000" b="1" dirty="0">
                <a:latin typeface="Tajawal Medium" panose="00000600000000000000" pitchFamily="2" charset="-78"/>
                <a:cs typeface="Tajawal Medium" panose="00000600000000000000" pitchFamily="2" charset="-78"/>
              </a:rPr>
              <a:t>8</a:t>
            </a:r>
            <a:endParaRPr lang="en-US" sz="2000" b="1" dirty="0">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20753891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21579</TotalTime>
  <Words>5757</Words>
  <Application>Microsoft Office PowerPoint</Application>
  <PresentationFormat>Widescreen</PresentationFormat>
  <Paragraphs>357</Paragraphs>
  <Slides>41</Slides>
  <Notes>40</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41</vt:i4>
      </vt:variant>
    </vt:vector>
  </HeadingPairs>
  <TitlesOfParts>
    <vt:vector size="52" baseType="lpstr">
      <vt:lpstr>Arial</vt:lpstr>
      <vt:lpstr>Brush Script MT</vt:lpstr>
      <vt:lpstr>Calibri</vt:lpstr>
      <vt:lpstr>Calibri Light</vt:lpstr>
      <vt:lpstr>Cambria</vt:lpstr>
      <vt:lpstr>Georgia</vt:lpstr>
      <vt:lpstr>Roboto</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Nahed Ahmed</dc:creator>
  <cp:lastModifiedBy>Nahed Ahmed</cp:lastModifiedBy>
  <cp:revision>70</cp:revision>
  <dcterms:created xsi:type="dcterms:W3CDTF">2023-02-04T13:27:34Z</dcterms:created>
  <dcterms:modified xsi:type="dcterms:W3CDTF">2023-03-22T01:44:27Z</dcterms:modified>
</cp:coreProperties>
</file>