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58"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68" d="100"/>
          <a:sy n="68" d="100"/>
        </p:scale>
        <p:origin x="500" y="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F5EA80-DD26-400F-AA69-8CB6D5DA43C1}" type="datetimeFigureOut">
              <a:rPr lang="en-US" smtClean="0"/>
              <a:t>7/4/2022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F6825C-E1F9-4E24-9376-60C9522D9527}" type="slidenum">
              <a:rPr lang="en-US" smtClean="0"/>
              <a:t>‹#›</a:t>
            </a:fld>
            <a:endParaRPr lang="en-US"/>
          </a:p>
        </p:txBody>
      </p:sp>
    </p:spTree>
    <p:extLst>
      <p:ext uri="{BB962C8B-B14F-4D97-AF65-F5344CB8AC3E}">
        <p14:creationId xmlns:p14="http://schemas.microsoft.com/office/powerpoint/2010/main" val="4015993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7/4/2022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7/4/2022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7/4/2022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7/4/2022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7/4/2022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7/4/2022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7/4/2022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7/4/2022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7/4/2022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7/4/2022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7/4/2022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7/4/2022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250155" cy="2246729"/>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800" b="1" dirty="0">
                <a:solidFill>
                  <a:schemeClr val="bg1"/>
                </a:solidFill>
                <a:ea typeface="+mj-ea"/>
                <a:cs typeface="+mj-cs"/>
              </a:rPr>
              <a:t>The Earned Benefits Methods for Controlling Program Performance</a:t>
            </a:r>
            <a:endParaRPr lang="en-US" sz="2800" dirty="0">
              <a:solidFill>
                <a:srgbClr val="24A9E1"/>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6</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pPr marL="0" indent="0" algn="just">
              <a:buNone/>
            </a:pPr>
            <a:r>
              <a:rPr lang="en-US" dirty="0"/>
              <a:t>PMI®’s Standard for Program Management  refers to benefits management and provides a diagram of the benefits management life cycle. However it does not provide a coherent view of how to apply benefits management in an integrated way across the life cycle for managing programs. This chapter addresses this lack. It describes how the life cycles should correspond to each other and proposes a new technique—</a:t>
            </a:r>
            <a:r>
              <a:rPr lang="en-US" u="sng" dirty="0"/>
              <a:t>Earned Benefit Management—for planning and tracking the realization of program benefits. </a:t>
            </a:r>
          </a:p>
          <a:p>
            <a:pPr marL="0" indent="0">
              <a:buNone/>
            </a:pPr>
            <a:endParaRPr lang="en-US" dirty="0"/>
          </a:p>
        </p:txBody>
      </p:sp>
      <p:pic>
        <p:nvPicPr>
          <p:cNvPr id="4" name="Picture 3"/>
          <p:cNvPicPr>
            <a:picLocks noChangeAspect="1"/>
          </p:cNvPicPr>
          <p:nvPr/>
        </p:nvPicPr>
        <p:blipFill>
          <a:blip r:embed="rId2"/>
          <a:stretch>
            <a:fillRect/>
          </a:stretch>
        </p:blipFill>
        <p:spPr>
          <a:xfrm>
            <a:off x="9991273" y="227521"/>
            <a:ext cx="1627773" cy="1463167"/>
          </a:xfrm>
          <a:prstGeom prst="rect">
            <a:avLst/>
          </a:prstGeom>
        </p:spPr>
      </p:pic>
      <p:pic>
        <p:nvPicPr>
          <p:cNvPr id="5" name="Google Shape;123;p4">
            <a:extLst>
              <a:ext uri="{FF2B5EF4-FFF2-40B4-BE49-F238E27FC236}">
                <a16:creationId xmlns:a16="http://schemas.microsoft.com/office/drawing/2014/main" id="{A71D8A9E-D4CD-457C-A167-5F033F0731DF}"/>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D4607E4-F8EF-4E97-BFAD-3F6A3CC24C9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09387932-82E3-4A1B-BD75-5B17A5C41C6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8DB7ACB-D552-43CF-BE99-FDF0F070261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9" name="Google Shape;122;p4">
            <a:extLst>
              <a:ext uri="{FF2B5EF4-FFF2-40B4-BE49-F238E27FC236}">
                <a16:creationId xmlns:a16="http://schemas.microsoft.com/office/drawing/2014/main" id="{96E5CC9C-BF21-46B8-A4EE-FEB456FB728A}"/>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FB57F89-BF94-4783-BE04-2D2CA9652FA3}"/>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8641684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normAutofit/>
          </a:bodyPr>
          <a:lstStyle/>
          <a:p>
            <a:pPr marL="0" indent="0" algn="just">
              <a:buNone/>
            </a:pPr>
            <a:r>
              <a:rPr lang="en-US" dirty="0"/>
              <a:t>In the same way as for Earned Value (Fleming and </a:t>
            </a:r>
            <a:r>
              <a:rPr lang="en-US" dirty="0" err="1"/>
              <a:t>Koppelman</a:t>
            </a:r>
            <a:r>
              <a:rPr lang="en-US" dirty="0"/>
              <a:t>, 2000) there is the need for an organizational approach to make the Earned Benefit technique effective (PMGS, 2011).  This chapter addressed  the  (Current Life Cycles and Modified Benefits Realization Life Cycle).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3;p4">
            <a:extLst>
              <a:ext uri="{FF2B5EF4-FFF2-40B4-BE49-F238E27FC236}">
                <a16:creationId xmlns:a16="http://schemas.microsoft.com/office/drawing/2014/main" id="{FEC8CC71-32CA-4348-BE08-C57A356D42AB}"/>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751A03D-727A-4D9C-8A2B-D8666B5BF741}"/>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C5AD903D-41CA-4F77-BBB1-B7B05E7A497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1BB9F754-3077-4D94-A1B4-F31B9674FF4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9" name="Google Shape;122;p4">
            <a:extLst>
              <a:ext uri="{FF2B5EF4-FFF2-40B4-BE49-F238E27FC236}">
                <a16:creationId xmlns:a16="http://schemas.microsoft.com/office/drawing/2014/main" id="{8A57369F-A3E9-481B-9563-51D8B933FCC1}"/>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E28AC37-05AB-4049-811F-C615D9638F09}"/>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751050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benefits management life cycle</a:t>
            </a:r>
          </a:p>
        </p:txBody>
      </p:sp>
      <p:sp>
        <p:nvSpPr>
          <p:cNvPr id="3" name="Content Placeholder 2"/>
          <p:cNvSpPr>
            <a:spLocks noGrp="1"/>
          </p:cNvSpPr>
          <p:nvPr>
            <p:ph idx="1"/>
          </p:nvPr>
        </p:nvSpPr>
        <p:spPr/>
        <p:txBody>
          <a:bodyPr/>
          <a:lstStyle/>
          <a:p>
            <a:pPr marL="0" indent="0" algn="just">
              <a:buNone/>
            </a:pPr>
            <a:r>
              <a:rPr lang="en-US" dirty="0"/>
              <a:t>As can be seen in Figure 7.2, adapted from the PMI® Standard for Program Management—Second Edition, the “benefits management life cycle” as shown only caters for the realization of the benefits and not the long-term operational delivery. The term “benefits realization management” would be a better description of this life cycle.</a:t>
            </a:r>
          </a:p>
        </p:txBody>
      </p:sp>
      <p:pic>
        <p:nvPicPr>
          <p:cNvPr id="4" name="Picture 3"/>
          <p:cNvPicPr>
            <a:picLocks noChangeAspect="1"/>
          </p:cNvPicPr>
          <p:nvPr/>
        </p:nvPicPr>
        <p:blipFill>
          <a:blip r:embed="rId2"/>
          <a:stretch>
            <a:fillRect/>
          </a:stretch>
        </p:blipFill>
        <p:spPr>
          <a:xfrm>
            <a:off x="9945553" y="294989"/>
            <a:ext cx="1627773" cy="1463167"/>
          </a:xfrm>
          <a:prstGeom prst="rect">
            <a:avLst/>
          </a:prstGeom>
        </p:spPr>
      </p:pic>
      <p:pic>
        <p:nvPicPr>
          <p:cNvPr id="5" name="Google Shape;123;p4">
            <a:extLst>
              <a:ext uri="{FF2B5EF4-FFF2-40B4-BE49-F238E27FC236}">
                <a16:creationId xmlns:a16="http://schemas.microsoft.com/office/drawing/2014/main" id="{5FDF8E53-FF4A-4822-982F-D5F2531833A1}"/>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BF539C9D-269F-497D-BCBE-98AD2974D8BA}"/>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1B3C8F64-D682-439E-8962-99C3C0B87B8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8EEF4A85-1D1F-45D3-87FC-C897A65A891B}"/>
              </a:ext>
            </a:extLst>
          </p:cNvPr>
          <p:cNvSpPr txBox="1">
            <a:spLocks/>
          </p:cNvSpPr>
          <p:nvPr/>
        </p:nvSpPr>
        <p:spPr>
          <a:xfrm>
            <a:off x="2677273" y="619260"/>
            <a:ext cx="62476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p:txBody>
      </p:sp>
      <p:pic>
        <p:nvPicPr>
          <p:cNvPr id="9" name="Google Shape;122;p4">
            <a:extLst>
              <a:ext uri="{FF2B5EF4-FFF2-40B4-BE49-F238E27FC236}">
                <a16:creationId xmlns:a16="http://schemas.microsoft.com/office/drawing/2014/main" id="{FCCF753E-8D0D-4D2F-94EE-2EC3CFBD0B74}"/>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9DF4C3D-E48E-4BCB-AEA9-DF2FEF19B141}"/>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4285218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931434" cy="1325563"/>
          </a:xfrm>
        </p:spPr>
        <p:txBody>
          <a:bodyPr/>
          <a:lstStyle/>
          <a:p>
            <a:r>
              <a:rPr lang="en-US" dirty="0"/>
              <a:t>The benefits management life cycle</a:t>
            </a:r>
          </a:p>
        </p:txBody>
      </p:sp>
      <p:pic>
        <p:nvPicPr>
          <p:cNvPr id="5" name="Content Placeholder 4"/>
          <p:cNvPicPr>
            <a:picLocks noGrp="1" noChangeAspect="1"/>
          </p:cNvPicPr>
          <p:nvPr>
            <p:ph idx="1"/>
          </p:nvPr>
        </p:nvPicPr>
        <p:blipFill>
          <a:blip r:embed="rId2"/>
          <a:stretch>
            <a:fillRect/>
          </a:stretch>
        </p:blipFill>
        <p:spPr>
          <a:xfrm>
            <a:off x="838200" y="1825625"/>
            <a:ext cx="10515600" cy="4351338"/>
          </a:xfrm>
          <a:prstGeom prst="rect">
            <a:avLst/>
          </a:prstGeom>
        </p:spPr>
      </p:pic>
      <p:pic>
        <p:nvPicPr>
          <p:cNvPr id="4" name="Picture 3"/>
          <p:cNvPicPr>
            <a:picLocks noChangeAspect="1"/>
          </p:cNvPicPr>
          <p:nvPr/>
        </p:nvPicPr>
        <p:blipFill>
          <a:blip r:embed="rId3"/>
          <a:stretch>
            <a:fillRect/>
          </a:stretch>
        </p:blipFill>
        <p:spPr>
          <a:xfrm>
            <a:off x="10036993" y="294990"/>
            <a:ext cx="1627773" cy="1128862"/>
          </a:xfrm>
          <a:prstGeom prst="rect">
            <a:avLst/>
          </a:prstGeom>
        </p:spPr>
      </p:pic>
      <p:pic>
        <p:nvPicPr>
          <p:cNvPr id="6" name="Google Shape;123;p4">
            <a:extLst>
              <a:ext uri="{FF2B5EF4-FFF2-40B4-BE49-F238E27FC236}">
                <a16:creationId xmlns:a16="http://schemas.microsoft.com/office/drawing/2014/main" id="{6175DFD0-501F-449D-8CB5-4DD6D23F9BF5}"/>
              </a:ext>
            </a:extLst>
          </p:cNvPr>
          <p:cNvPicPr preferRelativeResize="0"/>
          <p:nvPr/>
        </p:nvPicPr>
        <p:blipFill rotWithShape="1">
          <a:blip r:embed="rId4">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A93FA37B-5A66-4F8E-BCCF-E6B78D40A34F}"/>
              </a:ext>
            </a:extLst>
          </p:cNvPr>
          <p:cNvPicPr preferRelativeResize="0"/>
          <p:nvPr/>
        </p:nvPicPr>
        <p:blipFill rotWithShape="1">
          <a:blip r:embed="rId5">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40E25A14-EDCB-4122-AC54-B2303B0F17B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030EDAF-234D-40CF-863C-FD4502DA7B76}"/>
              </a:ext>
            </a:extLst>
          </p:cNvPr>
          <p:cNvSpPr txBox="1">
            <a:spLocks/>
          </p:cNvSpPr>
          <p:nvPr/>
        </p:nvSpPr>
        <p:spPr>
          <a:xfrm>
            <a:off x="2677273" y="619260"/>
            <a:ext cx="61809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p:txBody>
      </p:sp>
      <p:pic>
        <p:nvPicPr>
          <p:cNvPr id="10" name="Google Shape;122;p4">
            <a:extLst>
              <a:ext uri="{FF2B5EF4-FFF2-40B4-BE49-F238E27FC236}">
                <a16:creationId xmlns:a16="http://schemas.microsoft.com/office/drawing/2014/main" id="{3594A020-319D-4837-A8A6-659960414FA0}"/>
              </a:ext>
            </a:extLst>
          </p:cNvPr>
          <p:cNvPicPr preferRelativeResize="0"/>
          <p:nvPr/>
        </p:nvPicPr>
        <p:blipFill rotWithShape="1">
          <a:blip r:embed="rId6">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82761FCB-9A35-4B4F-859D-099E902E3688}"/>
              </a:ext>
            </a:extLst>
          </p:cNvPr>
          <p:cNvPicPr preferRelativeResize="0"/>
          <p:nvPr/>
        </p:nvPicPr>
        <p:blipFill rotWithShape="1">
          <a:blip r:embed="rId4">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4131886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Modified benefits realization life cycle</a:t>
            </a:r>
          </a:p>
        </p:txBody>
      </p:sp>
      <p:sp>
        <p:nvSpPr>
          <p:cNvPr id="3" name="Content Placeholder 2"/>
          <p:cNvSpPr>
            <a:spLocks noGrp="1"/>
          </p:cNvSpPr>
          <p:nvPr>
            <p:ph idx="1"/>
          </p:nvPr>
        </p:nvSpPr>
        <p:spPr>
          <a:xfrm>
            <a:off x="838200" y="1825625"/>
            <a:ext cx="10515600" cy="4535986"/>
          </a:xfrm>
        </p:spPr>
        <p:txBody>
          <a:bodyPr/>
          <a:lstStyle/>
          <a:p>
            <a:pPr marL="0" indent="0" algn="just">
              <a:buNone/>
            </a:pPr>
            <a:r>
              <a:rPr lang="en-US" dirty="0">
                <a:solidFill>
                  <a:srgbClr val="FF0000"/>
                </a:solidFill>
              </a:rPr>
              <a:t>Defining the Modified Life Cycle</a:t>
            </a:r>
          </a:p>
          <a:p>
            <a:pPr marL="0" indent="0" algn="just">
              <a:buNone/>
            </a:pPr>
            <a:r>
              <a:rPr lang="en-US" dirty="0">
                <a:solidFill>
                  <a:srgbClr val="FF0000"/>
                </a:solidFill>
              </a:rPr>
              <a:t>Approach and Scope</a:t>
            </a:r>
          </a:p>
          <a:p>
            <a:pPr marL="0" indent="0" algn="just">
              <a:buNone/>
            </a:pPr>
            <a:r>
              <a:rPr lang="en-US" dirty="0"/>
              <a:t>The approach taken here is the opposite to that taken in the PMI® Standard: we will start with the Benefits Realization Management life cycle: benefits should drive programs not vice versa, since programs are run in order to deliver benefits. This is therefore a bottom-up approach starting with the definition of the sequential benefits realization processes and then grouping them into phases aligned as closely as possible to those defined in the PMI® Standard.</a:t>
            </a:r>
          </a:p>
        </p:txBody>
      </p:sp>
      <p:pic>
        <p:nvPicPr>
          <p:cNvPr id="4" name="Picture 3"/>
          <p:cNvPicPr>
            <a:picLocks noChangeAspect="1"/>
          </p:cNvPicPr>
          <p:nvPr/>
        </p:nvPicPr>
        <p:blipFill>
          <a:blip r:embed="rId2"/>
          <a:stretch>
            <a:fillRect/>
          </a:stretch>
        </p:blipFill>
        <p:spPr>
          <a:xfrm>
            <a:off x="10076181" y="365125"/>
            <a:ext cx="1627773" cy="1463167"/>
          </a:xfrm>
          <a:prstGeom prst="rect">
            <a:avLst/>
          </a:prstGeom>
        </p:spPr>
      </p:pic>
      <p:pic>
        <p:nvPicPr>
          <p:cNvPr id="5" name="Google Shape;123;p4">
            <a:extLst>
              <a:ext uri="{FF2B5EF4-FFF2-40B4-BE49-F238E27FC236}">
                <a16:creationId xmlns:a16="http://schemas.microsoft.com/office/drawing/2014/main" id="{215B31C0-ABF5-4605-918E-FA3832A17729}"/>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798984DA-909D-4636-BB60-D8C731131010}"/>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CEB2FB4-1736-4C28-BDD8-EAB17FAB133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394FE277-7DDA-4E95-AED1-090B45895055}"/>
              </a:ext>
            </a:extLst>
          </p:cNvPr>
          <p:cNvSpPr txBox="1">
            <a:spLocks/>
          </p:cNvSpPr>
          <p:nvPr/>
        </p:nvSpPr>
        <p:spPr>
          <a:xfrm>
            <a:off x="2677273" y="619260"/>
            <a:ext cx="67524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a:p>
            <a:endParaRPr lang="en-US" sz="2800" dirty="0">
              <a:solidFill>
                <a:schemeClr val="bg1"/>
              </a:solidFill>
            </a:endParaRPr>
          </a:p>
        </p:txBody>
      </p:sp>
      <p:pic>
        <p:nvPicPr>
          <p:cNvPr id="9" name="Google Shape;122;p4">
            <a:extLst>
              <a:ext uri="{FF2B5EF4-FFF2-40B4-BE49-F238E27FC236}">
                <a16:creationId xmlns:a16="http://schemas.microsoft.com/office/drawing/2014/main" id="{0C091BA2-4CA0-49D3-BBEF-F5B016CAA52F}"/>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4441DECD-F7D2-42B0-BF4B-D8E6C4FBB352}"/>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592172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Modified benefits realization life cycle</a:t>
            </a:r>
          </a:p>
        </p:txBody>
      </p:sp>
      <p:sp>
        <p:nvSpPr>
          <p:cNvPr id="3" name="Content Placeholder 2"/>
          <p:cNvSpPr>
            <a:spLocks noGrp="1"/>
          </p:cNvSpPr>
          <p:nvPr>
            <p:ph idx="1"/>
          </p:nvPr>
        </p:nvSpPr>
        <p:spPr/>
        <p:txBody>
          <a:bodyPr/>
          <a:lstStyle/>
          <a:p>
            <a:pPr marL="0" indent="0" algn="just">
              <a:buNone/>
            </a:pPr>
            <a:r>
              <a:rPr lang="en-US" dirty="0"/>
              <a:t>Note also that the goal is not to define the entire life cycle of managing benefits, but only the part that the program is concerned with—i.e., the realization of the benefits: their creation and transition into the operational environment. The longer-term delivery and exploiting of these benefits is the operational responsibility of the organization and is outside the scope of a program. Within the program, it is important to define a clear set of steps for achieving the benefits-related objectives. The key steps are described next.</a:t>
            </a:r>
          </a:p>
        </p:txBody>
      </p:sp>
      <p:pic>
        <p:nvPicPr>
          <p:cNvPr id="4" name="Picture 3"/>
          <p:cNvPicPr>
            <a:picLocks noChangeAspect="1"/>
          </p:cNvPicPr>
          <p:nvPr/>
        </p:nvPicPr>
        <p:blipFill>
          <a:blip r:embed="rId2"/>
          <a:stretch>
            <a:fillRect/>
          </a:stretch>
        </p:blipFill>
        <p:spPr>
          <a:xfrm>
            <a:off x="10232936" y="294989"/>
            <a:ext cx="1627773" cy="1463167"/>
          </a:xfrm>
          <a:prstGeom prst="rect">
            <a:avLst/>
          </a:prstGeom>
        </p:spPr>
      </p:pic>
      <p:pic>
        <p:nvPicPr>
          <p:cNvPr id="5" name="Google Shape;123;p4">
            <a:extLst>
              <a:ext uri="{FF2B5EF4-FFF2-40B4-BE49-F238E27FC236}">
                <a16:creationId xmlns:a16="http://schemas.microsoft.com/office/drawing/2014/main" id="{A612E2AE-030F-4821-9B3C-FE5D216A6AE2}"/>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F42F689-6E47-4ECE-AD97-F160CDADE4C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F4C987C3-1261-40EA-B50B-641DB05BC26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5C73BB67-4836-43FF-9325-6F223396F16F}"/>
              </a:ext>
            </a:extLst>
          </p:cNvPr>
          <p:cNvSpPr txBox="1">
            <a:spLocks/>
          </p:cNvSpPr>
          <p:nvPr/>
        </p:nvSpPr>
        <p:spPr>
          <a:xfrm>
            <a:off x="2677273" y="619260"/>
            <a:ext cx="63143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p:txBody>
      </p:sp>
      <p:pic>
        <p:nvPicPr>
          <p:cNvPr id="9" name="Google Shape;122;p4">
            <a:extLst>
              <a:ext uri="{FF2B5EF4-FFF2-40B4-BE49-F238E27FC236}">
                <a16:creationId xmlns:a16="http://schemas.microsoft.com/office/drawing/2014/main" id="{566560D6-2D0F-4F9C-9B5D-6AF9FF314F73}"/>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78735B1A-DB5C-491B-9E7C-D41D1B6C3F29}"/>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40518310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Modified benefits realization life cycle</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Benefits Focus Steps</a:t>
            </a:r>
          </a:p>
          <a:p>
            <a:pPr marL="0" indent="0" algn="just">
              <a:buNone/>
            </a:pPr>
            <a:r>
              <a:rPr lang="en-US" dirty="0"/>
              <a:t>A program has to take into account the following five levels of focus:</a:t>
            </a:r>
          </a:p>
          <a:p>
            <a:pPr marL="0" indent="0" algn="just">
              <a:buNone/>
            </a:pPr>
            <a:r>
              <a:rPr lang="en-US" dirty="0"/>
              <a:t>1. Strategic focus: Providing vision</a:t>
            </a:r>
          </a:p>
          <a:p>
            <a:pPr marL="0" indent="0" algn="just">
              <a:buNone/>
            </a:pPr>
            <a:r>
              <a:rPr lang="en-US" dirty="0"/>
              <a:t>2. Business focus: Ensuring viability</a:t>
            </a:r>
          </a:p>
          <a:p>
            <a:pPr marL="0" indent="0" algn="just">
              <a:buNone/>
            </a:pPr>
            <a:r>
              <a:rPr lang="en-US" dirty="0"/>
              <a:t>3. Benefits focus: Achieving value</a:t>
            </a:r>
          </a:p>
          <a:p>
            <a:pPr marL="0" indent="0" algn="just">
              <a:buNone/>
            </a:pPr>
            <a:r>
              <a:rPr lang="en-US" dirty="0"/>
              <a:t>4. Program focus: Creating benefits</a:t>
            </a:r>
          </a:p>
          <a:p>
            <a:pPr marL="0" indent="0" algn="just">
              <a:buNone/>
            </a:pPr>
            <a:r>
              <a:rPr lang="en-US" dirty="0"/>
              <a:t>5. Project focus: Delivering capabilities</a:t>
            </a:r>
          </a:p>
        </p:txBody>
      </p:sp>
      <p:pic>
        <p:nvPicPr>
          <p:cNvPr id="4" name="Picture 3"/>
          <p:cNvPicPr>
            <a:picLocks noChangeAspect="1"/>
          </p:cNvPicPr>
          <p:nvPr/>
        </p:nvPicPr>
        <p:blipFill>
          <a:blip r:embed="rId2"/>
          <a:stretch>
            <a:fillRect/>
          </a:stretch>
        </p:blipFill>
        <p:spPr>
          <a:xfrm>
            <a:off x="10337439" y="294989"/>
            <a:ext cx="1627773" cy="1463167"/>
          </a:xfrm>
          <a:prstGeom prst="rect">
            <a:avLst/>
          </a:prstGeom>
        </p:spPr>
      </p:pic>
      <p:pic>
        <p:nvPicPr>
          <p:cNvPr id="5" name="Google Shape;123;p4">
            <a:extLst>
              <a:ext uri="{FF2B5EF4-FFF2-40B4-BE49-F238E27FC236}">
                <a16:creationId xmlns:a16="http://schemas.microsoft.com/office/drawing/2014/main" id="{55A6F1C0-D385-4EAD-A40F-F819542CAF3C}"/>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1363C03-85A7-4E96-8DC5-D7BCA998364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6759D6E-D189-4020-A998-82FADA072B7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B01C9EA9-5608-47DF-854A-ECD623A07989}"/>
              </a:ext>
            </a:extLst>
          </p:cNvPr>
          <p:cNvSpPr txBox="1">
            <a:spLocks/>
          </p:cNvSpPr>
          <p:nvPr/>
        </p:nvSpPr>
        <p:spPr>
          <a:xfrm>
            <a:off x="2677273" y="619260"/>
            <a:ext cx="63810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The benefits management life cycle</a:t>
            </a:r>
          </a:p>
        </p:txBody>
      </p:sp>
      <p:pic>
        <p:nvPicPr>
          <p:cNvPr id="9" name="Google Shape;122;p4">
            <a:extLst>
              <a:ext uri="{FF2B5EF4-FFF2-40B4-BE49-F238E27FC236}">
                <a16:creationId xmlns:a16="http://schemas.microsoft.com/office/drawing/2014/main" id="{90A0D696-A2B1-43A4-9732-074C779983C4}"/>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83EA53A-6928-4A41-BD23-49EA181CA550}"/>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736120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lstStyle/>
          <a:p>
            <a:pPr marL="0" indent="0">
              <a:buNone/>
            </a:pPr>
            <a:r>
              <a:rPr lang="en-US" dirty="0"/>
              <a:t>This is adapted from the PMI® Standard “Benefits Identification” phase. It is launched when a vision has been elaborated. It is then up to the business change manager to help translate the vision into a set of benefits to be achieved in order to achieve the vision. There are three main steps:</a:t>
            </a:r>
          </a:p>
        </p:txBody>
      </p:sp>
      <p:pic>
        <p:nvPicPr>
          <p:cNvPr id="4" name="Picture 3"/>
          <p:cNvPicPr>
            <a:picLocks noChangeAspect="1"/>
          </p:cNvPicPr>
          <p:nvPr/>
        </p:nvPicPr>
        <p:blipFill>
          <a:blip r:embed="rId2"/>
          <a:stretch>
            <a:fillRect/>
          </a:stretch>
        </p:blipFill>
        <p:spPr>
          <a:xfrm>
            <a:off x="10219873" y="294989"/>
            <a:ext cx="1627773" cy="1463167"/>
          </a:xfrm>
          <a:prstGeom prst="rect">
            <a:avLst/>
          </a:prstGeom>
        </p:spPr>
      </p:pic>
      <p:pic>
        <p:nvPicPr>
          <p:cNvPr id="5" name="Google Shape;123;p4">
            <a:extLst>
              <a:ext uri="{FF2B5EF4-FFF2-40B4-BE49-F238E27FC236}">
                <a16:creationId xmlns:a16="http://schemas.microsoft.com/office/drawing/2014/main" id="{E6C83080-F374-4C74-BEFF-392269E899F9}"/>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F3999E4-628B-4207-983C-32CF4C6EE160}"/>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03AF78EC-C043-45AD-928D-EBF95E3A6AA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4C4D8A12-954E-456F-9BEE-FEDA6ACD5CF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38771B5A-6C1A-4C9E-8EC3-3AA86B0A4BF8}"/>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CA89F54A-DB6D-41BB-9214-5EDF0514F354}"/>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6923174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normAutofit/>
          </a:bodyPr>
          <a:lstStyle/>
          <a:p>
            <a:pPr marL="0" indent="0" algn="just">
              <a:buNone/>
            </a:pPr>
            <a:r>
              <a:rPr lang="en-US" dirty="0"/>
              <a:t>• Develop Mission Statement: The first step, however, which is not mentioned in the PMI® life cycle, is to translate the vision into a more concrete description of the organizational change required in order to achieve the vision. This is the responsibility of the business change manager and will take the form of a mission statement.</a:t>
            </a:r>
          </a:p>
        </p:txBody>
      </p:sp>
      <p:pic>
        <p:nvPicPr>
          <p:cNvPr id="4" name="Picture 3"/>
          <p:cNvPicPr>
            <a:picLocks noChangeAspect="1"/>
          </p:cNvPicPr>
          <p:nvPr/>
        </p:nvPicPr>
        <p:blipFill>
          <a:blip r:embed="rId2"/>
          <a:stretch>
            <a:fillRect/>
          </a:stretch>
        </p:blipFill>
        <p:spPr>
          <a:xfrm>
            <a:off x="10402753" y="365125"/>
            <a:ext cx="1627773" cy="1463167"/>
          </a:xfrm>
          <a:prstGeom prst="rect">
            <a:avLst/>
          </a:prstGeom>
        </p:spPr>
      </p:pic>
      <p:pic>
        <p:nvPicPr>
          <p:cNvPr id="5" name="Google Shape;123;p4">
            <a:extLst>
              <a:ext uri="{FF2B5EF4-FFF2-40B4-BE49-F238E27FC236}">
                <a16:creationId xmlns:a16="http://schemas.microsoft.com/office/drawing/2014/main" id="{F0AA7A60-0E23-4EE9-BE2E-64DFFD99B1CA}"/>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540D2BF-F980-4CD8-9BBA-83EF1B020184}"/>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744BCBEB-FB9B-4F2C-94E5-DE14DB821BC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9054EF7C-161E-47E5-A2A3-5026EC45F69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02773007-20B6-4F32-8239-2458DAB8C6F7}"/>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4BAA062-2A3A-4251-8010-19A3BC269BB3}"/>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3173785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lstStyle/>
          <a:p>
            <a:pPr marL="0" indent="0" algn="just">
              <a:buNone/>
            </a:pPr>
            <a:r>
              <a:rPr lang="en-US" dirty="0"/>
              <a:t>• Identify Benefits: The goal of this step is to determine the relevant benefits that contribute to the overall goal, as well as their interdependencies and any “dis-benefits” that could occur as side-effects. This step can be developed in the form of a “benefits map”: a network diagram showing how outputs, capabilities, outcomes and benefits are interrelated.</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063119" y="362458"/>
            <a:ext cx="1627773" cy="1463167"/>
          </a:xfrm>
          <a:prstGeom prst="rect">
            <a:avLst/>
          </a:prstGeom>
        </p:spPr>
      </p:pic>
      <p:pic>
        <p:nvPicPr>
          <p:cNvPr id="5" name="Google Shape;123;p4">
            <a:extLst>
              <a:ext uri="{FF2B5EF4-FFF2-40B4-BE49-F238E27FC236}">
                <a16:creationId xmlns:a16="http://schemas.microsoft.com/office/drawing/2014/main" id="{DC0A7D53-DFFE-426A-A961-E1B30D8938F5}"/>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4C2FE71-35E9-4CDE-88FF-9A48DDEA5CB5}"/>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B55C0F6-33F1-4301-BD65-4C123EC8006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E88A91B-5C7D-4A24-A777-EA7BB21A1DB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E4D78BB6-AFA8-45CF-B816-6FC15A2008DC}"/>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7CE5D8BF-57AF-48F9-ACFF-6D012591843F}"/>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8390929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sp>
        <p:nvSpPr>
          <p:cNvPr id="3" name="Content Placeholder 2"/>
          <p:cNvSpPr>
            <a:spLocks noGrp="1"/>
          </p:cNvSpPr>
          <p:nvPr>
            <p:ph idx="1"/>
          </p:nvPr>
        </p:nvSpPr>
        <p:spPr/>
        <p:txBody>
          <a:bodyPr/>
          <a:lstStyle/>
          <a:p>
            <a:pPr marL="0" indent="0" algn="just">
              <a:buNone/>
            </a:pPr>
            <a:r>
              <a:rPr lang="en-US" dirty="0"/>
              <a:t>• Assess Benefits Qualitatively: At this point there is not enough hard data for the viability (i.e. the business case) to be assessed numerically. However a qualitative analysis can be carried out in order to decide whether the idea is sufficiently promising to pursue. This is the draft business case and is used as an input to the Initiate Program process. If it is decided to pursue it further, the qualitative analysis is accepted, and the subsequent phase is launched.</a:t>
            </a:r>
          </a:p>
        </p:txBody>
      </p:sp>
      <p:pic>
        <p:nvPicPr>
          <p:cNvPr id="4" name="Picture 3"/>
          <p:cNvPicPr>
            <a:picLocks noChangeAspect="1"/>
          </p:cNvPicPr>
          <p:nvPr/>
        </p:nvPicPr>
        <p:blipFill>
          <a:blip r:embed="rId2"/>
          <a:stretch>
            <a:fillRect/>
          </a:stretch>
        </p:blipFill>
        <p:spPr>
          <a:xfrm>
            <a:off x="10010867" y="365125"/>
            <a:ext cx="1627773" cy="1463167"/>
          </a:xfrm>
          <a:prstGeom prst="rect">
            <a:avLst/>
          </a:prstGeom>
        </p:spPr>
      </p:pic>
      <p:pic>
        <p:nvPicPr>
          <p:cNvPr id="5" name="Google Shape;123;p4">
            <a:extLst>
              <a:ext uri="{FF2B5EF4-FFF2-40B4-BE49-F238E27FC236}">
                <a16:creationId xmlns:a16="http://schemas.microsoft.com/office/drawing/2014/main" id="{0EA3CCEA-133E-4D14-918D-04CE914370BC}"/>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5F0D4E7-F1F4-4970-93F8-5F00F1474628}"/>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EF70696-B15F-434F-B40E-11C345C1655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BD9B08C-F7D9-42E1-A173-625F7FC476D3}"/>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 </a:t>
            </a:r>
          </a:p>
        </p:txBody>
      </p:sp>
      <p:pic>
        <p:nvPicPr>
          <p:cNvPr id="9" name="Google Shape;122;p4">
            <a:extLst>
              <a:ext uri="{FF2B5EF4-FFF2-40B4-BE49-F238E27FC236}">
                <a16:creationId xmlns:a16="http://schemas.microsoft.com/office/drawing/2014/main" id="{3EB9EA4C-E380-4317-B02E-725D7AA87006}"/>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A176B82-1348-45EB-BA77-CD87F129E6B6}"/>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5509496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case development</a:t>
            </a:r>
          </a:p>
        </p:txBody>
      </p:sp>
      <p:sp>
        <p:nvSpPr>
          <p:cNvPr id="3" name="Content Placeholder 2"/>
          <p:cNvSpPr>
            <a:spLocks noGrp="1"/>
          </p:cNvSpPr>
          <p:nvPr>
            <p:ph idx="1"/>
          </p:nvPr>
        </p:nvSpPr>
        <p:spPr/>
        <p:txBody>
          <a:bodyPr>
            <a:normAutofit/>
          </a:bodyPr>
          <a:lstStyle/>
          <a:p>
            <a:pPr marL="0" indent="0" algn="just">
              <a:buNone/>
            </a:pPr>
            <a:r>
              <a:rPr lang="en-US" dirty="0"/>
              <a:t>The goal of this phase is to develop the first part of a business model: a numerical estimate of the benefits.</a:t>
            </a:r>
          </a:p>
          <a:p>
            <a:pPr marL="0" indent="0" algn="just">
              <a:buNone/>
            </a:pPr>
            <a:r>
              <a:rPr lang="en-US" dirty="0"/>
              <a:t>This requires the following steps to be carried out:</a:t>
            </a:r>
          </a:p>
          <a:p>
            <a:pPr marL="0" indent="0" algn="just">
              <a:buNone/>
            </a:pPr>
            <a:r>
              <a:rPr lang="en-US" dirty="0"/>
              <a:t>• Derive components: Decide on the projects and non-project work that is needed in order to achieve the organizational change described in the mission statement</a:t>
            </a:r>
          </a:p>
          <a:p>
            <a:pPr marL="0" indent="0" algn="just">
              <a:buNone/>
            </a:pPr>
            <a:r>
              <a:rPr lang="en-US" dirty="0"/>
              <a:t>• Map benefits: Provide the interdependency diagram between components and benefits: the component-benefit matrix described later in this chapter</a:t>
            </a:r>
          </a:p>
        </p:txBody>
      </p:sp>
      <p:pic>
        <p:nvPicPr>
          <p:cNvPr id="4" name="Picture 3"/>
          <p:cNvPicPr>
            <a:picLocks noChangeAspect="1"/>
          </p:cNvPicPr>
          <p:nvPr/>
        </p:nvPicPr>
        <p:blipFill>
          <a:blip r:embed="rId2"/>
          <a:stretch>
            <a:fillRect/>
          </a:stretch>
        </p:blipFill>
        <p:spPr>
          <a:xfrm>
            <a:off x="9984742" y="365125"/>
            <a:ext cx="1627773" cy="1463167"/>
          </a:xfrm>
          <a:prstGeom prst="rect">
            <a:avLst/>
          </a:prstGeom>
        </p:spPr>
      </p:pic>
      <p:pic>
        <p:nvPicPr>
          <p:cNvPr id="5" name="Google Shape;123;p4">
            <a:extLst>
              <a:ext uri="{FF2B5EF4-FFF2-40B4-BE49-F238E27FC236}">
                <a16:creationId xmlns:a16="http://schemas.microsoft.com/office/drawing/2014/main" id="{B65B7DFC-4750-4518-93B2-82E37FC4BE98}"/>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72ECD5B-EA49-4ACA-A481-E203F874790C}"/>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171816A-BF08-4BAC-974C-E505D86418F3}"/>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0C1D798-E6FF-4207-85F7-EC6AE1B8343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Business case development </a:t>
            </a:r>
          </a:p>
        </p:txBody>
      </p:sp>
      <p:pic>
        <p:nvPicPr>
          <p:cNvPr id="9" name="Google Shape;122;p4">
            <a:extLst>
              <a:ext uri="{FF2B5EF4-FFF2-40B4-BE49-F238E27FC236}">
                <a16:creationId xmlns:a16="http://schemas.microsoft.com/office/drawing/2014/main" id="{973131F3-EEDA-4A2F-A117-748B81F8DF4D}"/>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C66E5EF-6B6E-4B6C-9D28-234A4174F882}"/>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4303005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case development</a:t>
            </a:r>
          </a:p>
        </p:txBody>
      </p:sp>
      <p:sp>
        <p:nvSpPr>
          <p:cNvPr id="3" name="Content Placeholder 2"/>
          <p:cNvSpPr>
            <a:spLocks noGrp="1"/>
          </p:cNvSpPr>
          <p:nvPr>
            <p:ph idx="1"/>
          </p:nvPr>
        </p:nvSpPr>
        <p:spPr/>
        <p:txBody>
          <a:bodyPr/>
          <a:lstStyle/>
          <a:p>
            <a:pPr marL="0" indent="0" algn="just">
              <a:buNone/>
            </a:pPr>
            <a:r>
              <a:rPr lang="en-US" dirty="0"/>
              <a:t>• Define units: Benefits can only be measured if the criteria and the corresponding metrics are defined (e.g. a balanced scorecard).</a:t>
            </a:r>
          </a:p>
          <a:p>
            <a:pPr marL="0" indent="0" algn="just">
              <a:buNone/>
            </a:pPr>
            <a:r>
              <a:rPr lang="en-US" dirty="0"/>
              <a:t>• Derive metrics: Define completion criteria and the value of completion with respect to the relevant units.</a:t>
            </a:r>
          </a:p>
          <a:p>
            <a:pPr marL="0" indent="0" algn="just">
              <a:buNone/>
            </a:pPr>
            <a:r>
              <a:rPr lang="en-US" dirty="0"/>
              <a:t>• Estimate component costs</a:t>
            </a:r>
          </a:p>
          <a:p>
            <a:pPr marL="0" indent="0" algn="just">
              <a:buNone/>
            </a:pPr>
            <a:r>
              <a:rPr lang="en-US" dirty="0"/>
              <a:t>• Quantify the business case: At this point the quantified benefits can be added to the draft business case to provide a financial feasibility analysis.</a:t>
            </a:r>
          </a:p>
        </p:txBody>
      </p:sp>
      <p:pic>
        <p:nvPicPr>
          <p:cNvPr id="4" name="Picture 3"/>
          <p:cNvPicPr>
            <a:picLocks noChangeAspect="1"/>
          </p:cNvPicPr>
          <p:nvPr/>
        </p:nvPicPr>
        <p:blipFill>
          <a:blip r:embed="rId2"/>
          <a:stretch>
            <a:fillRect/>
          </a:stretch>
        </p:blipFill>
        <p:spPr>
          <a:xfrm>
            <a:off x="9867176" y="362458"/>
            <a:ext cx="1627773" cy="1463167"/>
          </a:xfrm>
          <a:prstGeom prst="rect">
            <a:avLst/>
          </a:prstGeom>
        </p:spPr>
      </p:pic>
      <p:pic>
        <p:nvPicPr>
          <p:cNvPr id="5" name="Google Shape;123;p4">
            <a:extLst>
              <a:ext uri="{FF2B5EF4-FFF2-40B4-BE49-F238E27FC236}">
                <a16:creationId xmlns:a16="http://schemas.microsoft.com/office/drawing/2014/main" id="{A6D63988-D159-43EA-B6E6-A456D226F25A}"/>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EB39054-9BF4-4AEA-9FCB-2627F3438B68}"/>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8F4D637-501B-47DF-8BD5-9C0B2037484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AC624B28-CF69-45C0-97EF-65D42FF11FC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Business case development </a:t>
            </a:r>
          </a:p>
        </p:txBody>
      </p:sp>
      <p:pic>
        <p:nvPicPr>
          <p:cNvPr id="9" name="Google Shape;122;p4">
            <a:extLst>
              <a:ext uri="{FF2B5EF4-FFF2-40B4-BE49-F238E27FC236}">
                <a16:creationId xmlns:a16="http://schemas.microsoft.com/office/drawing/2014/main" id="{62811FA9-73E9-434E-B51D-8B9E33D84DC5}"/>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C32A205-D1CC-4074-8F6A-565BE9A83A87}"/>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2895158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planning</a:t>
            </a:r>
          </a:p>
        </p:txBody>
      </p:sp>
      <p:sp>
        <p:nvSpPr>
          <p:cNvPr id="3" name="Content Placeholder 2"/>
          <p:cNvSpPr>
            <a:spLocks noGrp="1"/>
          </p:cNvSpPr>
          <p:nvPr>
            <p:ph idx="1"/>
          </p:nvPr>
        </p:nvSpPr>
        <p:spPr/>
        <p:txBody>
          <a:bodyPr>
            <a:normAutofit/>
          </a:bodyPr>
          <a:lstStyle/>
          <a:p>
            <a:pPr marL="0" indent="0" algn="just">
              <a:buNone/>
            </a:pPr>
            <a:r>
              <a:rPr lang="en-US" dirty="0"/>
              <a:t>The goal of this phase is to produce the benefits realization plan. This is built as follows:</a:t>
            </a:r>
          </a:p>
          <a:p>
            <a:pPr marL="0" indent="0" algn="just">
              <a:buNone/>
            </a:pPr>
            <a:r>
              <a:rPr lang="en-US" dirty="0"/>
              <a:t>• Determine component interdependencies</a:t>
            </a:r>
          </a:p>
          <a:p>
            <a:pPr marL="0" indent="0" algn="just">
              <a:buNone/>
            </a:pPr>
            <a:r>
              <a:rPr lang="en-US" dirty="0"/>
              <a:t>• Prioritize components: Based on a chosen set of criteria such as time, value, etc.</a:t>
            </a:r>
          </a:p>
          <a:p>
            <a:pPr marL="0" indent="0" algn="just">
              <a:buNone/>
            </a:pPr>
            <a:r>
              <a:rPr lang="en-US" dirty="0"/>
              <a:t>• Derive initial roadmap: This roadmap sequences the components and the benefits milestones.</a:t>
            </a:r>
          </a:p>
        </p:txBody>
      </p:sp>
      <p:pic>
        <p:nvPicPr>
          <p:cNvPr id="4" name="Picture 3"/>
          <p:cNvPicPr>
            <a:picLocks noChangeAspect="1"/>
          </p:cNvPicPr>
          <p:nvPr/>
        </p:nvPicPr>
        <p:blipFill>
          <a:blip r:embed="rId2"/>
          <a:stretch>
            <a:fillRect/>
          </a:stretch>
        </p:blipFill>
        <p:spPr>
          <a:xfrm>
            <a:off x="9958616" y="365125"/>
            <a:ext cx="1627773" cy="1463167"/>
          </a:xfrm>
          <a:prstGeom prst="rect">
            <a:avLst/>
          </a:prstGeom>
        </p:spPr>
      </p:pic>
      <p:pic>
        <p:nvPicPr>
          <p:cNvPr id="5" name="Google Shape;123;p4">
            <a:extLst>
              <a:ext uri="{FF2B5EF4-FFF2-40B4-BE49-F238E27FC236}">
                <a16:creationId xmlns:a16="http://schemas.microsoft.com/office/drawing/2014/main" id="{937646EF-39DF-446C-9F7D-C366D1E654C8}"/>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8B37D9A2-F213-4D8C-8D43-B885A8AEC0AD}"/>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0D8F04EA-474E-4550-87CB-F3B1D1B061B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1EC88666-0D16-4E83-9832-0BC67966172D}"/>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planning</a:t>
            </a:r>
          </a:p>
        </p:txBody>
      </p:sp>
      <p:pic>
        <p:nvPicPr>
          <p:cNvPr id="9" name="Google Shape;122;p4">
            <a:extLst>
              <a:ext uri="{FF2B5EF4-FFF2-40B4-BE49-F238E27FC236}">
                <a16:creationId xmlns:a16="http://schemas.microsoft.com/office/drawing/2014/main" id="{2A4F34AB-DC58-4EAE-94F2-F32DAFDC77ED}"/>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4B3B547-CF7B-485A-90AE-6B92594F0498}"/>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8300748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planning</a:t>
            </a:r>
          </a:p>
        </p:txBody>
      </p:sp>
      <p:sp>
        <p:nvSpPr>
          <p:cNvPr id="3" name="Content Placeholder 2"/>
          <p:cNvSpPr>
            <a:spLocks noGrp="1"/>
          </p:cNvSpPr>
          <p:nvPr>
            <p:ph idx="1"/>
          </p:nvPr>
        </p:nvSpPr>
        <p:spPr/>
        <p:txBody>
          <a:bodyPr>
            <a:normAutofit/>
          </a:bodyPr>
          <a:lstStyle/>
          <a:p>
            <a:pPr marL="0" indent="0" algn="just">
              <a:buNone/>
            </a:pPr>
            <a:r>
              <a:rPr lang="en-US" dirty="0"/>
              <a:t>• Create benefits realization plan:</a:t>
            </a:r>
          </a:p>
          <a:p>
            <a:pPr marL="0" indent="0" algn="just">
              <a:buNone/>
            </a:pPr>
            <a:r>
              <a:rPr lang="en-US" dirty="0"/>
              <a:t>• Link the roadmap to the component duration, cost and value estimates</a:t>
            </a:r>
          </a:p>
          <a:p>
            <a:pPr marL="0" indent="0" algn="just">
              <a:buNone/>
            </a:pPr>
            <a:r>
              <a:rPr lang="en-US" dirty="0"/>
              <a:t>• This plan allows the cumulative Benefit curve to be developed.</a:t>
            </a:r>
          </a:p>
          <a:p>
            <a:pPr marL="0" indent="0" algn="just">
              <a:buNone/>
            </a:pPr>
            <a:r>
              <a:rPr lang="en-US" dirty="0"/>
              <a:t>• This defines how Earned Value, Earned Benefit and the cumulative Benefit curve are applied for the specific program.</a:t>
            </a:r>
          </a:p>
          <a:p>
            <a:pPr marL="0" indent="0" algn="just">
              <a:buNone/>
            </a:pPr>
            <a:r>
              <a:rPr lang="en-US" dirty="0"/>
              <a:t>• This benefits realization plan is the basis for the go/no-go decision to start to create the capabilities and realize the benefits, so it first needs to be approved.</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3;p4">
            <a:extLst>
              <a:ext uri="{FF2B5EF4-FFF2-40B4-BE49-F238E27FC236}">
                <a16:creationId xmlns:a16="http://schemas.microsoft.com/office/drawing/2014/main" id="{69CFB3AB-11EB-44AF-ABD8-9FF952FC6B9E}"/>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6737947D-22ED-4C36-B81C-ACCBBFED4D68}"/>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7FAC83C7-31DF-4F23-BFF8-C63C6E1589A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6F845CD8-7665-483B-9FF5-CD86A0C721D3}"/>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planning</a:t>
            </a:r>
          </a:p>
        </p:txBody>
      </p:sp>
      <p:pic>
        <p:nvPicPr>
          <p:cNvPr id="9" name="Google Shape;122;p4">
            <a:extLst>
              <a:ext uri="{FF2B5EF4-FFF2-40B4-BE49-F238E27FC236}">
                <a16:creationId xmlns:a16="http://schemas.microsoft.com/office/drawing/2014/main" id="{0B17F108-5ADB-4A53-9C1C-DB2BF101F7F6}"/>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91F35974-C9E6-4296-96DF-B9C2D32B52E5}"/>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5185478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 Review</a:t>
            </a:r>
          </a:p>
        </p:txBody>
      </p:sp>
      <p:sp>
        <p:nvSpPr>
          <p:cNvPr id="3" name="Content Placeholder 2"/>
          <p:cNvSpPr>
            <a:spLocks noGrp="1"/>
          </p:cNvSpPr>
          <p:nvPr>
            <p:ph idx="1"/>
          </p:nvPr>
        </p:nvSpPr>
        <p:spPr>
          <a:xfrm>
            <a:off x="838200" y="2011679"/>
            <a:ext cx="10515600" cy="4165283"/>
          </a:xfrm>
        </p:spPr>
        <p:txBody>
          <a:bodyPr>
            <a:normAutofit/>
          </a:bodyPr>
          <a:lstStyle/>
          <a:p>
            <a:pPr marL="0" indent="0" algn="just">
              <a:buNone/>
            </a:pPr>
            <a:r>
              <a:rPr lang="en-US" dirty="0"/>
              <a:t>PMI® does not mention any benefits-specific phase gates. However, once the life cycles have been aligned, the review of the benefits realization plan should form part of the gate review prior to the Program Setup Phase, to ensure an on-going and effective link between the management of the program and the management of the business.</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pic>
        <p:nvPicPr>
          <p:cNvPr id="5" name="Google Shape;123;p4">
            <a:extLst>
              <a:ext uri="{FF2B5EF4-FFF2-40B4-BE49-F238E27FC236}">
                <a16:creationId xmlns:a16="http://schemas.microsoft.com/office/drawing/2014/main" id="{611F17C2-4433-4915-ACDC-E77307A1AB5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E7EC4A21-D423-4F9F-B3E0-CCE11DC338BA}"/>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EB0A26BC-E2D3-4E73-BFBA-B94133B4B93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46ABE280-9FAE-487D-89C5-6ACD7E82D45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review </a:t>
            </a:r>
          </a:p>
        </p:txBody>
      </p:sp>
      <p:pic>
        <p:nvPicPr>
          <p:cNvPr id="9" name="Google Shape;122;p4">
            <a:extLst>
              <a:ext uri="{FF2B5EF4-FFF2-40B4-BE49-F238E27FC236}">
                <a16:creationId xmlns:a16="http://schemas.microsoft.com/office/drawing/2014/main" id="{6E4EA871-6165-4B35-8B9F-DF62A2B98363}"/>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EDFCAD3A-53E9-42B8-8BB1-411D74751DE8}"/>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5587311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a:t>
            </a:r>
          </a:p>
        </p:txBody>
      </p:sp>
      <p:sp>
        <p:nvSpPr>
          <p:cNvPr id="3" name="Content Placeholder 2"/>
          <p:cNvSpPr>
            <a:spLocks noGrp="1"/>
          </p:cNvSpPr>
          <p:nvPr>
            <p:ph idx="1"/>
          </p:nvPr>
        </p:nvSpPr>
        <p:spPr/>
        <p:txBody>
          <a:bodyPr/>
          <a:lstStyle/>
          <a:p>
            <a:pPr marL="0" indent="0" algn="just">
              <a:buNone/>
            </a:pPr>
            <a:r>
              <a:rPr lang="en-US" dirty="0"/>
              <a:t>This phase is composed of one or several, serial, overlapping stages, each of which delivers incremental benefits.</a:t>
            </a:r>
          </a:p>
          <a:p>
            <a:pPr marL="0" indent="0" algn="just">
              <a:buNone/>
            </a:pPr>
            <a:r>
              <a:rPr lang="en-US" dirty="0"/>
              <a:t>The steps in any stage are as follows, in overlapping cycles. Once these are complete, only the final tidying-up will then remain.</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pic>
        <p:nvPicPr>
          <p:cNvPr id="5" name="Google Shape;123;p4">
            <a:extLst>
              <a:ext uri="{FF2B5EF4-FFF2-40B4-BE49-F238E27FC236}">
                <a16:creationId xmlns:a16="http://schemas.microsoft.com/office/drawing/2014/main" id="{83C3AB85-597C-40AC-B7D3-D9CDEE6F100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05259561-6559-483E-89A1-72797C822BE7}"/>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D73EF24F-E3E6-4264-BC03-0348193CBEA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F707AC71-BB37-4E12-81B4-25CC864E4D8E}"/>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a:t>
            </a:r>
          </a:p>
        </p:txBody>
      </p:sp>
      <p:pic>
        <p:nvPicPr>
          <p:cNvPr id="9" name="Google Shape;122;p4">
            <a:extLst>
              <a:ext uri="{FF2B5EF4-FFF2-40B4-BE49-F238E27FC236}">
                <a16:creationId xmlns:a16="http://schemas.microsoft.com/office/drawing/2014/main" id="{D8389D84-38B8-4B4E-B197-7B34FDF958C4}"/>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5AD61F43-88F5-4BE6-9D7B-FE631198097C}"/>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9685464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completion</a:t>
            </a:r>
          </a:p>
        </p:txBody>
      </p:sp>
      <p:sp>
        <p:nvSpPr>
          <p:cNvPr id="3" name="Content Placeholder 2"/>
          <p:cNvSpPr>
            <a:spLocks noGrp="1"/>
          </p:cNvSpPr>
          <p:nvPr>
            <p:ph idx="1"/>
          </p:nvPr>
        </p:nvSpPr>
        <p:spPr/>
        <p:txBody>
          <a:bodyPr>
            <a:normAutofit/>
          </a:bodyPr>
          <a:lstStyle/>
          <a:p>
            <a:pPr marL="0" indent="0" algn="just">
              <a:buNone/>
            </a:pPr>
            <a:r>
              <a:rPr lang="en-US" dirty="0"/>
              <a:t>In theory, once the final stage reaches completion, all of the integration and transitioning actions will have been executed. However, since programs can be large and complex, they need a specific focus to ensure the final result has reached a stable operating state and no longer needs support from the program team.</a:t>
            </a:r>
          </a:p>
        </p:txBody>
      </p:sp>
      <p:pic>
        <p:nvPicPr>
          <p:cNvPr id="4" name="Picture 3"/>
          <p:cNvPicPr>
            <a:picLocks noChangeAspect="1"/>
          </p:cNvPicPr>
          <p:nvPr/>
        </p:nvPicPr>
        <p:blipFill>
          <a:blip r:embed="rId2"/>
          <a:stretch>
            <a:fillRect/>
          </a:stretch>
        </p:blipFill>
        <p:spPr>
          <a:xfrm>
            <a:off x="9906365" y="227521"/>
            <a:ext cx="1627773" cy="1463167"/>
          </a:xfrm>
          <a:prstGeom prst="rect">
            <a:avLst/>
          </a:prstGeom>
        </p:spPr>
      </p:pic>
      <p:pic>
        <p:nvPicPr>
          <p:cNvPr id="5" name="Google Shape;123;p4">
            <a:extLst>
              <a:ext uri="{FF2B5EF4-FFF2-40B4-BE49-F238E27FC236}">
                <a16:creationId xmlns:a16="http://schemas.microsoft.com/office/drawing/2014/main" id="{75AB9D1C-D69B-4975-9807-227E598EA468}"/>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533AD154-90DB-403F-9A85-39763D37090A}"/>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1FB8997-03E6-48EB-896C-67A8175B35C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CC9A1EB5-7C5F-46EB-A606-EA6D504724CD}"/>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completion</a:t>
            </a:r>
          </a:p>
          <a:p>
            <a:endParaRPr lang="en-US" sz="2800" dirty="0">
              <a:solidFill>
                <a:schemeClr val="bg1"/>
              </a:solidFill>
            </a:endParaRPr>
          </a:p>
        </p:txBody>
      </p:sp>
      <p:pic>
        <p:nvPicPr>
          <p:cNvPr id="9" name="Google Shape;122;p4">
            <a:extLst>
              <a:ext uri="{FF2B5EF4-FFF2-40B4-BE49-F238E27FC236}">
                <a16:creationId xmlns:a16="http://schemas.microsoft.com/office/drawing/2014/main" id="{49E1526B-0AD6-4D3B-A3F9-169677014CD0}"/>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5886BB9C-24E3-4717-98AD-647C1814C44A}"/>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331623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completion</a:t>
            </a:r>
          </a:p>
        </p:txBody>
      </p:sp>
      <p:sp>
        <p:nvSpPr>
          <p:cNvPr id="3" name="Content Placeholder 2"/>
          <p:cNvSpPr>
            <a:spLocks noGrp="1"/>
          </p:cNvSpPr>
          <p:nvPr>
            <p:ph idx="1"/>
          </p:nvPr>
        </p:nvSpPr>
        <p:spPr/>
        <p:txBody>
          <a:bodyPr/>
          <a:lstStyle/>
          <a:p>
            <a:pPr marL="0" indent="0" algn="just">
              <a:buNone/>
            </a:pPr>
            <a:r>
              <a:rPr lang="en-US" dirty="0"/>
              <a:t>This phase completes with the official approval for program closure.</a:t>
            </a:r>
          </a:p>
          <a:p>
            <a:pPr marL="0" indent="0" algn="just">
              <a:buNone/>
            </a:pPr>
            <a:r>
              <a:rPr lang="en-US" dirty="0"/>
              <a:t>Now that a clear and consistent benefits realization life cycle has been developed, it is important to ensure that tools are available in order that it provides the required level of control. The way in which this control is set up and managed across this life cycle will now be described. This is where the Earned Benefit technique is used.</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841050" y="294989"/>
            <a:ext cx="1627773" cy="1463167"/>
          </a:xfrm>
          <a:prstGeom prst="rect">
            <a:avLst/>
          </a:prstGeom>
        </p:spPr>
      </p:pic>
      <p:pic>
        <p:nvPicPr>
          <p:cNvPr id="5" name="Google Shape;123;p4">
            <a:extLst>
              <a:ext uri="{FF2B5EF4-FFF2-40B4-BE49-F238E27FC236}">
                <a16:creationId xmlns:a16="http://schemas.microsoft.com/office/drawing/2014/main" id="{3830CCCC-7732-4B8F-B4B0-F4E77C62727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280C09F-2004-4823-B82E-F28AB473E26B}"/>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E1CF05B6-C088-4D16-B056-2BC94B61A37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DF9F642E-A15D-4D96-BEEF-2E76CE51D86E}"/>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completion</a:t>
            </a:r>
          </a:p>
          <a:p>
            <a:endParaRPr lang="en-US" sz="2800" dirty="0">
              <a:solidFill>
                <a:schemeClr val="bg1"/>
              </a:solidFill>
            </a:endParaRPr>
          </a:p>
        </p:txBody>
      </p:sp>
      <p:pic>
        <p:nvPicPr>
          <p:cNvPr id="9" name="Google Shape;122;p4">
            <a:extLst>
              <a:ext uri="{FF2B5EF4-FFF2-40B4-BE49-F238E27FC236}">
                <a16:creationId xmlns:a16="http://schemas.microsoft.com/office/drawing/2014/main" id="{EF93D568-0F81-46AD-98EC-5F9389344DFB}"/>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482065D-DD99-4864-ADC5-05964CC3CE4C}"/>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6107398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Toward the earned benefit method</a:t>
            </a:r>
          </a:p>
        </p:txBody>
      </p:sp>
      <p:sp>
        <p:nvSpPr>
          <p:cNvPr id="3" name="Content Placeholder 2"/>
          <p:cNvSpPr>
            <a:spLocks noGrp="1"/>
          </p:cNvSpPr>
          <p:nvPr>
            <p:ph idx="1"/>
          </p:nvPr>
        </p:nvSpPr>
        <p:spPr/>
        <p:txBody>
          <a:bodyPr/>
          <a:lstStyle/>
          <a:p>
            <a:pPr marL="0" indent="0" algn="just">
              <a:buNone/>
            </a:pPr>
            <a:r>
              <a:rPr lang="en-US" dirty="0"/>
              <a:t>This section uses the newly-developed life cycle  to show how the Earned Benefit concepts are developed, planned for, and applied within programs.</a:t>
            </a:r>
          </a:p>
          <a:p>
            <a:pPr marL="0" indent="0" algn="just">
              <a:buNone/>
            </a:pPr>
            <a:r>
              <a:rPr lang="en-US" dirty="0">
                <a:solidFill>
                  <a:srgbClr val="FF0000"/>
                </a:solidFill>
              </a:rPr>
              <a:t>Benefits assessment</a:t>
            </a:r>
          </a:p>
          <a:p>
            <a:pPr marL="0" indent="0" algn="just">
              <a:buNone/>
            </a:pPr>
            <a:r>
              <a:rPr lang="en-US" dirty="0"/>
              <a:t>The key output of this phase is a clear definition of each of the benefits required from the program. The first step (see Figure 7.4) below is to clarify and agree upon the mission.</a:t>
            </a:r>
          </a:p>
        </p:txBody>
      </p:sp>
      <p:pic>
        <p:nvPicPr>
          <p:cNvPr id="4" name="Picture 3"/>
          <p:cNvPicPr>
            <a:picLocks noChangeAspect="1"/>
          </p:cNvPicPr>
          <p:nvPr/>
        </p:nvPicPr>
        <p:blipFill>
          <a:blip r:embed="rId2"/>
          <a:stretch>
            <a:fillRect/>
          </a:stretch>
        </p:blipFill>
        <p:spPr>
          <a:xfrm>
            <a:off x="9971678" y="227521"/>
            <a:ext cx="1627773" cy="1463167"/>
          </a:xfrm>
          <a:prstGeom prst="rect">
            <a:avLst/>
          </a:prstGeom>
        </p:spPr>
      </p:pic>
      <p:pic>
        <p:nvPicPr>
          <p:cNvPr id="5" name="Google Shape;123;p4">
            <a:extLst>
              <a:ext uri="{FF2B5EF4-FFF2-40B4-BE49-F238E27FC236}">
                <a16:creationId xmlns:a16="http://schemas.microsoft.com/office/drawing/2014/main" id="{8D71DEAD-2EDC-451D-BB2C-4FAB0E0371F3}"/>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AFAA1A8A-6D91-4B71-A93A-E6CC8280D53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28C34391-476C-4A4D-9213-62F51A3CD4F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15E2AD63-5CD8-487B-8F7C-9C93C8AFBA6F}"/>
              </a:ext>
            </a:extLst>
          </p:cNvPr>
          <p:cNvSpPr txBox="1">
            <a:spLocks/>
          </p:cNvSpPr>
          <p:nvPr/>
        </p:nvSpPr>
        <p:spPr>
          <a:xfrm>
            <a:off x="2677273" y="619260"/>
            <a:ext cx="6855828"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Toward the earned benefits method</a:t>
            </a:r>
          </a:p>
        </p:txBody>
      </p:sp>
      <p:pic>
        <p:nvPicPr>
          <p:cNvPr id="9" name="Google Shape;122;p4">
            <a:extLst>
              <a:ext uri="{FF2B5EF4-FFF2-40B4-BE49-F238E27FC236}">
                <a16:creationId xmlns:a16="http://schemas.microsoft.com/office/drawing/2014/main" id="{D401CEA3-4F14-4444-9B25-5347520769C8}"/>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D07BCA3-B7BE-4566-907A-92B5EEF4E786}"/>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3444993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assessment</a:t>
            </a:r>
          </a:p>
        </p:txBody>
      </p:sp>
      <p:pic>
        <p:nvPicPr>
          <p:cNvPr id="5" name="Content Placeholder 4"/>
          <p:cNvPicPr>
            <a:picLocks noGrp="1" noChangeAspect="1"/>
          </p:cNvPicPr>
          <p:nvPr>
            <p:ph idx="1"/>
          </p:nvPr>
        </p:nvPicPr>
        <p:blipFill>
          <a:blip r:embed="rId2"/>
          <a:stretch>
            <a:fillRect/>
          </a:stretch>
        </p:blipFill>
        <p:spPr>
          <a:xfrm>
            <a:off x="1658983" y="1825625"/>
            <a:ext cx="8830491" cy="4351338"/>
          </a:xfrm>
          <a:prstGeom prst="rect">
            <a:avLst/>
          </a:prstGeom>
        </p:spPr>
      </p:pic>
      <p:pic>
        <p:nvPicPr>
          <p:cNvPr id="4" name="Picture 3"/>
          <p:cNvPicPr>
            <a:picLocks noChangeAspect="1"/>
          </p:cNvPicPr>
          <p:nvPr/>
        </p:nvPicPr>
        <p:blipFill>
          <a:blip r:embed="rId3"/>
          <a:stretch>
            <a:fillRect/>
          </a:stretch>
        </p:blipFill>
        <p:spPr>
          <a:xfrm>
            <a:off x="10076181" y="227521"/>
            <a:ext cx="1627773" cy="1463167"/>
          </a:xfrm>
          <a:prstGeom prst="rect">
            <a:avLst/>
          </a:prstGeom>
        </p:spPr>
      </p:pic>
      <p:pic>
        <p:nvPicPr>
          <p:cNvPr id="6" name="Google Shape;123;p4">
            <a:extLst>
              <a:ext uri="{FF2B5EF4-FFF2-40B4-BE49-F238E27FC236}">
                <a16:creationId xmlns:a16="http://schemas.microsoft.com/office/drawing/2014/main" id="{6A15E1B7-B3CD-447B-8A46-58A086CD5973}"/>
              </a:ext>
            </a:extLst>
          </p:cNvPr>
          <p:cNvPicPr preferRelativeResize="0"/>
          <p:nvPr/>
        </p:nvPicPr>
        <p:blipFill rotWithShape="1">
          <a:blip r:embed="rId4">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93769C47-A13D-4B07-B17A-83AF074825F2}"/>
              </a:ext>
            </a:extLst>
          </p:cNvPr>
          <p:cNvPicPr preferRelativeResize="0"/>
          <p:nvPr/>
        </p:nvPicPr>
        <p:blipFill rotWithShape="1">
          <a:blip r:embed="rId5">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85B2BECE-AB19-401C-9A8E-43F3C03C301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20B014D-D7DD-4571-A5C8-5908C290E3FE}"/>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a:t>
            </a:r>
          </a:p>
        </p:txBody>
      </p:sp>
      <p:pic>
        <p:nvPicPr>
          <p:cNvPr id="10" name="Google Shape;122;p4">
            <a:extLst>
              <a:ext uri="{FF2B5EF4-FFF2-40B4-BE49-F238E27FC236}">
                <a16:creationId xmlns:a16="http://schemas.microsoft.com/office/drawing/2014/main" id="{805D593A-4298-4B87-8B25-E1B57A3B838F}"/>
              </a:ext>
            </a:extLst>
          </p:cNvPr>
          <p:cNvPicPr preferRelativeResize="0"/>
          <p:nvPr/>
        </p:nvPicPr>
        <p:blipFill rotWithShape="1">
          <a:blip r:embed="rId6">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1F1B091D-0BA5-4AA0-ABF4-6899778CFDC2}"/>
              </a:ext>
            </a:extLst>
          </p:cNvPr>
          <p:cNvPicPr preferRelativeResize="0"/>
          <p:nvPr/>
        </p:nvPicPr>
        <p:blipFill rotWithShape="1">
          <a:blip r:embed="rId4">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6547879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provides a high-level definition of the capabilities that need to be created, as well as the realization strategy to be defined—i.e., what approach should be taken for realizing the benefits (e.g. quick wins, minimal cost exposure, high-risk first, etc.). The corresponding benefits can then be determined.</a:t>
            </a:r>
          </a:p>
          <a:p>
            <a:pPr marL="0" indent="0" algn="just">
              <a:buNone/>
            </a:pPr>
            <a:r>
              <a:rPr lang="en-US" dirty="0">
                <a:solidFill>
                  <a:srgbClr val="FF0000"/>
                </a:solidFill>
              </a:rPr>
              <a:t>Identify the Benefits</a:t>
            </a:r>
          </a:p>
          <a:p>
            <a:pPr marL="0" indent="0" algn="just">
              <a:buNone/>
            </a:pPr>
            <a:r>
              <a:rPr lang="en-US" dirty="0"/>
              <a:t>The benefits description is based on an analysis of what will have changed (for the better) from the current state to the state described in the vision. Once the benefits have been identified, they need to be assessed.</a:t>
            </a:r>
          </a:p>
        </p:txBody>
      </p:sp>
      <p:pic>
        <p:nvPicPr>
          <p:cNvPr id="4" name="Picture 3"/>
          <p:cNvPicPr>
            <a:picLocks noChangeAspect="1"/>
          </p:cNvPicPr>
          <p:nvPr/>
        </p:nvPicPr>
        <p:blipFill>
          <a:blip r:embed="rId2"/>
          <a:stretch>
            <a:fillRect/>
          </a:stretch>
        </p:blipFill>
        <p:spPr>
          <a:xfrm>
            <a:off x="10063119" y="227521"/>
            <a:ext cx="1627773" cy="1463167"/>
          </a:xfrm>
          <a:prstGeom prst="rect">
            <a:avLst/>
          </a:prstGeom>
        </p:spPr>
      </p:pic>
      <p:pic>
        <p:nvPicPr>
          <p:cNvPr id="5" name="Google Shape;123;p4">
            <a:extLst>
              <a:ext uri="{FF2B5EF4-FFF2-40B4-BE49-F238E27FC236}">
                <a16:creationId xmlns:a16="http://schemas.microsoft.com/office/drawing/2014/main" id="{E501D291-9FB8-4ED1-ADE0-611E4BE2B212}"/>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ECCBF136-0A48-4F7E-91FB-D40999681EA3}"/>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ABC1C06F-F43C-4F68-8C91-0CAB3556501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4FF7CE59-D91D-4B16-9435-E5B4E604062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a:t>
            </a:r>
          </a:p>
        </p:txBody>
      </p:sp>
      <p:pic>
        <p:nvPicPr>
          <p:cNvPr id="9" name="Google Shape;122;p4">
            <a:extLst>
              <a:ext uri="{FF2B5EF4-FFF2-40B4-BE49-F238E27FC236}">
                <a16:creationId xmlns:a16="http://schemas.microsoft.com/office/drawing/2014/main" id="{7B28F27A-6B1D-489C-B02C-E0703D80EC5A}"/>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1F8074D-00A6-410D-92CE-5D3F6FC38993}"/>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0083722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Assess the Benefits</a:t>
            </a:r>
          </a:p>
          <a:p>
            <a:pPr marL="0" indent="0" algn="just">
              <a:buNone/>
            </a:pPr>
            <a:r>
              <a:rPr lang="en-US" dirty="0"/>
              <a:t>These benefits should be described in purely qualitative terms: the benefits criteria should be defined along with a definition of the meaning of qualitative assessment terms (such as “high,” “medium” and “low”).</a:t>
            </a:r>
          </a:p>
          <a:p>
            <a:pPr marL="0" indent="0" algn="just">
              <a:buNone/>
            </a:pPr>
            <a:r>
              <a:rPr lang="en-US" dirty="0"/>
              <a:t>Once the benefits have been identified and assessed in line with the vision and mission, they provide the basic building blocks for the Earned Benefit technique in parallel with developing the business case.</a:t>
            </a:r>
          </a:p>
        </p:txBody>
      </p:sp>
      <p:pic>
        <p:nvPicPr>
          <p:cNvPr id="4" name="Picture 3"/>
          <p:cNvPicPr>
            <a:picLocks noChangeAspect="1"/>
          </p:cNvPicPr>
          <p:nvPr/>
        </p:nvPicPr>
        <p:blipFill>
          <a:blip r:embed="rId2"/>
          <a:stretch>
            <a:fillRect/>
          </a:stretch>
        </p:blipFill>
        <p:spPr>
          <a:xfrm>
            <a:off x="10539913" y="227521"/>
            <a:ext cx="1627773" cy="1463167"/>
          </a:xfrm>
          <a:prstGeom prst="rect">
            <a:avLst/>
          </a:prstGeom>
        </p:spPr>
      </p:pic>
      <p:pic>
        <p:nvPicPr>
          <p:cNvPr id="5" name="Google Shape;123;p4">
            <a:extLst>
              <a:ext uri="{FF2B5EF4-FFF2-40B4-BE49-F238E27FC236}">
                <a16:creationId xmlns:a16="http://schemas.microsoft.com/office/drawing/2014/main" id="{ECB8A5F5-8BCC-4210-823B-08A830FF12A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71AA1E32-16C1-47E8-B277-83D3AD29BB0F}"/>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1A9E2314-3333-450F-93E4-BC2FE34FB0B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3E835E31-F5C6-4034-8F74-8E8E581DBEE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assessment</a:t>
            </a:r>
          </a:p>
        </p:txBody>
      </p:sp>
      <p:pic>
        <p:nvPicPr>
          <p:cNvPr id="9" name="Google Shape;122;p4">
            <a:extLst>
              <a:ext uri="{FF2B5EF4-FFF2-40B4-BE49-F238E27FC236}">
                <a16:creationId xmlns:a16="http://schemas.microsoft.com/office/drawing/2014/main" id="{40937FB0-FE43-41C4-B683-5384EAB1501D}"/>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DD59F46-68E8-4435-A9E4-0F86CB5E5D45}"/>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0936038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Business case development</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Derive Components</a:t>
            </a:r>
          </a:p>
          <a:p>
            <a:pPr marL="0" indent="0" algn="just">
              <a:buNone/>
            </a:pPr>
            <a:r>
              <a:rPr lang="en-US" dirty="0"/>
              <a:t>Once the set of required capabilities has been defined, these have to be investigated in order to determine the set of projects (and non-project work)—i.e., components—required in order to deliver these capabilities. Prioritization will depend on the contribution of the component to achieving the strategy. This requires the component-benefit matrix to be developed . See Figure 7.5.</a:t>
            </a:r>
          </a:p>
        </p:txBody>
      </p:sp>
      <p:pic>
        <p:nvPicPr>
          <p:cNvPr id="4" name="Picture 3"/>
          <p:cNvPicPr>
            <a:picLocks noChangeAspect="1"/>
          </p:cNvPicPr>
          <p:nvPr/>
        </p:nvPicPr>
        <p:blipFill>
          <a:blip r:embed="rId2"/>
          <a:stretch>
            <a:fillRect/>
          </a:stretch>
        </p:blipFill>
        <p:spPr>
          <a:xfrm>
            <a:off x="10363564" y="294989"/>
            <a:ext cx="1627773" cy="1463167"/>
          </a:xfrm>
          <a:prstGeom prst="rect">
            <a:avLst/>
          </a:prstGeom>
        </p:spPr>
      </p:pic>
      <p:pic>
        <p:nvPicPr>
          <p:cNvPr id="5" name="Google Shape;123;p4">
            <a:extLst>
              <a:ext uri="{FF2B5EF4-FFF2-40B4-BE49-F238E27FC236}">
                <a16:creationId xmlns:a16="http://schemas.microsoft.com/office/drawing/2014/main" id="{439B85D6-536C-40A0-8CCC-B7FD94F25C27}"/>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68808604-85DE-41E0-B078-3C7E45BA4A69}"/>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26ECF14-C06A-417B-8CF7-27F136E2B885}"/>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DE226467-9874-41FA-AB7F-6C1489B63A2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p:txBody>
      </p:sp>
      <p:pic>
        <p:nvPicPr>
          <p:cNvPr id="9" name="Google Shape;122;p4">
            <a:extLst>
              <a:ext uri="{FF2B5EF4-FFF2-40B4-BE49-F238E27FC236}">
                <a16:creationId xmlns:a16="http://schemas.microsoft.com/office/drawing/2014/main" id="{654F00D8-4A47-4485-93F9-9F286223B4EE}"/>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A2B82935-AFB7-4A1E-9478-0F0E38975BBF}"/>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4476886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5" name="Content Placeholder 4"/>
          <p:cNvPicPr>
            <a:picLocks noGrp="1" noChangeAspect="1"/>
          </p:cNvPicPr>
          <p:nvPr>
            <p:ph idx="1"/>
          </p:nvPr>
        </p:nvPicPr>
        <p:blipFill>
          <a:blip r:embed="rId2"/>
          <a:stretch>
            <a:fillRect/>
          </a:stretch>
        </p:blipFill>
        <p:spPr>
          <a:xfrm>
            <a:off x="1136469" y="1825625"/>
            <a:ext cx="9235439" cy="4351338"/>
          </a:xfrm>
          <a:prstGeom prst="rect">
            <a:avLst/>
          </a:prstGeom>
        </p:spPr>
      </p:pic>
      <p:pic>
        <p:nvPicPr>
          <p:cNvPr id="4" name="Picture 3"/>
          <p:cNvPicPr>
            <a:picLocks noChangeAspect="1"/>
          </p:cNvPicPr>
          <p:nvPr/>
        </p:nvPicPr>
        <p:blipFill>
          <a:blip r:embed="rId3"/>
          <a:stretch>
            <a:fillRect/>
          </a:stretch>
        </p:blipFill>
        <p:spPr>
          <a:xfrm>
            <a:off x="10089245" y="362458"/>
            <a:ext cx="1627773" cy="1463167"/>
          </a:xfrm>
          <a:prstGeom prst="rect">
            <a:avLst/>
          </a:prstGeom>
        </p:spPr>
      </p:pic>
      <p:pic>
        <p:nvPicPr>
          <p:cNvPr id="6" name="Google Shape;123;p4">
            <a:extLst>
              <a:ext uri="{FF2B5EF4-FFF2-40B4-BE49-F238E27FC236}">
                <a16:creationId xmlns:a16="http://schemas.microsoft.com/office/drawing/2014/main" id="{664DD675-8FCA-4DC5-BD96-D52F09FBEFBD}"/>
              </a:ext>
            </a:extLst>
          </p:cNvPr>
          <p:cNvPicPr preferRelativeResize="0"/>
          <p:nvPr/>
        </p:nvPicPr>
        <p:blipFill rotWithShape="1">
          <a:blip r:embed="rId4">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76B21062-7C97-4768-8CA8-D31F0D964352}"/>
              </a:ext>
            </a:extLst>
          </p:cNvPr>
          <p:cNvPicPr preferRelativeResize="0"/>
          <p:nvPr/>
        </p:nvPicPr>
        <p:blipFill rotWithShape="1">
          <a:blip r:embed="rId5">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D22848DD-641C-4307-A39B-52CEAF32E0E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CF82205-E0A3-484D-8D36-4A0F233F721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p:txBody>
      </p:sp>
      <p:pic>
        <p:nvPicPr>
          <p:cNvPr id="10" name="Google Shape;122;p4">
            <a:extLst>
              <a:ext uri="{FF2B5EF4-FFF2-40B4-BE49-F238E27FC236}">
                <a16:creationId xmlns:a16="http://schemas.microsoft.com/office/drawing/2014/main" id="{AB723492-91C4-4436-8FC0-F547A618814A}"/>
              </a:ext>
            </a:extLst>
          </p:cNvPr>
          <p:cNvPicPr preferRelativeResize="0"/>
          <p:nvPr/>
        </p:nvPicPr>
        <p:blipFill rotWithShape="1">
          <a:blip r:embed="rId6">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0D63B2C8-1B56-4FB3-9CA9-73EDCB466508}"/>
              </a:ext>
            </a:extLst>
          </p:cNvPr>
          <p:cNvPicPr preferRelativeResize="0"/>
          <p:nvPr/>
        </p:nvPicPr>
        <p:blipFill rotWithShape="1">
          <a:blip r:embed="rId4">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8207513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Map Benefits</a:t>
            </a:r>
          </a:p>
          <a:p>
            <a:pPr marL="0" indent="0" algn="just">
              <a:buNone/>
            </a:pPr>
            <a:r>
              <a:rPr lang="en-US" dirty="0"/>
              <a:t>It is unlikely that each component contributes to a single benefit, so a “component-benefit matrix” needs to be developed at the same time.</a:t>
            </a:r>
          </a:p>
          <a:p>
            <a:pPr marL="0" indent="0" algn="just">
              <a:buNone/>
            </a:pPr>
            <a:r>
              <a:rPr lang="en-US" dirty="0"/>
              <a:t>Each cell of the matrix indicates the relative contribution of a component (row) to a benefit (column); a value of zero indicates that the component does not contribute to that benefit; ideally, the values are then normalized so that each column sums to 1, as shown below (Figure 7.6).</a:t>
            </a:r>
          </a:p>
        </p:txBody>
      </p:sp>
      <p:pic>
        <p:nvPicPr>
          <p:cNvPr id="4" name="Picture 3"/>
          <p:cNvPicPr>
            <a:picLocks noChangeAspect="1"/>
          </p:cNvPicPr>
          <p:nvPr/>
        </p:nvPicPr>
        <p:blipFill>
          <a:blip r:embed="rId2"/>
          <a:stretch>
            <a:fillRect/>
          </a:stretch>
        </p:blipFill>
        <p:spPr>
          <a:xfrm>
            <a:off x="10402753" y="227521"/>
            <a:ext cx="1627773" cy="1463167"/>
          </a:xfrm>
          <a:prstGeom prst="rect">
            <a:avLst/>
          </a:prstGeom>
        </p:spPr>
      </p:pic>
      <p:pic>
        <p:nvPicPr>
          <p:cNvPr id="5" name="Google Shape;123;p4">
            <a:extLst>
              <a:ext uri="{FF2B5EF4-FFF2-40B4-BE49-F238E27FC236}">
                <a16:creationId xmlns:a16="http://schemas.microsoft.com/office/drawing/2014/main" id="{9796CD81-4727-4274-BBAD-D93E10DC65A8}"/>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4792CE85-E27B-4530-9EC9-96C0270F9550}"/>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BC2077DC-1205-4BEF-B90A-432A3A3A3EB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F5C2AF9E-DA1B-4121-9CC9-E4A2BEA9ED5B}"/>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p:txBody>
      </p:sp>
      <p:pic>
        <p:nvPicPr>
          <p:cNvPr id="9" name="Google Shape;122;p4">
            <a:extLst>
              <a:ext uri="{FF2B5EF4-FFF2-40B4-BE49-F238E27FC236}">
                <a16:creationId xmlns:a16="http://schemas.microsoft.com/office/drawing/2014/main" id="{F6E04DCC-4D7D-4F58-89E7-1879D7C7A9EA}"/>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8D8C3E6E-64BF-43D2-9566-2CE5C4CBD79E}"/>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41708493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5" name="Content Placeholder 4"/>
          <p:cNvPicPr>
            <a:picLocks noGrp="1" noChangeAspect="1"/>
          </p:cNvPicPr>
          <p:nvPr>
            <p:ph idx="1"/>
          </p:nvPr>
        </p:nvPicPr>
        <p:blipFill>
          <a:blip r:embed="rId2"/>
          <a:stretch>
            <a:fillRect/>
          </a:stretch>
        </p:blipFill>
        <p:spPr>
          <a:xfrm>
            <a:off x="838200" y="2429668"/>
            <a:ext cx="10515600" cy="4127885"/>
          </a:xfrm>
          <a:prstGeom prst="rect">
            <a:avLst/>
          </a:prstGeom>
        </p:spPr>
      </p:pic>
      <p:pic>
        <p:nvPicPr>
          <p:cNvPr id="4" name="Picture 3"/>
          <p:cNvPicPr>
            <a:picLocks noChangeAspect="1"/>
          </p:cNvPicPr>
          <p:nvPr/>
        </p:nvPicPr>
        <p:blipFill>
          <a:blip r:embed="rId3"/>
          <a:stretch>
            <a:fillRect/>
          </a:stretch>
        </p:blipFill>
        <p:spPr>
          <a:xfrm>
            <a:off x="10350502" y="362458"/>
            <a:ext cx="1627773" cy="1463167"/>
          </a:xfrm>
          <a:prstGeom prst="rect">
            <a:avLst/>
          </a:prstGeom>
        </p:spPr>
      </p:pic>
      <p:pic>
        <p:nvPicPr>
          <p:cNvPr id="6" name="Google Shape;123;p4">
            <a:extLst>
              <a:ext uri="{FF2B5EF4-FFF2-40B4-BE49-F238E27FC236}">
                <a16:creationId xmlns:a16="http://schemas.microsoft.com/office/drawing/2014/main" id="{D6674E58-1526-40C4-87F4-A29C14DEBF1A}"/>
              </a:ext>
            </a:extLst>
          </p:cNvPr>
          <p:cNvPicPr preferRelativeResize="0"/>
          <p:nvPr/>
        </p:nvPicPr>
        <p:blipFill rotWithShape="1">
          <a:blip r:embed="rId4">
            <a:alphaModFix/>
          </a:blip>
          <a:srcRect/>
          <a:stretch/>
        </p:blipFill>
        <p:spPr>
          <a:xfrm>
            <a:off x="-2736" y="2204822"/>
            <a:ext cx="238650" cy="2709534"/>
          </a:xfrm>
          <a:prstGeom prst="rect">
            <a:avLst/>
          </a:prstGeom>
          <a:noFill/>
          <a:ln>
            <a:noFill/>
          </a:ln>
        </p:spPr>
      </p:pic>
      <p:pic>
        <p:nvPicPr>
          <p:cNvPr id="7" name="Google Shape;125;p4">
            <a:extLst>
              <a:ext uri="{FF2B5EF4-FFF2-40B4-BE49-F238E27FC236}">
                <a16:creationId xmlns:a16="http://schemas.microsoft.com/office/drawing/2014/main" id="{AF206A92-F675-447B-B338-BE8BB04DD5E0}"/>
              </a:ext>
            </a:extLst>
          </p:cNvPr>
          <p:cNvPicPr preferRelativeResize="0"/>
          <p:nvPr/>
        </p:nvPicPr>
        <p:blipFill rotWithShape="1">
          <a:blip r:embed="rId5">
            <a:alphaModFix/>
          </a:blip>
          <a:srcRect/>
          <a:stretch/>
        </p:blipFill>
        <p:spPr>
          <a:xfrm>
            <a:off x="0" y="0"/>
            <a:ext cx="9533101" cy="1610200"/>
          </a:xfrm>
          <a:prstGeom prst="rect">
            <a:avLst/>
          </a:prstGeom>
          <a:noFill/>
          <a:ln>
            <a:noFill/>
          </a:ln>
        </p:spPr>
      </p:pic>
      <p:sp>
        <p:nvSpPr>
          <p:cNvPr id="8" name="Google Shape;127;p4">
            <a:extLst>
              <a:ext uri="{FF2B5EF4-FFF2-40B4-BE49-F238E27FC236}">
                <a16:creationId xmlns:a16="http://schemas.microsoft.com/office/drawing/2014/main" id="{B74425F4-1BDC-4294-A0A1-ED981C23596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854629C-8CF8-4C7F-9F2E-6D6A5F6100FE}"/>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E9307971-FA12-4BD1-8E1B-0150D37AEA77}"/>
              </a:ext>
            </a:extLst>
          </p:cNvPr>
          <p:cNvPicPr preferRelativeResize="0"/>
          <p:nvPr/>
        </p:nvPicPr>
        <p:blipFill rotWithShape="1">
          <a:blip r:embed="rId6">
            <a:alphaModFix/>
          </a:blip>
          <a:srcRect/>
          <a:stretch/>
        </p:blipFill>
        <p:spPr>
          <a:xfrm>
            <a:off x="2289771" y="5972125"/>
            <a:ext cx="9902229" cy="204838"/>
          </a:xfrm>
          <a:prstGeom prst="rect">
            <a:avLst/>
          </a:prstGeom>
          <a:noFill/>
          <a:ln>
            <a:noFill/>
          </a:ln>
        </p:spPr>
      </p:pic>
      <p:pic>
        <p:nvPicPr>
          <p:cNvPr id="11" name="Google Shape;124;p4">
            <a:extLst>
              <a:ext uri="{FF2B5EF4-FFF2-40B4-BE49-F238E27FC236}">
                <a16:creationId xmlns:a16="http://schemas.microsoft.com/office/drawing/2014/main" id="{6B01E9FC-565D-497A-AFCA-3FFB582A7518}"/>
              </a:ext>
            </a:extLst>
          </p:cNvPr>
          <p:cNvPicPr preferRelativeResize="0"/>
          <p:nvPr/>
        </p:nvPicPr>
        <p:blipFill rotWithShape="1">
          <a:blip r:embed="rId4">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6574916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Define Benefits Metrics—Part 1: Units</a:t>
            </a:r>
          </a:p>
          <a:p>
            <a:pPr marL="0" indent="0" algn="just">
              <a:buNone/>
            </a:pPr>
            <a:r>
              <a:rPr lang="en-US" dirty="0"/>
              <a:t>In order to allow tracking and consolidation, the qualitative analysis in the previous phase needs to be transformed into a quantitative forecast; this entails defining the units in which the Benefit will be measured as explained in Business Case Development.</a:t>
            </a:r>
          </a:p>
        </p:txBody>
      </p:sp>
      <p:pic>
        <p:nvPicPr>
          <p:cNvPr id="4" name="Picture 3"/>
          <p:cNvPicPr>
            <a:picLocks noChangeAspect="1"/>
          </p:cNvPicPr>
          <p:nvPr/>
        </p:nvPicPr>
        <p:blipFill>
          <a:blip r:embed="rId2"/>
          <a:stretch>
            <a:fillRect/>
          </a:stretch>
        </p:blipFill>
        <p:spPr>
          <a:xfrm>
            <a:off x="10115370" y="365125"/>
            <a:ext cx="1627773" cy="1463167"/>
          </a:xfrm>
          <a:prstGeom prst="rect">
            <a:avLst/>
          </a:prstGeom>
        </p:spPr>
      </p:pic>
      <p:pic>
        <p:nvPicPr>
          <p:cNvPr id="5" name="Google Shape;123;p4">
            <a:extLst>
              <a:ext uri="{FF2B5EF4-FFF2-40B4-BE49-F238E27FC236}">
                <a16:creationId xmlns:a16="http://schemas.microsoft.com/office/drawing/2014/main" id="{CA08D32F-6C01-42D7-BA49-E366A9F94FBF}"/>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3A90B377-2AE9-4E4C-8739-DCAE991E8D1B}"/>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37455F04-DAF5-4A94-AD07-18ACA665B9E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7FDBDEF5-CE32-4566-9943-EB87668E449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p:txBody>
      </p:sp>
      <p:pic>
        <p:nvPicPr>
          <p:cNvPr id="9" name="Google Shape;122;p4">
            <a:extLst>
              <a:ext uri="{FF2B5EF4-FFF2-40B4-BE49-F238E27FC236}">
                <a16:creationId xmlns:a16="http://schemas.microsoft.com/office/drawing/2014/main" id="{741477F5-F4BB-4304-93DA-21388EBD9D6E}"/>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121670F-062E-4D4D-A402-71F9A015C31F}"/>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1528182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588137" y="227521"/>
            <a:ext cx="1627773" cy="1463167"/>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Define Benefits Metrics—Part 2: Quantities</a:t>
            </a:r>
          </a:p>
          <a:p>
            <a:pPr marL="0" indent="0" algn="just">
              <a:buNone/>
            </a:pPr>
            <a:r>
              <a:rPr lang="en-US" dirty="0"/>
              <a:t>For each benefit, the following must be defined:</a:t>
            </a:r>
          </a:p>
          <a:p>
            <a:pPr marL="0" indent="0" algn="just">
              <a:buNone/>
            </a:pPr>
            <a:r>
              <a:rPr lang="en-US" dirty="0"/>
              <a:t>• Benefit capability completion criteria: i.e., how to determine if all of the capabilities required to achieve the benefit are in place</a:t>
            </a:r>
          </a:p>
          <a:p>
            <a:pPr marL="0" indent="0" algn="just">
              <a:buNone/>
            </a:pPr>
            <a:r>
              <a:rPr lang="en-US" dirty="0"/>
              <a:t>• Benefit value measured in the predefined units.</a:t>
            </a:r>
          </a:p>
          <a:p>
            <a:pPr marL="0" indent="0">
              <a:buNone/>
            </a:pPr>
            <a:endParaRPr lang="en-US" dirty="0"/>
          </a:p>
        </p:txBody>
      </p:sp>
      <p:pic>
        <p:nvPicPr>
          <p:cNvPr id="5" name="Google Shape;123;p4">
            <a:extLst>
              <a:ext uri="{FF2B5EF4-FFF2-40B4-BE49-F238E27FC236}">
                <a16:creationId xmlns:a16="http://schemas.microsoft.com/office/drawing/2014/main" id="{51025CCA-27CA-40CF-8669-E5CA45AA184E}"/>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C6D549EC-9CDE-4ACC-B583-21E95DB774F2}"/>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74CBC338-8BE1-4EBD-872B-E881F11D3E1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64656FD8-CD67-4553-8424-6A1A504ECE6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p:txBody>
      </p:sp>
      <p:pic>
        <p:nvPicPr>
          <p:cNvPr id="9" name="Google Shape;122;p4">
            <a:extLst>
              <a:ext uri="{FF2B5EF4-FFF2-40B4-BE49-F238E27FC236}">
                <a16:creationId xmlns:a16="http://schemas.microsoft.com/office/drawing/2014/main" id="{CC49059F-BE68-4B37-A33D-DEDB88F49E0F}"/>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B117CB3B-C1D3-4D92-8A92-C04A603FE91D}"/>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854671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Estimate Components</a:t>
            </a:r>
          </a:p>
          <a:p>
            <a:pPr marL="0" indent="0" algn="just">
              <a:buNone/>
            </a:pPr>
            <a:r>
              <a:rPr lang="en-US" dirty="0"/>
              <a:t>This step implies estimating the cost and duration of each component using standard project management estimation tools.</a:t>
            </a:r>
          </a:p>
          <a:p>
            <a:pPr marL="0" indent="0" algn="just">
              <a:buNone/>
            </a:pPr>
            <a:r>
              <a:rPr lang="en-US" dirty="0">
                <a:solidFill>
                  <a:srgbClr val="FF0000"/>
                </a:solidFill>
              </a:rPr>
              <a:t>Quantify the Business Case</a:t>
            </a:r>
          </a:p>
          <a:p>
            <a:pPr marL="0" indent="0" algn="just">
              <a:buNone/>
            </a:pPr>
            <a:r>
              <a:rPr lang="en-US" dirty="0"/>
              <a:t>Developing a quantified business case is beyond the scope of this document (but see for example The International Institute of Business Analysis, 2009), but is required in order to obtain approval to start planning on how to achieve it.</a:t>
            </a:r>
          </a:p>
        </p:txBody>
      </p:sp>
      <p:pic>
        <p:nvPicPr>
          <p:cNvPr id="4" name="Picture 3"/>
          <p:cNvPicPr>
            <a:picLocks noChangeAspect="1"/>
          </p:cNvPicPr>
          <p:nvPr/>
        </p:nvPicPr>
        <p:blipFill>
          <a:blip r:embed="rId2"/>
          <a:stretch>
            <a:fillRect/>
          </a:stretch>
        </p:blipFill>
        <p:spPr>
          <a:xfrm>
            <a:off x="9726027" y="294989"/>
            <a:ext cx="1627773" cy="1463167"/>
          </a:xfrm>
          <a:prstGeom prst="rect">
            <a:avLst/>
          </a:prstGeom>
        </p:spPr>
      </p:pic>
      <p:pic>
        <p:nvPicPr>
          <p:cNvPr id="5" name="Google Shape;123;p4">
            <a:extLst>
              <a:ext uri="{FF2B5EF4-FFF2-40B4-BE49-F238E27FC236}">
                <a16:creationId xmlns:a16="http://schemas.microsoft.com/office/drawing/2014/main" id="{2AFF9446-0344-49BE-9F43-3BFEFF582B2A}"/>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932508E4-8D96-45EE-B10E-242A774541FD}"/>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059B137C-4F18-40A7-BBD8-D108D2DC982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ED1719B8-2836-4B9A-80F0-07AFE9F62147}"/>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case development</a:t>
            </a:r>
          </a:p>
          <a:p>
            <a:endParaRPr lang="en-US" sz="2800" dirty="0">
              <a:solidFill>
                <a:schemeClr val="bg1"/>
              </a:solidFill>
            </a:endParaRPr>
          </a:p>
        </p:txBody>
      </p:sp>
      <p:pic>
        <p:nvPicPr>
          <p:cNvPr id="9" name="Google Shape;122;p4">
            <a:extLst>
              <a:ext uri="{FF2B5EF4-FFF2-40B4-BE49-F238E27FC236}">
                <a16:creationId xmlns:a16="http://schemas.microsoft.com/office/drawing/2014/main" id="{21CCA6A5-980D-46AE-A48D-55EA66B37944}"/>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67D6B124-50FD-439F-B168-FFB6E36C6298}"/>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9894221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planning</a:t>
            </a:r>
          </a:p>
        </p:txBody>
      </p:sp>
      <p:sp>
        <p:nvSpPr>
          <p:cNvPr id="3" name="Content Placeholder 2"/>
          <p:cNvSpPr>
            <a:spLocks noGrp="1"/>
          </p:cNvSpPr>
          <p:nvPr>
            <p:ph idx="1"/>
          </p:nvPr>
        </p:nvSpPr>
        <p:spPr/>
        <p:txBody>
          <a:bodyPr/>
          <a:lstStyle/>
          <a:p>
            <a:pPr marL="0" indent="0" algn="just">
              <a:buNone/>
            </a:pPr>
            <a:r>
              <a:rPr lang="en-US" dirty="0"/>
              <a:t>Although the overall business case has been developed, we do not yet have a clear idea of how to achieve it. That is carried out in this phase.</a:t>
            </a:r>
          </a:p>
          <a:p>
            <a:pPr marL="0" indent="0" algn="just">
              <a:buNone/>
            </a:pPr>
            <a:r>
              <a:rPr lang="en-US" dirty="0">
                <a:solidFill>
                  <a:srgbClr val="FF0000"/>
                </a:solidFill>
              </a:rPr>
              <a:t>Determine Dependencies</a:t>
            </a:r>
          </a:p>
          <a:p>
            <a:pPr marL="0" indent="0" algn="just">
              <a:buNone/>
            </a:pPr>
            <a:r>
              <a:rPr lang="en-US" dirty="0"/>
              <a:t>The way in which the components work together (e.g. the output of one is the input for another) defines constraints on the order in which the components can be implemented. Given these constraints, the overall plan will need to apply a priority order for the components. There are a number of options as shown as follows.</a:t>
            </a:r>
          </a:p>
        </p:txBody>
      </p:sp>
      <p:pic>
        <p:nvPicPr>
          <p:cNvPr id="4" name="Picture 3"/>
          <p:cNvPicPr>
            <a:picLocks noChangeAspect="1"/>
          </p:cNvPicPr>
          <p:nvPr/>
        </p:nvPicPr>
        <p:blipFill>
          <a:blip r:embed="rId2"/>
          <a:stretch>
            <a:fillRect/>
          </a:stretch>
        </p:blipFill>
        <p:spPr>
          <a:xfrm>
            <a:off x="10564227" y="365125"/>
            <a:ext cx="1627773" cy="1463167"/>
          </a:xfrm>
          <a:prstGeom prst="rect">
            <a:avLst/>
          </a:prstGeom>
        </p:spPr>
      </p:pic>
      <p:pic>
        <p:nvPicPr>
          <p:cNvPr id="5" name="Google Shape;123;p4">
            <a:extLst>
              <a:ext uri="{FF2B5EF4-FFF2-40B4-BE49-F238E27FC236}">
                <a16:creationId xmlns:a16="http://schemas.microsoft.com/office/drawing/2014/main" id="{F5A43A6A-58EF-463E-A00A-434422AAE6D5}"/>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EBF9254B-E0E4-4C7C-B467-9A5E93F8B2FA}"/>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F9BC9D3E-08D4-421D-AB73-1E6989AAB3A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67396523-7450-42FA-8233-AA6334F3469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planning</a:t>
            </a:r>
          </a:p>
        </p:txBody>
      </p:sp>
      <p:pic>
        <p:nvPicPr>
          <p:cNvPr id="9" name="Google Shape;122;p4">
            <a:extLst>
              <a:ext uri="{FF2B5EF4-FFF2-40B4-BE49-F238E27FC236}">
                <a16:creationId xmlns:a16="http://schemas.microsoft.com/office/drawing/2014/main" id="{F1681F9C-D99D-4A1D-A767-9DAE89A61A93}"/>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D1ABDC75-56B8-4647-A642-7BC267900D90}"/>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33227235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planning</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Establish Priorities</a:t>
            </a:r>
          </a:p>
          <a:p>
            <a:pPr marL="0" indent="0" algn="just">
              <a:buNone/>
            </a:pPr>
            <a:r>
              <a:rPr lang="en-US" dirty="0"/>
              <a:t>The Benefit-Component matrix (Figure 7.6) above is a useful basis for component prioritization: the question to be answered is: how much does each component contribute individually to the total program Benefit?”</a:t>
            </a:r>
          </a:p>
        </p:txBody>
      </p:sp>
      <p:pic>
        <p:nvPicPr>
          <p:cNvPr id="4" name="Picture 3"/>
          <p:cNvPicPr>
            <a:picLocks noChangeAspect="1"/>
          </p:cNvPicPr>
          <p:nvPr/>
        </p:nvPicPr>
        <p:blipFill>
          <a:blip r:embed="rId2"/>
          <a:stretch>
            <a:fillRect/>
          </a:stretch>
        </p:blipFill>
        <p:spPr>
          <a:xfrm>
            <a:off x="10141496" y="227521"/>
            <a:ext cx="1627773" cy="1463167"/>
          </a:xfrm>
          <a:prstGeom prst="rect">
            <a:avLst/>
          </a:prstGeom>
        </p:spPr>
      </p:pic>
      <p:pic>
        <p:nvPicPr>
          <p:cNvPr id="5" name="Google Shape;123;p4">
            <a:extLst>
              <a:ext uri="{FF2B5EF4-FFF2-40B4-BE49-F238E27FC236}">
                <a16:creationId xmlns:a16="http://schemas.microsoft.com/office/drawing/2014/main" id="{0420F210-65AC-4AC7-9C6D-0FB9028F6FB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6" name="Google Shape;125;p4">
            <a:extLst>
              <a:ext uri="{FF2B5EF4-FFF2-40B4-BE49-F238E27FC236}">
                <a16:creationId xmlns:a16="http://schemas.microsoft.com/office/drawing/2014/main" id="{2C88778D-F529-4B61-8D65-4E5BEF1F4CD6}"/>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7" name="Google Shape;127;p4">
            <a:extLst>
              <a:ext uri="{FF2B5EF4-FFF2-40B4-BE49-F238E27FC236}">
                <a16:creationId xmlns:a16="http://schemas.microsoft.com/office/drawing/2014/main" id="{AA48CE98-CD6A-4126-A386-D5ADD4E076D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8" name="Title 1">
            <a:extLst>
              <a:ext uri="{FF2B5EF4-FFF2-40B4-BE49-F238E27FC236}">
                <a16:creationId xmlns:a16="http://schemas.microsoft.com/office/drawing/2014/main" id="{FE9A1490-9C74-4584-B072-E83622717BF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planning</a:t>
            </a:r>
          </a:p>
          <a:p>
            <a:endParaRPr lang="en-US" sz="2800" dirty="0">
              <a:solidFill>
                <a:schemeClr val="bg1"/>
              </a:solidFill>
            </a:endParaRPr>
          </a:p>
        </p:txBody>
      </p:sp>
      <p:pic>
        <p:nvPicPr>
          <p:cNvPr id="9" name="Google Shape;122;p4">
            <a:extLst>
              <a:ext uri="{FF2B5EF4-FFF2-40B4-BE49-F238E27FC236}">
                <a16:creationId xmlns:a16="http://schemas.microsoft.com/office/drawing/2014/main" id="{01C106F2-2DD7-430F-A87B-CAB20E5573A2}"/>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10" name="Google Shape;124;p4">
            <a:extLst>
              <a:ext uri="{FF2B5EF4-FFF2-40B4-BE49-F238E27FC236}">
                <a16:creationId xmlns:a16="http://schemas.microsoft.com/office/drawing/2014/main" id="{1D54C2C9-1106-4493-AB15-FF798CDAB32C}"/>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1901213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7</a:t>
            </a:r>
          </a:p>
          <a:p>
            <a:pPr marL="0" indent="0">
              <a:buNone/>
            </a:pPr>
            <a:endParaRPr lang="en-US" dirty="0"/>
          </a:p>
        </p:txBody>
      </p:sp>
      <p:pic>
        <p:nvPicPr>
          <p:cNvPr id="2" name="Picture 1"/>
          <p:cNvPicPr>
            <a:picLocks noChangeAspect="1"/>
          </p:cNvPicPr>
          <p:nvPr/>
        </p:nvPicPr>
        <p:blipFill>
          <a:blip r:embed="rId2"/>
          <a:stretch>
            <a:fillRect/>
          </a:stretch>
        </p:blipFill>
        <p:spPr>
          <a:xfrm>
            <a:off x="10363565" y="362458"/>
            <a:ext cx="1627773" cy="1463167"/>
          </a:xfrm>
          <a:prstGeom prst="rect">
            <a:avLst/>
          </a:prstGeom>
        </p:spPr>
      </p:pic>
      <p:pic>
        <p:nvPicPr>
          <p:cNvPr id="4" name="Google Shape;123;p4">
            <a:extLst>
              <a:ext uri="{FF2B5EF4-FFF2-40B4-BE49-F238E27FC236}">
                <a16:creationId xmlns:a16="http://schemas.microsoft.com/office/drawing/2014/main" id="{656A6C65-89B5-43B9-9255-F8B1A1BF6586}"/>
              </a:ext>
            </a:extLst>
          </p:cNvPr>
          <p:cNvPicPr preferRelativeResize="0"/>
          <p:nvPr/>
        </p:nvPicPr>
        <p:blipFill rotWithShape="1">
          <a:blip r:embed="rId3">
            <a:alphaModFix/>
          </a:blip>
          <a:srcRect/>
          <a:stretch/>
        </p:blipFill>
        <p:spPr>
          <a:xfrm>
            <a:off x="-2736" y="2204822"/>
            <a:ext cx="238650" cy="2709534"/>
          </a:xfrm>
          <a:prstGeom prst="rect">
            <a:avLst/>
          </a:prstGeom>
          <a:noFill/>
          <a:ln>
            <a:noFill/>
          </a:ln>
        </p:spPr>
      </p:pic>
      <p:pic>
        <p:nvPicPr>
          <p:cNvPr id="5" name="Google Shape;125;p4">
            <a:extLst>
              <a:ext uri="{FF2B5EF4-FFF2-40B4-BE49-F238E27FC236}">
                <a16:creationId xmlns:a16="http://schemas.microsoft.com/office/drawing/2014/main" id="{0053783C-46AF-450B-9C3E-CBADAD641D03}"/>
              </a:ext>
            </a:extLst>
          </p:cNvPr>
          <p:cNvPicPr preferRelativeResize="0"/>
          <p:nvPr/>
        </p:nvPicPr>
        <p:blipFill rotWithShape="1">
          <a:blip r:embed="rId4">
            <a:alphaModFix/>
          </a:blip>
          <a:srcRect/>
          <a:stretch/>
        </p:blipFill>
        <p:spPr>
          <a:xfrm>
            <a:off x="0" y="0"/>
            <a:ext cx="9533101" cy="1610200"/>
          </a:xfrm>
          <a:prstGeom prst="rect">
            <a:avLst/>
          </a:prstGeom>
          <a:noFill/>
          <a:ln>
            <a:noFill/>
          </a:ln>
        </p:spPr>
      </p:pic>
      <p:sp>
        <p:nvSpPr>
          <p:cNvPr id="6" name="Google Shape;127;p4">
            <a:extLst>
              <a:ext uri="{FF2B5EF4-FFF2-40B4-BE49-F238E27FC236}">
                <a16:creationId xmlns:a16="http://schemas.microsoft.com/office/drawing/2014/main" id="{9E7AD2CC-8113-43E8-BBC6-ACA9B19C7E2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06</a:t>
            </a:r>
            <a:endParaRPr sz="2800" dirty="0">
              <a:solidFill>
                <a:srgbClr val="FF9518"/>
              </a:solidFill>
              <a:latin typeface="Tajawal Medium"/>
              <a:ea typeface="Tajawal Medium"/>
              <a:cs typeface="Tajawal Medium"/>
              <a:sym typeface="Tajawal Medium"/>
            </a:endParaRPr>
          </a:p>
        </p:txBody>
      </p:sp>
      <p:sp>
        <p:nvSpPr>
          <p:cNvPr id="7" name="Title 1">
            <a:extLst>
              <a:ext uri="{FF2B5EF4-FFF2-40B4-BE49-F238E27FC236}">
                <a16:creationId xmlns:a16="http://schemas.microsoft.com/office/drawing/2014/main" id="{F72D7A08-5322-4F91-B10D-A34B50BEB67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8" name="Google Shape;122;p4">
            <a:extLst>
              <a:ext uri="{FF2B5EF4-FFF2-40B4-BE49-F238E27FC236}">
                <a16:creationId xmlns:a16="http://schemas.microsoft.com/office/drawing/2014/main" id="{C941329D-E676-48AD-A4E5-8577F3545480}"/>
              </a:ext>
            </a:extLst>
          </p:cNvPr>
          <p:cNvPicPr preferRelativeResize="0"/>
          <p:nvPr/>
        </p:nvPicPr>
        <p:blipFill rotWithShape="1">
          <a:blip r:embed="rId5">
            <a:alphaModFix/>
          </a:blip>
          <a:srcRect/>
          <a:stretch/>
        </p:blipFill>
        <p:spPr>
          <a:xfrm>
            <a:off x="2289771" y="5972125"/>
            <a:ext cx="9902229" cy="204838"/>
          </a:xfrm>
          <a:prstGeom prst="rect">
            <a:avLst/>
          </a:prstGeom>
          <a:noFill/>
          <a:ln>
            <a:noFill/>
          </a:ln>
        </p:spPr>
      </p:pic>
      <p:pic>
        <p:nvPicPr>
          <p:cNvPr id="9" name="Google Shape;124;p4">
            <a:extLst>
              <a:ext uri="{FF2B5EF4-FFF2-40B4-BE49-F238E27FC236}">
                <a16:creationId xmlns:a16="http://schemas.microsoft.com/office/drawing/2014/main" id="{AF957846-737D-4625-B1BD-424287650514}"/>
              </a:ext>
            </a:extLst>
          </p:cNvPr>
          <p:cNvPicPr preferRelativeResize="0"/>
          <p:nvPr/>
        </p:nvPicPr>
        <p:blipFill rotWithShape="1">
          <a:blip r:embed="rId3">
            <a:alphaModFix/>
          </a:blip>
          <a:srcRect/>
          <a:stretch/>
        </p:blipFill>
        <p:spPr>
          <a:xfrm>
            <a:off x="11953350" y="2204822"/>
            <a:ext cx="238650" cy="2709534"/>
          </a:xfrm>
          <a:prstGeom prst="rect">
            <a:avLst/>
          </a:prstGeom>
          <a:noFill/>
          <a:ln>
            <a:noFill/>
          </a:ln>
        </p:spPr>
      </p:pic>
    </p:spTree>
    <p:extLst>
      <p:ext uri="{BB962C8B-B14F-4D97-AF65-F5344CB8AC3E}">
        <p14:creationId xmlns:p14="http://schemas.microsoft.com/office/powerpoint/2010/main" val="22690401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2249</Words>
  <Application>Microsoft Office PowerPoint</Application>
  <PresentationFormat>Widescreen</PresentationFormat>
  <Paragraphs>204</Paragraphs>
  <Slides>34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Tajawal Medium</vt:lpstr>
      <vt:lpstr>Office Theme</vt:lpstr>
      <vt:lpstr>PowerPoint Presentation</vt:lpstr>
      <vt:lpstr>Introduction</vt:lpstr>
      <vt:lpstr>Introduction</vt:lpstr>
      <vt:lpstr>The benefits management life cycle</vt:lpstr>
      <vt:lpstr>The benefits management life cycle</vt:lpstr>
      <vt:lpstr>Modified benefits realization life cycle</vt:lpstr>
      <vt:lpstr>Modified benefits realization life cycle</vt:lpstr>
      <vt:lpstr>Modified benefits realization life cycle</vt:lpstr>
      <vt:lpstr>Benefits assessment</vt:lpstr>
      <vt:lpstr>Benefits assessment</vt:lpstr>
      <vt:lpstr>Benefits assessment</vt:lpstr>
      <vt:lpstr>Benefits assessment</vt:lpstr>
      <vt:lpstr>Business case development</vt:lpstr>
      <vt:lpstr>Business case development</vt:lpstr>
      <vt:lpstr>Benefits realization planning</vt:lpstr>
      <vt:lpstr>Benefits realization planning</vt:lpstr>
      <vt:lpstr>Benefits Realization Plan Review</vt:lpstr>
      <vt:lpstr>Benefits realization</vt:lpstr>
      <vt:lpstr>Benefits realization completion</vt:lpstr>
      <vt:lpstr>Benefits realization completion</vt:lpstr>
      <vt:lpstr>Toward the earned benefit method</vt:lpstr>
      <vt:lpstr>Benefits assessment</vt:lpstr>
      <vt:lpstr>PowerPoint Presentation</vt:lpstr>
      <vt:lpstr>PowerPoint Presentation</vt:lpstr>
      <vt:lpstr>Business case development</vt:lpstr>
      <vt:lpstr>PowerPoint Presentation</vt:lpstr>
      <vt:lpstr>PowerPoint Presentation</vt:lpstr>
      <vt:lpstr>PowerPoint Presentation</vt:lpstr>
      <vt:lpstr>PowerPoint Presentation</vt:lpstr>
      <vt:lpstr>PowerPoint Presentation</vt:lpstr>
      <vt:lpstr>PowerPoint Presentation</vt:lpstr>
      <vt:lpstr>Benefits realization planning</vt:lpstr>
      <vt:lpstr>Benefits realization planning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Dr. Sami Alzahrani</cp:lastModifiedBy>
  <cp:revision>62</cp:revision>
  <dcterms:created xsi:type="dcterms:W3CDTF">2020-10-15T07:04:09Z</dcterms:created>
  <dcterms:modified xsi:type="dcterms:W3CDTF">2022-07-04T19:14:11Z</dcterms:modified>
</cp:coreProperties>
</file>