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626" r:id="rId6"/>
    <p:sldId id="503" r:id="rId7"/>
    <p:sldId id="313" r:id="rId8"/>
    <p:sldId id="276" r:id="rId9"/>
    <p:sldId id="671" r:id="rId10"/>
    <p:sldId id="675" r:id="rId11"/>
    <p:sldId id="628" r:id="rId12"/>
    <p:sldId id="670" r:id="rId13"/>
    <p:sldId id="708" r:id="rId14"/>
    <p:sldId id="677" r:id="rId15"/>
    <p:sldId id="678" r:id="rId16"/>
    <p:sldId id="679" r:id="rId17"/>
    <p:sldId id="686" r:id="rId18"/>
    <p:sldId id="648" r:id="rId19"/>
    <p:sldId id="680" r:id="rId20"/>
    <p:sldId id="681" r:id="rId21"/>
    <p:sldId id="627" r:id="rId22"/>
    <p:sldId id="676" r:id="rId23"/>
    <p:sldId id="698" r:id="rId24"/>
    <p:sldId id="683" r:id="rId25"/>
    <p:sldId id="637" r:id="rId26"/>
    <p:sldId id="699" r:id="rId27"/>
    <p:sldId id="657" r:id="rId28"/>
    <p:sldId id="700" r:id="rId29"/>
    <p:sldId id="544" r:id="rId30"/>
    <p:sldId id="653" r:id="rId31"/>
    <p:sldId id="703" r:id="rId32"/>
    <p:sldId id="656" r:id="rId33"/>
    <p:sldId id="685" r:id="rId34"/>
    <p:sldId id="691" r:id="rId35"/>
    <p:sldId id="692" r:id="rId36"/>
    <p:sldId id="693" r:id="rId37"/>
    <p:sldId id="704" r:id="rId38"/>
    <p:sldId id="710" r:id="rId39"/>
    <p:sldId id="707" r:id="rId40"/>
    <p:sldId id="705" r:id="rId41"/>
    <p:sldId id="706" r:id="rId42"/>
    <p:sldId id="593" r:id="rId43"/>
    <p:sldId id="709"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26"/>
            <p14:sldId id="503"/>
            <p14:sldId id="313"/>
            <p14:sldId id="276"/>
            <p14:sldId id="671"/>
            <p14:sldId id="675"/>
            <p14:sldId id="628"/>
            <p14:sldId id="670"/>
            <p14:sldId id="708"/>
            <p14:sldId id="677"/>
            <p14:sldId id="678"/>
            <p14:sldId id="679"/>
            <p14:sldId id="686"/>
            <p14:sldId id="648"/>
            <p14:sldId id="680"/>
            <p14:sldId id="681"/>
            <p14:sldId id="627"/>
            <p14:sldId id="676"/>
            <p14:sldId id="698"/>
            <p14:sldId id="683"/>
            <p14:sldId id="637"/>
            <p14:sldId id="699"/>
            <p14:sldId id="657"/>
            <p14:sldId id="700"/>
            <p14:sldId id="544"/>
            <p14:sldId id="653"/>
            <p14:sldId id="703"/>
            <p14:sldId id="656"/>
            <p14:sldId id="685"/>
            <p14:sldId id="691"/>
            <p14:sldId id="692"/>
            <p14:sldId id="693"/>
            <p14:sldId id="704"/>
            <p14:sldId id="710"/>
            <p14:sldId id="707"/>
            <p14:sldId id="705"/>
            <p14:sldId id="706"/>
            <p14:sldId id="593"/>
            <p14:sldId id="70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FA00"/>
    <a:srgbClr val="00AEEF"/>
    <a:srgbClr val="F58221"/>
    <a:srgbClr val="852F4A"/>
    <a:srgbClr val="2D3956"/>
    <a:srgbClr val="FFD200"/>
    <a:srgbClr val="000000"/>
    <a:srgbClr val="669BBC"/>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0627"/>
    <p:restoredTop sz="91654"/>
  </p:normalViewPr>
  <p:slideViewPr>
    <p:cSldViewPr snapToGrid="0">
      <p:cViewPr varScale="1">
        <p:scale>
          <a:sx n="99" d="100"/>
          <a:sy n="99" d="100"/>
        </p:scale>
        <p:origin x="192" y="30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427E07B-4D33-2E4E-9E65-9D9975FD90C5}" type="doc">
      <dgm:prSet loTypeId="urn:microsoft.com/office/officeart/2008/layout/VerticalCurvedList" loCatId="" qsTypeId="urn:microsoft.com/office/officeart/2005/8/quickstyle/3d3" qsCatId="3D" csTypeId="urn:microsoft.com/office/officeart/2005/8/colors/accent1_2" csCatId="accent1" phldr="1"/>
      <dgm:spPr/>
      <dgm:t>
        <a:bodyPr/>
        <a:lstStyle/>
        <a:p>
          <a:endParaRPr lang="en-US"/>
        </a:p>
      </dgm:t>
    </dgm:pt>
    <dgm:pt modelId="{1F09EDCF-667A-DC4C-B058-FE8E3165581F}">
      <dgm:prSet phldrT="[Text]" custT="1"/>
      <dgm:spPr/>
      <dgm:t>
        <a:bodyPr/>
        <a:lstStyle/>
        <a:p>
          <a:pPr algn="ctr" rtl="1"/>
          <a:r>
            <a:rPr lang="ar-SA" sz="2400" b="1" dirty="0"/>
            <a:t>من أنت؟</a:t>
          </a:r>
          <a:endParaRPr lang="en-US" sz="2400" b="1" dirty="0"/>
        </a:p>
      </dgm:t>
    </dgm:pt>
    <dgm:pt modelId="{F44A8C18-7AA9-A348-B5C7-F57439D6993C}" type="parTrans" cxnId="{C8E6E6F0-00F4-D445-AF9E-C2F110731626}">
      <dgm:prSet/>
      <dgm:spPr/>
      <dgm:t>
        <a:bodyPr/>
        <a:lstStyle/>
        <a:p>
          <a:endParaRPr lang="en-US"/>
        </a:p>
      </dgm:t>
    </dgm:pt>
    <dgm:pt modelId="{385C815F-60F6-374E-92A2-B813B08E7A75}" type="sibTrans" cxnId="{C8E6E6F0-00F4-D445-AF9E-C2F110731626}">
      <dgm:prSet/>
      <dgm:spPr/>
      <dgm:t>
        <a:bodyPr/>
        <a:lstStyle/>
        <a:p>
          <a:endParaRPr lang="en-US"/>
        </a:p>
      </dgm:t>
    </dgm:pt>
    <dgm:pt modelId="{F79C22D4-8FBD-D349-8FF4-4AABF203D736}">
      <dgm:prSet phldrT="[Text]" custT="1"/>
      <dgm:spPr/>
      <dgm:t>
        <a:bodyPr/>
        <a:lstStyle/>
        <a:p>
          <a:pPr algn="ctr" rtl="1"/>
          <a:r>
            <a:rPr lang="ar-SA" sz="2400" b="1" dirty="0"/>
            <a:t>ماذا تقدم؟</a:t>
          </a:r>
          <a:endParaRPr lang="en-US" sz="2400" b="1" dirty="0"/>
        </a:p>
      </dgm:t>
    </dgm:pt>
    <dgm:pt modelId="{4393A2BB-5B06-AB4C-B694-656D3AB2ED7F}" type="parTrans" cxnId="{5DC66601-D25C-7441-9852-1D46535A0644}">
      <dgm:prSet/>
      <dgm:spPr/>
      <dgm:t>
        <a:bodyPr/>
        <a:lstStyle/>
        <a:p>
          <a:endParaRPr lang="en-US"/>
        </a:p>
      </dgm:t>
    </dgm:pt>
    <dgm:pt modelId="{A326F2A1-B401-6A4E-A4F0-FE1F30875122}" type="sibTrans" cxnId="{5DC66601-D25C-7441-9852-1D46535A0644}">
      <dgm:prSet/>
      <dgm:spPr/>
      <dgm:t>
        <a:bodyPr/>
        <a:lstStyle/>
        <a:p>
          <a:endParaRPr lang="en-US"/>
        </a:p>
      </dgm:t>
    </dgm:pt>
    <dgm:pt modelId="{4B5DD73E-821D-E24D-85E1-FBC051A5853B}">
      <dgm:prSet phldrT="[Text]" custT="1"/>
      <dgm:spPr/>
      <dgm:t>
        <a:bodyPr/>
        <a:lstStyle/>
        <a:p>
          <a:pPr algn="ctr" rtl="1"/>
          <a:r>
            <a:rPr lang="ar-SA" sz="2400" b="1" dirty="0"/>
            <a:t>لمن تقدم هذه القيمة؟</a:t>
          </a:r>
          <a:endParaRPr lang="en-US" sz="2400" b="1" dirty="0"/>
        </a:p>
      </dgm:t>
    </dgm:pt>
    <dgm:pt modelId="{DF068A8A-DA5B-2640-9152-197A9593AA4F}" type="parTrans" cxnId="{22AADFCB-6137-2540-8626-4BDECBA9ED54}">
      <dgm:prSet/>
      <dgm:spPr/>
      <dgm:t>
        <a:bodyPr/>
        <a:lstStyle/>
        <a:p>
          <a:endParaRPr lang="en-US"/>
        </a:p>
      </dgm:t>
    </dgm:pt>
    <dgm:pt modelId="{5EDFD253-A127-7444-A1F2-BB50E387B23A}" type="sibTrans" cxnId="{22AADFCB-6137-2540-8626-4BDECBA9ED54}">
      <dgm:prSet/>
      <dgm:spPr/>
      <dgm:t>
        <a:bodyPr/>
        <a:lstStyle/>
        <a:p>
          <a:endParaRPr lang="en-US"/>
        </a:p>
      </dgm:t>
    </dgm:pt>
    <dgm:pt modelId="{4E8E034E-C962-974D-979A-5BA4FAA129F9}" type="pres">
      <dgm:prSet presAssocID="{E427E07B-4D33-2E4E-9E65-9D9975FD90C5}" presName="Name0" presStyleCnt="0">
        <dgm:presLayoutVars>
          <dgm:chMax val="7"/>
          <dgm:chPref val="7"/>
          <dgm:dir/>
        </dgm:presLayoutVars>
      </dgm:prSet>
      <dgm:spPr/>
    </dgm:pt>
    <dgm:pt modelId="{81FD6450-F66F-9742-971B-3F91FFE3067C}" type="pres">
      <dgm:prSet presAssocID="{E427E07B-4D33-2E4E-9E65-9D9975FD90C5}" presName="Name1" presStyleCnt="0"/>
      <dgm:spPr/>
    </dgm:pt>
    <dgm:pt modelId="{E628830B-8D2C-1241-BE7B-ABA34CBE7128}" type="pres">
      <dgm:prSet presAssocID="{E427E07B-4D33-2E4E-9E65-9D9975FD90C5}" presName="cycle" presStyleCnt="0"/>
      <dgm:spPr/>
    </dgm:pt>
    <dgm:pt modelId="{E6EF3188-CACE-7646-8E26-31BC44911FA9}" type="pres">
      <dgm:prSet presAssocID="{E427E07B-4D33-2E4E-9E65-9D9975FD90C5}" presName="srcNode" presStyleLbl="node1" presStyleIdx="0" presStyleCnt="3"/>
      <dgm:spPr/>
    </dgm:pt>
    <dgm:pt modelId="{387BF138-02AA-A541-8781-AE17BE416FE8}" type="pres">
      <dgm:prSet presAssocID="{E427E07B-4D33-2E4E-9E65-9D9975FD90C5}" presName="conn" presStyleLbl="parChTrans1D2" presStyleIdx="0" presStyleCnt="1"/>
      <dgm:spPr/>
    </dgm:pt>
    <dgm:pt modelId="{34BE0936-A84B-6047-B759-4554018D5C23}" type="pres">
      <dgm:prSet presAssocID="{E427E07B-4D33-2E4E-9E65-9D9975FD90C5}" presName="extraNode" presStyleLbl="node1" presStyleIdx="0" presStyleCnt="3"/>
      <dgm:spPr/>
    </dgm:pt>
    <dgm:pt modelId="{F3424D21-BF98-FA48-A51D-890AE541E312}" type="pres">
      <dgm:prSet presAssocID="{E427E07B-4D33-2E4E-9E65-9D9975FD90C5}" presName="dstNode" presStyleLbl="node1" presStyleIdx="0" presStyleCnt="3"/>
      <dgm:spPr/>
    </dgm:pt>
    <dgm:pt modelId="{A72065EE-6F8E-774D-B8F9-C898CF74235A}" type="pres">
      <dgm:prSet presAssocID="{1F09EDCF-667A-DC4C-B058-FE8E3165581F}" presName="text_1" presStyleLbl="node1" presStyleIdx="0" presStyleCnt="3">
        <dgm:presLayoutVars>
          <dgm:bulletEnabled val="1"/>
        </dgm:presLayoutVars>
      </dgm:prSet>
      <dgm:spPr/>
    </dgm:pt>
    <dgm:pt modelId="{FE0D5DE8-9B87-8A4B-87F0-A3D4FA6941A3}" type="pres">
      <dgm:prSet presAssocID="{1F09EDCF-667A-DC4C-B058-FE8E3165581F}" presName="accent_1" presStyleCnt="0"/>
      <dgm:spPr/>
    </dgm:pt>
    <dgm:pt modelId="{787332C5-BAF7-214B-BB49-36928F0695B5}" type="pres">
      <dgm:prSet presAssocID="{1F09EDCF-667A-DC4C-B058-FE8E3165581F}" presName="accentRepeatNode" presStyleLbl="solidFgAcc1" presStyleIdx="0" presStyleCnt="3">
        <dgm:style>
          <a:lnRef idx="2">
            <a:schemeClr val="accent4">
              <a:shade val="50000"/>
            </a:schemeClr>
          </a:lnRef>
          <a:fillRef idx="1">
            <a:schemeClr val="accent4"/>
          </a:fillRef>
          <a:effectRef idx="0">
            <a:schemeClr val="accent4"/>
          </a:effectRef>
          <a:fontRef idx="minor">
            <a:schemeClr val="lt1"/>
          </a:fontRef>
        </dgm:style>
      </dgm:prSet>
      <dgm:spPr/>
    </dgm:pt>
    <dgm:pt modelId="{EC3DA708-AA32-1442-B414-6074D173A44F}" type="pres">
      <dgm:prSet presAssocID="{F79C22D4-8FBD-D349-8FF4-4AABF203D736}" presName="text_2" presStyleLbl="node1" presStyleIdx="1" presStyleCnt="3">
        <dgm:presLayoutVars>
          <dgm:bulletEnabled val="1"/>
        </dgm:presLayoutVars>
      </dgm:prSet>
      <dgm:spPr/>
    </dgm:pt>
    <dgm:pt modelId="{794A3D97-C69E-4B49-AFE7-30E5B62A8ED8}" type="pres">
      <dgm:prSet presAssocID="{F79C22D4-8FBD-D349-8FF4-4AABF203D736}" presName="accent_2" presStyleCnt="0"/>
      <dgm:spPr/>
    </dgm:pt>
    <dgm:pt modelId="{FC5F88AE-1E93-4541-AED6-2DBDBA019834}" type="pres">
      <dgm:prSet presAssocID="{F79C22D4-8FBD-D349-8FF4-4AABF203D736}" presName="accentRepeatNode" presStyleLbl="solidFgAcc1" presStyleIdx="1" presStyleCnt="3">
        <dgm:style>
          <a:lnRef idx="1">
            <a:schemeClr val="accent4"/>
          </a:lnRef>
          <a:fillRef idx="3">
            <a:schemeClr val="accent4"/>
          </a:fillRef>
          <a:effectRef idx="2">
            <a:schemeClr val="accent4"/>
          </a:effectRef>
          <a:fontRef idx="minor">
            <a:schemeClr val="lt1"/>
          </a:fontRef>
        </dgm:style>
      </dgm:prSet>
      <dgm:spPr/>
    </dgm:pt>
    <dgm:pt modelId="{763063BB-B6BD-B540-B08B-DDEF91DD3650}" type="pres">
      <dgm:prSet presAssocID="{4B5DD73E-821D-E24D-85E1-FBC051A5853B}" presName="text_3" presStyleLbl="node1" presStyleIdx="2" presStyleCnt="3" custLinFactNeighborY="-2984">
        <dgm:presLayoutVars>
          <dgm:bulletEnabled val="1"/>
        </dgm:presLayoutVars>
      </dgm:prSet>
      <dgm:spPr/>
    </dgm:pt>
    <dgm:pt modelId="{6C472B3F-5763-3B48-AF6A-301152868660}" type="pres">
      <dgm:prSet presAssocID="{4B5DD73E-821D-E24D-85E1-FBC051A5853B}" presName="accent_3" presStyleCnt="0"/>
      <dgm:spPr/>
    </dgm:pt>
    <dgm:pt modelId="{25C56480-03F6-4A47-9FE0-9FF6B86BE8AC}" type="pres">
      <dgm:prSet presAssocID="{4B5DD73E-821D-E24D-85E1-FBC051A5853B}" presName="accentRepeatNode" presStyleLbl="solidFgAcc1" presStyleIdx="2" presStyleCnt="3">
        <dgm:style>
          <a:lnRef idx="1">
            <a:schemeClr val="accent4"/>
          </a:lnRef>
          <a:fillRef idx="3">
            <a:schemeClr val="accent4"/>
          </a:fillRef>
          <a:effectRef idx="2">
            <a:schemeClr val="accent4"/>
          </a:effectRef>
          <a:fontRef idx="minor">
            <a:schemeClr val="lt1"/>
          </a:fontRef>
        </dgm:style>
      </dgm:prSet>
      <dgm:spPr/>
    </dgm:pt>
  </dgm:ptLst>
  <dgm:cxnLst>
    <dgm:cxn modelId="{5DC66601-D25C-7441-9852-1D46535A0644}" srcId="{E427E07B-4D33-2E4E-9E65-9D9975FD90C5}" destId="{F79C22D4-8FBD-D349-8FF4-4AABF203D736}" srcOrd="1" destOrd="0" parTransId="{4393A2BB-5B06-AB4C-B694-656D3AB2ED7F}" sibTransId="{A326F2A1-B401-6A4E-A4F0-FE1F30875122}"/>
    <dgm:cxn modelId="{8D06FB0F-469F-944D-ACE0-47ACB733E9D1}" type="presOf" srcId="{E427E07B-4D33-2E4E-9E65-9D9975FD90C5}" destId="{4E8E034E-C962-974D-979A-5BA4FAA129F9}" srcOrd="0" destOrd="0" presId="urn:microsoft.com/office/officeart/2008/layout/VerticalCurvedList"/>
    <dgm:cxn modelId="{7A719347-B6FB-7444-A908-3CCC78AA9514}" type="presOf" srcId="{4B5DD73E-821D-E24D-85E1-FBC051A5853B}" destId="{763063BB-B6BD-B540-B08B-DDEF91DD3650}" srcOrd="0" destOrd="0" presId="urn:microsoft.com/office/officeart/2008/layout/VerticalCurvedList"/>
    <dgm:cxn modelId="{99FED8B4-F340-9041-81E7-00C201F030E1}" type="presOf" srcId="{F79C22D4-8FBD-D349-8FF4-4AABF203D736}" destId="{EC3DA708-AA32-1442-B414-6074D173A44F}" srcOrd="0" destOrd="0" presId="urn:microsoft.com/office/officeart/2008/layout/VerticalCurvedList"/>
    <dgm:cxn modelId="{22AADFCB-6137-2540-8626-4BDECBA9ED54}" srcId="{E427E07B-4D33-2E4E-9E65-9D9975FD90C5}" destId="{4B5DD73E-821D-E24D-85E1-FBC051A5853B}" srcOrd="2" destOrd="0" parTransId="{DF068A8A-DA5B-2640-9152-197A9593AA4F}" sibTransId="{5EDFD253-A127-7444-A1F2-BB50E387B23A}"/>
    <dgm:cxn modelId="{A7060BE2-3422-0A47-B325-AE44472936B6}" type="presOf" srcId="{1F09EDCF-667A-DC4C-B058-FE8E3165581F}" destId="{A72065EE-6F8E-774D-B8F9-C898CF74235A}" srcOrd="0" destOrd="0" presId="urn:microsoft.com/office/officeart/2008/layout/VerticalCurvedList"/>
    <dgm:cxn modelId="{CD3BD2E9-F7A7-0544-A534-B613E71DAAD4}" type="presOf" srcId="{385C815F-60F6-374E-92A2-B813B08E7A75}" destId="{387BF138-02AA-A541-8781-AE17BE416FE8}" srcOrd="0" destOrd="0" presId="urn:microsoft.com/office/officeart/2008/layout/VerticalCurvedList"/>
    <dgm:cxn modelId="{C8E6E6F0-00F4-D445-AF9E-C2F110731626}" srcId="{E427E07B-4D33-2E4E-9E65-9D9975FD90C5}" destId="{1F09EDCF-667A-DC4C-B058-FE8E3165581F}" srcOrd="0" destOrd="0" parTransId="{F44A8C18-7AA9-A348-B5C7-F57439D6993C}" sibTransId="{385C815F-60F6-374E-92A2-B813B08E7A75}"/>
    <dgm:cxn modelId="{1717C59E-0D86-2C49-9FC5-35CE6243B995}" type="presParOf" srcId="{4E8E034E-C962-974D-979A-5BA4FAA129F9}" destId="{81FD6450-F66F-9742-971B-3F91FFE3067C}" srcOrd="0" destOrd="0" presId="urn:microsoft.com/office/officeart/2008/layout/VerticalCurvedList"/>
    <dgm:cxn modelId="{BB7482F2-17AE-AA49-BD51-DB75182B14A1}" type="presParOf" srcId="{81FD6450-F66F-9742-971B-3F91FFE3067C}" destId="{E628830B-8D2C-1241-BE7B-ABA34CBE7128}" srcOrd="0" destOrd="0" presId="urn:microsoft.com/office/officeart/2008/layout/VerticalCurvedList"/>
    <dgm:cxn modelId="{FBB2C8D8-0334-4343-B8AA-EB13971AFF98}" type="presParOf" srcId="{E628830B-8D2C-1241-BE7B-ABA34CBE7128}" destId="{E6EF3188-CACE-7646-8E26-31BC44911FA9}" srcOrd="0" destOrd="0" presId="urn:microsoft.com/office/officeart/2008/layout/VerticalCurvedList"/>
    <dgm:cxn modelId="{AF1905AB-8DDF-AA44-81D9-FC6F8CF6BC19}" type="presParOf" srcId="{E628830B-8D2C-1241-BE7B-ABA34CBE7128}" destId="{387BF138-02AA-A541-8781-AE17BE416FE8}" srcOrd="1" destOrd="0" presId="urn:microsoft.com/office/officeart/2008/layout/VerticalCurvedList"/>
    <dgm:cxn modelId="{F52E91B9-A785-7E41-923C-572D5BE0CB26}" type="presParOf" srcId="{E628830B-8D2C-1241-BE7B-ABA34CBE7128}" destId="{34BE0936-A84B-6047-B759-4554018D5C23}" srcOrd="2" destOrd="0" presId="urn:microsoft.com/office/officeart/2008/layout/VerticalCurvedList"/>
    <dgm:cxn modelId="{05E24DE4-1C01-9044-90BC-7DA921B6FF31}" type="presParOf" srcId="{E628830B-8D2C-1241-BE7B-ABA34CBE7128}" destId="{F3424D21-BF98-FA48-A51D-890AE541E312}" srcOrd="3" destOrd="0" presId="urn:microsoft.com/office/officeart/2008/layout/VerticalCurvedList"/>
    <dgm:cxn modelId="{BA94666E-2C44-A14E-BAF0-7A18D6F4ADEB}" type="presParOf" srcId="{81FD6450-F66F-9742-971B-3F91FFE3067C}" destId="{A72065EE-6F8E-774D-B8F9-C898CF74235A}" srcOrd="1" destOrd="0" presId="urn:microsoft.com/office/officeart/2008/layout/VerticalCurvedList"/>
    <dgm:cxn modelId="{A5C46B22-4EF4-EF44-8738-C0EF53CC8B04}" type="presParOf" srcId="{81FD6450-F66F-9742-971B-3F91FFE3067C}" destId="{FE0D5DE8-9B87-8A4B-87F0-A3D4FA6941A3}" srcOrd="2" destOrd="0" presId="urn:microsoft.com/office/officeart/2008/layout/VerticalCurvedList"/>
    <dgm:cxn modelId="{C5A0F03F-0863-DE41-8CAD-E55268FED0CB}" type="presParOf" srcId="{FE0D5DE8-9B87-8A4B-87F0-A3D4FA6941A3}" destId="{787332C5-BAF7-214B-BB49-36928F0695B5}" srcOrd="0" destOrd="0" presId="urn:microsoft.com/office/officeart/2008/layout/VerticalCurvedList"/>
    <dgm:cxn modelId="{2C536975-0530-4142-98BD-6032F7F25F0A}" type="presParOf" srcId="{81FD6450-F66F-9742-971B-3F91FFE3067C}" destId="{EC3DA708-AA32-1442-B414-6074D173A44F}" srcOrd="3" destOrd="0" presId="urn:microsoft.com/office/officeart/2008/layout/VerticalCurvedList"/>
    <dgm:cxn modelId="{36C5C836-AFAB-7740-8A8D-E095F5F7DCB2}" type="presParOf" srcId="{81FD6450-F66F-9742-971B-3F91FFE3067C}" destId="{794A3D97-C69E-4B49-AFE7-30E5B62A8ED8}" srcOrd="4" destOrd="0" presId="urn:microsoft.com/office/officeart/2008/layout/VerticalCurvedList"/>
    <dgm:cxn modelId="{B8D3AEA4-5F5F-BD4D-ABBF-2FFD754D2F70}" type="presParOf" srcId="{794A3D97-C69E-4B49-AFE7-30E5B62A8ED8}" destId="{FC5F88AE-1E93-4541-AED6-2DBDBA019834}" srcOrd="0" destOrd="0" presId="urn:microsoft.com/office/officeart/2008/layout/VerticalCurvedList"/>
    <dgm:cxn modelId="{5EDCFE5C-8CCD-5141-889C-6880E2EE26DA}" type="presParOf" srcId="{81FD6450-F66F-9742-971B-3F91FFE3067C}" destId="{763063BB-B6BD-B540-B08B-DDEF91DD3650}" srcOrd="5" destOrd="0" presId="urn:microsoft.com/office/officeart/2008/layout/VerticalCurvedList"/>
    <dgm:cxn modelId="{84B43FB9-609A-134D-897C-A7C4AF326209}" type="presParOf" srcId="{81FD6450-F66F-9742-971B-3F91FFE3067C}" destId="{6C472B3F-5763-3B48-AF6A-301152868660}" srcOrd="6" destOrd="0" presId="urn:microsoft.com/office/officeart/2008/layout/VerticalCurvedList"/>
    <dgm:cxn modelId="{EA132676-DE1C-F948-9A15-3DF9894A3F7F}" type="presParOf" srcId="{6C472B3F-5763-3B48-AF6A-301152868660}" destId="{25C56480-03F6-4A47-9FE0-9FF6B86BE8AC}"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7BF138-02AA-A541-8781-AE17BE416FE8}">
      <dsp:nvSpPr>
        <dsp:cNvPr id="0" name=""/>
        <dsp:cNvSpPr/>
      </dsp:nvSpPr>
      <dsp:spPr>
        <a:xfrm>
          <a:off x="-4879413" y="-747747"/>
          <a:ext cx="5811467" cy="5811467"/>
        </a:xfrm>
        <a:prstGeom prst="blockArc">
          <a:avLst>
            <a:gd name="adj1" fmla="val 18900000"/>
            <a:gd name="adj2" fmla="val 2700000"/>
            <a:gd name="adj3" fmla="val 372"/>
          </a:avLst>
        </a:prstGeom>
        <a:noFill/>
        <a:ln w="12700" cap="flat" cmpd="sng" algn="ctr">
          <a:solidFill>
            <a:schemeClr val="accent1">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A72065EE-6F8E-774D-B8F9-C898CF74235A}">
      <dsp:nvSpPr>
        <dsp:cNvPr id="0" name=""/>
        <dsp:cNvSpPr/>
      </dsp:nvSpPr>
      <dsp:spPr>
        <a:xfrm>
          <a:off x="599451" y="431597"/>
          <a:ext cx="4714734" cy="863194"/>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161" tIns="60960" rIns="60960" bIns="60960" numCol="1" spcCol="1270" anchor="ctr" anchorCtr="0">
          <a:noAutofit/>
        </a:bodyPr>
        <a:lstStyle/>
        <a:p>
          <a:pPr marL="0" lvl="0" indent="0" algn="ctr" defTabSz="1066800" rtl="1">
            <a:lnSpc>
              <a:spcPct val="90000"/>
            </a:lnSpc>
            <a:spcBef>
              <a:spcPct val="0"/>
            </a:spcBef>
            <a:spcAft>
              <a:spcPct val="35000"/>
            </a:spcAft>
            <a:buNone/>
          </a:pPr>
          <a:r>
            <a:rPr lang="ar-SA" sz="2400" b="1" kern="1200" dirty="0"/>
            <a:t>من أنت؟</a:t>
          </a:r>
          <a:endParaRPr lang="en-US" sz="2400" b="1" kern="1200" dirty="0"/>
        </a:p>
      </dsp:txBody>
      <dsp:txXfrm>
        <a:off x="599451" y="431597"/>
        <a:ext cx="4714734" cy="863194"/>
      </dsp:txXfrm>
    </dsp:sp>
    <dsp:sp modelId="{787332C5-BAF7-214B-BB49-36928F0695B5}">
      <dsp:nvSpPr>
        <dsp:cNvPr id="0" name=""/>
        <dsp:cNvSpPr/>
      </dsp:nvSpPr>
      <dsp:spPr>
        <a:xfrm>
          <a:off x="59954" y="323697"/>
          <a:ext cx="1078993" cy="1078993"/>
        </a:xfrm>
        <a:prstGeom prst="ellipse">
          <a:avLst/>
        </a:prstGeom>
        <a:solidFill>
          <a:schemeClr val="accent4"/>
        </a:solidFill>
        <a:ln w="12700" cap="flat" cmpd="sng" algn="ctr">
          <a:solidFill>
            <a:schemeClr val="accent4">
              <a:shade val="50000"/>
            </a:schemeClr>
          </a:solidFill>
          <a:prstDash val="solid"/>
          <a:miter lim="800000"/>
        </a:ln>
        <a:effectLst/>
        <a:scene3d>
          <a:camera prst="orthographicFront">
            <a:rot lat="0" lon="0" rev="0"/>
          </a:camera>
          <a:lightRig rig="contrasting" dir="t">
            <a:rot lat="0" lon="0" rev="1200000"/>
          </a:lightRig>
        </a:scene3d>
        <a:sp3d z="300000"/>
      </dsp:spPr>
      <dsp:style>
        <a:lnRef idx="2">
          <a:schemeClr val="accent4">
            <a:shade val="50000"/>
          </a:schemeClr>
        </a:lnRef>
        <a:fillRef idx="1">
          <a:schemeClr val="accent4"/>
        </a:fillRef>
        <a:effectRef idx="0">
          <a:schemeClr val="accent4"/>
        </a:effectRef>
        <a:fontRef idx="minor">
          <a:schemeClr val="lt1"/>
        </a:fontRef>
      </dsp:style>
    </dsp:sp>
    <dsp:sp modelId="{EC3DA708-AA32-1442-B414-6074D173A44F}">
      <dsp:nvSpPr>
        <dsp:cNvPr id="0" name=""/>
        <dsp:cNvSpPr/>
      </dsp:nvSpPr>
      <dsp:spPr>
        <a:xfrm>
          <a:off x="913222" y="1726389"/>
          <a:ext cx="4400963" cy="863194"/>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161" tIns="60960" rIns="60960" bIns="60960" numCol="1" spcCol="1270" anchor="ctr" anchorCtr="0">
          <a:noAutofit/>
        </a:bodyPr>
        <a:lstStyle/>
        <a:p>
          <a:pPr marL="0" lvl="0" indent="0" algn="ctr" defTabSz="1066800" rtl="1">
            <a:lnSpc>
              <a:spcPct val="90000"/>
            </a:lnSpc>
            <a:spcBef>
              <a:spcPct val="0"/>
            </a:spcBef>
            <a:spcAft>
              <a:spcPct val="35000"/>
            </a:spcAft>
            <a:buNone/>
          </a:pPr>
          <a:r>
            <a:rPr lang="ar-SA" sz="2400" b="1" kern="1200" dirty="0"/>
            <a:t>ماذا تقدم؟</a:t>
          </a:r>
          <a:endParaRPr lang="en-US" sz="2400" b="1" kern="1200" dirty="0"/>
        </a:p>
      </dsp:txBody>
      <dsp:txXfrm>
        <a:off x="913222" y="1726389"/>
        <a:ext cx="4400963" cy="863194"/>
      </dsp:txXfrm>
    </dsp:sp>
    <dsp:sp modelId="{FC5F88AE-1E93-4541-AED6-2DBDBA019834}">
      <dsp:nvSpPr>
        <dsp:cNvPr id="0" name=""/>
        <dsp:cNvSpPr/>
      </dsp:nvSpPr>
      <dsp:spPr>
        <a:xfrm>
          <a:off x="373725" y="1618489"/>
          <a:ext cx="1078993" cy="1078993"/>
        </a:xfrm>
        <a:prstGeom prst="ellipse">
          <a:avLst/>
        </a:prstGeom>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w="6350" cap="flat" cmpd="sng" algn="ctr">
          <a:solidFill>
            <a:schemeClr val="accent4"/>
          </a:solidFill>
          <a:prstDash val="solid"/>
          <a:miter lim="800000"/>
        </a:ln>
        <a:effectLst/>
        <a:scene3d>
          <a:camera prst="orthographicFront">
            <a:rot lat="0" lon="0" rev="0"/>
          </a:camera>
          <a:lightRig rig="contrasting" dir="t">
            <a:rot lat="0" lon="0" rev="1200000"/>
          </a:lightRig>
        </a:scene3d>
        <a:sp3d z="300000"/>
      </dsp:spPr>
      <dsp:style>
        <a:lnRef idx="1">
          <a:schemeClr val="accent4"/>
        </a:lnRef>
        <a:fillRef idx="3">
          <a:schemeClr val="accent4"/>
        </a:fillRef>
        <a:effectRef idx="2">
          <a:schemeClr val="accent4"/>
        </a:effectRef>
        <a:fontRef idx="minor">
          <a:schemeClr val="lt1"/>
        </a:fontRef>
      </dsp:style>
    </dsp:sp>
    <dsp:sp modelId="{763063BB-B6BD-B540-B08B-DDEF91DD3650}">
      <dsp:nvSpPr>
        <dsp:cNvPr id="0" name=""/>
        <dsp:cNvSpPr/>
      </dsp:nvSpPr>
      <dsp:spPr>
        <a:xfrm>
          <a:off x="599451" y="2995423"/>
          <a:ext cx="4714734" cy="863194"/>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161" tIns="60960" rIns="60960" bIns="60960" numCol="1" spcCol="1270" anchor="ctr" anchorCtr="0">
          <a:noAutofit/>
        </a:bodyPr>
        <a:lstStyle/>
        <a:p>
          <a:pPr marL="0" lvl="0" indent="0" algn="ctr" defTabSz="1066800" rtl="1">
            <a:lnSpc>
              <a:spcPct val="90000"/>
            </a:lnSpc>
            <a:spcBef>
              <a:spcPct val="0"/>
            </a:spcBef>
            <a:spcAft>
              <a:spcPct val="35000"/>
            </a:spcAft>
            <a:buNone/>
          </a:pPr>
          <a:r>
            <a:rPr lang="ar-SA" sz="2400" b="1" kern="1200" dirty="0"/>
            <a:t>لمن تقدم هذه القيمة؟</a:t>
          </a:r>
          <a:endParaRPr lang="en-US" sz="2400" b="1" kern="1200" dirty="0"/>
        </a:p>
      </dsp:txBody>
      <dsp:txXfrm>
        <a:off x="599451" y="2995423"/>
        <a:ext cx="4714734" cy="863194"/>
      </dsp:txXfrm>
    </dsp:sp>
    <dsp:sp modelId="{25C56480-03F6-4A47-9FE0-9FF6B86BE8AC}">
      <dsp:nvSpPr>
        <dsp:cNvPr id="0" name=""/>
        <dsp:cNvSpPr/>
      </dsp:nvSpPr>
      <dsp:spPr>
        <a:xfrm>
          <a:off x="59954" y="2913281"/>
          <a:ext cx="1078993" cy="1078993"/>
        </a:xfrm>
        <a:prstGeom prst="ellipse">
          <a:avLst/>
        </a:prstGeom>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w="6350" cap="flat" cmpd="sng" algn="ctr">
          <a:solidFill>
            <a:schemeClr val="accent4"/>
          </a:solidFill>
          <a:prstDash val="solid"/>
          <a:miter lim="800000"/>
        </a:ln>
        <a:effectLst/>
        <a:scene3d>
          <a:camera prst="orthographicFront">
            <a:rot lat="0" lon="0" rev="0"/>
          </a:camera>
          <a:lightRig rig="contrasting" dir="t">
            <a:rot lat="0" lon="0" rev="1200000"/>
          </a:lightRig>
        </a:scene3d>
        <a:sp3d z="300000"/>
      </dsp:spPr>
      <dsp:style>
        <a:lnRef idx="1">
          <a:schemeClr val="accent4"/>
        </a:lnRef>
        <a:fillRef idx="3">
          <a:schemeClr val="accent4"/>
        </a:fillRef>
        <a:effectRef idx="2">
          <a:schemeClr val="accent4"/>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10/30/25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10/30/25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10/30/25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10/30/25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10/30/25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10/30/25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jp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13.jp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www.linkedin.com/" TargetMode="External"/><Relationship Id="rId7" Type="http://schemas.openxmlformats.org/officeDocument/2006/relationships/image" Target="../media/image18.jpe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hyperlink" Target="https://mostaql.com/" TargetMode="External"/><Relationship Id="rId5" Type="http://schemas.openxmlformats.org/officeDocument/2006/relationships/hyperlink" Target="https://www.researchgate.net/" TargetMode="External"/><Relationship Id="rId4" Type="http://schemas.openxmlformats.org/officeDocument/2006/relationships/hyperlink" Target="https://www.behance.net/"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8.jpg"/></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hyperlink" Target="https://www.linkedin.com/in/engmahmoudgamal84/" TargetMode="External"/><Relationship Id="rId2" Type="http://schemas.openxmlformats.org/officeDocument/2006/relationships/image" Target="../media/image5.png"/><Relationship Id="rId1" Type="http://schemas.openxmlformats.org/officeDocument/2006/relationships/slideLayout" Target="../slideLayouts/slideLayout4.xml"/><Relationship Id="rId4" Type="http://schemas.openxmlformats.org/officeDocument/2006/relationships/image" Target="../media/image33.png"/></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s://www.researchgate.net/publication/329313635_mnzwr_mfahymy_ltswyq_aldhat_bhth_wsfy" TargetMode="External"/><Relationship Id="rId2" Type="http://schemas.openxmlformats.org/officeDocument/2006/relationships/hyperlink" Target="https://alqarar.sa/wp-content/uploads/2023/05/&#1575;&#1587;&#1578;&#1585;&#1575;&#1578;&#1610;&#1580;&#1610;&#1575;&#1578;-&#1578;&#1602;&#1583;&#1610;&#1605;-&#1575;&#1604;&#1584;&#1575;&#1578;.pdf" TargetMode="External"/><Relationship Id="rId1" Type="http://schemas.openxmlformats.org/officeDocument/2006/relationships/slideLayout" Target="../slideLayouts/slideLayout16.xml"/><Relationship Id="rId6" Type="http://schemas.openxmlformats.org/officeDocument/2006/relationships/image" Target="../media/image5.png"/><Relationship Id="rId5" Type="http://schemas.openxmlformats.org/officeDocument/2006/relationships/hyperlink" Target="https://asjp.cerist.dz/en/article/181370" TargetMode="External"/><Relationship Id="rId4" Type="http://schemas.openxmlformats.org/officeDocument/2006/relationships/hyperlink" Target="https://journals.ekb.eg/article_265477_4e6a45c0b7a4d8fdb96382fe45b3cc8b.pdf" TargetMode="External"/></Relationships>
</file>

<file path=ppt/slides/_rels/slide40.xml.rels><?xml version="1.0" encoding="UTF-8" standalone="yes"?>
<Relationships xmlns="http://schemas.openxmlformats.org/package/2006/relationships"><Relationship Id="rId3" Type="http://schemas.openxmlformats.org/officeDocument/2006/relationships/hyperlink" Target="https://ijnet.org/ar/story/&#1603;&#1610;&#1601;-&#1610;&#1587;&#1608;&#1617;&#1602;-&#1575;&#1604;&#1589;&#1581;&#1601;&#1610;-&#1604;&#1606;&#1601;&#1587;&#1607;-&#1593;&#1576;&#1585;-&#1588;&#1576;&#1603;&#1575;&#1578;-&#1575;&#1604;&#1578;&#1608;&#1575;&#1589;&#1604;-&#1575;&#1604;&#1575;&#1580;&#1578;&#1605;&#1575;&#1593;&#1610;&#1577;" TargetMode="External"/><Relationship Id="rId2" Type="http://schemas.openxmlformats.org/officeDocument/2006/relationships/hyperlink" Target="https://ijnet.org/ar/story/&#1603;&#1610;&#1601;-&#1578;&#1593;&#1586;&#1586;-&#1593;&#1604;&#1575;&#1605;&#1578;&#1603;-&#1575;&#1604;&#1578;&#1580;&#1575;&#1585;&#1610;&#1577;-&#1603;&#1589;&#1581;&#1601;&#1610;-&#1576;&#1575;&#1587;&#1578;&#1582;&#1583;&#1575;&#1605;-&#1604;&#1610;&#1606;&#1603;&#1583;-&#1573;&#1606;" TargetMode="External"/><Relationship Id="rId1" Type="http://schemas.openxmlformats.org/officeDocument/2006/relationships/slideLayout" Target="../slideLayouts/slideLayout16.xml"/><Relationship Id="rId5" Type="http://schemas.openxmlformats.org/officeDocument/2006/relationships/image" Target="../media/image5.png"/><Relationship Id="rId4" Type="http://schemas.openxmlformats.org/officeDocument/2006/relationships/hyperlink" Target="https://iefpedia.com/arab/wpcontent/uploads/2010/04/bbb.pdf"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7.xml"/><Relationship Id="rId5" Type="http://schemas.openxmlformats.org/officeDocument/2006/relationships/image" Target="../media/image37.png"/><Relationship Id="rId4" Type="http://schemas.openxmlformats.org/officeDocument/2006/relationships/image" Target="../media/image3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401424" y="4315270"/>
            <a:ext cx="5216525" cy="461665"/>
          </a:xfrm>
          <a:prstGeom prst="rect">
            <a:avLst/>
          </a:prstGeom>
          <a:noFill/>
        </p:spPr>
        <p:txBody>
          <a:bodyPr wrap="square" rtlCol="0">
            <a:spAutoFit/>
          </a:bodyPr>
          <a:lstStyle/>
          <a:p>
            <a:pPr algn="ctr"/>
            <a:r>
              <a:rPr lang="ar-SA" sz="2400" dirty="0">
                <a:latin typeface="Alexandria" charset="0"/>
                <a:cs typeface="Alexandria" charset="0"/>
              </a:rPr>
              <a:t>د. منى المصري </a:t>
            </a:r>
            <a:endParaRPr lang="en-US" sz="2400" dirty="0">
              <a:latin typeface="Alexandria" charset="0"/>
              <a:cs typeface="Alexandria" charset="0"/>
            </a:endParaRPr>
          </a:p>
        </p:txBody>
      </p:sp>
      <p:sp>
        <p:nvSpPr>
          <p:cNvPr id="31" name="TextBox 30"/>
          <p:cNvSpPr txBox="1"/>
          <p:nvPr/>
        </p:nvSpPr>
        <p:spPr>
          <a:xfrm>
            <a:off x="483798" y="2052523"/>
            <a:ext cx="4760885" cy="998607"/>
          </a:xfrm>
          <a:prstGeom prst="rect">
            <a:avLst/>
          </a:prstGeom>
          <a:noFill/>
        </p:spPr>
        <p:txBody>
          <a:bodyPr wrap="square" rtlCol="0">
            <a:spAutoFit/>
          </a:bodyPr>
          <a:lstStyle/>
          <a:p>
            <a:pPr algn="ctr">
              <a:lnSpc>
                <a:spcPct val="150000"/>
              </a:lnSpc>
            </a:pPr>
            <a:r>
              <a:rPr lang="ar-SA" sz="4400" b="1" i="0" u="none" strike="noStrike" dirty="0">
                <a:solidFill>
                  <a:schemeClr val="accent1"/>
                </a:solidFill>
                <a:effectLst/>
              </a:rPr>
              <a:t>مساق قضايا إعلامية</a:t>
            </a:r>
            <a:endParaRPr lang="en-US" sz="4400" b="1" i="0" u="none" strike="noStrike" dirty="0">
              <a:solidFill>
                <a:schemeClr val="accent1"/>
              </a:solidFill>
              <a:effectLst/>
            </a:endParaRPr>
          </a:p>
        </p:txBody>
      </p:sp>
      <p:sp>
        <p:nvSpPr>
          <p:cNvPr id="34" name="Rectangle: Rounded Corners 33"/>
          <p:cNvSpPr/>
          <p:nvPr/>
        </p:nvSpPr>
        <p:spPr>
          <a:xfrm>
            <a:off x="0" y="570476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المحاضرة السادسة</a:t>
            </a:r>
            <a:endParaRPr lang="en-US" sz="2800" b="1" dirty="0">
              <a:solidFill>
                <a:schemeClr val="bg1"/>
              </a:solidFill>
              <a:latin typeface="Alexandria" charset="0"/>
              <a:cs typeface="Alexandria" charset="0"/>
            </a:endParaRPr>
          </a:p>
        </p:txBody>
      </p:sp>
      <p:sp>
        <p:nvSpPr>
          <p:cNvPr id="46" name="TextBox 45"/>
          <p:cNvSpPr txBox="1"/>
          <p:nvPr/>
        </p:nvSpPr>
        <p:spPr>
          <a:xfrm>
            <a:off x="464562" y="5078798"/>
            <a:ext cx="1063112" cy="338554"/>
          </a:xfrm>
          <a:prstGeom prst="rect">
            <a:avLst/>
          </a:prstGeom>
          <a:noFill/>
        </p:spPr>
        <p:txBody>
          <a:bodyPr wrap="none" rtlCol="0">
            <a:spAutoFit/>
          </a:bodyPr>
          <a:lstStyle/>
          <a:p>
            <a:r>
              <a:rPr lang="en-US" sz="1600" dirty="0">
                <a:effectLst/>
                <a:latin typeface="Helvetica" pitchFamily="2" charset="0"/>
              </a:rPr>
              <a:t>DGM 335</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6" name="Oval 5">
            <a:extLst>
              <a:ext uri="{FF2B5EF4-FFF2-40B4-BE49-F238E27FC236}">
                <a16:creationId xmlns:a16="http://schemas.microsoft.com/office/drawing/2014/main" id="{AA20A67C-06E2-624D-832B-5C8B1D9FE24A}"/>
              </a:ext>
            </a:extLst>
          </p:cNvPr>
          <p:cNvSpPr/>
          <p:nvPr/>
        </p:nvSpPr>
        <p:spPr>
          <a:xfrm>
            <a:off x="5449825" y="329184"/>
            <a:ext cx="6486372" cy="6327648"/>
          </a:xfrm>
          <a:prstGeom prst="ellipse">
            <a:avLst/>
          </a:prstGeom>
          <a:solidFill>
            <a:srgbClr val="00FA00">
              <a:alpha val="40784"/>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marL="0" algn="ctr" defTabSz="914400" rtl="1" eaLnBrk="1" latinLnBrk="0" hangingPunct="1"/>
            <a:endParaRPr lang="en-JO"/>
          </a:p>
        </p:txBody>
      </p:sp>
      <p:pic>
        <p:nvPicPr>
          <p:cNvPr id="5" name="Picture 4">
            <a:extLst>
              <a:ext uri="{FF2B5EF4-FFF2-40B4-BE49-F238E27FC236}">
                <a16:creationId xmlns:a16="http://schemas.microsoft.com/office/drawing/2014/main" id="{9E1C333A-4599-AC49-8AE6-1BEC79F65B9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06697" y="563064"/>
            <a:ext cx="6172627" cy="585988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59789"/>
            <a:ext cx="12088141" cy="6733318"/>
          </a:xfrm>
          <a:prstGeom prst="rect">
            <a:avLst/>
          </a:prstGeom>
        </p:spPr>
      </p:pic>
      <p:sp>
        <p:nvSpPr>
          <p:cNvPr id="2" name="Rectangle: Single Corner Rounded 1"/>
          <p:cNvSpPr/>
          <p:nvPr/>
        </p:nvSpPr>
        <p:spPr>
          <a:xfrm flipV="1">
            <a:off x="-1" y="-1538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sp>
        <p:nvSpPr>
          <p:cNvPr id="9" name="TextBox 8"/>
          <p:cNvSpPr txBox="1"/>
          <p:nvPr/>
        </p:nvSpPr>
        <p:spPr>
          <a:xfrm>
            <a:off x="4160290" y="3852186"/>
            <a:ext cx="7979779" cy="1200329"/>
          </a:xfrm>
          <a:prstGeom prst="rect">
            <a:avLst/>
          </a:prstGeom>
          <a:noFill/>
        </p:spPr>
        <p:txBody>
          <a:bodyPr wrap="square" rtlCol="0">
            <a:spAutoFit/>
          </a:bodyPr>
          <a:lstStyle/>
          <a:p>
            <a:pPr algn="ctr"/>
            <a:r>
              <a:rPr lang="ar-JO" sz="3600" b="1" i="0" u="none" strike="noStrike" dirty="0">
                <a:solidFill>
                  <a:schemeClr val="accent1">
                    <a:lumMod val="75000"/>
                  </a:schemeClr>
                </a:solidFill>
                <a:effectLst/>
                <a:latin typeface="-webkit-standard"/>
              </a:rPr>
              <a:t>بناء الهوية المهنية في البيئة الرقمية والتسويق للذات</a:t>
            </a:r>
            <a:endParaRPr lang="en-US" sz="3600" b="1" dirty="0">
              <a:solidFill>
                <a:schemeClr val="accent1">
                  <a:lumMod val="75000"/>
                </a:schemeClr>
              </a:solidFill>
              <a:latin typeface="Alexandria" charset="0"/>
              <a:cs typeface="Alexandria" charset="0"/>
            </a:endParaRPr>
          </a:p>
        </p:txBody>
      </p:sp>
      <p:sp>
        <p:nvSpPr>
          <p:cNvPr id="10" name="Rectangle: Rounded Corners 9"/>
          <p:cNvSpPr/>
          <p:nvPr/>
        </p:nvSpPr>
        <p:spPr>
          <a:xfrm>
            <a:off x="6607580" y="528205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accent1">
                    <a:lumMod val="75000"/>
                  </a:schemeClr>
                </a:solidFill>
                <a:latin typeface="Alexandria" charset="0"/>
                <a:cs typeface="Alexandria" charset="0"/>
              </a:rPr>
              <a:t>المحاضرة السادسة</a:t>
            </a:r>
            <a:endParaRPr lang="en-US" sz="2800" b="1" dirty="0">
              <a:solidFill>
                <a:schemeClr val="accent1">
                  <a:lumMod val="75000"/>
                </a:schemeClr>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pPr algn="r"/>
            <a:r>
              <a:rPr lang="ar-SA" sz="2800" b="1" dirty="0">
                <a:solidFill>
                  <a:srgbClr val="00B0F0"/>
                </a:solidFill>
                <a:latin typeface="Alexandria" charset="0"/>
                <a:cs typeface="Alexandria" charset="0"/>
              </a:rPr>
              <a:t>د. منى المصري </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pPr algn="r"/>
            <a:r>
              <a:rPr lang="ar-SA" sz="2400" dirty="0">
                <a:solidFill>
                  <a:srgbClr val="00B0F0"/>
                </a:solidFill>
                <a:latin typeface="Alexandria" charset="0"/>
                <a:cs typeface="Alexandria" charset="0"/>
              </a:rPr>
              <a:t>مدرس المساق:</a:t>
            </a:r>
            <a:endParaRPr lang="en-US" sz="24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7" name="Picture Placeholder 16">
            <a:extLst>
              <a:ext uri="{FF2B5EF4-FFF2-40B4-BE49-F238E27FC236}">
                <a16:creationId xmlns:a16="http://schemas.microsoft.com/office/drawing/2014/main" id="{E0CBF41C-458E-1442-AF19-B532A516159B}"/>
              </a:ext>
            </a:extLst>
          </p:cNvPr>
          <p:cNvPicPr>
            <a:picLocks noGrp="1" noChangeAspect="1"/>
          </p:cNvPicPr>
          <p:nvPr>
            <p:ph type="pic" sz="quarter" idx="10"/>
          </p:nvPr>
        </p:nvPicPr>
        <p:blipFill>
          <a:blip r:embed="rId5">
            <a:extLst>
              <a:ext uri="{28A0092B-C50C-407E-A947-70E740481C1C}">
                <a14:useLocalDpi xmlns:a14="http://schemas.microsoft.com/office/drawing/2010/main" val="0"/>
              </a:ext>
            </a:extLst>
          </a:blip>
          <a:srcRect t="4091" b="4091"/>
          <a:stretch>
            <a:fillRect/>
          </a:stretch>
        </p:blipFill>
        <p:spPr>
          <a:xfrm>
            <a:off x="1" y="0"/>
            <a:ext cx="8629045" cy="5282057"/>
          </a:xfr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8996" y="1113101"/>
            <a:ext cx="11856668" cy="5356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p:cNvSpPr txBox="1"/>
          <p:nvPr/>
        </p:nvSpPr>
        <p:spPr>
          <a:xfrm>
            <a:off x="3951214" y="603564"/>
            <a:ext cx="3902032" cy="584775"/>
          </a:xfrm>
          <a:prstGeom prst="rect">
            <a:avLst/>
          </a:prstGeom>
          <a:noFill/>
        </p:spPr>
        <p:txBody>
          <a:bodyPr wrap="square" rtlCol="0">
            <a:spAutoFit/>
          </a:bodyPr>
          <a:lstStyle/>
          <a:p>
            <a:pPr algn="ctr"/>
            <a:r>
              <a:rPr lang="ar-SA" sz="3200" b="1" dirty="0">
                <a:solidFill>
                  <a:srgbClr val="0070C0"/>
                </a:solidFill>
                <a:latin typeface="Alexandria" charset="0"/>
                <a:cs typeface="Alexandria" charset="0"/>
              </a:rPr>
              <a:t>محاور المحاضرة</a:t>
            </a:r>
            <a:endParaRPr lang="en-US" sz="3200" b="1" dirty="0">
              <a:solidFill>
                <a:srgbClr val="0070C0"/>
              </a:solidFill>
              <a:latin typeface="Alexandria" charset="0"/>
              <a:cs typeface="Alexandria" charset="0"/>
            </a:endParaRPr>
          </a:p>
        </p:txBody>
      </p:sp>
      <p:sp>
        <p:nvSpPr>
          <p:cNvPr id="5" name="Rectangle 4"/>
          <p:cNvSpPr/>
          <p:nvPr/>
        </p:nvSpPr>
        <p:spPr>
          <a:xfrm>
            <a:off x="10833100" y="0"/>
            <a:ext cx="1358900"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p:cNvSpPr txBox="1"/>
          <p:nvPr/>
        </p:nvSpPr>
        <p:spPr>
          <a:xfrm>
            <a:off x="11029436" y="321701"/>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٠١</a:t>
            </a:r>
            <a:endParaRPr lang="en-US" sz="4400" b="1" dirty="0">
              <a:solidFill>
                <a:schemeClr val="bg1"/>
              </a:solidFill>
              <a:latin typeface="Alexandria" charset="0"/>
              <a:cs typeface="Alexandria" charset="0"/>
            </a:endParaRPr>
          </a:p>
        </p:txBody>
      </p:sp>
      <p:sp>
        <p:nvSpPr>
          <p:cNvPr id="48" name="TextBox 47"/>
          <p:cNvSpPr txBox="1"/>
          <p:nvPr/>
        </p:nvSpPr>
        <p:spPr>
          <a:xfrm>
            <a:off x="300987" y="1697876"/>
            <a:ext cx="11532686" cy="3357137"/>
          </a:xfrm>
          <a:prstGeom prst="rect">
            <a:avLst/>
          </a:prstGeom>
          <a:noFill/>
        </p:spPr>
        <p:txBody>
          <a:bodyPr wrap="square" rtlCol="0">
            <a:spAutoFit/>
          </a:bodyPr>
          <a:lstStyle/>
          <a:p>
            <a:pPr marL="285750" indent="-285750" algn="just" rtl="1">
              <a:lnSpc>
                <a:spcPct val="150000"/>
              </a:lnSpc>
              <a:buFont typeface="Wingdings" pitchFamily="2" charset="2"/>
              <a:buChar char="ü"/>
            </a:pPr>
            <a:r>
              <a:rPr lang="ar-SA" sz="2400" dirty="0">
                <a:solidFill>
                  <a:schemeClr val="accent1">
                    <a:lumMod val="75000"/>
                  </a:schemeClr>
                </a:solidFill>
                <a:latin typeface="Alexandria" charset="0"/>
                <a:cs typeface="+mj-cs"/>
              </a:rPr>
              <a:t>المدخل النظري: تعريف الهوية الرقمية والمهنية، وأهميتها في الإعلام والتسويق</a:t>
            </a:r>
          </a:p>
          <a:p>
            <a:pPr marL="285750" indent="-285750" algn="just" rtl="1">
              <a:lnSpc>
                <a:spcPct val="150000"/>
              </a:lnSpc>
              <a:buFont typeface="Wingdings" pitchFamily="2" charset="2"/>
              <a:buChar char="ü"/>
            </a:pPr>
            <a:r>
              <a:rPr lang="ar-SA" sz="2400" dirty="0">
                <a:solidFill>
                  <a:schemeClr val="accent1">
                    <a:lumMod val="75000"/>
                  </a:schemeClr>
                </a:solidFill>
                <a:latin typeface="Alexandria" charset="0"/>
                <a:cs typeface="+mj-cs"/>
              </a:rPr>
              <a:t>استراتيجيات بناء الهوية المهنية: الرسالة الشخصية، اختيار المنصات، إدارة السمعة الرقمية</a:t>
            </a:r>
          </a:p>
          <a:p>
            <a:pPr marL="285750" indent="-285750" algn="just" rtl="1">
              <a:lnSpc>
                <a:spcPct val="150000"/>
              </a:lnSpc>
              <a:buFont typeface="Wingdings" pitchFamily="2" charset="2"/>
              <a:buChar char="ü"/>
            </a:pPr>
            <a:r>
              <a:rPr lang="ar-SA" sz="2400" dirty="0">
                <a:solidFill>
                  <a:schemeClr val="accent1">
                    <a:lumMod val="75000"/>
                  </a:schemeClr>
                </a:solidFill>
                <a:latin typeface="Alexandria" charset="0"/>
                <a:cs typeface="+mj-cs"/>
              </a:rPr>
              <a:t>التسويق للذات (</a:t>
            </a:r>
            <a:r>
              <a:rPr lang="en-US" sz="2400" dirty="0">
                <a:solidFill>
                  <a:schemeClr val="accent1">
                    <a:lumMod val="75000"/>
                  </a:schemeClr>
                </a:solidFill>
                <a:latin typeface="Alexandria" charset="0"/>
                <a:cs typeface="+mj-cs"/>
              </a:rPr>
              <a:t>Self-Marketing): </a:t>
            </a:r>
            <a:r>
              <a:rPr lang="ar-SA" sz="2400" dirty="0">
                <a:solidFill>
                  <a:schemeClr val="accent1">
                    <a:lumMod val="75000"/>
                  </a:schemeClr>
                </a:solidFill>
                <a:latin typeface="Alexandria" charset="0"/>
                <a:cs typeface="+mj-cs"/>
              </a:rPr>
              <a:t>عناصره، أدواته، والعلامة الشخصية (</a:t>
            </a:r>
            <a:r>
              <a:rPr lang="en-US" sz="2400" dirty="0">
                <a:solidFill>
                  <a:schemeClr val="accent1">
                    <a:lumMod val="75000"/>
                  </a:schemeClr>
                </a:solidFill>
                <a:latin typeface="Alexandria" charset="0"/>
                <a:cs typeface="+mj-cs"/>
              </a:rPr>
              <a:t>Personal Branding).</a:t>
            </a:r>
          </a:p>
          <a:p>
            <a:pPr marL="285750" indent="-285750" algn="just" rtl="1">
              <a:lnSpc>
                <a:spcPct val="150000"/>
              </a:lnSpc>
              <a:buFont typeface="Wingdings" pitchFamily="2" charset="2"/>
              <a:buChar char="ü"/>
            </a:pPr>
            <a:r>
              <a:rPr lang="ar-SA" sz="2400" dirty="0">
                <a:solidFill>
                  <a:schemeClr val="accent1">
                    <a:lumMod val="75000"/>
                  </a:schemeClr>
                </a:solidFill>
                <a:latin typeface="Alexandria" charset="0"/>
                <a:cs typeface="+mj-cs"/>
              </a:rPr>
              <a:t>التحديات والأبعاد الأخلاقية: الخصوصية، الأمان، التحيزات الخوارزمية، المعايير الدولية</a:t>
            </a:r>
          </a:p>
          <a:p>
            <a:pPr marL="285750" indent="-285750" algn="just" rtl="1">
              <a:lnSpc>
                <a:spcPct val="150000"/>
              </a:lnSpc>
              <a:buFont typeface="Wingdings" pitchFamily="2" charset="2"/>
              <a:buChar char="ü"/>
            </a:pPr>
            <a:r>
              <a:rPr lang="ar-SA" sz="2400" dirty="0">
                <a:solidFill>
                  <a:schemeClr val="accent1">
                    <a:lumMod val="75000"/>
                  </a:schemeClr>
                </a:solidFill>
                <a:latin typeface="Alexandria" charset="0"/>
                <a:cs typeface="+mj-cs"/>
              </a:rPr>
              <a:t>أمثلة محلية ودولية: دراسات حالة من العالم العربي، وأمثلة عالمية</a:t>
            </a:r>
          </a:p>
          <a:p>
            <a:pPr marL="285750" indent="-285750" algn="just" rtl="1">
              <a:lnSpc>
                <a:spcPct val="150000"/>
              </a:lnSpc>
              <a:buFont typeface="Wingdings" pitchFamily="2" charset="2"/>
              <a:buChar char="ü"/>
            </a:pPr>
            <a:r>
              <a:rPr lang="ar-SA" sz="2400" dirty="0">
                <a:solidFill>
                  <a:schemeClr val="accent1">
                    <a:lumMod val="75000"/>
                  </a:schemeClr>
                </a:solidFill>
                <a:latin typeface="Alexandria" charset="0"/>
                <a:cs typeface="+mj-cs"/>
              </a:rPr>
              <a:t>النشاط العملي: نشاط تطبيقي لبناء هوية مهنية على </a:t>
            </a:r>
            <a:r>
              <a:rPr lang="en-US" sz="2400" dirty="0">
                <a:solidFill>
                  <a:schemeClr val="accent1">
                    <a:lumMod val="75000"/>
                  </a:schemeClr>
                </a:solidFill>
                <a:latin typeface="Alexandria" charset="0"/>
                <a:cs typeface="+mj-cs"/>
              </a:rPr>
              <a:t>LinkedIn </a:t>
            </a:r>
            <a:r>
              <a:rPr lang="ar-SA" sz="2400" dirty="0">
                <a:solidFill>
                  <a:schemeClr val="accent1">
                    <a:lumMod val="75000"/>
                  </a:schemeClr>
                </a:solidFill>
                <a:latin typeface="Alexandria" charset="0"/>
                <a:cs typeface="+mj-cs"/>
              </a:rPr>
              <a:t>وتجربة منصات العمل الحر</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390" y="-93280"/>
            <a:ext cx="2305141" cy="1076343"/>
          </a:xfrm>
          <a:prstGeom prst="rect">
            <a:avLst/>
          </a:prstGeom>
        </p:spPr>
      </p:pic>
    </p:spTree>
    <p:extLst>
      <p:ext uri="{BB962C8B-B14F-4D97-AF65-F5344CB8AC3E}">
        <p14:creationId xmlns:p14="http://schemas.microsoft.com/office/powerpoint/2010/main" val="3403037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5" name="TextBox 24"/>
          <p:cNvSpPr txBox="1"/>
          <p:nvPr/>
        </p:nvSpPr>
        <p:spPr>
          <a:xfrm>
            <a:off x="4632748" y="400438"/>
            <a:ext cx="3538248" cy="523220"/>
          </a:xfrm>
          <a:prstGeom prst="rect">
            <a:avLst/>
          </a:prstGeom>
          <a:noFill/>
        </p:spPr>
        <p:txBody>
          <a:bodyPr wrap="square" rtlCol="0">
            <a:spAutoFit/>
          </a:bodyPr>
          <a:lstStyle/>
          <a:p>
            <a:pPr algn="ctr"/>
            <a:r>
              <a:rPr lang="ar-SA" sz="2800" b="1" u="sng" dirty="0">
                <a:solidFill>
                  <a:srgbClr val="00B0F0"/>
                </a:solidFill>
                <a:latin typeface="Alexandria" charset="0"/>
              </a:rPr>
              <a:t>أهداف المحاضرة</a:t>
            </a:r>
            <a:endParaRPr lang="en-US" sz="2800" b="1" u="sng" dirty="0">
              <a:solidFill>
                <a:srgbClr val="00B0F0"/>
              </a:solidFill>
              <a:latin typeface="Alexandria" charset="0"/>
            </a:endParaRPr>
          </a:p>
        </p:txBody>
      </p:sp>
      <p:sp>
        <p:nvSpPr>
          <p:cNvPr id="28" name="Rectangle 27"/>
          <p:cNvSpPr/>
          <p:nvPr/>
        </p:nvSpPr>
        <p:spPr>
          <a:xfrm flipV="1">
            <a:off x="2091066" y="400438"/>
            <a:ext cx="1010093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1" name="TextBox 30"/>
          <p:cNvSpPr txBox="1"/>
          <p:nvPr/>
        </p:nvSpPr>
        <p:spPr>
          <a:xfrm>
            <a:off x="0" y="1476781"/>
            <a:ext cx="12055561" cy="4095801"/>
          </a:xfrm>
          <a:prstGeom prst="rect">
            <a:avLst/>
          </a:prstGeom>
          <a:noFill/>
        </p:spPr>
        <p:txBody>
          <a:bodyPr wrap="square" rtlCol="0">
            <a:spAutoFit/>
          </a:bodyPr>
          <a:lstStyle/>
          <a:p>
            <a:pPr algn="r" rtl="1"/>
            <a:r>
              <a:rPr lang="ar-JO" sz="2400" b="1" u="sng" dirty="0">
                <a:solidFill>
                  <a:schemeClr val="accent1">
                    <a:lumMod val="50000"/>
                  </a:schemeClr>
                </a:solidFill>
                <a:latin typeface="Alexandria" charset="0"/>
                <a:cs typeface="+mj-cs"/>
              </a:rPr>
              <a:t>بنهاية هذه المحاضرة، ستكون قادرًا على:</a:t>
            </a:r>
          </a:p>
          <a:p>
            <a:pPr algn="r" rtl="1"/>
            <a:endParaRPr lang="en-US" sz="2400" b="1" u="sng" dirty="0">
              <a:solidFill>
                <a:schemeClr val="accent1">
                  <a:lumMod val="50000"/>
                </a:schemeClr>
              </a:solidFill>
              <a:latin typeface="Alexandria" charset="0"/>
              <a:cs typeface="+mj-cs"/>
            </a:endParaRPr>
          </a:p>
          <a:p>
            <a:pPr marL="342900" indent="-342900" algn="r" rtl="1">
              <a:lnSpc>
                <a:spcPct val="150000"/>
              </a:lnSpc>
              <a:buFont typeface="Wingdings" pitchFamily="2" charset="2"/>
              <a:buChar char="ü"/>
            </a:pPr>
            <a:r>
              <a:rPr lang="ar-JO" sz="2400" dirty="0">
                <a:solidFill>
                  <a:schemeClr val="accent1">
                    <a:lumMod val="50000"/>
                  </a:schemeClr>
                </a:solidFill>
                <a:latin typeface="Alexandria" charset="0"/>
                <a:cs typeface="+mj-cs"/>
              </a:rPr>
              <a:t>فهم المفاهيم الأساسية للهوية الرقمية والهوية المهنية، والتمييز بينهما</a:t>
            </a:r>
          </a:p>
          <a:p>
            <a:pPr marL="342900" indent="-342900" algn="r" rtl="1">
              <a:lnSpc>
                <a:spcPct val="150000"/>
              </a:lnSpc>
              <a:buFont typeface="Wingdings" pitchFamily="2" charset="2"/>
              <a:buChar char="ü"/>
            </a:pPr>
            <a:r>
              <a:rPr lang="ar-JO" sz="2400" dirty="0">
                <a:solidFill>
                  <a:schemeClr val="accent1">
                    <a:lumMod val="50000"/>
                  </a:schemeClr>
                </a:solidFill>
                <a:latin typeface="Alexandria" charset="0"/>
                <a:cs typeface="+mj-cs"/>
              </a:rPr>
              <a:t>تطبيق استراتيجيات عملية لبناء هوية مهنية متكاملة عبر المنصات الرقمية</a:t>
            </a:r>
          </a:p>
          <a:p>
            <a:pPr marL="342900" indent="-342900" algn="r" rtl="1">
              <a:lnSpc>
                <a:spcPct val="150000"/>
              </a:lnSpc>
              <a:buFont typeface="Wingdings" pitchFamily="2" charset="2"/>
              <a:buChar char="ü"/>
            </a:pPr>
            <a:r>
              <a:rPr lang="ar-JO" sz="2400" dirty="0">
                <a:solidFill>
                  <a:schemeClr val="accent1">
                    <a:lumMod val="50000"/>
                  </a:schemeClr>
                </a:solidFill>
                <a:latin typeface="Alexandria" charset="0"/>
                <a:cs typeface="+mj-cs"/>
              </a:rPr>
              <a:t>استخدام أدوات التسويق الذاتي لإبراز القيمة المهنية وزيادة فرص التوظيف</a:t>
            </a:r>
          </a:p>
          <a:p>
            <a:pPr marL="342900" indent="-342900" algn="r" rtl="1">
              <a:lnSpc>
                <a:spcPct val="150000"/>
              </a:lnSpc>
              <a:buFont typeface="Wingdings" pitchFamily="2" charset="2"/>
              <a:buChar char="ü"/>
            </a:pPr>
            <a:r>
              <a:rPr lang="ar-JO" sz="2400" dirty="0">
                <a:solidFill>
                  <a:schemeClr val="accent1">
                    <a:lumMod val="50000"/>
                  </a:schemeClr>
                </a:solidFill>
                <a:latin typeface="Alexandria" charset="0"/>
                <a:cs typeface="+mj-cs"/>
              </a:rPr>
              <a:t>تحليل التحديات والأبعاد الأخلاقية المرتبطة بالهوية الرقمية والتسويق للذات</a:t>
            </a:r>
          </a:p>
          <a:p>
            <a:pPr marL="342900" indent="-342900" algn="r" rtl="1">
              <a:lnSpc>
                <a:spcPct val="150000"/>
              </a:lnSpc>
              <a:buFont typeface="Wingdings" pitchFamily="2" charset="2"/>
              <a:buChar char="ü"/>
            </a:pPr>
            <a:r>
              <a:rPr lang="ar-JO" sz="2400" dirty="0">
                <a:solidFill>
                  <a:schemeClr val="accent1">
                    <a:lumMod val="50000"/>
                  </a:schemeClr>
                </a:solidFill>
                <a:latin typeface="Alexandria" charset="0"/>
                <a:cs typeface="+mj-cs"/>
              </a:rPr>
              <a:t>الاستفادة من أمثلة محلية ودولية لتطوير ممارسات مهنية مناسبة للسياق العربي</a:t>
            </a:r>
          </a:p>
          <a:p>
            <a:pPr marL="342900" indent="-342900" algn="r" rtl="1">
              <a:lnSpc>
                <a:spcPct val="150000"/>
              </a:lnSpc>
              <a:buFont typeface="Wingdings" pitchFamily="2" charset="2"/>
              <a:buChar char="ü"/>
            </a:pPr>
            <a:r>
              <a:rPr lang="ar-JO" sz="2400" dirty="0">
                <a:solidFill>
                  <a:schemeClr val="accent1">
                    <a:lumMod val="50000"/>
                  </a:schemeClr>
                </a:solidFill>
                <a:latin typeface="Alexandria" charset="0"/>
                <a:cs typeface="+mj-cs"/>
              </a:rPr>
              <a:t>تنفيذ نشاط عملي تطبيقي عبر </a:t>
            </a:r>
            <a:r>
              <a:rPr lang="en-US" sz="2400" dirty="0">
                <a:solidFill>
                  <a:schemeClr val="accent1">
                    <a:lumMod val="50000"/>
                  </a:schemeClr>
                </a:solidFill>
                <a:latin typeface="Alexandria" charset="0"/>
                <a:cs typeface="+mj-cs"/>
              </a:rPr>
              <a:t>LinkedIn </a:t>
            </a:r>
            <a:r>
              <a:rPr lang="ar-JO" sz="2400" dirty="0">
                <a:solidFill>
                  <a:schemeClr val="accent1">
                    <a:lumMod val="50000"/>
                  </a:schemeClr>
                </a:solidFill>
                <a:latin typeface="Alexandria" charset="0"/>
                <a:cs typeface="+mj-cs"/>
              </a:rPr>
              <a:t>ومنصات التوظيف والعمل الحر لبناء ملف شخصي احترافي</a:t>
            </a:r>
            <a:endParaRPr lang="ar-SA" sz="2400" dirty="0">
              <a:solidFill>
                <a:schemeClr val="accent2">
                  <a:lumMod val="75000"/>
                </a:schemeClr>
              </a:solidFill>
              <a:latin typeface="Alexandria" charset="0"/>
              <a:cs typeface="Alexandria" charset="0"/>
            </a:endParaRPr>
          </a:p>
        </p:txBody>
      </p:sp>
      <p:sp>
        <p:nvSpPr>
          <p:cNvPr id="13" name="TextBox 12">
            <a:extLst>
              <a:ext uri="{FF2B5EF4-FFF2-40B4-BE49-F238E27FC236}">
                <a16:creationId xmlns:a16="http://schemas.microsoft.com/office/drawing/2014/main" id="{5A978DC4-8AFF-2D49-A40C-EF1F42C1C0EC}"/>
              </a:ext>
            </a:extLst>
          </p:cNvPr>
          <p:cNvSpPr txBox="1"/>
          <p:nvPr/>
        </p:nvSpPr>
        <p:spPr>
          <a:xfrm>
            <a:off x="10903046" y="14566"/>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23495"/>
            <a:ext cx="2305141" cy="1076343"/>
          </a:xfrm>
          <a:prstGeom prst="rect">
            <a:avLst/>
          </a:prstGeom>
        </p:spPr>
      </p:pic>
      <p:pic>
        <p:nvPicPr>
          <p:cNvPr id="4" name="Picture 3">
            <a:extLst>
              <a:ext uri="{FF2B5EF4-FFF2-40B4-BE49-F238E27FC236}">
                <a16:creationId xmlns:a16="http://schemas.microsoft.com/office/drawing/2014/main" id="{3EC8A83B-1105-DE4A-91CE-848DDD8AD74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175456"/>
            <a:ext cx="3760631" cy="2507087"/>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994636"/>
            <a:ext cx="11718948" cy="5656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488786" y="392158"/>
            <a:ext cx="7614945" cy="739754"/>
          </a:xfrm>
          <a:prstGeom prst="rect">
            <a:avLst/>
          </a:prstGeom>
          <a:noFill/>
        </p:spPr>
        <p:txBody>
          <a:bodyPr wrap="square" rtlCol="0">
            <a:spAutoFit/>
          </a:bodyPr>
          <a:lstStyle/>
          <a:p>
            <a:pPr algn="ctr" rtl="1">
              <a:lnSpc>
                <a:spcPct val="150000"/>
              </a:lnSpc>
            </a:pPr>
            <a:r>
              <a:rPr lang="ar-JO" sz="3200" b="1" dirty="0">
                <a:solidFill>
                  <a:srgbClr val="C00000"/>
                </a:solidFill>
                <a:latin typeface="Arial" panose="020B0604020202020204" pitchFamily="34" charset="0"/>
                <a:cs typeface="Arial" panose="020B0604020202020204" pitchFamily="34" charset="0"/>
              </a:rPr>
              <a:t>مقدمة</a:t>
            </a:r>
            <a:endParaRPr lang="ar-JO" sz="3200" b="1" dirty="0">
              <a:solidFill>
                <a:schemeClr val="accent1">
                  <a:lumMod val="75000"/>
                </a:schemeClr>
              </a:solidFill>
              <a:latin typeface="Arial" panose="020B0604020202020204" pitchFamily="34" charset="0"/>
              <a:cs typeface="Arial" panose="020B0604020202020204" pitchFamily="34" charset="0"/>
            </a:endParaRPr>
          </a:p>
        </p:txBody>
      </p:sp>
      <p:sp>
        <p:nvSpPr>
          <p:cNvPr id="48" name="TextBox 47"/>
          <p:cNvSpPr txBox="1"/>
          <p:nvPr/>
        </p:nvSpPr>
        <p:spPr>
          <a:xfrm>
            <a:off x="440068" y="1768682"/>
            <a:ext cx="11368897" cy="1685846"/>
          </a:xfrm>
          <a:prstGeom prst="rect">
            <a:avLst/>
          </a:prstGeom>
          <a:noFill/>
        </p:spPr>
        <p:txBody>
          <a:bodyPr wrap="square" rtlCol="0">
            <a:spAutoFit/>
          </a:bodyPr>
          <a:lstStyle/>
          <a:p>
            <a:pPr algn="just" rtl="1">
              <a:lnSpc>
                <a:spcPct val="150000"/>
              </a:lnSpc>
            </a:pPr>
            <a:r>
              <a:rPr lang="ar-JO" sz="2400" i="0" u="none" strike="noStrike" dirty="0">
                <a:solidFill>
                  <a:schemeClr val="accent1"/>
                </a:solidFill>
                <a:effectLst/>
              </a:rPr>
              <a:t>نتناول في هذه المحاضرة موضوعًا محوريًا في حياتكم الأكاديمية والمهنية، وهو بناء الهوية المهنية في البيئة الرقمية والتسويق للذات. في عالم اليوم، لم يعد يكفي أن تكون لديك شهادة جامعية أو مهارات تقنية فقط، بل أصبح من الضروري أن تعرف كيف تقدّم نفسك بشكل صحيح، وكيف تترك انطباعًا رقميًا يعكس قيمتك الحقيقية.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21151"/>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pic>
        <p:nvPicPr>
          <p:cNvPr id="4" name="Picture 3">
            <a:extLst>
              <a:ext uri="{FF2B5EF4-FFF2-40B4-BE49-F238E27FC236}">
                <a16:creationId xmlns:a16="http://schemas.microsoft.com/office/drawing/2014/main" id="{D4C3AC1A-929E-CD48-9D15-AD02B62808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589669"/>
            <a:ext cx="5531835" cy="3268331"/>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88527" y="0"/>
            <a:ext cx="7614945" cy="739754"/>
          </a:xfrm>
          <a:prstGeom prst="rect">
            <a:avLst/>
          </a:prstGeom>
          <a:noFill/>
        </p:spPr>
        <p:txBody>
          <a:bodyPr wrap="square" rtlCol="0">
            <a:spAutoFit/>
          </a:bodyPr>
          <a:lstStyle/>
          <a:p>
            <a:pPr algn="ctr" rtl="1">
              <a:lnSpc>
                <a:spcPct val="150000"/>
              </a:lnSpc>
            </a:pPr>
            <a:r>
              <a:rPr lang="ar-JO" sz="3200" b="1" i="0" u="sng" strike="noStrike" dirty="0">
                <a:solidFill>
                  <a:schemeClr val="accent1">
                    <a:lumMod val="75000"/>
                  </a:schemeClr>
                </a:solidFill>
                <a:effectLst/>
              </a:rPr>
              <a:t>مفهوم الهوية الرقمية</a:t>
            </a:r>
          </a:p>
        </p:txBody>
      </p:sp>
      <p:sp>
        <p:nvSpPr>
          <p:cNvPr id="48" name="TextBox 47"/>
          <p:cNvSpPr txBox="1"/>
          <p:nvPr/>
        </p:nvSpPr>
        <p:spPr>
          <a:xfrm>
            <a:off x="232609" y="994636"/>
            <a:ext cx="11726779" cy="3347840"/>
          </a:xfrm>
          <a:prstGeom prst="rect">
            <a:avLst/>
          </a:prstGeom>
          <a:noFill/>
        </p:spPr>
        <p:txBody>
          <a:bodyPr wrap="square" rtlCol="0">
            <a:spAutoFit/>
          </a:bodyPr>
          <a:lstStyle/>
          <a:p>
            <a:pPr algn="just" rtl="1">
              <a:lnSpc>
                <a:spcPct val="150000"/>
              </a:lnSpc>
            </a:pPr>
            <a:r>
              <a:rPr lang="ar-JO" sz="2400" i="0" strike="noStrike" dirty="0">
                <a:solidFill>
                  <a:schemeClr val="accent1">
                    <a:lumMod val="75000"/>
                  </a:schemeClr>
                </a:solidFill>
                <a:effectLst/>
              </a:rPr>
              <a:t>الهوية الرقمية هي الانطباع العام الذي يتركه الفرد عبر الإنترنت. كل ما تنشره، كل صورة، كل تعليق، وحتى طريقة تفاعلك مع الآخرين، كلها تشكّل صورتك الرقمية.</a:t>
            </a:r>
          </a:p>
          <a:p>
            <a:pPr algn="just" rtl="1">
              <a:lnSpc>
                <a:spcPct val="150000"/>
              </a:lnSpc>
            </a:pPr>
            <a:r>
              <a:rPr lang="ar-JO" sz="2400" i="0" strike="noStrike" dirty="0">
                <a:solidFill>
                  <a:schemeClr val="accent1">
                    <a:lumMod val="75000"/>
                  </a:schemeClr>
                </a:solidFill>
                <a:effectLst/>
              </a:rPr>
              <a:t>على سبيل المثال: إذا دخل صاحب عمل إلى حسابك على </a:t>
            </a:r>
            <a:r>
              <a:rPr lang="en-US" sz="2400" i="0" strike="noStrike" dirty="0">
                <a:solidFill>
                  <a:schemeClr val="accent1">
                    <a:lumMod val="75000"/>
                  </a:schemeClr>
                </a:solidFill>
                <a:effectLst/>
              </a:rPr>
              <a:t>LinkedIn </a:t>
            </a:r>
            <a:r>
              <a:rPr lang="ar-JO" sz="2400" i="0" strike="noStrike" dirty="0">
                <a:solidFill>
                  <a:schemeClr val="accent1">
                    <a:lumMod val="75000"/>
                  </a:schemeClr>
                </a:solidFill>
                <a:effectLst/>
              </a:rPr>
              <a:t>ووجد محتوى مهنيًا مرتبًا، فهذا يعزز فرصك. أما إذا وجد محتوى عشوائيًا أو غير لائق، فقد يؤثر سلبًا على صورتك.</a:t>
            </a:r>
          </a:p>
          <a:p>
            <a:pPr algn="just" rtl="1">
              <a:lnSpc>
                <a:spcPct val="150000"/>
              </a:lnSpc>
            </a:pPr>
            <a:r>
              <a:rPr lang="ar-JO" sz="2400" i="0" strike="noStrike" dirty="0">
                <a:solidFill>
                  <a:schemeClr val="accent1">
                    <a:lumMod val="75000"/>
                  </a:schemeClr>
                </a:solidFill>
                <a:effectLst/>
              </a:rPr>
              <a:t>الباحثة بويد (2014) في كتابها </a:t>
            </a:r>
            <a:r>
              <a:rPr lang="en-US" sz="2400" i="0" strike="noStrike" dirty="0">
                <a:solidFill>
                  <a:schemeClr val="accent1">
                    <a:lumMod val="75000"/>
                  </a:schemeClr>
                </a:solidFill>
                <a:effectLst/>
              </a:rPr>
              <a:t>It’s Complicated </a:t>
            </a:r>
            <a:r>
              <a:rPr lang="ar-JO" sz="2400" i="0" strike="noStrike" dirty="0">
                <a:solidFill>
                  <a:schemeClr val="accent1">
                    <a:lumMod val="75000"/>
                  </a:schemeClr>
                </a:solidFill>
                <a:effectLst/>
              </a:rPr>
              <a:t>تؤكد أن الشباب يبنون هوياتهم عبر الإنترنت بشكل تدريجي، وأن هذه الهوية قد تكون أكثر تأثيرًا من الهوية الواقعية في بعض الأحيان.</a:t>
            </a:r>
            <a:endParaRPr lang="ar-JO" sz="2400" i="0" strike="noStrike" dirty="0">
              <a:solidFill>
                <a:srgbClr val="000000"/>
              </a:solidFill>
              <a:effectLst/>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21151"/>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pic>
        <p:nvPicPr>
          <p:cNvPr id="12" name="Picture 11">
            <a:extLst>
              <a:ext uri="{FF2B5EF4-FFF2-40B4-BE49-F238E27FC236}">
                <a16:creationId xmlns:a16="http://schemas.microsoft.com/office/drawing/2014/main" id="{2E75F378-B6B9-6049-87C6-D04E82CBED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1826" y="4342476"/>
            <a:ext cx="9478850" cy="2538909"/>
          </a:xfrm>
          <a:prstGeom prst="rect">
            <a:avLst/>
          </a:prstGeom>
        </p:spPr>
      </p:pic>
    </p:spTree>
    <p:extLst>
      <p:ext uri="{BB962C8B-B14F-4D97-AF65-F5344CB8AC3E}">
        <p14:creationId xmlns:p14="http://schemas.microsoft.com/office/powerpoint/2010/main" val="3102899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7035" y="994636"/>
            <a:ext cx="11777929" cy="5684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r" rtl="1">
              <a:lnSpc>
                <a:spcPct val="150000"/>
              </a:lnSpc>
            </a:pPr>
            <a:r>
              <a:rPr lang="ar-JO" sz="2400" b="0" i="0" u="none" strike="noStrike" dirty="0">
                <a:solidFill>
                  <a:srgbClr val="000000"/>
                </a:solidFill>
                <a:effectLst/>
              </a:rPr>
              <a:t>الهوية المهنية هي الجزء المتخصص من هويتك الرقمية، الذي يركز على صورتك كخبير أو محترف في مجال معين.</a:t>
            </a:r>
          </a:p>
          <a:p>
            <a:pPr marL="342900" indent="-342900" algn="r" rtl="1">
              <a:lnSpc>
                <a:spcPct val="150000"/>
              </a:lnSpc>
              <a:buFont typeface="Wingdings" pitchFamily="2" charset="2"/>
              <a:buChar char="v"/>
            </a:pPr>
            <a:r>
              <a:rPr lang="ar-JO" sz="2400" b="0" i="0" u="none" strike="noStrike" dirty="0">
                <a:solidFill>
                  <a:schemeClr val="accent1">
                    <a:lumMod val="75000"/>
                  </a:schemeClr>
                </a:solidFill>
                <a:effectLst/>
              </a:rPr>
              <a:t>هي ليست مجرد سيرة ذاتية، بل هي </a:t>
            </a:r>
            <a:r>
              <a:rPr lang="ar-JO" sz="2400" b="1" i="0" u="none" strike="noStrike" dirty="0">
                <a:solidFill>
                  <a:schemeClr val="accent1">
                    <a:lumMod val="75000"/>
                  </a:schemeClr>
                </a:solidFill>
                <a:effectLst/>
              </a:rPr>
              <a:t>صورة متكاملة</a:t>
            </a:r>
            <a:r>
              <a:rPr lang="ar-JO" sz="2400" b="0" i="0" u="none" strike="noStrike" dirty="0">
                <a:solidFill>
                  <a:schemeClr val="accent1">
                    <a:lumMod val="75000"/>
                  </a:schemeClr>
                </a:solidFill>
                <a:effectLst/>
              </a:rPr>
              <a:t> عنك: كيف تكتب، كيف تعرض إنجازاتك، كيف تتفاعل مع زملاء المهنة</a:t>
            </a:r>
          </a:p>
          <a:p>
            <a:pPr marL="342900" indent="-342900" algn="r" rtl="1">
              <a:lnSpc>
                <a:spcPct val="150000"/>
              </a:lnSpc>
              <a:buFont typeface="Wingdings" pitchFamily="2" charset="2"/>
              <a:buChar char="v"/>
            </a:pPr>
            <a:r>
              <a:rPr lang="ar-JO" sz="2400" b="0" i="0" u="none" strike="noStrike" dirty="0">
                <a:solidFill>
                  <a:srgbClr val="C00000"/>
                </a:solidFill>
                <a:effectLst/>
              </a:rPr>
              <a:t>مثلًا: طالب تسويق ينشر تحليلات عن الحملات الإعلانية الناجحة،</a:t>
            </a:r>
          </a:p>
          <a:p>
            <a:pPr algn="r" rtl="1">
              <a:lnSpc>
                <a:spcPct val="150000"/>
              </a:lnSpc>
            </a:pPr>
            <a:r>
              <a:rPr lang="ar-JO" sz="2400" b="0" i="0" u="none" strike="noStrike" dirty="0">
                <a:solidFill>
                  <a:srgbClr val="C00000"/>
                </a:solidFill>
                <a:effectLst/>
              </a:rPr>
              <a:t>أو طالب إعلام يشارك مقالات قصيرة عن الإعلام الرقمي. </a:t>
            </a:r>
          </a:p>
          <a:p>
            <a:pPr algn="r" rtl="1">
              <a:lnSpc>
                <a:spcPct val="150000"/>
              </a:lnSpc>
            </a:pPr>
            <a:r>
              <a:rPr lang="ar-JO" sz="2400" b="0" i="0" u="none" strike="noStrike" dirty="0">
                <a:solidFill>
                  <a:srgbClr val="C00000"/>
                </a:solidFill>
                <a:effectLst/>
              </a:rPr>
              <a:t>هذه الممارسات تبني هوية مهنية قوية.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21151"/>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
        <p:nvSpPr>
          <p:cNvPr id="8" name="Rectangle 3">
            <a:extLst>
              <a:ext uri="{FF2B5EF4-FFF2-40B4-BE49-F238E27FC236}">
                <a16:creationId xmlns:a16="http://schemas.microsoft.com/office/drawing/2014/main" id="{62D73816-170C-274D-A494-67F7ED1C2BC3}"/>
              </a:ext>
            </a:extLst>
          </p:cNvPr>
          <p:cNvSpPr>
            <a:spLocks noChangeArrowheads="1"/>
          </p:cNvSpPr>
          <p:nvPr/>
        </p:nvSpPr>
        <p:spPr bwMode="auto">
          <a:xfrm>
            <a:off x="4802216" y="495241"/>
            <a:ext cx="2069797"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l"/>
            <a:r>
              <a:rPr lang="ar-JO" sz="3200" b="1" i="0" u="none" strike="noStrike" dirty="0">
                <a:solidFill>
                  <a:schemeClr val="accent1">
                    <a:lumMod val="75000"/>
                  </a:schemeClr>
                </a:solidFill>
                <a:effectLst/>
              </a:rPr>
              <a:t>الهوية المهنية</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JO" altLang="en-JO" sz="1800" b="0" i="0" u="none" strike="noStrike" cap="none" normalizeH="0" baseline="0" dirty="0">
              <a:ln>
                <a:noFill/>
              </a:ln>
              <a:solidFill>
                <a:schemeClr val="tx1"/>
              </a:solidFill>
              <a:effectLst/>
              <a:latin typeface="Arial" panose="020B0604020202020204" pitchFamily="34" charset="0"/>
            </a:endParaRPr>
          </a:p>
        </p:txBody>
      </p:sp>
      <p:pic>
        <p:nvPicPr>
          <p:cNvPr id="3" name="Picture 2">
            <a:extLst>
              <a:ext uri="{FF2B5EF4-FFF2-40B4-BE49-F238E27FC236}">
                <a16:creationId xmlns:a16="http://schemas.microsoft.com/office/drawing/2014/main" id="{A84DF86E-38EC-984C-8332-54681D8862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2120" y="2437975"/>
            <a:ext cx="4340096" cy="4104701"/>
          </a:xfrm>
          <a:prstGeom prst="rect">
            <a:avLst/>
          </a:prstGeom>
        </p:spPr>
      </p:pic>
    </p:spTree>
    <p:extLst>
      <p:ext uri="{BB962C8B-B14F-4D97-AF65-F5344CB8AC3E}">
        <p14:creationId xmlns:p14="http://schemas.microsoft.com/office/powerpoint/2010/main" val="23260553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1022392"/>
            <a:ext cx="11718948" cy="5656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197100" y="345898"/>
            <a:ext cx="7614945" cy="739754"/>
          </a:xfrm>
          <a:prstGeom prst="rect">
            <a:avLst/>
          </a:prstGeom>
          <a:noFill/>
        </p:spPr>
        <p:txBody>
          <a:bodyPr wrap="square" rtlCol="0">
            <a:spAutoFit/>
          </a:bodyPr>
          <a:lstStyle/>
          <a:p>
            <a:pPr algn="ctr" rtl="1">
              <a:lnSpc>
                <a:spcPct val="150000"/>
              </a:lnSpc>
            </a:pPr>
            <a:r>
              <a:rPr lang="ar-JO" sz="3200" b="1" dirty="0">
                <a:solidFill>
                  <a:srgbClr val="0070C0"/>
                </a:solidFill>
                <a:latin typeface="Arial" panose="020B0604020202020204" pitchFamily="34" charset="0"/>
                <a:cs typeface="Arial" panose="020B0604020202020204" pitchFamily="34" charset="0"/>
              </a:rPr>
              <a:t>الفرق بين الهوية الرقمية والهوية المهنية</a:t>
            </a:r>
          </a:p>
        </p:txBody>
      </p:sp>
      <p:sp>
        <p:nvSpPr>
          <p:cNvPr id="48" name="TextBox 47"/>
          <p:cNvSpPr txBox="1"/>
          <p:nvPr/>
        </p:nvSpPr>
        <p:spPr>
          <a:xfrm>
            <a:off x="3709115" y="1478081"/>
            <a:ext cx="8166706" cy="2239844"/>
          </a:xfrm>
          <a:prstGeom prst="rect">
            <a:avLst/>
          </a:prstGeom>
          <a:noFill/>
        </p:spPr>
        <p:txBody>
          <a:bodyPr wrap="square" rtlCol="0">
            <a:spAutoFit/>
          </a:bodyPr>
          <a:lstStyle/>
          <a:p>
            <a:pPr marL="342900" indent="-342900" algn="just" rtl="1">
              <a:lnSpc>
                <a:spcPct val="150000"/>
              </a:lnSpc>
              <a:buFont typeface="Wingdings" pitchFamily="2" charset="2"/>
              <a:buChar char="v"/>
            </a:pPr>
            <a:r>
              <a:rPr lang="ar-JO" sz="2400" dirty="0">
                <a:solidFill>
                  <a:srgbClr val="002060"/>
                </a:solidFill>
                <a:latin typeface="Arial" panose="020B0604020202020204" pitchFamily="34" charset="0"/>
                <a:cs typeface="Arial" panose="020B0604020202020204" pitchFamily="34" charset="0"/>
              </a:rPr>
              <a:t>الهوية الرقمية عامة، قد تشمل صورك الشخصية أو اهتماماتك الترفيهية</a:t>
            </a:r>
          </a:p>
          <a:p>
            <a:pPr marL="342900" indent="-342900" algn="just" rtl="1">
              <a:lnSpc>
                <a:spcPct val="150000"/>
              </a:lnSpc>
              <a:buFont typeface="Wingdings" pitchFamily="2" charset="2"/>
              <a:buChar char="v"/>
            </a:pPr>
            <a:r>
              <a:rPr lang="ar-JO" sz="2400" dirty="0">
                <a:solidFill>
                  <a:srgbClr val="002060"/>
                </a:solidFill>
                <a:latin typeface="Arial" panose="020B0604020202020204" pitchFamily="34" charset="0"/>
                <a:cs typeface="Arial" panose="020B0604020202020204" pitchFamily="34" charset="0"/>
              </a:rPr>
              <a:t>الهوية المهنية أكثر تخصصًا، تركز على ما يهم أصحاب العمل وزملاء المجال</a:t>
            </a:r>
          </a:p>
          <a:p>
            <a:pPr marL="342900" indent="-342900" algn="just" rtl="1">
              <a:lnSpc>
                <a:spcPct val="150000"/>
              </a:lnSpc>
              <a:buFont typeface="Wingdings" pitchFamily="2" charset="2"/>
              <a:buChar char="v"/>
            </a:pPr>
            <a:r>
              <a:rPr lang="ar-JO" sz="2400" dirty="0">
                <a:solidFill>
                  <a:srgbClr val="C00000"/>
                </a:solidFill>
                <a:latin typeface="Arial" panose="020B0604020202020204" pitchFamily="34" charset="0"/>
                <a:cs typeface="Arial" panose="020B0604020202020204" pitchFamily="34" charset="0"/>
              </a:rPr>
              <a:t>مثال: حسابك على إنستغرام قد يعكس هويتك الرقمية، بينما حسابك على </a:t>
            </a:r>
            <a:r>
              <a:rPr lang="en-US" sz="2400" dirty="0">
                <a:solidFill>
                  <a:srgbClr val="C00000"/>
                </a:solidFill>
                <a:latin typeface="Arial" panose="020B0604020202020204" pitchFamily="34" charset="0"/>
                <a:cs typeface="Arial" panose="020B0604020202020204" pitchFamily="34" charset="0"/>
              </a:rPr>
              <a:t>LinkedIn </a:t>
            </a:r>
            <a:r>
              <a:rPr lang="ar-JO" sz="2400" dirty="0">
                <a:solidFill>
                  <a:srgbClr val="C00000"/>
                </a:solidFill>
                <a:latin typeface="Arial" panose="020B0604020202020204" pitchFamily="34" charset="0"/>
                <a:cs typeface="Arial" panose="020B0604020202020204" pitchFamily="34" charset="0"/>
              </a:rPr>
              <a:t>يعكس هويتك المهنية</a:t>
            </a:r>
            <a:endParaRPr lang="ar-SA" sz="2400" dirty="0">
              <a:solidFill>
                <a:srgbClr val="C00000"/>
              </a:solidFill>
              <a:latin typeface="Arial" panose="020B0604020202020204" pitchFamily="34" charset="0"/>
              <a:cs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56354"/>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pic>
        <p:nvPicPr>
          <p:cNvPr id="8" name="Picture 7">
            <a:extLst>
              <a:ext uri="{FF2B5EF4-FFF2-40B4-BE49-F238E27FC236}">
                <a16:creationId xmlns:a16="http://schemas.microsoft.com/office/drawing/2014/main" id="{7FBAA893-016E-BD41-9CD9-86B025901B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1067272" y="2282294"/>
            <a:ext cx="5684460" cy="3136900"/>
          </a:xfrm>
          <a:prstGeom prst="rect">
            <a:avLst/>
          </a:prstGeom>
        </p:spPr>
      </p:pic>
    </p:spTree>
    <p:extLst>
      <p:ext uri="{BB962C8B-B14F-4D97-AF65-F5344CB8AC3E}">
        <p14:creationId xmlns:p14="http://schemas.microsoft.com/office/powerpoint/2010/main" val="21655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1022392"/>
            <a:ext cx="11718948" cy="5656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288527" y="286897"/>
            <a:ext cx="7614945" cy="751424"/>
          </a:xfrm>
          <a:prstGeom prst="rect">
            <a:avLst/>
          </a:prstGeom>
          <a:noFill/>
        </p:spPr>
        <p:txBody>
          <a:bodyPr wrap="square" rtlCol="0">
            <a:spAutoFit/>
          </a:bodyPr>
          <a:lstStyle/>
          <a:p>
            <a:pPr algn="ctr" rtl="1">
              <a:lnSpc>
                <a:spcPct val="150000"/>
              </a:lnSpc>
            </a:pPr>
            <a:r>
              <a:rPr lang="ar-JO" sz="3200" b="1" i="0" u="none" strike="noStrike" dirty="0">
                <a:solidFill>
                  <a:schemeClr val="accent1">
                    <a:lumMod val="75000"/>
                  </a:schemeClr>
                </a:solidFill>
                <a:effectLst/>
              </a:rPr>
              <a:t>نظرية تقديم الذات </a:t>
            </a:r>
            <a:r>
              <a:rPr lang="en-US" sz="3200" b="1" i="0" u="none" strike="noStrike" dirty="0">
                <a:solidFill>
                  <a:schemeClr val="accent1">
                    <a:lumMod val="75000"/>
                  </a:schemeClr>
                </a:solidFill>
                <a:effectLst/>
              </a:rPr>
              <a:t>Goffman</a:t>
            </a:r>
          </a:p>
        </p:txBody>
      </p:sp>
      <p:sp>
        <p:nvSpPr>
          <p:cNvPr id="48" name="TextBox 47"/>
          <p:cNvSpPr txBox="1"/>
          <p:nvPr/>
        </p:nvSpPr>
        <p:spPr>
          <a:xfrm>
            <a:off x="4533363" y="1345827"/>
            <a:ext cx="7202430" cy="4455835"/>
          </a:xfrm>
          <a:prstGeom prst="rect">
            <a:avLst/>
          </a:prstGeom>
          <a:noFill/>
        </p:spPr>
        <p:txBody>
          <a:bodyPr wrap="square" rtlCol="0">
            <a:spAutoFit/>
          </a:bodyPr>
          <a:lstStyle/>
          <a:p>
            <a:pPr algn="just" rtl="1">
              <a:lnSpc>
                <a:spcPct val="150000"/>
              </a:lnSpc>
            </a:pPr>
            <a:r>
              <a:rPr lang="ar-JO" sz="2400" b="0" i="0" u="none" strike="noStrike" dirty="0">
                <a:solidFill>
                  <a:srgbClr val="000000"/>
                </a:solidFill>
                <a:effectLst/>
              </a:rPr>
              <a:t>عالم الاجتماع إرفنغ غوفمان قدّم نظرية مهمة جدًا تسمى إدارة الانطباع أو تقديم الذات.</a:t>
            </a:r>
          </a:p>
          <a:p>
            <a:pPr algn="just" rtl="1">
              <a:lnSpc>
                <a:spcPct val="150000"/>
              </a:lnSpc>
            </a:pPr>
            <a:r>
              <a:rPr lang="ar-JO" sz="2400" b="0" i="0" u="none" strike="noStrike" dirty="0">
                <a:solidFill>
                  <a:srgbClr val="000000"/>
                </a:solidFill>
                <a:effectLst/>
              </a:rPr>
              <a:t>يقول غوفمان إننا مثل الممثلين على المسرح: نختار ما نُظهره للآخرين لنترك انطباعًا معينًا.</a:t>
            </a:r>
          </a:p>
          <a:p>
            <a:pPr algn="just" rtl="1">
              <a:lnSpc>
                <a:spcPct val="150000"/>
              </a:lnSpc>
            </a:pPr>
            <a:r>
              <a:rPr lang="ar-JO" sz="2400" b="0" i="0" u="none" strike="noStrike" dirty="0">
                <a:solidFill>
                  <a:srgbClr val="000000"/>
                </a:solidFill>
                <a:effectLst/>
              </a:rPr>
              <a:t>في البيئة الرقمية، هذا المسرح هو منصات التواصل الاجتماعي.</a:t>
            </a:r>
          </a:p>
          <a:p>
            <a:pPr algn="just" rtl="1">
              <a:lnSpc>
                <a:spcPct val="150000"/>
              </a:lnSpc>
            </a:pPr>
            <a:r>
              <a:rPr lang="ar-JO" sz="2400" b="0" i="0" u="none" strike="noStrike" dirty="0">
                <a:solidFill>
                  <a:srgbClr val="C00000"/>
                </a:solidFill>
                <a:effectLst/>
              </a:rPr>
              <a:t>مثال: عندما تكتب في سيرتك الذاتية "عملت على حملة تسويقية زادت المبيعات بنسبة 20%"، فأنت تقدم نفسك كمحترف يعتمد على الأرقام والنتائج.</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56354"/>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pic>
        <p:nvPicPr>
          <p:cNvPr id="4" name="Picture 3">
            <a:extLst>
              <a:ext uri="{FF2B5EF4-FFF2-40B4-BE49-F238E27FC236}">
                <a16:creationId xmlns:a16="http://schemas.microsoft.com/office/drawing/2014/main" id="{60DA23ED-9CA9-C742-8B47-C20A311D65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5900" y="1223458"/>
            <a:ext cx="3492500" cy="5270500"/>
          </a:xfrm>
          <a:prstGeom prst="rect">
            <a:avLst/>
          </a:prstGeom>
        </p:spPr>
      </p:pic>
      <p:pic>
        <p:nvPicPr>
          <p:cNvPr id="6" name="Picture 5">
            <a:extLst>
              <a:ext uri="{FF2B5EF4-FFF2-40B4-BE49-F238E27FC236}">
                <a16:creationId xmlns:a16="http://schemas.microsoft.com/office/drawing/2014/main" id="{2FDFC298-EBE3-4240-8A38-574B44A8FF5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62150" y="4253819"/>
            <a:ext cx="1746250" cy="2240139"/>
          </a:xfrm>
          <a:prstGeom prst="rect">
            <a:avLst/>
          </a:prstGeom>
        </p:spPr>
      </p:pic>
    </p:spTree>
    <p:extLst>
      <p:ext uri="{BB962C8B-B14F-4D97-AF65-F5344CB8AC3E}">
        <p14:creationId xmlns:p14="http://schemas.microsoft.com/office/powerpoint/2010/main" val="524194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1022392"/>
            <a:ext cx="11718948" cy="5656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288527" y="286897"/>
            <a:ext cx="7614945" cy="751424"/>
          </a:xfrm>
          <a:prstGeom prst="rect">
            <a:avLst/>
          </a:prstGeom>
          <a:noFill/>
        </p:spPr>
        <p:txBody>
          <a:bodyPr wrap="square" rtlCol="0">
            <a:spAutoFit/>
          </a:bodyPr>
          <a:lstStyle/>
          <a:p>
            <a:pPr algn="ctr" rtl="1">
              <a:lnSpc>
                <a:spcPct val="150000"/>
              </a:lnSpc>
            </a:pPr>
            <a:r>
              <a:rPr lang="ar-JO" sz="3200" b="1" i="0" u="none" strike="noStrike" dirty="0">
                <a:solidFill>
                  <a:schemeClr val="accent1">
                    <a:lumMod val="75000"/>
                  </a:schemeClr>
                </a:solidFill>
                <a:effectLst/>
              </a:rPr>
              <a:t>نظرية تقديم الذات </a:t>
            </a:r>
            <a:r>
              <a:rPr lang="en-US" sz="3200" b="1" i="0" u="none" strike="noStrike" dirty="0">
                <a:solidFill>
                  <a:schemeClr val="accent1">
                    <a:lumMod val="75000"/>
                  </a:schemeClr>
                </a:solidFill>
                <a:effectLst/>
              </a:rPr>
              <a:t>Goffman</a:t>
            </a:r>
          </a:p>
        </p:txBody>
      </p:sp>
      <p:sp>
        <p:nvSpPr>
          <p:cNvPr id="48" name="TextBox 47"/>
          <p:cNvSpPr txBox="1"/>
          <p:nvPr/>
        </p:nvSpPr>
        <p:spPr>
          <a:xfrm>
            <a:off x="5833929" y="1345827"/>
            <a:ext cx="5901864" cy="4455835"/>
          </a:xfrm>
          <a:prstGeom prst="rect">
            <a:avLst/>
          </a:prstGeom>
          <a:noFill/>
        </p:spPr>
        <p:txBody>
          <a:bodyPr wrap="square" rtlCol="0">
            <a:spAutoFit/>
          </a:bodyPr>
          <a:lstStyle/>
          <a:p>
            <a:pPr algn="just" rtl="1">
              <a:lnSpc>
                <a:spcPct val="150000"/>
              </a:lnSpc>
            </a:pPr>
            <a:r>
              <a:rPr lang="ar-JO" sz="2400" b="0" i="0" u="none" strike="noStrike" dirty="0">
                <a:solidFill>
                  <a:srgbClr val="000000"/>
                </a:solidFill>
                <a:effectLst/>
              </a:rPr>
              <a:t>تقترح نظرية إرفينغ جوفمان عن "عرض الذات" أن التفاعل الاجتماعي هو شكل من أشكال الأداء المسرحي حيث يشارك الأفراد في إدارة الانطباع لعرض صورة معينة للآخرين. تستخدم هذه النظرية عدسة درامية لشرح كيف يتصرف الناس بشكل مختلف في الأماكن العامة ("المرحلة الأمامية") مقابل الإعدادات الخاصة ("خلف الكواليس")، وتغيير مظهرهم وأسلوبهم وإعدادهم ليناسب السياق الاجتماعي وإدارة كيفية إدراكهم</a:t>
            </a:r>
            <a:r>
              <a:rPr lang="en-US" sz="2400" b="0" i="0" u="none" strike="noStrike" dirty="0">
                <a:solidFill>
                  <a:srgbClr val="000000"/>
                </a:solidFill>
                <a:effectLst/>
              </a:rPr>
              <a:t>.</a:t>
            </a:r>
            <a:endParaRPr lang="ar-JO" sz="2400" b="0" i="0" u="none" strike="noStrike" dirty="0">
              <a:solidFill>
                <a:srgbClr val="000000"/>
              </a:solidFill>
              <a:effectLst/>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56354"/>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pic>
        <p:nvPicPr>
          <p:cNvPr id="4" name="Picture 3">
            <a:extLst>
              <a:ext uri="{FF2B5EF4-FFF2-40B4-BE49-F238E27FC236}">
                <a16:creationId xmlns:a16="http://schemas.microsoft.com/office/drawing/2014/main" id="{433B53F5-9D46-9A4F-8EF8-F3329F762E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043" y="1560564"/>
            <a:ext cx="5186542" cy="3889907"/>
          </a:xfrm>
          <a:prstGeom prst="rect">
            <a:avLst/>
          </a:prstGeom>
        </p:spPr>
      </p:pic>
    </p:spTree>
    <p:extLst>
      <p:ext uri="{BB962C8B-B14F-4D97-AF65-F5344CB8AC3E}">
        <p14:creationId xmlns:p14="http://schemas.microsoft.com/office/powerpoint/2010/main" val="7424499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0" y="1015678"/>
            <a:ext cx="11780791" cy="5736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162150" y="287508"/>
            <a:ext cx="7614945" cy="825867"/>
          </a:xfrm>
          <a:prstGeom prst="rect">
            <a:avLst/>
          </a:prstGeom>
          <a:noFill/>
        </p:spPr>
        <p:txBody>
          <a:bodyPr wrap="square" rtlCol="0" anchor="ctr">
            <a:spAutoFit/>
          </a:bodyPr>
          <a:lstStyle/>
          <a:p>
            <a:pPr marL="0" indent="0" algn="ctr" rtl="1">
              <a:lnSpc>
                <a:spcPct val="170000"/>
              </a:lnSpc>
              <a:buNone/>
            </a:pPr>
            <a:r>
              <a:rPr lang="ar-JO" sz="3200" b="1" dirty="0">
                <a:solidFill>
                  <a:schemeClr val="accent1">
                    <a:lumMod val="75000"/>
                  </a:schemeClr>
                </a:solidFill>
                <a:cs typeface="+mj-cs"/>
              </a:rPr>
              <a:t>رأس المال الرمزي </a:t>
            </a:r>
            <a:r>
              <a:rPr lang="en-US" sz="3200" b="1" dirty="0">
                <a:solidFill>
                  <a:schemeClr val="accent1">
                    <a:lumMod val="75000"/>
                  </a:schemeClr>
                </a:solidFill>
                <a:cs typeface="+mj-cs"/>
              </a:rPr>
              <a:t>Bourdieu</a:t>
            </a:r>
            <a:r>
              <a:rPr lang="ar-SA" sz="3200" b="1" dirty="0">
                <a:solidFill>
                  <a:schemeClr val="accent1">
                    <a:lumMod val="75000"/>
                  </a:schemeClr>
                </a:solidFill>
                <a:cs typeface="+mj-cs"/>
              </a:rPr>
              <a:t> والهوية المهنية</a:t>
            </a:r>
            <a:endParaRPr lang="en-US" sz="3200" b="1" dirty="0">
              <a:solidFill>
                <a:schemeClr val="accent1">
                  <a:lumMod val="75000"/>
                </a:schemeClr>
              </a:solidFill>
              <a:cs typeface="+mj-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idx="1"/>
          </p:nvPr>
        </p:nvSpPr>
        <p:spPr>
          <a:xfrm>
            <a:off x="4881092" y="1108630"/>
            <a:ext cx="6677495" cy="5399048"/>
          </a:xfrm>
        </p:spPr>
        <p:txBody>
          <a:bodyPr>
            <a:normAutofit fontScale="92500" lnSpcReduction="10000"/>
          </a:bodyPr>
          <a:lstStyle/>
          <a:p>
            <a:pPr marL="0" indent="0" algn="just" rtl="1">
              <a:lnSpc>
                <a:spcPct val="170000"/>
              </a:lnSpc>
              <a:buNone/>
            </a:pPr>
            <a:r>
              <a:rPr lang="ar-JO" dirty="0">
                <a:solidFill>
                  <a:schemeClr val="accent1">
                    <a:lumMod val="75000"/>
                  </a:schemeClr>
                </a:solidFill>
                <a:cs typeface="+mj-cs"/>
              </a:rPr>
              <a:t>المفكر بيير بورديو تحدث عن مفهوم رأس المال الرمزي، وهو المكانة والاعتراف الاجتماعي الذي يكتسبه الفرد، كما ذكرناه في محاضرة سابقة.</a:t>
            </a:r>
          </a:p>
          <a:p>
            <a:pPr marL="0" indent="0" algn="just" rtl="1">
              <a:lnSpc>
                <a:spcPct val="170000"/>
              </a:lnSpc>
              <a:buNone/>
            </a:pPr>
            <a:r>
              <a:rPr lang="ar-JO" dirty="0">
                <a:solidFill>
                  <a:schemeClr val="accent1">
                    <a:lumMod val="75000"/>
                  </a:schemeClr>
                </a:solidFill>
                <a:cs typeface="+mj-cs"/>
              </a:rPr>
              <a:t>في سياق الهوية المهنية والعالم الرقمي، رأس المال الرمزي قد يكون: عدد المتابعين، التوصيات على </a:t>
            </a:r>
            <a:r>
              <a:rPr lang="en-US" dirty="0">
                <a:solidFill>
                  <a:schemeClr val="accent1">
                    <a:lumMod val="75000"/>
                  </a:schemeClr>
                </a:solidFill>
                <a:cs typeface="+mj-cs"/>
              </a:rPr>
              <a:t>LinkedIn، </a:t>
            </a:r>
            <a:r>
              <a:rPr lang="ar-JO" dirty="0">
                <a:solidFill>
                  <a:schemeClr val="accent1">
                    <a:lumMod val="75000"/>
                  </a:schemeClr>
                </a:solidFill>
                <a:cs typeface="+mj-cs"/>
              </a:rPr>
              <a:t>أو الجوائز التي حصلت عليها. هذه الرموز تمنحك قوة وتأثيرًا في المجال المهني.</a:t>
            </a:r>
            <a:br>
              <a:rPr lang="ar-JO" sz="2000" u="sng" dirty="0">
                <a:solidFill>
                  <a:srgbClr val="C00000"/>
                </a:solidFill>
              </a:rPr>
            </a:br>
            <a:endParaRPr lang="ar-JO" sz="2000" b="0" i="0" u="sng" strike="noStrike" dirty="0">
              <a:solidFill>
                <a:srgbClr val="C00000"/>
              </a:solidFill>
              <a:effectLst/>
            </a:endParaRPr>
          </a:p>
          <a:p>
            <a:pPr algn="r" rtl="1">
              <a:buFont typeface="Arial" panose="020B0604020202020204" pitchFamily="34" charset="0"/>
              <a:buChar char="•"/>
            </a:pPr>
            <a:endParaRPr lang="en-JO" dirty="0"/>
          </a:p>
        </p:txBody>
      </p:sp>
      <p:pic>
        <p:nvPicPr>
          <p:cNvPr id="10" name="Picture 9">
            <a:extLst>
              <a:ext uri="{FF2B5EF4-FFF2-40B4-BE49-F238E27FC236}">
                <a16:creationId xmlns:a16="http://schemas.microsoft.com/office/drawing/2014/main" id="{2675B20E-5E9C-8D42-949C-33CF2FA2B586}"/>
              </a:ext>
            </a:extLst>
          </p:cNvPr>
          <p:cNvPicPr>
            <a:picLocks noChangeAspect="1"/>
          </p:cNvPicPr>
          <p:nvPr/>
        </p:nvPicPr>
        <p:blipFill rotWithShape="1">
          <a:blip r:embed="rId3">
            <a:extLst>
              <a:ext uri="{28A0092B-C50C-407E-A947-70E740481C1C}">
                <a14:useLocalDpi xmlns:a14="http://schemas.microsoft.com/office/drawing/2010/main" val="0"/>
              </a:ext>
            </a:extLst>
          </a:blip>
          <a:srcRect l="22060" r="21374"/>
          <a:stretch/>
        </p:blipFill>
        <p:spPr>
          <a:xfrm>
            <a:off x="0" y="1015678"/>
            <a:ext cx="4597758" cy="5736292"/>
          </a:xfrm>
          <a:prstGeom prst="rect">
            <a:avLst/>
          </a:prstGeom>
        </p:spPr>
      </p:pic>
    </p:spTree>
    <p:extLst>
      <p:ext uri="{BB962C8B-B14F-4D97-AF65-F5344CB8AC3E}">
        <p14:creationId xmlns:p14="http://schemas.microsoft.com/office/powerpoint/2010/main" val="3549075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0" y="1015678"/>
            <a:ext cx="12192000" cy="5736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288527" y="305269"/>
            <a:ext cx="7614945" cy="788357"/>
          </a:xfrm>
          <a:prstGeom prst="rect">
            <a:avLst/>
          </a:prstGeom>
          <a:noFill/>
        </p:spPr>
        <p:txBody>
          <a:bodyPr wrap="square" rtlCol="0">
            <a:spAutoFit/>
          </a:bodyPr>
          <a:lstStyle/>
          <a:p>
            <a:pPr marL="0" indent="0" algn="ctr" rtl="1">
              <a:lnSpc>
                <a:spcPct val="160000"/>
              </a:lnSpc>
              <a:buNone/>
            </a:pPr>
            <a:r>
              <a:rPr lang="ar-JO" sz="3200" b="1" i="0" strike="noStrike" dirty="0">
                <a:solidFill>
                  <a:schemeClr val="accent1">
                    <a:lumMod val="75000"/>
                  </a:schemeClr>
                </a:solidFill>
                <a:effectLst/>
              </a:rPr>
              <a:t>لماذا الهوية المهنية مهمة؟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sz="half" idx="1"/>
          </p:nvPr>
        </p:nvSpPr>
        <p:spPr>
          <a:xfrm>
            <a:off x="4468635" y="1104638"/>
            <a:ext cx="7614945" cy="5219231"/>
          </a:xfrm>
        </p:spPr>
        <p:txBody>
          <a:bodyPr>
            <a:normAutofit fontScale="40000" lnSpcReduction="20000"/>
          </a:bodyPr>
          <a:lstStyle/>
          <a:p>
            <a:pPr algn="l"/>
            <a:endParaRPr lang="ar-JO" b="0" i="0" u="none" strike="noStrike" dirty="0">
              <a:solidFill>
                <a:srgbClr val="000000"/>
              </a:solidFill>
              <a:effectLst/>
            </a:endParaRPr>
          </a:p>
          <a:p>
            <a:pPr algn="just" rtl="1">
              <a:lnSpc>
                <a:spcPct val="160000"/>
              </a:lnSpc>
            </a:pPr>
            <a:r>
              <a:rPr lang="ar-JO" sz="7000" i="0" strike="noStrike" dirty="0">
                <a:solidFill>
                  <a:schemeClr val="accent1">
                    <a:lumMod val="50000"/>
                  </a:schemeClr>
                </a:solidFill>
                <a:effectLst/>
              </a:rPr>
              <a:t>لأنها تزيد من فرصك في الحصول على وظيفة أو تدريب</a:t>
            </a:r>
          </a:p>
          <a:p>
            <a:pPr algn="just" rtl="1">
              <a:lnSpc>
                <a:spcPct val="160000"/>
              </a:lnSpc>
            </a:pPr>
            <a:r>
              <a:rPr lang="ar-JO" sz="7000" i="0" strike="noStrike" dirty="0">
                <a:solidFill>
                  <a:schemeClr val="accent1">
                    <a:lumMod val="50000"/>
                  </a:schemeClr>
                </a:solidFill>
                <a:effectLst/>
              </a:rPr>
              <a:t>لأنها تبني الثقة بينك وبين أصحاب العمل</a:t>
            </a:r>
          </a:p>
          <a:p>
            <a:pPr algn="just" rtl="1">
              <a:lnSpc>
                <a:spcPct val="160000"/>
              </a:lnSpc>
            </a:pPr>
            <a:r>
              <a:rPr lang="ar-JO" sz="7000" i="0" strike="noStrike" dirty="0">
                <a:solidFill>
                  <a:schemeClr val="accent1">
                    <a:lumMod val="50000"/>
                  </a:schemeClr>
                </a:solidFill>
                <a:effectLst/>
              </a:rPr>
              <a:t>لأنها تفتح لك أبواب التعاون والشبكات المهنية</a:t>
            </a:r>
          </a:p>
          <a:p>
            <a:pPr marL="0" indent="0" algn="r" rtl="1">
              <a:lnSpc>
                <a:spcPct val="160000"/>
              </a:lnSpc>
              <a:buNone/>
            </a:pPr>
            <a:r>
              <a:rPr lang="ar-JO" sz="7000" i="0" strike="noStrike" dirty="0">
                <a:solidFill>
                  <a:srgbClr val="C00000"/>
                </a:solidFill>
                <a:effectLst/>
              </a:rPr>
              <a:t>مثال عملي: كثير من الصحفيين العرب حصلوا على فرص عمل دولية فقط لأنهم كانوا نشطين على </a:t>
            </a:r>
            <a:r>
              <a:rPr lang="en-US" sz="7000" i="0" strike="noStrike" dirty="0">
                <a:solidFill>
                  <a:srgbClr val="C00000"/>
                </a:solidFill>
                <a:effectLst/>
              </a:rPr>
              <a:t>LinkedIn </a:t>
            </a:r>
            <a:r>
              <a:rPr lang="ar-JO" sz="7000" i="0" strike="noStrike" dirty="0">
                <a:solidFill>
                  <a:srgbClr val="C00000"/>
                </a:solidFill>
                <a:effectLst/>
              </a:rPr>
              <a:t>وشاركوا أعمالهم بانتظام.</a:t>
            </a:r>
            <a:br>
              <a:rPr lang="ar-JO" sz="2000" u="sng" dirty="0">
                <a:solidFill>
                  <a:srgbClr val="C00000"/>
                </a:solidFill>
              </a:rPr>
            </a:br>
            <a:endParaRPr lang="ar-JO" sz="2000" b="0" i="0" u="sng" strike="noStrike" dirty="0">
              <a:solidFill>
                <a:srgbClr val="C00000"/>
              </a:solidFill>
              <a:effectLst/>
            </a:endParaRPr>
          </a:p>
          <a:p>
            <a:pPr algn="r" rtl="1">
              <a:buFont typeface="Arial" panose="020B0604020202020204" pitchFamily="34" charset="0"/>
              <a:buChar char="•"/>
            </a:pPr>
            <a:endParaRPr lang="en-JO" dirty="0"/>
          </a:p>
        </p:txBody>
      </p:sp>
      <p:pic>
        <p:nvPicPr>
          <p:cNvPr id="8" name="Picture 7">
            <a:extLst>
              <a:ext uri="{FF2B5EF4-FFF2-40B4-BE49-F238E27FC236}">
                <a16:creationId xmlns:a16="http://schemas.microsoft.com/office/drawing/2014/main" id="{9B26DFBB-33F0-2C4E-B812-735ECD9A86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994636"/>
            <a:ext cx="4468635" cy="5757334"/>
          </a:xfrm>
          <a:prstGeom prst="rect">
            <a:avLst/>
          </a:prstGeom>
        </p:spPr>
      </p:pic>
    </p:spTree>
    <p:extLst>
      <p:ext uri="{BB962C8B-B14F-4D97-AF65-F5344CB8AC3E}">
        <p14:creationId xmlns:p14="http://schemas.microsoft.com/office/powerpoint/2010/main" val="3580407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90500" y="874056"/>
            <a:ext cx="11836400" cy="5877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JO" dirty="0"/>
              <a:t>استراتيجيات بناء الهوية المهنية (محاضرة مسجّلة – نص كامل)</a:t>
            </a:r>
          </a:p>
          <a:p>
            <a:pPr marL="0" algn="ctr" defTabSz="914400" rtl="1" eaLnBrk="1" latinLnBrk="0" hangingPunct="1"/>
            <a:r>
              <a:rPr lang="ar-JO" dirty="0"/>
              <a:t>مقدمة القسم</a:t>
            </a:r>
          </a:p>
          <a:p>
            <a:pPr marL="0" algn="ctr" defTabSz="914400" rtl="1" eaLnBrk="1" latinLnBrk="0" hangingPunct="1"/>
            <a:r>
              <a:rPr lang="ar-JO" dirty="0"/>
              <a:t>أعزائي الطلبة، بعد أن تعرّفنا في القسم الأول على مفهوم الهوية الرقمية والهوية المهنية وأهميتها، سننتقل الآن إلى الجزء العملي: كيف نبني هذه الهوية بشكل استراتيجي ومدروس؟. الهوية المهنية لا تُبنى بالصدفة، بل تحتاج إلى تخطيط، ووعي، وممارسة مستمرة. وسنستعرض الآن أهم الاستراتيجيات خطوة بخطوة.</a:t>
            </a:r>
            <a:endParaRPr lang="en-US" dirty="0"/>
          </a:p>
        </p:txBody>
      </p:sp>
      <p:sp>
        <p:nvSpPr>
          <p:cNvPr id="3" name="TextBox 2"/>
          <p:cNvSpPr txBox="1"/>
          <p:nvPr/>
        </p:nvSpPr>
        <p:spPr>
          <a:xfrm>
            <a:off x="2162150" y="400110"/>
            <a:ext cx="7614945" cy="584775"/>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lang="ar-JO" sz="3200" b="1" i="0" u="none" strike="noStrike" dirty="0">
                <a:solidFill>
                  <a:schemeClr val="accent1">
                    <a:lumMod val="75000"/>
                  </a:schemeClr>
                </a:solidFill>
                <a:effectLst/>
              </a:rPr>
              <a:t>استراتيجيات بناء الهوية المهنية</a:t>
            </a:r>
            <a:endParaRPr kumimoji="0" lang="en-JO" altLang="en-JO" sz="3200" b="1" i="0" u="none" strike="noStrike" cap="none" normalizeH="0" baseline="0" dirty="0">
              <a:ln>
                <a:noFill/>
              </a:ln>
              <a:solidFill>
                <a:schemeClr val="accent1">
                  <a:lumMod val="75000"/>
                </a:schemeClr>
              </a:solidFill>
              <a:effectLst/>
              <a:latin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idx="1"/>
          </p:nvPr>
        </p:nvSpPr>
        <p:spPr>
          <a:xfrm>
            <a:off x="500063" y="1108630"/>
            <a:ext cx="11399837" cy="5399048"/>
          </a:xfrm>
        </p:spPr>
        <p:txBody>
          <a:bodyPr>
            <a:normAutofit/>
          </a:bodyPr>
          <a:lstStyle/>
          <a:p>
            <a:pPr marL="0" indent="0" algn="just" rtl="1">
              <a:lnSpc>
                <a:spcPct val="150000"/>
              </a:lnSpc>
              <a:buNone/>
            </a:pPr>
            <a:r>
              <a:rPr lang="ar-JO" i="0" u="none" strike="noStrike" dirty="0">
                <a:solidFill>
                  <a:schemeClr val="accent1">
                    <a:lumMod val="75000"/>
                  </a:schemeClr>
                </a:solidFill>
                <a:effectLst/>
              </a:rPr>
              <a:t>بعد أن تعرّفنا في القسم الأول على مفهوم الهوية الرقمية والهوية المهنية وأهميتها، سننتقل الآن إلى الجزء العملي: كيف نبني هذه الهوية بشكل استراتيجي ومدروس؟</a:t>
            </a:r>
          </a:p>
          <a:p>
            <a:pPr marL="0" indent="0" algn="just" rtl="1">
              <a:lnSpc>
                <a:spcPct val="150000"/>
              </a:lnSpc>
              <a:buNone/>
            </a:pPr>
            <a:r>
              <a:rPr lang="ar-JO" i="0" u="none" strike="noStrike" dirty="0">
                <a:solidFill>
                  <a:schemeClr val="accent1">
                    <a:lumMod val="75000"/>
                  </a:schemeClr>
                </a:solidFill>
                <a:effectLst/>
              </a:rPr>
              <a:t>الهوية المهنية لا تُبنى بالصدفة، بل تحتاج إلى تخطيط، ووعي، وممارسة مستمرة. وسنستعرض الآن أهم الاستراتيجيات خطوة بخطوة.</a:t>
            </a:r>
          </a:p>
          <a:p>
            <a:pPr algn="r" rtl="1">
              <a:buFont typeface="Arial" panose="020B0604020202020204" pitchFamily="34" charset="0"/>
              <a:buChar char="•"/>
            </a:pPr>
            <a:endParaRPr lang="en-JO" dirty="0"/>
          </a:p>
        </p:txBody>
      </p:sp>
      <p:pic>
        <p:nvPicPr>
          <p:cNvPr id="5" name="Picture 4">
            <a:extLst>
              <a:ext uri="{FF2B5EF4-FFF2-40B4-BE49-F238E27FC236}">
                <a16:creationId xmlns:a16="http://schemas.microsoft.com/office/drawing/2014/main" id="{9C3F9E50-DB3B-CF47-88F1-DF1D3B825B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1878" y="3629497"/>
            <a:ext cx="6312079" cy="3112755"/>
          </a:xfrm>
          <a:prstGeom prst="roundRect">
            <a:avLst/>
          </a:prstGeom>
        </p:spPr>
      </p:pic>
    </p:spTree>
    <p:extLst>
      <p:ext uri="{BB962C8B-B14F-4D97-AF65-F5344CB8AC3E}">
        <p14:creationId xmlns:p14="http://schemas.microsoft.com/office/powerpoint/2010/main" val="1992926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5603" y="940008"/>
            <a:ext cx="11780791" cy="5736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288527" y="302340"/>
            <a:ext cx="7614945" cy="751424"/>
          </a:xfrm>
          <a:prstGeom prst="rect">
            <a:avLst/>
          </a:prstGeom>
          <a:noFill/>
        </p:spPr>
        <p:txBody>
          <a:bodyPr wrap="square" rtlCol="0">
            <a:spAutoFit/>
          </a:bodyPr>
          <a:lstStyle/>
          <a:p>
            <a:pPr algn="ctr" rtl="1">
              <a:lnSpc>
                <a:spcPct val="150000"/>
              </a:lnSpc>
            </a:pPr>
            <a:r>
              <a:rPr lang="ar-JO" sz="3200" b="1" i="0" u="none" strike="noStrike" dirty="0">
                <a:solidFill>
                  <a:schemeClr val="accent1">
                    <a:lumMod val="75000"/>
                  </a:schemeClr>
                </a:solidFill>
                <a:effectLst/>
              </a:rPr>
              <a:t>صياغة الرسالة الشخصية </a:t>
            </a:r>
            <a:r>
              <a:rPr lang="en-US" sz="3200" b="1" i="0" u="none" strike="noStrike" dirty="0">
                <a:solidFill>
                  <a:schemeClr val="accent1">
                    <a:lumMod val="75000"/>
                  </a:schemeClr>
                </a:solidFill>
                <a:effectLst/>
              </a:rPr>
              <a:t>Personal Statement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819" y="-60665"/>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idx="1"/>
          </p:nvPr>
        </p:nvSpPr>
        <p:spPr>
          <a:xfrm>
            <a:off x="5867400" y="1108630"/>
            <a:ext cx="5968285" cy="5399048"/>
          </a:xfrm>
        </p:spPr>
        <p:txBody>
          <a:bodyPr anchor="ctr">
            <a:normAutofit/>
          </a:bodyPr>
          <a:lstStyle/>
          <a:p>
            <a:pPr algn="r" rtl="1">
              <a:lnSpc>
                <a:spcPct val="150000"/>
              </a:lnSpc>
              <a:buFont typeface="Arial" panose="020B0604020202020204" pitchFamily="34" charset="0"/>
              <a:buChar char="•"/>
            </a:pPr>
            <a:r>
              <a:rPr lang="ar-JO" sz="2400" b="1" i="0" u="none" strike="noStrike" dirty="0">
                <a:solidFill>
                  <a:schemeClr val="accent1">
                    <a:lumMod val="75000"/>
                  </a:schemeClr>
                </a:solidFill>
                <a:effectLst/>
              </a:rPr>
              <a:t>أول خطوة في بناء الهوية المهنية هي أن تحدد رسالتك الشخصية</a:t>
            </a:r>
          </a:p>
          <a:p>
            <a:pPr marL="0" indent="0" algn="r" rtl="1">
              <a:lnSpc>
                <a:spcPct val="150000"/>
              </a:lnSpc>
              <a:buNone/>
            </a:pPr>
            <a:r>
              <a:rPr lang="ar-JO" sz="2400" i="0" u="none" strike="noStrike" dirty="0">
                <a:solidFill>
                  <a:srgbClr val="0070C0"/>
                </a:solidFill>
                <a:effectLst/>
              </a:rPr>
              <a:t>الرسالة الشخصية هي جملة أو فقرة قصيرة تعرّف فيها بنفسك، وتوضح ما الذي يميزك عن غيرك.</a:t>
            </a:r>
          </a:p>
          <a:p>
            <a:pPr algn="r" rtl="1">
              <a:lnSpc>
                <a:spcPct val="150000"/>
              </a:lnSpc>
              <a:buFont typeface="Arial" panose="020B0604020202020204" pitchFamily="34" charset="0"/>
              <a:buChar char="•"/>
            </a:pPr>
            <a:r>
              <a:rPr lang="ar-JO" sz="2400" b="1" i="0" u="sng" strike="noStrike" dirty="0">
                <a:solidFill>
                  <a:srgbClr val="C00000"/>
                </a:solidFill>
                <a:effectLst/>
              </a:rPr>
              <a:t>يجب أن تجيب على ثلاثة أسئلة:</a:t>
            </a:r>
          </a:p>
          <a:p>
            <a:pPr marL="0" indent="0" algn="just" rtl="1">
              <a:buNone/>
            </a:pPr>
            <a:r>
              <a:rPr lang="ar-JO" sz="2400" b="0" i="0" u="none" strike="noStrike" dirty="0">
                <a:solidFill>
                  <a:schemeClr val="accent1">
                    <a:lumMod val="75000"/>
                  </a:schemeClr>
                </a:solidFill>
                <a:effectLst/>
              </a:rPr>
              <a:t>"أنا طالبة تسويق متخصصة في الحملات الرقمية، أركز على تحليل بيانات الجمهور وتصميم استراتيجيات محتوى تزيد من التفاعل بنسبة ملموسة."</a:t>
            </a:r>
          </a:p>
          <a:p>
            <a:pPr marL="0" indent="0" algn="just" rtl="1">
              <a:buNone/>
            </a:pPr>
            <a:r>
              <a:rPr lang="ar-JO" sz="2400" b="0" i="0" u="none" strike="noStrike" dirty="0">
                <a:solidFill>
                  <a:schemeClr val="accent1">
                    <a:lumMod val="75000"/>
                  </a:schemeClr>
                </a:solidFill>
                <a:effectLst/>
              </a:rPr>
              <a:t>هذه الجملة البسيطة تعطي صورة واضحة عنك، وتجعل صاحب العمل يعرف قيمتك مباشرة.</a:t>
            </a:r>
          </a:p>
          <a:p>
            <a:pPr algn="r" rtl="1">
              <a:lnSpc>
                <a:spcPct val="150000"/>
              </a:lnSpc>
              <a:buFont typeface="Arial" panose="020B0604020202020204" pitchFamily="34" charset="0"/>
              <a:buChar char="•"/>
            </a:pPr>
            <a:endParaRPr lang="ar-JO" sz="2400" b="0" i="0" u="none" strike="noStrike" dirty="0">
              <a:solidFill>
                <a:schemeClr val="accent1">
                  <a:lumMod val="75000"/>
                </a:schemeClr>
              </a:solidFill>
              <a:effectLst/>
            </a:endParaRPr>
          </a:p>
        </p:txBody>
      </p:sp>
      <p:graphicFrame>
        <p:nvGraphicFramePr>
          <p:cNvPr id="5" name="Diagram 4">
            <a:extLst>
              <a:ext uri="{FF2B5EF4-FFF2-40B4-BE49-F238E27FC236}">
                <a16:creationId xmlns:a16="http://schemas.microsoft.com/office/drawing/2014/main" id="{C9F0164B-4B1C-0544-B07C-634C27F4B7FB}"/>
              </a:ext>
            </a:extLst>
          </p:cNvPr>
          <p:cNvGraphicFramePr/>
          <p:nvPr>
            <p:extLst>
              <p:ext uri="{D42A27DB-BD31-4B8C-83A1-F6EECF244321}">
                <p14:modId xmlns:p14="http://schemas.microsoft.com/office/powerpoint/2010/main" val="854699275"/>
              </p:ext>
            </p:extLst>
          </p:nvPr>
        </p:nvGraphicFramePr>
        <p:xfrm>
          <a:off x="205603" y="1668959"/>
          <a:ext cx="5373352" cy="43159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Left Arrow 5">
            <a:extLst>
              <a:ext uri="{FF2B5EF4-FFF2-40B4-BE49-F238E27FC236}">
                <a16:creationId xmlns:a16="http://schemas.microsoft.com/office/drawing/2014/main" id="{56FAA391-C46D-1F4D-A059-FB88BDFC9F41}"/>
              </a:ext>
            </a:extLst>
          </p:cNvPr>
          <p:cNvSpPr/>
          <p:nvPr/>
        </p:nvSpPr>
        <p:spPr>
          <a:xfrm>
            <a:off x="6095998" y="3593207"/>
            <a:ext cx="2133600" cy="463638"/>
          </a:xfrm>
          <a:prstGeom prst="leftArrow">
            <a:avLst/>
          </a:prstGeom>
          <a:solidFill>
            <a:srgbClr val="C00000"/>
          </a:solidFill>
        </p:spPr>
        <p:style>
          <a:lnRef idx="3">
            <a:schemeClr val="lt1"/>
          </a:lnRef>
          <a:fillRef idx="1">
            <a:schemeClr val="accent4"/>
          </a:fillRef>
          <a:effectRef idx="1">
            <a:schemeClr val="accent4"/>
          </a:effectRef>
          <a:fontRef idx="minor">
            <a:schemeClr val="lt1"/>
          </a:fontRef>
        </p:style>
        <p:txBody>
          <a:bodyPr rtlCol="0" anchor="ctr"/>
          <a:lstStyle/>
          <a:p>
            <a:pPr marL="0" algn="ctr" defTabSz="914400" rtl="1" eaLnBrk="1" latinLnBrk="0" hangingPunct="1"/>
            <a:endParaRPr lang="en-JO"/>
          </a:p>
        </p:txBody>
      </p:sp>
    </p:spTree>
    <p:extLst>
      <p:ext uri="{BB962C8B-B14F-4D97-AF65-F5344CB8AC3E}">
        <p14:creationId xmlns:p14="http://schemas.microsoft.com/office/powerpoint/2010/main" val="67916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0" y="1015678"/>
            <a:ext cx="11780791" cy="5736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082922" y="366119"/>
            <a:ext cx="7614945" cy="742511"/>
          </a:xfrm>
          <a:prstGeom prst="rect">
            <a:avLst/>
          </a:prstGeom>
          <a:noFill/>
        </p:spPr>
        <p:txBody>
          <a:bodyPr wrap="square" rtlCol="0">
            <a:spAutoFit/>
          </a:bodyPr>
          <a:lstStyle/>
          <a:p>
            <a:pPr algn="ctr" rtl="1">
              <a:lnSpc>
                <a:spcPct val="150000"/>
              </a:lnSpc>
            </a:pPr>
            <a:r>
              <a:rPr lang="ar-JO" sz="3200" b="1" dirty="0">
                <a:solidFill>
                  <a:schemeClr val="accent1">
                    <a:lumMod val="75000"/>
                  </a:schemeClr>
                </a:solidFill>
                <a:cs typeface="+mj-cs"/>
              </a:rPr>
              <a:t>اختيار المنصات المناسبة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idx="1"/>
          </p:nvPr>
        </p:nvSpPr>
        <p:spPr>
          <a:xfrm>
            <a:off x="4129751" y="1108630"/>
            <a:ext cx="7614945" cy="5399048"/>
          </a:xfrm>
        </p:spPr>
        <p:txBody>
          <a:bodyPr anchor="ctr">
            <a:normAutofit fontScale="70000" lnSpcReduction="20000"/>
          </a:bodyPr>
          <a:lstStyle/>
          <a:p>
            <a:pPr marL="0" indent="0" algn="ctr" rtl="1">
              <a:lnSpc>
                <a:spcPct val="150000"/>
              </a:lnSpc>
              <a:buNone/>
            </a:pPr>
            <a:r>
              <a:rPr lang="ar-JO" b="1" u="sng" dirty="0">
                <a:solidFill>
                  <a:srgbClr val="C00000"/>
                </a:solidFill>
                <a:cs typeface="+mj-cs"/>
              </a:rPr>
              <a:t>ليس كل منصة تناسب كل شخص</a:t>
            </a:r>
          </a:p>
          <a:p>
            <a:pPr algn="just" rtl="1">
              <a:lnSpc>
                <a:spcPct val="150000"/>
              </a:lnSpc>
            </a:pPr>
            <a:r>
              <a:rPr lang="en-US" dirty="0">
                <a:solidFill>
                  <a:schemeClr val="accent1">
                    <a:lumMod val="75000"/>
                  </a:schemeClr>
                </a:solidFill>
                <a:cs typeface="+mj-cs"/>
              </a:rPr>
              <a:t>LinkedIn</a:t>
            </a:r>
            <a:r>
              <a:rPr lang="ar-JO" dirty="0">
                <a:solidFill>
                  <a:schemeClr val="accent1">
                    <a:lumMod val="75000"/>
                  </a:schemeClr>
                </a:solidFill>
                <a:cs typeface="+mj-cs"/>
              </a:rPr>
              <a:t>المنصة الأساسية للهوية المهنية، حيث يتواجد أصحاب العمل والباحثون عن الكفاءات.</a:t>
            </a:r>
            <a:r>
              <a:rPr lang="en-US" dirty="0">
                <a:solidFill>
                  <a:schemeClr val="accent1">
                    <a:lumMod val="75000"/>
                  </a:schemeClr>
                </a:solidFill>
                <a:cs typeface="+mj-cs"/>
              </a:rPr>
              <a:t> </a:t>
            </a:r>
            <a:r>
              <a:rPr lang="en-US" dirty="0">
                <a:solidFill>
                  <a:schemeClr val="accent1">
                    <a:lumMod val="75000"/>
                  </a:schemeClr>
                </a:solidFill>
                <a:cs typeface="+mj-cs"/>
                <a:hlinkClick r:id="rId3"/>
              </a:rPr>
              <a:t>https://www.linkedin.com</a:t>
            </a:r>
            <a:endParaRPr lang="en-US" dirty="0">
              <a:solidFill>
                <a:schemeClr val="accent1">
                  <a:lumMod val="75000"/>
                </a:schemeClr>
              </a:solidFill>
              <a:cs typeface="+mj-cs"/>
            </a:endParaRPr>
          </a:p>
          <a:p>
            <a:pPr algn="just" rtl="1">
              <a:lnSpc>
                <a:spcPct val="150000"/>
              </a:lnSpc>
            </a:pPr>
            <a:r>
              <a:rPr lang="en-US" dirty="0">
                <a:solidFill>
                  <a:schemeClr val="accent1">
                    <a:lumMod val="75000"/>
                  </a:schemeClr>
                </a:solidFill>
                <a:cs typeface="+mj-cs"/>
              </a:rPr>
              <a:t> Behance </a:t>
            </a:r>
            <a:r>
              <a:rPr lang="ar-JO" dirty="0">
                <a:solidFill>
                  <a:schemeClr val="accent1">
                    <a:lumMod val="75000"/>
                  </a:schemeClr>
                </a:solidFill>
                <a:cs typeface="+mj-cs"/>
              </a:rPr>
              <a:t>مناسبة للمصممين والمبدعين لعرض أعمالهم.</a:t>
            </a:r>
            <a:r>
              <a:rPr lang="en-US" dirty="0">
                <a:solidFill>
                  <a:schemeClr val="accent1">
                    <a:lumMod val="75000"/>
                  </a:schemeClr>
                </a:solidFill>
                <a:cs typeface="+mj-cs"/>
              </a:rPr>
              <a:t> </a:t>
            </a:r>
            <a:r>
              <a:rPr lang="en-US" dirty="0">
                <a:solidFill>
                  <a:schemeClr val="accent1">
                    <a:lumMod val="75000"/>
                  </a:schemeClr>
                </a:solidFill>
                <a:cs typeface="+mj-cs"/>
                <a:hlinkClick r:id="rId4"/>
              </a:rPr>
              <a:t>https://www.behance.net</a:t>
            </a:r>
            <a:r>
              <a:rPr lang="en-US" dirty="0">
                <a:solidFill>
                  <a:schemeClr val="accent1">
                    <a:lumMod val="75000"/>
                  </a:schemeClr>
                </a:solidFill>
                <a:cs typeface="+mj-cs"/>
              </a:rPr>
              <a:t> </a:t>
            </a:r>
            <a:endParaRPr lang="ar-JO" dirty="0">
              <a:solidFill>
                <a:schemeClr val="accent1">
                  <a:lumMod val="75000"/>
                </a:schemeClr>
              </a:solidFill>
              <a:cs typeface="+mj-cs"/>
            </a:endParaRPr>
          </a:p>
          <a:p>
            <a:pPr algn="just" rtl="1">
              <a:lnSpc>
                <a:spcPct val="150000"/>
              </a:lnSpc>
            </a:pPr>
            <a:r>
              <a:rPr lang="en-US" dirty="0">
                <a:solidFill>
                  <a:schemeClr val="accent1">
                    <a:lumMod val="75000"/>
                  </a:schemeClr>
                </a:solidFill>
                <a:cs typeface="+mj-cs"/>
              </a:rPr>
              <a:t>ResearchGate </a:t>
            </a:r>
            <a:r>
              <a:rPr lang="ar-JO" dirty="0">
                <a:solidFill>
                  <a:schemeClr val="accent1">
                    <a:lumMod val="75000"/>
                  </a:schemeClr>
                </a:solidFill>
                <a:cs typeface="+mj-cs"/>
              </a:rPr>
              <a:t>للباحثين والأكاديميين.</a:t>
            </a:r>
            <a:r>
              <a:rPr lang="en-US" dirty="0">
                <a:solidFill>
                  <a:schemeClr val="accent1">
                    <a:lumMod val="75000"/>
                  </a:schemeClr>
                </a:solidFill>
                <a:cs typeface="+mj-cs"/>
              </a:rPr>
              <a:t> </a:t>
            </a:r>
            <a:r>
              <a:rPr lang="en-US" dirty="0">
                <a:solidFill>
                  <a:schemeClr val="accent1">
                    <a:lumMod val="75000"/>
                  </a:schemeClr>
                </a:solidFill>
                <a:cs typeface="+mj-cs"/>
                <a:hlinkClick r:id="rId5"/>
              </a:rPr>
              <a:t>https://www.researchgate.net</a:t>
            </a:r>
            <a:r>
              <a:rPr lang="en-US" dirty="0">
                <a:solidFill>
                  <a:schemeClr val="accent1">
                    <a:lumMod val="75000"/>
                  </a:schemeClr>
                </a:solidFill>
                <a:cs typeface="+mj-cs"/>
              </a:rPr>
              <a:t> </a:t>
            </a:r>
            <a:endParaRPr lang="ar-JO" dirty="0">
              <a:solidFill>
                <a:schemeClr val="accent1">
                  <a:lumMod val="75000"/>
                </a:schemeClr>
              </a:solidFill>
              <a:cs typeface="+mj-cs"/>
            </a:endParaRPr>
          </a:p>
          <a:p>
            <a:pPr algn="just" rtl="1">
              <a:lnSpc>
                <a:spcPct val="150000"/>
              </a:lnSpc>
            </a:pPr>
            <a:r>
              <a:rPr lang="ar-SA" dirty="0">
                <a:solidFill>
                  <a:schemeClr val="accent1">
                    <a:lumMod val="75000"/>
                  </a:schemeClr>
                </a:solidFill>
                <a:cs typeface="+mj-cs"/>
              </a:rPr>
              <a:t>مستقل</a:t>
            </a:r>
            <a:r>
              <a:rPr lang="en-US" dirty="0">
                <a:solidFill>
                  <a:schemeClr val="accent1">
                    <a:lumMod val="75000"/>
                  </a:schemeClr>
                </a:solidFill>
                <a:cs typeface="+mj-cs"/>
              </a:rPr>
              <a:t> Freelancer/ </a:t>
            </a:r>
            <a:r>
              <a:rPr lang="ar-JO" dirty="0">
                <a:solidFill>
                  <a:schemeClr val="accent1">
                    <a:lumMod val="75000"/>
                  </a:schemeClr>
                </a:solidFill>
                <a:cs typeface="+mj-cs"/>
              </a:rPr>
              <a:t>للمستقلين الباحثين عن فرص عمل حر.</a:t>
            </a:r>
            <a:r>
              <a:rPr lang="en-US" dirty="0">
                <a:solidFill>
                  <a:schemeClr val="accent1">
                    <a:lumMod val="75000"/>
                  </a:schemeClr>
                </a:solidFill>
                <a:cs typeface="+mj-cs"/>
              </a:rPr>
              <a:t> </a:t>
            </a:r>
            <a:r>
              <a:rPr lang="en-US" dirty="0">
                <a:solidFill>
                  <a:schemeClr val="accent1">
                    <a:lumMod val="75000"/>
                  </a:schemeClr>
                </a:solidFill>
                <a:cs typeface="+mj-cs"/>
                <a:hlinkClick r:id="rId6"/>
              </a:rPr>
              <a:t>https://mostaql.com</a:t>
            </a:r>
            <a:r>
              <a:rPr lang="en-US" dirty="0">
                <a:solidFill>
                  <a:schemeClr val="accent1">
                    <a:lumMod val="75000"/>
                  </a:schemeClr>
                </a:solidFill>
                <a:cs typeface="+mj-cs"/>
              </a:rPr>
              <a:t> </a:t>
            </a:r>
          </a:p>
          <a:p>
            <a:pPr marL="0" indent="0" algn="just" rtl="1">
              <a:lnSpc>
                <a:spcPct val="150000"/>
              </a:lnSpc>
              <a:buNone/>
            </a:pPr>
            <a:endParaRPr lang="ar-JO" dirty="0">
              <a:solidFill>
                <a:schemeClr val="accent1">
                  <a:lumMod val="75000"/>
                </a:schemeClr>
              </a:solidFill>
              <a:cs typeface="+mj-cs"/>
            </a:endParaRPr>
          </a:p>
          <a:p>
            <a:pPr marL="0" indent="0" algn="r" rtl="1">
              <a:lnSpc>
                <a:spcPct val="150000"/>
              </a:lnSpc>
              <a:buNone/>
            </a:pPr>
            <a:r>
              <a:rPr lang="ar-JO" sz="3400" b="1" dirty="0">
                <a:solidFill>
                  <a:srgbClr val="C00000"/>
                </a:solidFill>
                <a:cs typeface="+mj-cs"/>
              </a:rPr>
              <a:t>قاعدة مهمة: اختر المنصة التي يتواجد فيها جمهورك المستهدف.</a:t>
            </a:r>
            <a:br>
              <a:rPr lang="ar-JO" sz="3400" b="1" u="sng" dirty="0">
                <a:solidFill>
                  <a:srgbClr val="C00000"/>
                </a:solidFill>
              </a:rPr>
            </a:br>
            <a:endParaRPr lang="ar-JO" sz="3400" b="1" i="0" u="sng" strike="noStrike" dirty="0">
              <a:solidFill>
                <a:srgbClr val="C00000"/>
              </a:solidFill>
              <a:effectLst/>
            </a:endParaRPr>
          </a:p>
          <a:p>
            <a:pPr algn="r" rtl="1">
              <a:buFont typeface="Arial" panose="020B0604020202020204" pitchFamily="34" charset="0"/>
              <a:buChar char="•"/>
            </a:pPr>
            <a:endParaRPr lang="en-JO" dirty="0"/>
          </a:p>
        </p:txBody>
      </p:sp>
      <p:pic>
        <p:nvPicPr>
          <p:cNvPr id="4" name="Picture 3">
            <a:extLst>
              <a:ext uri="{FF2B5EF4-FFF2-40B4-BE49-F238E27FC236}">
                <a16:creationId xmlns:a16="http://schemas.microsoft.com/office/drawing/2014/main" id="{F1631686-61CF-4948-ADD1-213AEBA3ED06}"/>
              </a:ext>
            </a:extLst>
          </p:cNvPr>
          <p:cNvPicPr>
            <a:picLocks noChangeAspect="1"/>
          </p:cNvPicPr>
          <p:nvPr/>
        </p:nvPicPr>
        <p:blipFill rotWithShape="1">
          <a:blip r:embed="rId7">
            <a:extLst>
              <a:ext uri="{28A0092B-C50C-407E-A947-70E740481C1C}">
                <a14:useLocalDpi xmlns:a14="http://schemas.microsoft.com/office/drawing/2010/main" val="0"/>
              </a:ext>
            </a:extLst>
          </a:blip>
          <a:srcRect l="14771" t="19507" r="15986"/>
          <a:stretch/>
        </p:blipFill>
        <p:spPr>
          <a:xfrm rot="5400000">
            <a:off x="-209684" y="2043755"/>
            <a:ext cx="4099506" cy="3680138"/>
          </a:xfrm>
          <a:prstGeom prst="rect">
            <a:avLst/>
          </a:prstGeom>
        </p:spPr>
      </p:pic>
    </p:spTree>
    <p:extLst>
      <p:ext uri="{BB962C8B-B14F-4D97-AF65-F5344CB8AC3E}">
        <p14:creationId xmlns:p14="http://schemas.microsoft.com/office/powerpoint/2010/main" val="3809045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90152" y="1015678"/>
            <a:ext cx="11690639" cy="5736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162150" y="400110"/>
            <a:ext cx="7614945" cy="739754"/>
          </a:xfrm>
          <a:prstGeom prst="rect">
            <a:avLst/>
          </a:prstGeom>
          <a:noFill/>
        </p:spPr>
        <p:txBody>
          <a:bodyPr wrap="square" rtlCol="0">
            <a:spAutoFit/>
          </a:bodyPr>
          <a:lstStyle/>
          <a:p>
            <a:pPr algn="ctr" rtl="1">
              <a:lnSpc>
                <a:spcPct val="150000"/>
              </a:lnSpc>
            </a:pPr>
            <a:r>
              <a:rPr lang="ar-JO" sz="3200" b="1" i="0" strike="noStrike" dirty="0">
                <a:solidFill>
                  <a:srgbClr val="002060"/>
                </a:solidFill>
                <a:effectLst/>
              </a:rPr>
              <a:t>إدارة السمعة الرقمية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idx="1"/>
          </p:nvPr>
        </p:nvSpPr>
        <p:spPr>
          <a:xfrm>
            <a:off x="4711700" y="1108630"/>
            <a:ext cx="7032996" cy="5399048"/>
          </a:xfrm>
        </p:spPr>
        <p:txBody>
          <a:bodyPr anchor="ctr">
            <a:normAutofit/>
          </a:bodyPr>
          <a:lstStyle/>
          <a:p>
            <a:pPr marL="0" indent="0" algn="r" rtl="1">
              <a:lnSpc>
                <a:spcPct val="150000"/>
              </a:lnSpc>
              <a:buNone/>
            </a:pPr>
            <a:r>
              <a:rPr lang="ar-JO" sz="2400" i="0" u="sng" strike="noStrike" dirty="0">
                <a:solidFill>
                  <a:srgbClr val="002060"/>
                </a:solidFill>
                <a:effectLst/>
              </a:rPr>
              <a:t>السمعة الرقمية هي رأس مالك الحقيقي.</a:t>
            </a:r>
          </a:p>
          <a:p>
            <a:pPr marL="457200" indent="-457200" algn="just" rtl="1">
              <a:lnSpc>
                <a:spcPct val="150000"/>
              </a:lnSpc>
              <a:buFont typeface="+mj-lt"/>
              <a:buAutoNum type="arabicPeriod"/>
            </a:pPr>
            <a:r>
              <a:rPr lang="ar-JO" sz="2400" i="0" strike="noStrike" dirty="0">
                <a:solidFill>
                  <a:schemeClr val="accent1"/>
                </a:solidFill>
                <a:effectLst/>
              </a:rPr>
              <a:t>قم بمراجعة حساباتك القديمة واحذف أو أخفِ أي محتوى غير مناسب.</a:t>
            </a:r>
          </a:p>
          <a:p>
            <a:pPr marL="457200" indent="-457200" algn="just" rtl="1">
              <a:lnSpc>
                <a:spcPct val="150000"/>
              </a:lnSpc>
              <a:buFont typeface="+mj-lt"/>
              <a:buAutoNum type="arabicPeriod"/>
            </a:pPr>
            <a:r>
              <a:rPr lang="ar-JO" sz="2400" i="0" strike="noStrike" dirty="0">
                <a:solidFill>
                  <a:schemeClr val="accent1"/>
                </a:solidFill>
                <a:effectLst/>
              </a:rPr>
              <a:t>عزّز حضورك بمحتوى إيجابي: مقالات، مشاركات، إنجازات.</a:t>
            </a:r>
          </a:p>
          <a:p>
            <a:pPr marL="457200" indent="-457200" algn="just" rtl="1">
              <a:lnSpc>
                <a:spcPct val="150000"/>
              </a:lnSpc>
              <a:buFont typeface="+mj-lt"/>
              <a:buAutoNum type="arabicPeriod"/>
            </a:pPr>
            <a:r>
              <a:rPr lang="ar-JO" sz="2400" i="0" strike="noStrike" dirty="0">
                <a:solidFill>
                  <a:schemeClr val="accent1"/>
                </a:solidFill>
                <a:effectLst/>
              </a:rPr>
              <a:t>تذكّر أن أي منشور قد يبقى أثره لسنوات طويلة.</a:t>
            </a:r>
          </a:p>
          <a:p>
            <a:pPr marL="0" indent="0" algn="just" rtl="1">
              <a:lnSpc>
                <a:spcPct val="150000"/>
              </a:lnSpc>
              <a:buNone/>
            </a:pPr>
            <a:r>
              <a:rPr lang="ar-JO" sz="2400" i="0" strike="noStrike" dirty="0">
                <a:solidFill>
                  <a:srgbClr val="C00000"/>
                </a:solidFill>
                <a:effectLst/>
              </a:rPr>
              <a:t>مثال: طالب إعلام نشر تغريدة غير مهنية قبل سنوات، وعندما تقدّم لوظيفة، وجد صاحب العمل هذه التغريدة وأثرت على فرصه.</a:t>
            </a:r>
            <a:br>
              <a:rPr lang="ar-JO" sz="2400" u="sng" dirty="0">
                <a:solidFill>
                  <a:srgbClr val="C00000"/>
                </a:solidFill>
              </a:rPr>
            </a:br>
            <a:endParaRPr lang="ar-JO" sz="2400" b="0" i="0" u="sng" strike="noStrike" dirty="0">
              <a:solidFill>
                <a:srgbClr val="C00000"/>
              </a:solidFill>
              <a:effectLst/>
            </a:endParaRPr>
          </a:p>
          <a:p>
            <a:pPr algn="r" rtl="1">
              <a:buFont typeface="Arial" panose="020B0604020202020204" pitchFamily="34" charset="0"/>
              <a:buChar char="•"/>
            </a:pPr>
            <a:endParaRPr lang="en-JO" dirty="0"/>
          </a:p>
        </p:txBody>
      </p:sp>
      <p:pic>
        <p:nvPicPr>
          <p:cNvPr id="4" name="Picture 3">
            <a:extLst>
              <a:ext uri="{FF2B5EF4-FFF2-40B4-BE49-F238E27FC236}">
                <a16:creationId xmlns:a16="http://schemas.microsoft.com/office/drawing/2014/main" id="{5B3095F1-EA3B-DA43-A3F6-D40432E14EB4}"/>
              </a:ext>
            </a:extLst>
          </p:cNvPr>
          <p:cNvPicPr>
            <a:picLocks noChangeAspect="1"/>
          </p:cNvPicPr>
          <p:nvPr/>
        </p:nvPicPr>
        <p:blipFill rotWithShape="1">
          <a:blip r:embed="rId3">
            <a:extLst>
              <a:ext uri="{28A0092B-C50C-407E-A947-70E740481C1C}">
                <a14:useLocalDpi xmlns:a14="http://schemas.microsoft.com/office/drawing/2010/main" val="0"/>
              </a:ext>
            </a:extLst>
          </a:blip>
          <a:srcRect b="14810"/>
          <a:stretch/>
        </p:blipFill>
        <p:spPr>
          <a:xfrm>
            <a:off x="90152" y="1825331"/>
            <a:ext cx="4327301" cy="3965646"/>
          </a:xfrm>
          <a:prstGeom prst="rect">
            <a:avLst/>
          </a:prstGeom>
        </p:spPr>
      </p:pic>
    </p:spTree>
    <p:extLst>
      <p:ext uri="{BB962C8B-B14F-4D97-AF65-F5344CB8AC3E}">
        <p14:creationId xmlns:p14="http://schemas.microsoft.com/office/powerpoint/2010/main" val="3819445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5604" y="994637"/>
            <a:ext cx="11780791" cy="5736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900356" y="518979"/>
            <a:ext cx="6632113" cy="590931"/>
          </a:xfrm>
          <a:prstGeom prst="rect">
            <a:avLst/>
          </a:prstGeom>
          <a:noFill/>
        </p:spPr>
        <p:txBody>
          <a:bodyPr wrap="square" rtlCol="0">
            <a:spAutoFit/>
          </a:bodyPr>
          <a:lstStyle/>
          <a:p>
            <a:pPr algn="ctr" defTabSz="914400" rtl="1" eaLnBrk="1" latinLnBrk="0" hangingPunct="1">
              <a:lnSpc>
                <a:spcPct val="90000"/>
              </a:lnSpc>
              <a:spcBef>
                <a:spcPts val="1000"/>
              </a:spcBef>
            </a:pPr>
            <a:r>
              <a:rPr lang="ar-JO" sz="3600" b="1" dirty="0">
                <a:solidFill>
                  <a:schemeClr val="accent1">
                    <a:lumMod val="75000"/>
                  </a:schemeClr>
                </a:solidFill>
              </a:rPr>
              <a:t>الاتساق البصري واللغوي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
        <p:nvSpPr>
          <p:cNvPr id="8" name="Content Placeholder 7">
            <a:extLst>
              <a:ext uri="{FF2B5EF4-FFF2-40B4-BE49-F238E27FC236}">
                <a16:creationId xmlns:a16="http://schemas.microsoft.com/office/drawing/2014/main" id="{49497D6B-03B1-1B46-A69F-357395259E91}"/>
              </a:ext>
            </a:extLst>
          </p:cNvPr>
          <p:cNvSpPr>
            <a:spLocks noGrp="1"/>
          </p:cNvSpPr>
          <p:nvPr>
            <p:ph sz="half" idx="2"/>
          </p:nvPr>
        </p:nvSpPr>
        <p:spPr>
          <a:xfrm>
            <a:off x="5615188" y="1109910"/>
            <a:ext cx="6156101" cy="5067053"/>
          </a:xfrm>
        </p:spPr>
        <p:txBody>
          <a:bodyPr anchor="ctr">
            <a:normAutofit/>
          </a:bodyPr>
          <a:lstStyle/>
          <a:p>
            <a:pPr marL="228600" indent="-228600" algn="just" defTabSz="914400" rtl="1" eaLnBrk="1" latinLnBrk="0" hangingPunct="1">
              <a:lnSpc>
                <a:spcPct val="150000"/>
              </a:lnSpc>
              <a:spcBef>
                <a:spcPts val="1000"/>
              </a:spcBef>
              <a:buFont typeface="Arial" panose="020B0604020202020204" pitchFamily="34" charset="0"/>
              <a:buChar char="•"/>
            </a:pPr>
            <a:r>
              <a:rPr lang="ar-JO" sz="2400" dirty="0">
                <a:solidFill>
                  <a:schemeClr val="accent1">
                    <a:lumMod val="75000"/>
                  </a:schemeClr>
                </a:solidFill>
              </a:rPr>
              <a:t>الهوية المهنية ليست فقط كلمات، بل أيضًا صورة بصرية متكاملة</a:t>
            </a:r>
          </a:p>
          <a:p>
            <a:pPr marL="228600" indent="-228600" algn="just" defTabSz="914400" rtl="1" eaLnBrk="1" latinLnBrk="0" hangingPunct="1">
              <a:lnSpc>
                <a:spcPct val="150000"/>
              </a:lnSpc>
              <a:spcBef>
                <a:spcPts val="1000"/>
              </a:spcBef>
              <a:buFont typeface="Arial" panose="020B0604020202020204" pitchFamily="34" charset="0"/>
              <a:buChar char="•"/>
            </a:pPr>
            <a:r>
              <a:rPr lang="ar-JO" sz="2400" dirty="0">
                <a:solidFill>
                  <a:schemeClr val="accent1">
                    <a:lumMod val="75000"/>
                  </a:schemeClr>
                </a:solidFill>
              </a:rPr>
              <a:t>اختر صورة شخصية مهنية بخلفية محايدة</a:t>
            </a:r>
          </a:p>
          <a:p>
            <a:pPr marL="228600" indent="-228600" algn="just" defTabSz="914400" rtl="1" eaLnBrk="1" latinLnBrk="0" hangingPunct="1">
              <a:lnSpc>
                <a:spcPct val="150000"/>
              </a:lnSpc>
              <a:spcBef>
                <a:spcPts val="1000"/>
              </a:spcBef>
              <a:buFont typeface="Arial" panose="020B0604020202020204" pitchFamily="34" charset="0"/>
              <a:buChar char="•"/>
            </a:pPr>
            <a:r>
              <a:rPr lang="ar-JO" sz="2400" dirty="0">
                <a:solidFill>
                  <a:schemeClr val="accent1">
                    <a:lumMod val="75000"/>
                  </a:schemeClr>
                </a:solidFill>
              </a:rPr>
              <a:t>استخدم ألوانًا متناسقة في سيرتك الذاتية وعروضك</a:t>
            </a:r>
          </a:p>
          <a:p>
            <a:pPr marL="228600" indent="-228600" algn="just" defTabSz="914400" rtl="1" eaLnBrk="1" latinLnBrk="0" hangingPunct="1">
              <a:lnSpc>
                <a:spcPct val="150000"/>
              </a:lnSpc>
              <a:spcBef>
                <a:spcPts val="1000"/>
              </a:spcBef>
              <a:buFont typeface="Arial" panose="020B0604020202020204" pitchFamily="34" charset="0"/>
              <a:buChar char="•"/>
            </a:pPr>
            <a:r>
              <a:rPr lang="ar-JO" sz="2400" dirty="0">
                <a:solidFill>
                  <a:schemeClr val="accent1">
                    <a:lumMod val="75000"/>
                  </a:schemeClr>
                </a:solidFill>
              </a:rPr>
              <a:t>التزم بنبرة لغوية واحدة: رسمية، واضحة، ومباشرة</a:t>
            </a:r>
          </a:p>
          <a:p>
            <a:pPr marL="228600" indent="-228600" algn="just" defTabSz="914400" rtl="1" eaLnBrk="1" latinLnBrk="0" hangingPunct="1">
              <a:lnSpc>
                <a:spcPct val="150000"/>
              </a:lnSpc>
              <a:spcBef>
                <a:spcPts val="1000"/>
              </a:spcBef>
              <a:buFont typeface="Arial" panose="020B0604020202020204" pitchFamily="34" charset="0"/>
              <a:buChar char="•"/>
            </a:pPr>
            <a:r>
              <a:rPr lang="ar-JO" sz="2400" dirty="0">
                <a:solidFill>
                  <a:srgbClr val="C00000"/>
                </a:solidFill>
              </a:rPr>
              <a:t>مثال: إذا كنت تستخدم اللغة الإنجليزية في </a:t>
            </a:r>
            <a:r>
              <a:rPr lang="en-US" sz="2400" dirty="0">
                <a:solidFill>
                  <a:srgbClr val="C00000"/>
                </a:solidFill>
              </a:rPr>
              <a:t>LinkedIn، </a:t>
            </a:r>
            <a:r>
              <a:rPr lang="ar-JO" sz="2400" dirty="0">
                <a:solidFill>
                  <a:srgbClr val="C00000"/>
                </a:solidFill>
              </a:rPr>
              <a:t>فحافظ على نفس الأسلوب في كل أقسام ملفك</a:t>
            </a:r>
            <a:endParaRPr lang="en-JO" sz="2400" dirty="0">
              <a:solidFill>
                <a:srgbClr val="C00000"/>
              </a:solidFill>
            </a:endParaRPr>
          </a:p>
        </p:txBody>
      </p:sp>
      <p:pic>
        <p:nvPicPr>
          <p:cNvPr id="14" name="Picture 13">
            <a:extLst>
              <a:ext uri="{FF2B5EF4-FFF2-40B4-BE49-F238E27FC236}">
                <a16:creationId xmlns:a16="http://schemas.microsoft.com/office/drawing/2014/main" id="{1D548C5B-7AB2-8849-B357-B35DA9C34D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5604" y="1470294"/>
            <a:ext cx="5194478" cy="4969143"/>
          </a:xfrm>
          <a:prstGeom prst="rect">
            <a:avLst/>
          </a:prstGeom>
        </p:spPr>
      </p:pic>
    </p:spTree>
    <p:extLst>
      <p:ext uri="{BB962C8B-B14F-4D97-AF65-F5344CB8AC3E}">
        <p14:creationId xmlns:p14="http://schemas.microsoft.com/office/powerpoint/2010/main" val="2706693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5604" y="946530"/>
            <a:ext cx="11780791" cy="57843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1970063" y="442549"/>
            <a:ext cx="8455673" cy="584775"/>
          </a:xfrm>
          <a:prstGeom prst="rect">
            <a:avLst/>
          </a:prstGeom>
          <a:noFill/>
        </p:spPr>
        <p:txBody>
          <a:bodyPr wrap="square" rtlCol="0">
            <a:spAutoFit/>
          </a:bodyPr>
          <a:lstStyle/>
          <a:p>
            <a:pPr algn="ctr" rtl="1"/>
            <a:r>
              <a:rPr lang="ar-JO" sz="3200" b="1" dirty="0">
                <a:solidFill>
                  <a:srgbClr val="0070C0"/>
                </a:solidFill>
              </a:rPr>
              <a:t>محتوى يثبت الخبرة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
        <p:nvSpPr>
          <p:cNvPr id="4" name="Content Placeholder 3">
            <a:extLst>
              <a:ext uri="{FF2B5EF4-FFF2-40B4-BE49-F238E27FC236}">
                <a16:creationId xmlns:a16="http://schemas.microsoft.com/office/drawing/2014/main" id="{59FF882B-C31C-1D4E-AC50-740BA9431085}"/>
              </a:ext>
            </a:extLst>
          </p:cNvPr>
          <p:cNvSpPr>
            <a:spLocks noGrp="1"/>
          </p:cNvSpPr>
          <p:nvPr>
            <p:ph sz="half" idx="2"/>
          </p:nvPr>
        </p:nvSpPr>
        <p:spPr>
          <a:xfrm>
            <a:off x="5602310" y="1198080"/>
            <a:ext cx="6142384" cy="5357266"/>
          </a:xfrm>
        </p:spPr>
        <p:txBody>
          <a:bodyPr anchor="t">
            <a:normAutofit/>
          </a:bodyPr>
          <a:lstStyle/>
          <a:p>
            <a:pPr algn="r" rtl="1">
              <a:lnSpc>
                <a:spcPct val="150000"/>
              </a:lnSpc>
            </a:pPr>
            <a:r>
              <a:rPr lang="ar-JO" sz="2400" dirty="0">
                <a:solidFill>
                  <a:srgbClr val="0070C0"/>
                </a:solidFill>
              </a:rPr>
              <a:t>المحتوى هو أقوى وسيلة لإثبات خبرتك</a:t>
            </a:r>
          </a:p>
          <a:p>
            <a:pPr algn="r" rtl="1">
              <a:lnSpc>
                <a:spcPct val="150000"/>
              </a:lnSpc>
            </a:pPr>
            <a:r>
              <a:rPr lang="ar-JO" sz="2400" dirty="0">
                <a:solidFill>
                  <a:srgbClr val="0070C0"/>
                </a:solidFill>
              </a:rPr>
              <a:t>اكتب مقالات قصيرة عن موضوعات في مجالك</a:t>
            </a:r>
          </a:p>
          <a:p>
            <a:pPr algn="r" rtl="1">
              <a:lnSpc>
                <a:spcPct val="150000"/>
              </a:lnSpc>
            </a:pPr>
            <a:r>
              <a:rPr lang="ar-JO" sz="2400" dirty="0">
                <a:solidFill>
                  <a:srgbClr val="0070C0"/>
                </a:solidFill>
              </a:rPr>
              <a:t>شارك دراسات حالة أو مشاريع قمت بها</a:t>
            </a:r>
          </a:p>
          <a:p>
            <a:pPr algn="r" rtl="1">
              <a:lnSpc>
                <a:spcPct val="150000"/>
              </a:lnSpc>
            </a:pPr>
            <a:r>
              <a:rPr lang="ar-JO" sz="2400" dirty="0">
                <a:solidFill>
                  <a:srgbClr val="0070C0"/>
                </a:solidFill>
              </a:rPr>
              <a:t>صوّر فيديو قصير تشرح فيه فكرة أو أداة</a:t>
            </a:r>
            <a:endParaRPr lang="en-US" sz="2400" dirty="0">
              <a:solidFill>
                <a:srgbClr val="0070C0"/>
              </a:solidFill>
            </a:endParaRPr>
          </a:p>
          <a:p>
            <a:pPr algn="r" rtl="1">
              <a:lnSpc>
                <a:spcPct val="150000"/>
              </a:lnSpc>
            </a:pPr>
            <a:r>
              <a:rPr lang="ar-SA" sz="2400" dirty="0">
                <a:solidFill>
                  <a:srgbClr val="0070C0"/>
                </a:solidFill>
              </a:rPr>
              <a:t>اطرح اسئلة تفاعلية لشبكتك على المنصات الرقمية وشارك في الحوار</a:t>
            </a:r>
          </a:p>
          <a:p>
            <a:pPr algn="r" rtl="1">
              <a:lnSpc>
                <a:spcPct val="150000"/>
              </a:lnSpc>
            </a:pPr>
            <a:r>
              <a:rPr lang="ar-SA" sz="2400" dirty="0">
                <a:solidFill>
                  <a:srgbClr val="0070C0"/>
                </a:solidFill>
              </a:rPr>
              <a:t>صمم محتوى رقمي في مجالك، وشاركه عبر المنصات الرقمية المهنية التي تتواجد عليها </a:t>
            </a:r>
            <a:endParaRPr lang="ar-JO" sz="2400" dirty="0">
              <a:solidFill>
                <a:srgbClr val="0070C0"/>
              </a:solidFill>
            </a:endParaRPr>
          </a:p>
        </p:txBody>
      </p:sp>
      <p:pic>
        <p:nvPicPr>
          <p:cNvPr id="8" name="Picture 7">
            <a:extLst>
              <a:ext uri="{FF2B5EF4-FFF2-40B4-BE49-F238E27FC236}">
                <a16:creationId xmlns:a16="http://schemas.microsoft.com/office/drawing/2014/main" id="{EEF87EB3-527B-F049-9E50-16098B2398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5604" y="1278874"/>
            <a:ext cx="5396706" cy="4799954"/>
          </a:xfrm>
          <a:prstGeom prst="rect">
            <a:avLst/>
          </a:prstGeom>
        </p:spPr>
      </p:pic>
    </p:spTree>
    <p:extLst>
      <p:ext uri="{BB962C8B-B14F-4D97-AF65-F5344CB8AC3E}">
        <p14:creationId xmlns:p14="http://schemas.microsoft.com/office/powerpoint/2010/main" val="1749127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838200" y="210746"/>
            <a:ext cx="10515600" cy="584901"/>
          </a:xfrm>
        </p:spPr>
        <p:txBody>
          <a:bodyPr>
            <a:noAutofit/>
          </a:bodyPr>
          <a:lstStyle/>
          <a:p>
            <a:pPr marL="0" indent="0" algn="ctr" rtl="1">
              <a:lnSpc>
                <a:spcPct val="150000"/>
              </a:lnSpc>
              <a:buNone/>
            </a:pPr>
            <a:r>
              <a:rPr lang="ar-JO" sz="3200" b="1" u="sng" dirty="0">
                <a:solidFill>
                  <a:srgbClr val="002060"/>
                </a:solidFill>
              </a:rPr>
              <a:t>بناء شبكة علاقات مهنية </a:t>
            </a:r>
            <a:r>
              <a:rPr lang="en-US" sz="3200" b="1" u="sng" dirty="0">
                <a:solidFill>
                  <a:srgbClr val="002060"/>
                </a:solidFill>
              </a:rPr>
              <a:t>Networking</a:t>
            </a: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idx="1"/>
          </p:nvPr>
        </p:nvSpPr>
        <p:spPr>
          <a:xfrm>
            <a:off x="235528" y="1021278"/>
            <a:ext cx="11722924" cy="5836722"/>
          </a:xfrm>
        </p:spPr>
        <p:txBody>
          <a:bodyPr anchor="t">
            <a:normAutofit/>
          </a:bodyPr>
          <a:lstStyle/>
          <a:p>
            <a:pPr algn="just" rtl="1">
              <a:lnSpc>
                <a:spcPct val="150000"/>
              </a:lnSpc>
              <a:buFont typeface="Wingdings" pitchFamily="2" charset="2"/>
              <a:buChar char="Ø"/>
            </a:pPr>
            <a:r>
              <a:rPr lang="ar-JO" sz="2400" dirty="0">
                <a:solidFill>
                  <a:srgbClr val="002060"/>
                </a:solidFill>
              </a:rPr>
              <a:t>شبكتك المهنية هي استثمار طويل الأمد</a:t>
            </a:r>
          </a:p>
          <a:p>
            <a:pPr algn="just" rtl="1">
              <a:lnSpc>
                <a:spcPct val="150000"/>
              </a:lnSpc>
              <a:buFont typeface="Wingdings" pitchFamily="2" charset="2"/>
              <a:buChar char="Ø"/>
            </a:pPr>
            <a:r>
              <a:rPr lang="ar-JO" sz="2400" dirty="0">
                <a:solidFill>
                  <a:srgbClr val="002060"/>
                </a:solidFill>
              </a:rPr>
              <a:t>أضف زملاءك وأساتذتك على </a:t>
            </a:r>
            <a:r>
              <a:rPr lang="en-US" sz="2400" dirty="0">
                <a:solidFill>
                  <a:srgbClr val="002060"/>
                </a:solidFill>
              </a:rPr>
              <a:t>LinkedIn.</a:t>
            </a:r>
          </a:p>
          <a:p>
            <a:pPr algn="just" rtl="1">
              <a:lnSpc>
                <a:spcPct val="150000"/>
              </a:lnSpc>
              <a:buFont typeface="Wingdings" pitchFamily="2" charset="2"/>
              <a:buChar char="Ø"/>
            </a:pPr>
            <a:r>
              <a:rPr lang="ar-JO" sz="2400" dirty="0">
                <a:solidFill>
                  <a:srgbClr val="002060"/>
                </a:solidFill>
              </a:rPr>
              <a:t>شارك في مجموعات متخصصة</a:t>
            </a:r>
          </a:p>
          <a:p>
            <a:pPr algn="just" rtl="1">
              <a:lnSpc>
                <a:spcPct val="150000"/>
              </a:lnSpc>
              <a:buFont typeface="Wingdings" pitchFamily="2" charset="2"/>
              <a:buChar char="Ø"/>
            </a:pPr>
            <a:r>
              <a:rPr lang="ar-JO" sz="2400" dirty="0">
                <a:solidFill>
                  <a:srgbClr val="002060"/>
                </a:solidFill>
              </a:rPr>
              <a:t>لا تكتفِ بالمتابعة، بل تفاعل بالتعليقات والمناقشات</a:t>
            </a:r>
          </a:p>
          <a:p>
            <a:pPr marL="0" indent="0" algn="just" rtl="1">
              <a:lnSpc>
                <a:spcPct val="150000"/>
              </a:lnSpc>
              <a:buNone/>
            </a:pPr>
            <a:r>
              <a:rPr lang="ar-JO" sz="2400" dirty="0">
                <a:solidFill>
                  <a:srgbClr val="C00000"/>
                </a:solidFill>
              </a:rPr>
              <a:t>مثال: طالب تسويق شارك في مجموعة مهنية على </a:t>
            </a:r>
            <a:endParaRPr lang="en-US" sz="2400" dirty="0">
              <a:solidFill>
                <a:srgbClr val="C00000"/>
              </a:solidFill>
            </a:endParaRPr>
          </a:p>
          <a:p>
            <a:pPr marL="0" indent="0" algn="just" rtl="1">
              <a:lnSpc>
                <a:spcPct val="150000"/>
              </a:lnSpc>
              <a:buNone/>
            </a:pPr>
            <a:r>
              <a:rPr lang="en-US" sz="2400" dirty="0">
                <a:solidFill>
                  <a:srgbClr val="C00000"/>
                </a:solidFill>
              </a:rPr>
              <a:t>LinkedIn </a:t>
            </a:r>
            <a:r>
              <a:rPr lang="ar-JO" sz="2400" dirty="0">
                <a:solidFill>
                  <a:srgbClr val="C00000"/>
                </a:solidFill>
              </a:rPr>
              <a:t>وتواصل مع مدير تسويق، مما أدى إلى حصوله على تدريب صيفي.</a:t>
            </a:r>
          </a:p>
        </p:txBody>
      </p:sp>
      <p:pic>
        <p:nvPicPr>
          <p:cNvPr id="4" name="Graphic 21">
            <a:extLst>
              <a:ext uri="{FF2B5EF4-FFF2-40B4-BE49-F238E27FC236}">
                <a16:creationId xmlns:a16="http://schemas.microsoft.com/office/drawing/2014/main" id="{3DBDE131-8747-C942-A7B5-3CB232B8F2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5" name="TextBox 4">
            <a:extLst>
              <a:ext uri="{FF2B5EF4-FFF2-40B4-BE49-F238E27FC236}">
                <a16:creationId xmlns:a16="http://schemas.microsoft.com/office/drawing/2014/main" id="{9F04C8FA-E85A-4E45-A9B4-5F76C4C99EAC}"/>
              </a:ext>
            </a:extLst>
          </p:cNvPr>
          <p:cNvSpPr txBox="1"/>
          <p:nvPr/>
        </p:nvSpPr>
        <p:spPr>
          <a:xfrm>
            <a:off x="10808043" y="11757"/>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pic>
        <p:nvPicPr>
          <p:cNvPr id="9" name="Picture 8">
            <a:extLst>
              <a:ext uri="{FF2B5EF4-FFF2-40B4-BE49-F238E27FC236}">
                <a16:creationId xmlns:a16="http://schemas.microsoft.com/office/drawing/2014/main" id="{7B36885A-29E8-374F-B29B-CA378229CA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604047"/>
            <a:ext cx="5691746" cy="2845873"/>
          </a:xfrm>
          <a:prstGeom prst="rect">
            <a:avLst/>
          </a:prstGeom>
        </p:spPr>
      </p:pic>
    </p:spTree>
    <p:extLst>
      <p:ext uri="{BB962C8B-B14F-4D97-AF65-F5344CB8AC3E}">
        <p14:creationId xmlns:p14="http://schemas.microsoft.com/office/powerpoint/2010/main" val="17395129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838200" y="119416"/>
            <a:ext cx="10515600" cy="584901"/>
          </a:xfrm>
        </p:spPr>
        <p:txBody>
          <a:bodyPr>
            <a:noAutofit/>
          </a:bodyPr>
          <a:lstStyle/>
          <a:p>
            <a:pPr marL="0" indent="0" algn="ctr" rtl="1">
              <a:lnSpc>
                <a:spcPct val="150000"/>
              </a:lnSpc>
              <a:buNone/>
            </a:pPr>
            <a:r>
              <a:rPr lang="ar-JO" sz="3200" b="1" u="sng" dirty="0">
                <a:solidFill>
                  <a:srgbClr val="002060"/>
                </a:solidFill>
              </a:rPr>
              <a:t>إدارة الوقت الرقمي</a:t>
            </a: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idx="1"/>
          </p:nvPr>
        </p:nvSpPr>
        <p:spPr>
          <a:xfrm>
            <a:off x="235528" y="1021278"/>
            <a:ext cx="11722924" cy="5836722"/>
          </a:xfrm>
        </p:spPr>
        <p:txBody>
          <a:bodyPr anchor="t">
            <a:normAutofit/>
          </a:bodyPr>
          <a:lstStyle/>
          <a:p>
            <a:pPr algn="just" rtl="1">
              <a:lnSpc>
                <a:spcPct val="150000"/>
              </a:lnSpc>
            </a:pPr>
            <a:r>
              <a:rPr lang="ar-JO" sz="2400" dirty="0">
                <a:solidFill>
                  <a:srgbClr val="002060"/>
                </a:solidFill>
              </a:rPr>
              <a:t>بناء الهوية المهنية يحتاج إلى وقت، لكن يجب أن يكون منظمًا</a:t>
            </a:r>
          </a:p>
          <a:p>
            <a:pPr algn="just" rtl="1">
              <a:lnSpc>
                <a:spcPct val="150000"/>
              </a:lnSpc>
            </a:pPr>
            <a:r>
              <a:rPr lang="ar-JO" sz="2400" dirty="0">
                <a:solidFill>
                  <a:srgbClr val="002060"/>
                </a:solidFill>
              </a:rPr>
              <a:t>خصص ساعة أسبوعيًا لتحديث ملفك ونشر محتوى</a:t>
            </a:r>
          </a:p>
          <a:p>
            <a:pPr algn="just" rtl="1">
              <a:lnSpc>
                <a:spcPct val="150000"/>
              </a:lnSpc>
            </a:pPr>
            <a:r>
              <a:rPr lang="ar-JO" sz="2400" dirty="0">
                <a:solidFill>
                  <a:srgbClr val="002060"/>
                </a:solidFill>
              </a:rPr>
              <a:t>لا تجعل التصفح العشوائي يستهلك وقتك</a:t>
            </a:r>
            <a:endParaRPr lang="en-US" sz="2400" dirty="0">
              <a:solidFill>
                <a:srgbClr val="002060"/>
              </a:solidFill>
            </a:endParaRPr>
          </a:p>
          <a:p>
            <a:pPr algn="just" rtl="1">
              <a:lnSpc>
                <a:spcPct val="150000"/>
              </a:lnSpc>
            </a:pPr>
            <a:r>
              <a:rPr lang="ar-SA" sz="2400" dirty="0">
                <a:solidFill>
                  <a:srgbClr val="002060"/>
                </a:solidFill>
              </a:rPr>
              <a:t>لا تهمل تحديث محتواك وما قمت بإنجازه بحد أقصى كل ٣ شهور </a:t>
            </a:r>
          </a:p>
          <a:p>
            <a:pPr algn="just" rtl="1">
              <a:lnSpc>
                <a:spcPct val="150000"/>
              </a:lnSpc>
            </a:pPr>
            <a:r>
              <a:rPr lang="ar-SA" sz="2400" dirty="0">
                <a:solidFill>
                  <a:srgbClr val="002060"/>
                </a:solidFill>
              </a:rPr>
              <a:t>احرص على تخصيص وقت لمتابعة مؤثرين، شخصيات عامة في مجال عملك</a:t>
            </a:r>
          </a:p>
          <a:p>
            <a:pPr algn="just" rtl="1">
              <a:lnSpc>
                <a:spcPct val="150000"/>
              </a:lnSpc>
            </a:pPr>
            <a:r>
              <a:rPr lang="ar-SA" sz="2400" dirty="0">
                <a:solidFill>
                  <a:srgbClr val="002060"/>
                </a:solidFill>
              </a:rPr>
              <a:t>خصص ساعة أسبوعيا لتصميم محتوى رقمي في مجالك</a:t>
            </a:r>
            <a:endParaRPr lang="ar-JO" sz="2400" dirty="0">
              <a:solidFill>
                <a:srgbClr val="002060"/>
              </a:solidFill>
            </a:endParaRPr>
          </a:p>
          <a:p>
            <a:pPr algn="just" rtl="1">
              <a:lnSpc>
                <a:spcPct val="150000"/>
              </a:lnSpc>
            </a:pPr>
            <a:r>
              <a:rPr lang="ar-JO" sz="2400" dirty="0">
                <a:solidFill>
                  <a:srgbClr val="002060"/>
                </a:solidFill>
              </a:rPr>
              <a:t>ضع خطة شهرية لمحتواك</a:t>
            </a:r>
          </a:p>
        </p:txBody>
      </p:sp>
      <p:pic>
        <p:nvPicPr>
          <p:cNvPr id="4" name="Graphic 21">
            <a:extLst>
              <a:ext uri="{FF2B5EF4-FFF2-40B4-BE49-F238E27FC236}">
                <a16:creationId xmlns:a16="http://schemas.microsoft.com/office/drawing/2014/main" id="{3DBDE131-8747-C942-A7B5-3CB232B8F2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5" name="TextBox 4">
            <a:extLst>
              <a:ext uri="{FF2B5EF4-FFF2-40B4-BE49-F238E27FC236}">
                <a16:creationId xmlns:a16="http://schemas.microsoft.com/office/drawing/2014/main" id="{9F04C8FA-E85A-4E45-A9B4-5F76C4C99EAC}"/>
              </a:ext>
            </a:extLst>
          </p:cNvPr>
          <p:cNvSpPr txBox="1"/>
          <p:nvPr/>
        </p:nvSpPr>
        <p:spPr>
          <a:xfrm>
            <a:off x="10808043" y="11757"/>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pic>
        <p:nvPicPr>
          <p:cNvPr id="7" name="Picture 6">
            <a:extLst>
              <a:ext uri="{FF2B5EF4-FFF2-40B4-BE49-F238E27FC236}">
                <a16:creationId xmlns:a16="http://schemas.microsoft.com/office/drawing/2014/main" id="{15C0AF8A-AF8B-1B41-B6E0-057821739E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0484" y="3165510"/>
            <a:ext cx="5578698" cy="3719132"/>
          </a:xfrm>
          <a:prstGeom prst="rect">
            <a:avLst/>
          </a:prstGeom>
        </p:spPr>
      </p:pic>
    </p:spTree>
    <p:extLst>
      <p:ext uri="{BB962C8B-B14F-4D97-AF65-F5344CB8AC3E}">
        <p14:creationId xmlns:p14="http://schemas.microsoft.com/office/powerpoint/2010/main" val="11686426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838200" y="210746"/>
            <a:ext cx="10515600" cy="584901"/>
          </a:xfrm>
        </p:spPr>
        <p:txBody>
          <a:bodyPr>
            <a:noAutofit/>
          </a:bodyPr>
          <a:lstStyle/>
          <a:p>
            <a:pPr marL="0" indent="0" algn="ctr" rtl="1">
              <a:lnSpc>
                <a:spcPct val="150000"/>
              </a:lnSpc>
              <a:buNone/>
            </a:pPr>
            <a:r>
              <a:rPr lang="ar-JO" sz="3200" b="1" i="0" u="sng" strike="noStrike" dirty="0">
                <a:solidFill>
                  <a:srgbClr val="00B0F0"/>
                </a:solidFill>
                <a:effectLst/>
              </a:rPr>
              <a:t>قياس الأثر</a:t>
            </a: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idx="1"/>
          </p:nvPr>
        </p:nvSpPr>
        <p:spPr>
          <a:xfrm>
            <a:off x="235528" y="901700"/>
            <a:ext cx="11722924" cy="5956300"/>
          </a:xfrm>
        </p:spPr>
        <p:txBody>
          <a:bodyPr anchor="t">
            <a:normAutofit/>
          </a:bodyPr>
          <a:lstStyle/>
          <a:p>
            <a:pPr marL="0" indent="0" algn="r" rtl="1">
              <a:lnSpc>
                <a:spcPct val="150000"/>
              </a:lnSpc>
              <a:buNone/>
            </a:pPr>
            <a:r>
              <a:rPr lang="ar-JO" sz="2400" i="0" strike="noStrike" dirty="0">
                <a:solidFill>
                  <a:schemeClr val="accent1">
                    <a:lumMod val="75000"/>
                  </a:schemeClr>
                </a:solidFill>
                <a:effectLst/>
              </a:rPr>
              <a:t>كيف تعرف أن هويتك المهنية ناجحة؟</a:t>
            </a:r>
          </a:p>
          <a:p>
            <a:pPr marL="457200" indent="-457200" algn="r" rtl="1">
              <a:lnSpc>
                <a:spcPct val="150000"/>
              </a:lnSpc>
              <a:buFont typeface="+mj-lt"/>
              <a:buAutoNum type="arabicPeriod"/>
            </a:pPr>
            <a:r>
              <a:rPr lang="ar-JO" sz="2400" i="0" strike="noStrike" dirty="0">
                <a:solidFill>
                  <a:schemeClr val="accent1">
                    <a:lumMod val="75000"/>
                  </a:schemeClr>
                </a:solidFill>
                <a:effectLst/>
              </a:rPr>
              <a:t>راقب عدد زيارات ملفك على </a:t>
            </a:r>
            <a:r>
              <a:rPr lang="en-US" sz="2400" i="0" strike="noStrike" dirty="0">
                <a:solidFill>
                  <a:schemeClr val="accent1">
                    <a:lumMod val="75000"/>
                  </a:schemeClr>
                </a:solidFill>
                <a:effectLst/>
              </a:rPr>
              <a:t>LinkedIn.</a:t>
            </a:r>
          </a:p>
          <a:p>
            <a:pPr marL="457200" indent="-457200" algn="r" rtl="1">
              <a:lnSpc>
                <a:spcPct val="150000"/>
              </a:lnSpc>
              <a:buFont typeface="+mj-lt"/>
              <a:buAutoNum type="arabicPeriod"/>
            </a:pPr>
            <a:r>
              <a:rPr lang="ar-JO" sz="2400" i="0" strike="noStrike" dirty="0">
                <a:solidFill>
                  <a:schemeClr val="accent1">
                    <a:lumMod val="75000"/>
                  </a:schemeClr>
                </a:solidFill>
                <a:effectLst/>
              </a:rPr>
              <a:t>احصِ عدد طلبات التوظيف أو فرص التعاون التي تصلك</a:t>
            </a:r>
          </a:p>
          <a:p>
            <a:pPr marL="457200" indent="-457200" algn="r" rtl="1">
              <a:lnSpc>
                <a:spcPct val="150000"/>
              </a:lnSpc>
              <a:buFont typeface="+mj-lt"/>
              <a:buAutoNum type="arabicPeriod"/>
            </a:pPr>
            <a:r>
              <a:rPr lang="ar-JO" sz="2400" i="0" strike="noStrike" dirty="0">
                <a:solidFill>
                  <a:schemeClr val="accent1">
                    <a:lumMod val="75000"/>
                  </a:schemeClr>
                </a:solidFill>
                <a:effectLst/>
              </a:rPr>
              <a:t>قيّم نوعية التفاعل مع منشوراتك</a:t>
            </a:r>
          </a:p>
          <a:p>
            <a:pPr marL="457200" indent="-457200" algn="r" rtl="1">
              <a:lnSpc>
                <a:spcPct val="150000"/>
              </a:lnSpc>
              <a:buFont typeface="+mj-lt"/>
              <a:buAutoNum type="arabicPeriod"/>
            </a:pPr>
            <a:r>
              <a:rPr lang="ar-JO" sz="2400" dirty="0">
                <a:solidFill>
                  <a:schemeClr val="accent1">
                    <a:lumMod val="75000"/>
                  </a:schemeClr>
                </a:solidFill>
              </a:rPr>
              <a:t>استعن بأدوات الذكاء الاصطناعي لتقييم ملفك وجودة محتواك</a:t>
            </a:r>
          </a:p>
          <a:p>
            <a:pPr marL="457200" indent="-457200" algn="r" rtl="1">
              <a:lnSpc>
                <a:spcPct val="150000"/>
              </a:lnSpc>
              <a:buFont typeface="+mj-lt"/>
              <a:buAutoNum type="arabicPeriod"/>
            </a:pPr>
            <a:r>
              <a:rPr lang="ar-JO" sz="2400" i="0" strike="noStrike" dirty="0">
                <a:solidFill>
                  <a:schemeClr val="accent1">
                    <a:lumMod val="75000"/>
                  </a:schemeClr>
                </a:solidFill>
                <a:effectLst/>
              </a:rPr>
              <a:t>اطلب رأي متخصص </a:t>
            </a:r>
            <a:r>
              <a:rPr lang="ar-JO" sz="2400" dirty="0">
                <a:solidFill>
                  <a:schemeClr val="accent1">
                    <a:lumMod val="75000"/>
                  </a:schemeClr>
                </a:solidFill>
              </a:rPr>
              <a:t>ليقيم لك ملفك، محتواك وأداء صفحتك </a:t>
            </a:r>
          </a:p>
          <a:p>
            <a:pPr marL="457200" indent="-457200" algn="r" rtl="1">
              <a:lnSpc>
                <a:spcPct val="150000"/>
              </a:lnSpc>
              <a:buFont typeface="+mj-lt"/>
              <a:buAutoNum type="arabicPeriod"/>
            </a:pPr>
            <a:r>
              <a:rPr lang="ar-JO" sz="2400" i="0" strike="noStrike" dirty="0">
                <a:solidFill>
                  <a:schemeClr val="accent1">
                    <a:lumMod val="75000"/>
                  </a:schemeClr>
                </a:solidFill>
                <a:effectLst/>
              </a:rPr>
              <a:t>إس</a:t>
            </a:r>
            <a:r>
              <a:rPr lang="ar-JO" sz="2400" dirty="0">
                <a:solidFill>
                  <a:schemeClr val="accent1">
                    <a:lumMod val="75000"/>
                  </a:schemeClr>
                </a:solidFill>
              </a:rPr>
              <a:t>أل متابعينك وشبكتك المهنية على المنصة عن رأيهم </a:t>
            </a:r>
            <a:endParaRPr lang="ar-JO" sz="2400" i="0" strike="noStrike" dirty="0">
              <a:solidFill>
                <a:schemeClr val="accent1">
                  <a:lumMod val="75000"/>
                </a:schemeClr>
              </a:solidFill>
              <a:effectLst/>
            </a:endParaRPr>
          </a:p>
        </p:txBody>
      </p:sp>
      <p:pic>
        <p:nvPicPr>
          <p:cNvPr id="4" name="Graphic 21">
            <a:extLst>
              <a:ext uri="{FF2B5EF4-FFF2-40B4-BE49-F238E27FC236}">
                <a16:creationId xmlns:a16="http://schemas.microsoft.com/office/drawing/2014/main" id="{3DBDE131-8747-C942-A7B5-3CB232B8F2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5" name="TextBox 4">
            <a:extLst>
              <a:ext uri="{FF2B5EF4-FFF2-40B4-BE49-F238E27FC236}">
                <a16:creationId xmlns:a16="http://schemas.microsoft.com/office/drawing/2014/main" id="{9F04C8FA-E85A-4E45-A9B4-5F76C4C99EAC}"/>
              </a:ext>
            </a:extLst>
          </p:cNvPr>
          <p:cNvSpPr txBox="1"/>
          <p:nvPr/>
        </p:nvSpPr>
        <p:spPr>
          <a:xfrm>
            <a:off x="10808043" y="11757"/>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pic>
        <p:nvPicPr>
          <p:cNvPr id="7" name="Picture 6">
            <a:extLst>
              <a:ext uri="{FF2B5EF4-FFF2-40B4-BE49-F238E27FC236}">
                <a16:creationId xmlns:a16="http://schemas.microsoft.com/office/drawing/2014/main" id="{CAFE46C8-494F-394A-BAED-5876222906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1107806" y="2009508"/>
            <a:ext cx="6002002" cy="3786389"/>
          </a:xfrm>
          <a:prstGeom prst="rect">
            <a:avLst/>
          </a:prstGeom>
        </p:spPr>
      </p:pic>
    </p:spTree>
    <p:extLst>
      <p:ext uri="{BB962C8B-B14F-4D97-AF65-F5344CB8AC3E}">
        <p14:creationId xmlns:p14="http://schemas.microsoft.com/office/powerpoint/2010/main" val="19501697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2162150" y="65351"/>
            <a:ext cx="8038754" cy="929285"/>
          </a:xfrm>
        </p:spPr>
        <p:txBody>
          <a:bodyPr>
            <a:normAutofit/>
          </a:bodyPr>
          <a:lstStyle/>
          <a:p>
            <a:pPr algn="ctr" rtl="1">
              <a:lnSpc>
                <a:spcPct val="150000"/>
              </a:lnSpc>
            </a:pPr>
            <a:r>
              <a:rPr lang="ar-JO" sz="3200" b="1" i="0" u="sng" strike="noStrike" dirty="0">
                <a:solidFill>
                  <a:srgbClr val="C00000"/>
                </a:solidFill>
                <a:effectLst/>
              </a:rPr>
              <a:t>مثال تطبيقي (ملف قوي </a:t>
            </a:r>
            <a:r>
              <a:rPr lang="en-US" sz="3200" b="1" i="0" u="sng" strike="noStrike" dirty="0">
                <a:solidFill>
                  <a:srgbClr val="C00000"/>
                </a:solidFill>
                <a:effectLst/>
              </a:rPr>
              <a:t>vs </a:t>
            </a:r>
            <a:r>
              <a:rPr lang="ar-JO" sz="3200" b="1" i="0" u="sng" strike="noStrike" dirty="0">
                <a:solidFill>
                  <a:srgbClr val="C00000"/>
                </a:solidFill>
                <a:effectLst/>
              </a:rPr>
              <a:t>ملف ضعيف)</a:t>
            </a: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idx="1"/>
          </p:nvPr>
        </p:nvSpPr>
        <p:spPr>
          <a:xfrm>
            <a:off x="5666704" y="994635"/>
            <a:ext cx="6368863" cy="5378456"/>
          </a:xfrm>
        </p:spPr>
        <p:txBody>
          <a:bodyPr>
            <a:normAutofit lnSpcReduction="10000"/>
          </a:bodyPr>
          <a:lstStyle/>
          <a:p>
            <a:pPr marL="0" indent="0" algn="just" rtl="1">
              <a:lnSpc>
                <a:spcPct val="150000"/>
              </a:lnSpc>
              <a:buNone/>
            </a:pPr>
            <a:r>
              <a:rPr lang="ar-JO" sz="2400" b="1" i="0" u="sng" strike="noStrike" dirty="0">
                <a:solidFill>
                  <a:srgbClr val="C00000"/>
                </a:solidFill>
                <a:effectLst/>
              </a:rPr>
              <a:t>ملف ضعيف: </a:t>
            </a:r>
          </a:p>
          <a:p>
            <a:pPr marL="514350" indent="-514350" algn="just" rtl="1">
              <a:lnSpc>
                <a:spcPct val="150000"/>
              </a:lnSpc>
              <a:buFont typeface="+mj-lt"/>
              <a:buAutoNum type="arabicPeriod"/>
            </a:pPr>
            <a:r>
              <a:rPr lang="ar-JO" sz="2400" b="0" i="0" u="none" strike="noStrike" dirty="0">
                <a:solidFill>
                  <a:schemeClr val="accent1">
                    <a:lumMod val="75000"/>
                  </a:schemeClr>
                </a:solidFill>
                <a:effectLst/>
              </a:rPr>
              <a:t>لا يوجد صورة شخصية أو صورة غير مهنية، عنوان عام ("طالب جامعي")، لا يوجد محتوى</a:t>
            </a:r>
          </a:p>
          <a:p>
            <a:pPr marL="514350" indent="-514350" algn="just" rtl="1">
              <a:lnSpc>
                <a:spcPct val="150000"/>
              </a:lnSpc>
              <a:buFont typeface="+mj-lt"/>
              <a:buAutoNum type="arabicPeriod"/>
            </a:pPr>
            <a:r>
              <a:rPr lang="ar-JO" sz="2400" dirty="0">
                <a:solidFill>
                  <a:schemeClr val="accent1">
                    <a:lumMod val="75000"/>
                  </a:schemeClr>
                </a:solidFill>
              </a:rPr>
              <a:t>لا يوجد جملة وصفية تعريفية بك، بعملك وتخصصك </a:t>
            </a:r>
          </a:p>
          <a:p>
            <a:pPr marL="514350" indent="-514350" algn="just" rtl="1">
              <a:lnSpc>
                <a:spcPct val="150000"/>
              </a:lnSpc>
              <a:buFont typeface="+mj-lt"/>
              <a:buAutoNum type="arabicPeriod"/>
            </a:pPr>
            <a:r>
              <a:rPr lang="ar-JO" sz="2400" b="0" i="0" u="none" strike="noStrike" dirty="0">
                <a:solidFill>
                  <a:schemeClr val="accent1">
                    <a:lumMod val="75000"/>
                  </a:schemeClr>
                </a:solidFill>
                <a:effectLst/>
              </a:rPr>
              <a:t>لا يوجد مسمى وظيفي </a:t>
            </a:r>
            <a:r>
              <a:rPr lang="ar-JO" sz="2400" dirty="0">
                <a:solidFill>
                  <a:schemeClr val="accent1">
                    <a:lumMod val="75000"/>
                  </a:schemeClr>
                </a:solidFill>
              </a:rPr>
              <a:t>أو مهني </a:t>
            </a:r>
          </a:p>
          <a:p>
            <a:pPr marL="514350" indent="-514350" algn="just" rtl="1">
              <a:lnSpc>
                <a:spcPct val="150000"/>
              </a:lnSpc>
              <a:buFont typeface="+mj-lt"/>
              <a:buAutoNum type="arabicPeriod"/>
            </a:pPr>
            <a:r>
              <a:rPr lang="ar-JO" sz="2400" b="0" i="0" u="none" strike="noStrike" dirty="0">
                <a:solidFill>
                  <a:schemeClr val="accent1">
                    <a:lumMod val="75000"/>
                  </a:schemeClr>
                </a:solidFill>
                <a:effectLst/>
              </a:rPr>
              <a:t>لا يوجد صورة غلاف ا</a:t>
            </a:r>
            <a:r>
              <a:rPr lang="ar-JO" sz="2400" dirty="0">
                <a:solidFill>
                  <a:schemeClr val="accent1">
                    <a:lumMod val="75000"/>
                  </a:schemeClr>
                </a:solidFill>
              </a:rPr>
              <a:t>حترافية تقديمية</a:t>
            </a:r>
            <a:endParaRPr lang="ar-JO" sz="2400" b="0" i="0" u="none" strike="noStrike" dirty="0">
              <a:solidFill>
                <a:schemeClr val="accent1">
                  <a:lumMod val="75000"/>
                </a:schemeClr>
              </a:solidFill>
              <a:effectLst/>
            </a:endParaRPr>
          </a:p>
          <a:p>
            <a:pPr marL="514350" indent="-514350" algn="just" rtl="1">
              <a:lnSpc>
                <a:spcPct val="150000"/>
              </a:lnSpc>
              <a:buFont typeface="+mj-lt"/>
              <a:buAutoNum type="arabicPeriod"/>
            </a:pPr>
            <a:r>
              <a:rPr lang="ar-JO" sz="2400" b="0" i="0" u="none" strike="noStrike" dirty="0">
                <a:solidFill>
                  <a:schemeClr val="accent1">
                    <a:lumMod val="75000"/>
                  </a:schemeClr>
                </a:solidFill>
                <a:effectLst/>
              </a:rPr>
              <a:t>ملف قوي: صورة احترافية، عنوان محدد ("طالب إعلام | صحافة رقمية | إنتاج محتوى بصري")، ملخص واضح، محتوى منشور بانتظام</a:t>
            </a:r>
            <a:endParaRPr lang="en-US" sz="2600" b="0" i="0" u="none" strike="noStrike" dirty="0">
              <a:solidFill>
                <a:schemeClr val="accent1"/>
              </a:solidFill>
              <a:effectLst/>
            </a:endParaRPr>
          </a:p>
        </p:txBody>
      </p:sp>
      <p:pic>
        <p:nvPicPr>
          <p:cNvPr id="4" name="Graphic 21">
            <a:extLst>
              <a:ext uri="{FF2B5EF4-FFF2-40B4-BE49-F238E27FC236}">
                <a16:creationId xmlns:a16="http://schemas.microsoft.com/office/drawing/2014/main" id="{FF8467AB-56E2-0D43-A7F2-925EF613C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6" name="TextBox 5">
            <a:extLst>
              <a:ext uri="{FF2B5EF4-FFF2-40B4-BE49-F238E27FC236}">
                <a16:creationId xmlns:a16="http://schemas.microsoft.com/office/drawing/2014/main" id="{C25A9968-E751-0740-BB38-33721A233260}"/>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pic>
        <p:nvPicPr>
          <p:cNvPr id="7" name="Picture 6">
            <a:extLst>
              <a:ext uri="{FF2B5EF4-FFF2-40B4-BE49-F238E27FC236}">
                <a16:creationId xmlns:a16="http://schemas.microsoft.com/office/drawing/2014/main" id="{02912116-2C52-4349-8835-FC113BB0C38E}"/>
              </a:ext>
            </a:extLst>
          </p:cNvPr>
          <p:cNvPicPr>
            <a:picLocks noChangeAspect="1"/>
          </p:cNvPicPr>
          <p:nvPr/>
        </p:nvPicPr>
        <p:blipFill rotWithShape="1">
          <a:blip r:embed="rId3">
            <a:extLst>
              <a:ext uri="{28A0092B-C50C-407E-A947-70E740481C1C}">
                <a14:useLocalDpi xmlns:a14="http://schemas.microsoft.com/office/drawing/2010/main" val="0"/>
              </a:ext>
            </a:extLst>
          </a:blip>
          <a:srcRect r="33564"/>
          <a:stretch/>
        </p:blipFill>
        <p:spPr>
          <a:xfrm>
            <a:off x="0" y="1141694"/>
            <a:ext cx="5014841" cy="5378455"/>
          </a:xfrm>
          <a:prstGeom prst="rect">
            <a:avLst/>
          </a:prstGeom>
        </p:spPr>
      </p:pic>
      <p:sp>
        <p:nvSpPr>
          <p:cNvPr id="8" name="Left Arrow 7">
            <a:extLst>
              <a:ext uri="{FF2B5EF4-FFF2-40B4-BE49-F238E27FC236}">
                <a16:creationId xmlns:a16="http://schemas.microsoft.com/office/drawing/2014/main" id="{A855C412-8E74-C547-86A9-2FC0011D24E5}"/>
              </a:ext>
            </a:extLst>
          </p:cNvPr>
          <p:cNvSpPr/>
          <p:nvPr/>
        </p:nvSpPr>
        <p:spPr>
          <a:xfrm>
            <a:off x="1571223" y="2318197"/>
            <a:ext cx="759853" cy="206062"/>
          </a:xfrm>
          <a:prstGeom prst="lef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JO"/>
          </a:p>
        </p:txBody>
      </p:sp>
      <p:cxnSp>
        <p:nvCxnSpPr>
          <p:cNvPr id="10" name="Straight Arrow Connector 9">
            <a:extLst>
              <a:ext uri="{FF2B5EF4-FFF2-40B4-BE49-F238E27FC236}">
                <a16:creationId xmlns:a16="http://schemas.microsoft.com/office/drawing/2014/main" id="{7369647D-C7C2-E345-B150-DF78E1DD0614}"/>
              </a:ext>
            </a:extLst>
          </p:cNvPr>
          <p:cNvCxnSpPr>
            <a:cxnSpLocks/>
          </p:cNvCxnSpPr>
          <p:nvPr/>
        </p:nvCxnSpPr>
        <p:spPr>
          <a:xfrm flipH="1">
            <a:off x="2162150" y="3429000"/>
            <a:ext cx="877264" cy="0"/>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cxnSp>
        <p:nvCxnSpPr>
          <p:cNvPr id="13" name="Straight Arrow Connector 12">
            <a:extLst>
              <a:ext uri="{FF2B5EF4-FFF2-40B4-BE49-F238E27FC236}">
                <a16:creationId xmlns:a16="http://schemas.microsoft.com/office/drawing/2014/main" id="{6F7FEBFD-4AB1-4A41-92DE-217EDB1E73A5}"/>
              </a:ext>
            </a:extLst>
          </p:cNvPr>
          <p:cNvCxnSpPr>
            <a:cxnSpLocks/>
          </p:cNvCxnSpPr>
          <p:nvPr/>
        </p:nvCxnSpPr>
        <p:spPr>
          <a:xfrm flipV="1">
            <a:off x="2949262" y="2524259"/>
            <a:ext cx="0" cy="708338"/>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28386064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4F72FBDB-FC86-8947-BFB0-AB8579C97480}"/>
              </a:ext>
            </a:extLst>
          </p:cNvPr>
          <p:cNvSpPr>
            <a:spLocks noGrp="1" noChangeArrowheads="1"/>
          </p:cNvSpPr>
          <p:nvPr>
            <p:ph type="title"/>
          </p:nvPr>
        </p:nvSpPr>
        <p:spPr bwMode="auto">
          <a:xfrm>
            <a:off x="3578687" y="250150"/>
            <a:ext cx="5371983"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lang="ar-JO" sz="3200" b="1" i="0" u="sng" strike="noStrike" dirty="0">
                <a:solidFill>
                  <a:schemeClr val="accent5">
                    <a:lumMod val="50000"/>
                  </a:schemeClr>
                </a:solidFill>
                <a:effectLst/>
              </a:rPr>
              <a:t> التسويق للذات </a:t>
            </a:r>
            <a:r>
              <a:rPr lang="en-US" sz="3200" b="1" i="0" u="sng" strike="noStrike" dirty="0">
                <a:solidFill>
                  <a:schemeClr val="accent5">
                    <a:lumMod val="50000"/>
                  </a:schemeClr>
                </a:solidFill>
                <a:effectLst/>
              </a:rPr>
              <a:t>Self-Marketing)</a:t>
            </a:r>
            <a:br>
              <a:rPr lang="en-US" sz="3200" b="1" i="0" u="sng" strike="noStrike" dirty="0">
                <a:solidFill>
                  <a:schemeClr val="accent5">
                    <a:lumMod val="50000"/>
                  </a:schemeClr>
                </a:solidFill>
                <a:effectLst/>
              </a:rPr>
            </a:br>
            <a:endParaRPr kumimoji="0" lang="en-JO" altLang="en-JO" sz="1800" b="0" i="0" u="sng" strike="noStrike" cap="none" normalizeH="0" baseline="0" dirty="0">
              <a:ln>
                <a:noFill/>
              </a:ln>
              <a:solidFill>
                <a:schemeClr val="accent5">
                  <a:lumMod val="50000"/>
                </a:schemeClr>
              </a:solidFill>
              <a:effectLst/>
              <a:latin typeface="Arial" panose="020B0604020202020204" pitchFamily="34" charset="0"/>
            </a:endParaRPr>
          </a:p>
        </p:txBody>
      </p:sp>
      <p:pic>
        <p:nvPicPr>
          <p:cNvPr id="6" name="Graphic 21">
            <a:extLst>
              <a:ext uri="{FF2B5EF4-FFF2-40B4-BE49-F238E27FC236}">
                <a16:creationId xmlns:a16="http://schemas.microsoft.com/office/drawing/2014/main" id="{96E41201-4BFB-7B48-97B8-8F780521DB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3" name="Content Placeholder 2">
            <a:extLst>
              <a:ext uri="{FF2B5EF4-FFF2-40B4-BE49-F238E27FC236}">
                <a16:creationId xmlns:a16="http://schemas.microsoft.com/office/drawing/2014/main" id="{C3FA5EBA-E008-1B46-B6E1-36C171148364}"/>
              </a:ext>
            </a:extLst>
          </p:cNvPr>
          <p:cNvSpPr>
            <a:spLocks noGrp="1"/>
          </p:cNvSpPr>
          <p:nvPr>
            <p:ph idx="1"/>
          </p:nvPr>
        </p:nvSpPr>
        <p:spPr>
          <a:xfrm>
            <a:off x="1006878" y="1111924"/>
            <a:ext cx="10515600" cy="4351338"/>
          </a:xfrm>
        </p:spPr>
        <p:txBody>
          <a:bodyPr/>
          <a:lstStyle/>
          <a:p>
            <a:pPr marL="0" indent="0" algn="ctr" defTabSz="914400" rtl="1" eaLnBrk="1" latinLnBrk="0" hangingPunct="1">
              <a:lnSpc>
                <a:spcPct val="150000"/>
              </a:lnSpc>
              <a:spcBef>
                <a:spcPts val="1000"/>
              </a:spcBef>
              <a:buNone/>
            </a:pPr>
            <a:r>
              <a:rPr lang="ar-JO" dirty="0"/>
              <a:t>بعد أن تعرّفنا على استراتيجيات بناء الهوية المهنية، ننتقل الآن إلى خطوة أكثر عملية وهي التسويق للذات. التسويق للذات يعني أن تعرف كيف تبرز قيمتك، كيف تعرض نفسك كعلامة مميزة، وكيف تصل إلى الجمهور المناسب. في عالم الإعلام والتسويق، </a:t>
            </a:r>
            <a:r>
              <a:rPr lang="ar-JO" dirty="0">
                <a:solidFill>
                  <a:srgbClr val="C00000"/>
                </a:solidFill>
              </a:rPr>
              <a:t>لا يكفي أن تكون لديك مهارات، بل يجب أن يعرف الآخرون أنك تملك هذه المهارات</a:t>
            </a:r>
            <a:r>
              <a:rPr lang="ar-JO" dirty="0"/>
              <a:t>.</a:t>
            </a:r>
            <a:endParaRPr lang="en-JO" dirty="0"/>
          </a:p>
        </p:txBody>
      </p:sp>
      <p:pic>
        <p:nvPicPr>
          <p:cNvPr id="8" name="Picture 7">
            <a:extLst>
              <a:ext uri="{FF2B5EF4-FFF2-40B4-BE49-F238E27FC236}">
                <a16:creationId xmlns:a16="http://schemas.microsoft.com/office/drawing/2014/main" id="{7438724B-F448-A846-9186-12849EB3FD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4400" y="4198513"/>
            <a:ext cx="10419008" cy="2659487"/>
          </a:xfrm>
          <a:prstGeom prst="rect">
            <a:avLst/>
          </a:prstGeom>
        </p:spPr>
      </p:pic>
    </p:spTree>
    <p:extLst>
      <p:ext uri="{BB962C8B-B14F-4D97-AF65-F5344CB8AC3E}">
        <p14:creationId xmlns:p14="http://schemas.microsoft.com/office/powerpoint/2010/main" val="735169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2162150" y="65351"/>
            <a:ext cx="8038754" cy="929285"/>
          </a:xfrm>
        </p:spPr>
        <p:txBody>
          <a:bodyPr anchor="t">
            <a:normAutofit/>
          </a:bodyPr>
          <a:lstStyle/>
          <a:p>
            <a:pPr algn="ctr" rtl="1">
              <a:lnSpc>
                <a:spcPct val="150000"/>
              </a:lnSpc>
            </a:pPr>
            <a:r>
              <a:rPr lang="ar-JO" sz="3200" b="1" i="0" u="sng" strike="noStrike" dirty="0">
                <a:solidFill>
                  <a:schemeClr val="accent1"/>
                </a:solidFill>
                <a:effectLst/>
              </a:rPr>
              <a:t>مفهوم التسويق للذات</a:t>
            </a: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idx="1"/>
          </p:nvPr>
        </p:nvSpPr>
        <p:spPr>
          <a:xfrm>
            <a:off x="5576552" y="994635"/>
            <a:ext cx="6459016" cy="5798014"/>
          </a:xfrm>
        </p:spPr>
        <p:txBody>
          <a:bodyPr>
            <a:normAutofit/>
          </a:bodyPr>
          <a:lstStyle/>
          <a:p>
            <a:pPr algn="just" rtl="1">
              <a:lnSpc>
                <a:spcPct val="150000"/>
              </a:lnSpc>
              <a:buFont typeface="Wingdings" pitchFamily="2" charset="2"/>
              <a:buChar char="ü"/>
            </a:pPr>
            <a:r>
              <a:rPr lang="ar-JO" sz="2600" b="0" i="0" u="none" strike="noStrike" dirty="0">
                <a:solidFill>
                  <a:schemeClr val="accent1"/>
                </a:solidFill>
                <a:effectLst/>
              </a:rPr>
              <a:t>التسويق للذات هو استخدام أدوات واستراتيجيات التسويق لإبراز القيمة المهنية للفرد</a:t>
            </a:r>
          </a:p>
          <a:p>
            <a:pPr algn="just" rtl="1">
              <a:lnSpc>
                <a:spcPct val="150000"/>
              </a:lnSpc>
              <a:buFont typeface="Wingdings" pitchFamily="2" charset="2"/>
              <a:buChar char="ü"/>
            </a:pPr>
            <a:r>
              <a:rPr lang="ar-JO" sz="2600" b="0" i="0" u="none" strike="noStrike" dirty="0">
                <a:solidFill>
                  <a:schemeClr val="accent1"/>
                </a:solidFill>
                <a:effectLst/>
              </a:rPr>
              <a:t>هو ليس ترويجًا فارغًا، بل عرض منظم لما تملكه من مهارات وإنجازات</a:t>
            </a:r>
          </a:p>
          <a:p>
            <a:pPr algn="just" rtl="1">
              <a:lnSpc>
                <a:spcPct val="150000"/>
              </a:lnSpc>
              <a:buFont typeface="Wingdings" pitchFamily="2" charset="2"/>
              <a:buChar char="ü"/>
            </a:pPr>
            <a:r>
              <a:rPr lang="ar-JO" sz="2600" b="0" i="0" u="none" strike="noStrike" dirty="0">
                <a:solidFill>
                  <a:schemeClr val="accent1"/>
                </a:solidFill>
                <a:effectLst/>
              </a:rPr>
              <a:t>الباحثون في مجال التسويق (</a:t>
            </a:r>
            <a:r>
              <a:rPr lang="en-US" sz="2600" b="0" i="0" u="none" strike="noStrike" dirty="0">
                <a:solidFill>
                  <a:schemeClr val="accent1"/>
                </a:solidFill>
                <a:effectLst/>
              </a:rPr>
              <a:t>Kotler &amp; Keller, 2016) </a:t>
            </a:r>
            <a:r>
              <a:rPr lang="ar-JO" sz="2600" b="0" i="0" u="none" strike="noStrike" dirty="0">
                <a:solidFill>
                  <a:schemeClr val="accent1"/>
                </a:solidFill>
                <a:effectLst/>
              </a:rPr>
              <a:t>يؤكدون أن التسويق يبدأ دائمًا من تحديد القيمة التي تقدمها</a:t>
            </a:r>
          </a:p>
          <a:p>
            <a:pPr marL="0" indent="0" algn="just" rtl="1">
              <a:lnSpc>
                <a:spcPct val="150000"/>
              </a:lnSpc>
              <a:buNone/>
            </a:pPr>
            <a:r>
              <a:rPr lang="ar-JO" sz="2600" b="0" i="0" u="none" strike="noStrike" dirty="0">
                <a:solidFill>
                  <a:srgbClr val="C00000"/>
                </a:solidFill>
                <a:effectLst/>
              </a:rPr>
              <a:t>في السياق الشخصي: أنت المنتج، والجمهور هو أصحاب العمل أو العملاء، والقنوات هي المنصات الرقمية</a:t>
            </a:r>
            <a:endParaRPr lang="ar-JO" sz="1400" b="0" i="0" u="none" strike="noStrike" dirty="0">
              <a:solidFill>
                <a:srgbClr val="C00000"/>
              </a:solidFill>
              <a:effectLst/>
            </a:endParaRPr>
          </a:p>
        </p:txBody>
      </p:sp>
      <p:pic>
        <p:nvPicPr>
          <p:cNvPr id="4" name="Graphic 21">
            <a:extLst>
              <a:ext uri="{FF2B5EF4-FFF2-40B4-BE49-F238E27FC236}">
                <a16:creationId xmlns:a16="http://schemas.microsoft.com/office/drawing/2014/main" id="{FF8467AB-56E2-0D43-A7F2-925EF613C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6" name="TextBox 5">
            <a:extLst>
              <a:ext uri="{FF2B5EF4-FFF2-40B4-BE49-F238E27FC236}">
                <a16:creationId xmlns:a16="http://schemas.microsoft.com/office/drawing/2014/main" id="{C25A9968-E751-0740-BB38-33721A233260}"/>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pic>
        <p:nvPicPr>
          <p:cNvPr id="7" name="Picture 6">
            <a:extLst>
              <a:ext uri="{FF2B5EF4-FFF2-40B4-BE49-F238E27FC236}">
                <a16:creationId xmlns:a16="http://schemas.microsoft.com/office/drawing/2014/main" id="{1A120183-4B92-DE4D-ACAE-D5285949D8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123717"/>
            <a:ext cx="4443211" cy="2734283"/>
          </a:xfrm>
          <a:prstGeom prst="rect">
            <a:avLst/>
          </a:prstGeom>
        </p:spPr>
      </p:pic>
      <p:pic>
        <p:nvPicPr>
          <p:cNvPr id="9" name="Picture 8">
            <a:extLst>
              <a:ext uri="{FF2B5EF4-FFF2-40B4-BE49-F238E27FC236}">
                <a16:creationId xmlns:a16="http://schemas.microsoft.com/office/drawing/2014/main" id="{81AC8EE9-A3BE-F24F-842D-67DFD846F0B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022476"/>
            <a:ext cx="4443211" cy="3073400"/>
          </a:xfrm>
          <a:prstGeom prst="rect">
            <a:avLst/>
          </a:prstGeom>
        </p:spPr>
      </p:pic>
    </p:spTree>
    <p:extLst>
      <p:ext uri="{BB962C8B-B14F-4D97-AF65-F5344CB8AC3E}">
        <p14:creationId xmlns:p14="http://schemas.microsoft.com/office/powerpoint/2010/main" val="28740905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2162150" y="65351"/>
            <a:ext cx="8038754" cy="929285"/>
          </a:xfrm>
        </p:spPr>
        <p:txBody>
          <a:bodyPr anchor="t">
            <a:normAutofit/>
          </a:bodyPr>
          <a:lstStyle/>
          <a:p>
            <a:pPr marL="0" indent="0" algn="ctr" rtl="1">
              <a:lnSpc>
                <a:spcPct val="150000"/>
              </a:lnSpc>
              <a:buNone/>
            </a:pPr>
            <a:r>
              <a:rPr lang="ar-JO" sz="3200" b="1" i="0" u="sng" strike="noStrike" dirty="0">
                <a:solidFill>
                  <a:srgbClr val="002060"/>
                </a:solidFill>
                <a:effectLst/>
              </a:rPr>
              <a:t>عناصر التسويق الذاتي</a:t>
            </a: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idx="1"/>
          </p:nvPr>
        </p:nvSpPr>
        <p:spPr>
          <a:xfrm>
            <a:off x="128790" y="994635"/>
            <a:ext cx="11906778" cy="5798014"/>
          </a:xfrm>
        </p:spPr>
        <p:txBody>
          <a:bodyPr>
            <a:normAutofit/>
          </a:bodyPr>
          <a:lstStyle/>
          <a:p>
            <a:pPr marL="514350" indent="-514350" algn="just" rtl="1">
              <a:lnSpc>
                <a:spcPct val="150000"/>
              </a:lnSpc>
              <a:buFont typeface="+mj-lt"/>
              <a:buAutoNum type="arabicPeriod"/>
            </a:pPr>
            <a:r>
              <a:rPr lang="ar-JO" sz="2400" b="0" i="0" u="none" strike="noStrike" dirty="0">
                <a:solidFill>
                  <a:schemeClr val="accent1">
                    <a:lumMod val="75000"/>
                  </a:schemeClr>
                </a:solidFill>
                <a:effectLst/>
              </a:rPr>
              <a:t>الجمهور المستهدف: من تريد أن تصل إليه؟ (أصحاب عمل، مؤسسات إعلامية، منصات عمل حر)</a:t>
            </a:r>
          </a:p>
          <a:p>
            <a:pPr marL="514350" indent="-514350" algn="just" rtl="1">
              <a:lnSpc>
                <a:spcPct val="150000"/>
              </a:lnSpc>
              <a:buFont typeface="+mj-lt"/>
              <a:buAutoNum type="arabicPeriod"/>
            </a:pPr>
            <a:r>
              <a:rPr lang="ar-JO" sz="2400" b="0" i="0" u="none" strike="noStrike" dirty="0">
                <a:solidFill>
                  <a:schemeClr val="accent1">
                    <a:lumMod val="75000"/>
                  </a:schemeClr>
                </a:solidFill>
                <a:effectLst/>
              </a:rPr>
              <a:t>عرض القيمة (</a:t>
            </a:r>
            <a:r>
              <a:rPr lang="en-US" sz="2400" b="0" i="0" u="none" strike="noStrike" dirty="0">
                <a:solidFill>
                  <a:schemeClr val="accent1">
                    <a:lumMod val="75000"/>
                  </a:schemeClr>
                </a:solidFill>
                <a:effectLst/>
              </a:rPr>
              <a:t>Value Proposition): </a:t>
            </a:r>
            <a:r>
              <a:rPr lang="ar-JO" sz="2400" b="0" i="0" u="none" strike="noStrike" dirty="0">
                <a:solidFill>
                  <a:schemeClr val="accent1">
                    <a:lumMod val="75000"/>
                  </a:schemeClr>
                </a:solidFill>
                <a:effectLst/>
              </a:rPr>
              <a:t>ما الذي يميزك؟ (مهارة، خبرة، إنجاز)</a:t>
            </a:r>
          </a:p>
          <a:p>
            <a:pPr marL="514350" indent="-514350" algn="just" rtl="1">
              <a:lnSpc>
                <a:spcPct val="150000"/>
              </a:lnSpc>
              <a:buFont typeface="+mj-lt"/>
              <a:buAutoNum type="arabicPeriod"/>
            </a:pPr>
            <a:r>
              <a:rPr lang="ar-JO" sz="2400" b="0" i="0" u="none" strike="noStrike" dirty="0">
                <a:solidFill>
                  <a:schemeClr val="accent1">
                    <a:lumMod val="75000"/>
                  </a:schemeClr>
                </a:solidFill>
                <a:effectLst/>
              </a:rPr>
              <a:t>القنوات: أين ستعرض نفسك؟ </a:t>
            </a:r>
            <a:r>
              <a:rPr lang="en-US" sz="2400" b="0" i="0" u="none" strike="noStrike" dirty="0">
                <a:solidFill>
                  <a:schemeClr val="accent1">
                    <a:lumMod val="75000"/>
                  </a:schemeClr>
                </a:solidFill>
                <a:effectLst/>
              </a:rPr>
              <a:t>LinkedIn، Twitter، Behance</a:t>
            </a:r>
          </a:p>
          <a:p>
            <a:pPr marL="514350" indent="-514350" algn="just" rtl="1">
              <a:lnSpc>
                <a:spcPct val="150000"/>
              </a:lnSpc>
              <a:buFont typeface="+mj-lt"/>
              <a:buAutoNum type="arabicPeriod"/>
            </a:pPr>
            <a:r>
              <a:rPr lang="ar-JO" sz="2400" b="0" i="0" u="none" strike="noStrike" dirty="0">
                <a:solidFill>
                  <a:schemeClr val="accent1">
                    <a:lumMod val="75000"/>
                  </a:schemeClr>
                </a:solidFill>
                <a:effectLst/>
              </a:rPr>
              <a:t>الرسالة: كيف ستتحدث عن نفسك؟ (لغة مهنية، أمثلة عملية).</a:t>
            </a:r>
          </a:p>
          <a:p>
            <a:pPr marL="0" indent="0" algn="just" rtl="1">
              <a:lnSpc>
                <a:spcPct val="150000"/>
              </a:lnSpc>
              <a:buNone/>
            </a:pPr>
            <a:r>
              <a:rPr lang="ar-JO" sz="2400" b="0" i="0" u="none" strike="noStrike" dirty="0">
                <a:solidFill>
                  <a:srgbClr val="C00000"/>
                </a:solidFill>
                <a:effectLst/>
              </a:rPr>
              <a:t>مثال: طالب إعلام يريد العمل في الصحافة الرقمية → جمهوره المستهدف: المؤسسات الإعلامية → عرضه للقيمة: مهارة تحليل البيانات الصحفية → قناته: </a:t>
            </a:r>
            <a:r>
              <a:rPr lang="en-US" sz="2400" b="0" i="0" u="none" strike="noStrike" dirty="0">
                <a:solidFill>
                  <a:srgbClr val="C00000"/>
                </a:solidFill>
                <a:effectLst/>
              </a:rPr>
              <a:t>LinkedIn → </a:t>
            </a:r>
            <a:r>
              <a:rPr lang="ar-JO" sz="2400" b="0" i="0" u="none" strike="noStrike" dirty="0">
                <a:solidFill>
                  <a:srgbClr val="C00000"/>
                </a:solidFill>
                <a:effectLst/>
              </a:rPr>
              <a:t>رسالته: "أنتجت تقارير رقمية زادت التفاعل بنسبة 30%".</a:t>
            </a:r>
          </a:p>
        </p:txBody>
      </p:sp>
      <p:pic>
        <p:nvPicPr>
          <p:cNvPr id="4" name="Graphic 21">
            <a:extLst>
              <a:ext uri="{FF2B5EF4-FFF2-40B4-BE49-F238E27FC236}">
                <a16:creationId xmlns:a16="http://schemas.microsoft.com/office/drawing/2014/main" id="{FF8467AB-56E2-0D43-A7F2-925EF613C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6" name="TextBox 5">
            <a:extLst>
              <a:ext uri="{FF2B5EF4-FFF2-40B4-BE49-F238E27FC236}">
                <a16:creationId xmlns:a16="http://schemas.microsoft.com/office/drawing/2014/main" id="{C25A9968-E751-0740-BB38-33721A233260}"/>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Tree>
    <p:extLst>
      <p:ext uri="{BB962C8B-B14F-4D97-AF65-F5344CB8AC3E}">
        <p14:creationId xmlns:p14="http://schemas.microsoft.com/office/powerpoint/2010/main" val="1099774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09613" y="0"/>
            <a:ext cx="7213600" cy="1399870"/>
          </a:xfrm>
          <a:prstGeom prst="rect">
            <a:avLst/>
          </a:prstGeom>
          <a:noFill/>
        </p:spPr>
        <p:txBody>
          <a:bodyPr wrap="square" rtlCol="0">
            <a:spAutoFit/>
          </a:bodyPr>
          <a:lstStyle/>
          <a:p>
            <a:pPr algn="ctr" rtl="1">
              <a:lnSpc>
                <a:spcPct val="150000"/>
              </a:lnSpc>
            </a:pPr>
            <a:r>
              <a:rPr lang="ar-JO" sz="3200" b="1" i="0" u="sng" strike="noStrike" dirty="0">
                <a:solidFill>
                  <a:schemeClr val="accent5">
                    <a:lumMod val="50000"/>
                  </a:schemeClr>
                </a:solidFill>
                <a:effectLst/>
              </a:rPr>
              <a:t>أدوات التسويق الذاتي</a:t>
            </a:r>
          </a:p>
          <a:p>
            <a:pPr algn="ctr" rtl="1">
              <a:lnSpc>
                <a:spcPct val="150000"/>
              </a:lnSpc>
            </a:pPr>
            <a:endParaRPr lang="ar-JO" sz="2800" b="1" u="sng" dirty="0">
              <a:solidFill>
                <a:schemeClr val="accent1">
                  <a:lumMod val="75000"/>
                </a:schemeClr>
              </a:solidFill>
              <a:latin typeface="Alexandria" charset="0"/>
              <a:cs typeface="+mj-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169" y="-66483"/>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
        <p:nvSpPr>
          <p:cNvPr id="5" name="Content Placeholder 4">
            <a:extLst>
              <a:ext uri="{FF2B5EF4-FFF2-40B4-BE49-F238E27FC236}">
                <a16:creationId xmlns:a16="http://schemas.microsoft.com/office/drawing/2014/main" id="{A9216193-AAB9-884C-A76C-627DC96D16F8}"/>
              </a:ext>
            </a:extLst>
          </p:cNvPr>
          <p:cNvSpPr>
            <a:spLocks noGrp="1"/>
          </p:cNvSpPr>
          <p:nvPr>
            <p:ph idx="1"/>
          </p:nvPr>
        </p:nvSpPr>
        <p:spPr>
          <a:xfrm>
            <a:off x="5480867" y="1009860"/>
            <a:ext cx="6503123" cy="5708440"/>
          </a:xfrm>
        </p:spPr>
        <p:txBody>
          <a:bodyPr>
            <a:normAutofit fontScale="92500"/>
          </a:bodyPr>
          <a:lstStyle/>
          <a:p>
            <a:pPr marL="514350" indent="-514350" algn="just" rtl="1">
              <a:lnSpc>
                <a:spcPct val="150000"/>
              </a:lnSpc>
              <a:buFont typeface="+mj-lt"/>
              <a:buAutoNum type="arabicPeriod"/>
            </a:pPr>
            <a:r>
              <a:rPr lang="ar-JO" sz="2400" i="0" u="none" strike="noStrike" dirty="0">
                <a:solidFill>
                  <a:schemeClr val="accent5">
                    <a:lumMod val="50000"/>
                  </a:schemeClr>
                </a:solidFill>
                <a:effectLst/>
              </a:rPr>
              <a:t>المحتوى المكتوب: مقالات قصيرة، تحليلات، تدوينات</a:t>
            </a:r>
          </a:p>
          <a:p>
            <a:pPr marL="514350" indent="-514350" algn="just" rtl="1">
              <a:lnSpc>
                <a:spcPct val="150000"/>
              </a:lnSpc>
              <a:buFont typeface="+mj-lt"/>
              <a:buAutoNum type="arabicPeriod"/>
            </a:pPr>
            <a:r>
              <a:rPr lang="ar-JO" sz="2400" i="0" u="none" strike="noStrike" dirty="0">
                <a:solidFill>
                  <a:schemeClr val="accent5">
                    <a:lumMod val="50000"/>
                  </a:schemeClr>
                </a:solidFill>
                <a:effectLst/>
              </a:rPr>
              <a:t>المحتوى المرئي: فيديوهات قصيرة، إنفوجرافيك</a:t>
            </a:r>
          </a:p>
          <a:p>
            <a:pPr marL="514350" indent="-514350" algn="just" rtl="1">
              <a:lnSpc>
                <a:spcPct val="150000"/>
              </a:lnSpc>
              <a:buFont typeface="+mj-lt"/>
              <a:buAutoNum type="arabicPeriod"/>
            </a:pPr>
            <a:r>
              <a:rPr lang="ar-JO" sz="2400" i="0" u="none" strike="noStrike" dirty="0">
                <a:solidFill>
                  <a:schemeClr val="accent5">
                    <a:lumMod val="50000"/>
                  </a:schemeClr>
                </a:solidFill>
                <a:effectLst/>
              </a:rPr>
              <a:t>المحتوى الصوتي: بودكاست قصير يشرح فكرة أو تجربة</a:t>
            </a:r>
          </a:p>
          <a:p>
            <a:pPr marL="514350" indent="-514350" algn="just" rtl="1">
              <a:lnSpc>
                <a:spcPct val="150000"/>
              </a:lnSpc>
              <a:buFont typeface="+mj-lt"/>
              <a:buAutoNum type="arabicPeriod"/>
            </a:pPr>
            <a:r>
              <a:rPr lang="ar-JO" sz="2400" i="0" u="none" strike="noStrike" dirty="0">
                <a:solidFill>
                  <a:schemeClr val="accent5">
                    <a:lumMod val="50000"/>
                  </a:schemeClr>
                </a:solidFill>
                <a:effectLst/>
              </a:rPr>
              <a:t>المشاركة في النقاشات: التعليق على منشورات مهنية، طرح أسئلة</a:t>
            </a:r>
            <a:endParaRPr lang="en-US" sz="2400" i="0" u="none" strike="noStrike" dirty="0">
              <a:solidFill>
                <a:schemeClr val="accent5">
                  <a:lumMod val="50000"/>
                </a:schemeClr>
              </a:solidFill>
              <a:effectLst/>
            </a:endParaRPr>
          </a:p>
          <a:p>
            <a:pPr marL="514350" indent="-514350" algn="just" rtl="1">
              <a:lnSpc>
                <a:spcPct val="150000"/>
              </a:lnSpc>
              <a:buFont typeface="+mj-lt"/>
              <a:buAutoNum type="arabicPeriod"/>
            </a:pPr>
            <a:r>
              <a:rPr lang="ar-SA" sz="2400" i="0" u="none" strike="noStrike" dirty="0">
                <a:solidFill>
                  <a:schemeClr val="accent5">
                    <a:lumMod val="50000"/>
                  </a:schemeClr>
                </a:solidFill>
                <a:effectLst/>
              </a:rPr>
              <a:t>المشاركة ف</a:t>
            </a:r>
            <a:r>
              <a:rPr lang="ar-SA" sz="2400" dirty="0">
                <a:solidFill>
                  <a:schemeClr val="accent5">
                    <a:lumMod val="50000"/>
                  </a:schemeClr>
                </a:solidFill>
              </a:rPr>
              <a:t>ي المؤتمرات، الدورات التدريبية، ورش العمل، والأنشطة المختلفة المرتبطة بعملك ومشاركة هذه الفعاليات عبر حسابك المهني </a:t>
            </a:r>
          </a:p>
          <a:p>
            <a:pPr marL="514350" indent="-514350" algn="just" rtl="1">
              <a:lnSpc>
                <a:spcPct val="150000"/>
              </a:lnSpc>
              <a:buFont typeface="+mj-lt"/>
              <a:buAutoNum type="arabicPeriod"/>
            </a:pPr>
            <a:r>
              <a:rPr lang="ar-SA" sz="2400" i="0" u="none" strike="noStrike" dirty="0">
                <a:solidFill>
                  <a:schemeClr val="accent5">
                    <a:lumMod val="50000"/>
                  </a:schemeClr>
                </a:solidFill>
                <a:effectLst/>
              </a:rPr>
              <a:t>اطلب من المعرفيين كتابة توصية رسمية باسمك </a:t>
            </a:r>
            <a:r>
              <a:rPr lang="ar-SA" sz="2400" dirty="0">
                <a:solidFill>
                  <a:schemeClr val="accent5">
                    <a:lumMod val="50000"/>
                  </a:schemeClr>
                </a:solidFill>
              </a:rPr>
              <a:t>في صفحتك الخاصة</a:t>
            </a:r>
            <a:endParaRPr lang="ar-JO" sz="2400" i="0" u="none" strike="noStrike" dirty="0">
              <a:solidFill>
                <a:schemeClr val="accent5">
                  <a:lumMod val="50000"/>
                </a:schemeClr>
              </a:solidFill>
              <a:effectLst/>
            </a:endParaRPr>
          </a:p>
          <a:p>
            <a:pPr marL="0" indent="0" algn="just" rtl="1">
              <a:lnSpc>
                <a:spcPct val="150000"/>
              </a:lnSpc>
              <a:buNone/>
            </a:pPr>
            <a:endParaRPr lang="en-JO" dirty="0"/>
          </a:p>
        </p:txBody>
      </p:sp>
      <p:pic>
        <p:nvPicPr>
          <p:cNvPr id="4" name="Picture 3">
            <a:extLst>
              <a:ext uri="{FF2B5EF4-FFF2-40B4-BE49-F238E27FC236}">
                <a16:creationId xmlns:a16="http://schemas.microsoft.com/office/drawing/2014/main" id="{F3DC595F-0B59-A442-A1A9-01D2AB0E9970}"/>
              </a:ext>
            </a:extLst>
          </p:cNvPr>
          <p:cNvPicPr>
            <a:picLocks noChangeAspect="1"/>
          </p:cNvPicPr>
          <p:nvPr/>
        </p:nvPicPr>
        <p:blipFill rotWithShape="1">
          <a:blip r:embed="rId3">
            <a:extLst>
              <a:ext uri="{28A0092B-C50C-407E-A947-70E740481C1C}">
                <a14:useLocalDpi xmlns:a14="http://schemas.microsoft.com/office/drawing/2010/main" val="0"/>
              </a:ext>
            </a:extLst>
          </a:blip>
          <a:srcRect l="6511" t="10952" r="4614"/>
          <a:stretch/>
        </p:blipFill>
        <p:spPr>
          <a:xfrm>
            <a:off x="0" y="1806262"/>
            <a:ext cx="4873746" cy="3429000"/>
          </a:xfrm>
          <a:prstGeom prst="rect">
            <a:avLst/>
          </a:prstGeom>
        </p:spPr>
      </p:pic>
    </p:spTree>
    <p:extLst>
      <p:ext uri="{BB962C8B-B14F-4D97-AF65-F5344CB8AC3E}">
        <p14:creationId xmlns:p14="http://schemas.microsoft.com/office/powerpoint/2010/main" val="70229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01200" y="86502"/>
            <a:ext cx="8789599" cy="751424"/>
          </a:xfrm>
          <a:prstGeom prst="rect">
            <a:avLst/>
          </a:prstGeom>
          <a:noFill/>
        </p:spPr>
        <p:txBody>
          <a:bodyPr wrap="square" rtlCol="0" anchor="ctr">
            <a:spAutoFit/>
          </a:bodyPr>
          <a:lstStyle/>
          <a:p>
            <a:pPr marL="0" indent="0" algn="ctr" rtl="1">
              <a:lnSpc>
                <a:spcPct val="150000"/>
              </a:lnSpc>
              <a:buNone/>
            </a:pPr>
            <a:r>
              <a:rPr lang="ar-JO" sz="3200" b="1" i="0" u="sng" strike="noStrike" dirty="0">
                <a:solidFill>
                  <a:schemeClr val="accent1">
                    <a:lumMod val="75000"/>
                  </a:schemeClr>
                </a:solidFill>
                <a:effectLst/>
              </a:rPr>
              <a:t>العلامة الشخصية (</a:t>
            </a:r>
            <a:r>
              <a:rPr lang="en-US" sz="3200" b="1" i="0" u="sng" strike="noStrike" dirty="0">
                <a:solidFill>
                  <a:schemeClr val="accent1">
                    <a:lumMod val="75000"/>
                  </a:schemeClr>
                </a:solidFill>
                <a:effectLst/>
              </a:rPr>
              <a:t>Personal Branding)</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169" y="-66483"/>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
        <p:nvSpPr>
          <p:cNvPr id="4" name="Text Placeholder 3">
            <a:extLst>
              <a:ext uri="{FF2B5EF4-FFF2-40B4-BE49-F238E27FC236}">
                <a16:creationId xmlns:a16="http://schemas.microsoft.com/office/drawing/2014/main" id="{1AB8EE9C-1A1A-1242-914A-01BA6935D361}"/>
              </a:ext>
            </a:extLst>
          </p:cNvPr>
          <p:cNvSpPr>
            <a:spLocks noGrp="1"/>
          </p:cNvSpPr>
          <p:nvPr>
            <p:ph idx="1"/>
          </p:nvPr>
        </p:nvSpPr>
        <p:spPr>
          <a:xfrm>
            <a:off x="5628069" y="990911"/>
            <a:ext cx="6355921" cy="5824650"/>
          </a:xfrm>
        </p:spPr>
        <p:txBody>
          <a:bodyPr anchor="t">
            <a:normAutofit lnSpcReduction="10000"/>
          </a:bodyPr>
          <a:lstStyle/>
          <a:p>
            <a:pPr marL="0" indent="0" algn="just" rtl="1">
              <a:lnSpc>
                <a:spcPct val="150000"/>
              </a:lnSpc>
              <a:buNone/>
            </a:pPr>
            <a:r>
              <a:rPr lang="ar-JO" sz="2400" b="0" i="0" u="none" strike="noStrike" dirty="0">
                <a:solidFill>
                  <a:schemeClr val="accent1">
                    <a:lumMod val="75000"/>
                  </a:schemeClr>
                </a:solidFill>
                <a:effectLst/>
              </a:rPr>
              <a:t>التسويق للذات يرتبط ارتباطًا وثيقًا بمفهوم العلامة الشخصية.</a:t>
            </a:r>
          </a:p>
          <a:p>
            <a:pPr marL="0" indent="0" algn="just" rtl="1">
              <a:lnSpc>
                <a:spcPct val="150000"/>
              </a:lnSpc>
              <a:buNone/>
            </a:pPr>
            <a:r>
              <a:rPr lang="ar-JO" sz="2400" b="0" i="0" u="none" strike="noStrike" dirty="0">
                <a:solidFill>
                  <a:srgbClr val="C00000"/>
                </a:solidFill>
                <a:effectLst/>
              </a:rPr>
              <a:t>العلامة الشخصية هي الصورة الذهنية المتكاملة عنك.</a:t>
            </a:r>
          </a:p>
          <a:p>
            <a:pPr marL="0" indent="0" algn="just" rtl="1">
              <a:lnSpc>
                <a:spcPct val="150000"/>
              </a:lnSpc>
              <a:buNone/>
            </a:pPr>
            <a:r>
              <a:rPr lang="ar-JO" sz="2400" b="0" i="0" u="none" strike="noStrike" dirty="0">
                <a:solidFill>
                  <a:schemeClr val="accent1">
                    <a:lumMod val="75000"/>
                  </a:schemeClr>
                </a:solidFill>
                <a:effectLst/>
              </a:rPr>
              <a:t>تشمل: أسلوبك في الكتابة، نبرة صوتك، الألوان التي تستخدمها، وحتى نوع الصور التي تختارها.</a:t>
            </a:r>
            <a:endParaRPr lang="en-US" sz="2400" b="0" i="0" u="none" strike="noStrike" dirty="0">
              <a:solidFill>
                <a:schemeClr val="accent1">
                  <a:lumMod val="75000"/>
                </a:schemeClr>
              </a:solidFill>
              <a:effectLst/>
            </a:endParaRPr>
          </a:p>
          <a:p>
            <a:pPr marL="0" indent="0" algn="just" rtl="1">
              <a:lnSpc>
                <a:spcPct val="150000"/>
              </a:lnSpc>
              <a:buNone/>
            </a:pPr>
            <a:r>
              <a:rPr lang="en-US" sz="2400" b="1" u="sng" dirty="0" err="1">
                <a:solidFill>
                  <a:srgbClr val="C00000"/>
                </a:solidFill>
              </a:rPr>
              <a:t>ب</a:t>
            </a:r>
            <a:r>
              <a:rPr lang="ar-SA" sz="2400" b="1" u="sng" dirty="0">
                <a:solidFill>
                  <a:srgbClr val="C00000"/>
                </a:solidFill>
              </a:rPr>
              <a:t>ناء الثقة هو الأساس:</a:t>
            </a:r>
            <a:endParaRPr lang="ar-JO" sz="2400" b="1" i="0" u="sng" strike="noStrike" dirty="0">
              <a:solidFill>
                <a:srgbClr val="C00000"/>
              </a:solidFill>
              <a:effectLst/>
            </a:endParaRPr>
          </a:p>
          <a:p>
            <a:pPr algn="just" rtl="1">
              <a:lnSpc>
                <a:spcPct val="150000"/>
              </a:lnSpc>
            </a:pPr>
            <a:r>
              <a:rPr lang="ar-JO" sz="2400" b="0" i="0" u="none" strike="noStrike" dirty="0">
                <a:solidFill>
                  <a:schemeClr val="accent1">
                    <a:lumMod val="75000"/>
                  </a:schemeClr>
                </a:solidFill>
                <a:effectLst/>
              </a:rPr>
              <a:t>الثقة هي أساس أي تسويق ذاتي ناجح</a:t>
            </a:r>
          </a:p>
          <a:p>
            <a:pPr algn="just" rtl="1">
              <a:lnSpc>
                <a:spcPct val="150000"/>
              </a:lnSpc>
            </a:pPr>
            <a:r>
              <a:rPr lang="ar-JO" sz="2400" b="0" i="0" u="none" strike="noStrike" dirty="0">
                <a:solidFill>
                  <a:schemeClr val="accent1">
                    <a:lumMod val="75000"/>
                  </a:schemeClr>
                </a:solidFill>
                <a:effectLst/>
              </a:rPr>
              <a:t>كن شفافًا: لا تبالغ في إنجازاتك</a:t>
            </a:r>
          </a:p>
          <a:p>
            <a:pPr algn="just" rtl="1">
              <a:lnSpc>
                <a:spcPct val="150000"/>
              </a:lnSpc>
            </a:pPr>
            <a:r>
              <a:rPr lang="ar-JO" sz="2400" b="0" i="0" u="none" strike="noStrike" dirty="0">
                <a:solidFill>
                  <a:schemeClr val="accent1">
                    <a:lumMod val="75000"/>
                  </a:schemeClr>
                </a:solidFill>
                <a:effectLst/>
              </a:rPr>
              <a:t>استشهد بمصادرك: إذا نشرت معلومة، ضع الرابط أو المرجع</a:t>
            </a:r>
          </a:p>
          <a:p>
            <a:pPr algn="just" rtl="1">
              <a:lnSpc>
                <a:spcPct val="150000"/>
              </a:lnSpc>
            </a:pPr>
            <a:r>
              <a:rPr lang="ar-JO" sz="2400" b="0" i="0" u="none" strike="noStrike" dirty="0">
                <a:solidFill>
                  <a:schemeClr val="accent1">
                    <a:lumMod val="75000"/>
                  </a:schemeClr>
                </a:solidFill>
                <a:effectLst/>
              </a:rPr>
              <a:t>اعترف بأخطائك: هذا يعزز مصداقيتك</a:t>
            </a:r>
          </a:p>
          <a:p>
            <a:pPr marL="0" indent="0" algn="just" rtl="1">
              <a:lnSpc>
                <a:spcPct val="150000"/>
              </a:lnSpc>
              <a:buNone/>
            </a:pPr>
            <a:endParaRPr lang="ar-JO" sz="2400" b="0" i="0" u="none" strike="noStrike" dirty="0">
              <a:solidFill>
                <a:srgbClr val="C00000"/>
              </a:solidFill>
              <a:effectLst/>
            </a:endParaRPr>
          </a:p>
        </p:txBody>
      </p:sp>
      <p:pic>
        <p:nvPicPr>
          <p:cNvPr id="8" name="Picture 7">
            <a:extLst>
              <a:ext uri="{FF2B5EF4-FFF2-40B4-BE49-F238E27FC236}">
                <a16:creationId xmlns:a16="http://schemas.microsoft.com/office/drawing/2014/main" id="{42E743CF-2AB9-D742-B6FD-DAD075C354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162845"/>
            <a:ext cx="5628068" cy="5695155"/>
          </a:xfrm>
          <a:prstGeom prst="rect">
            <a:avLst/>
          </a:prstGeom>
        </p:spPr>
      </p:pic>
    </p:spTree>
    <p:extLst>
      <p:ext uri="{BB962C8B-B14F-4D97-AF65-F5344CB8AC3E}">
        <p14:creationId xmlns:p14="http://schemas.microsoft.com/office/powerpoint/2010/main" val="39014848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3E5AA1-7956-4045-BD08-6751701D5C47}"/>
              </a:ext>
            </a:extLst>
          </p:cNvPr>
          <p:cNvSpPr>
            <a:spLocks noGrp="1"/>
          </p:cNvSpPr>
          <p:nvPr>
            <p:ph type="ctrTitle"/>
          </p:nvPr>
        </p:nvSpPr>
        <p:spPr>
          <a:xfrm>
            <a:off x="1524000" y="1122363"/>
            <a:ext cx="9144000" cy="1247350"/>
          </a:xfrm>
        </p:spPr>
        <p:txBody>
          <a:bodyPr anchor="ctr">
            <a:noAutofit/>
          </a:bodyPr>
          <a:lstStyle/>
          <a:p>
            <a:pPr>
              <a:lnSpc>
                <a:spcPct val="150000"/>
              </a:lnSpc>
            </a:pPr>
            <a:r>
              <a:rPr lang="ar-JO" sz="4400" b="1" i="0" u="none" strike="noStrike" dirty="0">
                <a:solidFill>
                  <a:schemeClr val="accent1">
                    <a:lumMod val="75000"/>
                  </a:schemeClr>
                </a:solidFill>
                <a:effectLst/>
              </a:rPr>
              <a:t>التحديات والأبعاد الأخلاقية في بناء الهوية المهنية الرقمية</a:t>
            </a:r>
            <a:br>
              <a:rPr lang="ar-JO" sz="4400" b="1" i="0" u="none" strike="noStrike" dirty="0">
                <a:solidFill>
                  <a:schemeClr val="accent1">
                    <a:lumMod val="75000"/>
                  </a:schemeClr>
                </a:solidFill>
                <a:effectLst/>
              </a:rPr>
            </a:br>
            <a:endParaRPr lang="en-JO" sz="4400" dirty="0">
              <a:solidFill>
                <a:schemeClr val="accent1">
                  <a:lumMod val="75000"/>
                </a:schemeClr>
              </a:solidFill>
            </a:endParaRPr>
          </a:p>
        </p:txBody>
      </p:sp>
      <p:sp>
        <p:nvSpPr>
          <p:cNvPr id="3" name="Subtitle 2">
            <a:extLst>
              <a:ext uri="{FF2B5EF4-FFF2-40B4-BE49-F238E27FC236}">
                <a16:creationId xmlns:a16="http://schemas.microsoft.com/office/drawing/2014/main" id="{B8E47F83-7323-7C4C-B627-4FA090D128B4}"/>
              </a:ext>
            </a:extLst>
          </p:cNvPr>
          <p:cNvSpPr>
            <a:spLocks noGrp="1"/>
          </p:cNvSpPr>
          <p:nvPr>
            <p:ph type="subTitle" idx="1"/>
          </p:nvPr>
        </p:nvSpPr>
        <p:spPr>
          <a:xfrm>
            <a:off x="1524000" y="2566406"/>
            <a:ext cx="9144000" cy="2888087"/>
          </a:xfrm>
        </p:spPr>
        <p:txBody>
          <a:bodyPr>
            <a:normAutofit/>
          </a:bodyPr>
          <a:lstStyle/>
          <a:p>
            <a:pPr marL="0" indent="0" algn="ctr" defTabSz="914400" rtl="1" eaLnBrk="1" latinLnBrk="0" hangingPunct="1">
              <a:lnSpc>
                <a:spcPct val="150000"/>
              </a:lnSpc>
              <a:spcBef>
                <a:spcPts val="1000"/>
              </a:spcBef>
              <a:buFont typeface="Arial" panose="020B0604020202020204" pitchFamily="34" charset="0"/>
              <a:buNone/>
            </a:pPr>
            <a:r>
              <a:rPr lang="ar-JO" sz="3000" dirty="0">
                <a:solidFill>
                  <a:srgbClr val="002060"/>
                </a:solidFill>
              </a:rPr>
              <a:t>بعد أن تحدثنا عن استراتيجيات بناء الهوية المهنية والتسويق للذات، لا بد أن نتوقف عند التحديات والأبعاد الأخلاقية. فبناء هوية مهنية قوية لا يعني فقط أن نعرف كيف نعرض أنفسنا، بل أن نلتزم أيضًا بالمسؤولية الأخلاقية، وأن نكون واعين للتحديات التي قد تواجهنا في البيئة الرقمية.</a:t>
            </a:r>
          </a:p>
          <a:p>
            <a:pPr marL="0" indent="0" algn="ctr" defTabSz="914400" rtl="1" eaLnBrk="1" latinLnBrk="0" hangingPunct="1">
              <a:lnSpc>
                <a:spcPct val="90000"/>
              </a:lnSpc>
              <a:spcBef>
                <a:spcPts val="1000"/>
              </a:spcBef>
              <a:buFont typeface="Arial" panose="020B0604020202020204" pitchFamily="34" charset="0"/>
              <a:buNone/>
            </a:pPr>
            <a:endParaRPr lang="en-JO" dirty="0"/>
          </a:p>
        </p:txBody>
      </p:sp>
    </p:spTree>
    <p:extLst>
      <p:ext uri="{BB962C8B-B14F-4D97-AF65-F5344CB8AC3E}">
        <p14:creationId xmlns:p14="http://schemas.microsoft.com/office/powerpoint/2010/main" val="11944011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66899"/>
            <a:ext cx="11718948" cy="5850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541667" y="401796"/>
            <a:ext cx="7599294" cy="535531"/>
          </a:xfrm>
          <a:prstGeom prst="rect">
            <a:avLst/>
          </a:prstGeom>
          <a:noFill/>
        </p:spPr>
        <p:txBody>
          <a:bodyPr wrap="square" rtlCol="0">
            <a:spAutoFit/>
          </a:bodyPr>
          <a:lstStyle/>
          <a:p>
            <a:pPr algn="ctr" defTabSz="914400" rtl="1" eaLnBrk="1" latinLnBrk="0" hangingPunct="1">
              <a:lnSpc>
                <a:spcPct val="90000"/>
              </a:lnSpc>
              <a:spcBef>
                <a:spcPts val="1000"/>
              </a:spcBef>
            </a:pPr>
            <a:r>
              <a:rPr lang="ar-JO" sz="3200" b="1" dirty="0">
                <a:solidFill>
                  <a:srgbClr val="002060"/>
                </a:solidFill>
              </a:rPr>
              <a:t>الخصوصية والأمان الرقمي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
        <p:nvSpPr>
          <p:cNvPr id="9" name="Content Placeholder 8">
            <a:extLst>
              <a:ext uri="{FF2B5EF4-FFF2-40B4-BE49-F238E27FC236}">
                <a16:creationId xmlns:a16="http://schemas.microsoft.com/office/drawing/2014/main" id="{6978B943-FF9E-6046-A7DD-7E411D23AA6A}"/>
              </a:ext>
            </a:extLst>
          </p:cNvPr>
          <p:cNvSpPr>
            <a:spLocks noGrp="1"/>
          </p:cNvSpPr>
          <p:nvPr>
            <p:ph idx="1"/>
          </p:nvPr>
        </p:nvSpPr>
        <p:spPr>
          <a:xfrm>
            <a:off x="838200" y="1351297"/>
            <a:ext cx="10662634" cy="4825666"/>
          </a:xfrm>
        </p:spPr>
        <p:txBody>
          <a:bodyPr>
            <a:normAutofit/>
          </a:bodyPr>
          <a:lstStyle/>
          <a:p>
            <a:pPr marL="228600" indent="-228600" algn="just" defTabSz="914400" rtl="1" eaLnBrk="1" latinLnBrk="0" hangingPunct="1">
              <a:lnSpc>
                <a:spcPct val="150000"/>
              </a:lnSpc>
              <a:spcBef>
                <a:spcPts val="1000"/>
              </a:spcBef>
              <a:buFont typeface="Arial" panose="020B0604020202020204" pitchFamily="34" charset="0"/>
              <a:buChar char="•"/>
            </a:pPr>
            <a:r>
              <a:rPr lang="ar-JO" sz="2400" dirty="0"/>
              <a:t>الخصوصية هي حق أساسي لكل فرد. لكن في البيئة الرقمية، خصوصًا على منصات مثل </a:t>
            </a:r>
            <a:r>
              <a:rPr lang="en-US" sz="2400" dirty="0"/>
              <a:t>LinkedIn </a:t>
            </a:r>
            <a:r>
              <a:rPr lang="ar-JO" sz="2400" dirty="0"/>
              <a:t>أو </a:t>
            </a:r>
            <a:r>
              <a:rPr lang="en-US" sz="2400" dirty="0"/>
              <a:t>X ، </a:t>
            </a:r>
            <a:r>
              <a:rPr lang="ar-JO" sz="2400" dirty="0"/>
              <a:t>قد يكون من الصعب التحكم في من يرى معلوماتك</a:t>
            </a:r>
          </a:p>
          <a:p>
            <a:pPr marL="228600" indent="-228600" algn="just" defTabSz="914400" rtl="1" eaLnBrk="1" latinLnBrk="0" hangingPunct="1">
              <a:lnSpc>
                <a:spcPct val="150000"/>
              </a:lnSpc>
              <a:spcBef>
                <a:spcPts val="1000"/>
              </a:spcBef>
              <a:buFont typeface="Arial" panose="020B0604020202020204" pitchFamily="34" charset="0"/>
              <a:buChar char="•"/>
            </a:pPr>
            <a:r>
              <a:rPr lang="ar-JO" sz="2400" dirty="0">
                <a:solidFill>
                  <a:srgbClr val="C00000"/>
                </a:solidFill>
              </a:rPr>
              <a:t>المشكلة: بعض الطلاب يضعون أرقام هواتفهم أو عناوين بريدهم الشخصي بشكل علني، مما قد يعرضهم لمخاطر</a:t>
            </a:r>
          </a:p>
          <a:p>
            <a:pPr marL="228600" indent="-228600" algn="just" defTabSz="914400" rtl="1" eaLnBrk="1" latinLnBrk="0" hangingPunct="1">
              <a:lnSpc>
                <a:spcPct val="150000"/>
              </a:lnSpc>
              <a:spcBef>
                <a:spcPts val="1000"/>
              </a:spcBef>
              <a:buFont typeface="Arial" panose="020B0604020202020204" pitchFamily="34" charset="0"/>
              <a:buChar char="•"/>
            </a:pPr>
            <a:r>
              <a:rPr lang="ar-JO" sz="2400" dirty="0">
                <a:solidFill>
                  <a:schemeClr val="accent1"/>
                </a:solidFill>
              </a:rPr>
              <a:t>الحل: ضبط إعدادات الخصوصية، مشاركة المعلومات الضرورية فقط، واستخدام البريد الجامعي أو المهني بدلًا من الشخصي</a:t>
            </a:r>
          </a:p>
          <a:p>
            <a:pPr marL="228600" indent="-228600" algn="just" defTabSz="914400" rtl="1" eaLnBrk="1" latinLnBrk="0" hangingPunct="1">
              <a:lnSpc>
                <a:spcPct val="150000"/>
              </a:lnSpc>
              <a:spcBef>
                <a:spcPts val="1000"/>
              </a:spcBef>
              <a:buFont typeface="Arial" panose="020B0604020202020204" pitchFamily="34" charset="0"/>
              <a:buChar char="•"/>
            </a:pPr>
            <a:r>
              <a:rPr lang="ar-JO" sz="2400" dirty="0"/>
              <a:t>وهذا مانصت عليه اتفاقيات الأمم المتحدة حول الحق في الخصوصية، حيث تؤكد أن حماية البيانات جزء من حقوق الإنسان</a:t>
            </a:r>
            <a:endParaRPr lang="en-JO" sz="2400" dirty="0"/>
          </a:p>
        </p:txBody>
      </p:sp>
    </p:spTree>
    <p:extLst>
      <p:ext uri="{BB962C8B-B14F-4D97-AF65-F5344CB8AC3E}">
        <p14:creationId xmlns:p14="http://schemas.microsoft.com/office/powerpoint/2010/main" val="883672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66899"/>
            <a:ext cx="11718948" cy="5850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541667" y="251346"/>
            <a:ext cx="7599294" cy="739754"/>
          </a:xfrm>
          <a:prstGeom prst="rect">
            <a:avLst/>
          </a:prstGeom>
          <a:noFill/>
        </p:spPr>
        <p:txBody>
          <a:bodyPr wrap="square" rtlCol="0">
            <a:spAutoFit/>
          </a:bodyPr>
          <a:lstStyle/>
          <a:p>
            <a:pPr marL="0" indent="0" algn="ctr" defTabSz="914400" rtl="1" eaLnBrk="1" latinLnBrk="0" hangingPunct="1">
              <a:lnSpc>
                <a:spcPct val="150000"/>
              </a:lnSpc>
              <a:spcBef>
                <a:spcPts val="1000"/>
              </a:spcBef>
              <a:buNone/>
            </a:pPr>
            <a:r>
              <a:rPr lang="ar-JO" sz="3200" b="1" dirty="0">
                <a:solidFill>
                  <a:schemeClr val="accent1">
                    <a:lumMod val="75000"/>
                  </a:schemeClr>
                </a:solidFill>
              </a:rPr>
              <a:t>التحيزات الخوارزمية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
        <p:nvSpPr>
          <p:cNvPr id="4" name="Content Placeholder 3">
            <a:extLst>
              <a:ext uri="{FF2B5EF4-FFF2-40B4-BE49-F238E27FC236}">
                <a16:creationId xmlns:a16="http://schemas.microsoft.com/office/drawing/2014/main" id="{05DB20DC-D0BD-624C-A313-86A80058F209}"/>
              </a:ext>
            </a:extLst>
          </p:cNvPr>
          <p:cNvSpPr>
            <a:spLocks noGrp="1"/>
          </p:cNvSpPr>
          <p:nvPr>
            <p:ph sz="half" idx="2"/>
          </p:nvPr>
        </p:nvSpPr>
        <p:spPr>
          <a:xfrm>
            <a:off x="463639" y="1216602"/>
            <a:ext cx="11491835" cy="5239602"/>
          </a:xfrm>
        </p:spPr>
        <p:txBody>
          <a:bodyPr>
            <a:noAutofit/>
          </a:bodyPr>
          <a:lstStyle/>
          <a:p>
            <a:pPr algn="r" rtl="1">
              <a:lnSpc>
                <a:spcPct val="150000"/>
              </a:lnSpc>
            </a:pPr>
            <a:r>
              <a:rPr lang="ar-JO" sz="2400" dirty="0">
                <a:solidFill>
                  <a:schemeClr val="accent1"/>
                </a:solidFill>
              </a:rPr>
              <a:t>الخوارزميات التي تدير المنصات الرقمية ليست محايدة دائمًا</a:t>
            </a:r>
          </a:p>
          <a:p>
            <a:pPr algn="r" rtl="1">
              <a:lnSpc>
                <a:spcPct val="150000"/>
              </a:lnSpc>
            </a:pPr>
            <a:r>
              <a:rPr lang="ar-JO" sz="2400" dirty="0">
                <a:solidFill>
                  <a:schemeClr val="accent1"/>
                </a:solidFill>
              </a:rPr>
              <a:t>قد تفضّل محتوى معينًا (مثل الفيديو القصير) على حساب محتوى آخر (مثل المقالات الطويلة)</a:t>
            </a:r>
          </a:p>
          <a:p>
            <a:pPr algn="r" rtl="1">
              <a:lnSpc>
                <a:spcPct val="150000"/>
              </a:lnSpc>
            </a:pPr>
            <a:r>
              <a:rPr lang="ar-JO" sz="2400" dirty="0">
                <a:solidFill>
                  <a:schemeClr val="accent1"/>
                </a:solidFill>
              </a:rPr>
              <a:t>قد تؤدي إلى تهميش بعض الفئات أو الموضوعات</a:t>
            </a:r>
          </a:p>
          <a:p>
            <a:pPr marL="0" indent="0" algn="r" rtl="1">
              <a:lnSpc>
                <a:spcPct val="150000"/>
              </a:lnSpc>
              <a:buNone/>
            </a:pPr>
            <a:r>
              <a:rPr lang="ar-JO" sz="2400" dirty="0">
                <a:solidFill>
                  <a:srgbClr val="C00000"/>
                </a:solidFill>
              </a:rPr>
              <a:t>مثال: محتوى باللغة الإنجليزية قد يحظى بانتشار أوسع من محتوى باللغة العربية على بعض المنصات.</a:t>
            </a:r>
          </a:p>
          <a:p>
            <a:pPr algn="r" rtl="1">
              <a:lnSpc>
                <a:spcPct val="150000"/>
              </a:lnSpc>
            </a:pPr>
            <a:r>
              <a:rPr lang="ar-JO" sz="2400" dirty="0">
                <a:solidFill>
                  <a:schemeClr val="accent1"/>
                </a:solidFill>
              </a:rPr>
              <a:t>الحل: تنويع القنوات، وعدم الاعتماد على منصة واحدة فقط</a:t>
            </a:r>
            <a:br>
              <a:rPr lang="ar-JO" dirty="0"/>
            </a:br>
            <a:endParaRPr lang="en-JO" dirty="0">
              <a:solidFill>
                <a:schemeClr val="accent1">
                  <a:lumMod val="75000"/>
                </a:schemeClr>
              </a:solidFill>
            </a:endParaRPr>
          </a:p>
        </p:txBody>
      </p:sp>
    </p:spTree>
    <p:extLst>
      <p:ext uri="{BB962C8B-B14F-4D97-AF65-F5344CB8AC3E}">
        <p14:creationId xmlns:p14="http://schemas.microsoft.com/office/powerpoint/2010/main" val="916265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66899"/>
            <a:ext cx="11718948" cy="5850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0"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541667" y="388326"/>
            <a:ext cx="7599294" cy="584775"/>
          </a:xfrm>
          <a:prstGeom prst="rect">
            <a:avLst/>
          </a:prstGeom>
          <a:noFill/>
        </p:spPr>
        <p:txBody>
          <a:bodyPr wrap="square" rtlCol="0">
            <a:spAutoFit/>
          </a:bodyPr>
          <a:lstStyle/>
          <a:p>
            <a:pPr algn="ctr" rtl="1"/>
            <a:r>
              <a:rPr lang="ar-JO" sz="3200" b="1" i="0" u="none" strike="noStrike" dirty="0">
                <a:solidFill>
                  <a:schemeClr val="accent1">
                    <a:lumMod val="75000"/>
                  </a:schemeClr>
                </a:solidFill>
                <a:effectLst/>
              </a:rPr>
              <a:t>المسؤولية الأخلاقية في نشر المحتوى</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
        <p:nvSpPr>
          <p:cNvPr id="9" name="Content Placeholder 8">
            <a:extLst>
              <a:ext uri="{FF2B5EF4-FFF2-40B4-BE49-F238E27FC236}">
                <a16:creationId xmlns:a16="http://schemas.microsoft.com/office/drawing/2014/main" id="{37468111-AD7C-B348-9E18-267604A51A76}"/>
              </a:ext>
            </a:extLst>
          </p:cNvPr>
          <p:cNvSpPr>
            <a:spLocks noGrp="1"/>
          </p:cNvSpPr>
          <p:nvPr>
            <p:ph idx="1"/>
          </p:nvPr>
        </p:nvSpPr>
        <p:spPr>
          <a:xfrm>
            <a:off x="415637" y="991100"/>
            <a:ext cx="11291454" cy="5659160"/>
          </a:xfrm>
        </p:spPr>
        <p:txBody>
          <a:bodyPr anchor="t">
            <a:normAutofit/>
          </a:bodyPr>
          <a:lstStyle/>
          <a:p>
            <a:pPr algn="just" rtl="1">
              <a:lnSpc>
                <a:spcPct val="150000"/>
              </a:lnSpc>
            </a:pPr>
            <a:r>
              <a:rPr lang="ar-JO" sz="2400" b="0" i="0" u="none" strike="noStrike" dirty="0">
                <a:solidFill>
                  <a:srgbClr val="00B0F0"/>
                </a:solidFill>
                <a:effectLst/>
              </a:rPr>
              <a:t>بناء هوية مهنية لا يعني نشر أي شيء لمجرد الظهور</a:t>
            </a:r>
          </a:p>
          <a:p>
            <a:pPr algn="just" rtl="1">
              <a:lnSpc>
                <a:spcPct val="150000"/>
              </a:lnSpc>
              <a:buFont typeface="Arial" panose="020B0604020202020204" pitchFamily="34" charset="0"/>
              <a:buChar char="•"/>
            </a:pPr>
            <a:r>
              <a:rPr lang="ar-JO" sz="2400" b="0" i="0" u="none" strike="noStrike" dirty="0">
                <a:solidFill>
                  <a:srgbClr val="00B0F0"/>
                </a:solidFill>
                <a:effectLst/>
              </a:rPr>
              <a:t>يجب أن يكون المحتوى صادقًا، موثقًا، ويحترم حقوق الملكية الفكرية</a:t>
            </a:r>
          </a:p>
          <a:p>
            <a:pPr algn="just" rtl="1">
              <a:lnSpc>
                <a:spcPct val="150000"/>
              </a:lnSpc>
              <a:buFont typeface="Arial" panose="020B0604020202020204" pitchFamily="34" charset="0"/>
              <a:buChar char="•"/>
            </a:pPr>
            <a:r>
              <a:rPr lang="ar-JO" sz="2400" b="1" i="0" u="none" strike="noStrike" dirty="0">
                <a:solidFill>
                  <a:srgbClr val="00B0F0"/>
                </a:solidFill>
                <a:effectLst/>
              </a:rPr>
              <a:t>خطأ شائع:</a:t>
            </a:r>
            <a:r>
              <a:rPr lang="ar-JO" sz="2400" b="0" i="0" u="none" strike="noStrike" dirty="0">
                <a:solidFill>
                  <a:srgbClr val="00B0F0"/>
                </a:solidFill>
                <a:effectLst/>
              </a:rPr>
              <a:t> بعض الطلاب ينسخون مقالات أو صورًا دون ذكر المصدر. هذا يضر بمصداقيتهم</a:t>
            </a:r>
          </a:p>
          <a:p>
            <a:pPr algn="just" rtl="1">
              <a:lnSpc>
                <a:spcPct val="150000"/>
              </a:lnSpc>
              <a:buFont typeface="Arial" panose="020B0604020202020204" pitchFamily="34" charset="0"/>
              <a:buChar char="•"/>
            </a:pPr>
            <a:r>
              <a:rPr lang="ar-JO" sz="2400" b="1" i="0" u="none" strike="noStrike" dirty="0">
                <a:solidFill>
                  <a:srgbClr val="00B0F0"/>
                </a:solidFill>
                <a:effectLst/>
              </a:rPr>
              <a:t>الممارسة الصحيحة:</a:t>
            </a:r>
            <a:r>
              <a:rPr lang="ar-JO" sz="2400" b="0" i="0" u="none" strike="noStrike" dirty="0">
                <a:solidFill>
                  <a:srgbClr val="00B0F0"/>
                </a:solidFill>
                <a:effectLst/>
              </a:rPr>
              <a:t> الاستشهاد بالمصادر، وضع روابط، أو كتابة "بتصرف عن..." عند الاقتباس</a:t>
            </a:r>
          </a:p>
          <a:p>
            <a:pPr algn="just" rtl="1">
              <a:lnSpc>
                <a:spcPct val="150000"/>
              </a:lnSpc>
              <a:buFont typeface="Arial" panose="020B0604020202020204" pitchFamily="34" charset="0"/>
              <a:buChar char="•"/>
            </a:pPr>
            <a:r>
              <a:rPr lang="ar-JO" sz="2400" dirty="0">
                <a:solidFill>
                  <a:srgbClr val="00B0F0"/>
                </a:solidFill>
              </a:rPr>
              <a:t>التأكد من صحة ودقة المعلومات أو المحتوى المنشور هي مسؤوليتك </a:t>
            </a:r>
          </a:p>
          <a:p>
            <a:pPr algn="just" rtl="1">
              <a:lnSpc>
                <a:spcPct val="150000"/>
              </a:lnSpc>
              <a:buFont typeface="Arial" panose="020B0604020202020204" pitchFamily="34" charset="0"/>
              <a:buChar char="•"/>
            </a:pPr>
            <a:r>
              <a:rPr lang="ar-JO" sz="2400" b="0" i="0" u="none" strike="noStrike" dirty="0">
                <a:solidFill>
                  <a:srgbClr val="00B0F0"/>
                </a:solidFill>
                <a:effectLst/>
              </a:rPr>
              <a:t>تشجيع الحوار الهادف الأخلاقي للتفاعل مع محتواك هو مسؤوليتك ويجب أن تتابع كل ما يتم كتابه من تعليقات</a:t>
            </a:r>
          </a:p>
          <a:p>
            <a:pPr algn="just" rtl="1">
              <a:lnSpc>
                <a:spcPct val="150000"/>
              </a:lnSpc>
              <a:buFont typeface="Arial" panose="020B0604020202020204" pitchFamily="34" charset="0"/>
              <a:buChar char="•"/>
            </a:pPr>
            <a:r>
              <a:rPr lang="ar-JO" sz="2400" dirty="0">
                <a:solidFill>
                  <a:srgbClr val="00B0F0"/>
                </a:solidFill>
              </a:rPr>
              <a:t>لا تتفاعل أو تشارك في الترويج لمحتوى عنصري، غير أخلاقي، أو غير مهني</a:t>
            </a:r>
            <a:endParaRPr lang="ar-JO" sz="2400" b="0" i="0" u="none" strike="noStrike" dirty="0">
              <a:solidFill>
                <a:srgbClr val="00B0F0"/>
              </a:solidFill>
              <a:effectLst/>
            </a:endParaRPr>
          </a:p>
          <a:p>
            <a:pPr marL="0" indent="0" algn="r" rtl="1">
              <a:buNone/>
            </a:pPr>
            <a:endParaRPr lang="ar-JO" sz="2000" b="0" i="0" u="sng" strike="noStrike" dirty="0">
              <a:solidFill>
                <a:srgbClr val="C00000"/>
              </a:solidFill>
              <a:effectLst/>
            </a:endParaRPr>
          </a:p>
        </p:txBody>
      </p:sp>
    </p:spTree>
    <p:extLst>
      <p:ext uri="{BB962C8B-B14F-4D97-AF65-F5344CB8AC3E}">
        <p14:creationId xmlns:p14="http://schemas.microsoft.com/office/powerpoint/2010/main" val="2400939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89267" y="84629"/>
            <a:ext cx="7599294" cy="776687"/>
          </a:xfrm>
          <a:prstGeom prst="rect">
            <a:avLst/>
          </a:prstGeom>
          <a:noFill/>
        </p:spPr>
        <p:txBody>
          <a:bodyPr wrap="square" rtlCol="0">
            <a:spAutoFit/>
          </a:bodyPr>
          <a:lstStyle/>
          <a:p>
            <a:pPr marL="0" indent="0" algn="ctr" rtl="1">
              <a:lnSpc>
                <a:spcPct val="160000"/>
              </a:lnSpc>
              <a:buNone/>
            </a:pPr>
            <a:r>
              <a:rPr lang="ar-JO" sz="3200" b="1" i="0" u="sng" strike="noStrike" dirty="0">
                <a:solidFill>
                  <a:srgbClr val="C00000"/>
                </a:solidFill>
                <a:effectLst/>
              </a:rPr>
              <a:t>التحديات المحلية في العالم العربي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
        <p:nvSpPr>
          <p:cNvPr id="4" name="Content Placeholder 3">
            <a:extLst>
              <a:ext uri="{FF2B5EF4-FFF2-40B4-BE49-F238E27FC236}">
                <a16:creationId xmlns:a16="http://schemas.microsoft.com/office/drawing/2014/main" id="{D8DE5035-CFDB-8341-9D09-C6AC204EDB12}"/>
              </a:ext>
            </a:extLst>
          </p:cNvPr>
          <p:cNvSpPr>
            <a:spLocks noGrp="1"/>
          </p:cNvSpPr>
          <p:nvPr>
            <p:ph sz="half" idx="2"/>
          </p:nvPr>
        </p:nvSpPr>
        <p:spPr>
          <a:xfrm>
            <a:off x="5757647" y="945946"/>
            <a:ext cx="6279744" cy="5673795"/>
          </a:xfrm>
        </p:spPr>
        <p:txBody>
          <a:bodyPr>
            <a:normAutofit/>
          </a:bodyPr>
          <a:lstStyle/>
          <a:p>
            <a:pPr marL="457200" indent="-457200" algn="r" rtl="1">
              <a:lnSpc>
                <a:spcPct val="160000"/>
              </a:lnSpc>
              <a:buFont typeface="+mj-lt"/>
              <a:buAutoNum type="arabicPeriod"/>
            </a:pPr>
            <a:r>
              <a:rPr lang="ar-JO" sz="2400" i="0" strike="noStrike" dirty="0">
                <a:solidFill>
                  <a:schemeClr val="accent1">
                    <a:lumMod val="75000"/>
                  </a:schemeClr>
                </a:solidFill>
                <a:effectLst/>
              </a:rPr>
              <a:t>ضعف الوعي بأهمية الهوية الرقمية</a:t>
            </a:r>
          </a:p>
          <a:p>
            <a:pPr marL="457200" indent="-457200" algn="r" rtl="1">
              <a:lnSpc>
                <a:spcPct val="160000"/>
              </a:lnSpc>
              <a:buFont typeface="+mj-lt"/>
              <a:buAutoNum type="arabicPeriod"/>
            </a:pPr>
            <a:r>
              <a:rPr lang="ar-JO" sz="2400" i="0" strike="noStrike" dirty="0">
                <a:solidFill>
                  <a:schemeClr val="accent1">
                    <a:lumMod val="75000"/>
                  </a:schemeClr>
                </a:solidFill>
                <a:effectLst/>
              </a:rPr>
              <a:t>قلة التدريب على استخدام منصات مهنية مثل </a:t>
            </a:r>
            <a:r>
              <a:rPr lang="en-US" sz="2400" i="0" strike="noStrike" dirty="0">
                <a:solidFill>
                  <a:schemeClr val="accent1">
                    <a:lumMod val="75000"/>
                  </a:schemeClr>
                </a:solidFill>
                <a:effectLst/>
              </a:rPr>
              <a:t>LinkedIn.</a:t>
            </a:r>
          </a:p>
          <a:p>
            <a:pPr marL="457200" indent="-457200" algn="r" rtl="1">
              <a:lnSpc>
                <a:spcPct val="160000"/>
              </a:lnSpc>
              <a:buFont typeface="+mj-lt"/>
              <a:buAutoNum type="arabicPeriod"/>
            </a:pPr>
            <a:r>
              <a:rPr lang="ar-JO" sz="2400" i="0" strike="noStrike" dirty="0">
                <a:solidFill>
                  <a:schemeClr val="accent1">
                    <a:lumMod val="75000"/>
                  </a:schemeClr>
                </a:solidFill>
                <a:effectLst/>
              </a:rPr>
              <a:t>الخلط بين الحسابات الشخصية والمهنية</a:t>
            </a:r>
            <a:endParaRPr lang="en-US" sz="2400" i="0" strike="noStrike" dirty="0">
              <a:solidFill>
                <a:schemeClr val="accent1">
                  <a:lumMod val="75000"/>
                </a:schemeClr>
              </a:solidFill>
              <a:effectLst/>
            </a:endParaRPr>
          </a:p>
          <a:p>
            <a:pPr marL="457200" indent="-457200" algn="r" rtl="1">
              <a:lnSpc>
                <a:spcPct val="160000"/>
              </a:lnSpc>
              <a:buFont typeface="+mj-lt"/>
              <a:buAutoNum type="arabicPeriod"/>
            </a:pPr>
            <a:r>
              <a:rPr lang="en-US" sz="2400" i="0" strike="noStrike" dirty="0" err="1">
                <a:solidFill>
                  <a:schemeClr val="accent1">
                    <a:lumMod val="75000"/>
                  </a:schemeClr>
                </a:solidFill>
                <a:effectLst/>
              </a:rPr>
              <a:t>ض</a:t>
            </a:r>
            <a:r>
              <a:rPr lang="ar-SA" sz="2400" i="0" strike="noStrike" dirty="0">
                <a:solidFill>
                  <a:schemeClr val="accent1">
                    <a:lumMod val="75000"/>
                  </a:schemeClr>
                </a:solidFill>
                <a:effectLst/>
              </a:rPr>
              <a:t>عف المهارات الشخصية في التواصل وفي تقديم نفسك ومهاراتك</a:t>
            </a:r>
            <a:endParaRPr lang="ar-JO" sz="2400" i="0" strike="noStrike" dirty="0">
              <a:solidFill>
                <a:schemeClr val="accent1">
                  <a:lumMod val="75000"/>
                </a:schemeClr>
              </a:solidFill>
              <a:effectLst/>
            </a:endParaRPr>
          </a:p>
          <a:p>
            <a:pPr marL="0" indent="0" algn="r" rtl="1">
              <a:lnSpc>
                <a:spcPct val="160000"/>
              </a:lnSpc>
              <a:buNone/>
            </a:pPr>
            <a:r>
              <a:rPr lang="ar-JO" sz="2400" i="0" strike="noStrike" dirty="0">
                <a:solidFill>
                  <a:srgbClr val="C00000"/>
                </a:solidFill>
                <a:effectLst/>
              </a:rPr>
              <a:t>مثال: بعض الخريجين يستخدمون فيسبوك كمنصة مهنية، رغم أن جمهورها ليس متخصصًا.</a:t>
            </a:r>
            <a:endParaRPr lang="en-JO" sz="2400" dirty="0">
              <a:solidFill>
                <a:srgbClr val="C00000"/>
              </a:solidFill>
            </a:endParaRPr>
          </a:p>
        </p:txBody>
      </p:sp>
      <p:pic>
        <p:nvPicPr>
          <p:cNvPr id="11" name="Picture 10">
            <a:extLst>
              <a:ext uri="{FF2B5EF4-FFF2-40B4-BE49-F238E27FC236}">
                <a16:creationId xmlns:a16="http://schemas.microsoft.com/office/drawing/2014/main" id="{9216A4E7-A29D-924E-87ED-0B5E67B550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3744" y="0"/>
            <a:ext cx="6279744" cy="6858000"/>
          </a:xfrm>
          <a:prstGeom prst="rect">
            <a:avLst/>
          </a:prstGeom>
        </p:spPr>
      </p:pic>
    </p:spTree>
    <p:extLst>
      <p:ext uri="{BB962C8B-B14F-4D97-AF65-F5344CB8AC3E}">
        <p14:creationId xmlns:p14="http://schemas.microsoft.com/office/powerpoint/2010/main" val="4165609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66899"/>
            <a:ext cx="11718948" cy="5850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541667" y="233834"/>
            <a:ext cx="7599294" cy="739754"/>
          </a:xfrm>
          <a:prstGeom prst="rect">
            <a:avLst/>
          </a:prstGeom>
          <a:noFill/>
        </p:spPr>
        <p:txBody>
          <a:bodyPr wrap="square" rtlCol="0">
            <a:spAutoFit/>
          </a:bodyPr>
          <a:lstStyle/>
          <a:p>
            <a:pPr marL="0" indent="0" algn="ctr">
              <a:lnSpc>
                <a:spcPct val="150000"/>
              </a:lnSpc>
              <a:buNone/>
            </a:pPr>
            <a:r>
              <a:rPr lang="ar-JO" sz="3200" b="1" dirty="0">
                <a:solidFill>
                  <a:schemeClr val="accent1">
                    <a:lumMod val="75000"/>
                  </a:schemeClr>
                </a:solidFill>
              </a:rPr>
              <a:t>حلول مقترحة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
        <p:nvSpPr>
          <p:cNvPr id="9" name="Content Placeholder 8">
            <a:extLst>
              <a:ext uri="{FF2B5EF4-FFF2-40B4-BE49-F238E27FC236}">
                <a16:creationId xmlns:a16="http://schemas.microsoft.com/office/drawing/2014/main" id="{37468111-AD7C-B348-9E18-267604A51A76}"/>
              </a:ext>
            </a:extLst>
          </p:cNvPr>
          <p:cNvSpPr>
            <a:spLocks noGrp="1"/>
          </p:cNvSpPr>
          <p:nvPr>
            <p:ph idx="1"/>
          </p:nvPr>
        </p:nvSpPr>
        <p:spPr>
          <a:xfrm>
            <a:off x="450273" y="991100"/>
            <a:ext cx="11291454" cy="5263189"/>
          </a:xfrm>
        </p:spPr>
        <p:txBody>
          <a:bodyPr anchor="t">
            <a:normAutofit/>
          </a:bodyPr>
          <a:lstStyle/>
          <a:p>
            <a:pPr marL="457200" indent="-457200" algn="r" rtl="1">
              <a:lnSpc>
                <a:spcPct val="150000"/>
              </a:lnSpc>
              <a:buFont typeface="+mj-lt"/>
              <a:buAutoNum type="arabicPeriod"/>
            </a:pPr>
            <a:r>
              <a:rPr lang="ar-JO" sz="2400" dirty="0">
                <a:solidFill>
                  <a:srgbClr val="002060"/>
                </a:solidFill>
              </a:rPr>
              <a:t>تنظيم ورش تدريبية للطلاب حول بناء الهوية الرقمية والمهنية</a:t>
            </a:r>
          </a:p>
          <a:p>
            <a:pPr marL="457200" indent="-457200" algn="r" rtl="1">
              <a:lnSpc>
                <a:spcPct val="150000"/>
              </a:lnSpc>
              <a:buFont typeface="+mj-lt"/>
              <a:buAutoNum type="arabicPeriod"/>
            </a:pPr>
            <a:r>
              <a:rPr lang="ar-JO" sz="2400" dirty="0">
                <a:solidFill>
                  <a:srgbClr val="002060"/>
                </a:solidFill>
              </a:rPr>
              <a:t>إدماج موضوع الهوية المهنية في المناهج الجامعية</a:t>
            </a:r>
          </a:p>
          <a:p>
            <a:pPr marL="457200" indent="-457200" algn="r" rtl="1">
              <a:lnSpc>
                <a:spcPct val="150000"/>
              </a:lnSpc>
              <a:buFont typeface="+mj-lt"/>
              <a:buAutoNum type="arabicPeriod"/>
            </a:pPr>
            <a:r>
              <a:rPr lang="ar-JO" sz="2400" dirty="0">
                <a:solidFill>
                  <a:srgbClr val="002060"/>
                </a:solidFill>
              </a:rPr>
              <a:t>تشجيع الطلاب على استخدام </a:t>
            </a:r>
            <a:r>
              <a:rPr lang="en-US" sz="2400" dirty="0">
                <a:solidFill>
                  <a:srgbClr val="002060"/>
                </a:solidFill>
              </a:rPr>
              <a:t>LinkedIn </a:t>
            </a:r>
            <a:r>
              <a:rPr lang="ar-JO" sz="2400" dirty="0">
                <a:solidFill>
                  <a:srgbClr val="002060"/>
                </a:solidFill>
              </a:rPr>
              <a:t>منذ السنة الأولى</a:t>
            </a:r>
          </a:p>
          <a:p>
            <a:pPr marL="457200" indent="-457200" algn="r" rtl="1">
              <a:lnSpc>
                <a:spcPct val="150000"/>
              </a:lnSpc>
              <a:buFont typeface="+mj-lt"/>
              <a:buAutoNum type="arabicPeriod"/>
            </a:pPr>
            <a:r>
              <a:rPr lang="ar-JO" sz="2400" dirty="0">
                <a:solidFill>
                  <a:srgbClr val="002060"/>
                </a:solidFill>
              </a:rPr>
              <a:t>تعزيز ثقافة الاستشهاد بالمصادر والالتزام بالأخلاقيات</a:t>
            </a:r>
          </a:p>
          <a:p>
            <a:pPr marL="457200" indent="-457200" algn="r" rtl="1">
              <a:lnSpc>
                <a:spcPct val="150000"/>
              </a:lnSpc>
              <a:buFont typeface="+mj-lt"/>
              <a:buAutoNum type="arabicPeriod"/>
            </a:pPr>
            <a:r>
              <a:rPr lang="ar-JO" sz="2400" b="0" i="0" u="none" strike="noStrike" dirty="0">
                <a:solidFill>
                  <a:srgbClr val="002060"/>
                </a:solidFill>
                <a:effectLst/>
              </a:rPr>
              <a:t>تطوير وتعزيز مهارات التواصل عند الشباب لمساعدتهم في تقديم أنفسهم بطريقة احترافية</a:t>
            </a:r>
          </a:p>
          <a:p>
            <a:pPr marL="457200" indent="-457200" algn="r" rtl="1">
              <a:lnSpc>
                <a:spcPct val="150000"/>
              </a:lnSpc>
              <a:buFont typeface="+mj-lt"/>
              <a:buAutoNum type="arabicPeriod"/>
            </a:pPr>
            <a:r>
              <a:rPr lang="ar-JO" sz="2400" dirty="0">
                <a:solidFill>
                  <a:srgbClr val="002060"/>
                </a:solidFill>
              </a:rPr>
              <a:t>بناء شراكات وتعاون بين المؤسسات التعليمية والقطاع العام والخاص في الدول، لتوفير فرص تدريب للشباب لتطوير مهاراتهم وخلفيتهم المهنية </a:t>
            </a:r>
            <a:endParaRPr lang="ar-JO" sz="2400" b="0" i="0" u="none" strike="noStrike" dirty="0">
              <a:solidFill>
                <a:srgbClr val="002060"/>
              </a:solidFill>
              <a:effectLst/>
            </a:endParaRPr>
          </a:p>
          <a:p>
            <a:pPr marL="457200" indent="-457200" algn="r" rtl="1">
              <a:lnSpc>
                <a:spcPct val="150000"/>
              </a:lnSpc>
              <a:buFont typeface="+mj-lt"/>
              <a:buAutoNum type="arabicPeriod"/>
            </a:pPr>
            <a:endParaRPr lang="ar-JO" sz="2400" b="0" i="0" u="none" strike="noStrike" dirty="0">
              <a:solidFill>
                <a:srgbClr val="002060"/>
              </a:solidFill>
              <a:effectLst/>
            </a:endParaRPr>
          </a:p>
          <a:p>
            <a:pPr marL="457200" indent="-457200" algn="r" rtl="1">
              <a:lnSpc>
                <a:spcPct val="150000"/>
              </a:lnSpc>
              <a:buFont typeface="+mj-lt"/>
              <a:buAutoNum type="arabicPeriod"/>
            </a:pPr>
            <a:endParaRPr lang="ar-JO" sz="2400" b="0" i="0" u="none" strike="noStrike" dirty="0">
              <a:solidFill>
                <a:srgbClr val="002060"/>
              </a:solidFill>
              <a:effectLst/>
            </a:endParaRPr>
          </a:p>
        </p:txBody>
      </p:sp>
    </p:spTree>
    <p:extLst>
      <p:ext uri="{BB962C8B-B14F-4D97-AF65-F5344CB8AC3E}">
        <p14:creationId xmlns:p14="http://schemas.microsoft.com/office/powerpoint/2010/main" val="3021335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66899"/>
            <a:ext cx="11718948" cy="5850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
        <p:nvSpPr>
          <p:cNvPr id="5" name="Title 4">
            <a:extLst>
              <a:ext uri="{FF2B5EF4-FFF2-40B4-BE49-F238E27FC236}">
                <a16:creationId xmlns:a16="http://schemas.microsoft.com/office/drawing/2014/main" id="{5B2D0253-F237-284C-9CB1-7D5F25D86C3A}"/>
              </a:ext>
            </a:extLst>
          </p:cNvPr>
          <p:cNvSpPr>
            <a:spLocks noGrp="1"/>
          </p:cNvSpPr>
          <p:nvPr>
            <p:ph type="title"/>
          </p:nvPr>
        </p:nvSpPr>
        <p:spPr>
          <a:xfrm>
            <a:off x="838200" y="365126"/>
            <a:ext cx="10515600" cy="501774"/>
          </a:xfrm>
        </p:spPr>
        <p:txBody>
          <a:bodyPr>
            <a:noAutofit/>
          </a:bodyPr>
          <a:lstStyle/>
          <a:p>
            <a:pPr algn="ctr" defTabSz="914400" rtl="1" eaLnBrk="1" latinLnBrk="0" hangingPunct="1">
              <a:lnSpc>
                <a:spcPct val="90000"/>
              </a:lnSpc>
              <a:spcBef>
                <a:spcPct val="0"/>
              </a:spcBef>
              <a:buNone/>
            </a:pPr>
            <a:r>
              <a:rPr lang="ar-SA" sz="3200" b="1" dirty="0">
                <a:solidFill>
                  <a:srgbClr val="002060"/>
                </a:solidFill>
              </a:rPr>
              <a:t>قصة نجاح عربية</a:t>
            </a:r>
            <a:endParaRPr lang="en-JO" sz="3200" b="1" dirty="0">
              <a:solidFill>
                <a:srgbClr val="002060"/>
              </a:solidFill>
            </a:endParaRPr>
          </a:p>
        </p:txBody>
      </p:sp>
      <p:pic>
        <p:nvPicPr>
          <p:cNvPr id="11" name="Content Placeholder 10">
            <a:extLst>
              <a:ext uri="{FF2B5EF4-FFF2-40B4-BE49-F238E27FC236}">
                <a16:creationId xmlns:a16="http://schemas.microsoft.com/office/drawing/2014/main" id="{D0AD858A-20EA-E440-9B03-4983F357378F}"/>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236526" y="1132903"/>
            <a:ext cx="5334000" cy="4858198"/>
          </a:xfrm>
        </p:spPr>
      </p:pic>
      <p:sp>
        <p:nvSpPr>
          <p:cNvPr id="8" name="Content Placeholder 7">
            <a:extLst>
              <a:ext uri="{FF2B5EF4-FFF2-40B4-BE49-F238E27FC236}">
                <a16:creationId xmlns:a16="http://schemas.microsoft.com/office/drawing/2014/main" id="{809E5235-9C0E-C84D-85AB-CE43F33C5955}"/>
              </a:ext>
            </a:extLst>
          </p:cNvPr>
          <p:cNvSpPr>
            <a:spLocks noGrp="1"/>
          </p:cNvSpPr>
          <p:nvPr>
            <p:ph sz="half" idx="2"/>
          </p:nvPr>
        </p:nvSpPr>
        <p:spPr>
          <a:xfrm>
            <a:off x="5718221" y="1132902"/>
            <a:ext cx="6001554" cy="5473959"/>
          </a:xfrm>
        </p:spPr>
        <p:txBody>
          <a:bodyPr>
            <a:normAutofit fontScale="92500" lnSpcReduction="20000"/>
          </a:bodyPr>
          <a:lstStyle/>
          <a:p>
            <a:pPr marL="0" indent="0" algn="just" defTabSz="914400" rtl="1" eaLnBrk="1" latinLnBrk="0" hangingPunct="1">
              <a:lnSpc>
                <a:spcPct val="150000"/>
              </a:lnSpc>
              <a:spcBef>
                <a:spcPts val="1000"/>
              </a:spcBef>
              <a:buNone/>
            </a:pPr>
            <a:r>
              <a:rPr lang="ar-JO" sz="2000" dirty="0"/>
              <a:t>الأردني خالد الأحمد – وهو استراتيجي في الإعلام الرقمي – استطاع أن يحوّل </a:t>
            </a:r>
            <a:r>
              <a:rPr lang="en-US" sz="2000" dirty="0"/>
              <a:t>LinkedIn </a:t>
            </a:r>
            <a:r>
              <a:rPr lang="ar-JO" sz="2000" dirty="0"/>
              <a:t>إلى منصة لبناء علامته الشخصية والتأثير في المنطقة العربية. بعد ٨٨١ يومًا من المحاولة المستمرة في النشر والتفاعل، تمكن من أن يصبح مرجعًا في مجال التسويق الرقمي وبناء الهوية المهنية، وحصل على فرص عمل وتعاون مع مؤسسات كبرى في الأردن وخارجها.</a:t>
            </a:r>
          </a:p>
          <a:p>
            <a:pPr marL="0" indent="0" algn="just" defTabSz="914400" rtl="1" eaLnBrk="1" latinLnBrk="0" hangingPunct="1">
              <a:lnSpc>
                <a:spcPct val="150000"/>
              </a:lnSpc>
              <a:spcBef>
                <a:spcPts val="1000"/>
              </a:spcBef>
              <a:buNone/>
            </a:pPr>
            <a:r>
              <a:rPr lang="ar-JO" sz="2000" dirty="0">
                <a:solidFill>
                  <a:srgbClr val="C00000"/>
                </a:solidFill>
              </a:rPr>
              <a:t>الاستراتيجية: اعتمد على الاستمرارية (نشر دوري)، والتخصص (التركيز على الإعلام الرقمي وبناء العلامة الشخصية)، والتفاعل (الرد على التعليقات والانخراط في النقاشات).</a:t>
            </a:r>
          </a:p>
          <a:p>
            <a:pPr marL="0" indent="0" algn="just" defTabSz="914400" rtl="1" eaLnBrk="1" latinLnBrk="0" hangingPunct="1">
              <a:lnSpc>
                <a:spcPct val="150000"/>
              </a:lnSpc>
              <a:spcBef>
                <a:spcPts val="1000"/>
              </a:spcBef>
              <a:buNone/>
            </a:pPr>
            <a:r>
              <a:rPr lang="ar-JO" sz="2000" b="1" u="sng" dirty="0">
                <a:solidFill>
                  <a:srgbClr val="0070C0"/>
                </a:solidFill>
              </a:rPr>
              <a:t>النتيجة:</a:t>
            </a:r>
          </a:p>
          <a:p>
            <a:pPr algn="just" defTabSz="914400" rtl="1" eaLnBrk="1" latinLnBrk="0" hangingPunct="1">
              <a:lnSpc>
                <a:spcPct val="150000"/>
              </a:lnSpc>
              <a:spcBef>
                <a:spcPts val="1000"/>
              </a:spcBef>
              <a:buFont typeface="Wingdings" pitchFamily="2" charset="2"/>
              <a:buChar char="ü"/>
            </a:pPr>
            <a:r>
              <a:rPr lang="ar-JO" sz="2000" dirty="0"/>
              <a:t>حصل على أكثر من 65 مليون مشاهدة لمحتواه على </a:t>
            </a:r>
            <a:r>
              <a:rPr lang="en-US" sz="2000" dirty="0"/>
              <a:t>LinkedIn.</a:t>
            </a:r>
          </a:p>
          <a:p>
            <a:pPr algn="just" defTabSz="914400" rtl="1" eaLnBrk="1" latinLnBrk="0" hangingPunct="1">
              <a:lnSpc>
                <a:spcPct val="150000"/>
              </a:lnSpc>
              <a:spcBef>
                <a:spcPts val="1000"/>
              </a:spcBef>
              <a:buFont typeface="Wingdings" pitchFamily="2" charset="2"/>
              <a:buChar char="ü"/>
            </a:pPr>
            <a:r>
              <a:rPr lang="ar-JO" sz="2000" dirty="0"/>
              <a:t>أصبح متحدثًا في مؤتمرات دولية مثل </a:t>
            </a:r>
            <a:r>
              <a:rPr lang="en-US" sz="2000" dirty="0"/>
              <a:t>TEDx.</a:t>
            </a:r>
          </a:p>
          <a:p>
            <a:pPr algn="just" defTabSz="914400" rtl="1" eaLnBrk="1" latinLnBrk="0" hangingPunct="1">
              <a:lnSpc>
                <a:spcPct val="150000"/>
              </a:lnSpc>
              <a:spcBef>
                <a:spcPts val="1000"/>
              </a:spcBef>
              <a:buFont typeface="Wingdings" pitchFamily="2" charset="2"/>
              <a:buChar char="ü"/>
            </a:pPr>
            <a:r>
              <a:rPr lang="ar-JO" sz="2000" dirty="0"/>
              <a:t>عمل مع مؤسسات كبرى مثل رئاسة الوزراء الأردنية وشركة زين الأردن</a:t>
            </a:r>
          </a:p>
          <a:p>
            <a:pPr marL="0" indent="0" algn="just" defTabSz="914400" rtl="1" eaLnBrk="1" latinLnBrk="0" hangingPunct="1">
              <a:lnSpc>
                <a:spcPct val="150000"/>
              </a:lnSpc>
              <a:spcBef>
                <a:spcPts val="1000"/>
              </a:spcBef>
              <a:buNone/>
            </a:pPr>
            <a:endParaRPr lang="en-JO" sz="2000" dirty="0"/>
          </a:p>
        </p:txBody>
      </p:sp>
    </p:spTree>
    <p:extLst>
      <p:ext uri="{BB962C8B-B14F-4D97-AF65-F5344CB8AC3E}">
        <p14:creationId xmlns:p14="http://schemas.microsoft.com/office/powerpoint/2010/main" val="38635274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66899"/>
            <a:ext cx="11718948" cy="5850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
        <p:nvSpPr>
          <p:cNvPr id="5" name="Title 4">
            <a:extLst>
              <a:ext uri="{FF2B5EF4-FFF2-40B4-BE49-F238E27FC236}">
                <a16:creationId xmlns:a16="http://schemas.microsoft.com/office/drawing/2014/main" id="{5B2D0253-F237-284C-9CB1-7D5F25D86C3A}"/>
              </a:ext>
            </a:extLst>
          </p:cNvPr>
          <p:cNvSpPr>
            <a:spLocks noGrp="1"/>
          </p:cNvSpPr>
          <p:nvPr>
            <p:ph type="title"/>
          </p:nvPr>
        </p:nvSpPr>
        <p:spPr>
          <a:xfrm>
            <a:off x="838200" y="365126"/>
            <a:ext cx="10515600" cy="501774"/>
          </a:xfrm>
        </p:spPr>
        <p:txBody>
          <a:bodyPr>
            <a:noAutofit/>
          </a:bodyPr>
          <a:lstStyle/>
          <a:p>
            <a:pPr algn="ctr" defTabSz="914400" rtl="1" eaLnBrk="1" latinLnBrk="0" hangingPunct="1">
              <a:lnSpc>
                <a:spcPct val="90000"/>
              </a:lnSpc>
              <a:spcBef>
                <a:spcPct val="0"/>
              </a:spcBef>
              <a:buNone/>
            </a:pPr>
            <a:r>
              <a:rPr lang="ar-SA" sz="3200" b="1" dirty="0">
                <a:solidFill>
                  <a:srgbClr val="002060"/>
                </a:solidFill>
              </a:rPr>
              <a:t>قصة نجاح عربية</a:t>
            </a:r>
            <a:endParaRPr lang="en-JO" sz="3200" b="1" dirty="0">
              <a:solidFill>
                <a:srgbClr val="002060"/>
              </a:solidFill>
            </a:endParaRPr>
          </a:p>
        </p:txBody>
      </p:sp>
      <p:sp>
        <p:nvSpPr>
          <p:cNvPr id="8" name="Content Placeholder 7">
            <a:extLst>
              <a:ext uri="{FF2B5EF4-FFF2-40B4-BE49-F238E27FC236}">
                <a16:creationId xmlns:a16="http://schemas.microsoft.com/office/drawing/2014/main" id="{809E5235-9C0E-C84D-85AB-CE43F33C5955}"/>
              </a:ext>
            </a:extLst>
          </p:cNvPr>
          <p:cNvSpPr>
            <a:spLocks noGrp="1"/>
          </p:cNvSpPr>
          <p:nvPr>
            <p:ph sz="half" idx="2"/>
          </p:nvPr>
        </p:nvSpPr>
        <p:spPr>
          <a:xfrm>
            <a:off x="5718220" y="1132902"/>
            <a:ext cx="6237253" cy="5473959"/>
          </a:xfrm>
        </p:spPr>
        <p:txBody>
          <a:bodyPr>
            <a:normAutofit fontScale="92500" lnSpcReduction="20000"/>
          </a:bodyPr>
          <a:lstStyle/>
          <a:p>
            <a:pPr marL="0" indent="0" algn="just" defTabSz="914400" rtl="1" eaLnBrk="1" latinLnBrk="0" hangingPunct="1">
              <a:lnSpc>
                <a:spcPct val="150000"/>
              </a:lnSpc>
              <a:spcBef>
                <a:spcPts val="1000"/>
              </a:spcBef>
              <a:buNone/>
            </a:pPr>
            <a:r>
              <a:rPr lang="ar-JO" sz="2100" b="1" u="sng" dirty="0">
                <a:solidFill>
                  <a:srgbClr val="C00000"/>
                </a:solidFill>
              </a:rPr>
              <a:t>قصة نجاح محمود جمال على </a:t>
            </a:r>
            <a:r>
              <a:rPr lang="en-US" sz="2100" b="1" u="sng" dirty="0">
                <a:solidFill>
                  <a:srgbClr val="C00000"/>
                </a:solidFill>
              </a:rPr>
              <a:t>LinkedIn</a:t>
            </a:r>
          </a:p>
          <a:p>
            <a:pPr marL="0" indent="0" algn="just" defTabSz="914400" rtl="1" eaLnBrk="1" latinLnBrk="0" hangingPunct="1">
              <a:lnSpc>
                <a:spcPct val="150000"/>
              </a:lnSpc>
              <a:spcBef>
                <a:spcPts val="1000"/>
              </a:spcBef>
              <a:buNone/>
            </a:pPr>
            <a:r>
              <a:rPr lang="ar-JO" sz="2100" dirty="0">
                <a:solidFill>
                  <a:schemeClr val="accent1">
                    <a:lumMod val="75000"/>
                  </a:schemeClr>
                </a:solidFill>
              </a:rPr>
              <a:t>من هو؟ </a:t>
            </a:r>
            <a:r>
              <a:rPr lang="en-US" sz="1600" b="0" i="0" u="none" strike="noStrike" dirty="0">
                <a:solidFill>
                  <a:srgbClr val="000000"/>
                </a:solidFill>
                <a:effectLst/>
                <a:latin typeface="-webkit-standard"/>
                <a:hlinkClick r:id="rId3"/>
              </a:rPr>
              <a:t>https://www.linkedin.com/in/engmahmoudgamal84/</a:t>
            </a:r>
            <a:r>
              <a:rPr lang="ar-SA" sz="1600" b="0" i="0" u="none" strike="noStrike" dirty="0">
                <a:solidFill>
                  <a:srgbClr val="000000"/>
                </a:solidFill>
                <a:effectLst/>
                <a:latin typeface="-webkit-standard"/>
              </a:rPr>
              <a:t> </a:t>
            </a:r>
            <a:endParaRPr lang="ar-JO" sz="2100" dirty="0">
              <a:solidFill>
                <a:schemeClr val="accent1">
                  <a:lumMod val="75000"/>
                </a:schemeClr>
              </a:solidFill>
            </a:endParaRPr>
          </a:p>
          <a:p>
            <a:pPr marL="0" indent="0" algn="just" defTabSz="914400" rtl="1" eaLnBrk="1" latinLnBrk="0" hangingPunct="1">
              <a:lnSpc>
                <a:spcPct val="150000"/>
              </a:lnSpc>
              <a:spcBef>
                <a:spcPts val="1000"/>
              </a:spcBef>
              <a:buNone/>
            </a:pPr>
            <a:r>
              <a:rPr lang="ar-JO" sz="2100" dirty="0">
                <a:solidFill>
                  <a:schemeClr val="accent1">
                    <a:lumMod val="75000"/>
                  </a:schemeClr>
                </a:solidFill>
              </a:rPr>
              <a:t>المسمى الحالي: مدير وحدة التصميم التعليمي بوزارة الاتصالات وتكنولوجيا المعلومات في مصر</a:t>
            </a:r>
          </a:p>
          <a:p>
            <a:pPr marL="0" indent="0" algn="just" defTabSz="914400" rtl="1" eaLnBrk="1" latinLnBrk="0" hangingPunct="1">
              <a:lnSpc>
                <a:spcPct val="150000"/>
              </a:lnSpc>
              <a:spcBef>
                <a:spcPts val="1000"/>
              </a:spcBef>
              <a:buNone/>
            </a:pPr>
            <a:r>
              <a:rPr lang="ar-JO" sz="2100" dirty="0">
                <a:solidFill>
                  <a:schemeClr val="accent1">
                    <a:lumMod val="75000"/>
                  </a:schemeClr>
                </a:solidFill>
              </a:rPr>
              <a:t>الخبرة: أكثر من 18 عامًا في مجال التعلم الإلكتروني، تطوير المحتوى، وتصميم الاستراتيجيات التعليمية.</a:t>
            </a:r>
          </a:p>
          <a:p>
            <a:pPr marL="0" indent="0" algn="just" defTabSz="914400" rtl="1" eaLnBrk="1" latinLnBrk="0" hangingPunct="1">
              <a:lnSpc>
                <a:spcPct val="150000"/>
              </a:lnSpc>
              <a:spcBef>
                <a:spcPts val="1000"/>
              </a:spcBef>
              <a:buNone/>
            </a:pPr>
            <a:r>
              <a:rPr lang="ar-JO" sz="2100" b="1" u="sng" dirty="0">
                <a:solidFill>
                  <a:srgbClr val="C00000"/>
                </a:solidFill>
              </a:rPr>
              <a:t>المتابعون: أكثر من 16 ألف متابع على </a:t>
            </a:r>
            <a:r>
              <a:rPr lang="en-US" sz="2100" b="1" u="sng" dirty="0">
                <a:solidFill>
                  <a:srgbClr val="C00000"/>
                </a:solidFill>
              </a:rPr>
              <a:t>LinkedIn، </a:t>
            </a:r>
            <a:r>
              <a:rPr lang="ar-JO" sz="2100" b="1" u="sng" dirty="0">
                <a:solidFill>
                  <a:srgbClr val="C00000"/>
                </a:solidFill>
              </a:rPr>
              <a:t>وأكثر من 500+ اتصال مهني.</a:t>
            </a:r>
          </a:p>
          <a:p>
            <a:pPr marL="0" indent="0" algn="just" defTabSz="914400" rtl="1" eaLnBrk="1" latinLnBrk="0" hangingPunct="1">
              <a:lnSpc>
                <a:spcPct val="150000"/>
              </a:lnSpc>
              <a:spcBef>
                <a:spcPts val="1000"/>
              </a:spcBef>
              <a:buNone/>
            </a:pPr>
            <a:r>
              <a:rPr lang="ar-JO" sz="2100" dirty="0">
                <a:solidFill>
                  <a:schemeClr val="accent1">
                    <a:lumMod val="75000"/>
                  </a:schemeClr>
                </a:solidFill>
              </a:rPr>
              <a:t>خبير مصري في مجال التصميم التعليمي (</a:t>
            </a:r>
            <a:r>
              <a:rPr lang="en-US" sz="2100" dirty="0">
                <a:solidFill>
                  <a:schemeClr val="accent1">
                    <a:lumMod val="75000"/>
                  </a:schemeClr>
                </a:solidFill>
              </a:rPr>
              <a:t>Instructional Design) </a:t>
            </a:r>
            <a:r>
              <a:rPr lang="ar-JO" sz="2100" dirty="0">
                <a:solidFill>
                  <a:schemeClr val="accent1">
                    <a:lumMod val="75000"/>
                  </a:schemeClr>
                </a:solidFill>
              </a:rPr>
              <a:t>والتعلم الإلكتروني، بخبرة تتجاوز 18 عامًا. قصته المهنية على </a:t>
            </a:r>
            <a:r>
              <a:rPr lang="en-US" sz="2100" dirty="0">
                <a:solidFill>
                  <a:schemeClr val="accent1">
                    <a:lumMod val="75000"/>
                  </a:schemeClr>
                </a:solidFill>
              </a:rPr>
              <a:t>LinkedIn </a:t>
            </a:r>
            <a:r>
              <a:rPr lang="ar-JO" sz="2100" dirty="0">
                <a:solidFill>
                  <a:schemeClr val="accent1">
                    <a:lumMod val="75000"/>
                  </a:schemeClr>
                </a:solidFill>
              </a:rPr>
              <a:t>تمثل مثالًا واضحًا على بناء هوية مهنية رقمية قوية من خلال عرض الخبرات، الإنجازات، والشهادات، مما جعله مرجعًا في مجاله.</a:t>
            </a:r>
          </a:p>
          <a:p>
            <a:pPr marL="0" indent="0" algn="just" defTabSz="914400" rtl="1" eaLnBrk="1" latinLnBrk="0" hangingPunct="1">
              <a:lnSpc>
                <a:spcPct val="150000"/>
              </a:lnSpc>
              <a:spcBef>
                <a:spcPts val="1000"/>
              </a:spcBef>
              <a:buNone/>
            </a:pPr>
            <a:endParaRPr lang="ar-JO" sz="2100" b="1" u="sng" dirty="0">
              <a:solidFill>
                <a:srgbClr val="C00000"/>
              </a:solidFill>
            </a:endParaRPr>
          </a:p>
        </p:txBody>
      </p:sp>
      <p:pic>
        <p:nvPicPr>
          <p:cNvPr id="14" name="Content Placeholder 13">
            <a:extLst>
              <a:ext uri="{FF2B5EF4-FFF2-40B4-BE49-F238E27FC236}">
                <a16:creationId xmlns:a16="http://schemas.microsoft.com/office/drawing/2014/main" id="{D14796BE-55FC-154E-9900-E2FAC50ED000}"/>
              </a:ext>
            </a:extLst>
          </p:cNvPr>
          <p:cNvPicPr>
            <a:picLocks noGrp="1" noChangeAspect="1"/>
          </p:cNvPicPr>
          <p:nvPr>
            <p:ph sz="half" idx="1"/>
          </p:nvPr>
        </p:nvPicPr>
        <p:blipFill>
          <a:blip r:embed="rId4">
            <a:extLst>
              <a:ext uri="{28A0092B-C50C-407E-A947-70E740481C1C}">
                <a14:useLocalDpi xmlns:a14="http://schemas.microsoft.com/office/drawing/2010/main" val="0"/>
              </a:ext>
            </a:extLst>
          </a:blip>
          <a:stretch>
            <a:fillRect/>
          </a:stretch>
        </p:blipFill>
        <p:spPr>
          <a:xfrm>
            <a:off x="236526" y="1622738"/>
            <a:ext cx="5340026" cy="4481848"/>
          </a:xfrm>
        </p:spPr>
      </p:pic>
    </p:spTree>
    <p:extLst>
      <p:ext uri="{BB962C8B-B14F-4D97-AF65-F5344CB8AC3E}">
        <p14:creationId xmlns:p14="http://schemas.microsoft.com/office/powerpoint/2010/main" val="11976071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66899"/>
            <a:ext cx="11718948" cy="5850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541667" y="233834"/>
            <a:ext cx="7599294" cy="739754"/>
          </a:xfrm>
          <a:prstGeom prst="rect">
            <a:avLst/>
          </a:prstGeom>
          <a:noFill/>
        </p:spPr>
        <p:txBody>
          <a:bodyPr wrap="square" rtlCol="0">
            <a:spAutoFit/>
          </a:bodyPr>
          <a:lstStyle/>
          <a:p>
            <a:pPr marL="0" indent="0" algn="ctr">
              <a:lnSpc>
                <a:spcPct val="150000"/>
              </a:lnSpc>
              <a:buNone/>
            </a:pPr>
            <a:r>
              <a:rPr lang="ar-JO" sz="3200" b="1" dirty="0">
                <a:solidFill>
                  <a:schemeClr val="accent1">
                    <a:lumMod val="75000"/>
                  </a:schemeClr>
                </a:solidFill>
              </a:rPr>
              <a:t>حلول مقترحة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
        <p:nvSpPr>
          <p:cNvPr id="9" name="Content Placeholder 8">
            <a:extLst>
              <a:ext uri="{FF2B5EF4-FFF2-40B4-BE49-F238E27FC236}">
                <a16:creationId xmlns:a16="http://schemas.microsoft.com/office/drawing/2014/main" id="{37468111-AD7C-B348-9E18-267604A51A76}"/>
              </a:ext>
            </a:extLst>
          </p:cNvPr>
          <p:cNvSpPr>
            <a:spLocks noGrp="1"/>
          </p:cNvSpPr>
          <p:nvPr>
            <p:ph idx="1"/>
          </p:nvPr>
        </p:nvSpPr>
        <p:spPr>
          <a:xfrm>
            <a:off x="450273" y="991100"/>
            <a:ext cx="11291454" cy="5263189"/>
          </a:xfrm>
        </p:spPr>
        <p:txBody>
          <a:bodyPr anchor="ctr">
            <a:normAutofit lnSpcReduction="10000"/>
          </a:bodyPr>
          <a:lstStyle/>
          <a:p>
            <a:pPr marL="0" indent="0" algn="just" rtl="1">
              <a:lnSpc>
                <a:spcPct val="150000"/>
              </a:lnSpc>
              <a:buNone/>
            </a:pPr>
            <a:r>
              <a:rPr lang="ar-JO" sz="2400" b="0" i="0" u="none" strike="noStrike" dirty="0">
                <a:solidFill>
                  <a:srgbClr val="000000"/>
                </a:solidFill>
                <a:effectLst/>
              </a:rPr>
              <a:t>في ختام هذه المحاضرة حول بناء الهوية المهنية في البيئة الرقمية والتسويق للذات. تعلمنا أن الهوية المهنية ليست مجرد ملف على </a:t>
            </a:r>
            <a:r>
              <a:rPr lang="en-US" sz="2400" b="0" i="0" u="none" strike="noStrike" dirty="0">
                <a:solidFill>
                  <a:srgbClr val="000000"/>
                </a:solidFill>
                <a:effectLst/>
              </a:rPr>
              <a:t>LinkedIn </a:t>
            </a:r>
            <a:r>
              <a:rPr lang="ar-JO" sz="2400" b="0" i="0" u="none" strike="noStrike" dirty="0">
                <a:solidFill>
                  <a:srgbClr val="000000"/>
                </a:solidFill>
                <a:effectLst/>
              </a:rPr>
              <a:t>أو سيرة ذاتية، بل هي صورة متكاملة تعكس قيمك، مهاراتك، وإنجازاتك. </a:t>
            </a:r>
          </a:p>
          <a:p>
            <a:pPr marL="0" indent="0" algn="just" rtl="1">
              <a:lnSpc>
                <a:spcPct val="150000"/>
              </a:lnSpc>
              <a:buNone/>
            </a:pPr>
            <a:r>
              <a:rPr lang="ar-JO" sz="2400" b="0" i="0" u="none" strike="noStrike" dirty="0">
                <a:solidFill>
                  <a:srgbClr val="000000"/>
                </a:solidFill>
                <a:effectLst/>
              </a:rPr>
              <a:t>رأينا كيف أن الاستراتيجيات الصحيحة، مثل صياغة الرسالة الشخصية، اختيار المنصات المناسبة، وإدارة السمعة الرقمية، يمكن أن تفتح لكم أبوابًا واسعة للفرص. كما ناقشنا أهمية التسويق للذات، وكيف يمكن أن يتحول الفرد إلى علامة شخصية لها حضور وتأثير. وتوقفنا عند التحديات والأبعاد الأخلاقية، لأن النجاح المهني لا ينفصل عن المسؤولية الأخلاقية. وأخيرًا، طبّقنا ما تعلمناه من خلال نشاط عملي على </a:t>
            </a:r>
            <a:r>
              <a:rPr lang="en-US" sz="2400" b="0" i="0" u="none" strike="noStrike" dirty="0">
                <a:solidFill>
                  <a:srgbClr val="000000"/>
                </a:solidFill>
                <a:effectLst/>
              </a:rPr>
              <a:t>LinkedIn </a:t>
            </a:r>
            <a:r>
              <a:rPr lang="ar-JO" sz="2400" b="0" i="0" u="none" strike="noStrike" dirty="0">
                <a:solidFill>
                  <a:srgbClr val="000000"/>
                </a:solidFill>
                <a:effectLst/>
              </a:rPr>
              <a:t>ومنصات العمل الحر.</a:t>
            </a:r>
          </a:p>
          <a:p>
            <a:pPr marL="0" indent="0" algn="just" rtl="1">
              <a:lnSpc>
                <a:spcPct val="150000"/>
              </a:lnSpc>
              <a:buNone/>
            </a:pPr>
            <a:r>
              <a:rPr lang="ar-JO" sz="2400" b="1" i="0" u="none" strike="noStrike" dirty="0">
                <a:solidFill>
                  <a:srgbClr val="0070C0"/>
                </a:solidFill>
                <a:effectLst/>
              </a:rPr>
              <a:t>الرسالة الأساسية التي أود أن تخرجوا بها اليوم هي:</a:t>
            </a:r>
          </a:p>
          <a:p>
            <a:pPr marL="0" indent="0" algn="just" rtl="1">
              <a:lnSpc>
                <a:spcPct val="150000"/>
              </a:lnSpc>
              <a:buNone/>
            </a:pPr>
            <a:r>
              <a:rPr lang="ar-JO" sz="2400" b="1" i="0" u="none" strike="noStrike" dirty="0">
                <a:solidFill>
                  <a:srgbClr val="C00000"/>
                </a:solidFill>
                <a:effectLst/>
              </a:rPr>
              <a:t>هويتكم المهنية الرقمية هي استثمار طويل الأمد، وكل خطوة واعية تقومون بها اليوم ستنعكس على مستقبلكم المهني غدًا.</a:t>
            </a:r>
            <a:endParaRPr lang="en-JO" sz="2400" b="1" i="0" u="none" strike="noStrike" dirty="0">
              <a:solidFill>
                <a:srgbClr val="C00000"/>
              </a:solidFill>
              <a:effectLst/>
            </a:endParaRPr>
          </a:p>
        </p:txBody>
      </p:sp>
    </p:spTree>
    <p:extLst>
      <p:ext uri="{BB962C8B-B14F-4D97-AF65-F5344CB8AC3E}">
        <p14:creationId xmlns:p14="http://schemas.microsoft.com/office/powerpoint/2010/main" val="34247421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48292" y="160540"/>
            <a:ext cx="7599294" cy="584775"/>
          </a:xfrm>
          <a:prstGeom prst="rect">
            <a:avLst/>
          </a:prstGeom>
          <a:noFill/>
        </p:spPr>
        <p:txBody>
          <a:bodyPr wrap="square" rtlCol="0">
            <a:spAutoFit/>
          </a:bodyPr>
          <a:lstStyle/>
          <a:p>
            <a:pPr algn="ctr"/>
            <a:r>
              <a:rPr lang="ar-JO" sz="3200" b="1" i="0" u="sng" strike="noStrike" dirty="0">
                <a:solidFill>
                  <a:srgbClr val="C00000"/>
                </a:solidFill>
                <a:effectLst/>
              </a:rPr>
              <a:t>النشاط العملي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
        <p:nvSpPr>
          <p:cNvPr id="4" name="Content Placeholder 3">
            <a:extLst>
              <a:ext uri="{FF2B5EF4-FFF2-40B4-BE49-F238E27FC236}">
                <a16:creationId xmlns:a16="http://schemas.microsoft.com/office/drawing/2014/main" id="{5B613579-9B54-A649-9FBC-9609C12B6106}"/>
              </a:ext>
            </a:extLst>
          </p:cNvPr>
          <p:cNvSpPr>
            <a:spLocks noGrp="1"/>
          </p:cNvSpPr>
          <p:nvPr>
            <p:ph idx="1"/>
          </p:nvPr>
        </p:nvSpPr>
        <p:spPr>
          <a:xfrm>
            <a:off x="544285" y="837127"/>
            <a:ext cx="11407309" cy="5787039"/>
          </a:xfrm>
        </p:spPr>
        <p:txBody>
          <a:bodyPr anchor="t">
            <a:normAutofit fontScale="40000" lnSpcReduction="20000"/>
          </a:bodyPr>
          <a:lstStyle/>
          <a:p>
            <a:pPr marL="0" indent="0" algn="r" rtl="1">
              <a:lnSpc>
                <a:spcPct val="150000"/>
              </a:lnSpc>
              <a:buNone/>
            </a:pPr>
            <a:r>
              <a:rPr lang="ar-JO" sz="5100" b="1" i="0" u="sng" strike="noStrike" dirty="0">
                <a:solidFill>
                  <a:srgbClr val="C00000"/>
                </a:solidFill>
                <a:effectLst/>
              </a:rPr>
              <a:t>الخطوة الأولى: </a:t>
            </a:r>
            <a:r>
              <a:rPr lang="en-US" sz="5100" b="1" i="0" u="sng" strike="noStrike" dirty="0">
                <a:solidFill>
                  <a:srgbClr val="C00000"/>
                </a:solidFill>
                <a:effectLst/>
              </a:rPr>
              <a:t>LinkedIn</a:t>
            </a:r>
          </a:p>
          <a:p>
            <a:pPr algn="r" rtl="1">
              <a:lnSpc>
                <a:spcPct val="150000"/>
              </a:lnSpc>
              <a:buFont typeface="Arial" panose="020B0604020202020204" pitchFamily="34" charset="0"/>
              <a:buChar char="•"/>
            </a:pPr>
            <a:r>
              <a:rPr lang="ar-JO" sz="5100" b="0" i="0" u="none" strike="noStrike" dirty="0">
                <a:solidFill>
                  <a:srgbClr val="000000"/>
                </a:solidFill>
                <a:effectLst/>
              </a:rPr>
              <a:t>أنشئ أو حدّث حسابك على </a:t>
            </a:r>
            <a:r>
              <a:rPr lang="en-US" sz="5100" b="0" i="0" u="none" strike="noStrike" dirty="0">
                <a:solidFill>
                  <a:srgbClr val="000000"/>
                </a:solidFill>
                <a:effectLst/>
              </a:rPr>
              <a:t>LinkedIn.</a:t>
            </a:r>
          </a:p>
          <a:p>
            <a:pPr algn="r" rtl="1">
              <a:lnSpc>
                <a:spcPct val="150000"/>
              </a:lnSpc>
              <a:buFont typeface="Arial" panose="020B0604020202020204" pitchFamily="34" charset="0"/>
              <a:buChar char="•"/>
            </a:pPr>
            <a:r>
              <a:rPr lang="ar-JO" sz="5100" b="0" i="0" u="none" strike="noStrike" dirty="0">
                <a:solidFill>
                  <a:srgbClr val="000000"/>
                </a:solidFill>
                <a:effectLst/>
              </a:rPr>
              <a:t>اختر صورة شخصية مهنية بخلفية محايدة</a:t>
            </a:r>
          </a:p>
          <a:p>
            <a:pPr algn="r" rtl="1">
              <a:lnSpc>
                <a:spcPct val="150000"/>
              </a:lnSpc>
              <a:buFont typeface="Arial" panose="020B0604020202020204" pitchFamily="34" charset="0"/>
              <a:buChar char="•"/>
            </a:pPr>
            <a:r>
              <a:rPr lang="ar-JO" sz="5100" b="0" i="0" u="none" strike="noStrike" dirty="0">
                <a:solidFill>
                  <a:srgbClr val="000000"/>
                </a:solidFill>
                <a:effectLst/>
              </a:rPr>
              <a:t>اكتب عنوانًا مهنيًا واضحًا (مثال: "طالب إعلام | صحافة رقمية | إنتاج محتوى بصري")</a:t>
            </a:r>
          </a:p>
          <a:p>
            <a:pPr marL="0" indent="0" algn="r" rtl="1">
              <a:lnSpc>
                <a:spcPct val="150000"/>
              </a:lnSpc>
              <a:buNone/>
            </a:pPr>
            <a:r>
              <a:rPr lang="ar-JO" sz="5100" b="1" i="0" u="sng" strike="noStrike" dirty="0">
                <a:solidFill>
                  <a:srgbClr val="C00000"/>
                </a:solidFill>
                <a:effectLst/>
              </a:rPr>
              <a:t>الخطوة الثانية: الملخص المهني</a:t>
            </a:r>
          </a:p>
          <a:p>
            <a:pPr algn="r" rtl="1">
              <a:lnSpc>
                <a:spcPct val="150000"/>
              </a:lnSpc>
              <a:buFont typeface="Arial" panose="020B0604020202020204" pitchFamily="34" charset="0"/>
              <a:buChar char="•"/>
            </a:pPr>
            <a:r>
              <a:rPr lang="ar-JO" sz="5100" b="0" i="0" u="none" strike="noStrike" dirty="0">
                <a:solidFill>
                  <a:srgbClr val="000000"/>
                </a:solidFill>
                <a:effectLst/>
              </a:rPr>
              <a:t>صغ ملخصًا من 3–4 جمل يوضح: من أنت، ماذا تقدم، وما هدفك</a:t>
            </a:r>
          </a:p>
          <a:p>
            <a:pPr algn="r" rtl="1">
              <a:lnSpc>
                <a:spcPct val="150000"/>
              </a:lnSpc>
              <a:buFont typeface="Arial" panose="020B0604020202020204" pitchFamily="34" charset="0"/>
              <a:buChar char="•"/>
            </a:pPr>
            <a:r>
              <a:rPr lang="ar-JO" sz="5100" b="0" i="0" u="none" strike="noStrike" dirty="0">
                <a:solidFill>
                  <a:srgbClr val="000000"/>
                </a:solidFill>
                <a:effectLst/>
              </a:rPr>
              <a:t>مثال: "أنا طالبة تسويق متخصصة في الحملات الرقمية، أركز على تحليل بيانات الجمهور وتصميم استراتيجيات محتوى تزيد من التفاعل. أبحث عن فرص تدريبية لتطبيق مهاراتي في بيئة عملية.</a:t>
            </a:r>
          </a:p>
          <a:p>
            <a:pPr marL="0" indent="0" algn="r" rtl="1">
              <a:lnSpc>
                <a:spcPct val="150000"/>
              </a:lnSpc>
              <a:buNone/>
            </a:pPr>
            <a:r>
              <a:rPr lang="ar-JO" sz="5100" b="1" i="0" u="sng" strike="noStrike" dirty="0">
                <a:solidFill>
                  <a:srgbClr val="C00000"/>
                </a:solidFill>
                <a:effectLst/>
              </a:rPr>
              <a:t>الخطوة الثالثة: إضافة الإنجازات</a:t>
            </a:r>
          </a:p>
          <a:p>
            <a:pPr algn="r" rtl="1">
              <a:lnSpc>
                <a:spcPct val="150000"/>
              </a:lnSpc>
              <a:buFont typeface="Arial" panose="020B0604020202020204" pitchFamily="34" charset="0"/>
              <a:buChar char="•"/>
            </a:pPr>
            <a:r>
              <a:rPr lang="ar-JO" sz="5100" b="0" i="0" u="none" strike="noStrike" dirty="0">
                <a:solidFill>
                  <a:srgbClr val="000000"/>
                </a:solidFill>
                <a:effectLst/>
              </a:rPr>
              <a:t>أضف مشروعًا جامعيًا أو تدريبًا سابقًا</a:t>
            </a:r>
          </a:p>
          <a:p>
            <a:pPr algn="r" rtl="1">
              <a:lnSpc>
                <a:spcPct val="150000"/>
              </a:lnSpc>
              <a:buFont typeface="Arial" panose="020B0604020202020204" pitchFamily="34" charset="0"/>
              <a:buChar char="•"/>
            </a:pPr>
            <a:r>
              <a:rPr lang="ar-JO" sz="5100" b="0" i="0" u="none" strike="noStrike" dirty="0">
                <a:solidFill>
                  <a:srgbClr val="000000"/>
                </a:solidFill>
                <a:effectLst/>
              </a:rPr>
              <a:t>اربط ملفًا أو رابطًا يوضح عملك (مقال، حملة، فيديو)</a:t>
            </a:r>
          </a:p>
          <a:p>
            <a:pPr algn="r" rtl="1"/>
            <a:endParaRPr lang="en-JO" b="0" i="0" u="none" strike="noStrike" dirty="0">
              <a:solidFill>
                <a:srgbClr val="000000"/>
              </a:solidFill>
              <a:effectLst/>
            </a:endParaRPr>
          </a:p>
          <a:p>
            <a:pPr algn="r" rtl="1"/>
            <a:endParaRPr lang="en-JO" b="0" i="0" u="none" strike="noStrike" dirty="0">
              <a:solidFill>
                <a:srgbClr val="000000"/>
              </a:solidFill>
              <a:effectLst/>
            </a:endParaRP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spTree>
    <p:extLst>
      <p:ext uri="{BB962C8B-B14F-4D97-AF65-F5344CB8AC3E}">
        <p14:creationId xmlns:p14="http://schemas.microsoft.com/office/powerpoint/2010/main" val="16418488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66899"/>
            <a:ext cx="11718948" cy="5850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541667" y="233834"/>
            <a:ext cx="7599294" cy="739754"/>
          </a:xfrm>
          <a:prstGeom prst="rect">
            <a:avLst/>
          </a:prstGeom>
          <a:noFill/>
        </p:spPr>
        <p:txBody>
          <a:bodyPr wrap="square" rtlCol="0">
            <a:spAutoFit/>
          </a:bodyPr>
          <a:lstStyle/>
          <a:p>
            <a:pPr marL="0" indent="0" algn="ctr">
              <a:lnSpc>
                <a:spcPct val="150000"/>
              </a:lnSpc>
              <a:buNone/>
            </a:pPr>
            <a:r>
              <a:rPr lang="ar-JO" sz="3200" b="1" dirty="0">
                <a:solidFill>
                  <a:schemeClr val="accent1">
                    <a:lumMod val="75000"/>
                  </a:schemeClr>
                </a:solidFill>
              </a:rPr>
              <a:t>حلول مقترحة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sp>
        <p:nvSpPr>
          <p:cNvPr id="4" name="Content Placeholder 3">
            <a:extLst>
              <a:ext uri="{FF2B5EF4-FFF2-40B4-BE49-F238E27FC236}">
                <a16:creationId xmlns:a16="http://schemas.microsoft.com/office/drawing/2014/main" id="{5B613579-9B54-A649-9FBC-9609C12B6106}"/>
              </a:ext>
            </a:extLst>
          </p:cNvPr>
          <p:cNvSpPr>
            <a:spLocks noGrp="1"/>
          </p:cNvSpPr>
          <p:nvPr>
            <p:ph idx="1"/>
          </p:nvPr>
        </p:nvSpPr>
        <p:spPr>
          <a:xfrm>
            <a:off x="544285" y="1085994"/>
            <a:ext cx="11212285" cy="5538172"/>
          </a:xfrm>
        </p:spPr>
        <p:txBody>
          <a:bodyPr>
            <a:normAutofit lnSpcReduction="10000"/>
          </a:bodyPr>
          <a:lstStyle/>
          <a:p>
            <a:pPr marL="0" indent="0" algn="r" rtl="1">
              <a:lnSpc>
                <a:spcPct val="150000"/>
              </a:lnSpc>
              <a:buNone/>
            </a:pPr>
            <a:r>
              <a:rPr lang="ar-JO" sz="2400" b="1" i="0" u="sng" strike="noStrike" dirty="0">
                <a:solidFill>
                  <a:srgbClr val="C00000"/>
                </a:solidFill>
                <a:effectLst/>
              </a:rPr>
              <a:t>الخطوة الرابعة: النشر الأول</a:t>
            </a:r>
          </a:p>
          <a:p>
            <a:pPr algn="r" rtl="1">
              <a:lnSpc>
                <a:spcPct val="150000"/>
              </a:lnSpc>
              <a:buFont typeface="Arial" panose="020B0604020202020204" pitchFamily="34" charset="0"/>
              <a:buChar char="•"/>
            </a:pPr>
            <a:r>
              <a:rPr lang="ar-JO" sz="2400" b="0" i="0" u="none" strike="noStrike" dirty="0">
                <a:solidFill>
                  <a:srgbClr val="000000"/>
                </a:solidFill>
                <a:effectLst/>
              </a:rPr>
              <a:t>اكتب منشورًا قصيرًا تعريفيًا بنفسك</a:t>
            </a:r>
          </a:p>
          <a:p>
            <a:pPr algn="r" rtl="1">
              <a:lnSpc>
                <a:spcPct val="150000"/>
              </a:lnSpc>
              <a:buFont typeface="Arial" panose="020B0604020202020204" pitchFamily="34" charset="0"/>
              <a:buChar char="•"/>
            </a:pPr>
            <a:r>
              <a:rPr lang="ar-JO" sz="2400" b="0" i="0" u="none" strike="noStrike" dirty="0">
                <a:solidFill>
                  <a:srgbClr val="000000"/>
                </a:solidFill>
                <a:effectLst/>
              </a:rPr>
              <a:t>مثال: "يسعدني أن أشارككم أنني بدأت بناء هويتي المهنية على </a:t>
            </a:r>
            <a:r>
              <a:rPr lang="en-US" sz="2400" b="0" i="0" u="none" strike="noStrike" dirty="0">
                <a:solidFill>
                  <a:srgbClr val="000000"/>
                </a:solidFill>
                <a:effectLst/>
              </a:rPr>
              <a:t>LinkedIn. </a:t>
            </a:r>
            <a:r>
              <a:rPr lang="ar-JO" sz="2400" b="0" i="0" u="none" strike="noStrike" dirty="0">
                <a:solidFill>
                  <a:srgbClr val="000000"/>
                </a:solidFill>
                <a:effectLst/>
              </a:rPr>
              <a:t>تخصصي الإعلام الرقمي، وأهتم بالصحافة البيانية. أنجزت مؤخرًا تقريرًا عن اتجاهات الإعلام في الأردن، وأسعى للتعاون مع مؤسسات إعلامية لتطوير مهاراتي."</a:t>
            </a:r>
          </a:p>
          <a:p>
            <a:pPr marL="0" indent="0" algn="r" rtl="1">
              <a:lnSpc>
                <a:spcPct val="150000"/>
              </a:lnSpc>
              <a:buNone/>
            </a:pPr>
            <a:r>
              <a:rPr lang="ar-JO" sz="2400" b="1" i="0" u="sng" strike="noStrike" dirty="0">
                <a:solidFill>
                  <a:srgbClr val="C00000"/>
                </a:solidFill>
                <a:effectLst/>
              </a:rPr>
              <a:t>الخطوة الخامسة: منصات العمل الحر</a:t>
            </a:r>
          </a:p>
          <a:p>
            <a:pPr algn="r" rtl="1">
              <a:lnSpc>
                <a:spcPct val="150000"/>
              </a:lnSpc>
              <a:buFont typeface="Arial" panose="020B0604020202020204" pitchFamily="34" charset="0"/>
              <a:buChar char="•"/>
            </a:pPr>
            <a:r>
              <a:rPr lang="ar-JO" sz="2400" b="0" i="0" u="none" strike="noStrike" dirty="0">
                <a:solidFill>
                  <a:srgbClr val="000000"/>
                </a:solidFill>
                <a:effectLst/>
              </a:rPr>
              <a:t>جرّب إنشاء حساب على </a:t>
            </a:r>
            <a:r>
              <a:rPr lang="en-US" sz="2400" b="0" i="0" u="none" strike="noStrike" dirty="0">
                <a:solidFill>
                  <a:srgbClr val="000000"/>
                </a:solidFill>
                <a:effectLst/>
              </a:rPr>
              <a:t>Upwork </a:t>
            </a:r>
            <a:r>
              <a:rPr lang="ar-JO" sz="2400" b="0" i="0" u="none" strike="noStrike" dirty="0">
                <a:solidFill>
                  <a:srgbClr val="000000"/>
                </a:solidFill>
                <a:effectLst/>
              </a:rPr>
              <a:t>أو </a:t>
            </a:r>
            <a:r>
              <a:rPr lang="en-US" sz="2400" b="0" i="0" u="none" strike="noStrike" dirty="0" err="1">
                <a:solidFill>
                  <a:srgbClr val="000000"/>
                </a:solidFill>
                <a:effectLst/>
              </a:rPr>
              <a:t>Khamsat</a:t>
            </a:r>
            <a:r>
              <a:rPr lang="en-US" sz="2400" b="0" i="0" u="none" strike="noStrike" dirty="0">
                <a:solidFill>
                  <a:srgbClr val="000000"/>
                </a:solidFill>
                <a:effectLst/>
              </a:rPr>
              <a:t>.</a:t>
            </a:r>
          </a:p>
          <a:p>
            <a:pPr algn="r" rtl="1">
              <a:lnSpc>
                <a:spcPct val="150000"/>
              </a:lnSpc>
              <a:buFont typeface="Arial" panose="020B0604020202020204" pitchFamily="34" charset="0"/>
              <a:buChar char="•"/>
            </a:pPr>
            <a:r>
              <a:rPr lang="ar-JO" sz="2400" b="0" i="0" u="none" strike="noStrike" dirty="0">
                <a:solidFill>
                  <a:srgbClr val="000000"/>
                </a:solidFill>
                <a:effectLst/>
              </a:rPr>
              <a:t>صغ خدمة واحدة واضحة (مثل: كتابة محتوى تسويقي – تصميم إنفوجرافيك – تحليل بيانات)</a:t>
            </a:r>
          </a:p>
          <a:p>
            <a:pPr algn="r" rtl="1">
              <a:lnSpc>
                <a:spcPct val="150000"/>
              </a:lnSpc>
              <a:buFont typeface="Arial" panose="020B0604020202020204" pitchFamily="34" charset="0"/>
              <a:buChar char="•"/>
            </a:pPr>
            <a:r>
              <a:rPr lang="ar-JO" sz="2400" b="0" i="0" u="none" strike="noStrike" dirty="0">
                <a:solidFill>
                  <a:srgbClr val="000000"/>
                </a:solidFill>
                <a:effectLst/>
              </a:rPr>
              <a:t>الهدف هنا هو التجربة والتعرف على آلية عمل هذه المنصات</a:t>
            </a:r>
          </a:p>
          <a:p>
            <a:pPr algn="r" rtl="1"/>
            <a:endParaRPr lang="en-JO" b="0" i="0" u="none" strike="noStrike" dirty="0">
              <a:solidFill>
                <a:srgbClr val="000000"/>
              </a:solidFill>
              <a:effectLst/>
            </a:endParaRPr>
          </a:p>
          <a:p>
            <a:pPr algn="r" rtl="1"/>
            <a:endParaRPr lang="en-JO" b="0" i="0" u="none" strike="noStrike" dirty="0">
              <a:solidFill>
                <a:srgbClr val="000000"/>
              </a:solidFill>
              <a:effectLst/>
            </a:endParaRP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spTree>
    <p:extLst>
      <p:ext uri="{BB962C8B-B14F-4D97-AF65-F5344CB8AC3E}">
        <p14:creationId xmlns:p14="http://schemas.microsoft.com/office/powerpoint/2010/main" val="15467249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62656" y="-92676"/>
            <a:ext cx="6016487" cy="752065"/>
          </a:xfrm>
          <a:prstGeom prst="rect">
            <a:avLst/>
          </a:prstGeom>
          <a:noFill/>
        </p:spPr>
        <p:txBody>
          <a:bodyPr wrap="square" rtlCol="0">
            <a:spAutoFit/>
          </a:bodyPr>
          <a:lstStyle/>
          <a:p>
            <a:pPr algn="ctr" rtl="1">
              <a:lnSpc>
                <a:spcPct val="150000"/>
              </a:lnSpc>
            </a:pPr>
            <a:r>
              <a:rPr lang="ar-JO" sz="3200" b="1" u="sng" dirty="0">
                <a:solidFill>
                  <a:schemeClr val="accent1">
                    <a:lumMod val="75000"/>
                  </a:schemeClr>
                </a:solidFill>
                <a:latin typeface="Alexandria" charset="0"/>
                <a:cs typeface="+mj-cs"/>
              </a:rPr>
              <a:t>المراجع</a:t>
            </a:r>
          </a:p>
        </p:txBody>
      </p:sp>
      <p:sp>
        <p:nvSpPr>
          <p:cNvPr id="48" name="TextBox 47"/>
          <p:cNvSpPr txBox="1"/>
          <p:nvPr/>
        </p:nvSpPr>
        <p:spPr>
          <a:xfrm>
            <a:off x="-1" y="817642"/>
            <a:ext cx="12192002" cy="4536242"/>
          </a:xfrm>
          <a:prstGeom prst="rect">
            <a:avLst/>
          </a:prstGeom>
          <a:noFill/>
        </p:spPr>
        <p:txBody>
          <a:bodyPr wrap="square" rtlCol="0">
            <a:spAutoFit/>
          </a:bodyPr>
          <a:lstStyle/>
          <a:p>
            <a:pPr algn="ctr">
              <a:lnSpc>
                <a:spcPct val="150000"/>
              </a:lnSpc>
            </a:pPr>
            <a:r>
              <a:rPr lang="ar-JO" sz="1400" b="1" u="sng" dirty="0">
                <a:solidFill>
                  <a:schemeClr val="accent1">
                    <a:lumMod val="75000"/>
                  </a:schemeClr>
                </a:solidFill>
                <a:latin typeface="Arial" panose="020B0604020202020204" pitchFamily="34" charset="0"/>
                <a:cs typeface="Arial" panose="020B0604020202020204" pitchFamily="34" charset="0"/>
              </a:rPr>
              <a:t>كتب ومراجع</a:t>
            </a: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Bourdieu, P. (1986). The forms of capital. In J. Richardson (Ed.), Handbook of Theory and Research for the Sociology of Education (pp. 241–258). Greenwood.</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Goffman, E. (1959). The presentation of self in everyday life. Anchor Books.</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Kotler, P., &amp; Keller, K. L. (2016). Marketing management (15th ed.). Pearson.</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boyd, d. (2014). It’s complicated: The social lives of networked teens. Yale University Press.</a:t>
            </a:r>
            <a:r>
              <a:rPr lang="ar-SA" sz="1400" dirty="0">
                <a:solidFill>
                  <a:schemeClr val="accent1">
                    <a:lumMod val="75000"/>
                  </a:schemeClr>
                </a:solidFill>
                <a:latin typeface="Arial" panose="020B0604020202020204" pitchFamily="34" charset="0"/>
                <a:cs typeface="Arial" panose="020B0604020202020204" pitchFamily="34" charset="0"/>
              </a:rPr>
              <a:t> </a:t>
            </a:r>
            <a:endParaRPr lang="ar-JO" sz="1400" b="1" u="sng" dirty="0">
              <a:solidFill>
                <a:schemeClr val="accent1">
                  <a:lumMod val="75000"/>
                </a:schemeClr>
              </a:solidFill>
              <a:latin typeface="Arial" panose="020B0604020202020204" pitchFamily="34" charset="0"/>
              <a:cs typeface="Arial" panose="020B0604020202020204" pitchFamily="34" charset="0"/>
            </a:endParaRPr>
          </a:p>
          <a:p>
            <a:pPr algn="ctr">
              <a:lnSpc>
                <a:spcPct val="150000"/>
              </a:lnSpc>
            </a:pPr>
            <a:r>
              <a:rPr lang="ar-JO" sz="1400" b="1" u="sng" dirty="0">
                <a:solidFill>
                  <a:schemeClr val="accent1">
                    <a:lumMod val="75000"/>
                  </a:schemeClr>
                </a:solidFill>
                <a:latin typeface="Arial" panose="020B0604020202020204" pitchFamily="34" charset="0"/>
                <a:cs typeface="Arial" panose="020B0604020202020204" pitchFamily="34" charset="0"/>
              </a:rPr>
              <a:t>مقالات وأبحاث أكاديمية</a:t>
            </a:r>
          </a:p>
          <a:p>
            <a:pPr marL="285750" indent="-285750">
              <a:lnSpc>
                <a:spcPct val="150000"/>
              </a:lnSpc>
              <a:buFont typeface="Arial" panose="020B0604020202020204" pitchFamily="34" charset="0"/>
              <a:buChar char="•"/>
            </a:pPr>
            <a:r>
              <a:rPr lang="en-US" sz="1400" dirty="0" err="1">
                <a:solidFill>
                  <a:schemeClr val="accent1">
                    <a:lumMod val="75000"/>
                  </a:schemeClr>
                </a:solidFill>
                <a:latin typeface="Arial" panose="020B0604020202020204" pitchFamily="34" charset="0"/>
                <a:cs typeface="Arial" panose="020B0604020202020204" pitchFamily="34" charset="0"/>
              </a:rPr>
              <a:t>Alqarar</a:t>
            </a:r>
            <a:r>
              <a:rPr lang="en-US" sz="1400" dirty="0">
                <a:solidFill>
                  <a:schemeClr val="accent1">
                    <a:lumMod val="75000"/>
                  </a:schemeClr>
                </a:solidFill>
                <a:latin typeface="Arial" panose="020B0604020202020204" pitchFamily="34" charset="0"/>
                <a:cs typeface="Arial" panose="020B0604020202020204" pitchFamily="34" charset="0"/>
              </a:rPr>
              <a:t> Center. (2023). </a:t>
            </a:r>
            <a:r>
              <a:rPr lang="ar-JO" sz="1400" dirty="0">
                <a:solidFill>
                  <a:schemeClr val="accent1">
                    <a:lumMod val="75000"/>
                  </a:schemeClr>
                </a:solidFill>
                <a:latin typeface="Arial" panose="020B0604020202020204" pitchFamily="34" charset="0"/>
                <a:cs typeface="Arial" panose="020B0604020202020204" pitchFamily="34" charset="0"/>
              </a:rPr>
              <a:t>استراتيجيات تقديم الذات. </a:t>
            </a:r>
            <a:r>
              <a:rPr lang="en-US" sz="1400" dirty="0">
                <a:solidFill>
                  <a:schemeClr val="accent1">
                    <a:lumMod val="75000"/>
                  </a:schemeClr>
                </a:solidFill>
                <a:latin typeface="Arial" panose="020B0604020202020204" pitchFamily="34" charset="0"/>
                <a:cs typeface="Arial" panose="020B0604020202020204" pitchFamily="34" charset="0"/>
              </a:rPr>
              <a:t>Retrieved from </a:t>
            </a:r>
            <a:r>
              <a:rPr lang="en-US" sz="1400" dirty="0">
                <a:solidFill>
                  <a:schemeClr val="accent1">
                    <a:lumMod val="75000"/>
                  </a:schemeClr>
                </a:solidFill>
                <a:latin typeface="Arial" panose="020B0604020202020204" pitchFamily="34" charset="0"/>
                <a:cs typeface="Arial" panose="020B0604020202020204" pitchFamily="34" charset="0"/>
                <a:hlinkClick r:id="rId2"/>
              </a:rPr>
              <a:t>https://</a:t>
            </a:r>
            <a:r>
              <a:rPr lang="en-US" sz="1400" dirty="0" err="1">
                <a:solidFill>
                  <a:schemeClr val="accent1">
                    <a:lumMod val="75000"/>
                  </a:schemeClr>
                </a:solidFill>
                <a:latin typeface="Arial" panose="020B0604020202020204" pitchFamily="34" charset="0"/>
                <a:cs typeface="Arial" panose="020B0604020202020204" pitchFamily="34" charset="0"/>
                <a:hlinkClick r:id="rId2"/>
              </a:rPr>
              <a:t>alqarar.sa</a:t>
            </a:r>
            <a:r>
              <a:rPr lang="en-US" sz="1400" dirty="0">
                <a:solidFill>
                  <a:schemeClr val="accent1">
                    <a:lumMod val="75000"/>
                  </a:schemeClr>
                </a:solidFill>
                <a:latin typeface="Arial" panose="020B0604020202020204" pitchFamily="34" charset="0"/>
                <a:cs typeface="Arial" panose="020B0604020202020204" pitchFamily="34" charset="0"/>
                <a:hlinkClick r:id="rId2"/>
              </a:rPr>
              <a:t>/wp-content/uploads/2023/05/</a:t>
            </a:r>
            <a:r>
              <a:rPr lang="ar-JO" sz="1400" dirty="0">
                <a:solidFill>
                  <a:schemeClr val="accent1">
                    <a:lumMod val="75000"/>
                  </a:schemeClr>
                </a:solidFill>
                <a:latin typeface="Arial" panose="020B0604020202020204" pitchFamily="34" charset="0"/>
                <a:cs typeface="Arial" panose="020B0604020202020204" pitchFamily="34" charset="0"/>
                <a:hlinkClick r:id="rId2"/>
              </a:rPr>
              <a:t>استراتيجيات-تقديم-الذات.</a:t>
            </a:r>
            <a:r>
              <a:rPr lang="en-US" sz="1400" dirty="0">
                <a:solidFill>
                  <a:schemeClr val="accent1">
                    <a:lumMod val="75000"/>
                  </a:schemeClr>
                </a:solidFill>
                <a:latin typeface="Arial" panose="020B0604020202020204" pitchFamily="34" charset="0"/>
                <a:cs typeface="Arial" panose="020B0604020202020204" pitchFamily="34" charset="0"/>
                <a:hlinkClick r:id="rId2"/>
              </a:rPr>
              <a:t>pdf</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El-Sayed, A. (2022). </a:t>
            </a:r>
            <a:r>
              <a:rPr lang="ar-JO" sz="1400" dirty="0">
                <a:solidFill>
                  <a:schemeClr val="accent1">
                    <a:lumMod val="75000"/>
                  </a:schemeClr>
                </a:solidFill>
                <a:latin typeface="Arial" panose="020B0604020202020204" pitchFamily="34" charset="0"/>
                <a:cs typeface="Arial" panose="020B0604020202020204" pitchFamily="34" charset="0"/>
              </a:rPr>
              <a:t>منظور مفاهيمي للتسويق للذات: بحث وصفي. </a:t>
            </a:r>
            <a:r>
              <a:rPr lang="en-US" sz="1400" dirty="0">
                <a:solidFill>
                  <a:schemeClr val="accent1">
                    <a:lumMod val="75000"/>
                  </a:schemeClr>
                </a:solidFill>
                <a:latin typeface="Arial" panose="020B0604020202020204" pitchFamily="34" charset="0"/>
                <a:cs typeface="Arial" panose="020B0604020202020204" pitchFamily="34" charset="0"/>
              </a:rPr>
              <a:t>ResearchGate. Retrieved from</a:t>
            </a:r>
            <a:r>
              <a:rPr lang="ar-SA" sz="1400" dirty="0">
                <a:solidFill>
                  <a:schemeClr val="accent1">
                    <a:lumMod val="75000"/>
                  </a:schemeClr>
                </a:solidFill>
                <a:latin typeface="Arial" panose="020B0604020202020204" pitchFamily="34" charset="0"/>
                <a:cs typeface="Arial" panose="020B0604020202020204" pitchFamily="34" charset="0"/>
              </a:rPr>
              <a:t> </a:t>
            </a:r>
            <a:r>
              <a:rPr lang="en-US" sz="1400" dirty="0">
                <a:solidFill>
                  <a:schemeClr val="accent1">
                    <a:lumMod val="75000"/>
                  </a:schemeClr>
                </a:solidFill>
                <a:latin typeface="Arial" panose="020B0604020202020204" pitchFamily="34" charset="0"/>
                <a:cs typeface="Arial" panose="020B0604020202020204" pitchFamily="34" charset="0"/>
              </a:rPr>
              <a:t> </a:t>
            </a:r>
            <a:r>
              <a:rPr lang="en-US" sz="1400" dirty="0">
                <a:solidFill>
                  <a:schemeClr val="accent1">
                    <a:lumMod val="75000"/>
                  </a:schemeClr>
                </a:solidFill>
                <a:latin typeface="Arial" panose="020B0604020202020204" pitchFamily="34" charset="0"/>
                <a:cs typeface="Arial" panose="020B0604020202020204" pitchFamily="34" charset="0"/>
                <a:hlinkClick r:id="rId3"/>
              </a:rPr>
              <a:t>https://www.researchgate.net/publication/329313635_mnzwr_mfahymy_ltswyq_aldhat_bhth_wsfy</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Journal of Media Research. (2022). Digital identity and self-marketing in Arab contexts. Retrieved from</a:t>
            </a:r>
            <a:r>
              <a:rPr lang="ar-SA" sz="1400" dirty="0">
                <a:solidFill>
                  <a:schemeClr val="accent1">
                    <a:lumMod val="75000"/>
                  </a:schemeClr>
                </a:solidFill>
                <a:latin typeface="Arial" panose="020B0604020202020204" pitchFamily="34" charset="0"/>
                <a:cs typeface="Arial" panose="020B0604020202020204" pitchFamily="34" charset="0"/>
              </a:rPr>
              <a:t> </a:t>
            </a:r>
            <a:r>
              <a:rPr lang="en-US" sz="1400" dirty="0">
                <a:solidFill>
                  <a:schemeClr val="accent1">
                    <a:lumMod val="75000"/>
                  </a:schemeClr>
                </a:solidFill>
                <a:latin typeface="Arial" panose="020B0604020202020204" pitchFamily="34" charset="0"/>
                <a:cs typeface="Arial" panose="020B0604020202020204" pitchFamily="34" charset="0"/>
              </a:rPr>
              <a:t> </a:t>
            </a:r>
            <a:r>
              <a:rPr lang="en-US" sz="1400" dirty="0">
                <a:solidFill>
                  <a:schemeClr val="accent1">
                    <a:lumMod val="75000"/>
                  </a:schemeClr>
                </a:solidFill>
                <a:latin typeface="Arial" panose="020B0604020202020204" pitchFamily="34" charset="0"/>
                <a:cs typeface="Arial" panose="020B0604020202020204" pitchFamily="34" charset="0"/>
                <a:hlinkClick r:id="rId4"/>
              </a:rPr>
              <a:t>https://journals.ekb.eg/article_265477_4e6a45c0b7a4d8fdb96382fe45b3cc8b.pdf</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ASJP. (2021). </a:t>
            </a:r>
            <a:r>
              <a:rPr lang="ar-JO" sz="1400" dirty="0">
                <a:solidFill>
                  <a:schemeClr val="accent1">
                    <a:lumMod val="75000"/>
                  </a:schemeClr>
                </a:solidFill>
                <a:latin typeface="Arial" panose="020B0604020202020204" pitchFamily="34" charset="0"/>
                <a:cs typeface="Arial" panose="020B0604020202020204" pitchFamily="34" charset="0"/>
              </a:rPr>
              <a:t>الهوية الرقمية والتسويق الذاتي: دراسة تحليلية. </a:t>
            </a:r>
            <a:r>
              <a:rPr lang="en-US" sz="1400" dirty="0">
                <a:solidFill>
                  <a:schemeClr val="accent1">
                    <a:lumMod val="75000"/>
                  </a:schemeClr>
                </a:solidFill>
                <a:latin typeface="Arial" panose="020B0604020202020204" pitchFamily="34" charset="0"/>
                <a:cs typeface="Arial" panose="020B0604020202020204" pitchFamily="34" charset="0"/>
              </a:rPr>
              <a:t>Retrieved from </a:t>
            </a:r>
            <a:r>
              <a:rPr lang="en-US" sz="1400" dirty="0">
                <a:solidFill>
                  <a:schemeClr val="accent1">
                    <a:lumMod val="75000"/>
                  </a:schemeClr>
                </a:solidFill>
                <a:latin typeface="Arial" panose="020B0604020202020204" pitchFamily="34" charset="0"/>
                <a:cs typeface="Arial" panose="020B0604020202020204" pitchFamily="34" charset="0"/>
                <a:hlinkClick r:id="rId5"/>
              </a:rPr>
              <a:t>https://asjp.cerist.dz/en/article/181370</a:t>
            </a:r>
            <a:r>
              <a:rPr lang="ar-SA" sz="1400" dirty="0">
                <a:solidFill>
                  <a:schemeClr val="accent1">
                    <a:lumMod val="75000"/>
                  </a:schemeClr>
                </a:solidFill>
                <a:latin typeface="Arial" panose="020B0604020202020204" pitchFamily="34" charset="0"/>
                <a:cs typeface="Arial" panose="020B0604020202020204" pitchFamily="34" charset="0"/>
              </a:rPr>
              <a:t> </a:t>
            </a:r>
          </a:p>
          <a:p>
            <a:pPr marL="285750" indent="-285750">
              <a:lnSpc>
                <a:spcPct val="150000"/>
              </a:lnSpc>
              <a:buFont typeface="Arial" panose="020B0604020202020204" pitchFamily="34" charset="0"/>
              <a:buChar char="•"/>
            </a:pPr>
            <a:endParaRPr lang="en-US" sz="1200" dirty="0">
              <a:solidFill>
                <a:schemeClr val="accent1">
                  <a:lumMod val="75000"/>
                </a:schemeClr>
              </a:solidFill>
              <a:latin typeface="Arial" panose="020B0604020202020204" pitchFamily="34" charset="0"/>
              <a:cs typeface="Arial" panose="020B0604020202020204" pitchFamily="34" charset="0"/>
            </a:endParaRPr>
          </a:p>
        </p:txBody>
      </p:sp>
      <p:pic>
        <p:nvPicPr>
          <p:cNvPr id="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4379" y="-92676"/>
            <a:ext cx="2305141" cy="1076343"/>
          </a:xfrm>
          <a:prstGeom prst="rect">
            <a:avLst/>
          </a:prstGeom>
        </p:spPr>
      </p:pic>
      <p:sp>
        <p:nvSpPr>
          <p:cNvPr id="6" name="TextBox 5">
            <a:extLst>
              <a:ext uri="{FF2B5EF4-FFF2-40B4-BE49-F238E27FC236}">
                <a16:creationId xmlns:a16="http://schemas.microsoft.com/office/drawing/2014/main" id="{3CC2F074-C038-1B41-87A1-9CAAA7FD1D6D}"/>
              </a:ext>
            </a:extLst>
          </p:cNvPr>
          <p:cNvSpPr txBox="1"/>
          <p:nvPr/>
        </p:nvSpPr>
        <p:spPr>
          <a:xfrm>
            <a:off x="10808043" y="83302"/>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a:t>
            </a:r>
            <a:r>
              <a:rPr lang="en-US" sz="2000" b="1" dirty="0">
                <a:solidFill>
                  <a:schemeClr val="accent1">
                    <a:lumMod val="75000"/>
                  </a:schemeClr>
                </a:solidFill>
              </a:rPr>
              <a:t>6</a:t>
            </a:r>
            <a:endParaRPr lang="en-JO" sz="2000" b="1" dirty="0">
              <a:solidFill>
                <a:schemeClr val="accent1">
                  <a:lumMod val="75000"/>
                </a:schemeClr>
              </a:solidFill>
            </a:endParaRPr>
          </a:p>
        </p:txBody>
      </p:sp>
    </p:spTree>
    <p:extLst>
      <p:ext uri="{BB962C8B-B14F-4D97-AF65-F5344CB8AC3E}">
        <p14:creationId xmlns:p14="http://schemas.microsoft.com/office/powerpoint/2010/main" val="2125548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087756" y="0"/>
            <a:ext cx="6016487" cy="752065"/>
          </a:xfrm>
          <a:prstGeom prst="rect">
            <a:avLst/>
          </a:prstGeom>
          <a:noFill/>
        </p:spPr>
        <p:txBody>
          <a:bodyPr wrap="square" rtlCol="0">
            <a:spAutoFit/>
          </a:bodyPr>
          <a:lstStyle/>
          <a:p>
            <a:pPr algn="ctr">
              <a:lnSpc>
                <a:spcPct val="150000"/>
              </a:lnSpc>
            </a:pPr>
            <a:r>
              <a:rPr lang="ar-JO" sz="3200" b="1" u="sng" dirty="0">
                <a:solidFill>
                  <a:schemeClr val="accent1">
                    <a:lumMod val="75000"/>
                  </a:schemeClr>
                </a:solidFill>
                <a:latin typeface="Arial" panose="020B0604020202020204" pitchFamily="34" charset="0"/>
                <a:cs typeface="Arial" panose="020B0604020202020204" pitchFamily="34" charset="0"/>
              </a:rPr>
              <a:t>مقالات مهنية وإعلامية</a:t>
            </a:r>
          </a:p>
        </p:txBody>
      </p:sp>
      <p:sp>
        <p:nvSpPr>
          <p:cNvPr id="48" name="TextBox 47"/>
          <p:cNvSpPr txBox="1"/>
          <p:nvPr/>
        </p:nvSpPr>
        <p:spPr>
          <a:xfrm>
            <a:off x="-1" y="817642"/>
            <a:ext cx="12192002" cy="1345048"/>
          </a:xfrm>
          <a:prstGeom prst="rect">
            <a:avLst/>
          </a:prstGeom>
          <a:noFill/>
        </p:spPr>
        <p:txBody>
          <a:bodyPr wrap="square" rtlCol="0">
            <a:spAutoFit/>
          </a:bodyPr>
          <a:lstStyle/>
          <a:p>
            <a:pPr marL="285750" indent="-285750">
              <a:lnSpc>
                <a:spcPct val="150000"/>
              </a:lnSpc>
              <a:buFont typeface="Arial" panose="020B0604020202020204" pitchFamily="34" charset="0"/>
              <a:buChar char="•"/>
            </a:pPr>
            <a:endParaRPr lang="ar-JO"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err="1">
                <a:solidFill>
                  <a:schemeClr val="accent1">
                    <a:lumMod val="75000"/>
                  </a:schemeClr>
                </a:solidFill>
                <a:latin typeface="Arial" panose="020B0604020202020204" pitchFamily="34" charset="0"/>
                <a:cs typeface="Arial" panose="020B0604020202020204" pitchFamily="34" charset="0"/>
              </a:rPr>
              <a:t>IJNet</a:t>
            </a:r>
            <a:r>
              <a:rPr lang="en-US" sz="1400" dirty="0">
                <a:solidFill>
                  <a:schemeClr val="accent1">
                    <a:lumMod val="75000"/>
                  </a:schemeClr>
                </a:solidFill>
                <a:latin typeface="Arial" panose="020B0604020202020204" pitchFamily="34" charset="0"/>
                <a:cs typeface="Arial" panose="020B0604020202020204" pitchFamily="34" charset="0"/>
              </a:rPr>
              <a:t>. (n.d.). </a:t>
            </a:r>
            <a:r>
              <a:rPr lang="ar-JO" sz="1400" dirty="0">
                <a:solidFill>
                  <a:schemeClr val="accent1">
                    <a:lumMod val="75000"/>
                  </a:schemeClr>
                </a:solidFill>
                <a:latin typeface="Arial" panose="020B0604020202020204" pitchFamily="34" charset="0"/>
                <a:cs typeface="Arial" panose="020B0604020202020204" pitchFamily="34" charset="0"/>
              </a:rPr>
              <a:t>كيف تعزز علامتك التجارية كصحفي باستخدام </a:t>
            </a:r>
            <a:r>
              <a:rPr lang="en-US" sz="1400" dirty="0">
                <a:solidFill>
                  <a:schemeClr val="accent1">
                    <a:lumMod val="75000"/>
                  </a:schemeClr>
                </a:solidFill>
                <a:latin typeface="Arial" panose="020B0604020202020204" pitchFamily="34" charset="0"/>
                <a:cs typeface="Arial" panose="020B0604020202020204" pitchFamily="34" charset="0"/>
              </a:rPr>
              <a:t>LinkedIn؟ Retrieved from </a:t>
            </a:r>
            <a:r>
              <a:rPr lang="en-US" sz="1400" dirty="0">
                <a:solidFill>
                  <a:schemeClr val="accent1">
                    <a:lumMod val="75000"/>
                  </a:schemeClr>
                </a:solidFill>
                <a:latin typeface="Arial" panose="020B0604020202020204" pitchFamily="34" charset="0"/>
                <a:cs typeface="Arial" panose="020B0604020202020204" pitchFamily="34" charset="0"/>
                <a:hlinkClick r:id="rId2"/>
              </a:rPr>
              <a:t>https://ijnet.org/ar/story/</a:t>
            </a:r>
            <a:r>
              <a:rPr lang="ar-JO" sz="1400" dirty="0">
                <a:solidFill>
                  <a:schemeClr val="accent1">
                    <a:lumMod val="75000"/>
                  </a:schemeClr>
                </a:solidFill>
                <a:latin typeface="Arial" panose="020B0604020202020204" pitchFamily="34" charset="0"/>
                <a:cs typeface="Arial" panose="020B0604020202020204" pitchFamily="34" charset="0"/>
                <a:hlinkClick r:id="rId2"/>
              </a:rPr>
              <a:t>كيف-تعزز-علامتك-التجارية-كصحفي-باستخدام-لينكد-إن</a:t>
            </a:r>
            <a:r>
              <a:rPr lang="ar-JO" sz="1400" dirty="0">
                <a:solidFill>
                  <a:schemeClr val="accent1">
                    <a:lumMod val="75000"/>
                  </a:schemeClr>
                </a:solidFill>
                <a:latin typeface="Arial" panose="020B0604020202020204" pitchFamily="34" charset="0"/>
                <a:cs typeface="Arial" panose="020B0604020202020204" pitchFamily="34" charset="0"/>
              </a:rPr>
              <a:t> </a:t>
            </a:r>
          </a:p>
          <a:p>
            <a:pPr marL="285750" indent="-285750">
              <a:lnSpc>
                <a:spcPct val="150000"/>
              </a:lnSpc>
              <a:buFont typeface="Arial" panose="020B0604020202020204" pitchFamily="34" charset="0"/>
              <a:buChar char="•"/>
            </a:pPr>
            <a:r>
              <a:rPr lang="en-US" sz="1400" dirty="0" err="1">
                <a:solidFill>
                  <a:schemeClr val="accent1">
                    <a:lumMod val="75000"/>
                  </a:schemeClr>
                </a:solidFill>
                <a:latin typeface="Arial" panose="020B0604020202020204" pitchFamily="34" charset="0"/>
                <a:cs typeface="Arial" panose="020B0604020202020204" pitchFamily="34" charset="0"/>
              </a:rPr>
              <a:t>IJNet</a:t>
            </a:r>
            <a:r>
              <a:rPr lang="en-US" sz="1400" dirty="0">
                <a:solidFill>
                  <a:schemeClr val="accent1">
                    <a:lumMod val="75000"/>
                  </a:schemeClr>
                </a:solidFill>
                <a:latin typeface="Arial" panose="020B0604020202020204" pitchFamily="34" charset="0"/>
                <a:cs typeface="Arial" panose="020B0604020202020204" pitchFamily="34" charset="0"/>
              </a:rPr>
              <a:t>. (n.d.). </a:t>
            </a:r>
            <a:r>
              <a:rPr lang="ar-JO" sz="1400" dirty="0">
                <a:solidFill>
                  <a:schemeClr val="accent1">
                    <a:lumMod val="75000"/>
                  </a:schemeClr>
                </a:solidFill>
                <a:latin typeface="Arial" panose="020B0604020202020204" pitchFamily="34" charset="0"/>
                <a:cs typeface="Arial" panose="020B0604020202020204" pitchFamily="34" charset="0"/>
              </a:rPr>
              <a:t>كيف يسوّق الصحفي لنفسه عبر شبكات التواصل الاجتماعية؟ </a:t>
            </a:r>
            <a:r>
              <a:rPr lang="en-US" sz="1400" dirty="0">
                <a:solidFill>
                  <a:schemeClr val="accent1">
                    <a:lumMod val="75000"/>
                  </a:schemeClr>
                </a:solidFill>
                <a:latin typeface="Arial" panose="020B0604020202020204" pitchFamily="34" charset="0"/>
                <a:cs typeface="Arial" panose="020B0604020202020204" pitchFamily="34" charset="0"/>
              </a:rPr>
              <a:t>Retrieved from </a:t>
            </a:r>
            <a:r>
              <a:rPr lang="en-US" sz="1400" dirty="0">
                <a:solidFill>
                  <a:schemeClr val="accent1">
                    <a:lumMod val="75000"/>
                  </a:schemeClr>
                </a:solidFill>
                <a:latin typeface="Arial" panose="020B0604020202020204" pitchFamily="34" charset="0"/>
                <a:cs typeface="Arial" panose="020B0604020202020204" pitchFamily="34" charset="0"/>
                <a:hlinkClick r:id="rId3"/>
              </a:rPr>
              <a:t>https://ijnet.org/ar/story/</a:t>
            </a:r>
            <a:r>
              <a:rPr lang="ar-JO" sz="1400" dirty="0">
                <a:solidFill>
                  <a:schemeClr val="accent1">
                    <a:lumMod val="75000"/>
                  </a:schemeClr>
                </a:solidFill>
                <a:latin typeface="Arial" panose="020B0604020202020204" pitchFamily="34" charset="0"/>
                <a:cs typeface="Arial" panose="020B0604020202020204" pitchFamily="34" charset="0"/>
                <a:hlinkClick r:id="rId3"/>
              </a:rPr>
              <a:t>كيف-يسوّق-الصحفي-لنفسه-عبر-شبكات-التواصل-الاجتماعية</a:t>
            </a:r>
            <a:r>
              <a:rPr lang="ar-JO" sz="1400" dirty="0">
                <a:solidFill>
                  <a:schemeClr val="accent1">
                    <a:lumMod val="75000"/>
                  </a:schemeClr>
                </a:solidFill>
                <a:latin typeface="Arial" panose="020B0604020202020204" pitchFamily="34" charset="0"/>
                <a:cs typeface="Arial" panose="020B0604020202020204" pitchFamily="34" charset="0"/>
              </a:rPr>
              <a:t> </a:t>
            </a:r>
          </a:p>
          <a:p>
            <a:pPr marL="285750" indent="-285750">
              <a:lnSpc>
                <a:spcPct val="150000"/>
              </a:lnSpc>
              <a:buFont typeface="Arial" panose="020B0604020202020204" pitchFamily="34" charset="0"/>
              <a:buChar char="•"/>
            </a:pPr>
            <a:r>
              <a:rPr lang="en-US" sz="1400" dirty="0" err="1">
                <a:solidFill>
                  <a:schemeClr val="accent1">
                    <a:lumMod val="75000"/>
                  </a:schemeClr>
                </a:solidFill>
                <a:latin typeface="Arial" panose="020B0604020202020204" pitchFamily="34" charset="0"/>
                <a:cs typeface="Arial" panose="020B0604020202020204" pitchFamily="34" charset="0"/>
              </a:rPr>
              <a:t>IEFpedia</a:t>
            </a:r>
            <a:r>
              <a:rPr lang="en-US" sz="1400" dirty="0">
                <a:solidFill>
                  <a:schemeClr val="accent1">
                    <a:lumMod val="75000"/>
                  </a:schemeClr>
                </a:solidFill>
                <a:latin typeface="Arial" panose="020B0604020202020204" pitchFamily="34" charset="0"/>
                <a:cs typeface="Arial" panose="020B0604020202020204" pitchFamily="34" charset="0"/>
              </a:rPr>
              <a:t>. (2010). </a:t>
            </a:r>
            <a:r>
              <a:rPr lang="ar-JO" sz="1400" dirty="0">
                <a:solidFill>
                  <a:schemeClr val="accent1">
                    <a:lumMod val="75000"/>
                  </a:schemeClr>
                </a:solidFill>
                <a:latin typeface="Arial" panose="020B0604020202020204" pitchFamily="34" charset="0"/>
                <a:cs typeface="Arial" panose="020B0604020202020204" pitchFamily="34" charset="0"/>
              </a:rPr>
              <a:t>مفاهيم في الاقتصاد والتمويل الشخصي. </a:t>
            </a:r>
            <a:r>
              <a:rPr lang="en-US" sz="1400" dirty="0">
                <a:solidFill>
                  <a:schemeClr val="accent1">
                    <a:lumMod val="75000"/>
                  </a:schemeClr>
                </a:solidFill>
                <a:latin typeface="Arial" panose="020B0604020202020204" pitchFamily="34" charset="0"/>
                <a:cs typeface="Arial" panose="020B0604020202020204" pitchFamily="34" charset="0"/>
              </a:rPr>
              <a:t>Retrieved from </a:t>
            </a:r>
            <a:r>
              <a:rPr lang="en-US" sz="1400" dirty="0">
                <a:solidFill>
                  <a:schemeClr val="accent1">
                    <a:lumMod val="75000"/>
                  </a:schemeClr>
                </a:solidFill>
                <a:latin typeface="Arial" panose="020B0604020202020204" pitchFamily="34" charset="0"/>
                <a:cs typeface="Arial" panose="020B0604020202020204" pitchFamily="34" charset="0"/>
                <a:hlinkClick r:id="rId4"/>
              </a:rPr>
              <a:t>https://iefpedia.com/arab/wpcontent/uploads/2010/04/bbb.pdf</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4379" y="-92676"/>
            <a:ext cx="2305141" cy="1076343"/>
          </a:xfrm>
          <a:prstGeom prst="rect">
            <a:avLst/>
          </a:prstGeom>
        </p:spPr>
      </p:pic>
      <p:sp>
        <p:nvSpPr>
          <p:cNvPr id="6" name="TextBox 5">
            <a:extLst>
              <a:ext uri="{FF2B5EF4-FFF2-40B4-BE49-F238E27FC236}">
                <a16:creationId xmlns:a16="http://schemas.microsoft.com/office/drawing/2014/main" id="{3CC2F074-C038-1B41-87A1-9CAAA7FD1D6D}"/>
              </a:ext>
            </a:extLst>
          </p:cNvPr>
          <p:cNvSpPr txBox="1"/>
          <p:nvPr/>
        </p:nvSpPr>
        <p:spPr>
          <a:xfrm>
            <a:off x="10808043" y="83302"/>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a:t>
            </a:r>
            <a:r>
              <a:rPr lang="en-US" sz="2000" b="1" dirty="0">
                <a:solidFill>
                  <a:schemeClr val="accent1">
                    <a:lumMod val="75000"/>
                  </a:schemeClr>
                </a:solidFill>
              </a:rPr>
              <a:t>6</a:t>
            </a:r>
            <a:endParaRPr lang="en-JO" sz="2000" b="1" dirty="0">
              <a:solidFill>
                <a:schemeClr val="accent1">
                  <a:lumMod val="75000"/>
                </a:schemeClr>
              </a:solidFill>
            </a:endParaRPr>
          </a:p>
        </p:txBody>
      </p:sp>
    </p:spTree>
    <p:extLst>
      <p:ext uri="{BB962C8B-B14F-4D97-AF65-F5344CB8AC3E}">
        <p14:creationId xmlns:p14="http://schemas.microsoft.com/office/powerpoint/2010/main" val="41272517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43112" y="5945267"/>
            <a:ext cx="9079605" cy="830997"/>
          </a:xfrm>
          <a:prstGeom prst="rect">
            <a:avLst/>
          </a:prstGeom>
          <a:noFill/>
        </p:spPr>
        <p:txBody>
          <a:bodyPr wrap="square" rtlCol="0">
            <a:spAutoFit/>
          </a:bodyPr>
          <a:lstStyle/>
          <a:p>
            <a:r>
              <a:rPr lang="ar-SA" sz="4800" b="1" dirty="0">
                <a:solidFill>
                  <a:schemeClr val="bg1"/>
                </a:solidFill>
                <a:latin typeface="Alexandria" charset="0"/>
                <a:cs typeface="Alexandria" charset="0"/>
              </a:rPr>
              <a:t>نلتقي في المحاضرة القادمة .. دمتم بخير</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f2262c286379a549d878d6bf2d33b56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9bf670458bf6d37f41c03f5afe839c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4BE98528-F069-47F3-8767-07BC1BF031AD}"/>
</file>

<file path=docProps/app.xml><?xml version="1.0" encoding="utf-8"?>
<Properties xmlns="http://schemas.openxmlformats.org/officeDocument/2006/extended-properties" xmlns:vt="http://schemas.openxmlformats.org/officeDocument/2006/docPropsVTypes">
  <TotalTime>46836</TotalTime>
  <Words>3257</Words>
  <Application>Microsoft Macintosh PowerPoint</Application>
  <PresentationFormat>Widescreen</PresentationFormat>
  <Paragraphs>287</Paragraphs>
  <Slides>41</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-webkit-standard</vt:lpstr>
      <vt:lpstr>Alexandria</vt:lpstr>
      <vt:lpstr>Arial</vt:lpstr>
      <vt:lpstr>Calibri</vt:lpstr>
      <vt:lpstr>Calibri Light</vt:lpstr>
      <vt:lpstr>Helvetica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بناء شبكة علاقات مهنية Networking</vt:lpstr>
      <vt:lpstr>إدارة الوقت الرقمي</vt:lpstr>
      <vt:lpstr>قياس الأثر</vt:lpstr>
      <vt:lpstr>مثال تطبيقي (ملف قوي vs ملف ضعيف)</vt:lpstr>
      <vt:lpstr> التسويق للذات Self-Marketing) </vt:lpstr>
      <vt:lpstr>مفهوم التسويق للذات</vt:lpstr>
      <vt:lpstr>عناصر التسويق الذاتي</vt:lpstr>
      <vt:lpstr>PowerPoint Presentation</vt:lpstr>
      <vt:lpstr>PowerPoint Presentation</vt:lpstr>
      <vt:lpstr>التحديات والأبعاد الأخلاقية في بناء الهوية المهنية الرقمية </vt:lpstr>
      <vt:lpstr>PowerPoint Presentation</vt:lpstr>
      <vt:lpstr>PowerPoint Presentation</vt:lpstr>
      <vt:lpstr>PowerPoint Presentation</vt:lpstr>
      <vt:lpstr>PowerPoint Presentation</vt:lpstr>
      <vt:lpstr>PowerPoint Presentation</vt:lpstr>
      <vt:lpstr>قصة نجاح عربية</vt:lpstr>
      <vt:lpstr>قصة نجاح عربية</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Muna Almasri</cp:lastModifiedBy>
  <cp:revision>638</cp:revision>
  <dcterms:created xsi:type="dcterms:W3CDTF">2023-04-29T09:08:00Z</dcterms:created>
  <dcterms:modified xsi:type="dcterms:W3CDTF">2025-10-30T22:16:52Z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