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70" r:id="rId2"/>
    <p:sldId id="311" r:id="rId3"/>
    <p:sldId id="273" r:id="rId4"/>
    <p:sldId id="274" r:id="rId5"/>
    <p:sldId id="300" r:id="rId6"/>
    <p:sldId id="291" r:id="rId7"/>
    <p:sldId id="292" r:id="rId8"/>
    <p:sldId id="293" r:id="rId9"/>
    <p:sldId id="294" r:id="rId10"/>
    <p:sldId id="301" r:id="rId11"/>
    <p:sldId id="275" r:id="rId12"/>
    <p:sldId id="277" r:id="rId13"/>
    <p:sldId id="295" r:id="rId14"/>
    <p:sldId id="309" r:id="rId15"/>
    <p:sldId id="296" r:id="rId16"/>
    <p:sldId id="297" r:id="rId17"/>
    <p:sldId id="298" r:id="rId18"/>
    <p:sldId id="266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307" r:id="rId29"/>
    <p:sldId id="305" r:id="rId30"/>
    <p:sldId id="306" r:id="rId31"/>
    <p:sldId id="290" r:id="rId32"/>
    <p:sldId id="268" r:id="rId33"/>
    <p:sldId id="269" r:id="rId34"/>
    <p:sldId id="302" r:id="rId35"/>
    <p:sldId id="303" r:id="rId36"/>
    <p:sldId id="310" r:id="rId37"/>
    <p:sldId id="308" r:id="rId38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4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5D6C2-B25E-4392-8274-98E9734CBA2D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9DFA6E-F62F-40E7-AC53-565362B77BCB}">
      <dgm:prSet/>
      <dgm:spPr/>
      <dgm:t>
        <a:bodyPr/>
        <a:lstStyle/>
        <a:p>
          <a:pPr algn="l" rtl="0"/>
          <a:r>
            <a:rPr lang="en-US" b="1" dirty="0" smtClean="0"/>
            <a:t>Managers are faced with decisions when a problem occurs or when an opportunity arises.</a:t>
          </a:r>
          <a:endParaRPr lang="ar-SA" dirty="0"/>
        </a:p>
      </dgm:t>
    </dgm:pt>
    <dgm:pt modelId="{D69FEA71-0499-43CA-972C-55293DC12700}" type="parTrans" cxnId="{F7D06D35-7BE0-4C1C-86BB-02EAFC7E817D}">
      <dgm:prSet/>
      <dgm:spPr/>
      <dgm:t>
        <a:bodyPr/>
        <a:lstStyle/>
        <a:p>
          <a:endParaRPr lang="en-US"/>
        </a:p>
      </dgm:t>
    </dgm:pt>
    <dgm:pt modelId="{1765443F-01A5-4218-897A-B7CC83916458}" type="sibTrans" cxnId="{F7D06D35-7BE0-4C1C-86BB-02EAFC7E817D}">
      <dgm:prSet/>
      <dgm:spPr/>
      <dgm:t>
        <a:bodyPr/>
        <a:lstStyle/>
        <a:p>
          <a:endParaRPr lang="en-US"/>
        </a:p>
      </dgm:t>
    </dgm:pt>
    <dgm:pt modelId="{56ADE2A6-928D-4802-BE02-956EC1128F86}" type="pres">
      <dgm:prSet presAssocID="{3A75D6C2-B25E-4392-8274-98E9734CBA2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44E0C3A-6059-4332-9873-12515E40A9AD}" type="pres">
      <dgm:prSet presAssocID="{3A75D6C2-B25E-4392-8274-98E9734CBA2D}" presName="arrow" presStyleLbl="bgShp" presStyleIdx="0" presStyleCnt="1"/>
      <dgm:spPr/>
    </dgm:pt>
    <dgm:pt modelId="{B1F18F31-99F5-4D3A-AF95-F9D9F5092F77}" type="pres">
      <dgm:prSet presAssocID="{3A75D6C2-B25E-4392-8274-98E9734CBA2D}" presName="linearProcess" presStyleCnt="0"/>
      <dgm:spPr/>
    </dgm:pt>
    <dgm:pt modelId="{1B6FD193-42BE-40AD-91E7-1A8F2C137D94}" type="pres">
      <dgm:prSet presAssocID="{DF9DFA6E-F62F-40E7-AC53-565362B77BCB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43F3A6-54B9-4438-9789-B1E6E9575EEF}" type="presOf" srcId="{3A75D6C2-B25E-4392-8274-98E9734CBA2D}" destId="{56ADE2A6-928D-4802-BE02-956EC1128F86}" srcOrd="0" destOrd="0" presId="urn:microsoft.com/office/officeart/2005/8/layout/hProcess9"/>
    <dgm:cxn modelId="{F8C84938-4410-4F8B-9F1A-4016E068EEFE}" type="presOf" srcId="{DF9DFA6E-F62F-40E7-AC53-565362B77BCB}" destId="{1B6FD193-42BE-40AD-91E7-1A8F2C137D94}" srcOrd="0" destOrd="0" presId="urn:microsoft.com/office/officeart/2005/8/layout/hProcess9"/>
    <dgm:cxn modelId="{F7D06D35-7BE0-4C1C-86BB-02EAFC7E817D}" srcId="{3A75D6C2-B25E-4392-8274-98E9734CBA2D}" destId="{DF9DFA6E-F62F-40E7-AC53-565362B77BCB}" srcOrd="0" destOrd="0" parTransId="{D69FEA71-0499-43CA-972C-55293DC12700}" sibTransId="{1765443F-01A5-4218-897A-B7CC83916458}"/>
    <dgm:cxn modelId="{4EA2BD4A-5275-4905-B494-EAB1922A1E9B}" type="presParOf" srcId="{56ADE2A6-928D-4802-BE02-956EC1128F86}" destId="{244E0C3A-6059-4332-9873-12515E40A9AD}" srcOrd="0" destOrd="0" presId="urn:microsoft.com/office/officeart/2005/8/layout/hProcess9"/>
    <dgm:cxn modelId="{5B120B01-C4C5-45B9-BBCA-C7764209C42E}" type="presParOf" srcId="{56ADE2A6-928D-4802-BE02-956EC1128F86}" destId="{B1F18F31-99F5-4D3A-AF95-F9D9F5092F77}" srcOrd="1" destOrd="0" presId="urn:microsoft.com/office/officeart/2005/8/layout/hProcess9"/>
    <dgm:cxn modelId="{8425D897-06A1-4604-9053-5571038BAD1D}" type="presParOf" srcId="{B1F18F31-99F5-4D3A-AF95-F9D9F5092F77}" destId="{1B6FD193-42BE-40AD-91E7-1A8F2C137D94}" srcOrd="0" destOrd="0" presId="urn:microsoft.com/office/officeart/2005/8/layout/hProcess9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A42201-5444-4651-990D-A23E4AFA56B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768B90-48DF-4FA4-8ABE-493BE4DCF87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 smtClean="0"/>
            <a:t>Calculate the expected value of each alternative </a:t>
          </a:r>
          <a:endParaRPr lang="ar-SA" sz="3600" dirty="0"/>
        </a:p>
      </dgm:t>
    </dgm:pt>
    <dgm:pt modelId="{4D1D203C-7694-416E-80C8-E8FF712043E6}" type="parTrans" cxnId="{6E1AAC17-0B2E-4B0D-A3C1-BD20648B65C4}">
      <dgm:prSet/>
      <dgm:spPr/>
      <dgm:t>
        <a:bodyPr/>
        <a:lstStyle/>
        <a:p>
          <a:endParaRPr lang="en-US" sz="3600"/>
        </a:p>
      </dgm:t>
    </dgm:pt>
    <dgm:pt modelId="{2B4261A1-4899-41A1-A2DF-444F2EBAB552}" type="sibTrans" cxnId="{6E1AAC17-0B2E-4B0D-A3C1-BD20648B65C4}">
      <dgm:prSet/>
      <dgm:spPr/>
      <dgm:t>
        <a:bodyPr/>
        <a:lstStyle/>
        <a:p>
          <a:endParaRPr lang="en-US" sz="3600"/>
        </a:p>
      </dgm:t>
    </dgm:pt>
    <dgm:pt modelId="{163787CC-3CF0-49AA-8D15-C55361E10AD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 smtClean="0"/>
            <a:t>Select the alternative with the best expected value </a:t>
          </a:r>
          <a:endParaRPr lang="ar-SA" sz="3600" dirty="0"/>
        </a:p>
      </dgm:t>
    </dgm:pt>
    <dgm:pt modelId="{D8E067FC-C5AB-4261-B9AC-9E7B74057ACB}" type="parTrans" cxnId="{0BD00D25-E9A1-4984-9FCB-694A2A9885E8}">
      <dgm:prSet/>
      <dgm:spPr/>
      <dgm:t>
        <a:bodyPr/>
        <a:lstStyle/>
        <a:p>
          <a:endParaRPr lang="en-US" sz="3600"/>
        </a:p>
      </dgm:t>
    </dgm:pt>
    <dgm:pt modelId="{721D400E-7D6B-41BA-BB96-69992E896D56}" type="sibTrans" cxnId="{0BD00D25-E9A1-4984-9FCB-694A2A9885E8}">
      <dgm:prSet/>
      <dgm:spPr/>
      <dgm:t>
        <a:bodyPr/>
        <a:lstStyle/>
        <a:p>
          <a:endParaRPr lang="en-US" sz="3600"/>
        </a:p>
      </dgm:t>
    </dgm:pt>
    <dgm:pt modelId="{C81CA738-BBFE-4BF9-8403-2AB7E637F661}" type="pres">
      <dgm:prSet presAssocID="{68A42201-5444-4651-990D-A23E4AFA56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05EAA-FBCD-4286-853E-F7FF06390688}" type="pres">
      <dgm:prSet presAssocID="{CE768B90-48DF-4FA4-8ABE-493BE4DCF87E}" presName="parentText" presStyleLbl="node1" presStyleIdx="0" presStyleCnt="2" custScaleY="7161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E58350-0C0B-4BC1-A602-DA30CA3BA4F4}" type="pres">
      <dgm:prSet presAssocID="{2B4261A1-4899-41A1-A2DF-444F2EBAB552}" presName="spacer" presStyleCnt="0"/>
      <dgm:spPr/>
    </dgm:pt>
    <dgm:pt modelId="{87295F71-9679-431C-AF8A-57C3A31B4BEF}" type="pres">
      <dgm:prSet presAssocID="{163787CC-3CF0-49AA-8D15-C55361E10AD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B9B03CE-8624-4CD4-88DA-158230C456DD}" type="presOf" srcId="{68A42201-5444-4651-990D-A23E4AFA56B6}" destId="{C81CA738-BBFE-4BF9-8403-2AB7E637F661}" srcOrd="0" destOrd="0" presId="urn:microsoft.com/office/officeart/2005/8/layout/vList2"/>
    <dgm:cxn modelId="{D38C7485-137E-473E-9D65-D339497C60F0}" type="presOf" srcId="{CE768B90-48DF-4FA4-8ABE-493BE4DCF87E}" destId="{B7A05EAA-FBCD-4286-853E-F7FF06390688}" srcOrd="0" destOrd="0" presId="urn:microsoft.com/office/officeart/2005/8/layout/vList2"/>
    <dgm:cxn modelId="{0BC77701-F24A-47D0-9B6E-4F8C8E672FA0}" type="presOf" srcId="{163787CC-3CF0-49AA-8D15-C55361E10AD7}" destId="{87295F71-9679-431C-AF8A-57C3A31B4BEF}" srcOrd="0" destOrd="0" presId="urn:microsoft.com/office/officeart/2005/8/layout/vList2"/>
    <dgm:cxn modelId="{6E1AAC17-0B2E-4B0D-A3C1-BD20648B65C4}" srcId="{68A42201-5444-4651-990D-A23E4AFA56B6}" destId="{CE768B90-48DF-4FA4-8ABE-493BE4DCF87E}" srcOrd="0" destOrd="0" parTransId="{4D1D203C-7694-416E-80C8-E8FF712043E6}" sibTransId="{2B4261A1-4899-41A1-A2DF-444F2EBAB552}"/>
    <dgm:cxn modelId="{0BD00D25-E9A1-4984-9FCB-694A2A9885E8}" srcId="{68A42201-5444-4651-990D-A23E4AFA56B6}" destId="{163787CC-3CF0-49AA-8D15-C55361E10AD7}" srcOrd="1" destOrd="0" parTransId="{D8E067FC-C5AB-4261-B9AC-9E7B74057ACB}" sibTransId="{721D400E-7D6B-41BA-BB96-69992E896D56}"/>
    <dgm:cxn modelId="{A511DB6E-365E-44B3-BDBF-604F5FD3F600}" type="presParOf" srcId="{C81CA738-BBFE-4BF9-8403-2AB7E637F661}" destId="{B7A05EAA-FBCD-4286-853E-F7FF06390688}" srcOrd="0" destOrd="0" presId="urn:microsoft.com/office/officeart/2005/8/layout/vList2"/>
    <dgm:cxn modelId="{74F3B3F1-A161-4EB7-9395-4FBD33950196}" type="presParOf" srcId="{C81CA738-BBFE-4BF9-8403-2AB7E637F661}" destId="{26E58350-0C0B-4BC1-A602-DA30CA3BA4F4}" srcOrd="1" destOrd="0" presId="urn:microsoft.com/office/officeart/2005/8/layout/vList2"/>
    <dgm:cxn modelId="{F2B08CE9-EA1E-486A-8840-94B848E3BFB7}" type="presParOf" srcId="{C81CA738-BBFE-4BF9-8403-2AB7E637F661}" destId="{87295F71-9679-431C-AF8A-57C3A31B4BEF}" srcOrd="2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2B35D7-83DC-4E55-A47E-262F4191DA88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42BFAF-E810-45A0-AFD1-CB6D07D9D80C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What are the ethical and social implications of my decision?</a:t>
          </a:r>
          <a:endParaRPr lang="ar-SA" sz="2800" i="1" dirty="0">
            <a:solidFill>
              <a:schemeClr val="tx1"/>
            </a:solidFill>
          </a:endParaRPr>
        </a:p>
      </dgm:t>
    </dgm:pt>
    <dgm:pt modelId="{F48EDE03-C9F6-4D14-BEA9-9B02F927478A}" type="parTrans" cxnId="{3E3D925C-4021-4F58-BDA2-770EDA31E85A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543BAA3F-B92A-41A0-B6E4-A028A2FAC244}" type="sibTrans" cxnId="{3E3D925C-4021-4F58-BDA2-770EDA31E85A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DAFE1FDD-0B57-449A-9CD0-5A097E9883B9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1" dirty="0">
            <a:solidFill>
              <a:schemeClr val="tx1"/>
            </a:solidFill>
          </a:endParaRPr>
        </a:p>
      </dgm:t>
    </dgm:pt>
    <dgm:pt modelId="{A2F4394E-74C3-46B2-81D9-D3B4F0130665}" type="parTrans" cxnId="{8D4C19C7-D428-47AB-9196-84E5D606956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FCC4409C-4AB5-4FE0-BD95-FDE820B16DE2}" type="sibTrans" cxnId="{8D4C19C7-D428-47AB-9196-84E5D606956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0216FBBF-F446-4E6D-AEFA-1116A2F35E40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How do I balance economic and social considerations?</a:t>
          </a:r>
          <a:endParaRPr lang="ar-SA" sz="2800" i="1" dirty="0">
            <a:solidFill>
              <a:schemeClr val="tx1"/>
            </a:solidFill>
          </a:endParaRPr>
        </a:p>
      </dgm:t>
    </dgm:pt>
    <dgm:pt modelId="{4EB81B4B-DB86-4409-A66E-C322F8332B11}" type="parTrans" cxnId="{A87D450D-D938-4DCE-849E-5F3CA08F491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396213CD-2BA4-4E92-B76C-10C9C860F450}" type="sibTrans" cxnId="{A87D450D-D938-4DCE-849E-5F3CA08F491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0959E40A-F4A5-4EB0-B68E-34DCA2EA8B16}" type="pres">
      <dgm:prSet presAssocID="{2B2B35D7-83DC-4E55-A47E-262F4191DA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2D70D2-CA7B-4E78-B907-AB124E4A61B6}" type="pres">
      <dgm:prSet presAssocID="{0A42BFAF-E810-45A0-AFD1-CB6D07D9D80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1344E1-B84B-40DE-8D0A-442DF6DAFDAD}" type="pres">
      <dgm:prSet presAssocID="{543BAA3F-B92A-41A0-B6E4-A028A2FAC244}" presName="spacer" presStyleCnt="0"/>
      <dgm:spPr/>
      <dgm:t>
        <a:bodyPr/>
        <a:lstStyle/>
        <a:p>
          <a:endParaRPr lang="en-US"/>
        </a:p>
      </dgm:t>
    </dgm:pt>
    <dgm:pt modelId="{12EA1103-8C2F-4260-9174-5FDADAEBD2C6}" type="pres">
      <dgm:prSet presAssocID="{DAFE1FDD-0B57-449A-9CD0-5A097E9883B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D8A815-2C19-423E-B38C-410088B1FD50}" type="pres">
      <dgm:prSet presAssocID="{FCC4409C-4AB5-4FE0-BD95-FDE820B16DE2}" presName="spacer" presStyleCnt="0"/>
      <dgm:spPr/>
      <dgm:t>
        <a:bodyPr/>
        <a:lstStyle/>
        <a:p>
          <a:endParaRPr lang="en-US"/>
        </a:p>
      </dgm:t>
    </dgm:pt>
    <dgm:pt modelId="{0A284438-261D-4F30-86B8-7AA0224B5DAE}" type="pres">
      <dgm:prSet presAssocID="{0216FBBF-F446-4E6D-AEFA-1116A2F35E4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7D450D-D938-4DCE-849E-5F3CA08F4913}" srcId="{2B2B35D7-83DC-4E55-A47E-262F4191DA88}" destId="{0216FBBF-F446-4E6D-AEFA-1116A2F35E40}" srcOrd="2" destOrd="0" parTransId="{4EB81B4B-DB86-4409-A66E-C322F8332B11}" sibTransId="{396213CD-2BA4-4E92-B76C-10C9C860F450}"/>
    <dgm:cxn modelId="{52945E58-5301-46AB-B4E8-298FD65BBAC6}" type="presOf" srcId="{DAFE1FDD-0B57-449A-9CD0-5A097E9883B9}" destId="{12EA1103-8C2F-4260-9174-5FDADAEBD2C6}" srcOrd="0" destOrd="0" presId="urn:microsoft.com/office/officeart/2005/8/layout/vList2"/>
    <dgm:cxn modelId="{E0611D7F-EFEF-4DD0-8B0A-35115A029F1C}" type="presOf" srcId="{0A42BFAF-E810-45A0-AFD1-CB6D07D9D80C}" destId="{932D70D2-CA7B-4E78-B907-AB124E4A61B6}" srcOrd="0" destOrd="0" presId="urn:microsoft.com/office/officeart/2005/8/layout/vList2"/>
    <dgm:cxn modelId="{8D4C19C7-D428-47AB-9196-84E5D6069563}" srcId="{2B2B35D7-83DC-4E55-A47E-262F4191DA88}" destId="{DAFE1FDD-0B57-449A-9CD0-5A097E9883B9}" srcOrd="1" destOrd="0" parTransId="{A2F4394E-74C3-46B2-81D9-D3B4F0130665}" sibTransId="{FCC4409C-4AB5-4FE0-BD95-FDE820B16DE2}"/>
    <dgm:cxn modelId="{3E051200-DB5E-48CA-B000-5B5947B1592A}" type="presOf" srcId="{0216FBBF-F446-4E6D-AEFA-1116A2F35E40}" destId="{0A284438-261D-4F30-86B8-7AA0224B5DAE}" srcOrd="0" destOrd="0" presId="urn:microsoft.com/office/officeart/2005/8/layout/vList2"/>
    <dgm:cxn modelId="{A7BF044D-A640-4B2C-B3D2-E62A5F8C3617}" type="presOf" srcId="{2B2B35D7-83DC-4E55-A47E-262F4191DA88}" destId="{0959E40A-F4A5-4EB0-B68E-34DCA2EA8B16}" srcOrd="0" destOrd="0" presId="urn:microsoft.com/office/officeart/2005/8/layout/vList2"/>
    <dgm:cxn modelId="{3E3D925C-4021-4F58-BDA2-770EDA31E85A}" srcId="{2B2B35D7-83DC-4E55-A47E-262F4191DA88}" destId="{0A42BFAF-E810-45A0-AFD1-CB6D07D9D80C}" srcOrd="0" destOrd="0" parTransId="{F48EDE03-C9F6-4D14-BEA9-9B02F927478A}" sibTransId="{543BAA3F-B92A-41A0-B6E4-A028A2FAC244}"/>
    <dgm:cxn modelId="{7BA89066-DB9F-4BE0-BDD6-59007BBEDFD6}" type="presParOf" srcId="{0959E40A-F4A5-4EB0-B68E-34DCA2EA8B16}" destId="{932D70D2-CA7B-4E78-B907-AB124E4A61B6}" srcOrd="0" destOrd="0" presId="urn:microsoft.com/office/officeart/2005/8/layout/vList2"/>
    <dgm:cxn modelId="{1105006E-F89F-48F7-B6AC-FAC27183C0C2}" type="presParOf" srcId="{0959E40A-F4A5-4EB0-B68E-34DCA2EA8B16}" destId="{3E1344E1-B84B-40DE-8D0A-442DF6DAFDAD}" srcOrd="1" destOrd="0" presId="urn:microsoft.com/office/officeart/2005/8/layout/vList2"/>
    <dgm:cxn modelId="{06E4B5D8-FB23-4EA9-A95E-90D45B4073F7}" type="presParOf" srcId="{0959E40A-F4A5-4EB0-B68E-34DCA2EA8B16}" destId="{12EA1103-8C2F-4260-9174-5FDADAEBD2C6}" srcOrd="2" destOrd="0" presId="urn:microsoft.com/office/officeart/2005/8/layout/vList2"/>
    <dgm:cxn modelId="{F5215FAD-BB7E-4949-81C4-C7A5D76887AE}" type="presParOf" srcId="{0959E40A-F4A5-4EB0-B68E-34DCA2EA8B16}" destId="{A8D8A815-2C19-423E-B38C-410088B1FD50}" srcOrd="3" destOrd="0" presId="urn:microsoft.com/office/officeart/2005/8/layout/vList2"/>
    <dgm:cxn modelId="{BA4198EF-C5F6-4863-9C1A-0435316988C4}" type="presParOf" srcId="{0959E40A-F4A5-4EB0-B68E-34DCA2EA8B16}" destId="{0A284438-261D-4F30-86B8-7AA0224B5DAE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E0C3A-6059-4332-9873-12515E40A9AD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6FD193-42BE-40AD-91E7-1A8F2C137D94}">
      <dsp:nvSpPr>
        <dsp:cNvPr id="0" name=""/>
        <dsp:cNvSpPr/>
      </dsp:nvSpPr>
      <dsp:spPr>
        <a:xfrm>
          <a:off x="0" y="1305401"/>
          <a:ext cx="10515600" cy="17405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/>
            <a:t>Managers are faced with decisions when a problem occurs or when an opportunity arises.</a:t>
          </a:r>
          <a:endParaRPr lang="ar-SA" sz="4000" kern="1200" dirty="0"/>
        </a:p>
      </dsp:txBody>
      <dsp:txXfrm>
        <a:off x="84966" y="1390367"/>
        <a:ext cx="10345668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05EAA-FBCD-4286-853E-F7FF06390688}">
      <dsp:nvSpPr>
        <dsp:cNvPr id="0" name=""/>
        <dsp:cNvSpPr/>
      </dsp:nvSpPr>
      <dsp:spPr>
        <a:xfrm>
          <a:off x="0" y="804999"/>
          <a:ext cx="10080703" cy="87138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Calculate the expected value of each alternative </a:t>
          </a:r>
          <a:endParaRPr lang="ar-SA" sz="3600" kern="1200" dirty="0"/>
        </a:p>
      </dsp:txBody>
      <dsp:txXfrm>
        <a:off x="42538" y="847537"/>
        <a:ext cx="9995627" cy="786310"/>
      </dsp:txXfrm>
    </dsp:sp>
    <dsp:sp modelId="{87295F71-9679-431C-AF8A-57C3A31B4BEF}">
      <dsp:nvSpPr>
        <dsp:cNvPr id="0" name=""/>
        <dsp:cNvSpPr/>
      </dsp:nvSpPr>
      <dsp:spPr>
        <a:xfrm>
          <a:off x="0" y="1863586"/>
          <a:ext cx="10080703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Select the alternative with the best expected value </a:t>
          </a:r>
          <a:endParaRPr lang="ar-SA" sz="3600" kern="1200" dirty="0"/>
        </a:p>
      </dsp:txBody>
      <dsp:txXfrm>
        <a:off x="59399" y="1922985"/>
        <a:ext cx="9961905" cy="10980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2D70D2-CA7B-4E78-B907-AB124E4A61B6}">
      <dsp:nvSpPr>
        <dsp:cNvPr id="0" name=""/>
        <dsp:cNvSpPr/>
      </dsp:nvSpPr>
      <dsp:spPr>
        <a:xfrm>
          <a:off x="0" y="163268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What are the ethical and social implications of my decision?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222667"/>
        <a:ext cx="10396802" cy="1098002"/>
      </dsp:txXfrm>
    </dsp:sp>
    <dsp:sp modelId="{12EA1103-8C2F-4260-9174-5FDADAEBD2C6}">
      <dsp:nvSpPr>
        <dsp:cNvPr id="0" name=""/>
        <dsp:cNvSpPr/>
      </dsp:nvSpPr>
      <dsp:spPr>
        <a:xfrm>
          <a:off x="0" y="1567269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1626668"/>
        <a:ext cx="10396802" cy="1098002"/>
      </dsp:txXfrm>
    </dsp:sp>
    <dsp:sp modelId="{0A284438-261D-4F30-86B8-7AA0224B5DAE}">
      <dsp:nvSpPr>
        <dsp:cNvPr id="0" name=""/>
        <dsp:cNvSpPr/>
      </dsp:nvSpPr>
      <dsp:spPr>
        <a:xfrm>
          <a:off x="0" y="2971269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How do I balance economic and social considerations?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3030668"/>
        <a:ext cx="10396802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BE2FFC1B-D8C0-4271-8CF9-6C5C8E278DF0}" type="datetimeFigureOut">
              <a:rPr lang="ar-SA" smtClean="0"/>
              <a:t>7/16/1442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8C893E5-8C31-41DC-AD4F-B263748E467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42184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ACCB56-978C-41B1-BBD0-10075CD76E9F}" type="slidenum">
              <a:rPr lang="en-US" altLang="ar-SA"/>
              <a:pPr/>
              <a:t>5</a:t>
            </a:fld>
            <a:endParaRPr lang="en-US" altLang="ar-SA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408162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3504B2F7-0B4C-4031-A53C-C399448D3AFC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6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60639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4618307-E752-4EC3-A72C-C48E26940E07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8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213288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95D6A31-7D33-4501-85B8-8DBBE16D9623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9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723134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BEE7C-B9E6-43A4-90F1-5D35AB3CD921}" type="slidenum">
              <a:rPr lang="en-US" altLang="ar-SA"/>
              <a:pPr/>
              <a:t>10</a:t>
            </a:fld>
            <a:endParaRPr lang="en-US" altLang="ar-SA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555411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322E70A-1819-43A8-AE9F-152AE8E5013C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13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78371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4741285-B3DB-4F9C-9196-D4F80FDFA0A8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15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632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6324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3936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2E5ECAD-A11B-441A-A51F-F0A68D03AC74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16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20194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56C849D-B71A-4DB9-9B2B-ACA0204925A2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18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870412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1299CA-7DD4-4D32-B012-2108A70E44AD}" type="slidenum">
              <a:rPr lang="en-US" altLang="ar-SA"/>
              <a:pPr/>
              <a:t>28</a:t>
            </a:fld>
            <a:endParaRPr lang="en-US" altLang="ar-SA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252531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DBD47E-93BA-4AA7-B4F0-43824857C5FC}" type="slidenum">
              <a:rPr lang="en-US" altLang="ar-SA"/>
              <a:pPr/>
              <a:t>29</a:t>
            </a:fld>
            <a:endParaRPr lang="en-US" altLang="ar-SA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3284356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041154-B1B1-40BA-847D-9CEE67287828}" type="slidenum">
              <a:rPr lang="en-US" altLang="ar-SA"/>
              <a:pPr/>
              <a:t>30</a:t>
            </a:fld>
            <a:endParaRPr lang="en-US" altLang="ar-SA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338254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B0507D4F-DCC8-43ED-80EE-9509FE77DCF2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32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639096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22CFAB4E-29F6-4DD5-A91D-C4582172F718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33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6850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F0FE53-2248-4DED-A4BE-900BE715E9D6}" type="slidenum">
              <a:rPr lang="en-US" altLang="ar-SA"/>
              <a:pPr/>
              <a:t>34</a:t>
            </a:fld>
            <a:endParaRPr lang="en-US" altLang="ar-S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6291396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0988EF-0BC6-4842-9905-127166A9618D}" type="slidenum">
              <a:rPr lang="en-US" altLang="ar-SA"/>
              <a:pPr/>
              <a:t>35</a:t>
            </a:fld>
            <a:endParaRPr lang="en-US" altLang="ar-SA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53620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CB4D3F-E446-4F53-92CE-12557703ED8B}" type="slidenum">
              <a:rPr lang="en-US" altLang="ar-SA"/>
              <a:pPr/>
              <a:t>37</a:t>
            </a:fld>
            <a:endParaRPr lang="en-US" altLang="ar-SA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65906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3666D-F196-4088-A25C-7A48487CDB80}" type="uaqdatetime1">
              <a:rPr lang="ar-SA" smtClean="0"/>
              <a:t>7/15/1442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4388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8B4D-1DC1-46DE-9F16-D7918363A0DD}" type="uaqdatetime1">
              <a:rPr lang="ar-SA" smtClean="0"/>
              <a:t>7/15/1442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21155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EC2A8-A783-406D-A2EE-78F61792E02A}" type="uaqdatetime1">
              <a:rPr lang="ar-SA" smtClean="0"/>
              <a:t>7/15/1442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02341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6F6F2-2548-4997-9EB4-358B37C8E374}" type="uaqdatetime1">
              <a:rPr lang="ar-SA" smtClean="0"/>
              <a:t>7/15/1442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429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20252-B390-4769-AB73-1E39F370524C}" type="uaqdatetime1">
              <a:rPr lang="ar-SA" smtClean="0"/>
              <a:t>7/15/1442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28638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47B7-F56B-4041-8355-F7B6F861FF80}" type="uaqdatetime1">
              <a:rPr lang="ar-SA" smtClean="0"/>
              <a:t>7/15/1442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77712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7C6A9-2E33-4682-A327-18615EB34867}" type="uaqdatetime1">
              <a:rPr lang="ar-SA" smtClean="0"/>
              <a:t>7/15/1442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24819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44FFA-19B0-41BB-9520-EEE8AF2ED250}" type="uaqdatetime1">
              <a:rPr lang="ar-SA" smtClean="0"/>
              <a:t>7/15/1442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6570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3F8B2-F584-4A43-807A-CF8F291FB8E8}" type="uaqdatetime1">
              <a:rPr lang="ar-SA" smtClean="0"/>
              <a:t>7/15/1442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4378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0F71-E498-4A54-A524-2CC929A4B55B}" type="uaqdatetime1">
              <a:rPr lang="ar-SA" smtClean="0"/>
              <a:t>7/15/1442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2435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58E09-5756-478C-BAB3-D908AAA08400}" type="uaqdatetime1">
              <a:rPr lang="ar-SA" smtClean="0"/>
              <a:t>7/15/1442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49263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39686-FB28-4670-9DF9-6A36F0B2828F}" type="uaqdatetime1">
              <a:rPr lang="ar-SA" smtClean="0"/>
              <a:t>7/15/1442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87839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0215" y="1"/>
            <a:ext cx="8031785" cy="4097991"/>
          </a:xfrm>
          <a:solidFill>
            <a:srgbClr val="53728A"/>
          </a:solidFill>
        </p:spPr>
        <p:txBody>
          <a:bodyPr vert="horz" lIns="205740" tIns="68580" rIns="137160" bIns="68580" rtlCol="0" anchor="b">
            <a:no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48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  <a:t>Making decisions Organizational Structure</a:t>
            </a:r>
            <a:br>
              <a:rPr lang="en-US" sz="48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48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48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48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  <a:t>lectuer-1 Chapter-4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60215" y="4097992"/>
            <a:ext cx="8031785" cy="2760008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205740" tIns="68580" rIns="137160" bIns="68580" rtlCol="0">
            <a:normAutofit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MGM111</a:t>
            </a:r>
          </a:p>
          <a:p>
            <a:pPr algn="l"/>
            <a:r>
              <a:rPr lang="en-US" sz="5400" b="1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Principle</a:t>
            </a:r>
            <a:r>
              <a:rPr lang="en-US" sz="5400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5400" b="1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of</a:t>
            </a:r>
            <a:r>
              <a:rPr lang="en-US" sz="5400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5400" b="1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0"/>
            <a:ext cx="4160215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/>
          </a:p>
          <a:p>
            <a:pPr algn="ctr"/>
            <a:r>
              <a:rPr lang="en-US" sz="4400" b="1" dirty="0">
                <a:solidFill>
                  <a:schemeClr val="bg1"/>
                </a:solidFill>
              </a:rPr>
              <a:t>Everyone’s</a:t>
            </a:r>
            <a:r>
              <a:rPr lang="en-US" sz="4400" b="1" dirty="0">
                <a:solidFill>
                  <a:srgbClr val="53728A"/>
                </a:solidFill>
              </a:rPr>
              <a:t> </a:t>
            </a:r>
            <a:r>
              <a:rPr lang="en-US" sz="4400" b="1" dirty="0">
                <a:solidFill>
                  <a:schemeClr val="bg1"/>
                </a:solidFill>
              </a:rPr>
              <a:t>Smart</a:t>
            </a:r>
            <a:r>
              <a:rPr lang="en-US" sz="4400" b="1" dirty="0">
                <a:solidFill>
                  <a:srgbClr val="53728A"/>
                </a:solidFill>
              </a:rPr>
              <a:t/>
            </a:r>
            <a:br>
              <a:rPr lang="en-US" sz="4400" b="1" dirty="0">
                <a:solidFill>
                  <a:srgbClr val="53728A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81000"/>
            <a:ext cx="3913030" cy="2590800"/>
          </a:xfrm>
          <a:prstGeom prst="rect">
            <a:avLst/>
          </a:prstGeom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737" y="152400"/>
            <a:ext cx="2198648" cy="18288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9070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83859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Lecture objective 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354337" cy="435133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define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Making </a:t>
            </a:r>
            <a:r>
              <a:rPr lang="en-US" b="1" i="1" dirty="0" smtClean="0">
                <a:latin typeface="Calibri" panose="020F0502020204030204" pitchFamily="34" charset="0"/>
              </a:rPr>
              <a:t>Decision theory 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 smtClean="0">
                <a:latin typeface="Calibri" panose="020F0502020204030204" pitchFamily="34" charset="0"/>
              </a:rPr>
              <a:t>Type </a:t>
            </a:r>
            <a:r>
              <a:rPr lang="en-US" b="1" i="1" dirty="0">
                <a:latin typeface="Calibri" panose="020F0502020204030204" pitchFamily="34" charset="0"/>
              </a:rPr>
              <a:t>of </a:t>
            </a:r>
            <a:r>
              <a:rPr lang="en-US" b="1" i="1" dirty="0" smtClean="0">
                <a:latin typeface="Calibri" panose="020F0502020204030204" pitchFamily="34" charset="0"/>
              </a:rPr>
              <a:t>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Rationality in Making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i="1" dirty="0" smtClean="0">
                <a:latin typeface="Calibri" panose="020F0502020204030204" pitchFamily="34" charset="0"/>
              </a:rPr>
              <a:t>Strategic </a:t>
            </a:r>
            <a:r>
              <a:rPr lang="en-US" b="1" i="1" dirty="0">
                <a:latin typeface="Calibri" panose="020F0502020204030204" pitchFamily="34" charset="0"/>
              </a:rPr>
              <a:t>Making </a:t>
            </a:r>
            <a:r>
              <a:rPr lang="en-US" b="1" i="1" dirty="0" smtClean="0">
                <a:latin typeface="Calibri" panose="020F0502020204030204" pitchFamily="34" charset="0"/>
              </a:rPr>
              <a:t>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r>
              <a:rPr lang="en-US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i="1" dirty="0">
                <a:latin typeface="Calibri" panose="020F0502020204030204" pitchFamily="34" charset="0"/>
              </a:rPr>
              <a:t>Making Decision Process </a:t>
            </a:r>
            <a:endParaRPr lang="ar-S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039" y="2493923"/>
            <a:ext cx="2466975" cy="30705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668" y="460560"/>
            <a:ext cx="1304692" cy="11346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61145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909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4917" y="365125"/>
            <a:ext cx="8062332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Making decisions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56301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659" y="365125"/>
            <a:ext cx="1304692" cy="11346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340" y="4919299"/>
            <a:ext cx="4360127" cy="11782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488795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789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608" y="500062"/>
            <a:ext cx="8216591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7200" b="1" i="1" dirty="0">
                <a:latin typeface="Calibri" panose="020F0502020204030204" pitchFamily="34" charset="0"/>
              </a:rPr>
              <a:t>Making decisions</a:t>
            </a:r>
            <a:endParaRPr lang="ar-SA" sz="72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96789"/>
            <a:ext cx="9264805" cy="3980173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 smtClean="0">
                <a:solidFill>
                  <a:srgbClr val="FF0000"/>
                </a:solidFill>
              </a:rPr>
              <a:t>Problem</a:t>
            </a:r>
            <a:r>
              <a:rPr lang="en-US" sz="4000" b="1" dirty="0" smtClean="0"/>
              <a:t> </a:t>
            </a:r>
            <a:r>
              <a:rPr lang="en-US" sz="4000" b="1" dirty="0"/>
              <a:t>– A situation in which some aspect of organizational performance is less than desirable</a:t>
            </a:r>
            <a:r>
              <a:rPr lang="en-US" sz="4000" b="1" dirty="0" smtClean="0"/>
              <a:t>.</a:t>
            </a:r>
            <a:endParaRPr lang="en-US" sz="40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 smtClean="0">
                <a:solidFill>
                  <a:srgbClr val="FF0000"/>
                </a:solidFill>
              </a:rPr>
              <a:t>Opportunity</a:t>
            </a:r>
            <a:r>
              <a:rPr lang="en-US" sz="4000" b="1" dirty="0" smtClean="0"/>
              <a:t> </a:t>
            </a:r>
            <a:r>
              <a:rPr lang="en-US" sz="4000" b="1" dirty="0"/>
              <a:t>– A situation that has the potential to provide additional beneficial outcomes.</a:t>
            </a:r>
            <a:endParaRPr lang="ar-SA" sz="40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813" y="500062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029" y="5702826"/>
            <a:ext cx="1509482" cy="8360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499946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4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31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61145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F5F1F3E-593D-4076-AA69-5D96DC93CC2A}" type="slidenum">
              <a:rPr lang="en-US" altLang="ar-SA" sz="2400" b="1">
                <a:solidFill>
                  <a:schemeClr val="tx1"/>
                </a:solidFill>
              </a:rPr>
              <a:pPr algn="ctr"/>
              <a:t>5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04693" y="365124"/>
            <a:ext cx="8677507" cy="1374465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6600" b="1" i="1" dirty="0">
                <a:latin typeface="Calibri" panose="020F0502020204030204" pitchFamily="34" charset="0"/>
              </a:rPr>
              <a:t>Making Decision define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460" y="2133600"/>
            <a:ext cx="9166302" cy="4114800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i="1" u="sng" dirty="0">
                <a:solidFill>
                  <a:srgbClr val="FF0000"/>
                </a:solidFill>
                <a:latin typeface="Times New Roman" pitchFamily="18" charset="0"/>
              </a:rPr>
              <a:t>Making Decision :  </a:t>
            </a:r>
            <a:endParaRPr lang="en-US" altLang="ar-SA" sz="3200" b="1" i="1" u="sng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0" indent="0">
              <a:buClr>
                <a:srgbClr val="FF0000"/>
              </a:buClr>
              <a:buNone/>
            </a:pPr>
            <a:r>
              <a:rPr lang="en-US" altLang="ar-SA" sz="3200" b="1" dirty="0" smtClean="0">
                <a:latin typeface="Times New Roman" pitchFamily="18" charset="0"/>
              </a:rPr>
              <a:t> a </a:t>
            </a:r>
            <a:r>
              <a:rPr lang="en-US" altLang="ar-SA" sz="3200" b="1" dirty="0">
                <a:latin typeface="Times New Roman" pitchFamily="18" charset="0"/>
              </a:rPr>
              <a:t>process of choosing among alternative courses of </a:t>
            </a:r>
            <a:r>
              <a:rPr lang="en-US" altLang="ar-SA" sz="3200" b="1" dirty="0" smtClean="0">
                <a:latin typeface="Times New Roman" pitchFamily="18" charset="0"/>
              </a:rPr>
              <a:t>   action </a:t>
            </a:r>
            <a:r>
              <a:rPr lang="en-US" altLang="ar-SA" sz="3200" b="1" dirty="0">
                <a:latin typeface="Times New Roman" pitchFamily="18" charset="0"/>
              </a:rPr>
              <a:t>for the purpose of attaining a goal or goals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i="1" u="sng" dirty="0">
                <a:solidFill>
                  <a:srgbClr val="FF0000"/>
                </a:solidFill>
                <a:latin typeface="Times New Roman" pitchFamily="18" charset="0"/>
              </a:rPr>
              <a:t>Managerial Decision Making </a:t>
            </a:r>
            <a:r>
              <a:rPr lang="en-US" altLang="ar-SA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: 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altLang="ar-SA" sz="3200" b="1" dirty="0" smtClean="0">
                <a:latin typeface="Times New Roman" pitchFamily="18" charset="0"/>
              </a:rPr>
              <a:t>is </a:t>
            </a:r>
            <a:r>
              <a:rPr lang="en-US" altLang="ar-SA" sz="3200" b="1" dirty="0">
                <a:latin typeface="Times New Roman" pitchFamily="18" charset="0"/>
              </a:rPr>
              <a:t>synonymous with the whole process of management 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9122" y="373434"/>
            <a:ext cx="1364166" cy="12546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185" y="4828478"/>
            <a:ext cx="1771577" cy="141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063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1338146" y="304800"/>
            <a:ext cx="9025054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 smtClean="0">
                <a:latin typeface="Calibri" panose="020F0502020204030204" pitchFamily="34" charset="0"/>
              </a:rPr>
              <a:t>What is </a:t>
            </a:r>
            <a:r>
              <a:rPr lang="en-US" sz="5400" b="1" i="1" dirty="0">
                <a:latin typeface="Calibri" panose="020F0502020204030204" pitchFamily="34" charset="0"/>
              </a:rPr>
              <a:t>Making Decision???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338146" y="2057401"/>
            <a:ext cx="9329854" cy="3997711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Making Decision is at the heart of </a:t>
            </a:r>
            <a:r>
              <a:rPr lang="en-US" b="1" dirty="0" smtClean="0">
                <a:latin typeface="Times New Roman" pitchFamily="18" charset="0"/>
              </a:rPr>
              <a:t>organizational effectiveness</a:t>
            </a:r>
            <a:r>
              <a:rPr lang="en-US" b="1" dirty="0">
                <a:latin typeface="Times New Roman" pitchFamily="18" charset="0"/>
              </a:rPr>
              <a:t>.</a:t>
            </a:r>
          </a:p>
          <a:p>
            <a:pPr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Two dominant issues affect how decisions are made in organizations;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Stability (application of existing practices and maintenance of existing performance levels)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Change (environmental demands for quick response and emerging problems that are ambiguous)</a:t>
            </a:r>
          </a:p>
          <a:p>
            <a:pPr algn="l" rtl="0" eaLnBrk="1" hangingPunct="1">
              <a:lnSpc>
                <a:spcPct val="90000"/>
              </a:lnSpc>
            </a:pP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164" y="287376"/>
            <a:ext cx="1599271" cy="13302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271" y="5916999"/>
            <a:ext cx="1323164" cy="87870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374566" y="6356350"/>
            <a:ext cx="501805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6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160290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1"/>
          </p:nvPr>
        </p:nvSpPr>
        <p:spPr>
          <a:xfrm>
            <a:off x="1282391" y="1683834"/>
            <a:ext cx="8575287" cy="4594303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>
                <a:latin typeface="Times New Roman" pitchFamily="18" charset="0"/>
              </a:rPr>
              <a:t>Participative making decision structures are required to effectively manage </a:t>
            </a:r>
            <a:r>
              <a:rPr lang="en-US" sz="3200" b="1" dirty="0" smtClean="0">
                <a:latin typeface="Times New Roman" pitchFamily="18" charset="0"/>
              </a:rPr>
              <a:t>change.</a:t>
            </a:r>
          </a:p>
          <a:p>
            <a:pPr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 smtClean="0">
                <a:latin typeface="Times New Roman" pitchFamily="18" charset="0"/>
              </a:rPr>
              <a:t>Empowering </a:t>
            </a:r>
            <a:r>
              <a:rPr lang="en-US" sz="3200" b="1" dirty="0">
                <a:latin typeface="Times New Roman" pitchFamily="18" charset="0"/>
              </a:rPr>
              <a:t>people to participate in important decisions is highly motivating to </a:t>
            </a:r>
            <a:r>
              <a:rPr lang="en-US" sz="3200" b="1" dirty="0" smtClean="0">
                <a:latin typeface="Times New Roman" pitchFamily="18" charset="0"/>
              </a:rPr>
              <a:t>them.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 smtClean="0">
                <a:latin typeface="Times New Roman" pitchFamily="18" charset="0"/>
              </a:rPr>
              <a:t>Broad </a:t>
            </a:r>
            <a:r>
              <a:rPr lang="en-US" sz="3200" b="1" dirty="0">
                <a:latin typeface="Times New Roman" pitchFamily="18" charset="0"/>
              </a:rPr>
              <a:t>participation infuses the </a:t>
            </a:r>
            <a:r>
              <a:rPr lang="en-US" sz="3200" b="1" dirty="0" smtClean="0">
                <a:latin typeface="Times New Roman" pitchFamily="18" charset="0"/>
              </a:rPr>
              <a:t>making </a:t>
            </a:r>
            <a:r>
              <a:rPr lang="en-US" sz="3200" b="1" dirty="0">
                <a:latin typeface="Times New Roman" pitchFamily="18" charset="0"/>
              </a:rPr>
              <a:t>decision process with the full spectrum of knowledge and good ideas that people throughout the organization have to contribute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142" y="297367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126273" y="304800"/>
            <a:ext cx="8976732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 smtClean="0">
                <a:latin typeface="Calibri" panose="020F0502020204030204" pitchFamily="34" charset="0"/>
              </a:rPr>
              <a:t>What is </a:t>
            </a:r>
            <a:r>
              <a:rPr lang="en-US" sz="4800" b="1" i="1" dirty="0">
                <a:latin typeface="Calibri" panose="020F0502020204030204" pitchFamily="34" charset="0"/>
              </a:rPr>
              <a:t>Making Decision </a:t>
            </a:r>
            <a:r>
              <a:rPr lang="en-US" sz="4800" b="1" i="1" dirty="0" smtClean="0">
                <a:latin typeface="Calibri" panose="020F0502020204030204" pitchFamily="34" charset="0"/>
              </a:rPr>
              <a:t>con..?</a:t>
            </a:r>
            <a:endParaRPr lang="en-US" sz="4800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85731" y="6492875"/>
            <a:ext cx="55570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7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170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393902" y="304800"/>
            <a:ext cx="8969298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6000" b="1" i="1" dirty="0">
                <a:latin typeface="Calibri" panose="020F0502020204030204" pitchFamily="34" charset="0"/>
              </a:rPr>
              <a:t>Making Decision </a:t>
            </a:r>
            <a:r>
              <a:rPr lang="en-US" sz="6000" b="1" dirty="0">
                <a:latin typeface="Times New Roman" pitchFamily="18" charset="0"/>
              </a:rPr>
              <a:t>Theory </a:t>
            </a:r>
            <a:r>
              <a:rPr lang="en-US" sz="6000" b="1" i="1" dirty="0">
                <a:latin typeface="Calibri" panose="020F0502020204030204" pitchFamily="34" charset="0"/>
              </a:rPr>
              <a:t>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15122" y="1929162"/>
            <a:ext cx="9820507" cy="4792314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</a:rPr>
              <a:t> Daniel </a:t>
            </a:r>
            <a:r>
              <a:rPr lang="en-US" b="1" dirty="0">
                <a:latin typeface="Times New Roman" pitchFamily="18" charset="0"/>
              </a:rPr>
              <a:t>Griffith’s Theory of Leadership is About Decision Making </a:t>
            </a:r>
            <a:r>
              <a:rPr lang="en-US" b="1" dirty="0" smtClean="0">
                <a:latin typeface="Times New Roman" pitchFamily="18" charset="0"/>
              </a:rPr>
              <a:t>:</a:t>
            </a:r>
          </a:p>
          <a:p>
            <a:pPr algn="l" rtl="0" eaLnBrk="1" hangingPunct="1"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  <a:p>
            <a:pPr lvl="1">
              <a:lnSpc>
                <a:spcPct val="98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Administration is making </a:t>
            </a:r>
            <a:r>
              <a:rPr lang="en-US" sz="2800" b="1" dirty="0" smtClean="0">
                <a:latin typeface="Times New Roman" pitchFamily="18" charset="0"/>
              </a:rPr>
              <a:t>decision.</a:t>
            </a:r>
          </a:p>
          <a:p>
            <a:pPr marL="457200" lvl="1" indent="0" algn="l" rtl="0" eaLnBrk="1" hangingPunct="1">
              <a:lnSpc>
                <a:spcPct val="98000"/>
              </a:lnSpc>
              <a:buNone/>
            </a:pPr>
            <a:endParaRPr lang="en-US" sz="2800" b="1" dirty="0">
              <a:latin typeface="Times New Roman" pitchFamily="18" charset="0"/>
            </a:endParaRP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Organization’s structure is determined by the nature of its making decision </a:t>
            </a:r>
            <a:r>
              <a:rPr lang="en-US" sz="2800" b="1" dirty="0" smtClean="0">
                <a:latin typeface="Times New Roman" pitchFamily="18" charset="0"/>
              </a:rPr>
              <a:t>process.</a:t>
            </a:r>
            <a:endParaRPr lang="en-US" sz="2800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507" y="466068"/>
            <a:ext cx="1384609" cy="10407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641587" y="6200233"/>
            <a:ext cx="767576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8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61413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970156" y="365125"/>
            <a:ext cx="8610600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Griffith (continued)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970156" y="1981200"/>
            <a:ext cx="9378176" cy="4419600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>
            <a:noAutofit/>
          </a:bodyPr>
          <a:lstStyle/>
          <a:p>
            <a:pPr lvl="1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An individual's rank equals his or her degree of control of the </a:t>
            </a:r>
            <a:r>
              <a:rPr lang="en-US" sz="2800" b="1" dirty="0" smtClean="0">
                <a:latin typeface="Times New Roman" pitchFamily="18" charset="0"/>
              </a:rPr>
              <a:t>making </a:t>
            </a:r>
            <a:r>
              <a:rPr lang="en-US" sz="2800" b="1" dirty="0">
                <a:latin typeface="Times New Roman" pitchFamily="18" charset="0"/>
              </a:rPr>
              <a:t>decision process.</a:t>
            </a: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Effectiveness of the leader is inversely proportional to the number of decisions made personally.</a:t>
            </a: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The major differences between types </a:t>
            </a:r>
            <a:r>
              <a:rPr lang="en-US" sz="2800" b="1" dirty="0" smtClean="0">
                <a:latin typeface="Times New Roman" pitchFamily="18" charset="0"/>
              </a:rPr>
              <a:t>of organizations </a:t>
            </a:r>
            <a:r>
              <a:rPr lang="en-US" sz="2800" b="1" dirty="0">
                <a:latin typeface="Times New Roman" pitchFamily="18" charset="0"/>
              </a:rPr>
              <a:t>are related to differences in the </a:t>
            </a:r>
            <a:r>
              <a:rPr lang="en-US" sz="2800" b="1" dirty="0" smtClean="0">
                <a:latin typeface="Times New Roman" pitchFamily="18" charset="0"/>
              </a:rPr>
              <a:t>making </a:t>
            </a:r>
            <a:r>
              <a:rPr lang="en-US" sz="2800" b="1" dirty="0">
                <a:latin typeface="Times New Roman" pitchFamily="18" charset="0"/>
              </a:rPr>
              <a:t>decision process.</a:t>
            </a:r>
          </a:p>
          <a:p>
            <a:pPr algn="l" rtl="0" eaLnBrk="1" hangingPunct="1">
              <a:lnSpc>
                <a:spcPct val="78000"/>
              </a:lnSpc>
              <a:buClr>
                <a:srgbClr val="FF0000"/>
              </a:buClr>
              <a:buSzPct val="65000"/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988" y="389286"/>
            <a:ext cx="1961802" cy="12712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13971" y="6492875"/>
            <a:ext cx="74527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9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502620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88953" y="6356349"/>
            <a:ext cx="81218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70697F9-7E96-46D1-9832-E834AE527EDE}" type="slidenum">
              <a:rPr lang="en-US" altLang="ar-SA" sz="2400" b="1">
                <a:solidFill>
                  <a:schemeClr val="tx1"/>
                </a:solidFill>
              </a:rPr>
              <a:pPr algn="ctr"/>
              <a:t>10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1" y="304800"/>
            <a:ext cx="10326028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versus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Problem </a:t>
            </a:r>
            <a:r>
              <a:rPr lang="en-US" altLang="ar-SA" b="1" i="1" dirty="0">
                <a:latin typeface="Calibri" panose="020F0502020204030204" pitchFamily="34" charset="0"/>
              </a:rPr>
              <a:t>Solving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7356" y="1975624"/>
            <a:ext cx="7335375" cy="4114800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Font typeface="Monotype Sorts" pitchFamily="2" charset="2"/>
              <a:buNone/>
            </a:pPr>
            <a:r>
              <a:rPr lang="en-US" altLang="ar-SA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Simon’s 4 Phases of Decision Making</a:t>
            </a:r>
            <a:endParaRPr lang="en-US" altLang="ar-SA" sz="2400" b="1" i="1" u="sng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1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2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3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4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making Decision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and </a:t>
            </a:r>
            <a:r>
              <a:rPr lang="en-US" altLang="ar-SA" sz="2400" b="1" dirty="0">
                <a:latin typeface="Times New Roman" panose="02020603050405020304" pitchFamily="18" charset="0"/>
              </a:rPr>
              <a:t>problem solving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are interchangeable</a:t>
            </a:r>
            <a:r>
              <a:rPr lang="en-US" altLang="ar-SA" sz="2400" b="1" u="sng" dirty="0">
                <a:latin typeface="Times New Roman" panose="02020603050405020304" pitchFamily="18" charset="0"/>
              </a:rPr>
              <a:t/>
            </a:r>
            <a:br>
              <a:rPr lang="en-US" altLang="ar-SA" sz="2400" b="1" u="sng" dirty="0">
                <a:latin typeface="Times New Roman" panose="02020603050405020304" pitchFamily="18" charset="0"/>
              </a:rPr>
            </a:br>
            <a:endParaRPr lang="en-US" altLang="ar-SA" sz="2400" b="1" u="sng" dirty="0">
              <a:latin typeface="Times New Roman" panose="02020603050405020304" pitchFamily="18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987" y="5236079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687" y="2359916"/>
            <a:ext cx="2495550" cy="18288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08338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885663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6600" b="1" i="1" dirty="0" smtClean="0">
                <a:latin typeface="Calibri" panose="020F0502020204030204" pitchFamily="34" charset="0"/>
              </a:rPr>
              <a:t>Type </a:t>
            </a:r>
            <a:r>
              <a:rPr lang="en-US" sz="6600" b="1" i="1" dirty="0">
                <a:latin typeface="Calibri" panose="020F0502020204030204" pitchFamily="34" charset="0"/>
              </a:rPr>
              <a:t>of </a:t>
            </a:r>
            <a:r>
              <a:rPr lang="en-US" sz="6600" b="1" i="1" dirty="0" smtClean="0">
                <a:latin typeface="Calibri" panose="020F0502020204030204" pitchFamily="34" charset="0"/>
              </a:rPr>
              <a:t>decision</a:t>
            </a:r>
            <a:endParaRPr lang="ar-SA" sz="66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85277"/>
            <a:ext cx="9365166" cy="409168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3600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Programmed </a:t>
            </a:r>
            <a:r>
              <a:rPr lang="en-US" sz="3600" b="1" dirty="0">
                <a:solidFill>
                  <a:srgbClr val="FF0000"/>
                </a:solidFill>
              </a:rPr>
              <a:t>decisions </a:t>
            </a:r>
            <a:r>
              <a:rPr lang="en-US" sz="3600" b="1" dirty="0"/>
              <a:t>– Decisions made in response to routine situations that have occurred in the past. </a:t>
            </a:r>
            <a:endParaRPr lang="en-US" sz="3600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 smtClean="0"/>
              <a:t> </a:t>
            </a:r>
            <a:r>
              <a:rPr lang="en-US" sz="3600" b="1" dirty="0" smtClean="0">
                <a:solidFill>
                  <a:srgbClr val="FF0000"/>
                </a:solidFill>
              </a:rPr>
              <a:t>Non programmed </a:t>
            </a:r>
            <a:r>
              <a:rPr lang="en-US" sz="3600" b="1" dirty="0">
                <a:solidFill>
                  <a:srgbClr val="FF0000"/>
                </a:solidFill>
              </a:rPr>
              <a:t>decisions </a:t>
            </a:r>
            <a:r>
              <a:rPr lang="en-US" sz="3600" b="1" dirty="0"/>
              <a:t>– Decisions made in response to situations that are unique, unstructured, or poorly defined.</a:t>
            </a:r>
            <a:endParaRPr lang="en-US" sz="3600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3600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118" y="455323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239322" y="6388988"/>
            <a:ext cx="86793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11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097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Responses to Decision Situations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7" y="1814978"/>
            <a:ext cx="5157787" cy="82391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/>
            <a:r>
              <a:rPr lang="en-US" dirty="0"/>
              <a:t>Programmed decisions</a:t>
            </a:r>
            <a:endParaRPr lang="ar-S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888165"/>
            <a:ext cx="5157787" cy="3301497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lvl="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Alternatives are familiar to decision makers </a:t>
            </a:r>
            <a:endParaRPr lang="en-US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/>
              <a:t>Responses </a:t>
            </a:r>
            <a:r>
              <a:rPr lang="en-US" b="1" dirty="0"/>
              <a:t>are </a:t>
            </a:r>
            <a:r>
              <a:rPr lang="en-US" b="1" dirty="0" smtClean="0"/>
              <a:t>routine</a:t>
            </a:r>
          </a:p>
          <a:p>
            <a:pPr lvl="0"/>
            <a:endParaRPr lang="ar-S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7588" y="1823458"/>
            <a:ext cx="5183188" cy="82391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/>
            <a:r>
              <a:rPr lang="en-US" dirty="0" smtClean="0"/>
              <a:t>Non Programmed </a:t>
            </a:r>
            <a:r>
              <a:rPr lang="en-US" dirty="0"/>
              <a:t>decisions</a:t>
            </a:r>
            <a:endParaRPr lang="ar-S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888165"/>
            <a:ext cx="5183188" cy="330149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Alternatives are not familiar to decision makers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 Responses require creativity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ar-SA" b="1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952" y="5281716"/>
            <a:ext cx="1208436" cy="90794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5775132" y="6256374"/>
            <a:ext cx="64491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12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763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981308" y="304800"/>
            <a:ext cx="9088244" cy="1365327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Individual v. Organizational Making Decision</a:t>
            </a:r>
          </a:p>
        </p:txBody>
      </p:sp>
      <p:sp>
        <p:nvSpPr>
          <p:cNvPr id="54276" name="Rectangle 3"/>
          <p:cNvSpPr>
            <a:spLocks noGrp="1" noChangeArrowheads="1"/>
          </p:cNvSpPr>
          <p:nvPr>
            <p:ph idx="1"/>
          </p:nvPr>
        </p:nvSpPr>
        <p:spPr>
          <a:xfrm>
            <a:off x="1124415" y="2035252"/>
            <a:ext cx="9314985" cy="4321098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What is meant by the expectation that administrators should be “decisive”?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endParaRPr lang="en-US" b="1" dirty="0" smtClean="0">
              <a:solidFill>
                <a:schemeClr val="tx1"/>
              </a:solidFill>
              <a:latin typeface="Times New Roman" pitchFamily="-10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 How is this different from “organizational decisions”?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endParaRPr lang="en-US" b="1" dirty="0" smtClean="0">
              <a:solidFill>
                <a:schemeClr val="tx1"/>
              </a:solidFill>
              <a:latin typeface="Times New Roman" pitchFamily="-10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It is the responsibility of administrators to establish </a:t>
            </a:r>
            <a:r>
              <a:rPr lang="en-US" b="1" dirty="0">
                <a:latin typeface="Times New Roman" pitchFamily="-108" charset="0"/>
              </a:rPr>
              <a:t>making decision processes </a:t>
            </a: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that establish a positive culture.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447907"/>
            <a:ext cx="1694985" cy="10853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13764" y="6356350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13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962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93769"/>
            <a:ext cx="10515600" cy="4551996"/>
          </a:xfrm>
          <a:ln>
            <a:solidFill>
              <a:schemeClr val="tx1"/>
            </a:solidFill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182030" y="214173"/>
            <a:ext cx="8497229" cy="15254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</a:pPr>
            <a:r>
              <a:rPr lang="en-US" b="1" i="1" dirty="0" smtClean="0">
                <a:latin typeface="Calibri" panose="020F0502020204030204" pitchFamily="34" charset="0"/>
              </a:rPr>
              <a:t>Rationality in Making Decision</a:t>
            </a:r>
            <a:endParaRPr lang="en-US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97552" y="6180640"/>
            <a:ext cx="75828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14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888" y="214173"/>
            <a:ext cx="1880837" cy="140275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3409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1516566" y="228600"/>
            <a:ext cx="8567234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>
                <a:latin typeface="Calibri" panose="020F0502020204030204" pitchFamily="34" charset="0"/>
              </a:rPr>
              <a:t>Rationality in Making Decision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215483" y="1722436"/>
            <a:ext cx="8868317" cy="4651917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Herbert Simon’s three phases of </a:t>
            </a:r>
            <a:r>
              <a:rPr lang="en-US" sz="3200" b="1" i="1" u="sng" dirty="0">
                <a:solidFill>
                  <a:srgbClr val="FF0000"/>
                </a:solidFill>
                <a:latin typeface="Times New Roman" pitchFamily="18" charset="0"/>
              </a:rPr>
              <a:t>making decision </a:t>
            </a: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en-US" sz="32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Intelligence activity - gathering information regarding the need for a decision to be made</a:t>
            </a: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Design activity - alternatives are envisioned, developed and analyzed</a:t>
            </a: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Choice activity - selecting a course of action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6390" y="301083"/>
            <a:ext cx="1375181" cy="10928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37100" y="6425966"/>
            <a:ext cx="91254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15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105438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b="1" i="1" u="sng" dirty="0">
                <a:solidFill>
                  <a:srgbClr val="FF0000"/>
                </a:solidFill>
                <a:latin typeface="Times New Roman" pitchFamily="18" charset="0"/>
              </a:rPr>
              <a:t>Peter Drucker’s rational steps in making decision :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Define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Analyze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Develop Alternative Solutions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Decide on the Best Solution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Convert decisions into Effective Actions</a:t>
            </a:r>
          </a:p>
          <a:p>
            <a:pPr>
              <a:lnSpc>
                <a:spcPct val="110000"/>
              </a:lnSpc>
            </a:pPr>
            <a:endParaRPr lang="en-US" b="1" i="1" u="sng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6152" y="228600"/>
            <a:ext cx="1570244" cy="13061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3610" y="228600"/>
            <a:ext cx="9080190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Rationality in Making Decision </a:t>
            </a:r>
            <a:r>
              <a:rPr lang="en-US" b="1" i="1" dirty="0" smtClean="0">
                <a:latin typeface="Calibri" panose="020F0502020204030204" pitchFamily="34" charset="0"/>
              </a:rPr>
              <a:t>cont..</a:t>
            </a:r>
            <a:endParaRPr lang="en-US" b="1" i="1" dirty="0"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106" y="4533411"/>
            <a:ext cx="1685693" cy="164355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006897" y="6426123"/>
            <a:ext cx="92555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16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481634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The above models assume that </a:t>
            </a:r>
            <a:r>
              <a:rPr lang="en-US" sz="3600" b="1" dirty="0" smtClean="0"/>
              <a:t>making </a:t>
            </a:r>
            <a:r>
              <a:rPr lang="en-US" sz="3600" b="1" dirty="0"/>
              <a:t>decision is an orderly, rational process that possesses an inner </a:t>
            </a:r>
            <a:r>
              <a:rPr lang="en-US" sz="3600" b="1" dirty="0" smtClean="0"/>
              <a:t>logic.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3600" b="1" dirty="0"/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The steps in the process follow one another in an orderly, logical and sequential flow 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271" y="209085"/>
            <a:ext cx="1264670" cy="105193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9481634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>
                <a:latin typeface="Calibri" panose="020F0502020204030204" pitchFamily="34" charset="0"/>
              </a:rPr>
              <a:t>Rationality in Making Decision cont</a:t>
            </a:r>
            <a:r>
              <a:rPr lang="en-US" sz="4800" b="1" i="1" dirty="0" smtClean="0">
                <a:latin typeface="Calibri" panose="020F0502020204030204" pitchFamily="34" charset="0"/>
              </a:rPr>
              <a:t>..</a:t>
            </a:r>
            <a:endParaRPr lang="en-US" sz="4800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97605" y="6426123"/>
            <a:ext cx="72297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17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395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1" y="152400"/>
            <a:ext cx="9443223" cy="1371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Rational  </a:t>
            </a:r>
            <a:r>
              <a:rPr lang="en-US" sz="5400" b="1" i="1" dirty="0" smtClean="0">
                <a:latin typeface="Calibri" panose="020F0502020204030204" pitchFamily="34" charset="0"/>
              </a:rPr>
              <a:t>Making Decision Models</a:t>
            </a:r>
            <a:endParaRPr lang="en-US" sz="5400" b="1" i="1" dirty="0">
              <a:latin typeface="Calibri" panose="020F0502020204030204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2075" tIns="46038" rIns="92075" bIns="46038" rtlCol="0">
            <a:normAutofit/>
          </a:bodyPr>
          <a:lstStyle/>
          <a:p>
            <a:pPr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Some models add a “feedback loop” to make successively better decisions eventually reaching “optimal” decisions</a:t>
            </a:r>
            <a:r>
              <a:rPr lang="en-US" b="1" dirty="0" smtClean="0">
                <a:latin typeface="Times New Roman" pitchFamily="18" charset="0"/>
              </a:rPr>
              <a:t>.</a:t>
            </a:r>
          </a:p>
          <a:p>
            <a:pPr algn="l" rtl="0" eaLnBrk="1" hangingPunct="1">
              <a:lnSpc>
                <a:spcPct val="110000"/>
              </a:lnSpc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We must recognize that we generally make decisions that are called “satisficing”, that is, they are a solution that is satisfactory, but not necessarily the optimal solution.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055" y="152400"/>
            <a:ext cx="1554295" cy="12928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559812" y="6374787"/>
            <a:ext cx="72297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18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07917"/>
      </p:ext>
    </p:extLst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82990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Strategic Making Decision 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Strategic making decision </a:t>
            </a:r>
            <a:r>
              <a:rPr lang="en-US" sz="3200" b="1" dirty="0" smtClean="0"/>
              <a:t>occurs </a:t>
            </a:r>
            <a:r>
              <a:rPr lang="en-US" sz="3200" b="1" dirty="0"/>
              <a:t>at </a:t>
            </a:r>
            <a:r>
              <a:rPr lang="en-US" sz="3200" b="1" dirty="0" smtClean="0"/>
              <a:t>the highest </a:t>
            </a:r>
            <a:r>
              <a:rPr lang="en-US" sz="3200" b="1" dirty="0"/>
              <a:t>levels in </a:t>
            </a:r>
            <a:r>
              <a:rPr lang="en-US" sz="3200" b="1" dirty="0" smtClean="0"/>
              <a:t>organizations:</a:t>
            </a:r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      – </a:t>
            </a:r>
            <a:r>
              <a:rPr lang="en-US" sz="3200" b="1" dirty="0"/>
              <a:t>This strategy defines the long-term direction </a:t>
            </a:r>
            <a:r>
              <a:rPr lang="en-US" sz="3200" b="1" dirty="0" smtClean="0"/>
              <a:t>of the </a:t>
            </a:r>
            <a:r>
              <a:rPr lang="en-US" sz="3200" b="1" dirty="0"/>
              <a:t>firm.</a:t>
            </a:r>
          </a:p>
          <a:p>
            <a:pPr marL="0" indent="0">
              <a:buNone/>
            </a:pPr>
            <a:r>
              <a:rPr lang="en-US" sz="3200" b="1" dirty="0" smtClean="0"/>
              <a:t>      – </a:t>
            </a:r>
            <a:r>
              <a:rPr lang="en-US" sz="3200" b="1" dirty="0"/>
              <a:t>Two important areas for strategic </a:t>
            </a:r>
            <a:r>
              <a:rPr lang="en-US" sz="3200" b="1" dirty="0" smtClean="0"/>
              <a:t>decision making </a:t>
            </a:r>
            <a:r>
              <a:rPr lang="en-US" sz="3200" b="1" dirty="0"/>
              <a:t>are: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 smtClean="0"/>
              <a:t>   </a:t>
            </a:r>
            <a:r>
              <a:rPr lang="en-US" sz="3200" b="1" dirty="0"/>
              <a:t>Strategy </a:t>
            </a:r>
            <a:r>
              <a:rPr lang="en-US" sz="3200" b="1" dirty="0" smtClean="0"/>
              <a:t>selection.</a:t>
            </a:r>
            <a:endParaRPr lang="en-US" sz="32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 smtClean="0"/>
              <a:t>  Evaluation </a:t>
            </a:r>
            <a:r>
              <a:rPr lang="en-US" sz="3200" b="1" dirty="0"/>
              <a:t>of </a:t>
            </a:r>
            <a:r>
              <a:rPr lang="en-US" sz="3200" b="1" dirty="0" smtClean="0"/>
              <a:t>portfolios.</a:t>
            </a:r>
            <a:endParaRPr lang="ar-SA" sz="32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142" y="297367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986454" y="6402388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19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507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015" y="365125"/>
            <a:ext cx="1140769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Strategy Selection: The </a:t>
            </a:r>
            <a:r>
              <a:rPr lang="en-US" b="1" i="1" dirty="0" smtClean="0">
                <a:latin typeface="Calibri" panose="020F0502020204030204" pitchFamily="34" charset="0"/>
              </a:rPr>
              <a:t>Strategic Making </a:t>
            </a:r>
            <a:r>
              <a:rPr lang="en-US" b="1" i="1" dirty="0">
                <a:latin typeface="Calibri" panose="020F0502020204030204" pitchFamily="34" charset="0"/>
              </a:rPr>
              <a:t>Decision Matrix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275956" cy="4351338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400" b="1" dirty="0"/>
              <a:t>A two-dimensional grid used to select the </a:t>
            </a:r>
            <a:r>
              <a:rPr lang="en-US" sz="4400" b="1" dirty="0" smtClean="0"/>
              <a:t>best strategic </a:t>
            </a:r>
            <a:r>
              <a:rPr lang="en-US" sz="4400" b="1" dirty="0"/>
              <a:t>alternative in light of </a:t>
            </a:r>
            <a:r>
              <a:rPr lang="en-US" sz="4400" b="1" dirty="0" smtClean="0"/>
              <a:t>multiple organizational </a:t>
            </a:r>
            <a:r>
              <a:rPr lang="en-US" sz="4400" b="1" dirty="0"/>
              <a:t>objectives.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44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699" y="5390919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785732" y="6328627"/>
            <a:ext cx="96829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20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864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191" y="297367"/>
            <a:ext cx="900832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Operational 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/>
              <a:t>Operational making decision </a:t>
            </a:r>
            <a:r>
              <a:rPr lang="en-US" sz="3600" b="1" dirty="0" smtClean="0"/>
              <a:t>relates </a:t>
            </a:r>
            <a:r>
              <a:rPr lang="en-US" sz="3600" b="1" dirty="0"/>
              <a:t>to decision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situations that cover much shorter time spans. These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decisions are typically made at lower levels within the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organization, but that need not always be the case.</a:t>
            </a:r>
            <a:endParaRPr lang="ar-SA" sz="36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107" y="523392"/>
            <a:ext cx="1162604" cy="8735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261517" y="6379658"/>
            <a:ext cx="83448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21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946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7349"/>
            <a:ext cx="9543585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Applying Structure to </a:t>
            </a:r>
            <a:r>
              <a:rPr lang="en-US" b="1" i="1" dirty="0" smtClean="0">
                <a:latin typeface="Calibri" panose="020F0502020204030204" pitchFamily="34" charset="0"/>
              </a:rPr>
              <a:t>the</a:t>
            </a:r>
            <a:r>
              <a:rPr lang="en-US" b="1" i="1" dirty="0">
                <a:latin typeface="Calibri" panose="020F0502020204030204" pitchFamily="34" charset="0"/>
              </a:rPr>
              <a:t> </a:t>
            </a:r>
            <a:r>
              <a:rPr lang="en-US" b="1" i="1" dirty="0" smtClean="0">
                <a:latin typeface="Calibri" panose="020F0502020204030204" pitchFamily="34" charset="0"/>
              </a:rPr>
              <a:t>Making Decision </a:t>
            </a:r>
            <a:r>
              <a:rPr lang="en-US" b="1" i="1" dirty="0">
                <a:latin typeface="Calibri" panose="020F0502020204030204" pitchFamily="34" charset="0"/>
              </a:rPr>
              <a:t>Process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Alternative </a:t>
            </a:r>
            <a:r>
              <a:rPr lang="en-US" b="1" i="1" dirty="0">
                <a:solidFill>
                  <a:srgbClr val="FF0000"/>
                </a:solidFill>
              </a:rPr>
              <a:t>Courses of Action</a:t>
            </a: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Strategies that might be implemented in </a:t>
            </a:r>
            <a:r>
              <a:rPr lang="en-US" b="1" dirty="0" smtClean="0"/>
              <a:t>a making decision      situation</a:t>
            </a:r>
            <a:r>
              <a:rPr lang="en-US" b="1" dirty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States </a:t>
            </a:r>
            <a:r>
              <a:rPr lang="en-US" b="1" i="1" dirty="0">
                <a:solidFill>
                  <a:srgbClr val="FF0000"/>
                </a:solidFill>
              </a:rPr>
              <a:t>of Nature</a:t>
            </a: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Conditions over which the decision maker </a:t>
            </a:r>
            <a:r>
              <a:rPr lang="en-US" b="1" dirty="0" smtClean="0"/>
              <a:t>has little </a:t>
            </a:r>
            <a:r>
              <a:rPr lang="en-US" b="1" dirty="0"/>
              <a:t>or no control.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Payoffs</a:t>
            </a:r>
            <a:endParaRPr lang="en-US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The outcomes of decision situations.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323" y="433098"/>
            <a:ext cx="1068657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216912" y="6289676"/>
            <a:ext cx="87908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22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476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43946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Applying Structure to the </a:t>
            </a:r>
            <a:r>
              <a:rPr lang="en-US" b="1" i="1" dirty="0" smtClean="0">
                <a:latin typeface="Calibri" panose="020F0502020204030204" pitchFamily="34" charset="0"/>
              </a:rPr>
              <a:t>Making </a:t>
            </a:r>
            <a:r>
              <a:rPr lang="en-US" b="1" i="1" dirty="0">
                <a:latin typeface="Calibri" panose="020F0502020204030204" pitchFamily="34" charset="0"/>
              </a:rPr>
              <a:t>Decision Process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668" y="2419815"/>
            <a:ext cx="9155152" cy="3757148"/>
          </a:xfrm>
          <a:ln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i="1" dirty="0">
                <a:solidFill>
                  <a:srgbClr val="FF0000"/>
                </a:solidFill>
              </a:rPr>
              <a:t>Payoff Table</a:t>
            </a:r>
          </a:p>
          <a:p>
            <a:pPr marL="0" indent="0">
              <a:buNone/>
            </a:pPr>
            <a:r>
              <a:rPr lang="en-US" sz="4000" b="1" dirty="0" smtClean="0"/>
              <a:t>A </a:t>
            </a:r>
            <a:r>
              <a:rPr lang="en-US" sz="4000" b="1" dirty="0"/>
              <a:t>matrix that organizes the alternative </a:t>
            </a:r>
            <a:r>
              <a:rPr lang="en-US" sz="4000" b="1" dirty="0" smtClean="0"/>
              <a:t>courses of </a:t>
            </a:r>
            <a:r>
              <a:rPr lang="en-US" sz="4000" b="1" dirty="0"/>
              <a:t>action, states of nature, and payoffs for </a:t>
            </a:r>
            <a:r>
              <a:rPr lang="en-US" sz="4000" b="1" dirty="0" smtClean="0"/>
              <a:t>a decision </a:t>
            </a:r>
            <a:r>
              <a:rPr lang="en-US" sz="4000" b="1" dirty="0"/>
              <a:t>situation.</a:t>
            </a:r>
            <a:endParaRPr lang="ar-SA" sz="40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925" y="501940"/>
            <a:ext cx="1001750" cy="105193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1488" y="6378652"/>
            <a:ext cx="71182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23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885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093605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Techniques that Enhance Quality </a:t>
            </a:r>
            <a:r>
              <a:rPr lang="en-US" b="1" i="1" dirty="0" smtClean="0">
                <a:latin typeface="Calibri" panose="020F0502020204030204" pitchFamily="34" charset="0"/>
              </a:rPr>
              <a:t>in </a:t>
            </a: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The </a:t>
            </a:r>
            <a:r>
              <a:rPr lang="en-US" b="1" dirty="0"/>
              <a:t>manner in which the information in </a:t>
            </a:r>
            <a:r>
              <a:rPr lang="en-US" b="1" dirty="0" smtClean="0"/>
              <a:t>the payoff </a:t>
            </a:r>
            <a:r>
              <a:rPr lang="en-US" b="1" dirty="0"/>
              <a:t>table is analyzed is a function of </a:t>
            </a:r>
            <a:r>
              <a:rPr lang="en-US" b="1" dirty="0" smtClean="0"/>
              <a:t>the </a:t>
            </a:r>
            <a:r>
              <a:rPr lang="en-US" b="1" dirty="0"/>
              <a:t>making </a:t>
            </a:r>
            <a:r>
              <a:rPr lang="en-US" b="1" dirty="0" smtClean="0"/>
              <a:t>decision </a:t>
            </a:r>
            <a:r>
              <a:rPr lang="en-US" b="1" dirty="0"/>
              <a:t>environment</a:t>
            </a:r>
            <a:r>
              <a:rPr lang="en-US" b="1" dirty="0" smtClean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Three </a:t>
            </a:r>
            <a:r>
              <a:rPr lang="en-US" b="1" dirty="0"/>
              <a:t>different </a:t>
            </a:r>
            <a:r>
              <a:rPr lang="en-US" b="1" dirty="0" smtClean="0"/>
              <a:t>making </a:t>
            </a:r>
            <a:r>
              <a:rPr lang="en-US" b="1" dirty="0"/>
              <a:t>decision </a:t>
            </a:r>
            <a:r>
              <a:rPr lang="en-US" b="1" dirty="0" smtClean="0"/>
              <a:t>environments </a:t>
            </a:r>
            <a:r>
              <a:rPr lang="en-US" b="1" dirty="0"/>
              <a:t>are generally </a:t>
            </a:r>
            <a:r>
              <a:rPr lang="en-US" b="1" dirty="0" smtClean="0"/>
              <a:t>identified depending </a:t>
            </a:r>
            <a:r>
              <a:rPr lang="en-US" b="1" dirty="0"/>
              <a:t>on the amount of knowledge </a:t>
            </a:r>
            <a:r>
              <a:rPr lang="en-US" b="1" dirty="0" smtClean="0"/>
              <a:t>that exists about future </a:t>
            </a:r>
            <a:r>
              <a:rPr lang="en-US" b="1" dirty="0"/>
              <a:t>conditions that </a:t>
            </a:r>
            <a:r>
              <a:rPr lang="en-US" b="1" dirty="0" smtClean="0"/>
              <a:t>might occur</a:t>
            </a:r>
            <a:r>
              <a:rPr lang="en-US" b="1" dirty="0"/>
              <a:t>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269" y="5214849"/>
            <a:ext cx="1280531" cy="96211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621251" y="6254072"/>
            <a:ext cx="96829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24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8693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99341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>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0000"/>
                </a:solidFill>
              </a:rPr>
              <a:t>Types of Making </a:t>
            </a:r>
            <a:r>
              <a:rPr lang="en-US" b="1" i="1" u="sng" dirty="0" smtClean="0">
                <a:solidFill>
                  <a:srgbClr val="FF0000"/>
                </a:solidFill>
              </a:rPr>
              <a:t>Decision </a:t>
            </a:r>
            <a:r>
              <a:rPr lang="en-US" b="1" i="1" u="sng" dirty="0">
                <a:solidFill>
                  <a:srgbClr val="FF0000"/>
                </a:solidFill>
              </a:rPr>
              <a:t>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certainty</a:t>
            </a:r>
          </a:p>
          <a:p>
            <a:pPr marL="0" indent="0">
              <a:buNone/>
            </a:pPr>
            <a:r>
              <a:rPr lang="en-US" b="1" dirty="0"/>
              <a:t>• In making decision under certainty, the </a:t>
            </a:r>
            <a:r>
              <a:rPr lang="en-US" b="1" dirty="0" smtClean="0"/>
              <a:t>decision maker </a:t>
            </a:r>
            <a:r>
              <a:rPr lang="en-US" b="1" dirty="0"/>
              <a:t>knows with certainty what conditions </a:t>
            </a:r>
            <a:r>
              <a:rPr lang="en-US" b="1" dirty="0" smtClean="0"/>
              <a:t>will subsequently </a:t>
            </a:r>
            <a:r>
              <a:rPr lang="en-US" b="1" dirty="0"/>
              <a:t>occur and affect the </a:t>
            </a:r>
            <a:r>
              <a:rPr lang="en-US" b="1" dirty="0" smtClean="0"/>
              <a:t>decision outcomes</a:t>
            </a:r>
            <a:r>
              <a:rPr lang="en-US" b="1" dirty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risk</a:t>
            </a:r>
          </a:p>
          <a:p>
            <a:pPr marL="0" indent="0">
              <a:buNone/>
            </a:pPr>
            <a:r>
              <a:rPr lang="en-US" b="1" dirty="0"/>
              <a:t>• In making decision under risk, the probabilities </a:t>
            </a:r>
            <a:r>
              <a:rPr lang="en-US" b="1" dirty="0" smtClean="0"/>
              <a:t>are used </a:t>
            </a:r>
            <a:r>
              <a:rPr lang="en-US" b="1" dirty="0"/>
              <a:t>to obtain expected values of outcomes for </a:t>
            </a:r>
            <a:r>
              <a:rPr lang="en-US" b="1" dirty="0" smtClean="0"/>
              <a:t>each decision </a:t>
            </a:r>
            <a:r>
              <a:rPr lang="en-US" b="1" dirty="0"/>
              <a:t>alternative.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5960" y="455323"/>
            <a:ext cx="934843" cy="12353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31419" y="6403665"/>
            <a:ext cx="101290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25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972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0000"/>
                </a:solidFill>
              </a:rPr>
              <a:t>Types of Making Decision </a:t>
            </a:r>
            <a:r>
              <a:rPr lang="en-US" b="1" i="1" u="sng" dirty="0" smtClean="0">
                <a:solidFill>
                  <a:srgbClr val="FF0000"/>
                </a:solidFill>
              </a:rPr>
              <a:t>Environments</a:t>
            </a:r>
            <a:r>
              <a:rPr lang="en-US" b="1" i="1" u="sng" dirty="0">
                <a:solidFill>
                  <a:srgbClr val="FF0000"/>
                </a:solidFill>
              </a:rPr>
              <a:t>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risk (topics)</a:t>
            </a:r>
          </a:p>
          <a:p>
            <a:pPr marL="0" indent="0">
              <a:buNone/>
            </a:pPr>
            <a:r>
              <a:rPr lang="en-US" b="1" dirty="0" smtClean="0"/>
              <a:t>    • </a:t>
            </a:r>
            <a:r>
              <a:rPr lang="en-US" b="1" dirty="0"/>
              <a:t>Expected value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The </a:t>
            </a:r>
            <a:r>
              <a:rPr lang="en-US" b="1" dirty="0"/>
              <a:t>product of a payoff and its probability of occurrence.</a:t>
            </a:r>
          </a:p>
          <a:p>
            <a:pPr marL="0" indent="0">
              <a:buNone/>
            </a:pPr>
            <a:r>
              <a:rPr lang="en-US" b="1" dirty="0" smtClean="0"/>
              <a:t>     • </a:t>
            </a:r>
            <a:r>
              <a:rPr lang="en-US" b="1" dirty="0"/>
              <a:t>Expected monetary value (EMV)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The </a:t>
            </a:r>
            <a:r>
              <a:rPr lang="en-US" b="1" dirty="0"/>
              <a:t>sum of each expected value for an alternative.</a:t>
            </a:r>
          </a:p>
          <a:p>
            <a:pPr marL="0" indent="0">
              <a:buNone/>
            </a:pPr>
            <a:r>
              <a:rPr lang="en-US" b="1" dirty="0" smtClean="0"/>
              <a:t>    • </a:t>
            </a:r>
            <a:r>
              <a:rPr lang="en-US" b="1" dirty="0"/>
              <a:t>Decision tree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</a:t>
            </a:r>
            <a:r>
              <a:rPr lang="en-US" b="1" dirty="0"/>
              <a:t>A branching diagram that illustrates the </a:t>
            </a:r>
            <a:r>
              <a:rPr lang="en-US" b="1" dirty="0" smtClean="0"/>
              <a:t>alternatives.</a:t>
            </a: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         </a:t>
            </a:r>
          </a:p>
          <a:p>
            <a:pPr marL="0" indent="0" algn="ctr">
              <a:buNone/>
            </a:pPr>
            <a:r>
              <a:rPr lang="en-US" b="1" i="1" u="sng" dirty="0" smtClean="0"/>
              <a:t>states </a:t>
            </a:r>
            <a:r>
              <a:rPr lang="en-US" b="1" i="1" u="sng" dirty="0"/>
              <a:t>of nature for a decision situation</a:t>
            </a:r>
            <a:r>
              <a:rPr lang="en-US" b="1" dirty="0"/>
              <a:t>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272" y="5154768"/>
            <a:ext cx="1372528" cy="92926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30336" y="6311900"/>
            <a:ext cx="94599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26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312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>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i="1" u="sng" dirty="0">
                <a:solidFill>
                  <a:srgbClr val="FF0000"/>
                </a:solidFill>
              </a:rPr>
              <a:t>Types of Decision Making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rgbClr val="FF0000"/>
                </a:solidFill>
              </a:rPr>
              <a:t> making Decision under uncertainty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    </a:t>
            </a:r>
            <a:r>
              <a:rPr lang="en-US" b="1" dirty="0"/>
              <a:t>In some cases a decision maker cannot assess </a:t>
            </a:r>
            <a:r>
              <a:rPr lang="en-US" b="1" dirty="0" smtClean="0"/>
              <a:t>the probability </a:t>
            </a:r>
            <a:r>
              <a:rPr lang="en-US" b="1" dirty="0"/>
              <a:t>of occurrence for the various states </a:t>
            </a:r>
            <a:r>
              <a:rPr lang="en-US" b="1" dirty="0" smtClean="0"/>
              <a:t>of nature.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   When </a:t>
            </a:r>
            <a:r>
              <a:rPr lang="en-US" b="1" dirty="0"/>
              <a:t>no probabilities are available, the situation </a:t>
            </a:r>
            <a:r>
              <a:rPr lang="en-US" b="1" dirty="0" smtClean="0"/>
              <a:t>is referred </a:t>
            </a:r>
            <a:r>
              <a:rPr lang="en-US" b="1" dirty="0"/>
              <a:t>to as making decision under uncertainty.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787" y="4874130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053361" y="6311900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27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3942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05507" y="6345199"/>
            <a:ext cx="137160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5D01C02-7668-4115-88ED-BDC5FD071331}" type="slidenum">
              <a:rPr lang="en-US" altLang="ar-SA" sz="2400" b="1">
                <a:solidFill>
                  <a:schemeClr val="tx1"/>
                </a:solidFill>
              </a:rPr>
              <a:pPr algn="ctr"/>
              <a:t>28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59366" y="228600"/>
            <a:ext cx="922763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Under Uncertainty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38868" y="2118887"/>
            <a:ext cx="8443332" cy="4114800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Several outcomes possible for each course of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action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 smtClean="0">
                <a:latin typeface="Times New Roman" panose="02020603050405020304" pitchFamily="18" charset="0"/>
              </a:rPr>
              <a:t>but </a:t>
            </a:r>
            <a:r>
              <a:rPr lang="en-US" altLang="ar-SA" sz="2400" b="1" dirty="0">
                <a:latin typeface="Times New Roman" panose="02020603050405020304" pitchFamily="18" charset="0"/>
              </a:rPr>
              <a:t>the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decision maker </a:t>
            </a:r>
            <a:r>
              <a:rPr lang="en-US" altLang="ar-SA" sz="2400" b="1" dirty="0">
                <a:latin typeface="Times New Roman" panose="02020603050405020304" pitchFamily="18" charset="0"/>
              </a:rPr>
              <a:t>does not know, or cannot estimate the probability of occurrence 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More difficult - insufficient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information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Assessing the decision maker's (and/or the organizational) attitude toward risk</a:t>
            </a:r>
          </a:p>
          <a:p>
            <a:pPr marL="0" indent="0">
              <a:buClr>
                <a:srgbClr val="FF0000"/>
              </a:buClr>
              <a:buSzPct val="100000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392" y="228600"/>
            <a:ext cx="1796456" cy="12656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1115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72776" y="6356350"/>
            <a:ext cx="104263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8B13BCCF-540F-45C6-BE31-4E308E8027ED}" type="slidenum">
              <a:rPr lang="en-US" altLang="ar-SA" sz="2400" b="1">
                <a:solidFill>
                  <a:schemeClr val="tx1"/>
                </a:solidFill>
              </a:rPr>
              <a:pPr algn="ctr"/>
              <a:t>29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791737" y="228600"/>
            <a:ext cx="1073862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>
                <a:solidFill>
                  <a:srgbClr val="FF0000"/>
                </a:solidFill>
                <a:latin typeface="Calibri" panose="020F0502020204030204" pitchFamily="34" charset="0"/>
              </a:rPr>
              <a:t>Under Risk </a:t>
            </a:r>
            <a:r>
              <a:rPr lang="en-US" altLang="ar-SA" b="1" i="1" dirty="0">
                <a:latin typeface="Calibri" panose="020F0502020204030204" pitchFamily="34" charset="0"/>
              </a:rPr>
              <a:t>(Risk Analysis)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60810" y="1806575"/>
            <a:ext cx="8192429" cy="4114800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Probabilistic or stochastic decision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situation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Must consider several possible outcomes for each alternative, each with a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probability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Long-run probabilities of the occurrences of the given outcomes are assumed known or estimated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Assess the (</a:t>
            </a:r>
            <a:r>
              <a:rPr lang="en-US" altLang="ar-SA" sz="2400" b="1" i="1" dirty="0">
                <a:latin typeface="Times New Roman" panose="02020603050405020304" pitchFamily="18" charset="0"/>
              </a:rPr>
              <a:t>calculated</a:t>
            </a:r>
            <a:r>
              <a:rPr lang="en-US" altLang="ar-SA" sz="2400" b="1" dirty="0">
                <a:latin typeface="Times New Roman" panose="02020603050405020304" pitchFamily="18" charset="0"/>
              </a:rPr>
              <a:t>) degree of risk associated with each alternative 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566" y="5820936"/>
            <a:ext cx="1520282" cy="10370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304245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86092" y="6274613"/>
            <a:ext cx="119132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B97C8D3-D877-4281-9A2D-942A5449D409}" type="slidenum">
              <a:rPr lang="en-US" altLang="ar-SA" sz="2400" b="1">
                <a:solidFill>
                  <a:schemeClr val="tx1"/>
                </a:solidFill>
              </a:rPr>
              <a:pPr algn="ctr"/>
              <a:t>30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93180" y="228600"/>
            <a:ext cx="8608742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Risk Analysis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54359185"/>
              </p:ext>
            </p:extLst>
          </p:nvPr>
        </p:nvGraphicFramePr>
        <p:xfrm>
          <a:off x="1037063" y="2062976"/>
          <a:ext cx="10080703" cy="3885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200" y="279187"/>
            <a:ext cx="1614491" cy="10924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809049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091853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Ethical and Social Implications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10410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011" y="365125"/>
            <a:ext cx="1129990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5042210" y="6311900"/>
            <a:ext cx="119132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31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2667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070517" y="470886"/>
            <a:ext cx="8446788" cy="1191828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Participative Making Decision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1155749" y="1844751"/>
            <a:ext cx="8361556" cy="4351338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Monotype Sorts"/>
              <a:buNone/>
            </a:pPr>
            <a:r>
              <a:rPr lang="en-US" sz="3200" b="1" i="1" u="sng" dirty="0">
                <a:solidFill>
                  <a:srgbClr val="FF0000"/>
                </a:solidFill>
                <a:latin typeface="Times New Roman" pitchFamily="18" charset="0"/>
              </a:rPr>
              <a:t>Potential benefits: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Make better </a:t>
            </a:r>
            <a:r>
              <a:rPr lang="en-US" sz="3200" b="1" dirty="0" smtClean="0">
                <a:latin typeface="Times New Roman" pitchFamily="18" charset="0"/>
              </a:rPr>
              <a:t>decisions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n-US" sz="3200" b="1" dirty="0">
              <a:latin typeface="Times New Roman" pitchFamily="18" charset="0"/>
            </a:endParaRP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Enhance the growth and development of </a:t>
            </a:r>
            <a:r>
              <a:rPr lang="en-US" sz="3200" b="1" dirty="0" smtClean="0">
                <a:latin typeface="Times New Roman" pitchFamily="18" charset="0"/>
              </a:rPr>
              <a:t>participants</a:t>
            </a:r>
            <a:endParaRPr lang="en-US" sz="3200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738" y="470887"/>
            <a:ext cx="1735010" cy="11918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92030" y="6339873"/>
            <a:ext cx="78987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32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7529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1248937" y="237892"/>
            <a:ext cx="8686800" cy="1371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Participative or Democratic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1325137" y="1722437"/>
            <a:ext cx="8610600" cy="4800600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Democratic making decision may involve a vote, with the majority winning</a:t>
            </a:r>
            <a:r>
              <a:rPr lang="en-US" b="1" dirty="0" smtClean="0">
                <a:latin typeface="Times New Roman" pitchFamily="18" charset="0"/>
              </a:rPr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>
                <a:latin typeface="Times New Roman" pitchFamily="18" charset="0"/>
              </a:rPr>
              <a:t>The </a:t>
            </a:r>
            <a:r>
              <a:rPr lang="en-US" b="1" dirty="0">
                <a:latin typeface="Times New Roman" pitchFamily="18" charset="0"/>
              </a:rPr>
              <a:t>leader should work with participants in the organization to establish a </a:t>
            </a:r>
            <a:r>
              <a:rPr lang="en-US" b="1" i="1" dirty="0">
                <a:latin typeface="Times New Roman" pitchFamily="18" charset="0"/>
              </a:rPr>
              <a:t>process for making decisions</a:t>
            </a:r>
            <a:r>
              <a:rPr lang="en-US" b="1" i="1" dirty="0" smtClean="0">
                <a:latin typeface="Times New Roman" pitchFamily="18" charset="0"/>
              </a:rPr>
              <a:t>.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Participants should evaluate how the process is working and suggest changes for making the process better.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880" y="237892"/>
            <a:ext cx="1586261" cy="131942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274527" y="6523037"/>
            <a:ext cx="723900" cy="28249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33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7183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08395" y="6322897"/>
            <a:ext cx="77129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0F7A19BA-3DA3-4BA6-AAE5-0A567BD82E40}" type="slidenum">
              <a:rPr lang="en-US" altLang="ar-SA" sz="2400" b="1">
                <a:solidFill>
                  <a:schemeClr val="tx1"/>
                </a:solidFill>
              </a:rPr>
              <a:pPr algn="ctr"/>
              <a:t>34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694985" y="304800"/>
            <a:ext cx="813481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 smtClean="0">
                <a:latin typeface="Calibri" panose="020F0502020204030204" pitchFamily="34" charset="0"/>
              </a:rPr>
              <a:t>Making Decision Process </a:t>
            </a:r>
            <a:endParaRPr lang="en-US" alt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4985" y="2111375"/>
            <a:ext cx="7686907" cy="4114800"/>
          </a:xfrm>
          <a:noFill/>
          <a:ln>
            <a:solidFill>
              <a:schemeClr val="tx1"/>
            </a:solidFill>
          </a:ln>
        </p:spPr>
        <p:txBody>
          <a:bodyPr anchor="ctr">
            <a:normAutofit fontScale="92500" lnSpcReduction="10000"/>
          </a:bodyPr>
          <a:lstStyle/>
          <a:p>
            <a:pPr>
              <a:buFont typeface="Monotype Sorts" pitchFamily="2" charset="2"/>
              <a:buNone/>
            </a:pPr>
            <a:r>
              <a:rPr lang="en-US" altLang="ar-SA" sz="2400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Systematic Making  </a:t>
            </a:r>
            <a:r>
              <a:rPr lang="en-US" altLang="ar-SA" sz="24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Decision Process </a:t>
            </a:r>
            <a:r>
              <a:rPr lang="en-US" altLang="ar-SA" sz="2400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(Simon, 1977)</a:t>
            </a:r>
          </a:p>
          <a:p>
            <a:pPr>
              <a:buFont typeface="Monotype Sorts" pitchFamily="2" charset="2"/>
              <a:buNone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	</a:t>
            </a: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i="1" dirty="0">
                <a:latin typeface="Times New Roman" panose="02020603050405020304" pitchFamily="18" charset="0"/>
              </a:rPr>
              <a:t>Modeling is Essential to the Process</a:t>
            </a: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46084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7489620"/>
              </p:ext>
            </p:extLst>
          </p:nvPr>
        </p:nvGraphicFramePr>
        <p:xfrm>
          <a:off x="5938023" y="2787804"/>
          <a:ext cx="2904893" cy="2497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Clip" r:id="rId4" imgW="1277640" imgH="1333440" progId="MS_ClipArt_Gallery.2">
                  <p:embed/>
                </p:oleObj>
              </mc:Choice>
              <mc:Fallback>
                <p:oleObj name="Clip" r:id="rId4" imgW="1277640" imgH="1333440" progId="MS_ClipArt_Gallery.2">
                  <p:embed/>
                  <p:pic>
                    <p:nvPicPr>
                      <p:cNvPr id="46084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8023" y="2787804"/>
                        <a:ext cx="2904893" cy="24978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6820" y="304800"/>
            <a:ext cx="1557376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946003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95745" y="6356350"/>
            <a:ext cx="66907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D55A81AF-512C-4BB6-95F4-822AFF3AA546}" type="slidenum">
              <a:rPr lang="en-US" altLang="ar-SA" sz="2400" b="1">
                <a:solidFill>
                  <a:schemeClr val="tx1"/>
                </a:solidFill>
              </a:rPr>
              <a:pPr algn="ctr"/>
              <a:t>35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59727" y="1616927"/>
            <a:ext cx="9233210" cy="5104548"/>
          </a:xfrm>
          <a:noFill/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Intelligence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Reality is examined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problem is identified and defined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Design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Representative model is constructed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model is validated and evaluation criteria are set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Choice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Includes a proposed solution to the </a:t>
            </a:r>
            <a:r>
              <a:rPr lang="en-US" altLang="ar-SA" sz="2000" b="1" i="1" dirty="0">
                <a:latin typeface="Times New Roman" panose="02020603050405020304" pitchFamily="18" charset="0"/>
              </a:rPr>
              <a:t>model</a:t>
            </a:r>
            <a:r>
              <a:rPr lang="en-US" altLang="ar-SA" sz="2000" b="1" dirty="0">
                <a:latin typeface="Times New Roman" panose="02020603050405020304" pitchFamily="18" charset="0"/>
              </a:rPr>
              <a:t>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If reasonable, move on to the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Implementation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Solution to the original problem</a:t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/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>Failure: Return to the modeling process</a:t>
            </a:r>
          </a:p>
          <a:p>
            <a:pPr lvl="1"/>
            <a:endParaRPr lang="en-US" altLang="ar-SA" sz="2000" b="1" dirty="0">
              <a:latin typeface="Times New Roman" panose="02020603050405020304" pitchFamily="18" charset="0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7" y="337330"/>
            <a:ext cx="1484969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936703" y="337329"/>
            <a:ext cx="9093820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Process cont.. </a:t>
            </a:r>
            <a:endParaRPr lang="en-US" altLang="ar-SA" b="1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3026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449" y="1825625"/>
            <a:ext cx="9233209" cy="4351338"/>
          </a:xfrm>
          <a:ln>
            <a:solidFill>
              <a:schemeClr val="tx1"/>
            </a:solidFill>
          </a:ln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936703" y="337329"/>
            <a:ext cx="9093820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Process cont.. </a:t>
            </a:r>
            <a:endParaRPr lang="en-US" altLang="ar-SA" b="1" i="1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901" y="337329"/>
            <a:ext cx="1374155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83306" y="6339696"/>
            <a:ext cx="60030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36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2748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91526" y="6356349"/>
            <a:ext cx="63747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E4003418-B913-4361-BD53-71BA732F0646}" type="slidenum">
              <a:rPr lang="en-US" altLang="ar-SA" sz="2400" b="1">
                <a:solidFill>
                  <a:schemeClr val="tx1"/>
                </a:solidFill>
              </a:rPr>
              <a:pPr algn="ctr"/>
              <a:t>37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1605776" y="381000"/>
            <a:ext cx="845262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Measuring Outcomes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44290" y="1842390"/>
            <a:ext cx="9790771" cy="4696522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Goal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attainment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profit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Minimize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cost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Customer satisfaction level (minimize number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of complaints)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quality or satisfaction ratings (surveys)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252" y="381000"/>
            <a:ext cx="1502704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570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1386</Words>
  <Application>Microsoft Office PowerPoint</Application>
  <PresentationFormat>Widescreen</PresentationFormat>
  <Paragraphs>263</Paragraphs>
  <Slides>37</Slides>
  <Notes>17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ＭＳ Ｐゴシック</vt:lpstr>
      <vt:lpstr>AngsanaUPC</vt:lpstr>
      <vt:lpstr>Arial</vt:lpstr>
      <vt:lpstr>Calibri</vt:lpstr>
      <vt:lpstr>Calibri Light</vt:lpstr>
      <vt:lpstr>Monotype Sorts</vt:lpstr>
      <vt:lpstr>Times New Roman</vt:lpstr>
      <vt:lpstr>Wingdings</vt:lpstr>
      <vt:lpstr>Office Theme</vt:lpstr>
      <vt:lpstr>Clip</vt:lpstr>
      <vt:lpstr> Making decisions Organizational Structure  lectuer-1 Chapter-4</vt:lpstr>
      <vt:lpstr>Lecture objective </vt:lpstr>
      <vt:lpstr>Making decisions</vt:lpstr>
      <vt:lpstr>Making decisions</vt:lpstr>
      <vt:lpstr>Making Decision define </vt:lpstr>
      <vt:lpstr>What is Making Decision???</vt:lpstr>
      <vt:lpstr>What is Making Decision con..?</vt:lpstr>
      <vt:lpstr>Making Decision Theory  </vt:lpstr>
      <vt:lpstr>Griffith (continued)</vt:lpstr>
      <vt:lpstr>Making Decision versus Problem Solving</vt:lpstr>
      <vt:lpstr>Type of decision</vt:lpstr>
      <vt:lpstr>Responses to Decision Situations</vt:lpstr>
      <vt:lpstr>Individual v. Organizational Making Decision</vt:lpstr>
      <vt:lpstr>PowerPoint Presentation</vt:lpstr>
      <vt:lpstr>Rationality in Making Decision</vt:lpstr>
      <vt:lpstr>Rationality in Making Decision cont..</vt:lpstr>
      <vt:lpstr>Rationality in Making Decision cont..</vt:lpstr>
      <vt:lpstr>Rational  Making Decision Models</vt:lpstr>
      <vt:lpstr>Strategic Making Decision </vt:lpstr>
      <vt:lpstr>Strategy Selection: The Strategic Making Decision Matrix</vt:lpstr>
      <vt:lpstr>Operational Making Decision</vt:lpstr>
      <vt:lpstr>Applying Structure to the Making Decision Process</vt:lpstr>
      <vt:lpstr>Applying Structure to the Making Decision Process</vt:lpstr>
      <vt:lpstr>Techniques that Enhance Quality in Making Decision</vt:lpstr>
      <vt:lpstr>Techniques that Enhance Quality in Making Decision</vt:lpstr>
      <vt:lpstr>Techniques that Enhance Quality in Making Decision</vt:lpstr>
      <vt:lpstr>Techniques that Enhance Quality in Making Decision</vt:lpstr>
      <vt:lpstr>Making Decision Under Uncertainty</vt:lpstr>
      <vt:lpstr>Making Decision Under Risk (Risk Analysis)</vt:lpstr>
      <vt:lpstr>Risk Analysis</vt:lpstr>
      <vt:lpstr>Ethical and Social Implications in Making Decision</vt:lpstr>
      <vt:lpstr>Participative Making Decision</vt:lpstr>
      <vt:lpstr>Participative or Democratic</vt:lpstr>
      <vt:lpstr>Making Decision Process </vt:lpstr>
      <vt:lpstr> Making Decision Process cont.. </vt:lpstr>
      <vt:lpstr> Making Decision Process cont.. </vt:lpstr>
      <vt:lpstr>Measuring Outcomes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decisions Organizational Structure  Chapter 4</dc:title>
  <dc:creator>Maher</dc:creator>
  <cp:lastModifiedBy>Maher</cp:lastModifiedBy>
  <cp:revision>60</cp:revision>
  <dcterms:created xsi:type="dcterms:W3CDTF">2021-02-12T13:32:37Z</dcterms:created>
  <dcterms:modified xsi:type="dcterms:W3CDTF">2021-02-27T07:13:18Z</dcterms:modified>
</cp:coreProperties>
</file>