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7"/>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21" r:id="rId34"/>
    <p:sldId id="510" r:id="rId35"/>
    <p:sldId id="511" r:id="rId36"/>
    <p:sldId id="512" r:id="rId37"/>
    <p:sldId id="513" r:id="rId38"/>
    <p:sldId id="520" r:id="rId39"/>
    <p:sldId id="514" r:id="rId40"/>
    <p:sldId id="515" r:id="rId41"/>
    <p:sldId id="516" r:id="rId42"/>
    <p:sldId id="517" r:id="rId43"/>
    <p:sldId id="518" r:id="rId44"/>
    <p:sldId id="51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08"/>
            <p14:sldId id="509"/>
            <p14:sldId id="521"/>
            <p14:sldId id="510"/>
            <p14:sldId id="511"/>
            <p14:sldId id="512"/>
            <p14:sldId id="513"/>
            <p14:sldId id="520"/>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2173"/>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6514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634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753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3920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5789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155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3872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8033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6953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9271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6740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516358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86172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33351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1201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5315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7951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66737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0310992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517883"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0" y="349017"/>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8331"/>
    </mc:Choice>
    <mc:Fallback xmlns="">
      <p:transition spd="slow" advTm="1833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94035" y="2785710"/>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56791" y="3508985"/>
            <a:ext cx="5104434" cy="12935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Alexandria" pitchFamily="2" charset="-78"/>
              <a:cs typeface="Alexandria" pitchFamily="2" charset="-78"/>
            </a:endParaRPr>
          </a:p>
          <a:p>
            <a:pPr algn="ctr"/>
            <a:r>
              <a:rPr lang="ar-EG" sz="2400" b="1" dirty="0" smtClean="0">
                <a:solidFill>
                  <a:schemeClr val="tx1"/>
                </a:solidFill>
                <a:latin typeface="Alexandria" pitchFamily="2" charset="-78"/>
                <a:cs typeface="Alexandria" pitchFamily="2" charset="-78"/>
              </a:rPr>
              <a:t>المحاضرة الرابعة</a:t>
            </a:r>
          </a:p>
          <a:p>
            <a:pPr algn="ctr"/>
            <a:r>
              <a:rPr lang="ar-EG" sz="2400" b="1" dirty="0" smtClean="0">
                <a:solidFill>
                  <a:schemeClr val="tx1"/>
                </a:solidFill>
                <a:latin typeface="Alexandria" pitchFamily="2" charset="-78"/>
                <a:cs typeface="Alexandria" pitchFamily="2" charset="-78"/>
              </a:rPr>
              <a:t>المرفق العام الالكتروني </a:t>
            </a:r>
            <a:endParaRPr lang="en-US" sz="24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pic>
        <p:nvPicPr>
          <p:cNvPr id="6" name="Picture 5"/>
          <p:cNvPicPr>
            <a:picLocks noChangeAspect="1"/>
          </p:cNvPicPr>
          <p:nvPr/>
        </p:nvPicPr>
        <p:blipFill>
          <a:blip r:embed="rId4"/>
          <a:stretch>
            <a:fillRect/>
          </a:stretch>
        </p:blipFill>
        <p:spPr>
          <a:xfrm>
            <a:off x="8775603" y="471753"/>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46181"/>
    </mc:Choice>
    <mc:Fallback xmlns="">
      <p:transition spd="slow" advTm="4618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27321" y="4884389"/>
            <a:ext cx="5994873" cy="1938992"/>
          </a:xfrm>
          <a:prstGeom prst="rect">
            <a:avLst/>
          </a:prstGeom>
          <a:noFill/>
        </p:spPr>
        <p:txBody>
          <a:bodyPr wrap="square">
            <a:spAutoFit/>
          </a:bodyPr>
          <a:lstStyle/>
          <a:p>
            <a:pPr algn="r">
              <a:lnSpc>
                <a:spcPct val="120000"/>
              </a:lnSpc>
            </a:pPr>
            <a:r>
              <a:rPr lang="ar-EG" sz="2400" b="1" dirty="0" smtClean="0">
                <a:latin typeface="Alexandria" pitchFamily="2" charset="-78"/>
                <a:cs typeface="Alexandria" pitchFamily="2" charset="-78"/>
              </a:rPr>
              <a:t>أولا: ماهية المرفق العام الالكتروني </a:t>
            </a:r>
          </a:p>
          <a:p>
            <a:pPr algn="r">
              <a:lnSpc>
                <a:spcPct val="120000"/>
              </a:lnSpc>
            </a:pPr>
            <a:r>
              <a:rPr lang="ar-EG" sz="2400" b="1" dirty="0">
                <a:latin typeface="Alexandria" pitchFamily="2" charset="-78"/>
                <a:cs typeface="Alexandria" pitchFamily="2" charset="-78"/>
              </a:rPr>
              <a:t>ثانيا</a:t>
            </a:r>
            <a:r>
              <a:rPr lang="ar-EG" sz="2400" b="1" dirty="0" smtClean="0">
                <a:latin typeface="Alexandria" pitchFamily="2" charset="-78"/>
                <a:cs typeface="Alexandria" pitchFamily="2" charset="-78"/>
              </a:rPr>
              <a:t>: أثر </a:t>
            </a:r>
            <a:r>
              <a:rPr lang="ar-EG" sz="2400" b="1" dirty="0">
                <a:latin typeface="Alexandria" pitchFamily="2" charset="-78"/>
                <a:cs typeface="Alexandria" pitchFamily="2" charset="-78"/>
              </a:rPr>
              <a:t>الادارة الالكترونية للمرافق العامة على المبادئ التي تحكم سيرها </a:t>
            </a: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42273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محاور  المحاضرة</a:t>
            </a:r>
            <a:endParaRPr lang="en-US" sz="3200" b="1" dirty="0">
              <a:solidFill>
                <a:srgbClr val="FF0000"/>
              </a:solidFill>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9117349" y="101656"/>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44028"/>
    </mc:Choice>
    <mc:Fallback xmlns="">
      <p:transition spd="slow" advTm="440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05063" y="1223892"/>
            <a:ext cx="10515600" cy="1325563"/>
          </a:xfrm>
        </p:spPr>
        <p:txBody>
          <a:bodyPr>
            <a:normAutofit/>
          </a:bodyPr>
          <a:lstStyle/>
          <a:p>
            <a:pPr algn="ctr"/>
            <a:r>
              <a:rPr lang="ar-EG" sz="3200" dirty="0">
                <a:cs typeface="Alexandria" pitchFamily="2" charset="-78"/>
              </a:rPr>
              <a:t>أولا: ماهية المرفق العام الالكتروني </a:t>
            </a:r>
          </a:p>
        </p:txBody>
      </p:sp>
      <p:sp>
        <p:nvSpPr>
          <p:cNvPr id="3" name="عنصر نائب للمحتوى 2"/>
          <p:cNvSpPr>
            <a:spLocks noGrp="1"/>
          </p:cNvSpPr>
          <p:nvPr>
            <p:ph idx="1"/>
          </p:nvPr>
        </p:nvSpPr>
        <p:spPr>
          <a:xfrm>
            <a:off x="1909823" y="1886674"/>
            <a:ext cx="7940233" cy="3518704"/>
          </a:xfrm>
        </p:spPr>
        <p:txBody>
          <a:bodyPr>
            <a:normAutofit fontScale="92500" lnSpcReduction="2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يتمثل دور الإدارة العامة في إشباع الحاجات العامة للمواطنين، وتقوم بذلك عن طريق المرافق العامة في الدولة، وهذا هو الغرض من وجودها ومنحها امتيازات السلطة العامة، لكي تتمكن من أداء ذلك في الواقع.</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56722"/>
    </mc:Choice>
    <mc:Fallback xmlns="">
      <p:transition spd="slow" advTm="15672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0864" y="1319514"/>
            <a:ext cx="8861384" cy="4444679"/>
          </a:xfrm>
        </p:spPr>
        <p:txBody>
          <a:bodyPr>
            <a:normAutofit fontScale="92500" lnSpcReduction="20000"/>
          </a:bodyPr>
          <a:lstStyle/>
          <a:p>
            <a:pPr marL="0" indent="0" algn="r">
              <a:lnSpc>
                <a:spcPct val="150000"/>
              </a:lnSpc>
              <a:buNone/>
            </a:pPr>
            <a:r>
              <a:rPr lang="ar-EG" dirty="0" smtClean="0">
                <a:latin typeface="Alexandria" pitchFamily="2" charset="-78"/>
                <a:cs typeface="Alexandria" pitchFamily="2" charset="-78"/>
              </a:rPr>
              <a:t>ونتعرض لماهية المرافق العامة الالكترونية من خلال توضيح هذه النقاط: </a:t>
            </a:r>
          </a:p>
          <a:p>
            <a:pPr marL="0" indent="0" algn="r">
              <a:lnSpc>
                <a:spcPct val="150000"/>
              </a:lnSpc>
              <a:buNone/>
            </a:pPr>
            <a:endParaRPr lang="ar-EG" dirty="0">
              <a:latin typeface="Alexandria" pitchFamily="2" charset="-78"/>
              <a:cs typeface="Alexandria" pitchFamily="2" charset="-78"/>
            </a:endParaRPr>
          </a:p>
          <a:p>
            <a:pPr marL="0" indent="0" algn="r">
              <a:lnSpc>
                <a:spcPct val="150000"/>
              </a:lnSpc>
              <a:buNone/>
            </a:pPr>
            <a:r>
              <a:rPr lang="ar-EG" dirty="0" smtClean="0">
                <a:latin typeface="Alexandria" pitchFamily="2" charset="-78"/>
                <a:cs typeface="Alexandria" pitchFamily="2" charset="-78"/>
              </a:rPr>
              <a:t>1- تعريف المرفق العام </a:t>
            </a:r>
          </a:p>
          <a:p>
            <a:pPr marL="0" indent="0" algn="r">
              <a:lnSpc>
                <a:spcPct val="150000"/>
              </a:lnSpc>
              <a:buNone/>
            </a:pPr>
            <a:r>
              <a:rPr lang="ar-EG" dirty="0" smtClean="0">
                <a:latin typeface="Alexandria" pitchFamily="2" charset="-78"/>
                <a:cs typeface="Alexandria" pitchFamily="2" charset="-78"/>
              </a:rPr>
              <a:t>2-عناصر المرفق العام </a:t>
            </a:r>
          </a:p>
          <a:p>
            <a:pPr marL="0" indent="0" algn="r">
              <a:lnSpc>
                <a:spcPct val="150000"/>
              </a:lnSpc>
              <a:buNone/>
            </a:pPr>
            <a:r>
              <a:rPr lang="ar-EG" dirty="0" smtClean="0">
                <a:latin typeface="Alexandria" pitchFamily="2" charset="-78"/>
                <a:cs typeface="Alexandria" pitchFamily="2" charset="-78"/>
              </a:rPr>
              <a:t>3-أقسام المرفق العام</a:t>
            </a:r>
          </a:p>
          <a:p>
            <a:pPr marL="0" indent="0" algn="r">
              <a:lnSpc>
                <a:spcPct val="150000"/>
              </a:lnSpc>
              <a:buNone/>
            </a:pPr>
            <a:r>
              <a:rPr lang="ar-EG" dirty="0" smtClean="0">
                <a:latin typeface="Alexandria" pitchFamily="2" charset="-78"/>
                <a:cs typeface="Alexandria" pitchFamily="2" charset="-78"/>
              </a:rPr>
              <a:t>4-نشأة المرفق العام الالكتروني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8871958" y="35401"/>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78441"/>
    </mc:Choice>
    <mc:Fallback xmlns="">
      <p:transition spd="slow" advTm="17844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18436" y="906102"/>
            <a:ext cx="10515600" cy="1325563"/>
          </a:xfrm>
        </p:spPr>
        <p:txBody>
          <a:bodyPr>
            <a:noAutofit/>
          </a:bodyPr>
          <a:lstStyle/>
          <a:p>
            <a:pPr algn="ctr"/>
            <a:r>
              <a:rPr lang="ar-EG" sz="4800" dirty="0" smtClean="0">
                <a:solidFill>
                  <a:schemeClr val="bg1"/>
                </a:solidFill>
                <a:cs typeface="Alexandria" pitchFamily="2" charset="-78"/>
              </a:rPr>
              <a:t/>
            </a:r>
            <a:br>
              <a:rPr lang="ar-EG" sz="4800" dirty="0" smtClean="0">
                <a:solidFill>
                  <a:schemeClr val="bg1"/>
                </a:solidFill>
                <a:cs typeface="Alexandria" pitchFamily="2" charset="-78"/>
              </a:rPr>
            </a:br>
            <a:r>
              <a:rPr lang="ar-EG" sz="4800" dirty="0">
                <a:solidFill>
                  <a:schemeClr val="bg1"/>
                </a:solidFill>
                <a:cs typeface="Alexandria" pitchFamily="2" charset="-78"/>
              </a:rPr>
              <a:t/>
            </a:r>
            <a:br>
              <a:rPr lang="ar-EG" sz="4800" dirty="0">
                <a:solidFill>
                  <a:schemeClr val="bg1"/>
                </a:solidFill>
                <a:cs typeface="Alexandria" pitchFamily="2" charset="-78"/>
              </a:rPr>
            </a:br>
            <a:r>
              <a:rPr lang="ar-EG" sz="3200" dirty="0">
                <a:cs typeface="Alexandria" pitchFamily="2" charset="-78"/>
              </a:rPr>
              <a:t>1- </a:t>
            </a:r>
            <a:r>
              <a:rPr lang="ar-EG" sz="3200" dirty="0" smtClean="0">
                <a:cs typeface="Alexandria" pitchFamily="2" charset="-78"/>
              </a:rPr>
              <a:t>تعريف المرفق العام</a:t>
            </a:r>
            <a:r>
              <a:rPr lang="ar-EG" sz="4800" dirty="0" smtClean="0">
                <a:solidFill>
                  <a:schemeClr val="bg1"/>
                </a:solidFill>
                <a:cs typeface="Alexandria" pitchFamily="2" charset="-78"/>
              </a:rPr>
              <a:t> </a:t>
            </a:r>
            <a:r>
              <a:rPr lang="ar-EG" sz="4800" dirty="0">
                <a:solidFill>
                  <a:schemeClr val="bg1"/>
                </a:solidFill>
                <a:cs typeface="Alexandria" pitchFamily="2" charset="-78"/>
              </a:rPr>
              <a:t/>
            </a:r>
            <a:br>
              <a:rPr lang="ar-EG" sz="4800" dirty="0">
                <a:solidFill>
                  <a:schemeClr val="bg1"/>
                </a:solidFill>
                <a:cs typeface="Alexandria" pitchFamily="2" charset="-78"/>
              </a:rPr>
            </a:br>
            <a:endParaRPr lang="en-US" sz="4800" dirty="0">
              <a:solidFill>
                <a:schemeClr val="bg1"/>
              </a:solidFill>
            </a:endParaRPr>
          </a:p>
        </p:txBody>
      </p:sp>
      <p:sp>
        <p:nvSpPr>
          <p:cNvPr id="3" name="عنصر نائب للمحتوى 2"/>
          <p:cNvSpPr>
            <a:spLocks noGrp="1"/>
          </p:cNvSpPr>
          <p:nvPr>
            <p:ph idx="1"/>
          </p:nvPr>
        </p:nvSpPr>
        <p:spPr>
          <a:xfrm>
            <a:off x="923902" y="2683559"/>
            <a:ext cx="10012101" cy="3958541"/>
          </a:xfrm>
        </p:spPr>
        <p:txBody>
          <a:bodyPr>
            <a:normAutofit/>
          </a:bodyPr>
          <a:lstStyle/>
          <a:p>
            <a:pPr marL="0" indent="0" algn="just" rtl="1">
              <a:lnSpc>
                <a:spcPct val="150000"/>
              </a:lnSpc>
              <a:buNone/>
            </a:pPr>
            <a:endParaRPr lang="ar-EG" sz="2400" dirty="0" smtClean="0">
              <a:latin typeface="Alexandria" pitchFamily="2" charset="-78"/>
              <a:cs typeface="Alexandria" pitchFamily="2" charset="-78"/>
            </a:endParaRPr>
          </a:p>
          <a:p>
            <a:pPr marL="0" indent="0" algn="just" rtl="1">
              <a:lnSpc>
                <a:spcPct val="150000"/>
              </a:lnSpc>
              <a:buNone/>
            </a:pPr>
            <a:r>
              <a:rPr lang="ar-EG" sz="2400" dirty="0" smtClean="0">
                <a:latin typeface="Alexandria" pitchFamily="2" charset="-78"/>
                <a:cs typeface="Alexandria" pitchFamily="2" charset="-78"/>
              </a:rPr>
              <a:t>المَرْفِقُ  </a:t>
            </a:r>
            <a:r>
              <a:rPr lang="ar-EG" sz="2400" dirty="0">
                <a:latin typeface="Alexandria" pitchFamily="2" charset="-78"/>
                <a:cs typeface="Alexandria" pitchFamily="2" charset="-78"/>
              </a:rPr>
              <a:t>في اللغة هو </a:t>
            </a:r>
            <a:r>
              <a:rPr lang="ar-EG" sz="2400" dirty="0" smtClean="0">
                <a:latin typeface="Alexandria" pitchFamily="2" charset="-78"/>
                <a:cs typeface="Alexandria" pitchFamily="2" charset="-78"/>
              </a:rPr>
              <a:t>ما </a:t>
            </a:r>
            <a:r>
              <a:rPr lang="ar-EG" sz="2400" dirty="0">
                <a:latin typeface="Alexandria" pitchFamily="2" charset="-78"/>
                <a:cs typeface="Alexandria" pitchFamily="2" charset="-78"/>
              </a:rPr>
              <a:t>يُرتفَق به وينتفع ويستعان، ومنه مرافق المدينة: وهي ما ينتفع به السكان عامة كأَجهزة النقل والشرب والإضاءة</a:t>
            </a:r>
            <a:r>
              <a:rPr lang="ar-EG" sz="2400" dirty="0" smtClean="0">
                <a:latin typeface="Alexandria" pitchFamily="2" charset="-78"/>
                <a:cs typeface="Alexandria" pitchFamily="2" charset="-78"/>
              </a:rPr>
              <a:t>.</a:t>
            </a:r>
          </a:p>
          <a:p>
            <a:pPr marL="0" indent="0" algn="just" rtl="1">
              <a:lnSpc>
                <a:spcPct val="150000"/>
              </a:lnSpc>
              <a:buNone/>
            </a:pPr>
            <a:r>
              <a:rPr lang="ar-EG" sz="2400" dirty="0" smtClean="0">
                <a:latin typeface="Alexandria" pitchFamily="2" charset="-78"/>
                <a:cs typeface="Alexandria" pitchFamily="2" charset="-78"/>
              </a:rPr>
              <a:t>أما التعريف الاصطلاحي للمرفق العام، فهناك ثلاثة اتجاهات في هذا الشأن، بحسب الزاوية التي ينظر منها كل اتجاه إلى المسألة.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9019284" y="145284"/>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92"/>
    </mc:Choice>
    <mc:Fallback xmlns="">
      <p:transition spd="slow" advTm="10889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08882" y="1921397"/>
            <a:ext cx="8634714" cy="3646026"/>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 </a:t>
            </a:r>
            <a:r>
              <a:rPr lang="ar-EG" dirty="0">
                <a:latin typeface="Alexandria" pitchFamily="2" charset="-78"/>
                <a:cs typeface="Alexandria" pitchFamily="2" charset="-78"/>
              </a:rPr>
              <a:t>فمن الفقهاء من </a:t>
            </a:r>
            <a:r>
              <a:rPr lang="ar-EG" dirty="0" smtClean="0">
                <a:latin typeface="Alexandria" pitchFamily="2" charset="-78"/>
                <a:cs typeface="Alexandria" pitchFamily="2" charset="-78"/>
              </a:rPr>
              <a:t>ينظر </a:t>
            </a:r>
            <a:r>
              <a:rPr lang="ar-EG" dirty="0">
                <a:latin typeface="Alexandria" pitchFamily="2" charset="-78"/>
                <a:cs typeface="Alexandria" pitchFamily="2" charset="-78"/>
              </a:rPr>
              <a:t>إلى المرفق من ناحية الشكل أو الهيئة التي </a:t>
            </a:r>
            <a:r>
              <a:rPr lang="ar-EG" dirty="0" smtClean="0">
                <a:latin typeface="Alexandria" pitchFamily="2" charset="-78"/>
                <a:cs typeface="Alexandria" pitchFamily="2" charset="-78"/>
              </a:rPr>
              <a:t>تتولى إدارته ويعرف هذا بالاتجاه العضوي، ومن الفقهاء من ينظر إليه من ناحية الموضوع أو طبيعة النشاط ويعرف ذلك بالاتجاه الموضوعي أو الوظيفي، وهناك اتجاه ثالث يمزج بين الاتجاهين السابقين، ونبين ذلك فيما يلي:</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8775603" y="0"/>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89865"/>
    </mc:Choice>
    <mc:Fallback xmlns="">
      <p:transition spd="slow" advTm="8986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31089" y="1794076"/>
            <a:ext cx="9653286" cy="4097438"/>
          </a:xfrm>
        </p:spPr>
        <p:txBody>
          <a:bodyPr>
            <a:normAutofit fontScale="85000" lnSpcReduction="10000"/>
          </a:bodyPr>
          <a:lstStyle/>
          <a:p>
            <a:pPr marL="0" indent="0" algn="just" rtl="1">
              <a:lnSpc>
                <a:spcPct val="150000"/>
              </a:lnSpc>
              <a:buNone/>
            </a:pPr>
            <a:r>
              <a:rPr lang="ar-EG" b="1" u="sng" dirty="0" smtClean="0">
                <a:latin typeface="Alexandria" pitchFamily="2" charset="-78"/>
                <a:cs typeface="Alexandria" pitchFamily="2" charset="-78"/>
              </a:rPr>
              <a:t>(أ)- الاتجاه العضوي: </a:t>
            </a:r>
            <a:r>
              <a:rPr lang="ar-EG" dirty="0" smtClean="0">
                <a:latin typeface="Alexandria" pitchFamily="2" charset="-78"/>
                <a:cs typeface="Alexandria" pitchFamily="2" charset="-78"/>
              </a:rPr>
              <a:t>ينظر كما قلنا هذا الاتجاه إلى الشكل أو الهيئة التي تقوم بالإدارة، ويعرف البعض من </a:t>
            </a:r>
            <a:r>
              <a:rPr lang="ar-EG" dirty="0">
                <a:latin typeface="Alexandria" pitchFamily="2" charset="-78"/>
                <a:cs typeface="Alexandria" pitchFamily="2" charset="-78"/>
              </a:rPr>
              <a:t>هذا الاتجاه المرفق العام بأنه:  كل مشروع تقوم به هيئة عامة يهدف إلى سد حاجات ذات نفع </a:t>
            </a:r>
            <a:r>
              <a:rPr lang="ar-EG" dirty="0" smtClean="0">
                <a:latin typeface="Alexandria" pitchFamily="2" charset="-78"/>
                <a:cs typeface="Alexandria" pitchFamily="2" charset="-78"/>
              </a:rPr>
              <a:t>عام.</a:t>
            </a:r>
          </a:p>
          <a:p>
            <a:pPr marL="0" indent="0" algn="just" rtl="1">
              <a:lnSpc>
                <a:spcPct val="150000"/>
              </a:lnSpc>
              <a:buNone/>
            </a:pPr>
            <a:r>
              <a:rPr lang="ar-EG" dirty="0" smtClean="0">
                <a:latin typeface="Alexandria" pitchFamily="2" charset="-78"/>
                <a:cs typeface="Alexandria" pitchFamily="2" charset="-78"/>
              </a:rPr>
              <a:t>ويعرفه البعض الآخر بأنه</a:t>
            </a:r>
            <a:r>
              <a:rPr lang="ar-EG" dirty="0">
                <a:latin typeface="Alexandria" pitchFamily="2" charset="-78"/>
                <a:cs typeface="Alexandria" pitchFamily="2" charset="-78"/>
              </a:rPr>
              <a:t>: منظمة عامة تتمتع بسلطة واختصاص تستهدف </a:t>
            </a:r>
            <a:r>
              <a:rPr lang="ar-EG" dirty="0" smtClean="0">
                <a:latin typeface="Alexandria" pitchFamily="2" charset="-78"/>
                <a:cs typeface="Alexandria" pitchFamily="2" charset="-78"/>
              </a:rPr>
              <a:t>إشباع حاجات </a:t>
            </a:r>
            <a:r>
              <a:rPr lang="ar-EG" dirty="0">
                <a:latin typeface="Alexandria" pitchFamily="2" charset="-78"/>
                <a:cs typeface="Alexandria" pitchFamily="2" charset="-78"/>
              </a:rPr>
              <a:t>وخدمات عامة بصورة منتظمة </a:t>
            </a:r>
            <a:r>
              <a:rPr lang="ar-EG" dirty="0" smtClean="0">
                <a:latin typeface="Alexandria" pitchFamily="2" charset="-78"/>
                <a:cs typeface="Alexandria" pitchFamily="2" charset="-78"/>
              </a:rPr>
              <a:t>ودائمة.</a:t>
            </a:r>
          </a:p>
          <a:p>
            <a:pPr marL="0" indent="0" algn="just" rtl="1">
              <a:lnSpc>
                <a:spcPct val="150000"/>
              </a:lnSpc>
              <a:buNone/>
            </a:pPr>
            <a:r>
              <a:rPr lang="ar-EG" dirty="0" smtClean="0">
                <a:latin typeface="Alexandria" pitchFamily="2" charset="-78"/>
                <a:cs typeface="Alexandria" pitchFamily="2" charset="-78"/>
              </a:rPr>
              <a:t>كما يرى البعض أنه</a:t>
            </a:r>
            <a:r>
              <a:rPr lang="ar-EG" dirty="0">
                <a:latin typeface="Alexandria" pitchFamily="2" charset="-78"/>
                <a:cs typeface="Alexandria" pitchFamily="2" charset="-78"/>
              </a:rPr>
              <a:t>: هيئة تحت الإشراف الأعلى </a:t>
            </a:r>
            <a:r>
              <a:rPr lang="ar-EG" dirty="0" smtClean="0">
                <a:latin typeface="Alexandria" pitchFamily="2" charset="-78"/>
                <a:cs typeface="Alexandria" pitchFamily="2" charset="-78"/>
              </a:rPr>
              <a:t>للحكام تقوم </a:t>
            </a:r>
            <a:r>
              <a:rPr lang="ar-EG" dirty="0">
                <a:latin typeface="Alexandria" pitchFamily="2" charset="-78"/>
                <a:cs typeface="Alexandria" pitchFamily="2" charset="-78"/>
              </a:rPr>
              <a:t>بإشباع الحاجات العامة </a:t>
            </a:r>
            <a:r>
              <a:rPr lang="ar-EG" dirty="0" smtClean="0">
                <a:latin typeface="Alexandria" pitchFamily="2" charset="-78"/>
                <a:cs typeface="Alexandria" pitchFamily="2" charset="-78"/>
              </a:rPr>
              <a:t>للجمهور.</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122215" y="80471"/>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118725"/>
    </mc:Choice>
    <mc:Fallback xmlns="">
      <p:transition spd="slow" advTm="11872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4" y="1921397"/>
            <a:ext cx="9016679" cy="4255566"/>
          </a:xfrm>
        </p:spPr>
        <p:txBody>
          <a:bodyPr>
            <a:normAutofit fontScale="92500" lnSpcReduction="10000"/>
          </a:bodyPr>
          <a:lstStyle/>
          <a:p>
            <a:pPr marL="0" lvl="0" indent="0" algn="just" rtl="1">
              <a:lnSpc>
                <a:spcPct val="150000"/>
              </a:lnSpc>
              <a:buNone/>
            </a:pPr>
            <a:r>
              <a:rPr lang="ar-EG" b="1" u="sng" dirty="0" smtClean="0">
                <a:latin typeface="Alexandria" pitchFamily="2" charset="-78"/>
                <a:cs typeface="Alexandria" pitchFamily="2" charset="-78"/>
              </a:rPr>
              <a:t>(ب)- الاتجاه الموضوعي أو الوظيفي: </a:t>
            </a:r>
          </a:p>
          <a:p>
            <a:pPr marL="0" lvl="0" indent="0" algn="just" rtl="1">
              <a:lnSpc>
                <a:spcPct val="150000"/>
              </a:lnSpc>
              <a:buNone/>
            </a:pPr>
            <a:r>
              <a:rPr lang="ar-EG" dirty="0" smtClean="0">
                <a:latin typeface="Alexandria" pitchFamily="2" charset="-78"/>
                <a:cs typeface="Alexandria" pitchFamily="2" charset="-78"/>
              </a:rPr>
              <a:t>ينظر هذا الاتجاه إلى المرفق العام من زاوية النشاط الذي ينطوي على إشباع الحاجات العامة؛ لذا يعرف البعض من هذا الاتجاه المرفق </a:t>
            </a:r>
            <a:r>
              <a:rPr lang="ar-EG" dirty="0">
                <a:latin typeface="Alexandria" pitchFamily="2" charset="-78"/>
                <a:cs typeface="Alexandria" pitchFamily="2" charset="-78"/>
              </a:rPr>
              <a:t>العام بأنه: النشاط أو العمل الذي يمارسه المرفق تحقيقا للنفع </a:t>
            </a:r>
            <a:r>
              <a:rPr lang="ar-EG" dirty="0" smtClean="0">
                <a:latin typeface="Alexandria" pitchFamily="2" charset="-78"/>
                <a:cs typeface="Alexandria" pitchFamily="2" charset="-78"/>
              </a:rPr>
              <a:t>العام.</a:t>
            </a:r>
          </a:p>
          <a:p>
            <a:pPr marL="0" lvl="0" indent="0" algn="just" rtl="1">
              <a:lnSpc>
                <a:spcPct val="150000"/>
              </a:lnSpc>
              <a:buNone/>
            </a:pPr>
            <a:r>
              <a:rPr lang="ar-EG" dirty="0" smtClean="0">
                <a:latin typeface="Alexandria" pitchFamily="2" charset="-78"/>
                <a:cs typeface="Alexandria" pitchFamily="2" charset="-78"/>
              </a:rPr>
              <a:t>كما يرى البعض بأنه</a:t>
            </a:r>
            <a:r>
              <a:rPr lang="ar-EG" dirty="0">
                <a:latin typeface="Alexandria" pitchFamily="2" charset="-78"/>
                <a:cs typeface="Alexandria" pitchFamily="2" charset="-78"/>
              </a:rPr>
              <a:t>: النشاط الذي تباشره السلطة العامة بقصد </a:t>
            </a:r>
            <a:r>
              <a:rPr lang="ar-EG" dirty="0" smtClean="0">
                <a:latin typeface="Alexandria" pitchFamily="2" charset="-78"/>
                <a:cs typeface="Alexandria" pitchFamily="2" charset="-78"/>
              </a:rPr>
              <a:t>الوفاء بحاجة </a:t>
            </a:r>
            <a:r>
              <a:rPr lang="ar-EG" dirty="0">
                <a:latin typeface="Alexandria" pitchFamily="2" charset="-78"/>
                <a:cs typeface="Alexandria" pitchFamily="2" charset="-78"/>
              </a:rPr>
              <a:t>ذات نفع </a:t>
            </a:r>
            <a:r>
              <a:rPr lang="ar-EG" dirty="0" smtClean="0">
                <a:latin typeface="Alexandria" pitchFamily="2" charset="-78"/>
                <a:cs typeface="Alexandria" pitchFamily="2" charset="-78"/>
              </a:rPr>
              <a:t>عام.</a:t>
            </a:r>
            <a:endParaRPr lang="ar-EG" dirty="0">
              <a:latin typeface="Alexandria" pitchFamily="2" charset="-78"/>
              <a:cs typeface="Alexandria" pitchFamily="2" charset="-78"/>
            </a:endParaRPr>
          </a:p>
          <a:p>
            <a:pPr marL="0" indent="0" algn="r">
              <a:buNone/>
            </a:pPr>
            <a:endParaRPr lang="en-US" dirty="0">
              <a:solidFill>
                <a:schemeClr val="bg1"/>
              </a:solidFill>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7" name="Picture 6"/>
          <p:cNvPicPr>
            <a:picLocks noChangeAspect="1"/>
          </p:cNvPicPr>
          <p:nvPr/>
        </p:nvPicPr>
        <p:blipFill>
          <a:blip r:embed="rId2"/>
          <a:stretch>
            <a:fillRect/>
          </a:stretch>
        </p:blipFill>
        <p:spPr>
          <a:xfrm>
            <a:off x="9122215" y="205600"/>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63061"/>
    </mc:Choice>
    <mc:Fallback xmlns="">
      <p:transition spd="slow" advTm="6306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937549" y="1851949"/>
            <a:ext cx="9977378" cy="4780345"/>
          </a:xfrm>
        </p:spPr>
        <p:txBody>
          <a:bodyPr>
            <a:normAutofit fontScale="85000" lnSpcReduction="20000"/>
          </a:bodyPr>
          <a:lstStyle/>
          <a:p>
            <a:pPr marL="0" indent="0" algn="just" rtl="1">
              <a:lnSpc>
                <a:spcPct val="150000"/>
              </a:lnSpc>
              <a:buNone/>
            </a:pPr>
            <a:r>
              <a:rPr lang="ar-EG" b="1" u="sng" dirty="0" smtClean="0">
                <a:latin typeface="Alexandria" pitchFamily="2" charset="-78"/>
                <a:cs typeface="Alexandria" pitchFamily="2" charset="-78"/>
              </a:rPr>
              <a:t>(جـ)- الاتجاه المزدوج:  </a:t>
            </a:r>
            <a:r>
              <a:rPr lang="ar-EG" dirty="0" smtClean="0">
                <a:latin typeface="Alexandria" pitchFamily="2" charset="-78"/>
                <a:cs typeface="Alexandria" pitchFamily="2" charset="-78"/>
              </a:rPr>
              <a:t>هذا الاتجاه يجمع بين الاتجاهين السابقين؛ لذا يعرف البعض من هذا الاتجاه المرفق العام بأنه</a:t>
            </a:r>
            <a:r>
              <a:rPr lang="ar-EG" dirty="0">
                <a:latin typeface="Alexandria" pitchFamily="2" charset="-78"/>
                <a:cs typeface="Alexandria" pitchFamily="2" charset="-78"/>
              </a:rPr>
              <a:t>: مشروع ذو نفع </a:t>
            </a:r>
            <a:r>
              <a:rPr lang="ar-EG" dirty="0" smtClean="0">
                <a:latin typeface="Alexandria" pitchFamily="2" charset="-78"/>
                <a:cs typeface="Alexandria" pitchFamily="2" charset="-78"/>
              </a:rPr>
              <a:t>عام خاضع </a:t>
            </a:r>
            <a:r>
              <a:rPr lang="ar-EG" dirty="0">
                <a:latin typeface="Alexandria" pitchFamily="2" charset="-78"/>
                <a:cs typeface="Alexandria" pitchFamily="2" charset="-78"/>
              </a:rPr>
              <a:t>للهيمنة أو الإدارة العليا للحكام، ويهدف إلى إشباع حاجات عامة للجمهور، </a:t>
            </a:r>
            <a:r>
              <a:rPr lang="ar-EG" dirty="0" smtClean="0">
                <a:latin typeface="Alexandria" pitchFamily="2" charset="-78"/>
                <a:cs typeface="Alexandria" pitchFamily="2" charset="-78"/>
              </a:rPr>
              <a:t>بسبب عدم </a:t>
            </a:r>
            <a:r>
              <a:rPr lang="ar-EG" dirty="0">
                <a:latin typeface="Alexandria" pitchFamily="2" charset="-78"/>
                <a:cs typeface="Alexandria" pitchFamily="2" charset="-78"/>
              </a:rPr>
              <a:t>كفاية أو عدم وجود مشروعات خاصة تحقق هذه الأغراض ويخضع لحد أدنى </a:t>
            </a:r>
            <a:r>
              <a:rPr lang="ar-EG" dirty="0" smtClean="0">
                <a:latin typeface="Alexandria" pitchFamily="2" charset="-78"/>
                <a:cs typeface="Alexandria" pitchFamily="2" charset="-78"/>
              </a:rPr>
              <a:t>من القواعد الخاصة، </a:t>
            </a:r>
            <a:r>
              <a:rPr lang="ar-EG" dirty="0">
                <a:latin typeface="Alexandria" pitchFamily="2" charset="-78"/>
                <a:cs typeface="Alexandria" pitchFamily="2" charset="-78"/>
              </a:rPr>
              <a:t>أي لنظام قانوني خاص </a:t>
            </a:r>
            <a:r>
              <a:rPr lang="ar-EG" dirty="0" smtClean="0">
                <a:latin typeface="Alexandria" pitchFamily="2" charset="-78"/>
                <a:cs typeface="Alexandria" pitchFamily="2" charset="-78"/>
              </a:rPr>
              <a:t>واستثنائي. </a:t>
            </a:r>
            <a:r>
              <a:rPr lang="ar-EG" dirty="0">
                <a:latin typeface="Alexandria" pitchFamily="2" charset="-78"/>
                <a:cs typeface="Alexandria" pitchFamily="2" charset="-78"/>
              </a:rPr>
              <a:t>ويرى البعض أنه: كل نشاط أو مشروع تنشئه الدولة </a:t>
            </a:r>
            <a:r>
              <a:rPr lang="ar-EG" dirty="0" smtClean="0">
                <a:latin typeface="Alexandria" pitchFamily="2" charset="-78"/>
                <a:cs typeface="Alexandria" pitchFamily="2" charset="-78"/>
              </a:rPr>
              <a:t>وتديره الإدارة</a:t>
            </a:r>
            <a:r>
              <a:rPr lang="ar-EG" dirty="0">
                <a:latin typeface="Alexandria" pitchFamily="2" charset="-78"/>
                <a:cs typeface="Alexandria" pitchFamily="2" charset="-78"/>
              </a:rPr>
              <a:t>، يستهدف تحقيق منفعة عامة مباشرة أو إشباع حاجة عامة </a:t>
            </a:r>
            <a:r>
              <a:rPr lang="ar-EG" dirty="0" smtClean="0">
                <a:latin typeface="Alexandria" pitchFamily="2" charset="-78"/>
                <a:cs typeface="Alexandria" pitchFamily="2" charset="-78"/>
              </a:rPr>
              <a:t>للمواطنين.</a:t>
            </a:r>
          </a:p>
          <a:p>
            <a:pPr marL="0" indent="0" algn="just" rtl="1">
              <a:lnSpc>
                <a:spcPct val="150000"/>
              </a:lnSpc>
              <a:buNone/>
            </a:pPr>
            <a:r>
              <a:rPr lang="ar-EG" dirty="0" smtClean="0">
                <a:latin typeface="Alexandria" pitchFamily="2" charset="-78"/>
                <a:cs typeface="Alexandria" pitchFamily="2" charset="-78"/>
              </a:rPr>
              <a:t> وهذا هو الاتجاه الغالب في الفقه.</a:t>
            </a:r>
            <a:endParaRPr lang="ar-EG" dirty="0">
              <a:latin typeface="Alexandria" pitchFamily="2" charset="-78"/>
              <a:cs typeface="Alexandria" pitchFamily="2" charset="-78"/>
            </a:endParaRPr>
          </a:p>
          <a:p>
            <a:pPr marL="0" indent="0" algn="just" rtl="1">
              <a:lnSpc>
                <a:spcPct val="150000"/>
              </a:lnSpc>
              <a:buNone/>
            </a:pPr>
            <a:endParaRPr lang="ar-EG" b="1" u="sng" dirty="0" smtClean="0">
              <a:solidFill>
                <a:schemeClr val="bg1"/>
              </a:solidFill>
              <a:latin typeface="Alexandria" pitchFamily="2" charset="-78"/>
              <a:cs typeface="Alexandria" pitchFamily="2" charset="-78"/>
            </a:endParaRPr>
          </a:p>
          <a:p>
            <a:pPr marL="0" indent="0" algn="just" rtl="1">
              <a:buNone/>
            </a:pPr>
            <a:endParaRPr lang="ar-EG" dirty="0" smtClean="0">
              <a:solidFill>
                <a:schemeClr val="bg1"/>
              </a:solidFill>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7" name="Picture 6"/>
          <p:cNvPicPr>
            <a:picLocks noChangeAspect="1"/>
          </p:cNvPicPr>
          <p:nvPr/>
        </p:nvPicPr>
        <p:blipFill>
          <a:blip r:embed="rId2"/>
          <a:stretch>
            <a:fillRect/>
          </a:stretch>
        </p:blipFill>
        <p:spPr>
          <a:xfrm>
            <a:off x="9235184" y="186349"/>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155217"/>
    </mc:Choice>
    <mc:Fallback xmlns="">
      <p:transition spd="slow" advTm="15521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696006"/>
            <a:ext cx="10515600" cy="1325563"/>
          </a:xfrm>
        </p:spPr>
        <p:txBody>
          <a:bodyPr>
            <a:normAutofit/>
          </a:bodyPr>
          <a:lstStyle/>
          <a:p>
            <a:pPr algn="ctr"/>
            <a:r>
              <a:rPr lang="ar-EG" sz="3200" dirty="0">
                <a:cs typeface="Alexandria" pitchFamily="2" charset="-78"/>
              </a:rPr>
              <a:t>2-عناصر المرفق العام </a:t>
            </a:r>
          </a:p>
        </p:txBody>
      </p:sp>
      <p:sp>
        <p:nvSpPr>
          <p:cNvPr id="3" name="عنصر نائب للمحتوى 2"/>
          <p:cNvSpPr>
            <a:spLocks noGrp="1"/>
          </p:cNvSpPr>
          <p:nvPr>
            <p:ph idx="1"/>
          </p:nvPr>
        </p:nvSpPr>
        <p:spPr>
          <a:xfrm>
            <a:off x="1759352" y="1724628"/>
            <a:ext cx="8160152" cy="4305782"/>
          </a:xfrm>
        </p:spPr>
        <p:txBody>
          <a:bodyPr>
            <a:normAutofit/>
          </a:bodyPr>
          <a:lstStyle/>
          <a:p>
            <a:pPr marL="0" indent="0" algn="r">
              <a:lnSpc>
                <a:spcPct val="150000"/>
              </a:lnSpc>
              <a:buNone/>
            </a:pPr>
            <a:r>
              <a:rPr lang="ar-EG" sz="2400" dirty="0" smtClean="0">
                <a:latin typeface="Alexandria" pitchFamily="2" charset="-78"/>
                <a:cs typeface="Alexandria" pitchFamily="2" charset="-78"/>
              </a:rPr>
              <a:t>هناك عدة عناصر يجب توافرها في المرفق العام لقيامه، وهي:</a:t>
            </a:r>
          </a:p>
          <a:p>
            <a:pPr marL="0" indent="0" algn="r">
              <a:lnSpc>
                <a:spcPct val="150000"/>
              </a:lnSpc>
              <a:buNone/>
            </a:pPr>
            <a:r>
              <a:rPr lang="ar-EG" sz="2400" dirty="0" smtClean="0">
                <a:latin typeface="Alexandria" pitchFamily="2" charset="-78"/>
                <a:cs typeface="Alexandria" pitchFamily="2" charset="-78"/>
              </a:rPr>
              <a:t>(أ)- إنشاء الدولة للمرفق العام</a:t>
            </a:r>
          </a:p>
          <a:p>
            <a:pPr marL="0" indent="0" algn="r">
              <a:lnSpc>
                <a:spcPct val="150000"/>
              </a:lnSpc>
              <a:buNone/>
            </a:pPr>
            <a:r>
              <a:rPr lang="ar-EG" sz="2400" dirty="0" smtClean="0">
                <a:latin typeface="Alexandria" pitchFamily="2" charset="-78"/>
                <a:cs typeface="Alexandria" pitchFamily="2" charset="-78"/>
              </a:rPr>
              <a:t>(ب)- النفع العام</a:t>
            </a:r>
          </a:p>
          <a:p>
            <a:pPr marL="0" indent="0" algn="r">
              <a:lnSpc>
                <a:spcPct val="150000"/>
              </a:lnSpc>
              <a:buNone/>
            </a:pPr>
            <a:r>
              <a:rPr lang="ar-EG" sz="2400" dirty="0" smtClean="0">
                <a:latin typeface="Alexandria" pitchFamily="2" charset="-78"/>
                <a:cs typeface="Alexandria" pitchFamily="2" charset="-78"/>
              </a:rPr>
              <a:t>(جـ)-السلطة العامة </a:t>
            </a:r>
          </a:p>
          <a:p>
            <a:pPr marL="0" indent="0" algn="r">
              <a:lnSpc>
                <a:spcPct val="150000"/>
              </a:lnSpc>
              <a:buNone/>
            </a:pPr>
            <a:r>
              <a:rPr lang="ar-EG" sz="2400" dirty="0" smtClean="0">
                <a:latin typeface="Alexandria" pitchFamily="2" charset="-78"/>
                <a:cs typeface="Alexandria" pitchFamily="2" charset="-78"/>
              </a:rPr>
              <a:t>(د)-خضوع المرفق العام لنظام قانوني خاص واستثنائي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9063400" y="-25124"/>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74910"/>
    </mc:Choice>
    <mc:Fallback xmlns="">
      <p:transition spd="slow" advTm="7491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7614" y="1944547"/>
            <a:ext cx="8194877" cy="3912243"/>
          </a:xfrm>
        </p:spPr>
        <p:txBody>
          <a:bodyPr>
            <a:normAutofit lnSpcReduction="10000"/>
          </a:bodyPr>
          <a:lstStyle/>
          <a:p>
            <a:pPr marL="0" indent="0" algn="just" rtl="1">
              <a:lnSpc>
                <a:spcPct val="150000"/>
              </a:lnSpc>
              <a:buNone/>
            </a:pPr>
            <a:r>
              <a:rPr lang="ar-EG" b="1" u="sng" dirty="0" smtClean="0">
                <a:latin typeface="Alexandria" pitchFamily="2" charset="-78"/>
                <a:cs typeface="Alexandria" pitchFamily="2" charset="-78"/>
              </a:rPr>
              <a:t>(أ)- </a:t>
            </a:r>
            <a:r>
              <a:rPr lang="ar-EG" b="1" u="sng" dirty="0">
                <a:latin typeface="Alexandria" pitchFamily="2" charset="-78"/>
                <a:cs typeface="Alexandria" pitchFamily="2" charset="-78"/>
              </a:rPr>
              <a:t>إنشاء الدولة للمرفق </a:t>
            </a:r>
            <a:r>
              <a:rPr lang="ar-EG" b="1" u="sng" dirty="0" smtClean="0">
                <a:latin typeface="Alexandria" pitchFamily="2" charset="-78"/>
                <a:cs typeface="Alexandria" pitchFamily="2" charset="-78"/>
              </a:rPr>
              <a:t>العام: </a:t>
            </a:r>
            <a:r>
              <a:rPr lang="ar-EG" dirty="0">
                <a:latin typeface="Alexandria" pitchFamily="2" charset="-78"/>
                <a:cs typeface="Alexandria" pitchFamily="2" charset="-78"/>
              </a:rPr>
              <a:t> </a:t>
            </a: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تقوم الدولة بإنشاء المرفق العام وتنظيمه، ويمكن أن تتولى الدولة إدارتها أو تعهد بإدارته إلى شخص من اشخاص القانون الخاص، كشركة مثلا؛ لكن ينبغي أن تتولى الدولة الإشراف عليه لضمان حسن سير المرفق. </a:t>
            </a:r>
            <a:endParaRPr lang="ar-EG" b="1" u="sng" dirty="0">
              <a:latin typeface="Alexandria" pitchFamily="2" charset="-78"/>
              <a:cs typeface="Alexandria" pitchFamily="2" charset="-78"/>
            </a:endParaRP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093339" y="167098"/>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92788"/>
    </mc:Choice>
    <mc:Fallback xmlns="">
      <p:transition spd="slow" advTm="9278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20455" y="1840375"/>
            <a:ext cx="9340769" cy="4734045"/>
          </a:xfrm>
        </p:spPr>
        <p:txBody>
          <a:bodyPr>
            <a:normAutofit fontScale="85000" lnSpcReduction="10000"/>
          </a:bodyPr>
          <a:lstStyle/>
          <a:p>
            <a:pPr marL="0" indent="0" algn="just" rtl="1">
              <a:lnSpc>
                <a:spcPct val="150000"/>
              </a:lnSpc>
              <a:buNone/>
            </a:pPr>
            <a:r>
              <a:rPr lang="ar-EG" b="1" u="sng" dirty="0" smtClean="0">
                <a:latin typeface="Alexandria" pitchFamily="2" charset="-78"/>
                <a:cs typeface="Alexandria" pitchFamily="2" charset="-78"/>
              </a:rPr>
              <a:t>(ب)- </a:t>
            </a:r>
            <a:r>
              <a:rPr lang="ar-EG" b="1" u="sng" dirty="0">
                <a:latin typeface="Alexandria" pitchFamily="2" charset="-78"/>
                <a:cs typeface="Alexandria" pitchFamily="2" charset="-78"/>
              </a:rPr>
              <a:t>النفع </a:t>
            </a:r>
            <a:r>
              <a:rPr lang="ar-EG" b="1" u="sng" dirty="0" smtClean="0">
                <a:latin typeface="Alexandria" pitchFamily="2" charset="-78"/>
                <a:cs typeface="Alexandria" pitchFamily="2" charset="-78"/>
              </a:rPr>
              <a:t>العام: </a:t>
            </a:r>
            <a:endParaRPr lang="ar-EG" b="1" u="sng" dirty="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يعد ذلك أحد العناصر المميزة للمرفق العام، فالغرض من وجوده هو تقديم خدمة من الخدمات العامة للجمهور، مثل المحافظة على الصحة العامة أو نشر العدالة أو التعليم أو الدفاع عن مقدرات الوطن.</a:t>
            </a:r>
          </a:p>
          <a:p>
            <a:pPr marL="0" indent="0" algn="just" rtl="1">
              <a:lnSpc>
                <a:spcPct val="150000"/>
              </a:lnSpc>
              <a:buNone/>
            </a:pPr>
            <a:r>
              <a:rPr lang="ar-EG" dirty="0" smtClean="0">
                <a:latin typeface="Alexandria" pitchFamily="2" charset="-78"/>
                <a:cs typeface="Alexandria" pitchFamily="2" charset="-78"/>
              </a:rPr>
              <a:t>وبالتالي فالغرض الأساسي لا يتمثل في تحقيق الأرباح من وراء إنشاء المرفق، ومع ذلك لا يمنع هذا العنصر من تحصيل رسوم أو مقابل لأداء الخدمة من باب توزيع الأعباء العامة على المواطنين أو تلبية النفقات اللازمة لتقديمها.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112589" y="0"/>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180916"/>
    </mc:Choice>
    <mc:Fallback xmlns="">
      <p:transition spd="slow" advTm="18091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93135" y="1944547"/>
            <a:ext cx="9468090" cy="4618299"/>
          </a:xfrm>
        </p:spPr>
        <p:txBody>
          <a:bodyPr>
            <a:normAutofit lnSpcReduction="10000"/>
          </a:bodyPr>
          <a:lstStyle/>
          <a:p>
            <a:pPr marL="0" indent="0" algn="just" rtl="1">
              <a:lnSpc>
                <a:spcPct val="150000"/>
              </a:lnSpc>
              <a:buNone/>
            </a:pPr>
            <a:r>
              <a:rPr lang="ar-EG" u="sng" dirty="0" smtClean="0">
                <a:latin typeface="Alexandria" pitchFamily="2" charset="-78"/>
                <a:cs typeface="Alexandria" pitchFamily="2" charset="-78"/>
              </a:rPr>
              <a:t>(جـ)- السلطة العامة:</a:t>
            </a:r>
          </a:p>
          <a:p>
            <a:pPr marL="0" indent="0" algn="just" rtl="1">
              <a:lnSpc>
                <a:spcPct val="150000"/>
              </a:lnSpc>
              <a:buNone/>
            </a:pPr>
            <a:r>
              <a:rPr lang="ar-EG" dirty="0" smtClean="0">
                <a:latin typeface="Alexandria" pitchFamily="2" charset="-78"/>
                <a:cs typeface="Alexandria" pitchFamily="2" charset="-78"/>
              </a:rPr>
              <a:t>يلزم أن يكون المرفق العام خاضع للسلطة العامة في إدارته وتنظيمه، وهذا يعني إنه يجب أن تكون للسلطة القرار النهائي فيما يخص المسائل المتعلقة بالمرفق، بما يتضمنه ذلك من استخدام امتيازات السلطة العامة في هذا الشأن، بحيث قد يتطلب الأمر إلى تعديله أو حتى إلغاء وجوده من الأساس.</a:t>
            </a:r>
            <a:r>
              <a:rPr lang="ar-EG" u="sng" dirty="0" smtClean="0">
                <a:latin typeface="Alexandria" pitchFamily="2" charset="-78"/>
                <a:cs typeface="Alexandria" pitchFamily="2" charset="-78"/>
              </a:rPr>
              <a:t>  </a:t>
            </a:r>
            <a:endParaRPr lang="en-US" u="sn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6" name="Picture 5"/>
          <p:cNvPicPr>
            <a:picLocks noChangeAspect="1"/>
          </p:cNvPicPr>
          <p:nvPr/>
        </p:nvPicPr>
        <p:blipFill>
          <a:blip r:embed="rId2"/>
          <a:stretch>
            <a:fillRect/>
          </a:stretch>
        </p:blipFill>
        <p:spPr>
          <a:xfrm>
            <a:off x="9235184" y="282602"/>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75017"/>
    </mc:Choice>
    <mc:Fallback xmlns="">
      <p:transition spd="slow" advTm="1750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07939" y="2025569"/>
            <a:ext cx="9560689" cy="4629874"/>
          </a:xfrm>
        </p:spPr>
        <p:txBody>
          <a:bodyPr>
            <a:normAutofit fontScale="92500"/>
          </a:bodyPr>
          <a:lstStyle/>
          <a:p>
            <a:pPr marL="0" indent="0" algn="just" rtl="1">
              <a:lnSpc>
                <a:spcPct val="150000"/>
              </a:lnSpc>
              <a:buNone/>
            </a:pPr>
            <a:r>
              <a:rPr lang="ar-EG" b="1" u="sng" dirty="0">
                <a:latin typeface="Alexandria" pitchFamily="2" charset="-78"/>
                <a:cs typeface="Alexandria" pitchFamily="2" charset="-78"/>
              </a:rPr>
              <a:t>(د)- </a:t>
            </a:r>
            <a:r>
              <a:rPr lang="ar-EG" b="1" u="sng" dirty="0" smtClean="0">
                <a:latin typeface="Alexandria" pitchFamily="2" charset="-78"/>
                <a:cs typeface="Alexandria" pitchFamily="2" charset="-78"/>
              </a:rPr>
              <a:t>خضوع </a:t>
            </a:r>
            <a:r>
              <a:rPr lang="ar-EG" b="1" u="sng" dirty="0">
                <a:latin typeface="Alexandria" pitchFamily="2" charset="-78"/>
                <a:cs typeface="Alexandria" pitchFamily="2" charset="-78"/>
              </a:rPr>
              <a:t>المرفق العام لنظام قانوني خاص </a:t>
            </a:r>
            <a:r>
              <a:rPr lang="ar-EG" b="1" u="sng" dirty="0" smtClean="0">
                <a:latin typeface="Alexandria" pitchFamily="2" charset="-78"/>
                <a:cs typeface="Alexandria" pitchFamily="2" charset="-78"/>
              </a:rPr>
              <a:t>واستثنائي:</a:t>
            </a:r>
          </a:p>
          <a:p>
            <a:pPr marL="0" indent="0" algn="just" rtl="1">
              <a:lnSpc>
                <a:spcPct val="150000"/>
              </a:lnSpc>
              <a:buNone/>
            </a:pPr>
            <a:r>
              <a:rPr lang="ar-EG" dirty="0" smtClean="0">
                <a:latin typeface="Alexandria" pitchFamily="2" charset="-78"/>
                <a:cs typeface="Alexandria" pitchFamily="2" charset="-78"/>
              </a:rPr>
              <a:t>يقصد بالنظام القانوني الخاص والاستثنائي هنا أن يخضع المرفق العام لقواعد تختلف عن القواعد التي تخضع لها المشروعات الخاصة وفقا للقانون الخاص؛ وينطبق هذا النظام على إنشاء المرفق وتنظيمه وتسييره والرقابة عليه وحتى إلغائه.</a:t>
            </a:r>
          </a:p>
          <a:p>
            <a:pPr marL="0" indent="0" algn="just" rtl="1">
              <a:lnSpc>
                <a:spcPct val="150000"/>
              </a:lnSpc>
              <a:buNone/>
            </a:pPr>
            <a:r>
              <a:rPr lang="ar-EG" dirty="0" smtClean="0">
                <a:latin typeface="Alexandria" pitchFamily="2" charset="-78"/>
                <a:cs typeface="Alexandria" pitchFamily="2" charset="-78"/>
              </a:rPr>
              <a:t>ومع ذلك يرى البعض أن ذلك لا يمثل عنصرا لازما لقيام المرفق العام. </a:t>
            </a:r>
            <a:r>
              <a:rPr lang="ar-EG" b="1" u="sng" dirty="0" smtClean="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6" name="Picture 5"/>
          <p:cNvPicPr>
            <a:picLocks noChangeAspect="1"/>
          </p:cNvPicPr>
          <p:nvPr/>
        </p:nvPicPr>
        <p:blipFill>
          <a:blip r:embed="rId2"/>
          <a:stretch>
            <a:fillRect/>
          </a:stretch>
        </p:blipFill>
        <p:spPr>
          <a:xfrm>
            <a:off x="9235184" y="157473"/>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9106"/>
    </mc:Choice>
    <mc:Fallback xmlns="">
      <p:transition spd="slow" advTm="1691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a:cs typeface="Alexandria" pitchFamily="2" charset="-78"/>
              </a:rPr>
              <a:t>3-أقسام المرفق العام</a:t>
            </a:r>
          </a:p>
        </p:txBody>
      </p:sp>
      <p:sp>
        <p:nvSpPr>
          <p:cNvPr id="3" name="عنصر نائب للمحتوى 2"/>
          <p:cNvSpPr>
            <a:spLocks noGrp="1"/>
          </p:cNvSpPr>
          <p:nvPr>
            <p:ph idx="1"/>
          </p:nvPr>
        </p:nvSpPr>
        <p:spPr>
          <a:xfrm>
            <a:off x="1932972" y="1597307"/>
            <a:ext cx="8137004" cy="4027990"/>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لا تأخذ المرافق العامة شكلا واحد بل هناك عدة أنواع وصور لها، ونتناول هنا أبرز أقسام المرافق العامة؛ فمن حيث طبيعة نشاطها، تنقسم إلى ثلاثة أنواع: مرافق عامة إدارية، مرافق اقتصادية ومرافق مهنية. ومن حيث نطاق نشاطها تنقسم إلى مرافق قومية ومرافق محلية. ومن حيث مدى الالتزام بإنشائها تنقسم إلى مرافق اختيارية ومرافق إجبارية، ونتناول ذلك فيما يلي: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6" name="Picture 5"/>
          <p:cNvPicPr>
            <a:picLocks noChangeAspect="1"/>
          </p:cNvPicPr>
          <p:nvPr/>
        </p:nvPicPr>
        <p:blipFill>
          <a:blip r:embed="rId2"/>
          <a:stretch>
            <a:fillRect/>
          </a:stretch>
        </p:blipFill>
        <p:spPr>
          <a:xfrm>
            <a:off x="9151091" y="80471"/>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139314"/>
    </mc:Choice>
    <mc:Fallback xmlns="">
      <p:transition spd="slow" advTm="13931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371078"/>
          </a:xfrm>
        </p:spPr>
        <p:txBody>
          <a:bodyPr>
            <a:normAutofit fontScale="90000"/>
          </a:bodyPr>
          <a:lstStyle/>
          <a:p>
            <a:pPr algn="ctr"/>
            <a:r>
              <a:rPr lang="ar-EG" dirty="0">
                <a:cs typeface="Alexandria" pitchFamily="2" charset="-78"/>
              </a:rPr>
              <a:t/>
            </a:r>
            <a:br>
              <a:rPr lang="ar-EG" dirty="0">
                <a:cs typeface="Alexandria" pitchFamily="2" charset="-78"/>
              </a:rPr>
            </a:br>
            <a:r>
              <a:rPr lang="ar-EG" dirty="0" smtClean="0">
                <a:cs typeface="Alexandria" pitchFamily="2" charset="-78"/>
              </a:rPr>
              <a:t/>
            </a:r>
            <a:br>
              <a:rPr lang="ar-EG" dirty="0" smtClean="0">
                <a:cs typeface="Alexandria" pitchFamily="2" charset="-78"/>
              </a:rPr>
            </a:br>
            <a:r>
              <a:rPr lang="ar-EG" sz="3600" dirty="0" smtClean="0">
                <a:cs typeface="Alexandria" pitchFamily="2" charset="-78"/>
              </a:rPr>
              <a:t>(أ)-أقسام المرافق العامة من حيث طبيعة نشاطها</a:t>
            </a:r>
            <a:endParaRPr lang="en-US" sz="3600" dirty="0"/>
          </a:p>
        </p:txBody>
      </p:sp>
      <p:sp>
        <p:nvSpPr>
          <p:cNvPr id="3" name="عنصر نائب للمحتوى 2"/>
          <p:cNvSpPr>
            <a:spLocks noGrp="1"/>
          </p:cNvSpPr>
          <p:nvPr>
            <p:ph idx="1"/>
          </p:nvPr>
        </p:nvSpPr>
        <p:spPr>
          <a:xfrm>
            <a:off x="1923326" y="2208382"/>
            <a:ext cx="8345347" cy="4190037"/>
          </a:xfrm>
        </p:spPr>
        <p:txBody>
          <a:bodyPr>
            <a:normAutofit lnSpcReduction="10000"/>
          </a:bodyPr>
          <a:lstStyle/>
          <a:p>
            <a:pPr marL="0" indent="0" algn="ctr" rtl="1">
              <a:lnSpc>
                <a:spcPct val="150000"/>
              </a:lnSpc>
              <a:buNone/>
            </a:pPr>
            <a:r>
              <a:rPr lang="ar-EG" dirty="0" smtClean="0">
                <a:latin typeface="Alexandria" pitchFamily="2" charset="-78"/>
                <a:cs typeface="Alexandria" pitchFamily="2" charset="-78"/>
              </a:rPr>
              <a:t>(مرافق إدارية- مرافق اقتصادية- مرافق مهنية)</a:t>
            </a:r>
          </a:p>
          <a:p>
            <a:pPr algn="r" rtl="1">
              <a:lnSpc>
                <a:spcPct val="150000"/>
              </a:lnSpc>
            </a:pPr>
            <a:r>
              <a:rPr lang="ar-EG" b="1" u="sng" dirty="0" smtClean="0">
                <a:latin typeface="Alexandria" pitchFamily="2" charset="-78"/>
                <a:cs typeface="Alexandria" pitchFamily="2" charset="-78"/>
              </a:rPr>
              <a:t>المرافق الإدارية: </a:t>
            </a:r>
          </a:p>
          <a:p>
            <a:pPr marL="0" indent="0" algn="just" rtl="1">
              <a:lnSpc>
                <a:spcPct val="150000"/>
              </a:lnSpc>
              <a:buNone/>
            </a:pPr>
            <a:r>
              <a:rPr lang="ar-EG" dirty="0" smtClean="0">
                <a:latin typeface="Alexandria" pitchFamily="2" charset="-78"/>
                <a:cs typeface="Alexandria" pitchFamily="2" charset="-78"/>
              </a:rPr>
              <a:t>تعرف بأنها المرافق التي تتناول أنشطة لا تزاولها الأفراد عادة، إما بسبب عجزهم عن ذلك أو لانعدام مصلحتهم أو ضعفها في القيام بذلك.</a:t>
            </a:r>
          </a:p>
          <a:p>
            <a:pPr marL="0" indent="0" algn="just" rtl="1">
              <a:lnSpc>
                <a:spcPct val="150000"/>
              </a:lnSpc>
              <a:buNone/>
            </a:pPr>
            <a:r>
              <a:rPr lang="ar-EG" dirty="0" smtClean="0">
                <a:latin typeface="Alexandria" pitchFamily="2" charset="-78"/>
                <a:cs typeface="Alexandria" pitchFamily="2" charset="-78"/>
              </a:rPr>
              <a:t>والأمثلة على ذلك مرافق الدفاع والأمن والقضاء.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9353222" y="-54673"/>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103278"/>
    </mc:Choice>
    <mc:Fallback xmlns="">
      <p:transition spd="slow" advTm="10327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1967695"/>
            <a:ext cx="8079129" cy="3923819"/>
          </a:xfrm>
        </p:spPr>
        <p:txBody>
          <a:bodyPr>
            <a:normAutofit fontScale="92500"/>
          </a:bodyPr>
          <a:lstStyle/>
          <a:p>
            <a:pPr algn="just" rtl="1">
              <a:lnSpc>
                <a:spcPct val="150000"/>
              </a:lnSpc>
            </a:pPr>
            <a:r>
              <a:rPr lang="ar-EG" b="1" u="sng" dirty="0" smtClean="0">
                <a:latin typeface="Alexandria" pitchFamily="2" charset="-78"/>
                <a:cs typeface="Alexandria" pitchFamily="2" charset="-78"/>
              </a:rPr>
              <a:t>المرافق الاقتصادية:</a:t>
            </a:r>
          </a:p>
          <a:p>
            <a:pPr marL="0" indent="0" algn="just" rtl="1">
              <a:lnSpc>
                <a:spcPct val="150000"/>
              </a:lnSpc>
              <a:buNone/>
            </a:pPr>
            <a:r>
              <a:rPr lang="ar-EG" dirty="0" smtClean="0">
                <a:latin typeface="Alexandria" pitchFamily="2" charset="-78"/>
                <a:cs typeface="Alexandria" pitchFamily="2" charset="-78"/>
              </a:rPr>
              <a:t>أدى تطور وظيفية الدولة وظهور الأزمات الاقتصادية إلى ظهور نوع جديد من المرافق يزاول أنشطة تجارية أو صناعية كتلك التي تزاولها الأفراد والمشروعات الخاصة.</a:t>
            </a:r>
          </a:p>
          <a:p>
            <a:pPr marL="0" indent="0" algn="just" rtl="1">
              <a:lnSpc>
                <a:spcPct val="150000"/>
              </a:lnSpc>
              <a:buNone/>
            </a:pPr>
            <a:r>
              <a:rPr lang="ar-EG" dirty="0" smtClean="0">
                <a:latin typeface="Alexandria" pitchFamily="2" charset="-78"/>
                <a:cs typeface="Alexandria" pitchFamily="2" charset="-78"/>
              </a:rPr>
              <a:t>والأمثلة على ذلك مرفق النقل والمواصلات، مرفق الاتصالات، مرفق توليد المياه والغاز وغير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235184" y="244101"/>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80410"/>
    </mc:Choice>
    <mc:Fallback xmlns="">
      <p:transition spd="slow" advTm="8041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8" y="1770927"/>
            <a:ext cx="8599989" cy="4247909"/>
          </a:xfrm>
        </p:spPr>
        <p:txBody>
          <a:bodyPr>
            <a:normAutofit fontScale="92500" lnSpcReduction="20000"/>
          </a:bodyPr>
          <a:lstStyle/>
          <a:p>
            <a:pPr algn="just" rtl="1">
              <a:lnSpc>
                <a:spcPct val="150000"/>
              </a:lnSpc>
            </a:pPr>
            <a:r>
              <a:rPr lang="ar-EG" b="1" u="sng" dirty="0" smtClean="0">
                <a:latin typeface="Alexandria" pitchFamily="2" charset="-78"/>
                <a:cs typeface="Alexandria" pitchFamily="2" charset="-78"/>
              </a:rPr>
              <a:t>المرافق المهنية: </a:t>
            </a:r>
          </a:p>
          <a:p>
            <a:pPr marL="0" indent="0" algn="just" rtl="1">
              <a:lnSpc>
                <a:spcPct val="150000"/>
              </a:lnSpc>
              <a:buNone/>
            </a:pPr>
            <a:r>
              <a:rPr lang="ar-EG" dirty="0" smtClean="0">
                <a:latin typeface="Alexandria" pitchFamily="2" charset="-78"/>
                <a:cs typeface="Alexandria" pitchFamily="2" charset="-78"/>
              </a:rPr>
              <a:t>تعرف بأنها تلك المرافق التي تنشأ بقصد توجيه نشاط مهني ورعاية المصالح الخاصة بمهنة معينة. </a:t>
            </a:r>
          </a:p>
          <a:p>
            <a:pPr marL="0" indent="0" algn="just" rtl="1">
              <a:lnSpc>
                <a:spcPct val="150000"/>
              </a:lnSpc>
              <a:buNone/>
            </a:pPr>
            <a:r>
              <a:rPr lang="ar-EG" dirty="0" smtClean="0">
                <a:latin typeface="Alexandria" pitchFamily="2" charset="-78"/>
                <a:cs typeface="Alexandria" pitchFamily="2" charset="-78"/>
              </a:rPr>
              <a:t>وتكون إدارتها من قبل أعضاء المهنة ذاتها، ويخولهم القانون بعض امتيازات السلطة العامة.</a:t>
            </a:r>
          </a:p>
          <a:p>
            <a:pPr marL="0" indent="0" algn="just" rtl="1">
              <a:lnSpc>
                <a:spcPct val="150000"/>
              </a:lnSpc>
              <a:buNone/>
            </a:pPr>
            <a:r>
              <a:rPr lang="ar-EG" dirty="0" smtClean="0">
                <a:latin typeface="Alexandria" pitchFamily="2" charset="-78"/>
                <a:cs typeface="Alexandria" pitchFamily="2" charset="-78"/>
              </a:rPr>
              <a:t>ومن الأمثلة على نقابات الأطباء، المحامين، المهندسين وغير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6" name="Picture 5"/>
          <p:cNvPicPr>
            <a:picLocks noChangeAspect="1"/>
          </p:cNvPicPr>
          <p:nvPr/>
        </p:nvPicPr>
        <p:blipFill>
          <a:blip r:embed="rId2"/>
          <a:stretch>
            <a:fillRect/>
          </a:stretch>
        </p:blipFill>
        <p:spPr>
          <a:xfrm>
            <a:off x="9141465" y="218258"/>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110584"/>
    </mc:Choice>
    <mc:Fallback xmlns="">
      <p:transition spd="slow" advTm="11058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443514"/>
            <a:ext cx="10515600" cy="1325563"/>
          </a:xfrm>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sz="3600" dirty="0" smtClean="0">
                <a:cs typeface="Alexandria" pitchFamily="2" charset="-78"/>
              </a:rPr>
              <a:t>(ب)- أقسام المرافق العامة من حيث نطاق نشاطها</a:t>
            </a:r>
            <a:endParaRPr lang="en-US" sz="3600" dirty="0"/>
          </a:p>
        </p:txBody>
      </p:sp>
      <p:sp>
        <p:nvSpPr>
          <p:cNvPr id="3" name="عنصر نائب للمحتوى 2"/>
          <p:cNvSpPr>
            <a:spLocks noGrp="1"/>
          </p:cNvSpPr>
          <p:nvPr>
            <p:ph idx="1"/>
          </p:nvPr>
        </p:nvSpPr>
        <p:spPr>
          <a:xfrm>
            <a:off x="1936993" y="2463026"/>
            <a:ext cx="7893934" cy="3935393"/>
          </a:xfrm>
        </p:spPr>
        <p:txBody>
          <a:bodyPr/>
          <a:lstStyle/>
          <a:p>
            <a:pPr marL="0" indent="0" algn="ctr" rtl="1">
              <a:lnSpc>
                <a:spcPct val="150000"/>
              </a:lnSpc>
              <a:buNone/>
            </a:pPr>
            <a:r>
              <a:rPr lang="ar-EG" dirty="0" smtClean="0">
                <a:latin typeface="Alexandria" pitchFamily="2" charset="-78"/>
                <a:cs typeface="Alexandria" pitchFamily="2" charset="-78"/>
              </a:rPr>
              <a:t>(مرافق قومية – مرافق محلية) </a:t>
            </a:r>
          </a:p>
          <a:p>
            <a:pPr algn="r" rtl="1">
              <a:lnSpc>
                <a:spcPct val="150000"/>
              </a:lnSpc>
            </a:pPr>
            <a:r>
              <a:rPr lang="ar-EG" u="sng" dirty="0" smtClean="0">
                <a:latin typeface="Alexandria" pitchFamily="2" charset="-78"/>
                <a:cs typeface="Alexandria" pitchFamily="2" charset="-78"/>
              </a:rPr>
              <a:t>المرافق القومية: </a:t>
            </a:r>
          </a:p>
          <a:p>
            <a:pPr marL="0" indent="0" algn="r" rtl="1">
              <a:lnSpc>
                <a:spcPct val="150000"/>
              </a:lnSpc>
              <a:buNone/>
            </a:pPr>
            <a:r>
              <a:rPr lang="ar-EG" dirty="0" smtClean="0">
                <a:latin typeface="Alexandria" pitchFamily="2" charset="-78"/>
                <a:cs typeface="Alexandria" pitchFamily="2" charset="-78"/>
              </a:rPr>
              <a:t>تعرف بأنها تلك المرافق التي يتسع نشاطها ليشمل كل إقليم الدولة، والأمثلة على ذلك مرفق الدفاع والقضاء والصحة.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019284" y="40184"/>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31748"/>
    </mc:Choice>
    <mc:Fallback xmlns="">
      <p:transition spd="slow" advTm="13174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2141316"/>
            <a:ext cx="7986532" cy="3889094"/>
          </a:xfrm>
        </p:spPr>
        <p:txBody>
          <a:bodyPr>
            <a:normAutofit fontScale="85000" lnSpcReduction="10000"/>
          </a:bodyPr>
          <a:lstStyle/>
          <a:p>
            <a:pPr algn="just" rtl="1">
              <a:lnSpc>
                <a:spcPct val="150000"/>
              </a:lnSpc>
            </a:pPr>
            <a:r>
              <a:rPr lang="ar-EG" u="sng" dirty="0" smtClean="0">
                <a:latin typeface="Alexandria" pitchFamily="2" charset="-78"/>
                <a:cs typeface="Alexandria" pitchFamily="2" charset="-78"/>
              </a:rPr>
              <a:t>المرافق المحلية:</a:t>
            </a:r>
          </a:p>
          <a:p>
            <a:pPr marL="0" indent="0" algn="just" rtl="1">
              <a:lnSpc>
                <a:spcPct val="150000"/>
              </a:lnSpc>
              <a:buNone/>
            </a:pPr>
            <a:r>
              <a:rPr lang="ar-EG" dirty="0" smtClean="0">
                <a:latin typeface="Alexandria" pitchFamily="2" charset="-78"/>
                <a:cs typeface="Alexandria" pitchFamily="2" charset="-78"/>
              </a:rPr>
              <a:t> تعرف بأنها المرافق التي يقتصر نشاطها على تقديم خدمات محلية تخص منطقة أو إقليم معين داخل الدولة، وتتولى إدارتها الوحدات المحلية، وتتسم بالاختلاف والتنوع بحسب اختلاف حاجات كل وحدة محلية أو إقليم. ومن الأمثلة على ذلك مرفق النقل وتوزيع المياه أو الكهرباء أو غيرها من المرافق التي يقصد منها إشباع حاجات محلية.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28871"/>
    </mc:Choice>
    <mc:Fallback xmlns="">
      <p:transition spd="slow" advTm="12887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702009"/>
            <a:ext cx="10515600" cy="1325563"/>
          </a:xfrm>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cs typeface="Alexandria" pitchFamily="2" charset="-78"/>
              </a:rPr>
              <a:t>(جـ)- أقسام المرافق العامة من حيث مدى الالتزام بإنشائها</a:t>
            </a:r>
            <a:endParaRPr lang="en-US" dirty="0"/>
          </a:p>
        </p:txBody>
      </p:sp>
      <p:sp>
        <p:nvSpPr>
          <p:cNvPr id="3" name="عنصر نائب للمحتوى 2"/>
          <p:cNvSpPr>
            <a:spLocks noGrp="1"/>
          </p:cNvSpPr>
          <p:nvPr>
            <p:ph idx="1"/>
          </p:nvPr>
        </p:nvSpPr>
        <p:spPr>
          <a:xfrm>
            <a:off x="1817225" y="2521818"/>
            <a:ext cx="8318177" cy="3508591"/>
          </a:xfrm>
        </p:spPr>
        <p:txBody>
          <a:bodyPr>
            <a:normAutofit fontScale="92500" lnSpcReduction="20000"/>
          </a:bodyPr>
          <a:lstStyle/>
          <a:p>
            <a:pPr marL="0" indent="0" algn="ctr" rtl="1">
              <a:lnSpc>
                <a:spcPct val="150000"/>
              </a:lnSpc>
              <a:buNone/>
            </a:pPr>
            <a:r>
              <a:rPr lang="ar-EG" dirty="0" smtClean="0">
                <a:latin typeface="Alexandria" pitchFamily="2" charset="-78"/>
                <a:cs typeface="Alexandria" pitchFamily="2" charset="-78"/>
              </a:rPr>
              <a:t>(مرافق اختيارية- مرافق إجبارية)</a:t>
            </a:r>
          </a:p>
          <a:p>
            <a:pPr algn="just" rtl="1">
              <a:lnSpc>
                <a:spcPct val="150000"/>
              </a:lnSpc>
            </a:pPr>
            <a:r>
              <a:rPr lang="ar-EG" u="sng" dirty="0" smtClean="0">
                <a:latin typeface="Alexandria" pitchFamily="2" charset="-78"/>
                <a:cs typeface="Alexandria" pitchFamily="2" charset="-78"/>
              </a:rPr>
              <a:t>المرافق الاختيارية: </a:t>
            </a:r>
          </a:p>
          <a:p>
            <a:pPr marL="0" indent="0" algn="just" rtl="1">
              <a:lnSpc>
                <a:spcPct val="150000"/>
              </a:lnSpc>
              <a:buNone/>
            </a:pPr>
            <a:r>
              <a:rPr lang="ar-EG" dirty="0" smtClean="0">
                <a:latin typeface="Alexandria" pitchFamily="2" charset="-78"/>
                <a:cs typeface="Alexandria" pitchFamily="2" charset="-78"/>
              </a:rPr>
              <a:t>تعرف بأنها المرافق التي تملك الدولة إنشائها بسلطتها التقديرية، وهذا هو الأصل حيث تملك الدولة سلطة تقديرية في اختيار مكان ووقت إنشاء المرفق والأنشطة التي يمارسها.</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9214958" y="0"/>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97959"/>
    </mc:Choice>
    <mc:Fallback xmlns="">
      <p:transition spd="slow" advTm="9795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002421"/>
            <a:ext cx="7893934" cy="3854370"/>
          </a:xfrm>
        </p:spPr>
        <p:txBody>
          <a:bodyPr>
            <a:normAutofit lnSpcReduction="10000"/>
          </a:bodyPr>
          <a:lstStyle/>
          <a:p>
            <a:pPr algn="just" rtl="1">
              <a:lnSpc>
                <a:spcPct val="150000"/>
              </a:lnSpc>
            </a:pPr>
            <a:r>
              <a:rPr lang="ar-EG" u="sng" dirty="0" smtClean="0">
                <a:latin typeface="Alexandria" pitchFamily="2" charset="-78"/>
                <a:cs typeface="Alexandria" pitchFamily="2" charset="-78"/>
              </a:rPr>
              <a:t>المرافق الإجبارية: </a:t>
            </a:r>
          </a:p>
          <a:p>
            <a:pPr marL="0" indent="0" algn="just" rtl="1">
              <a:lnSpc>
                <a:spcPct val="150000"/>
              </a:lnSpc>
              <a:buNone/>
            </a:pPr>
            <a:r>
              <a:rPr lang="ar-EG" dirty="0" smtClean="0">
                <a:latin typeface="Alexandria" pitchFamily="2" charset="-78"/>
                <a:cs typeface="Alexandria" pitchFamily="2" charset="-78"/>
              </a:rPr>
              <a:t>إذا كان كما وضحنا في النوع الأول أن هناك سلطة تقديرية للدولة فيما يتعلق بإنشاء المرافق العامة، ومع ذلك فإنها تكون ملزمة بإنشاء بعض المرافق، مثال ذلك مرفق الأمن، الصحة، التعليم وغير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9160716" y="0"/>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58617"/>
    </mc:Choice>
    <mc:Fallback xmlns="">
      <p:transition spd="slow" advTm="5861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5329" y="887064"/>
            <a:ext cx="10515600" cy="1325563"/>
          </a:xfrm>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sz="3600" dirty="0" smtClean="0">
                <a:cs typeface="Alexandria" pitchFamily="2" charset="-78"/>
              </a:rPr>
              <a:t>4- نشأة المرفق العام الالكتروني</a:t>
            </a:r>
            <a:r>
              <a:rPr lang="ar-EG" dirty="0" smtClean="0">
                <a:solidFill>
                  <a:schemeClr val="bg1"/>
                </a:solidFill>
                <a:cs typeface="Alexandria" pitchFamily="2" charset="-78"/>
              </a:rPr>
              <a:t/>
            </a:r>
            <a:br>
              <a:rPr lang="ar-EG" dirty="0" smtClean="0">
                <a:solidFill>
                  <a:schemeClr val="bg1"/>
                </a:solidFill>
                <a:cs typeface="Alexandria" pitchFamily="2" charset="-78"/>
              </a:rPr>
            </a:br>
            <a:endParaRPr lang="en-US" dirty="0">
              <a:solidFill>
                <a:schemeClr val="bg1"/>
              </a:solidFill>
            </a:endParaRPr>
          </a:p>
        </p:txBody>
      </p:sp>
      <p:sp>
        <p:nvSpPr>
          <p:cNvPr id="3" name="عنصر نائب للمحتوى 2"/>
          <p:cNvSpPr>
            <a:spLocks noGrp="1"/>
          </p:cNvSpPr>
          <p:nvPr>
            <p:ph idx="1"/>
          </p:nvPr>
        </p:nvSpPr>
        <p:spPr>
          <a:xfrm>
            <a:off x="1817225" y="1979271"/>
            <a:ext cx="7951808" cy="3576577"/>
          </a:xfrm>
        </p:spPr>
        <p:txBody>
          <a:bodyPr/>
          <a:lstStyle/>
          <a:p>
            <a:pPr marL="0" indent="0" algn="just" rtl="1">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استخدام وسائل تكنولوجيا المعلومات والاتصالات في إدارة المرفق العام وتقديم خدماته إلى الجمهور، أدى إلى تحول المرفق العام من صورته التقليدية المعروفة إلى صورة حديثة رقمية.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9019284" y="185482"/>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83046"/>
    </mc:Choice>
    <mc:Fallback xmlns="">
      <p:transition spd="slow" advTm="18304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886672"/>
            <a:ext cx="8380071" cy="4074289"/>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وبالتالي فالوسائل المستخدمة في إدارة المرفق العام هي المعيار المميز له عن المرفق العام التقليدي، فإذا استخدمت الدولة تكنولوجيا المعلومات والاتصالات في تقديم خدماتها العامة، فإننا نكون بصدد مرفق عام الكتروني.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9235184" y="176724"/>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66879"/>
    </mc:Choice>
    <mc:Fallback xmlns="">
      <p:transition spd="slow" advTm="6687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1" y="2060294"/>
            <a:ext cx="8067555" cy="3831220"/>
          </a:xfrm>
        </p:spPr>
        <p:txBody>
          <a:bodyPr>
            <a:normAutofit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لذا يعرف البعض المرفق العام الالكتروني بأنه</a:t>
            </a:r>
            <a:r>
              <a:rPr lang="ar-EG" dirty="0">
                <a:latin typeface="Alexandria" pitchFamily="2" charset="-78"/>
                <a:cs typeface="Alexandria" pitchFamily="2" charset="-78"/>
              </a:rPr>
              <a:t>: نشاط يتم تنفيذه بوسائل إلكترونية، تضطلع به الإدارة بنفسها أو بواسطة أفراد عاديين تحت إشرافها وتوجيهها، </a:t>
            </a:r>
            <a:r>
              <a:rPr lang="ar-EG" dirty="0" smtClean="0">
                <a:latin typeface="Alexandria" pitchFamily="2" charset="-78"/>
                <a:cs typeface="Alexandria" pitchFamily="2" charset="-78"/>
              </a:rPr>
              <a:t>بقصد </a:t>
            </a:r>
            <a:r>
              <a:rPr lang="ar-EG" dirty="0">
                <a:latin typeface="Alexandria" pitchFamily="2" charset="-78"/>
                <a:cs typeface="Alexandria" pitchFamily="2" charset="-78"/>
              </a:rPr>
              <a:t>إشباع الحاجات العامة وتقديم الخدمات العامة </a:t>
            </a:r>
            <a:r>
              <a:rPr lang="ar-EG" dirty="0" smtClean="0">
                <a:latin typeface="Alexandria" pitchFamily="2" charset="-78"/>
                <a:cs typeface="Alexandria" pitchFamily="2" charset="-78"/>
              </a:rPr>
              <a:t>للجمهور.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9235184" y="311477"/>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62628"/>
    </mc:Choice>
    <mc:Fallback xmlns="">
      <p:transition spd="slow" advTm="6262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02421"/>
            <a:ext cx="7720315" cy="3426106"/>
          </a:xfrm>
        </p:spPr>
        <p:txBody>
          <a:bodyPr>
            <a:normAutofit fontScale="92500" lnSpcReduction="20000"/>
          </a:bodyPr>
          <a:lstStyle/>
          <a:p>
            <a:pPr marL="0" indent="0" algn="just" rtl="1">
              <a:lnSpc>
                <a:spcPct val="150000"/>
              </a:lnSpc>
              <a:buNone/>
            </a:pPr>
            <a:r>
              <a:rPr lang="ar-EG" dirty="0">
                <a:latin typeface="Alexandria" pitchFamily="2" charset="-78"/>
                <a:cs typeface="Alexandria" pitchFamily="2" charset="-78"/>
              </a:rPr>
              <a:t>ويذهب البعض إلى </a:t>
            </a:r>
            <a:r>
              <a:rPr lang="ar-EG" dirty="0" smtClean="0">
                <a:latin typeface="Alexandria" pitchFamily="2" charset="-78"/>
                <a:cs typeface="Alexandria" pitchFamily="2" charset="-78"/>
              </a:rPr>
              <a:t>أن المرفق العام الالكتروني هو </a:t>
            </a:r>
            <a:r>
              <a:rPr lang="ar-EG" dirty="0">
                <a:latin typeface="Alexandria" pitchFamily="2" charset="-78"/>
                <a:cs typeface="Alexandria" pitchFamily="2" charset="-78"/>
              </a:rPr>
              <a:t>المرفق العام الذي يؤدي </a:t>
            </a:r>
            <a:r>
              <a:rPr lang="ar-EG" dirty="0" smtClean="0">
                <a:latin typeface="Alexandria" pitchFamily="2" charset="-78"/>
                <a:cs typeface="Alexandria" pitchFamily="2" charset="-78"/>
              </a:rPr>
              <a:t>نشاطه وينجز </a:t>
            </a:r>
            <a:r>
              <a:rPr lang="ar-EG" dirty="0">
                <a:latin typeface="Alexandria" pitchFamily="2" charset="-78"/>
                <a:cs typeface="Alexandria" pitchFamily="2" charset="-78"/>
              </a:rPr>
              <a:t>معاملات المواطنين بلا أوراق، ويتواصل معهم عبر الموقع الخاص به، أو البريد الإلكتروني، أو الهاتف المحمول</a:t>
            </a:r>
            <a:r>
              <a:rPr lang="ar-EG" dirty="0" smtClean="0">
                <a:latin typeface="Alexandria" pitchFamily="2" charset="-78"/>
                <a:cs typeface="Alexandria" pitchFamily="2" charset="-78"/>
              </a:rPr>
              <a:t>،  </a:t>
            </a:r>
            <a:r>
              <a:rPr lang="ar-EG" dirty="0">
                <a:latin typeface="Alexandria" pitchFamily="2" charset="-78"/>
                <a:cs typeface="Alexandria" pitchFamily="2" charset="-78"/>
              </a:rPr>
              <a:t>دون الحضور الذاتي </a:t>
            </a:r>
            <a:r>
              <a:rPr lang="ar-EG" dirty="0" smtClean="0">
                <a:latin typeface="Alexandria" pitchFamily="2" charset="-78"/>
                <a:cs typeface="Alexandria" pitchFamily="2" charset="-78"/>
              </a:rPr>
              <a:t>لهم.</a:t>
            </a:r>
            <a:endParaRPr lang="ar-EG" dirty="0">
              <a:latin typeface="Alexandria" pitchFamily="2" charset="-78"/>
              <a:cs typeface="Alexandria" pitchFamily="2" charset="-78"/>
            </a:endParaRPr>
          </a:p>
          <a:p>
            <a:pPr marL="0" indent="0" algn="just" rtl="1">
              <a:lnSpc>
                <a:spcPct val="150000"/>
              </a:lnSpc>
              <a:buNone/>
            </a:pPr>
            <a:r>
              <a:rPr lang="ar-EG" dirty="0">
                <a:solidFill>
                  <a:schemeClr val="bg1"/>
                </a:solidFill>
                <a:latin typeface="Alexandria" pitchFamily="2" charset="-78"/>
                <a:cs typeface="Alexandria" pitchFamily="2" charset="-78"/>
              </a:rPr>
              <a:t> </a:t>
            </a:r>
            <a:endParaRPr lang="en-US"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019284" y="244101"/>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48539"/>
    </mc:Choice>
    <mc:Fallback xmlns="">
      <p:transition spd="slow" advTm="4853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89" y="1828800"/>
            <a:ext cx="8021257" cy="4294208"/>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كما عرفه البعض </a:t>
            </a:r>
            <a:r>
              <a:rPr lang="ar-EG" dirty="0">
                <a:latin typeface="Alexandria" pitchFamily="2" charset="-78"/>
                <a:cs typeface="Alexandria" pitchFamily="2" charset="-78"/>
              </a:rPr>
              <a:t>بأنه: "المرفق العام الذي يؤدي نشاطه ومهامه </a:t>
            </a:r>
            <a:r>
              <a:rPr lang="ar-EG" dirty="0" smtClean="0">
                <a:latin typeface="Alexandria" pitchFamily="2" charset="-78"/>
                <a:cs typeface="Alexandria" pitchFamily="2" charset="-78"/>
              </a:rPr>
              <a:t>بالاستناد للوسائل </a:t>
            </a:r>
            <a:r>
              <a:rPr lang="ar-EG" dirty="0">
                <a:latin typeface="Alexandria" pitchFamily="2" charset="-78"/>
                <a:cs typeface="Alexandria" pitchFamily="2" charset="-78"/>
              </a:rPr>
              <a:t>الالكترونية ويهدف لتحقيق المصلحة </a:t>
            </a:r>
            <a:r>
              <a:rPr lang="ar-EG" dirty="0" smtClean="0">
                <a:latin typeface="Alexandria" pitchFamily="2" charset="-78"/>
                <a:cs typeface="Alexandria" pitchFamily="2" charset="-78"/>
              </a:rPr>
              <a:t>العامة. </a:t>
            </a:r>
          </a:p>
          <a:p>
            <a:pPr marL="0" indent="0" algn="just" rtl="1">
              <a:lnSpc>
                <a:spcPct val="150000"/>
              </a:lnSpc>
              <a:buNone/>
            </a:pPr>
            <a:r>
              <a:rPr lang="ar-EG" dirty="0" smtClean="0">
                <a:latin typeface="Alexandria" pitchFamily="2" charset="-78"/>
                <a:cs typeface="Alexandria" pitchFamily="2" charset="-78"/>
              </a:rPr>
              <a:t>ونستطيع أن نستنبط من هذه التعريفات أن المرفق العام الالكتروني لا يختلف في جوهره عن المرفق العام التقليدي؛ فالاختلاف يظهر فقط في اعتماد المرفق العام الالكتروني على وسائل تكنولوجيا المعلومات والاتصالات كما أشرنا من قبل.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305095" y="335950"/>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123132"/>
    </mc:Choice>
    <mc:Fallback xmlns="">
      <p:transition spd="slow" advTm="1231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2"/>
            <a:ext cx="7714589" cy="3958540"/>
          </a:xfrm>
        </p:spPr>
        <p:txBody>
          <a:bodyPr>
            <a:normAutofit fontScale="92500" lnSpcReduction="20000"/>
          </a:bodyPr>
          <a:lstStyle/>
          <a:p>
            <a:pPr marL="0" indent="0" algn="just" rtl="1">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وهذا يعني أن يتعين توافر العناصر اللازمة لقيام المرفق العام في المرفق العام الالكتروني، على النحو الذي ذكرناه فيما يتعلق بهذا الشأن، كما أن المرفق العام الالكتروني يخضع لنفس المبادئ التي يخضع لها المرفق العام التقليدي،  على النحو الذي سنوضحه في المحور الثاني.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58679"/>
    </mc:Choice>
    <mc:Fallback xmlns="">
      <p:transition spd="slow" advTm="5867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97568" y="752166"/>
            <a:ext cx="10515600" cy="1631542"/>
          </a:xfrm>
        </p:spPr>
        <p:txBody>
          <a:bodyPr>
            <a:noAutofit/>
          </a:bodyPr>
          <a:lstStyle/>
          <a:p>
            <a:pPr algn="ctr"/>
            <a:r>
              <a:rPr lang="ar-EG" sz="3600" dirty="0" smtClean="0">
                <a:solidFill>
                  <a:schemeClr val="bg1"/>
                </a:solidFill>
                <a:cs typeface="Alexandria" pitchFamily="2" charset="-78"/>
              </a:rPr>
              <a:t/>
            </a:r>
            <a:br>
              <a:rPr lang="ar-EG" sz="3600" dirty="0" smtClean="0">
                <a:solidFill>
                  <a:schemeClr val="bg1"/>
                </a:solidFill>
                <a:cs typeface="Alexandria" pitchFamily="2" charset="-78"/>
              </a:rPr>
            </a:br>
            <a:r>
              <a:rPr lang="ar-EG" sz="3600" dirty="0" smtClean="0">
                <a:solidFill>
                  <a:schemeClr val="bg1"/>
                </a:solidFill>
                <a:cs typeface="Alexandria" pitchFamily="2" charset="-78"/>
              </a:rPr>
              <a:t/>
            </a:r>
            <a:br>
              <a:rPr lang="ar-EG" sz="3600" dirty="0" smtClean="0">
                <a:solidFill>
                  <a:schemeClr val="bg1"/>
                </a:solidFill>
                <a:cs typeface="Alexandria" pitchFamily="2" charset="-78"/>
              </a:rPr>
            </a:br>
            <a:r>
              <a:rPr lang="ar-EG" sz="3600" dirty="0" smtClean="0">
                <a:solidFill>
                  <a:schemeClr val="bg1"/>
                </a:solidFill>
                <a:cs typeface="Alexandria" pitchFamily="2" charset="-78"/>
              </a:rPr>
              <a:t/>
            </a:r>
            <a:br>
              <a:rPr lang="ar-EG" sz="3600" dirty="0" smtClean="0">
                <a:solidFill>
                  <a:schemeClr val="bg1"/>
                </a:solidFill>
                <a:cs typeface="Alexandria" pitchFamily="2" charset="-78"/>
              </a:rPr>
            </a:br>
            <a:r>
              <a:rPr lang="ar-EG" sz="3600" dirty="0">
                <a:solidFill>
                  <a:schemeClr val="bg1"/>
                </a:solidFill>
                <a:cs typeface="Alexandria" pitchFamily="2" charset="-78"/>
              </a:rPr>
              <a:t/>
            </a:r>
            <a:br>
              <a:rPr lang="ar-EG" sz="3600" dirty="0">
                <a:solidFill>
                  <a:schemeClr val="bg1"/>
                </a:solidFill>
                <a:cs typeface="Alexandria" pitchFamily="2" charset="-78"/>
              </a:rPr>
            </a:br>
            <a:r>
              <a:rPr lang="ar-EG" sz="3200" dirty="0" smtClean="0">
                <a:cs typeface="Alexandria" pitchFamily="2" charset="-78"/>
              </a:rPr>
              <a:t>ثانيا: أثر الادارة الالكترونية للمرافق العامة على المبادئ التي تحكم سيرها </a:t>
            </a:r>
            <a:br>
              <a:rPr lang="ar-EG" sz="3200" dirty="0" smtClean="0">
                <a:cs typeface="Alexandria" pitchFamily="2" charset="-78"/>
              </a:rPr>
            </a:br>
            <a:endParaRPr lang="en-US" sz="3200" dirty="0"/>
          </a:p>
        </p:txBody>
      </p:sp>
      <p:sp>
        <p:nvSpPr>
          <p:cNvPr id="3" name="عنصر نائب للمحتوى 2"/>
          <p:cNvSpPr>
            <a:spLocks noGrp="1"/>
          </p:cNvSpPr>
          <p:nvPr>
            <p:ph idx="1"/>
          </p:nvPr>
        </p:nvSpPr>
        <p:spPr>
          <a:xfrm>
            <a:off x="1653230" y="2545033"/>
            <a:ext cx="8194876" cy="3935392"/>
          </a:xfrm>
        </p:spPr>
        <p:txBody>
          <a:bodyPr>
            <a:normAutofit fontScale="85000" lnSpcReduction="20000"/>
          </a:bodyPr>
          <a:lstStyle/>
          <a:p>
            <a:pPr marL="0" indent="0" algn="just" rtl="1">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هناك عدد من المبادئ الحاكمة لسير المرافق العامة، فرضتها الاعتبارات العملية والعدالة الاجتماعية، وهي ثلاثة مبادئ أساسية:</a:t>
            </a:r>
          </a:p>
          <a:p>
            <a:pPr marL="0" indent="0" algn="just" rtl="1">
              <a:lnSpc>
                <a:spcPct val="150000"/>
              </a:lnSpc>
              <a:buNone/>
            </a:pPr>
            <a:r>
              <a:rPr lang="ar-EG" dirty="0" smtClean="0">
                <a:latin typeface="Alexandria" pitchFamily="2" charset="-78"/>
                <a:cs typeface="Alexandria" pitchFamily="2" charset="-78"/>
              </a:rPr>
              <a:t>1- مبدأ سير المرفق العام بانتظام واطراد </a:t>
            </a:r>
          </a:p>
          <a:p>
            <a:pPr marL="0" indent="0" algn="just" rtl="1">
              <a:lnSpc>
                <a:spcPct val="150000"/>
              </a:lnSpc>
              <a:buNone/>
            </a:pPr>
            <a:r>
              <a:rPr lang="ar-EG" dirty="0" smtClean="0">
                <a:latin typeface="Alexandria" pitchFamily="2" charset="-78"/>
                <a:cs typeface="Alexandria" pitchFamily="2" charset="-78"/>
              </a:rPr>
              <a:t>2- مبدأ المساواة أمام المرافق العامة </a:t>
            </a:r>
          </a:p>
          <a:p>
            <a:pPr marL="0" indent="0" algn="just" rtl="1">
              <a:lnSpc>
                <a:spcPct val="150000"/>
              </a:lnSpc>
              <a:buNone/>
            </a:pPr>
            <a:r>
              <a:rPr lang="ar-EG" dirty="0" smtClean="0">
                <a:latin typeface="Alexandria" pitchFamily="2" charset="-78"/>
                <a:cs typeface="Alexandria" pitchFamily="2" charset="-78"/>
              </a:rPr>
              <a:t>3-مبدأ قابلية المرفق العام للتعديل والتغيير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235184" y="-71738"/>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147110"/>
    </mc:Choice>
    <mc:Fallback xmlns="">
      <p:transition spd="slow" advTm="1471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76041" y="2037145"/>
            <a:ext cx="7685589" cy="3530278"/>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وهذه المبادئ هي الحاكمة أيضا لسير عمل المرافق العامة الالكترونية، لكننا هنا نحاول أن نوضح مدى تأثير الادارة الالكترونية عليها، أو ما هي آثار استخدام وسائل تكنولوجيا المعلومات والاتصالات عليها، وذلك فيما يلي: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235184" y="176724"/>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4743"/>
    </mc:Choice>
    <mc:Fallback xmlns="">
      <p:transition spd="slow" advTm="1474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1479839"/>
            <a:ext cx="10515600" cy="1325563"/>
          </a:xfrm>
        </p:spPr>
        <p:txBody>
          <a:bodyPr>
            <a:normAutofit/>
          </a:bodyPr>
          <a:lstStyle/>
          <a:p>
            <a:r>
              <a:rPr lang="ar-EG" dirty="0" smtClean="0">
                <a:solidFill>
                  <a:schemeClr val="bg1"/>
                </a:solidFill>
                <a:cs typeface="Alexandria" pitchFamily="2" charset="-78"/>
              </a:rPr>
              <a:t/>
            </a:r>
            <a:br>
              <a:rPr lang="ar-EG" dirty="0" smtClean="0">
                <a:solidFill>
                  <a:schemeClr val="bg1"/>
                </a:solidFill>
                <a:cs typeface="Alexandria" pitchFamily="2" charset="-78"/>
              </a:rPr>
            </a:br>
            <a:r>
              <a:rPr lang="ar-EG" sz="3600" dirty="0" smtClean="0">
                <a:cs typeface="Alexandria" pitchFamily="2" charset="-78"/>
              </a:rPr>
              <a:t>1- مبدأ سير المرفق العام بانتظام واطراد          </a:t>
            </a:r>
            <a:endParaRPr lang="en-US" sz="3600" dirty="0"/>
          </a:p>
        </p:txBody>
      </p:sp>
      <p:sp>
        <p:nvSpPr>
          <p:cNvPr id="3" name="عنصر نائب للمحتوى 2"/>
          <p:cNvSpPr>
            <a:spLocks noGrp="1"/>
          </p:cNvSpPr>
          <p:nvPr>
            <p:ph idx="1"/>
          </p:nvPr>
        </p:nvSpPr>
        <p:spPr>
          <a:xfrm>
            <a:off x="2075890" y="3110597"/>
            <a:ext cx="7685590" cy="3044141"/>
          </a:xfrm>
        </p:spPr>
        <p:txBody>
          <a:bodyPr>
            <a:normAutofit/>
          </a:bodyPr>
          <a:lstStyle/>
          <a:p>
            <a:pPr marL="0" indent="0" algn="just" rtl="1">
              <a:lnSpc>
                <a:spcPct val="150000"/>
              </a:lnSpc>
              <a:buNone/>
            </a:pPr>
            <a:r>
              <a:rPr lang="ar-EG" dirty="0" smtClean="0">
                <a:latin typeface="Alexandria" pitchFamily="2" charset="-78"/>
                <a:cs typeface="Alexandria" pitchFamily="2" charset="-78"/>
              </a:rPr>
              <a:t>قلنا أن الإدارة العامة تقوم بإشباع الحاجات العامة للمواطنين من خلال المرافق العامة، ويعتمد الأفراد في الواقع على الإدارة العامة بصورة أساسية في ذلك.</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9019284" y="205600"/>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85072"/>
    </mc:Choice>
    <mc:Fallback xmlns="">
      <p:transition spd="slow" advTm="8507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2060293"/>
            <a:ext cx="7118431" cy="3287211"/>
          </a:xfrm>
        </p:spPr>
        <p:txBody>
          <a:bodyPr>
            <a:normAutofit fontScale="92500"/>
          </a:bodyPr>
          <a:lstStyle/>
          <a:p>
            <a:pPr marL="0" lvl="0" indent="0" algn="just" rtl="1">
              <a:lnSpc>
                <a:spcPct val="150000"/>
              </a:lnSpc>
              <a:buNone/>
            </a:pPr>
            <a:r>
              <a:rPr lang="ar-EG" dirty="0">
                <a:latin typeface="Alexandria" pitchFamily="2" charset="-78"/>
                <a:cs typeface="Alexandria" pitchFamily="2" charset="-78"/>
              </a:rPr>
              <a:t>بحيث لا يتمكن الفرد العادي من القيام بسد احتياجاته العامة بنفسه عادة أو بوسائله الخاصة؛ لذا فإن مبدأ انتظام سير العمل داخل المرافق </a:t>
            </a:r>
            <a:r>
              <a:rPr lang="ar-EG" dirty="0" smtClean="0">
                <a:latin typeface="Alexandria" pitchFamily="2" charset="-78"/>
                <a:cs typeface="Alexandria" pitchFamily="2" charset="-78"/>
              </a:rPr>
              <a:t>العامة يكتسب أهمية كبيرة، </a:t>
            </a:r>
            <a:r>
              <a:rPr lang="ar-EG" dirty="0">
                <a:latin typeface="Alexandria" pitchFamily="2" charset="-78"/>
                <a:cs typeface="Alexandria" pitchFamily="2" charset="-78"/>
              </a:rPr>
              <a:t>بحيث يمثل التفريط فيه تهديدا للمصلحة العامة.</a:t>
            </a:r>
            <a:endParaRPr lang="en-US" dirty="0">
              <a:latin typeface="Alexandria" pitchFamily="2" charset="-78"/>
              <a:cs typeface="Alexandria" pitchFamily="2" charset="-78"/>
            </a:endParaRPr>
          </a:p>
          <a:p>
            <a:pPr marL="0" indent="0">
              <a:buNone/>
            </a:pP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9019284" y="171958"/>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74076"/>
    </mc:Choice>
    <mc:Fallback xmlns="">
      <p:transition spd="slow" advTm="740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55180" y="1805651"/>
            <a:ext cx="8599989" cy="4051139"/>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وتساهم الادارة الالكترونية في تعزيز هذا المبدأ وتقويته في الواقع؛ لأن وسائل تكنولوجيا المعلومات والاتصالات التي تعتمد عليها الحكومة الرقمية في إدارتها للمرافق العامة، تضمن استمرارية تقديم الخدمات العامة على مدار اليوم، ليلا أم نهارا، دون التقيد بالمواعيد الرسمية للعمل، على نحو ما وضحنا في السابق.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6" name="Picture 5"/>
          <p:cNvPicPr>
            <a:picLocks noChangeAspect="1"/>
          </p:cNvPicPr>
          <p:nvPr/>
        </p:nvPicPr>
        <p:blipFill>
          <a:blip r:embed="rId2"/>
          <a:stretch>
            <a:fillRect/>
          </a:stretch>
        </p:blipFill>
        <p:spPr>
          <a:xfrm>
            <a:off x="9235184" y="171959"/>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217806"/>
    </mc:Choice>
    <mc:Fallback xmlns="">
      <p:transition spd="slow" advTm="2178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1477" y="2071868"/>
            <a:ext cx="8021257" cy="4525702"/>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ويظهر هذا التأثير في بعض المسائل يمكن ذكرها على النحو التالي: </a:t>
            </a:r>
          </a:p>
          <a:p>
            <a:pPr marL="0" indent="0" algn="just" rtl="1">
              <a:lnSpc>
                <a:spcPct val="150000"/>
              </a:lnSpc>
              <a:buNone/>
            </a:pPr>
            <a:r>
              <a:rPr lang="ar-EG" u="sng" dirty="0" smtClean="0">
                <a:latin typeface="Alexandria" pitchFamily="2" charset="-78"/>
                <a:cs typeface="Alexandria" pitchFamily="2" charset="-78"/>
              </a:rPr>
              <a:t>(أ)- الإضراب: </a:t>
            </a:r>
          </a:p>
          <a:p>
            <a:pPr marL="0" indent="0" algn="just" rtl="1">
              <a:lnSpc>
                <a:spcPct val="150000"/>
              </a:lnSpc>
              <a:buNone/>
            </a:pPr>
            <a:r>
              <a:rPr lang="ar-EG" dirty="0" smtClean="0">
                <a:latin typeface="Alexandria" pitchFamily="2" charset="-78"/>
                <a:cs typeface="Alexandria" pitchFamily="2" charset="-78"/>
              </a:rPr>
              <a:t>يعرف الاضراب بأنه إيقاف إرادي للعمل بصورة جماعية لتحقيق مطالب مهنية أو اجتماعية، لمدة محددة أو غير محددة.</a:t>
            </a:r>
          </a:p>
          <a:p>
            <a:pPr marL="0" indent="0" algn="just" rtl="1">
              <a:lnSpc>
                <a:spcPct val="150000"/>
              </a:lnSpc>
              <a:buNone/>
            </a:pPr>
            <a:r>
              <a:rPr lang="ar-EG" dirty="0" smtClean="0">
                <a:latin typeface="Alexandria" pitchFamily="2" charset="-78"/>
                <a:cs typeface="Alexandria" pitchFamily="2" charset="-78"/>
              </a:rPr>
              <a:t>ويظهر من ذلك أن الاضراب يعد أخطر الأعمال التي تهدد مبدأ سير المرافق العامة بانتظام واطراد.</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9102964" y="321103"/>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107716"/>
    </mc:Choice>
    <mc:Fallback xmlns="">
      <p:transition spd="slow" advTm="10771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7" y="1851950"/>
            <a:ext cx="7963382" cy="3993265"/>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وتخفف الادارة الالكترونية للمرافق العامة من نتيجة هذا الفعل بصورة كبيرة؛ حيث يجرى تقديم الخدمات العامة كما أشرنا بصورة الكترونية، دون الحاجة إلى التعامل مع الموظفين بصورة مباشرة، من خلال التطبيقات الحكومية والمواقع الالكترونية المختلفة.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8881584" y="212471"/>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17289"/>
    </mc:Choice>
    <mc:Fallback xmlns="">
      <p:transition spd="slow" advTm="11728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1" y="2083443"/>
            <a:ext cx="7569842" cy="3646026"/>
          </a:xfrm>
        </p:spPr>
        <p:txBody>
          <a:bodyPr>
            <a:normAutofit/>
          </a:bodyPr>
          <a:lstStyle/>
          <a:p>
            <a:pPr marL="0" indent="0" algn="just" rtl="1">
              <a:lnSpc>
                <a:spcPct val="150000"/>
              </a:lnSpc>
              <a:buNone/>
            </a:pPr>
            <a:r>
              <a:rPr lang="ar-EG" b="1" u="sng" dirty="0" smtClean="0">
                <a:latin typeface="Alexandria" pitchFamily="2" charset="-78"/>
                <a:cs typeface="Alexandria" pitchFamily="2" charset="-78"/>
              </a:rPr>
              <a:t>(ب)- استقالة الموظفين: </a:t>
            </a:r>
            <a:endParaRPr lang="ar-EG" dirty="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تقديم طلب استقالة من الموظف وموافقة الادارة عليها يعني خلو مكانه مما قد يتسبب ذلك في بعض النتائج السلبية على انتظام سير عمل المرفق العام</a:t>
            </a:r>
            <a:r>
              <a:rPr lang="ar-EG" dirty="0">
                <a:latin typeface="Alexandria" pitchFamily="2" charset="-78"/>
                <a:cs typeface="Alexandria" pitchFamily="2" charset="-78"/>
              </a:rPr>
              <a:t>.</a:t>
            </a:r>
            <a:r>
              <a:rPr lang="ar-EG" dirty="0" smtClean="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9112590" y="386091"/>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48072"/>
    </mc:Choice>
    <mc:Fallback xmlns="">
      <p:transition spd="slow" advTm="4807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49660" y="2095018"/>
            <a:ext cx="7963383" cy="3055716"/>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وتخفف من حدة هذه النتائج الادارة الالكترونية للمرافق العامة؛ نظرا لعدم ارتباطها بوجود عدد من الموظفين قدر ارتباطها بالأساليب التكنولوجية التي تعتمد عليها في تقديم الخدمات العامة للجمهور.</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9242737" y="108298"/>
            <a:ext cx="2956816" cy="1383912"/>
          </a:xfrm>
          <a:prstGeom prst="rect">
            <a:avLst/>
          </a:prstGeom>
        </p:spPr>
      </p:pic>
    </p:spTree>
    <p:extLst>
      <p:ext uri="{BB962C8B-B14F-4D97-AF65-F5344CB8AC3E}">
        <p14:creationId xmlns:p14="http://schemas.microsoft.com/office/powerpoint/2010/main" val="314602440"/>
      </p:ext>
    </p:extLst>
  </p:cSld>
  <p:clrMapOvr>
    <a:masterClrMapping/>
  </p:clrMapOvr>
  <mc:AlternateContent xmlns:mc="http://schemas.openxmlformats.org/markup-compatibility/2006" xmlns:p14="http://schemas.microsoft.com/office/powerpoint/2010/main">
    <mc:Choice Requires="p14">
      <p:transition spd="slow" p14:dur="2000" advTm="62356"/>
    </mc:Choice>
    <mc:Fallback xmlns="">
      <p:transition spd="slow" advTm="6235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754774" y="2002420"/>
            <a:ext cx="7934181" cy="4525702"/>
          </a:xfrm>
        </p:spPr>
        <p:txBody>
          <a:bodyPr>
            <a:normAutofit lnSpcReduction="10000"/>
          </a:bodyPr>
          <a:lstStyle/>
          <a:p>
            <a:pPr marL="0" indent="0" algn="r" rtl="1">
              <a:lnSpc>
                <a:spcPct val="150000"/>
              </a:lnSpc>
              <a:buNone/>
            </a:pPr>
            <a:r>
              <a:rPr lang="ar-EG" b="1" u="sng" dirty="0" smtClean="0">
                <a:latin typeface="Alexandria" pitchFamily="2" charset="-78"/>
                <a:cs typeface="Alexandria" pitchFamily="2" charset="-78"/>
              </a:rPr>
              <a:t>(جـ)- الموظف الفعلي: </a:t>
            </a: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الموظف الفعلي هو من يتولى وظيفة دون سند صحيح أو دون سند إطلاقا؛ فقد يكون قرار تعيينه معيب أو لا يكون هناك قرار من الأساس، وتعد أعماله مع ذلك الوظيفية صحيحة للحفاظ على الثقة في التعامل وكذلك دوام سير وانتظام المرافق العامة.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9019284" y="321102"/>
            <a:ext cx="2956816" cy="1383912"/>
          </a:xfrm>
          <a:prstGeom prst="rect">
            <a:avLst/>
          </a:prstGeom>
        </p:spPr>
      </p:pic>
    </p:spTree>
    <p:extLst>
      <p:ext uri="{BB962C8B-B14F-4D97-AF65-F5344CB8AC3E}">
        <p14:creationId xmlns:p14="http://schemas.microsoft.com/office/powerpoint/2010/main" val="2222212716"/>
      </p:ext>
    </p:extLst>
  </p:cSld>
  <p:clrMapOvr>
    <a:masterClrMapping/>
  </p:clrMapOvr>
  <mc:AlternateContent xmlns:mc="http://schemas.openxmlformats.org/markup-compatibility/2006" xmlns:p14="http://schemas.microsoft.com/office/powerpoint/2010/main">
    <mc:Choice Requires="p14">
      <p:transition spd="slow" p14:dur="2000" advTm="90541"/>
    </mc:Choice>
    <mc:Fallback xmlns="">
      <p:transition spd="slow" advTm="9054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1909823"/>
            <a:ext cx="7697165" cy="3483980"/>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وتوفر الأنظمة الالكترونية الحكومية المستخدمة في إدارة شؤون الموظفين وأعمالهم قواعد بيانات دقيقة تتضمن بيانات الموظفين وصلاحيتهم، بحيث لا يستطيع الشخص غير المدرج في قاعدة البيانات ممارسة صلاحيات الموظف العام.</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9019284" y="147848"/>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54523"/>
    </mc:Choice>
    <mc:Fallback xmlns="">
      <p:transition spd="slow" advTm="5452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32030" y="1713053"/>
            <a:ext cx="8854633" cy="4236334"/>
          </a:xfrm>
        </p:spPr>
        <p:txBody>
          <a:bodyPr>
            <a:normAutofit fontScale="92500" lnSpcReduction="10000"/>
          </a:bodyPr>
          <a:lstStyle/>
          <a:p>
            <a:pPr marL="0" indent="0" algn="just" rtl="1">
              <a:lnSpc>
                <a:spcPct val="150000"/>
              </a:lnSpc>
              <a:buNone/>
            </a:pPr>
            <a:r>
              <a:rPr lang="ar-EG" u="sng" dirty="0" smtClean="0">
                <a:latin typeface="Alexandria" pitchFamily="2" charset="-78"/>
                <a:cs typeface="Alexandria" pitchFamily="2" charset="-78"/>
              </a:rPr>
              <a:t>(د)- نظرية الظروف الطارئة: </a:t>
            </a:r>
          </a:p>
          <a:p>
            <a:pPr marL="0" indent="0" algn="just" rtl="1">
              <a:lnSpc>
                <a:spcPct val="150000"/>
              </a:lnSpc>
              <a:buNone/>
            </a:pPr>
            <a:r>
              <a:rPr lang="ar-EG" dirty="0" smtClean="0">
                <a:latin typeface="Alexandria" pitchFamily="2" charset="-78"/>
                <a:cs typeface="Alexandria" pitchFamily="2" charset="-78"/>
              </a:rPr>
              <a:t>ابتدع مجلس الدول الفرنسي نظرية الظروف الطارئة لمواجهة الأزمات، كالحروب وغير ذلك والتي تؤدي إلى جعل تنفيذ العقد مرهقا بصورة كبيرة على المتعاقد، بحيث يكون أثر ذلك هو تعويض الطرف المتعاقد بما يرفع الارهاق عنه ضمانا لتنفيذ العقد وحسن سير وانتظام المرفق العام وعدم تعطله.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7" name="Picture 6"/>
          <p:cNvPicPr>
            <a:picLocks noChangeAspect="1"/>
          </p:cNvPicPr>
          <p:nvPr/>
        </p:nvPicPr>
        <p:blipFill>
          <a:blip r:embed="rId2"/>
          <a:stretch>
            <a:fillRect/>
          </a:stretch>
        </p:blipFill>
        <p:spPr>
          <a:xfrm>
            <a:off x="9235184" y="125660"/>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132867"/>
    </mc:Choice>
    <mc:Fallback xmlns="">
      <p:transition spd="slow" advTm="13286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0" y="1851949"/>
            <a:ext cx="8287473" cy="3495556"/>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ويؤدي تطبيق نظم الادارة الالكترونية إلى التقليل من الآثار الناتجة عن الأزمات والأحداث التي قد تطرأ أثناء تنفيذ العقد الاداري وتجعل من تنفيذه عملا مرهقا، نظرا لتقديم الخدمات العامة كما عرفنا عن طريق الأساليب التكنولوجية بدون تأثير ناتج عن الأحداث الطارئة أو على الأقل بتأثير أخف في حالة وقوع ذلك في ظل أنظمة تقليدية.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235184" y="151148"/>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89975"/>
    </mc:Choice>
    <mc:Fallback xmlns="">
      <p:transition spd="slow" advTm="8997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928659" cy="3032566"/>
          </a:xfrm>
        </p:spPr>
        <p:txBody>
          <a:bodyPr>
            <a:normAutofit fontScale="92500"/>
          </a:bodyPr>
          <a:lstStyle/>
          <a:p>
            <a:pPr marL="0" indent="0" algn="just" rtl="1">
              <a:lnSpc>
                <a:spcPct val="150000"/>
              </a:lnSpc>
              <a:buNone/>
            </a:pPr>
            <a:r>
              <a:rPr lang="ar-EG" dirty="0">
                <a:latin typeface="Alexandria" pitchFamily="2" charset="-78"/>
                <a:cs typeface="Alexandria" pitchFamily="2" charset="-78"/>
              </a:rPr>
              <a:t> </a:t>
            </a:r>
            <a:r>
              <a:rPr lang="ar-EG" dirty="0" smtClean="0">
                <a:latin typeface="Alexandria" pitchFamily="2" charset="-78"/>
                <a:cs typeface="Alexandria" pitchFamily="2" charset="-78"/>
              </a:rPr>
              <a:t>فالمستفيد من الخدمة كما عرفنا يستطيع استعمال المواقع الالكترونية أو التطبيقات الحكومية في الحصول على الخدمة على الرغم من وقوع هذه الظروف التي تؤثر على استمرارية عمل المرفق العام.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9131841" y="272977"/>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99569"/>
    </mc:Choice>
    <mc:Fallback xmlns="">
      <p:transition spd="slow" advTm="9956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2199189"/>
            <a:ext cx="8137003" cy="3553429"/>
          </a:xfrm>
        </p:spPr>
        <p:txBody>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sz="2400" dirty="0" smtClean="0">
                <a:latin typeface="Alexandria" pitchFamily="2" charset="-78"/>
                <a:cs typeface="Alexandria" pitchFamily="2" charset="-78"/>
              </a:rPr>
              <a:t>ومع ذلك فإننا نرى أن الأنظمة الالكترونية لا تعطل تماما إمكانية إعمال نظرية الظروف الطارئة، فمجال عمل هذه النظرية واسع، فضلا عن أنها ضرورية لضمان انتظام واستمرارية عمل المرفق العام.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44</a:t>
            </a:fld>
            <a:endParaRPr lang="en-US"/>
          </a:p>
        </p:txBody>
      </p:sp>
      <p:pic>
        <p:nvPicPr>
          <p:cNvPr id="7" name="Picture 6"/>
          <p:cNvPicPr>
            <a:picLocks noChangeAspect="1"/>
          </p:cNvPicPr>
          <p:nvPr/>
        </p:nvPicPr>
        <p:blipFill>
          <a:blip r:embed="rId2"/>
          <a:stretch>
            <a:fillRect/>
          </a:stretch>
        </p:blipFill>
        <p:spPr>
          <a:xfrm>
            <a:off x="9019284" y="513411"/>
            <a:ext cx="2956816" cy="1383912"/>
          </a:xfrm>
          <a:prstGeom prst="rect">
            <a:avLst/>
          </a:prstGeom>
        </p:spPr>
      </p:pic>
    </p:spTree>
    <p:extLst>
      <p:ext uri="{BB962C8B-B14F-4D97-AF65-F5344CB8AC3E}">
        <p14:creationId xmlns:p14="http://schemas.microsoft.com/office/powerpoint/2010/main" val="3652397362"/>
      </p:ext>
    </p:extLst>
  </p:cSld>
  <p:clrMapOvr>
    <a:masterClrMapping/>
  </p:clrMapOvr>
  <mc:AlternateContent xmlns:mc="http://schemas.openxmlformats.org/markup-compatibility/2006" xmlns:p14="http://schemas.microsoft.com/office/powerpoint/2010/main">
    <mc:Choice Requires="p14">
      <p:transition spd="slow" p14:dur="2000" advTm="428294"/>
    </mc:Choice>
    <mc:Fallback xmlns="">
      <p:transition spd="slow" advTm="42829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235184" y="138223"/>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5149"/>
    </mc:Choice>
    <mc:Fallback xmlns="">
      <p:transition spd="slow" advTm="35149"/>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FAAAC92-9A3A-429B-A7A0-B6732124DB07}"/>
</file>

<file path=customXml/itemProps2.xml><?xml version="1.0" encoding="utf-8"?>
<ds:datastoreItem xmlns:ds="http://schemas.openxmlformats.org/officeDocument/2006/customXml" ds:itemID="{F8687209-9BD8-4F6B-858B-242A9081A7B0}"/>
</file>

<file path=customXml/itemProps3.xml><?xml version="1.0" encoding="utf-8"?>
<ds:datastoreItem xmlns:ds="http://schemas.openxmlformats.org/officeDocument/2006/customXml" ds:itemID="{658706E9-6C91-4B51-AA03-61D912FDA4D0}"/>
</file>

<file path=docProps/app.xml><?xml version="1.0" encoding="utf-8"?>
<Properties xmlns="http://schemas.openxmlformats.org/officeDocument/2006/extended-properties" xmlns:vt="http://schemas.openxmlformats.org/officeDocument/2006/docPropsVTypes">
  <Template>2024</Template>
  <TotalTime>4227</TotalTime>
  <Words>1993</Words>
  <Application>Microsoft Office PowerPoint</Application>
  <PresentationFormat>Widescreen</PresentationFormat>
  <Paragraphs>163</Paragraphs>
  <Slides>45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Alexandria</vt:lpstr>
      <vt:lpstr>Arial</vt:lpstr>
      <vt:lpstr>Calibri</vt:lpstr>
      <vt:lpstr>Calibri Light</vt:lpstr>
      <vt:lpstr>Roboto Light</vt:lpstr>
      <vt:lpstr>2024</vt:lpstr>
      <vt:lpstr>PowerPoint Presentation</vt:lpstr>
      <vt:lpstr>PowerPoint Presentation</vt:lpstr>
      <vt:lpstr>PowerPoint Presentation</vt:lpstr>
      <vt:lpstr>أولا: ماهية المرفق العام الالكتروني </vt:lpstr>
      <vt:lpstr>PowerPoint Presentation</vt:lpstr>
      <vt:lpstr>  1- تعريف المرفق العام  </vt:lpstr>
      <vt:lpstr>PowerPoint Presentation</vt:lpstr>
      <vt:lpstr>PowerPoint Presentation</vt:lpstr>
      <vt:lpstr>PowerPoint Presentation</vt:lpstr>
      <vt:lpstr>PowerPoint Presentation</vt:lpstr>
      <vt:lpstr>2-عناصر المرفق العام </vt:lpstr>
      <vt:lpstr>PowerPoint Presentation</vt:lpstr>
      <vt:lpstr>PowerPoint Presentation</vt:lpstr>
      <vt:lpstr>PowerPoint Presentation</vt:lpstr>
      <vt:lpstr>PowerPoint Presentation</vt:lpstr>
      <vt:lpstr>3-أقسام المرفق العام</vt:lpstr>
      <vt:lpstr>  (أ)-أقسام المرافق العامة من حيث طبيعة نشاطها</vt:lpstr>
      <vt:lpstr>PowerPoint Presentation</vt:lpstr>
      <vt:lpstr>PowerPoint Presentation</vt:lpstr>
      <vt:lpstr>  (ب)- أقسام المرافق العامة من حيث نطاق نشاطها</vt:lpstr>
      <vt:lpstr>PowerPoint Presentation</vt:lpstr>
      <vt:lpstr>  (جـ)- أقسام المرافق العامة من حيث مدى الالتزام بإنشائها</vt:lpstr>
      <vt:lpstr>PowerPoint Presentation</vt:lpstr>
      <vt:lpstr>  4- نشأة المرفق العام الالكتروني </vt:lpstr>
      <vt:lpstr>PowerPoint Presentation</vt:lpstr>
      <vt:lpstr>PowerPoint Presentation</vt:lpstr>
      <vt:lpstr>PowerPoint Presentation</vt:lpstr>
      <vt:lpstr>PowerPoint Presentation</vt:lpstr>
      <vt:lpstr>PowerPoint Presentation</vt:lpstr>
      <vt:lpstr>    ثانيا: أثر الادارة الالكترونية للمرافق العامة على المبادئ التي تحكم سيرها  </vt:lpstr>
      <vt:lpstr>PowerPoint Presentation</vt:lpstr>
      <vt:lpstr> 1- مبدأ سير المرفق العام بانتظام واطراد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582</cp:revision>
  <dcterms:created xsi:type="dcterms:W3CDTF">2023-04-29T09:08:23Z</dcterms:created>
  <dcterms:modified xsi:type="dcterms:W3CDTF">2026-02-26T22:26:39Z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