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4"/>
  </p:notesMasterIdLst>
  <p:sldIdLst>
    <p:sldId id="480" r:id="rId4"/>
    <p:sldId id="518" r:id="rId5"/>
    <p:sldId id="568" r:id="rId6"/>
    <p:sldId id="596" r:id="rId7"/>
    <p:sldId id="579" r:id="rId8"/>
    <p:sldId id="569" r:id="rId9"/>
    <p:sldId id="525" r:id="rId10"/>
    <p:sldId id="599" r:id="rId11"/>
    <p:sldId id="537" r:id="rId12"/>
    <p:sldId id="524" r:id="rId13"/>
    <p:sldId id="535" r:id="rId14"/>
    <p:sldId id="600" r:id="rId15"/>
    <p:sldId id="582" r:id="rId16"/>
    <p:sldId id="573" r:id="rId17"/>
    <p:sldId id="602" r:id="rId18"/>
    <p:sldId id="581" r:id="rId19"/>
    <p:sldId id="271" r:id="rId20"/>
    <p:sldId id="530" r:id="rId21"/>
    <p:sldId id="580" r:id="rId22"/>
    <p:sldId id="532" r:id="rId23"/>
    <p:sldId id="484" r:id="rId24"/>
    <p:sldId id="539" r:id="rId25"/>
    <p:sldId id="540" r:id="rId26"/>
    <p:sldId id="541" r:id="rId27"/>
    <p:sldId id="604" r:id="rId28"/>
    <p:sldId id="603" r:id="rId29"/>
    <p:sldId id="559" r:id="rId30"/>
    <p:sldId id="598" r:id="rId31"/>
    <p:sldId id="575" r:id="rId32"/>
    <p:sldId id="583" r:id="rId33"/>
    <p:sldId id="585" r:id="rId34"/>
    <p:sldId id="586" r:id="rId35"/>
    <p:sldId id="565" r:id="rId36"/>
    <p:sldId id="558" r:id="rId37"/>
    <p:sldId id="589" r:id="rId38"/>
    <p:sldId id="576" r:id="rId39"/>
    <p:sldId id="605" r:id="rId40"/>
    <p:sldId id="593" r:id="rId41"/>
    <p:sldId id="5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8"/>
            <p14:sldId id="596"/>
            <p14:sldId id="579"/>
            <p14:sldId id="569"/>
            <p14:sldId id="525"/>
            <p14:sldId id="599"/>
            <p14:sldId id="537"/>
            <p14:sldId id="524"/>
            <p14:sldId id="535"/>
            <p14:sldId id="600"/>
            <p14:sldId id="582"/>
            <p14:sldId id="573"/>
            <p14:sldId id="602"/>
            <p14:sldId id="581"/>
            <p14:sldId id="271"/>
            <p14:sldId id="530"/>
            <p14:sldId id="580"/>
            <p14:sldId id="532"/>
            <p14:sldId id="484"/>
            <p14:sldId id="539"/>
            <p14:sldId id="540"/>
            <p14:sldId id="541"/>
            <p14:sldId id="604"/>
            <p14:sldId id="603"/>
            <p14:sldId id="559"/>
            <p14:sldId id="598"/>
            <p14:sldId id="575"/>
            <p14:sldId id="583"/>
            <p14:sldId id="585"/>
            <p14:sldId id="586"/>
            <p14:sldId id="565"/>
            <p14:sldId id="558"/>
            <p14:sldId id="589"/>
            <p14:sldId id="576"/>
            <p14:sldId id="605"/>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BFD"/>
    <a:srgbClr val="EFF5FB"/>
    <a:srgbClr val="2D3956"/>
    <a:srgbClr val="FFFFFF"/>
    <a:srgbClr val="FFFFCC"/>
    <a:srgbClr val="4472C4"/>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738" autoAdjust="0"/>
  </p:normalViewPr>
  <p:slideViewPr>
    <p:cSldViewPr snapToGrid="0">
      <p:cViewPr varScale="1">
        <p:scale>
          <a:sx n="74" d="100"/>
          <a:sy n="74" d="100"/>
        </p:scale>
        <p:origin x="4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51077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19059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00793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6296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7.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42.xml"/><Relationship Id="rId5" Type="http://schemas.openxmlformats.org/officeDocument/2006/relationships/image" Target="../media/image17.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2.xml"/><Relationship Id="rId5" Type="http://schemas.openxmlformats.org/officeDocument/2006/relationships/image" Target="../media/image17.png"/><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2.xml"/><Relationship Id="rId5" Type="http://schemas.openxmlformats.org/officeDocument/2006/relationships/image" Target="../media/image20.png"/><Relationship Id="rId4" Type="http://schemas.openxmlformats.org/officeDocument/2006/relationships/image" Target="../media/image17.sv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42.xml"/><Relationship Id="rId6" Type="http://schemas.openxmlformats.org/officeDocument/2006/relationships/image" Target="../media/image21.png"/><Relationship Id="rId5" Type="http://schemas.openxmlformats.org/officeDocument/2006/relationships/image" Target="../media/image23.png"/><Relationship Id="rId4"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43.xml"/><Relationship Id="rId6" Type="http://schemas.microsoft.com/office/2007/relationships/hdphoto" Target="../media/hdphoto2.wdp"/><Relationship Id="rId5" Type="http://schemas.openxmlformats.org/officeDocument/2006/relationships/image" Target="../media/image29.png"/><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2.jp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17.svg"/><Relationship Id="rId2" Type="http://schemas.openxmlformats.org/officeDocument/2006/relationships/image" Target="../media/image38.jpeg"/><Relationship Id="rId1" Type="http://schemas.openxmlformats.org/officeDocument/2006/relationships/slideLayout" Target="../slideLayouts/slideLayout29.xml"/><Relationship Id="rId6" Type="http://schemas.openxmlformats.org/officeDocument/2006/relationships/image" Target="../media/image16.png"/><Relationship Id="rId5" Type="http://schemas.openxmlformats.org/officeDocument/2006/relationships/image" Target="../media/image40.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3109"/>
          </a:xfrm>
          <a:prstGeom prst="rect">
            <a:avLst/>
          </a:prstGeom>
          <a:noFill/>
        </p:spPr>
        <p:txBody>
          <a:bodyPr wrap="square" rtlCol="0">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mohammad bold art 1"/>
              </a:rPr>
              <a:t>كتابة الأخبار والتقرير الصحفي</a:t>
            </a:r>
          </a:p>
          <a:p>
            <a:pPr algn="ctr" rtl="1">
              <a:lnSpc>
                <a:spcPct val="107000"/>
              </a:lnSpc>
              <a:spcAft>
                <a:spcPts val="800"/>
              </a:spcAft>
            </a:pPr>
            <a:r>
              <a:rPr lang="en-US" sz="2400" b="1" dirty="0">
                <a:solidFill>
                  <a:srgbClr val="C00000"/>
                </a:solidFill>
                <a:latin typeface="Adobe Caslon Pro" panose="0205050205050A020403"/>
                <a:ea typeface="Calibri" panose="020F0502020204030204" pitchFamily="34" charset="0"/>
                <a:cs typeface="Adobe Arabic" panose="02040503050201020203" pitchFamily="18" charset="-78"/>
              </a:rPr>
              <a:t>News Writing and Journalistic report</a:t>
            </a:r>
            <a:endParaRPr lang="ar-EG" sz="2400" b="1" dirty="0">
              <a:solidFill>
                <a:srgbClr val="C00000"/>
              </a:solidFill>
              <a:latin typeface="Adobe Caslon Pro" panose="0205050205050A020403"/>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678873"/>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328268" y="2903765"/>
            <a:ext cx="6049561" cy="523220"/>
          </a:xfrm>
          <a:prstGeom prst="rect">
            <a:avLst/>
          </a:prstGeom>
          <a:noFill/>
        </p:spPr>
        <p:txBody>
          <a:bodyPr wrap="square" rtlCol="0">
            <a:spAutoFit/>
          </a:bodyPr>
          <a:lstStyle/>
          <a:p>
            <a:pPr algn="ctr" rtl="1"/>
            <a:r>
              <a:rPr lang="ar-EG" sz="2800" b="1" dirty="0" smtClean="0">
                <a:solidFill>
                  <a:schemeClr val="accent1">
                    <a:lumMod val="75000"/>
                  </a:schemeClr>
                </a:solidFill>
                <a:latin typeface="Calibri" panose="020F0502020204030204" pitchFamily="34" charset="0"/>
                <a:ea typeface="Calibri" panose="020F0502020204030204" pitchFamily="34" charset="0"/>
                <a:cs typeface="mohammad bold art 1"/>
              </a:rPr>
              <a:t>الصحافة الإلكترونية، وأساليب التحرير الإلكتروني</a:t>
            </a:r>
            <a:endParaRPr lang="ar-EG" sz="2800" b="1" dirty="0">
              <a:solidFill>
                <a:schemeClr val="accent1">
                  <a:lumMod val="75000"/>
                </a:schemeClr>
              </a:solidFill>
              <a:latin typeface="Calibri" panose="020F0502020204030204" pitchFamily="34" charset="0"/>
              <a:ea typeface="Calibri" panose="020F0502020204030204" pitchFamily="34" charset="0"/>
              <a:cs typeface="mohammad bold art 1"/>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5341168" y="786682"/>
            <a:ext cx="6601902" cy="593631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8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928535" y="658092"/>
            <a:ext cx="2146594" cy="697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latin typeface="AngsanaUPC" panose="02020603050405020304" pitchFamily="18" charset="-34"/>
                <a:cs typeface="AngsanaUPC" panose="02020603050405020304" pitchFamily="18" charset="-34"/>
              </a:rPr>
              <a:t>Remember </a:t>
            </a:r>
            <a:r>
              <a:rPr lang="en-US" sz="2400" b="1" dirty="0">
                <a:solidFill>
                  <a:schemeClr val="bg1"/>
                </a:solidFill>
                <a:latin typeface="AngsanaUPC" panose="02020603050405020304" pitchFamily="18" charset="-34"/>
                <a:cs typeface="AngsanaUPC" panose="02020603050405020304" pitchFamily="18" charset="-34"/>
              </a:rPr>
              <a:t>Lecture </a:t>
            </a:r>
            <a:r>
              <a:rPr lang="en-US" sz="2400" b="1" dirty="0" smtClean="0">
                <a:solidFill>
                  <a:schemeClr val="bg1"/>
                </a:solidFill>
                <a:latin typeface="AngsanaUPC" panose="02020603050405020304" pitchFamily="18" charset="-34"/>
                <a:cs typeface="AngsanaUPC" panose="02020603050405020304" pitchFamily="18" charset="-34"/>
              </a:rPr>
              <a:t>7</a:t>
            </a:r>
            <a:endParaRPr lang="ar-EG" sz="2400" b="1" dirty="0">
              <a:solidFill>
                <a:schemeClr val="bg1"/>
              </a:solidFill>
              <a:latin typeface="AngsanaUPC" panose="02020603050405020304" pitchFamily="18" charset="-34"/>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ounded Rectangle 13"/>
          <p:cNvSpPr/>
          <p:nvPr/>
        </p:nvSpPr>
        <p:spPr>
          <a:xfrm>
            <a:off x="5074276" y="879936"/>
            <a:ext cx="6608426" cy="574980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ar-EG" sz="1000" b="1" dirty="0" smtClean="0">
              <a:solidFill>
                <a:schemeClr val="accent1">
                  <a:lumMod val="50000"/>
                </a:schemeClr>
              </a:solidFill>
            </a:endParaRPr>
          </a:p>
          <a:p>
            <a:pPr marL="285750" indent="-285750" algn="r" rtl="1">
              <a:buFont typeface="Wingdings" panose="05000000000000000000" pitchFamily="2" charset="2"/>
              <a:buChar char="Ø"/>
            </a:pPr>
            <a:r>
              <a:rPr lang="ar-EG" sz="2000" b="1" dirty="0" smtClean="0">
                <a:solidFill>
                  <a:schemeClr val="accent1">
                    <a:lumMod val="50000"/>
                  </a:schemeClr>
                </a:solidFill>
              </a:rPr>
              <a:t>أولاً: فن الحملات الصحفية</a:t>
            </a:r>
          </a:p>
          <a:p>
            <a:pPr marL="457200" indent="-457200" algn="r" rtl="1">
              <a:buFont typeface="+mj-lt"/>
              <a:buAutoNum type="arabicPeriod"/>
            </a:pPr>
            <a:r>
              <a:rPr lang="ar-EG" sz="2000" dirty="0" smtClean="0">
                <a:solidFill>
                  <a:schemeClr val="accent1">
                    <a:lumMod val="50000"/>
                  </a:schemeClr>
                </a:solidFill>
              </a:rPr>
              <a:t>مفهوم الحملة الصحفية</a:t>
            </a:r>
          </a:p>
          <a:p>
            <a:pPr marL="457200" indent="-457200" algn="r" rtl="1">
              <a:buFont typeface="+mj-lt"/>
              <a:buAutoNum type="arabicPeriod"/>
            </a:pPr>
            <a:r>
              <a:rPr lang="ar-EG" sz="2000" dirty="0" smtClean="0">
                <a:solidFill>
                  <a:schemeClr val="accent1">
                    <a:lumMod val="50000"/>
                  </a:schemeClr>
                </a:solidFill>
              </a:rPr>
              <a:t>وظائف الحملة الصحفية</a:t>
            </a:r>
          </a:p>
          <a:p>
            <a:pPr marL="457200" indent="-457200" algn="r" rtl="1">
              <a:buFont typeface="+mj-lt"/>
              <a:buAutoNum type="arabicPeriod"/>
            </a:pPr>
            <a:r>
              <a:rPr lang="ar-EG" sz="2000" dirty="0" smtClean="0">
                <a:solidFill>
                  <a:schemeClr val="accent1">
                    <a:lumMod val="50000"/>
                  </a:schemeClr>
                </a:solidFill>
              </a:rPr>
              <a:t>أنواع الحملات الصحفية</a:t>
            </a:r>
          </a:p>
          <a:p>
            <a:pPr marL="457200" indent="-457200" algn="r" rtl="1">
              <a:buFont typeface="+mj-lt"/>
              <a:buAutoNum type="arabicPeriod"/>
            </a:pPr>
            <a:r>
              <a:rPr lang="ar-EG" sz="2000" dirty="0" smtClean="0">
                <a:solidFill>
                  <a:schemeClr val="accent1">
                    <a:lumMod val="50000"/>
                  </a:schemeClr>
                </a:solidFill>
              </a:rPr>
              <a:t>عناصر الحملة الصحفية</a:t>
            </a:r>
          </a:p>
          <a:p>
            <a:pPr marL="457200" indent="-457200" algn="r" rtl="1">
              <a:buFont typeface="+mj-lt"/>
              <a:buAutoNum type="arabicPeriod"/>
            </a:pPr>
            <a:r>
              <a:rPr lang="ar-EG" sz="2000" dirty="0" smtClean="0">
                <a:solidFill>
                  <a:schemeClr val="accent1">
                    <a:lumMod val="50000"/>
                  </a:schemeClr>
                </a:solidFill>
              </a:rPr>
              <a:t>عوامل نجاح الحملة الصحفية</a:t>
            </a:r>
          </a:p>
          <a:p>
            <a:pPr algn="r" rtl="1"/>
            <a:endParaRPr lang="ar-EG" sz="2000" dirty="0" smtClean="0">
              <a:solidFill>
                <a:schemeClr val="accent1">
                  <a:lumMod val="50000"/>
                </a:schemeClr>
              </a:solidFill>
            </a:endParaRPr>
          </a:p>
          <a:p>
            <a:pPr marL="342900" indent="-342900" algn="r" rtl="1">
              <a:buFont typeface="Wingdings" panose="05000000000000000000" pitchFamily="2" charset="2"/>
              <a:buChar char="Ø"/>
            </a:pPr>
            <a:r>
              <a:rPr lang="ar-EG" sz="2000" b="1" dirty="0" smtClean="0">
                <a:solidFill>
                  <a:schemeClr val="accent1">
                    <a:lumMod val="50000"/>
                  </a:schemeClr>
                </a:solidFill>
              </a:rPr>
              <a:t>ثانياً: فن المؤتمرات الصحفية</a:t>
            </a:r>
          </a:p>
          <a:p>
            <a:pPr algn="r" rtl="1"/>
            <a:endParaRPr lang="ar-EG" sz="1000" b="1" dirty="0" smtClean="0">
              <a:solidFill>
                <a:schemeClr val="accent1">
                  <a:lumMod val="50000"/>
                </a:schemeClr>
              </a:solidFill>
            </a:endParaRPr>
          </a:p>
          <a:p>
            <a:pPr marL="457200" indent="-457200" algn="r" rtl="1">
              <a:buFont typeface="+mj-lt"/>
              <a:buAutoNum type="arabicPeriod"/>
            </a:pPr>
            <a:r>
              <a:rPr lang="ar-EG" sz="2000" dirty="0" smtClean="0">
                <a:solidFill>
                  <a:schemeClr val="accent1">
                    <a:lumMod val="50000"/>
                  </a:schemeClr>
                </a:solidFill>
              </a:rPr>
              <a:t>مفهوم المؤتمر الصحفي</a:t>
            </a:r>
          </a:p>
          <a:p>
            <a:pPr marL="457200" indent="-457200" algn="r" rtl="1">
              <a:buFont typeface="+mj-lt"/>
              <a:buAutoNum type="arabicPeriod"/>
            </a:pPr>
            <a:r>
              <a:rPr lang="ar-EG" sz="2000" dirty="0" smtClean="0">
                <a:solidFill>
                  <a:schemeClr val="accent1">
                    <a:lumMod val="50000"/>
                  </a:schemeClr>
                </a:solidFill>
              </a:rPr>
              <a:t>مهام المؤتمر الصحفي</a:t>
            </a:r>
          </a:p>
          <a:p>
            <a:pPr marL="457200" indent="-457200" algn="r" rtl="1">
              <a:buFont typeface="+mj-lt"/>
              <a:buAutoNum type="arabicPeriod"/>
            </a:pPr>
            <a:r>
              <a:rPr lang="ar-EG" sz="2000" dirty="0">
                <a:solidFill>
                  <a:schemeClr val="accent1">
                    <a:lumMod val="50000"/>
                  </a:schemeClr>
                </a:solidFill>
              </a:rPr>
              <a:t>نصائح موجهة للصحفى قبل انعقاد المؤتمر </a:t>
            </a:r>
            <a:r>
              <a:rPr lang="ar-EG" sz="2000" dirty="0" smtClean="0">
                <a:solidFill>
                  <a:schemeClr val="accent1">
                    <a:lumMod val="50000"/>
                  </a:schemeClr>
                </a:solidFill>
              </a:rPr>
              <a:t>الصحفي</a:t>
            </a:r>
          </a:p>
          <a:p>
            <a:pPr marL="457200" indent="-457200" algn="r" rtl="1">
              <a:buFont typeface="+mj-lt"/>
              <a:buAutoNum type="arabicPeriod"/>
            </a:pPr>
            <a:r>
              <a:rPr lang="ar-EG" sz="2000" dirty="0" smtClean="0">
                <a:solidFill>
                  <a:schemeClr val="accent1">
                    <a:lumMod val="50000"/>
                  </a:schemeClr>
                </a:solidFill>
              </a:rPr>
              <a:t>مهام </a:t>
            </a:r>
            <a:r>
              <a:rPr lang="ar-EG" sz="2000" dirty="0">
                <a:solidFill>
                  <a:schemeClr val="accent1">
                    <a:lumMod val="50000"/>
                  </a:schemeClr>
                </a:solidFill>
              </a:rPr>
              <a:t>الصحفى أثناء عقد المؤتمر الصحفي</a:t>
            </a:r>
            <a:r>
              <a:rPr lang="ar-EG" sz="2000" dirty="0" smtClean="0">
                <a:solidFill>
                  <a:schemeClr val="accent1">
                    <a:lumMod val="50000"/>
                  </a:schemeClr>
                </a:solidFill>
              </a:rPr>
              <a:t>.</a:t>
            </a:r>
          </a:p>
          <a:p>
            <a:pPr marL="457200" indent="-457200" algn="r" rtl="1">
              <a:buFont typeface="+mj-lt"/>
              <a:buAutoNum type="arabicPeriod"/>
            </a:pPr>
            <a:r>
              <a:rPr lang="ar-EG" sz="2000" dirty="0" smtClean="0">
                <a:solidFill>
                  <a:schemeClr val="accent1">
                    <a:lumMod val="50000"/>
                  </a:schemeClr>
                </a:solidFill>
              </a:rPr>
              <a:t>مهام الصحفي بعد </a:t>
            </a:r>
            <a:r>
              <a:rPr lang="ar-EG" sz="2000" dirty="0">
                <a:solidFill>
                  <a:schemeClr val="accent1">
                    <a:lumMod val="50000"/>
                  </a:schemeClr>
                </a:solidFill>
              </a:rPr>
              <a:t>إنعقاد المؤتمر </a:t>
            </a:r>
            <a:r>
              <a:rPr lang="ar-EG" sz="2000" dirty="0" smtClean="0">
                <a:solidFill>
                  <a:schemeClr val="accent1">
                    <a:lumMod val="50000"/>
                  </a:schemeClr>
                </a:solidFill>
              </a:rPr>
              <a:t>الصحفي</a:t>
            </a:r>
          </a:p>
          <a:p>
            <a:pPr algn="r" rtl="1"/>
            <a:endParaRPr lang="ar-EG" sz="1000" dirty="0" smtClean="0">
              <a:solidFill>
                <a:schemeClr val="accent1">
                  <a:lumMod val="50000"/>
                </a:schemeClr>
              </a:solidFill>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8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65205" y="1100316"/>
            <a:ext cx="3631843" cy="44891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8817" y="1100316"/>
            <a:ext cx="3670479" cy="42677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a:blip r:embed="rId5"/>
          <a:stretch>
            <a:fillRect/>
          </a:stretch>
        </p:blipFill>
        <p:spPr>
          <a:xfrm>
            <a:off x="515155" y="1100317"/>
            <a:ext cx="3653447" cy="42677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6783" y="1682285"/>
            <a:ext cx="3609985" cy="3510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p:cNvPicPr>
            <a:picLocks noChangeAspect="1"/>
          </p:cNvPicPr>
          <p:nvPr/>
        </p:nvPicPr>
        <p:blipFill>
          <a:blip r:embed="rId4"/>
          <a:stretch>
            <a:fillRect/>
          </a:stretch>
        </p:blipFill>
        <p:spPr>
          <a:xfrm>
            <a:off x="7668318" y="3569347"/>
            <a:ext cx="3679398" cy="32081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73843" y="744067"/>
            <a:ext cx="3675805" cy="25160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498" y="3329253"/>
            <a:ext cx="3669808" cy="26244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p:cNvPicPr>
            <a:picLocks noChangeAspect="1"/>
          </p:cNvPicPr>
          <p:nvPr/>
        </p:nvPicPr>
        <p:blipFill>
          <a:blip r:embed="rId7"/>
          <a:stretch>
            <a:fillRect/>
          </a:stretch>
        </p:blipFill>
        <p:spPr>
          <a:xfrm>
            <a:off x="7574878" y="463355"/>
            <a:ext cx="3887320" cy="3013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47294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8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870397" y="539740"/>
            <a:ext cx="2860486" cy="54694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Bold" panose="0205070206050A020403"/>
                <a:cs typeface="Mudir MT" pitchFamily="2" charset="-78"/>
              </a:rPr>
              <a:t>Content Lecture </a:t>
            </a:r>
            <a:r>
              <a:rPr lang="en-US" sz="2000" b="1" dirty="0" smtClean="0">
                <a:latin typeface="Adobe Caslon Pro Bold" panose="0205070206050A020403"/>
                <a:cs typeface="Mudir MT" pitchFamily="2" charset="-78"/>
              </a:rPr>
              <a:t>:8 </a:t>
            </a:r>
            <a:endParaRPr lang="ar-EG" sz="2000" b="1" dirty="0">
              <a:latin typeface="Adobe Caslon Pro Bold" panose="0205070206050A020403"/>
              <a:cs typeface="Mudir MT" pitchFamily="2" charset="-78"/>
            </a:endParaRPr>
          </a:p>
        </p:txBody>
      </p:sp>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5431578" y="264911"/>
            <a:ext cx="6571790" cy="640658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Rounded Rectangle 1"/>
          <p:cNvSpPr/>
          <p:nvPr/>
        </p:nvSpPr>
        <p:spPr>
          <a:xfrm>
            <a:off x="4730882" y="296215"/>
            <a:ext cx="7272485" cy="63752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r" rtl="1">
              <a:lnSpc>
                <a:spcPct val="150000"/>
              </a:lnSpc>
              <a:buFont typeface="Wingdings" panose="05000000000000000000" pitchFamily="2" charset="2"/>
              <a:buChar char="Ø"/>
            </a:pPr>
            <a:r>
              <a:rPr lang="ar-EG" sz="2000" b="1" dirty="0" smtClean="0">
                <a:solidFill>
                  <a:schemeClr val="accent1">
                    <a:lumMod val="50000"/>
                  </a:schemeClr>
                </a:solidFill>
              </a:rPr>
              <a:t>تمهيد...</a:t>
            </a:r>
          </a:p>
          <a:p>
            <a:pPr algn="r" rtl="1">
              <a:lnSpc>
                <a:spcPct val="150000"/>
              </a:lnSpc>
            </a:pPr>
            <a:r>
              <a:rPr lang="ar-EG" sz="2000" dirty="0" smtClean="0">
                <a:solidFill>
                  <a:srgbClr val="002060"/>
                </a:solidFill>
              </a:rPr>
              <a:t>1.مفهوم </a:t>
            </a:r>
            <a:r>
              <a:rPr lang="ar-EG" sz="2000" dirty="0">
                <a:solidFill>
                  <a:srgbClr val="002060"/>
                </a:solidFill>
              </a:rPr>
              <a:t>الصحافة </a:t>
            </a:r>
            <a:r>
              <a:rPr lang="ar-EG" sz="2000" dirty="0" smtClean="0">
                <a:solidFill>
                  <a:srgbClr val="002060"/>
                </a:solidFill>
              </a:rPr>
              <a:t>الإلكترونية.</a:t>
            </a:r>
          </a:p>
          <a:p>
            <a:pPr algn="r" rtl="1">
              <a:lnSpc>
                <a:spcPct val="150000"/>
              </a:lnSpc>
            </a:pPr>
            <a:r>
              <a:rPr lang="ar-EG" sz="2000" dirty="0" smtClean="0">
                <a:solidFill>
                  <a:srgbClr val="002060"/>
                </a:solidFill>
              </a:rPr>
              <a:t>2.الفرق </a:t>
            </a:r>
            <a:r>
              <a:rPr lang="ar-EG" sz="2000" dirty="0">
                <a:solidFill>
                  <a:srgbClr val="002060"/>
                </a:solidFill>
              </a:rPr>
              <a:t>بين الصحافة </a:t>
            </a:r>
            <a:r>
              <a:rPr lang="ar-EG" sz="2000" dirty="0" smtClean="0">
                <a:solidFill>
                  <a:srgbClr val="002060"/>
                </a:solidFill>
              </a:rPr>
              <a:t>الإلكترونية </a:t>
            </a:r>
            <a:r>
              <a:rPr lang="ar-EG" sz="2000" dirty="0">
                <a:solidFill>
                  <a:srgbClr val="002060"/>
                </a:solidFill>
              </a:rPr>
              <a:t>والصحافة الورقية</a:t>
            </a:r>
            <a:r>
              <a:rPr lang="ar-EG" sz="2000" dirty="0" smtClean="0">
                <a:solidFill>
                  <a:srgbClr val="002060"/>
                </a:solidFill>
              </a:rPr>
              <a:t>.</a:t>
            </a:r>
          </a:p>
          <a:p>
            <a:pPr lvl="0" algn="r" rtl="1">
              <a:lnSpc>
                <a:spcPct val="150000"/>
              </a:lnSpc>
            </a:pPr>
            <a:r>
              <a:rPr lang="ar-EG" sz="2000" dirty="0">
                <a:solidFill>
                  <a:srgbClr val="003E61"/>
                </a:solidFill>
                <a:latin typeface="rasol"/>
                <a:ea typeface="Calibri" panose="020F0502020204030204" pitchFamily="34" charset="0"/>
              </a:rPr>
              <a:t>3</a:t>
            </a:r>
            <a:r>
              <a:rPr lang="ar-EG" sz="2000" dirty="0">
                <a:solidFill>
                  <a:srgbClr val="003E61"/>
                </a:solidFill>
                <a:latin typeface="rasol"/>
                <a:ea typeface="Calibri" panose="020F0502020204030204" pitchFamily="34" charset="0"/>
                <a:cs typeface="Calibri" panose="020F0502020204030204" pitchFamily="34" charset="0"/>
              </a:rPr>
              <a:t>. </a:t>
            </a:r>
            <a:r>
              <a:rPr lang="ar-SA" sz="2000" dirty="0">
                <a:solidFill>
                  <a:srgbClr val="003E61"/>
                </a:solidFill>
                <a:latin typeface="rasol"/>
                <a:ea typeface="Calibri" panose="020F0502020204030204" pitchFamily="34" charset="0"/>
                <a:cs typeface="Calibri" panose="020F0502020204030204" pitchFamily="34" charset="0"/>
              </a:rPr>
              <a:t>المؤشرات التي ت</a:t>
            </a:r>
            <a:r>
              <a:rPr lang="ar-EG" sz="2000" dirty="0">
                <a:solidFill>
                  <a:srgbClr val="003E61"/>
                </a:solidFill>
                <a:latin typeface="rasol"/>
                <a:ea typeface="Calibri" panose="020F0502020204030204" pitchFamily="34" charset="0"/>
                <a:cs typeface="Calibri" panose="020F0502020204030204" pitchFamily="34" charset="0"/>
              </a:rPr>
              <a:t>ُ</a:t>
            </a:r>
            <a:r>
              <a:rPr lang="ar-SA" sz="2000" dirty="0">
                <a:solidFill>
                  <a:srgbClr val="003E61"/>
                </a:solidFill>
                <a:latin typeface="rasol"/>
                <a:ea typeface="Calibri" panose="020F0502020204030204" pitchFamily="34" charset="0"/>
                <a:cs typeface="Calibri" panose="020F0502020204030204" pitchFamily="34" charset="0"/>
              </a:rPr>
              <a:t>شير إلى الصحافة </a:t>
            </a:r>
            <a:r>
              <a:rPr lang="ar-SA" sz="2000" dirty="0" smtClean="0">
                <a:solidFill>
                  <a:srgbClr val="003E61"/>
                </a:solidFill>
                <a:latin typeface="rasol"/>
                <a:ea typeface="Calibri" panose="020F0502020204030204" pitchFamily="34" charset="0"/>
                <a:cs typeface="Calibri" panose="020F0502020204030204" pitchFamily="34" charset="0"/>
              </a:rPr>
              <a:t>الإلكترونية</a:t>
            </a:r>
            <a:r>
              <a:rPr lang="ar-EG" sz="2000" dirty="0">
                <a:solidFill>
                  <a:srgbClr val="003E61"/>
                </a:solidFill>
                <a:latin typeface="rasol"/>
                <a:ea typeface="Calibri" panose="020F0502020204030204" pitchFamily="34" charset="0"/>
                <a:cs typeface="Calibri" panose="020F0502020204030204" pitchFamily="34" charset="0"/>
              </a:rPr>
              <a:t>.</a:t>
            </a:r>
            <a:r>
              <a:rPr lang="ar-SA" sz="2000" dirty="0">
                <a:solidFill>
                  <a:srgbClr val="003E61"/>
                </a:solidFill>
                <a:latin typeface="rasol"/>
                <a:ea typeface="Calibri" panose="020F0502020204030204" pitchFamily="34" charset="0"/>
                <a:cs typeface="Calibri" panose="020F0502020204030204" pitchFamily="34" charset="0"/>
              </a:rPr>
              <a:t> </a:t>
            </a:r>
            <a:endParaRPr lang="ar-EG" sz="2000" dirty="0">
              <a:solidFill>
                <a:srgbClr val="003E61"/>
              </a:solidFill>
              <a:latin typeface="rasol"/>
              <a:ea typeface="Calibri" panose="020F0502020204030204" pitchFamily="34" charset="0"/>
              <a:cs typeface="Calibri" panose="020F0502020204030204" pitchFamily="34" charset="0"/>
            </a:endParaRPr>
          </a:p>
          <a:p>
            <a:pPr lvl="0" algn="r" rtl="1">
              <a:lnSpc>
                <a:spcPct val="150000"/>
              </a:lnSpc>
            </a:pPr>
            <a:r>
              <a:rPr lang="ar-EG" sz="2000" dirty="0" smtClean="0">
                <a:solidFill>
                  <a:srgbClr val="003E61"/>
                </a:solidFill>
                <a:latin typeface="rasol"/>
              </a:rPr>
              <a:t>4. </a:t>
            </a:r>
            <a:r>
              <a:rPr lang="ar-EG" sz="2000" dirty="0" smtClean="0">
                <a:solidFill>
                  <a:srgbClr val="4472C4">
                    <a:lumMod val="50000"/>
                  </a:srgbClr>
                </a:solidFill>
              </a:rPr>
              <a:t>أنواع </a:t>
            </a:r>
            <a:r>
              <a:rPr lang="ar-EG" sz="2000" dirty="0">
                <a:solidFill>
                  <a:srgbClr val="4472C4">
                    <a:lumMod val="50000"/>
                  </a:srgbClr>
                </a:solidFill>
              </a:rPr>
              <a:t>الصحف </a:t>
            </a:r>
            <a:r>
              <a:rPr lang="ar-EG" sz="2000" dirty="0" smtClean="0">
                <a:solidFill>
                  <a:srgbClr val="4472C4">
                    <a:lumMod val="50000"/>
                  </a:srgbClr>
                </a:solidFill>
              </a:rPr>
              <a:t>الإلكترونية. </a:t>
            </a:r>
          </a:p>
          <a:p>
            <a:pPr lvl="0" algn="r" rtl="1">
              <a:lnSpc>
                <a:spcPct val="150000"/>
              </a:lnSpc>
            </a:pPr>
            <a:r>
              <a:rPr lang="ar-EG" sz="2000" dirty="0" smtClean="0">
                <a:solidFill>
                  <a:srgbClr val="4472C4">
                    <a:lumMod val="50000"/>
                  </a:srgbClr>
                </a:solidFill>
              </a:rPr>
              <a:t>5. </a:t>
            </a: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مفهوم </a:t>
            </a: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 الصحفي </a:t>
            </a:r>
            <a:r>
              <a:rPr lang="ar-SA"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الإلكتروني</a:t>
            </a:r>
            <a:r>
              <a:rPr lang="ar-EG" sz="20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r" rtl="1">
              <a:lnSpc>
                <a:spcPct val="150000"/>
              </a:lnSpc>
            </a:pPr>
            <a:r>
              <a:rPr lang="ar-EG" sz="2000" dirty="0">
                <a:solidFill>
                  <a:srgbClr val="002060"/>
                </a:solidFill>
                <a:cs typeface="Times New Roman" panose="02020603050405020304" pitchFamily="18" charset="0"/>
              </a:rPr>
              <a:t>6.مميزات </a:t>
            </a:r>
            <a:r>
              <a:rPr lang="ar-EG" sz="2000" dirty="0" smtClean="0">
                <a:solidFill>
                  <a:srgbClr val="002060"/>
                </a:solidFill>
                <a:cs typeface="Times New Roman" panose="02020603050405020304" pitchFamily="18" charset="0"/>
              </a:rPr>
              <a:t>الأخبار الإلكترونية.</a:t>
            </a:r>
          </a:p>
          <a:p>
            <a:pPr lvl="0" algn="r" rtl="1">
              <a:lnSpc>
                <a:spcPct val="150000"/>
              </a:lnSpc>
            </a:pPr>
            <a:r>
              <a:rPr lang="ar-EG" sz="2000" dirty="0" smtClean="0">
                <a:solidFill>
                  <a:srgbClr val="002060"/>
                </a:solidFill>
                <a:latin typeface="Cairo"/>
              </a:rPr>
              <a:t>7.الفنون </a:t>
            </a:r>
            <a:r>
              <a:rPr lang="ar-EG" sz="2000" dirty="0">
                <a:solidFill>
                  <a:srgbClr val="002060"/>
                </a:solidFill>
                <a:latin typeface="Cairo"/>
              </a:rPr>
              <a:t>التحريرية في الصحف </a:t>
            </a:r>
            <a:r>
              <a:rPr lang="ar-EG" sz="2000" dirty="0" smtClean="0">
                <a:solidFill>
                  <a:srgbClr val="002060"/>
                </a:solidFill>
                <a:latin typeface="Cairo"/>
              </a:rPr>
              <a:t>الإلكترونية.</a:t>
            </a:r>
          </a:p>
          <a:p>
            <a:pPr lvl="0" algn="r" rtl="1">
              <a:lnSpc>
                <a:spcPct val="150000"/>
              </a:lnSpc>
            </a:pPr>
            <a:r>
              <a:rPr lang="ar-EG" sz="2000" dirty="0">
                <a:solidFill>
                  <a:srgbClr val="002060"/>
                </a:solidFill>
                <a:latin typeface="Cairo"/>
                <a:ea typeface="Calibri" panose="020F0502020204030204" pitchFamily="34" charset="0"/>
                <a:cs typeface="Times New Roman" panose="02020603050405020304" pitchFamily="18" charset="0"/>
              </a:rPr>
              <a:t>8</a:t>
            </a:r>
            <a:r>
              <a:rPr lang="ar-EG" sz="2000" dirty="0" smtClean="0">
                <a:solidFill>
                  <a:srgbClr val="4472C4">
                    <a:lumMod val="50000"/>
                  </a:srgbClr>
                </a:solidFill>
                <a:latin typeface="Calibri" panose="020F0502020204030204" pitchFamily="34" charset="0"/>
                <a:ea typeface="Calibri" panose="020F0502020204030204" pitchFamily="34" charset="0"/>
                <a:cs typeface="Times New Roman" panose="02020603050405020304" pitchFamily="18" charset="0"/>
              </a:rPr>
              <a:t>.أشكال </a:t>
            </a:r>
            <a:r>
              <a:rPr lang="ar-EG" sz="2000" dirty="0">
                <a:solidFill>
                  <a:srgbClr val="4472C4">
                    <a:lumMod val="50000"/>
                  </a:srgbClr>
                </a:solidFill>
                <a:latin typeface="Calibri" panose="020F0502020204030204" pitchFamily="34" charset="0"/>
                <a:ea typeface="Calibri" panose="020F0502020204030204" pitchFamily="34" charset="0"/>
                <a:cs typeface="Times New Roman" panose="02020603050405020304" pitchFamily="18" charset="0"/>
              </a:rPr>
              <a:t>الخبر الصحفى </a:t>
            </a:r>
            <a:r>
              <a:rPr lang="ar-EG" sz="2000" dirty="0" smtClean="0">
                <a:solidFill>
                  <a:srgbClr val="4472C4">
                    <a:lumMod val="50000"/>
                  </a:srgbClr>
                </a:solidFill>
                <a:latin typeface="Calibri" panose="020F0502020204030204" pitchFamily="34" charset="0"/>
                <a:ea typeface="Calibri" panose="020F0502020204030204" pitchFamily="34" charset="0"/>
                <a:cs typeface="Times New Roman" panose="02020603050405020304" pitchFamily="18" charset="0"/>
              </a:rPr>
              <a:t>الإلكتروني.</a:t>
            </a:r>
          </a:p>
          <a:p>
            <a:pPr lvl="0" algn="r" rtl="1">
              <a:lnSpc>
                <a:spcPct val="150000"/>
              </a:lnSpc>
            </a:pPr>
            <a:r>
              <a:rPr lang="ar-EG" sz="2000" dirty="0" smtClean="0">
                <a:solidFill>
                  <a:srgbClr val="002060"/>
                </a:solidFill>
                <a:latin typeface="-apple-system"/>
                <a:cs typeface="Times New Roman" panose="02020603050405020304" pitchFamily="18" charset="0"/>
              </a:rPr>
              <a:t>9</a:t>
            </a:r>
            <a:r>
              <a:rPr lang="ar-EG" sz="2000" dirty="0" smtClean="0">
                <a:solidFill>
                  <a:srgbClr val="002060"/>
                </a:solidFill>
                <a:latin typeface="-apple-system"/>
              </a:rPr>
              <a:t>.قواعد </a:t>
            </a:r>
            <a:r>
              <a:rPr lang="ar-EG" sz="2000" dirty="0">
                <a:solidFill>
                  <a:srgbClr val="002060"/>
                </a:solidFill>
                <a:latin typeface="-apple-system"/>
              </a:rPr>
              <a:t>التحرير الصحفي </a:t>
            </a:r>
            <a:r>
              <a:rPr lang="ar-EG" sz="2000" dirty="0" smtClean="0">
                <a:solidFill>
                  <a:srgbClr val="002060"/>
                </a:solidFill>
                <a:latin typeface="-apple-system"/>
              </a:rPr>
              <a:t>الإلكتروني </a:t>
            </a:r>
            <a:r>
              <a:rPr lang="ar-EG" sz="2000" dirty="0">
                <a:solidFill>
                  <a:srgbClr val="002060"/>
                </a:solidFill>
                <a:latin typeface="-apple-system"/>
              </a:rPr>
              <a:t>في عالم الصحافة </a:t>
            </a:r>
            <a:r>
              <a:rPr lang="ar-EG" sz="2000" dirty="0" smtClean="0">
                <a:solidFill>
                  <a:srgbClr val="002060"/>
                </a:solidFill>
                <a:latin typeface="-apple-system"/>
              </a:rPr>
              <a:t>الرقمية.</a:t>
            </a:r>
          </a:p>
          <a:p>
            <a:pPr lvl="0" algn="r" rtl="1">
              <a:lnSpc>
                <a:spcPct val="150000"/>
              </a:lnSpc>
            </a:pPr>
            <a:r>
              <a:rPr lang="ar-EG" sz="2000" dirty="0" smtClean="0">
                <a:solidFill>
                  <a:srgbClr val="002060"/>
                </a:solidFill>
                <a:latin typeface="Calibri" panose="020F0502020204030204" pitchFamily="34" charset="0"/>
                <a:ea typeface="Calibri" panose="020F0502020204030204" pitchFamily="34" charset="0"/>
              </a:rPr>
              <a:t>10. ضوابط </a:t>
            </a:r>
            <a:r>
              <a:rPr lang="ar-EG" sz="2000" dirty="0">
                <a:solidFill>
                  <a:srgbClr val="002060"/>
                </a:solidFill>
                <a:latin typeface="Calibri" panose="020F0502020204030204" pitchFamily="34" charset="0"/>
                <a:ea typeface="Calibri" panose="020F0502020204030204" pitchFamily="34" charset="0"/>
              </a:rPr>
              <a:t>التحرير الصحفي </a:t>
            </a:r>
            <a:r>
              <a:rPr lang="ar-EG" sz="2000" dirty="0" smtClean="0">
                <a:solidFill>
                  <a:srgbClr val="002060"/>
                </a:solidFill>
                <a:latin typeface="Calibri" panose="020F0502020204030204" pitchFamily="34" charset="0"/>
                <a:ea typeface="Calibri" panose="020F0502020204030204" pitchFamily="34" charset="0"/>
              </a:rPr>
              <a:t>الإلكتروني </a:t>
            </a:r>
            <a:r>
              <a:rPr lang="ar-EG" sz="2000" dirty="0">
                <a:solidFill>
                  <a:srgbClr val="002060"/>
                </a:solidFill>
                <a:latin typeface="Calibri" panose="020F0502020204030204" pitchFamily="34" charset="0"/>
                <a:ea typeface="Calibri" panose="020F0502020204030204" pitchFamily="34" charset="0"/>
              </a:rPr>
              <a:t>من الناحية </a:t>
            </a:r>
            <a:r>
              <a:rPr lang="ar-EG" sz="2000" dirty="0" smtClean="0">
                <a:solidFill>
                  <a:srgbClr val="002060"/>
                </a:solidFill>
                <a:latin typeface="Calibri" panose="020F0502020204030204" pitchFamily="34" charset="0"/>
                <a:ea typeface="Calibri" panose="020F0502020204030204" pitchFamily="34" charset="0"/>
              </a:rPr>
              <a:t>الإخراجية.</a:t>
            </a:r>
          </a:p>
          <a:p>
            <a:pPr lvl="0" algn="r" rtl="1">
              <a:lnSpc>
                <a:spcPct val="150000"/>
              </a:lnSpc>
            </a:pPr>
            <a:r>
              <a:rPr lang="ar-EG" sz="2000" dirty="0" smtClean="0">
                <a:solidFill>
                  <a:srgbClr val="002060"/>
                </a:solidFill>
                <a:latin typeface="Cairo"/>
                <a:cs typeface="Times New Roman" panose="02020603050405020304" pitchFamily="18" charset="0"/>
              </a:rPr>
              <a:t>11</a:t>
            </a:r>
            <a:r>
              <a:rPr lang="ar-EG" sz="2000" dirty="0" smtClean="0">
                <a:solidFill>
                  <a:srgbClr val="002060"/>
                </a:solidFill>
                <a:latin typeface="Cairo"/>
              </a:rPr>
              <a:t>. </a:t>
            </a:r>
            <a:r>
              <a:rPr lang="ar-EG" sz="2000" dirty="0">
                <a:solidFill>
                  <a:srgbClr val="002060"/>
                </a:solidFill>
                <a:latin typeface="Cairo"/>
              </a:rPr>
              <a:t>قوالب التحرير الصحفي </a:t>
            </a:r>
            <a:r>
              <a:rPr lang="ar-EG" sz="2000" dirty="0" smtClean="0">
                <a:solidFill>
                  <a:srgbClr val="002060"/>
                </a:solidFill>
                <a:latin typeface="Cairo"/>
              </a:rPr>
              <a:t>الإلكتروني.</a:t>
            </a:r>
            <a:endParaRPr lang="ar-EG" sz="2000" dirty="0" smtClean="0">
              <a:solidFill>
                <a:schemeClr val="accent1">
                  <a:lumMod val="50000"/>
                </a:schemeClr>
              </a:solidFill>
            </a:endParaRPr>
          </a:p>
          <a:p>
            <a:pPr marL="342900" indent="-342900" algn="r" rtl="1">
              <a:lnSpc>
                <a:spcPct val="150000"/>
              </a:lnSpc>
              <a:buFont typeface="Wingdings" panose="05000000000000000000" pitchFamily="2" charset="2"/>
              <a:buChar char="Ø"/>
            </a:pPr>
            <a:r>
              <a:rPr lang="ar-EG" sz="2000" b="1" dirty="0" smtClean="0">
                <a:solidFill>
                  <a:schemeClr val="accent1">
                    <a:lumMod val="50000"/>
                  </a:schemeClr>
                </a:solidFill>
              </a:rPr>
              <a:t>خاتمة .</a:t>
            </a:r>
          </a:p>
          <a:p>
            <a:pPr marL="342900" indent="-342900" algn="r" rtl="1">
              <a:lnSpc>
                <a:spcPct val="150000"/>
              </a:lnSpc>
              <a:buFont typeface="Wingdings" panose="05000000000000000000" pitchFamily="2" charset="2"/>
              <a:buChar char="Ø"/>
            </a:pPr>
            <a:r>
              <a:rPr lang="ar-EG" sz="2000" b="1" dirty="0" smtClean="0">
                <a:solidFill>
                  <a:schemeClr val="accent1">
                    <a:lumMod val="50000"/>
                  </a:schemeClr>
                </a:solidFill>
              </a:rPr>
              <a:t>مراجع ومصادر.</a:t>
            </a:r>
          </a:p>
        </p:txBody>
      </p:sp>
    </p:spTree>
    <p:extLst>
      <p:ext uri="{BB962C8B-B14F-4D97-AF65-F5344CB8AC3E}">
        <p14:creationId xmlns:p14="http://schemas.microsoft.com/office/powerpoint/2010/main" val="338477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8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812146" y="1501364"/>
            <a:ext cx="8193748" cy="422355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cs typeface="+mj-cs"/>
              </a:rPr>
              <a:t>        أتاح استخدام الإنترنت فى الصحافة ظهور العديد من الصحف والمجلات الرقمية، التى يتم إصدارها ونشرها على الشبكة، حيث حرصت غالبية المؤسسات الصحفية على إنشاء مواقع إلكترونية لصحفها ومجلاتها، وقد استطاعت هذه المواقع أن تقدم خدمة معلوماتية متعددة الوسائط (نص، صورة، فيديو، رسوم، صوت) لمستخدميها، وظهرت أساليب جديدة للتحرير الصحفي، وفئة من الإعلاميين المتخصصين فى التعامل مع سمات هذه الوسيلة الجديدة.</a:t>
            </a:r>
            <a:endParaRPr lang="ar-EG" sz="2400" dirty="0">
              <a:solidFill>
                <a:srgbClr val="002060"/>
              </a:solidFill>
              <a:latin typeface="Calibri" panose="020F0502020204030204" pitchFamily="34" charset="0"/>
              <a:ea typeface="Calibri" panose="020F0502020204030204" pitchFamily="34" charset="0"/>
              <a:cs typeface="+mj-cs"/>
            </a:endParaRPr>
          </a:p>
        </p:txBody>
      </p:sp>
      <p:sp>
        <p:nvSpPr>
          <p:cNvPr id="3" name="Rounded Rectangle 2"/>
          <p:cNvSpPr/>
          <p:nvPr/>
        </p:nvSpPr>
        <p:spPr>
          <a:xfrm>
            <a:off x="9746095" y="817935"/>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rtl="1">
              <a:buFont typeface="Wingdings" panose="05000000000000000000" pitchFamily="2" charset="2"/>
              <a:buChar char="Ø"/>
            </a:pPr>
            <a:r>
              <a:rPr lang="ar-EG" sz="2400" b="1" dirty="0" smtClean="0">
                <a:solidFill>
                  <a:srgbClr val="002060"/>
                </a:solidFill>
              </a:rPr>
              <a:t>تمهيد...</a:t>
            </a:r>
            <a:endParaRPr lang="en-US" sz="2400" b="1" dirty="0">
              <a:solidFill>
                <a:srgbClr val="002060"/>
              </a:solidFill>
            </a:endParaRPr>
          </a:p>
        </p:txBody>
      </p:sp>
      <p:pic>
        <p:nvPicPr>
          <p:cNvPr id="4" name="Picture 3"/>
          <p:cNvPicPr>
            <a:picLocks noChangeAspect="1"/>
          </p:cNvPicPr>
          <p:nvPr/>
        </p:nvPicPr>
        <p:blipFill>
          <a:blip r:embed="rId3"/>
          <a:stretch>
            <a:fillRect/>
          </a:stretch>
        </p:blipFill>
        <p:spPr>
          <a:xfrm>
            <a:off x="275830" y="1496702"/>
            <a:ext cx="3375472" cy="38820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6915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384624" y="1174495"/>
            <a:ext cx="7431111" cy="4414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40458" y="6138171"/>
            <a:ext cx="1127520" cy="6627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dobe Caslon Pro Bold" panose="0205070206050A020403"/>
                <a:ea typeface="Roboto Light" panose="02000000000000000000" pitchFamily="2" charset="0"/>
                <a:cs typeface="+mj-cs"/>
              </a:rPr>
              <a:t>Lecture </a:t>
            </a:r>
            <a:r>
              <a:rPr lang="en-US" b="1" dirty="0" smtClean="0">
                <a:latin typeface="Adobe Caslon Pro Bold" panose="0205070206050A020403"/>
                <a:ea typeface="Roboto Light" panose="02000000000000000000" pitchFamily="2" charset="0"/>
                <a:cs typeface="+mj-cs"/>
              </a:rPr>
              <a:t>No.8</a:t>
            </a:r>
            <a:r>
              <a:rPr lang="en-US" b="1" dirty="0" smtClean="0">
                <a:latin typeface="Adobe Caslon Pro Bold" panose="0205070206050A020403"/>
                <a:ea typeface="Roboto Light" panose="02000000000000000000" pitchFamily="2" charset="0"/>
              </a:rPr>
              <a:t> </a:t>
            </a:r>
            <a:endParaRPr lang="en-US" b="1" dirty="0">
              <a:latin typeface="Adobe Caslon Pro Bold" panose="0205070206050A020403"/>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4636393" y="1157585"/>
            <a:ext cx="6927572" cy="441491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mj-cs"/>
              </a:rPr>
              <a:t>      فالوسائط المتعددة تُضفي على العمل الصحفي حيوية وجاذبية، وتُشكل مزيجا نصياً وصوتياً وصورياً يُضفي على المواقع الصحفية الإلكترونية جمالية وتفاعلية، حيث انصهرت بواسطتها الفروق والأبعاد بين الوسائل الإعلامية، وأصبح الخبر يقرأ ويسمع ويشاهد فى نفس الوقت على موقع واحد، وبات إحدى الضروريات والشروط للمواقع الإلكترونية العالمية، وإحدى عناصر المنافسة بين وسائل الإعلام الرقمي ومواقعها على الشبكة.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mj-cs"/>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pic>
        <p:nvPicPr>
          <p:cNvPr id="2" name="Picture 1"/>
          <p:cNvPicPr>
            <a:picLocks noChangeAspect="1"/>
          </p:cNvPicPr>
          <p:nvPr/>
        </p:nvPicPr>
        <p:blipFill>
          <a:blip r:embed="rId3"/>
          <a:stretch>
            <a:fillRect/>
          </a:stretch>
        </p:blipFill>
        <p:spPr>
          <a:xfrm>
            <a:off x="386366" y="1174495"/>
            <a:ext cx="3746489" cy="43810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0309739"/>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103807" y="1083338"/>
            <a:ext cx="8947077" cy="38235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13267" y="5800968"/>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No:8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034"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27884" y="6047243"/>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215410" y="1083338"/>
            <a:ext cx="8723870" cy="360475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750"/>
              </a:spcAft>
            </a:pPr>
            <a:r>
              <a:rPr lang="ar-EG" sz="2400" dirty="0" smtClean="0">
                <a:solidFill>
                  <a:srgbClr val="003E61"/>
                </a:solidFill>
                <a:latin typeface="rasol"/>
                <a:ea typeface="Times New Roman" panose="02020603050405020304" pitchFamily="18" charset="0"/>
                <a:cs typeface="+mj-cs"/>
              </a:rPr>
              <a:t>       </a:t>
            </a:r>
            <a:r>
              <a:rPr lang="ar-SA" sz="2400" dirty="0" smtClean="0">
                <a:solidFill>
                  <a:srgbClr val="003E61"/>
                </a:solidFill>
                <a:latin typeface="rasol"/>
                <a:ea typeface="Times New Roman" panose="02020603050405020304" pitchFamily="18" charset="0"/>
                <a:cs typeface="+mj-cs"/>
              </a:rPr>
              <a:t>هناك </a:t>
            </a:r>
            <a:r>
              <a:rPr lang="ar-SA" sz="2400" dirty="0">
                <a:solidFill>
                  <a:srgbClr val="003E61"/>
                </a:solidFill>
                <a:latin typeface="rasol"/>
                <a:ea typeface="Times New Roman" panose="02020603050405020304" pitchFamily="18" charset="0"/>
                <a:cs typeface="+mj-cs"/>
              </a:rPr>
              <a:t>تعريفات عديدة للصحافة </a:t>
            </a:r>
            <a:r>
              <a:rPr lang="ar-SA" sz="2400" dirty="0" smtClean="0">
                <a:solidFill>
                  <a:srgbClr val="003E61"/>
                </a:solidFill>
                <a:latin typeface="rasol"/>
                <a:ea typeface="Times New Roman" panose="02020603050405020304" pitchFamily="18" charset="0"/>
                <a:cs typeface="+mj-cs"/>
              </a:rPr>
              <a:t>الإلكترونية منها</a:t>
            </a:r>
            <a:r>
              <a:rPr lang="ar-EG" sz="2400" dirty="0" smtClean="0">
                <a:solidFill>
                  <a:srgbClr val="003E61"/>
                </a:solidFill>
                <a:latin typeface="rasol"/>
                <a:ea typeface="Times New Roman" panose="02020603050405020304" pitchFamily="18" charset="0"/>
                <a:cs typeface="+mj-cs"/>
              </a:rPr>
              <a:t>:</a:t>
            </a:r>
            <a:r>
              <a:rPr lang="ar-SA" sz="2400" dirty="0" smtClean="0">
                <a:solidFill>
                  <a:srgbClr val="003E61"/>
                </a:solidFill>
                <a:latin typeface="rasol"/>
                <a:ea typeface="Times New Roman" panose="02020603050405020304" pitchFamily="18" charset="0"/>
                <a:cs typeface="+mj-cs"/>
              </a:rPr>
              <a:t>هي </a:t>
            </a:r>
            <a:r>
              <a:rPr lang="ar-SA" sz="2400" dirty="0">
                <a:solidFill>
                  <a:srgbClr val="003E61"/>
                </a:solidFill>
                <a:latin typeface="rasol"/>
                <a:ea typeface="Times New Roman" panose="02020603050405020304" pitchFamily="18" charset="0"/>
                <a:cs typeface="+mj-cs"/>
              </a:rPr>
              <a:t>منشور </a:t>
            </a:r>
            <a:r>
              <a:rPr lang="ar-EG" sz="2400" dirty="0" smtClean="0">
                <a:solidFill>
                  <a:srgbClr val="003E61"/>
                </a:solidFill>
                <a:latin typeface="rasol"/>
                <a:ea typeface="Times New Roman" panose="02020603050405020304" pitchFamily="18" charset="0"/>
                <a:cs typeface="+mj-cs"/>
              </a:rPr>
              <a:t>إلكتروني</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دوري يحتوي على </a:t>
            </a:r>
            <a:r>
              <a:rPr lang="ar-SA" sz="2400" dirty="0" smtClean="0">
                <a:solidFill>
                  <a:srgbClr val="003E61"/>
                </a:solidFill>
                <a:latin typeface="rasol"/>
                <a:ea typeface="Times New Roman" panose="02020603050405020304" pitchFamily="18" charset="0"/>
                <a:cs typeface="+mj-cs"/>
              </a:rPr>
              <a:t>ال</a:t>
            </a:r>
            <a:r>
              <a:rPr lang="ar-EG" sz="2400" dirty="0" smtClean="0">
                <a:solidFill>
                  <a:srgbClr val="003E61"/>
                </a:solidFill>
                <a:latin typeface="rasol"/>
                <a:ea typeface="Times New Roman" panose="02020603050405020304" pitchFamily="18" charset="0"/>
                <a:cs typeface="+mj-cs"/>
              </a:rPr>
              <a:t>أ</a:t>
            </a:r>
            <a:r>
              <a:rPr lang="ar-SA" sz="2400" dirty="0" smtClean="0">
                <a:solidFill>
                  <a:srgbClr val="003E61"/>
                </a:solidFill>
                <a:latin typeface="rasol"/>
                <a:ea typeface="Times New Roman" panose="02020603050405020304" pitchFamily="18" charset="0"/>
                <a:cs typeface="+mj-cs"/>
              </a:rPr>
              <a:t>حداث </a:t>
            </a:r>
            <a:r>
              <a:rPr lang="ar-SA" sz="2400" dirty="0">
                <a:solidFill>
                  <a:srgbClr val="003E61"/>
                </a:solidFill>
                <a:latin typeface="rasol"/>
                <a:ea typeface="Times New Roman" panose="02020603050405020304" pitchFamily="18" charset="0"/>
                <a:cs typeface="+mj-cs"/>
              </a:rPr>
              <a:t>الجارية سواء المرتبطة بموضوعات عامة </a:t>
            </a:r>
            <a:r>
              <a:rPr lang="ar-EG" sz="2400" dirty="0" smtClean="0">
                <a:solidFill>
                  <a:srgbClr val="003E61"/>
                </a:solidFill>
                <a:latin typeface="rasol"/>
                <a:ea typeface="Times New Roman" panose="02020603050405020304" pitchFamily="18" charset="0"/>
                <a:cs typeface="+mj-cs"/>
              </a:rPr>
              <a:t>أ</a:t>
            </a:r>
            <a:r>
              <a:rPr lang="ar-SA" sz="2400" dirty="0" smtClean="0">
                <a:solidFill>
                  <a:srgbClr val="003E61"/>
                </a:solidFill>
                <a:latin typeface="rasol"/>
                <a:ea typeface="Times New Roman" panose="02020603050405020304" pitchFamily="18" charset="0"/>
                <a:cs typeface="+mj-cs"/>
              </a:rPr>
              <a:t>و </a:t>
            </a:r>
            <a:r>
              <a:rPr lang="ar-SA" sz="2400" dirty="0">
                <a:solidFill>
                  <a:srgbClr val="003E61"/>
                </a:solidFill>
                <a:latin typeface="rasol"/>
                <a:ea typeface="Times New Roman" panose="02020603050405020304" pitchFamily="18" charset="0"/>
                <a:cs typeface="+mj-cs"/>
              </a:rPr>
              <a:t>بموضوعات ذات طبيعة خاصة ، ويتم قراءتها من خلال جهاز كومبيوتر وغالباً ما تكون متاحة عبر شبكة </a:t>
            </a:r>
            <a:r>
              <a:rPr lang="ar-SA" sz="2400" dirty="0" smtClean="0">
                <a:solidFill>
                  <a:srgbClr val="003E61"/>
                </a:solidFill>
                <a:latin typeface="rasol"/>
                <a:ea typeface="Times New Roman" panose="02020603050405020304" pitchFamily="18" charset="0"/>
                <a:cs typeface="+mj-cs"/>
              </a:rPr>
              <a:t>ال</a:t>
            </a:r>
            <a:r>
              <a:rPr lang="ar-EG" sz="2400" dirty="0" smtClean="0">
                <a:solidFill>
                  <a:srgbClr val="003E61"/>
                </a:solidFill>
                <a:latin typeface="rasol"/>
                <a:ea typeface="Times New Roman" panose="02020603050405020304" pitchFamily="18" charset="0"/>
                <a:cs typeface="+mj-cs"/>
              </a:rPr>
              <a:t>إ</a:t>
            </a:r>
            <a:r>
              <a:rPr lang="ar-SA" sz="2400" dirty="0" smtClean="0">
                <a:solidFill>
                  <a:srgbClr val="003E61"/>
                </a:solidFill>
                <a:latin typeface="rasol"/>
                <a:ea typeface="Times New Roman" panose="02020603050405020304" pitchFamily="18" charset="0"/>
                <a:cs typeface="+mj-cs"/>
              </a:rPr>
              <a:t>نترنت، والصح</a:t>
            </a:r>
            <a:r>
              <a:rPr lang="ar-EG" sz="2400" dirty="0" smtClean="0">
                <a:solidFill>
                  <a:srgbClr val="003E61"/>
                </a:solidFill>
                <a:latin typeface="rasol"/>
                <a:ea typeface="Times New Roman" panose="02020603050405020304" pitchFamily="18" charset="0"/>
                <a:cs typeface="+mj-cs"/>
              </a:rPr>
              <a:t>ي</a:t>
            </a:r>
            <a:r>
              <a:rPr lang="ar-SA" sz="2400" dirty="0" smtClean="0">
                <a:solidFill>
                  <a:srgbClr val="003E61"/>
                </a:solidFill>
                <a:latin typeface="rasol"/>
                <a:ea typeface="Times New Roman" panose="02020603050405020304" pitchFamily="18" charset="0"/>
                <a:cs typeface="+mj-cs"/>
              </a:rPr>
              <a:t>فة الإلكترونية </a:t>
            </a:r>
            <a:r>
              <a:rPr lang="ar-EG" sz="2400" dirty="0" smtClean="0">
                <a:solidFill>
                  <a:srgbClr val="003E61"/>
                </a:solidFill>
                <a:latin typeface="rasol"/>
                <a:ea typeface="Times New Roman" panose="02020603050405020304" pitchFamily="18" charset="0"/>
                <a:cs typeface="+mj-cs"/>
              </a:rPr>
              <a:t>أ</a:t>
            </a:r>
            <a:r>
              <a:rPr lang="ar-SA" sz="2400" dirty="0" smtClean="0">
                <a:solidFill>
                  <a:srgbClr val="003E61"/>
                </a:solidFill>
                <a:latin typeface="rasol"/>
                <a:ea typeface="Times New Roman" panose="02020603050405020304" pitchFamily="18" charset="0"/>
                <a:cs typeface="+mj-cs"/>
              </a:rPr>
              <a:t>حياناً </a:t>
            </a:r>
            <a:r>
              <a:rPr lang="ar-SA" sz="2400" dirty="0">
                <a:solidFill>
                  <a:srgbClr val="003E61"/>
                </a:solidFill>
                <a:latin typeface="rasol"/>
                <a:ea typeface="Times New Roman" panose="02020603050405020304" pitchFamily="18" charset="0"/>
                <a:cs typeface="+mj-cs"/>
              </a:rPr>
              <a:t>تكون مرتبطة بصيغة مطبوعة.</a:t>
            </a:r>
            <a:endParaRPr lang="en-US" sz="1600" dirty="0">
              <a:effectLst/>
              <a:latin typeface="Times New Roman" panose="02020603050405020304" pitchFamily="18" charset="0"/>
              <a:ea typeface="Times New Roman" panose="02020603050405020304" pitchFamily="18" charset="0"/>
              <a:cs typeface="+mj-cs"/>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7444876" y="973519"/>
            <a:ext cx="3889420" cy="7494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smtClean="0">
                <a:solidFill>
                  <a:srgbClr val="002060"/>
                </a:solidFill>
                <a:cs typeface="+mj-cs"/>
              </a:rPr>
              <a:t>1.</a:t>
            </a:r>
            <a:r>
              <a:rPr lang="ar-EG" sz="2400" b="1" dirty="0" smtClean="0">
                <a:solidFill>
                  <a:srgbClr val="002060"/>
                </a:solidFill>
              </a:rPr>
              <a:t> مفهوم الصحافة الإلكترونية:</a:t>
            </a:r>
            <a:endParaRPr lang="ar-EG" sz="2400" b="1" dirty="0">
              <a:solidFill>
                <a:srgbClr val="002060"/>
              </a:solidFill>
            </a:endParaRPr>
          </a:p>
        </p:txBody>
      </p:sp>
      <p:pic>
        <p:nvPicPr>
          <p:cNvPr id="7" name="Picture 6"/>
          <p:cNvPicPr>
            <a:picLocks noChangeAspect="1"/>
          </p:cNvPicPr>
          <p:nvPr/>
        </p:nvPicPr>
        <p:blipFill>
          <a:blip r:embed="rId6"/>
          <a:stretch>
            <a:fillRect/>
          </a:stretch>
        </p:blipFill>
        <p:spPr>
          <a:xfrm>
            <a:off x="93034" y="1211400"/>
            <a:ext cx="2926646" cy="36480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2095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734873" y="1204328"/>
            <a:ext cx="8023538" cy="45911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281662" y="6102551"/>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8</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3582560" y="1145875"/>
            <a:ext cx="8609440" cy="4481848"/>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dirty="0" smtClean="0">
                <a:solidFill>
                  <a:srgbClr val="002060"/>
                </a:solidFill>
                <a:latin typeface="rasol"/>
                <a:ea typeface="Times New Roman" panose="02020603050405020304" pitchFamily="18" charset="0"/>
                <a:cs typeface="+mj-cs"/>
              </a:rPr>
              <a:t>       ويعرفها (</a:t>
            </a:r>
            <a:r>
              <a:rPr lang="ar-EG" sz="2400" b="1" dirty="0" smtClean="0">
                <a:solidFill>
                  <a:srgbClr val="002060"/>
                </a:solidFill>
                <a:latin typeface="rasol"/>
                <a:ea typeface="Times New Roman" panose="02020603050405020304" pitchFamily="18" charset="0"/>
                <a:cs typeface="+mj-cs"/>
              </a:rPr>
              <a:t>الصحافة الإلكترونية</a:t>
            </a:r>
            <a:r>
              <a:rPr lang="ar-EG" sz="2400" dirty="0" smtClean="0">
                <a:solidFill>
                  <a:srgbClr val="002060"/>
                </a:solidFill>
                <a:latin typeface="rasol"/>
                <a:ea typeface="Times New Roman" panose="02020603050405020304" pitchFamily="18" charset="0"/>
                <a:cs typeface="+mj-cs"/>
              </a:rPr>
              <a:t>) البعض الآخر </a:t>
            </a:r>
            <a:r>
              <a:rPr lang="ar-SA" sz="2400" dirty="0" smtClean="0">
                <a:solidFill>
                  <a:srgbClr val="002060"/>
                </a:solidFill>
                <a:latin typeface="rasol"/>
                <a:ea typeface="Times New Roman" panose="02020603050405020304" pitchFamily="18" charset="0"/>
                <a:cs typeface="+mj-cs"/>
              </a:rPr>
              <a:t>بأنها</a:t>
            </a:r>
            <a:r>
              <a:rPr lang="ar-EG" sz="2400" dirty="0" smtClean="0">
                <a:solidFill>
                  <a:srgbClr val="002060"/>
                </a:solidFill>
                <a:latin typeface="rasol"/>
                <a:ea typeface="Times New Roman" panose="02020603050405020304" pitchFamily="18" charset="0"/>
                <a:cs typeface="+mj-cs"/>
              </a:rPr>
              <a:t>:</a:t>
            </a:r>
            <a:r>
              <a:rPr lang="ar-SA" sz="2400" dirty="0" smtClean="0">
                <a:solidFill>
                  <a:srgbClr val="002060"/>
                </a:solidFill>
                <a:latin typeface="rasol"/>
                <a:ea typeface="Times New Roman" panose="02020603050405020304" pitchFamily="18" charset="0"/>
                <a:cs typeface="+mj-cs"/>
              </a:rPr>
              <a:t> </a:t>
            </a:r>
            <a:r>
              <a:rPr lang="ar-SA" sz="2400" dirty="0">
                <a:solidFill>
                  <a:srgbClr val="002060"/>
                </a:solidFill>
                <a:latin typeface="rasol"/>
                <a:ea typeface="Times New Roman" panose="02020603050405020304" pitchFamily="18" charset="0"/>
                <a:cs typeface="+mj-cs"/>
              </a:rPr>
              <a:t>الصحف التي يتم </a:t>
            </a:r>
            <a:r>
              <a:rPr lang="ar-EG" sz="2400" dirty="0" smtClean="0">
                <a:solidFill>
                  <a:srgbClr val="002060"/>
                </a:solidFill>
                <a:latin typeface="rasol"/>
                <a:ea typeface="Times New Roman" panose="02020603050405020304" pitchFamily="18" charset="0"/>
                <a:cs typeface="+mj-cs"/>
              </a:rPr>
              <a:t>إ</a:t>
            </a:r>
            <a:r>
              <a:rPr lang="ar-SA" sz="2400" dirty="0" smtClean="0">
                <a:solidFill>
                  <a:srgbClr val="002060"/>
                </a:solidFill>
                <a:latin typeface="rasol"/>
                <a:ea typeface="Times New Roman" panose="02020603050405020304" pitchFamily="18" charset="0"/>
                <a:cs typeface="+mj-cs"/>
              </a:rPr>
              <a:t>صدارها </a:t>
            </a:r>
            <a:r>
              <a:rPr lang="ar-SA" sz="2400" dirty="0">
                <a:solidFill>
                  <a:srgbClr val="002060"/>
                </a:solidFill>
                <a:latin typeface="rasol"/>
                <a:ea typeface="Times New Roman" panose="02020603050405020304" pitchFamily="18" charset="0"/>
                <a:cs typeface="+mj-cs"/>
              </a:rPr>
              <a:t>ونشرها على شبكة </a:t>
            </a:r>
            <a:r>
              <a:rPr lang="ar-SA" sz="2400" dirty="0" smtClean="0">
                <a:solidFill>
                  <a:srgbClr val="002060"/>
                </a:solidFill>
                <a:latin typeface="rasol"/>
                <a:ea typeface="Times New Roman" panose="02020603050405020304" pitchFamily="18" charset="0"/>
                <a:cs typeface="+mj-cs"/>
              </a:rPr>
              <a:t>ا</a:t>
            </a:r>
            <a:r>
              <a:rPr lang="ar-EG" sz="2400" dirty="0" smtClean="0">
                <a:solidFill>
                  <a:srgbClr val="002060"/>
                </a:solidFill>
                <a:latin typeface="rasol"/>
                <a:ea typeface="Times New Roman" panose="02020603050405020304" pitchFamily="18" charset="0"/>
                <a:cs typeface="+mj-cs"/>
              </a:rPr>
              <a:t>لإ</a:t>
            </a:r>
            <a:r>
              <a:rPr lang="ar-SA" sz="2400" dirty="0" smtClean="0">
                <a:solidFill>
                  <a:srgbClr val="002060"/>
                </a:solidFill>
                <a:latin typeface="rasol"/>
                <a:ea typeface="Times New Roman" panose="02020603050405020304" pitchFamily="18" charset="0"/>
                <a:cs typeface="+mj-cs"/>
              </a:rPr>
              <a:t>نترنت </a:t>
            </a:r>
            <a:r>
              <a:rPr lang="ar-SA" sz="2400" dirty="0">
                <a:solidFill>
                  <a:srgbClr val="002060"/>
                </a:solidFill>
                <a:latin typeface="rasol"/>
                <a:ea typeface="Times New Roman" panose="02020603050405020304" pitchFamily="18" charset="0"/>
                <a:cs typeface="+mj-cs"/>
              </a:rPr>
              <a:t>سواء كانت هذه الصحف بمثابة نسخ </a:t>
            </a:r>
            <a:r>
              <a:rPr lang="ar-EG" sz="2400" dirty="0" smtClean="0">
                <a:solidFill>
                  <a:srgbClr val="002060"/>
                </a:solidFill>
                <a:latin typeface="rasol"/>
                <a:ea typeface="Times New Roman" panose="02020603050405020304" pitchFamily="18" charset="0"/>
                <a:cs typeface="+mj-cs"/>
              </a:rPr>
              <a:t>أ</a:t>
            </a:r>
            <a:r>
              <a:rPr lang="ar-SA" sz="2400" dirty="0" smtClean="0">
                <a:solidFill>
                  <a:srgbClr val="002060"/>
                </a:solidFill>
                <a:latin typeface="rasol"/>
                <a:ea typeface="Times New Roman" panose="02020603050405020304" pitchFamily="18" charset="0"/>
                <a:cs typeface="+mj-cs"/>
              </a:rPr>
              <a:t>و </a:t>
            </a:r>
            <a:r>
              <a:rPr lang="ar-EG" sz="2400" dirty="0" smtClean="0">
                <a:solidFill>
                  <a:srgbClr val="002060"/>
                </a:solidFill>
                <a:latin typeface="rasol"/>
                <a:ea typeface="Times New Roman" panose="02020603050405020304" pitchFamily="18" charset="0"/>
                <a:cs typeface="+mj-cs"/>
              </a:rPr>
              <a:t>إ</a:t>
            </a:r>
            <a:r>
              <a:rPr lang="ar-SA" sz="2400" dirty="0" smtClean="0">
                <a:solidFill>
                  <a:srgbClr val="002060"/>
                </a:solidFill>
                <a:latin typeface="rasol"/>
                <a:ea typeface="Times New Roman" panose="02020603050405020304" pitchFamily="18" charset="0"/>
                <a:cs typeface="+mj-cs"/>
              </a:rPr>
              <a:t>صدارات </a:t>
            </a:r>
            <a:r>
              <a:rPr lang="ar-EG" sz="2400" dirty="0" smtClean="0">
                <a:solidFill>
                  <a:srgbClr val="002060"/>
                </a:solidFill>
                <a:latin typeface="rasol"/>
                <a:ea typeface="Times New Roman" panose="02020603050405020304" pitchFamily="18" charset="0"/>
                <a:cs typeface="+mj-cs"/>
              </a:rPr>
              <a:t>إلكتروني</a:t>
            </a:r>
            <a:r>
              <a:rPr lang="ar-SA" sz="2400" dirty="0" smtClean="0">
                <a:solidFill>
                  <a:srgbClr val="002060"/>
                </a:solidFill>
                <a:latin typeface="rasol"/>
                <a:ea typeface="Times New Roman" panose="02020603050405020304" pitchFamily="18" charset="0"/>
                <a:cs typeface="+mj-cs"/>
              </a:rPr>
              <a:t>ة </a:t>
            </a:r>
            <a:r>
              <a:rPr lang="ar-SA" sz="2400" dirty="0">
                <a:solidFill>
                  <a:srgbClr val="002060"/>
                </a:solidFill>
                <a:latin typeface="rasol"/>
                <a:ea typeface="Times New Roman" panose="02020603050405020304" pitchFamily="18" charset="0"/>
                <a:cs typeface="+mj-cs"/>
              </a:rPr>
              <a:t>لصحف ورقية مطبوعة </a:t>
            </a:r>
            <a:r>
              <a:rPr lang="ar-EG" sz="2400" dirty="0" smtClean="0">
                <a:solidFill>
                  <a:srgbClr val="002060"/>
                </a:solidFill>
                <a:latin typeface="rasol"/>
                <a:ea typeface="Times New Roman" panose="02020603050405020304" pitchFamily="18" charset="0"/>
                <a:cs typeface="+mj-cs"/>
              </a:rPr>
              <a:t>أ</a:t>
            </a:r>
            <a:r>
              <a:rPr lang="ar-SA" sz="2400" dirty="0" smtClean="0">
                <a:solidFill>
                  <a:srgbClr val="002060"/>
                </a:solidFill>
                <a:latin typeface="rasol"/>
                <a:ea typeface="Times New Roman" panose="02020603050405020304" pitchFamily="18" charset="0"/>
                <a:cs typeface="+mj-cs"/>
              </a:rPr>
              <a:t>و </a:t>
            </a:r>
            <a:r>
              <a:rPr lang="ar-SA" sz="2400" dirty="0">
                <a:solidFill>
                  <a:srgbClr val="002060"/>
                </a:solidFill>
                <a:latin typeface="rasol"/>
                <a:ea typeface="Times New Roman" panose="02020603050405020304" pitchFamily="18" charset="0"/>
                <a:cs typeface="+mj-cs"/>
              </a:rPr>
              <a:t>موجز لأهم محتويات النسخ </a:t>
            </a:r>
            <a:r>
              <a:rPr lang="ar-SA" sz="2400" dirty="0" smtClean="0">
                <a:solidFill>
                  <a:srgbClr val="002060"/>
                </a:solidFill>
                <a:latin typeface="rasol"/>
                <a:ea typeface="Times New Roman" panose="02020603050405020304" pitchFamily="18" charset="0"/>
                <a:cs typeface="+mj-cs"/>
              </a:rPr>
              <a:t>الورقية، </a:t>
            </a:r>
            <a:r>
              <a:rPr lang="ar-EG" sz="2400" dirty="0" smtClean="0">
                <a:solidFill>
                  <a:srgbClr val="002060"/>
                </a:solidFill>
                <a:latin typeface="rasol"/>
                <a:ea typeface="Times New Roman" panose="02020603050405020304" pitchFamily="18" charset="0"/>
                <a:cs typeface="+mj-cs"/>
              </a:rPr>
              <a:t>أ</a:t>
            </a:r>
            <a:r>
              <a:rPr lang="ar-SA" sz="2400" dirty="0" smtClean="0">
                <a:solidFill>
                  <a:srgbClr val="002060"/>
                </a:solidFill>
                <a:latin typeface="rasol"/>
                <a:ea typeface="Times New Roman" panose="02020603050405020304" pitchFamily="18" charset="0"/>
                <a:cs typeface="+mj-cs"/>
              </a:rPr>
              <a:t>و </a:t>
            </a:r>
            <a:r>
              <a:rPr lang="ar-SA" sz="2400" dirty="0">
                <a:solidFill>
                  <a:srgbClr val="002060"/>
                </a:solidFill>
                <a:latin typeface="rasol"/>
                <a:ea typeface="Times New Roman" panose="02020603050405020304" pitchFamily="18" charset="0"/>
                <a:cs typeface="+mj-cs"/>
              </a:rPr>
              <a:t>كجرائد ومجلات </a:t>
            </a:r>
            <a:r>
              <a:rPr lang="ar-EG" sz="2400" dirty="0" smtClean="0">
                <a:solidFill>
                  <a:srgbClr val="002060"/>
                </a:solidFill>
                <a:latin typeface="rasol"/>
                <a:ea typeface="Times New Roman" panose="02020603050405020304" pitchFamily="18" charset="0"/>
                <a:cs typeface="+mj-cs"/>
              </a:rPr>
              <a:t>إلكتروني</a:t>
            </a:r>
            <a:r>
              <a:rPr lang="ar-SA" sz="2400" dirty="0" smtClean="0">
                <a:solidFill>
                  <a:srgbClr val="002060"/>
                </a:solidFill>
                <a:latin typeface="rasol"/>
                <a:ea typeface="Times New Roman" panose="02020603050405020304" pitchFamily="18" charset="0"/>
                <a:cs typeface="+mj-cs"/>
              </a:rPr>
              <a:t>ة </a:t>
            </a:r>
            <a:r>
              <a:rPr lang="ar-SA" sz="2400" dirty="0">
                <a:solidFill>
                  <a:srgbClr val="002060"/>
                </a:solidFill>
                <a:latin typeface="rasol"/>
                <a:ea typeface="Times New Roman" panose="02020603050405020304" pitchFamily="18" charset="0"/>
                <a:cs typeface="+mj-cs"/>
              </a:rPr>
              <a:t>ليست لها </a:t>
            </a:r>
            <a:r>
              <a:rPr lang="ar-EG" sz="2400" dirty="0" smtClean="0">
                <a:solidFill>
                  <a:srgbClr val="002060"/>
                </a:solidFill>
                <a:latin typeface="rasol"/>
                <a:ea typeface="Times New Roman" panose="02020603050405020304" pitchFamily="18" charset="0"/>
                <a:cs typeface="+mj-cs"/>
              </a:rPr>
              <a:t>إ</a:t>
            </a:r>
            <a:r>
              <a:rPr lang="ar-SA" sz="2400" dirty="0" smtClean="0">
                <a:solidFill>
                  <a:srgbClr val="002060"/>
                </a:solidFill>
                <a:latin typeface="rasol"/>
                <a:ea typeface="Times New Roman" panose="02020603050405020304" pitchFamily="18" charset="0"/>
                <a:cs typeface="+mj-cs"/>
              </a:rPr>
              <a:t>صدارات </a:t>
            </a:r>
            <a:r>
              <a:rPr lang="ar-SA" sz="2400" dirty="0">
                <a:solidFill>
                  <a:srgbClr val="002060"/>
                </a:solidFill>
                <a:latin typeface="rasol"/>
                <a:ea typeface="Times New Roman" panose="02020603050405020304" pitchFamily="18" charset="0"/>
                <a:cs typeface="+mj-cs"/>
              </a:rPr>
              <a:t>عادية مطبوعة على الورق وتتضمن مزيجاً من الرسائل </a:t>
            </a:r>
            <a:r>
              <a:rPr lang="ar-SA" sz="2400" dirty="0" smtClean="0">
                <a:solidFill>
                  <a:srgbClr val="002060"/>
                </a:solidFill>
                <a:latin typeface="rasol"/>
                <a:ea typeface="Times New Roman" panose="02020603050405020304" pitchFamily="18" charset="0"/>
                <a:cs typeface="+mj-cs"/>
              </a:rPr>
              <a:t>ال</a:t>
            </a:r>
            <a:r>
              <a:rPr lang="ar-EG" sz="2400" dirty="0" smtClean="0">
                <a:solidFill>
                  <a:srgbClr val="002060"/>
                </a:solidFill>
                <a:latin typeface="rasol"/>
                <a:ea typeface="Times New Roman" panose="02020603050405020304" pitchFamily="18" charset="0"/>
                <a:cs typeface="+mj-cs"/>
              </a:rPr>
              <a:t>إ</a:t>
            </a:r>
            <a:r>
              <a:rPr lang="ar-SA" sz="2400" dirty="0" smtClean="0">
                <a:solidFill>
                  <a:srgbClr val="002060"/>
                </a:solidFill>
                <a:latin typeface="rasol"/>
                <a:ea typeface="Times New Roman" panose="02020603050405020304" pitchFamily="18" charset="0"/>
                <a:cs typeface="+mj-cs"/>
              </a:rPr>
              <a:t>خبارية </a:t>
            </a:r>
            <a:r>
              <a:rPr lang="ar-SA" sz="2400" dirty="0">
                <a:solidFill>
                  <a:srgbClr val="002060"/>
                </a:solidFill>
                <a:latin typeface="rasol"/>
                <a:ea typeface="Times New Roman" panose="02020603050405020304" pitchFamily="18" charset="0"/>
                <a:cs typeface="+mj-cs"/>
              </a:rPr>
              <a:t>والقصص والمقالات والتعليقات والصور والخدمات المرجعية حيث </a:t>
            </a:r>
            <a:r>
              <a:rPr lang="ar-SA" sz="2400" dirty="0" smtClean="0">
                <a:solidFill>
                  <a:srgbClr val="002060"/>
                </a:solidFill>
                <a:latin typeface="rasol"/>
                <a:ea typeface="Times New Roman" panose="02020603050405020304" pitchFamily="18" charset="0"/>
                <a:cs typeface="+mj-cs"/>
              </a:rPr>
              <a:t>ي</a:t>
            </a:r>
            <a:r>
              <a:rPr lang="ar-EG" sz="2400" dirty="0" smtClean="0">
                <a:solidFill>
                  <a:srgbClr val="002060"/>
                </a:solidFill>
                <a:latin typeface="rasol"/>
                <a:ea typeface="Times New Roman" panose="02020603050405020304" pitchFamily="18" charset="0"/>
                <a:cs typeface="+mj-cs"/>
              </a:rPr>
              <a:t>ُ</a:t>
            </a:r>
            <a:r>
              <a:rPr lang="ar-SA" sz="2400" dirty="0" smtClean="0">
                <a:solidFill>
                  <a:srgbClr val="002060"/>
                </a:solidFill>
                <a:latin typeface="rasol"/>
                <a:ea typeface="Times New Roman" panose="02020603050405020304" pitchFamily="18" charset="0"/>
                <a:cs typeface="+mj-cs"/>
              </a:rPr>
              <a:t>شير </a:t>
            </a:r>
            <a:r>
              <a:rPr lang="ar-SA" sz="2400" dirty="0">
                <a:solidFill>
                  <a:srgbClr val="002060"/>
                </a:solidFill>
                <a:latin typeface="rasol"/>
                <a:ea typeface="Times New Roman" panose="02020603050405020304" pitchFamily="18" charset="0"/>
                <a:cs typeface="+mj-cs"/>
              </a:rPr>
              <a:t>تعبير </a:t>
            </a:r>
            <a:r>
              <a:rPr lang="ar-SA" sz="2400" dirty="0">
                <a:solidFill>
                  <a:srgbClr val="002060"/>
                </a:solidFill>
                <a:latin typeface="Adobe Caslon Pro"/>
                <a:ea typeface="Times New Roman" panose="02020603050405020304" pitchFamily="18" charset="0"/>
                <a:cs typeface="+mj-cs"/>
              </a:rPr>
              <a:t>online journalism</a:t>
            </a:r>
            <a:r>
              <a:rPr lang="ar-SA" sz="2400" dirty="0">
                <a:solidFill>
                  <a:srgbClr val="002060"/>
                </a:solidFill>
                <a:latin typeface="rasol"/>
                <a:ea typeface="Times New Roman" panose="02020603050405020304" pitchFamily="18" charset="0"/>
                <a:cs typeface="+mj-cs"/>
              </a:rPr>
              <a:t> تحديداً في معظم الكتابات </a:t>
            </a:r>
            <a:r>
              <a:rPr lang="ar-SA" sz="2400" dirty="0" smtClean="0">
                <a:solidFill>
                  <a:srgbClr val="002060"/>
                </a:solidFill>
                <a:latin typeface="rasol"/>
                <a:ea typeface="Times New Roman" panose="02020603050405020304" pitchFamily="18" charset="0"/>
                <a:cs typeface="+mj-cs"/>
              </a:rPr>
              <a:t>ال</a:t>
            </a:r>
            <a:r>
              <a:rPr lang="ar-EG" sz="2400" dirty="0" smtClean="0">
                <a:solidFill>
                  <a:srgbClr val="002060"/>
                </a:solidFill>
                <a:latin typeface="rasol"/>
                <a:ea typeface="Times New Roman" panose="02020603050405020304" pitchFamily="18" charset="0"/>
                <a:cs typeface="+mj-cs"/>
              </a:rPr>
              <a:t>أ</a:t>
            </a:r>
            <a:r>
              <a:rPr lang="ar-SA" sz="2400" dirty="0" smtClean="0">
                <a:solidFill>
                  <a:srgbClr val="002060"/>
                </a:solidFill>
                <a:latin typeface="rasol"/>
                <a:ea typeface="Times New Roman" panose="02020603050405020304" pitchFamily="18" charset="0"/>
                <a:cs typeface="+mj-cs"/>
              </a:rPr>
              <a:t>جنبية </a:t>
            </a:r>
            <a:r>
              <a:rPr lang="ar-SA" sz="2400" dirty="0">
                <a:solidFill>
                  <a:srgbClr val="002060"/>
                </a:solidFill>
                <a:latin typeface="rasol"/>
                <a:ea typeface="Times New Roman" panose="02020603050405020304" pitchFamily="18" charset="0"/>
                <a:cs typeface="+mj-cs"/>
              </a:rPr>
              <a:t>إلى تلك الصحف </a:t>
            </a:r>
            <a:r>
              <a:rPr lang="ar-SA" sz="2400" dirty="0" smtClean="0">
                <a:solidFill>
                  <a:srgbClr val="002060"/>
                </a:solidFill>
                <a:latin typeface="rasol"/>
                <a:ea typeface="Times New Roman" panose="02020603050405020304" pitchFamily="18" charset="0"/>
                <a:cs typeface="+mj-cs"/>
              </a:rPr>
              <a:t>والمجلات الإلكترونية </a:t>
            </a:r>
            <a:r>
              <a:rPr lang="ar-SA" sz="2400" dirty="0">
                <a:solidFill>
                  <a:srgbClr val="002060"/>
                </a:solidFill>
                <a:latin typeface="rasol"/>
                <a:ea typeface="Times New Roman" panose="02020603050405020304" pitchFamily="18" charset="0"/>
                <a:cs typeface="+mj-cs"/>
              </a:rPr>
              <a:t>المستقلة </a:t>
            </a:r>
            <a:r>
              <a:rPr lang="ar-EG" sz="2400" dirty="0" smtClean="0">
                <a:solidFill>
                  <a:srgbClr val="002060"/>
                </a:solidFill>
                <a:latin typeface="rasol"/>
                <a:ea typeface="Times New Roman" panose="02020603050405020304" pitchFamily="18" charset="0"/>
                <a:cs typeface="+mj-cs"/>
              </a:rPr>
              <a:t>أ</a:t>
            </a:r>
            <a:r>
              <a:rPr lang="ar-SA" sz="2400" dirty="0" smtClean="0">
                <a:solidFill>
                  <a:srgbClr val="002060"/>
                </a:solidFill>
                <a:latin typeface="rasol"/>
                <a:ea typeface="Times New Roman" panose="02020603050405020304" pitchFamily="18" charset="0"/>
                <a:cs typeface="+mj-cs"/>
              </a:rPr>
              <a:t>ي </a:t>
            </a:r>
            <a:r>
              <a:rPr lang="ar-SA" sz="2400" dirty="0">
                <a:solidFill>
                  <a:srgbClr val="002060"/>
                </a:solidFill>
                <a:latin typeface="rasol"/>
                <a:ea typeface="Times New Roman" panose="02020603050405020304" pitchFamily="18" charset="0"/>
                <a:cs typeface="+mj-cs"/>
              </a:rPr>
              <a:t>التي </a:t>
            </a:r>
            <a:r>
              <a:rPr lang="ar-SA" sz="2400" dirty="0" smtClean="0">
                <a:solidFill>
                  <a:srgbClr val="002060"/>
                </a:solidFill>
                <a:latin typeface="rasol"/>
                <a:ea typeface="Times New Roman" panose="02020603050405020304" pitchFamily="18" charset="0"/>
                <a:cs typeface="+mj-cs"/>
              </a:rPr>
              <a:t>لها </a:t>
            </a:r>
            <a:r>
              <a:rPr lang="ar-SA" sz="2400" dirty="0">
                <a:solidFill>
                  <a:srgbClr val="002060"/>
                </a:solidFill>
                <a:latin typeface="rasol"/>
                <a:ea typeface="Times New Roman" panose="02020603050405020304" pitchFamily="18" charset="0"/>
                <a:cs typeface="+mj-cs"/>
              </a:rPr>
              <a:t>علاقة بشكل </a:t>
            </a:r>
            <a:r>
              <a:rPr lang="ar-EG" sz="2400" dirty="0" smtClean="0">
                <a:solidFill>
                  <a:srgbClr val="002060"/>
                </a:solidFill>
                <a:latin typeface="rasol"/>
                <a:ea typeface="Times New Roman" panose="02020603050405020304" pitchFamily="18" charset="0"/>
                <a:cs typeface="+mj-cs"/>
              </a:rPr>
              <a:t>آ</a:t>
            </a:r>
            <a:r>
              <a:rPr lang="ar-SA" sz="2400" dirty="0" smtClean="0">
                <a:solidFill>
                  <a:srgbClr val="002060"/>
                </a:solidFill>
                <a:latin typeface="rasol"/>
                <a:ea typeface="Times New Roman" panose="02020603050405020304" pitchFamily="18" charset="0"/>
                <a:cs typeface="+mj-cs"/>
              </a:rPr>
              <a:t>و </a:t>
            </a:r>
            <a:r>
              <a:rPr lang="ar-SA" sz="2400" dirty="0">
                <a:solidFill>
                  <a:srgbClr val="002060"/>
                </a:solidFill>
                <a:latin typeface="rasol"/>
                <a:ea typeface="Times New Roman" panose="02020603050405020304" pitchFamily="18" charset="0"/>
                <a:cs typeface="+mj-cs"/>
              </a:rPr>
              <a:t>بآخر </a:t>
            </a:r>
            <a:r>
              <a:rPr lang="ar-SA" sz="2400" dirty="0" smtClean="0">
                <a:solidFill>
                  <a:srgbClr val="002060"/>
                </a:solidFill>
                <a:latin typeface="rasol"/>
                <a:ea typeface="Times New Roman" panose="02020603050405020304" pitchFamily="18" charset="0"/>
                <a:cs typeface="+mj-cs"/>
              </a:rPr>
              <a:t>بص</a:t>
            </a:r>
            <a:r>
              <a:rPr lang="ar-EG" sz="2400" dirty="0" smtClean="0">
                <a:solidFill>
                  <a:srgbClr val="002060"/>
                </a:solidFill>
                <a:latin typeface="rasol"/>
                <a:ea typeface="Times New Roman" panose="02020603050405020304" pitchFamily="18" charset="0"/>
                <a:cs typeface="+mj-cs"/>
              </a:rPr>
              <a:t>حف</a:t>
            </a:r>
            <a:r>
              <a:rPr lang="ar-SA" sz="2400" dirty="0" smtClean="0">
                <a:solidFill>
                  <a:srgbClr val="002060"/>
                </a:solidFill>
                <a:latin typeface="rasol"/>
                <a:ea typeface="Times New Roman" panose="02020603050405020304" pitchFamily="18" charset="0"/>
                <a:cs typeface="+mj-cs"/>
              </a:rPr>
              <a:t> </a:t>
            </a:r>
            <a:r>
              <a:rPr lang="ar-SA" sz="2400" dirty="0">
                <a:solidFill>
                  <a:srgbClr val="002060"/>
                </a:solidFill>
                <a:latin typeface="rasol"/>
                <a:ea typeface="Times New Roman" panose="02020603050405020304" pitchFamily="18" charset="0"/>
                <a:cs typeface="+mj-cs"/>
              </a:rPr>
              <a:t>ورقية </a:t>
            </a:r>
            <a:r>
              <a:rPr lang="ar-SA" sz="2400" dirty="0" smtClean="0">
                <a:solidFill>
                  <a:srgbClr val="002060"/>
                </a:solidFill>
                <a:latin typeface="rasol"/>
                <a:ea typeface="Times New Roman" panose="02020603050405020304" pitchFamily="18" charset="0"/>
                <a:cs typeface="+mj-cs"/>
              </a:rPr>
              <a:t>مطبوعة. </a:t>
            </a:r>
            <a:endParaRPr lang="ar-EG" sz="2400" dirty="0" smtClean="0">
              <a:solidFill>
                <a:srgbClr val="002060"/>
              </a:solidFill>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38" y="1274318"/>
            <a:ext cx="3582560" cy="3213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6421663"/>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25653" y="1076471"/>
            <a:ext cx="8920114" cy="46958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669116" y="5054937"/>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No:8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455206" y="24467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377777" y="5584104"/>
            <a:ext cx="2616200" cy="400110"/>
          </a:xfrm>
          <a:prstGeom prst="rect">
            <a:avLst/>
          </a:prstGeom>
          <a:noFill/>
        </p:spPr>
        <p:txBody>
          <a:bodyPr wrap="square" rtlCol="0">
            <a:spAutoFit/>
          </a:bodyPr>
          <a:lstStyle/>
          <a:p>
            <a:pPr algn="ctr"/>
            <a:r>
              <a:rPr lang="en-US" sz="2000" b="1" dirty="0">
                <a:solidFill>
                  <a:srgbClr val="002060"/>
                </a:solidFill>
                <a:latin typeface="Adobe Caslon Pro Bold"/>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33074" y="949390"/>
            <a:ext cx="8538640" cy="494999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795020" algn="l"/>
              </a:tabLst>
            </a:pPr>
            <a:r>
              <a:rPr lang="ar-EG" sz="2400" dirty="0" smtClean="0">
                <a:solidFill>
                  <a:srgbClr val="002060"/>
                </a:solidFill>
                <a:latin typeface="rasol"/>
                <a:ea typeface="Calibri" panose="020F0502020204030204" pitchFamily="34" charset="0"/>
                <a:cs typeface="Calibri" panose="020F0502020204030204" pitchFamily="34" charset="0"/>
              </a:rPr>
              <a:t>        </a:t>
            </a:r>
            <a:r>
              <a:rPr lang="ar-SA" sz="2400" dirty="0" smtClean="0">
                <a:solidFill>
                  <a:srgbClr val="002060"/>
                </a:solidFill>
                <a:latin typeface="rasol"/>
                <a:ea typeface="Calibri" panose="020F0502020204030204" pitchFamily="34" charset="0"/>
                <a:cs typeface="Calibri" panose="020F0502020204030204" pitchFamily="34" charset="0"/>
              </a:rPr>
              <a:t>وعرفها </a:t>
            </a:r>
            <a:r>
              <a:rPr lang="ar-SA" sz="2400" dirty="0">
                <a:solidFill>
                  <a:srgbClr val="002060"/>
                </a:solidFill>
                <a:latin typeface="rasol"/>
                <a:ea typeface="Calibri" panose="020F0502020204030204" pitchFamily="34" charset="0"/>
                <a:cs typeface="Calibri" panose="020F0502020204030204" pitchFamily="34" charset="0"/>
              </a:rPr>
              <a:t>عبد الرزاق الدليمي بأنها جمع وإعداد وتحرير </a:t>
            </a:r>
            <a:r>
              <a:rPr lang="ar-SA" sz="2400" dirty="0" smtClean="0">
                <a:solidFill>
                  <a:srgbClr val="002060"/>
                </a:solidFill>
                <a:latin typeface="rasol"/>
                <a:ea typeface="Calibri" panose="020F0502020204030204" pitchFamily="34" charset="0"/>
                <a:cs typeface="Calibri" panose="020F0502020204030204" pitchFamily="34" charset="0"/>
              </a:rPr>
              <a:t>ال</a:t>
            </a:r>
            <a:r>
              <a:rPr lang="ar-EG" sz="2400" dirty="0" smtClean="0">
                <a:solidFill>
                  <a:srgbClr val="002060"/>
                </a:solidFill>
                <a:latin typeface="rasol"/>
                <a:ea typeface="Calibri" panose="020F0502020204030204" pitchFamily="34" charset="0"/>
                <a:cs typeface="Calibri" panose="020F0502020204030204" pitchFamily="34" charset="0"/>
              </a:rPr>
              <a:t>أ</a:t>
            </a:r>
            <a:r>
              <a:rPr lang="ar-SA" sz="2400" dirty="0" smtClean="0">
                <a:solidFill>
                  <a:srgbClr val="002060"/>
                </a:solidFill>
                <a:latin typeface="rasol"/>
                <a:ea typeface="Calibri" panose="020F0502020204030204" pitchFamily="34" charset="0"/>
                <a:cs typeface="Calibri" panose="020F0502020204030204" pitchFamily="34" charset="0"/>
              </a:rPr>
              <a:t>خبار</a:t>
            </a:r>
            <a:r>
              <a:rPr lang="ar-SA" sz="2400" dirty="0">
                <a:solidFill>
                  <a:srgbClr val="002060"/>
                </a:solidFill>
                <a:latin typeface="rasol"/>
                <a:ea typeface="Calibri" panose="020F0502020204030204" pitchFamily="34" charset="0"/>
                <a:cs typeface="Calibri" panose="020F0502020204030204" pitchFamily="34" charset="0"/>
              </a:rPr>
              <a:t>، وفق كتابة مصممة </a:t>
            </a:r>
            <a:r>
              <a:rPr lang="ar-SA" sz="2400" dirty="0" smtClean="0">
                <a:solidFill>
                  <a:srgbClr val="002060"/>
                </a:solidFill>
                <a:latin typeface="rasol"/>
                <a:ea typeface="Calibri" panose="020F0502020204030204" pitchFamily="34" charset="0"/>
                <a:cs typeface="Calibri" panose="020F0502020204030204" pitchFamily="34" charset="0"/>
              </a:rPr>
              <a:t>لل</a:t>
            </a:r>
            <a:r>
              <a:rPr lang="ar-EG" sz="2400" dirty="0" smtClean="0">
                <a:solidFill>
                  <a:srgbClr val="002060"/>
                </a:solidFill>
                <a:latin typeface="rasol"/>
                <a:ea typeface="Calibri" panose="020F0502020204030204" pitchFamily="34" charset="0"/>
                <a:cs typeface="Calibri" panose="020F0502020204030204" pitchFamily="34" charset="0"/>
              </a:rPr>
              <a:t>إ</a:t>
            </a:r>
            <a:r>
              <a:rPr lang="ar-SA" sz="2400" dirty="0" smtClean="0">
                <a:solidFill>
                  <a:srgbClr val="002060"/>
                </a:solidFill>
                <a:latin typeface="rasol"/>
                <a:ea typeface="Calibri" panose="020F0502020204030204" pitchFamily="34" charset="0"/>
                <a:cs typeface="Calibri" panose="020F0502020204030204" pitchFamily="34" charset="0"/>
              </a:rPr>
              <a:t>نترنت </a:t>
            </a:r>
            <a:r>
              <a:rPr lang="ar-SA" sz="2400" dirty="0">
                <a:solidFill>
                  <a:srgbClr val="002060"/>
                </a:solidFill>
                <a:latin typeface="rasol"/>
                <a:ea typeface="Calibri" panose="020F0502020204030204" pitchFamily="34" charset="0"/>
                <a:cs typeface="Calibri" panose="020F0502020204030204" pitchFamily="34" charset="0"/>
              </a:rPr>
              <a:t>وبثها عبر الأقمار الصناعية </a:t>
            </a:r>
            <a:r>
              <a:rPr lang="ar-SA" sz="2400" dirty="0" smtClean="0">
                <a:solidFill>
                  <a:srgbClr val="002060"/>
                </a:solidFill>
                <a:latin typeface="rasol"/>
                <a:ea typeface="Calibri" panose="020F0502020204030204" pitchFamily="34" charset="0"/>
                <a:cs typeface="Calibri" panose="020F0502020204030204" pitchFamily="34" charset="0"/>
              </a:rPr>
              <a:t>وك</a:t>
            </a:r>
            <a:r>
              <a:rPr lang="ar-EG" sz="2400" dirty="0" smtClean="0">
                <a:solidFill>
                  <a:srgbClr val="002060"/>
                </a:solidFill>
                <a:latin typeface="rasol"/>
                <a:ea typeface="Calibri" panose="020F0502020204030204" pitchFamily="34" charset="0"/>
                <a:cs typeface="Calibri" panose="020F0502020204030204" pitchFamily="34" charset="0"/>
              </a:rPr>
              <a:t>ا</a:t>
            </a:r>
            <a:r>
              <a:rPr lang="ar-SA" sz="2400" dirty="0" smtClean="0">
                <a:solidFill>
                  <a:srgbClr val="002060"/>
                </a:solidFill>
                <a:latin typeface="rasol"/>
                <a:ea typeface="Calibri" panose="020F0502020204030204" pitchFamily="34" charset="0"/>
                <a:cs typeface="Calibri" panose="020F0502020204030204" pitchFamily="34" charset="0"/>
              </a:rPr>
              <a:t>بلات </a:t>
            </a:r>
            <a:r>
              <a:rPr lang="ar-SA" sz="2400" dirty="0">
                <a:solidFill>
                  <a:srgbClr val="002060"/>
                </a:solidFill>
                <a:latin typeface="rasol"/>
                <a:ea typeface="Calibri" panose="020F0502020204030204" pitchFamily="34" charset="0"/>
                <a:cs typeface="Calibri" panose="020F0502020204030204" pitchFamily="34" charset="0"/>
              </a:rPr>
              <a:t>الاتصال، فهي الصحافة الممارسة على شبكة </a:t>
            </a:r>
            <a:r>
              <a:rPr lang="ar-SA" sz="2400" dirty="0" smtClean="0">
                <a:solidFill>
                  <a:srgbClr val="002060"/>
                </a:solidFill>
                <a:latin typeface="rasol"/>
                <a:ea typeface="Calibri" panose="020F0502020204030204" pitchFamily="34" charset="0"/>
                <a:cs typeface="Calibri" panose="020F0502020204030204" pitchFamily="34" charset="0"/>
              </a:rPr>
              <a:t>ال</a:t>
            </a:r>
            <a:r>
              <a:rPr lang="ar-EG" sz="2400" dirty="0" smtClean="0">
                <a:solidFill>
                  <a:srgbClr val="002060"/>
                </a:solidFill>
                <a:latin typeface="rasol"/>
                <a:ea typeface="Calibri" panose="020F0502020204030204" pitchFamily="34" charset="0"/>
                <a:cs typeface="Calibri" panose="020F0502020204030204" pitchFamily="34" charset="0"/>
              </a:rPr>
              <a:t>إ</a:t>
            </a:r>
            <a:r>
              <a:rPr lang="ar-SA" sz="2400" dirty="0" smtClean="0">
                <a:solidFill>
                  <a:srgbClr val="002060"/>
                </a:solidFill>
                <a:latin typeface="rasol"/>
                <a:ea typeface="Calibri" panose="020F0502020204030204" pitchFamily="34" charset="0"/>
                <a:cs typeface="Calibri" panose="020F0502020204030204" pitchFamily="34" charset="0"/>
              </a:rPr>
              <a:t>نترنت </a:t>
            </a:r>
            <a:r>
              <a:rPr lang="ar-SA" sz="2400" dirty="0">
                <a:solidFill>
                  <a:srgbClr val="002060"/>
                </a:solidFill>
                <a:latin typeface="rasol"/>
                <a:ea typeface="Calibri" panose="020F0502020204030204" pitchFamily="34" charset="0"/>
                <a:cs typeface="Calibri" panose="020F0502020204030204" pitchFamily="34" charset="0"/>
              </a:rPr>
              <a:t>حيث تقوم ببث رسائل </a:t>
            </a:r>
            <a:r>
              <a:rPr lang="ar-SA" sz="2400" dirty="0" smtClean="0">
                <a:solidFill>
                  <a:srgbClr val="002060"/>
                </a:solidFill>
                <a:latin typeface="rasol"/>
                <a:ea typeface="Calibri" panose="020F0502020204030204" pitchFamily="34" charset="0"/>
                <a:cs typeface="Calibri" panose="020F0502020204030204" pitchFamily="34" charset="0"/>
              </a:rPr>
              <a:t>إلكترونية </a:t>
            </a:r>
            <a:r>
              <a:rPr lang="ar-SA" sz="2400" dirty="0">
                <a:solidFill>
                  <a:srgbClr val="002060"/>
                </a:solidFill>
                <a:latin typeface="rasol"/>
                <a:ea typeface="Calibri" panose="020F0502020204030204" pitchFamily="34" charset="0"/>
                <a:cs typeface="Calibri" panose="020F0502020204030204" pitchFamily="34" charset="0"/>
              </a:rPr>
              <a:t>إلى جمهور غير محدد </a:t>
            </a:r>
            <a:r>
              <a:rPr lang="ar-SA" sz="2400" dirty="0" smtClean="0">
                <a:solidFill>
                  <a:srgbClr val="002060"/>
                </a:solidFill>
                <a:latin typeface="rasol"/>
                <a:ea typeface="Calibri" panose="020F0502020204030204" pitchFamily="34" charset="0"/>
                <a:cs typeface="Calibri" panose="020F0502020204030204" pitchFamily="34" charset="0"/>
              </a:rPr>
              <a:t>جغرافياً، </a:t>
            </a:r>
            <a:r>
              <a:rPr lang="ar-SA" sz="2400" dirty="0">
                <a:solidFill>
                  <a:srgbClr val="002060"/>
                </a:solidFill>
                <a:latin typeface="rasol"/>
                <a:ea typeface="Calibri" panose="020F0502020204030204" pitchFamily="34" charset="0"/>
                <a:cs typeface="Calibri" panose="020F0502020204030204" pitchFamily="34" charset="0"/>
              </a:rPr>
              <a:t>لتقدم لهم </a:t>
            </a:r>
            <a:r>
              <a:rPr lang="ar-SA" sz="2400" dirty="0" smtClean="0">
                <a:solidFill>
                  <a:srgbClr val="002060"/>
                </a:solidFill>
                <a:latin typeface="rasol"/>
                <a:ea typeface="Calibri" panose="020F0502020204030204" pitchFamily="34" charset="0"/>
                <a:cs typeface="Calibri" panose="020F0502020204030204" pitchFamily="34" charset="0"/>
              </a:rPr>
              <a:t>ال</a:t>
            </a:r>
            <a:r>
              <a:rPr lang="ar-EG" sz="2400" dirty="0" smtClean="0">
                <a:solidFill>
                  <a:srgbClr val="002060"/>
                </a:solidFill>
                <a:latin typeface="rasol"/>
                <a:ea typeface="Calibri" panose="020F0502020204030204" pitchFamily="34" charset="0"/>
                <a:cs typeface="Calibri" panose="020F0502020204030204" pitchFamily="34" charset="0"/>
              </a:rPr>
              <a:t>أ</a:t>
            </a:r>
            <a:r>
              <a:rPr lang="ar-SA" sz="2400" dirty="0" smtClean="0">
                <a:solidFill>
                  <a:srgbClr val="002060"/>
                </a:solidFill>
                <a:latin typeface="rasol"/>
                <a:ea typeface="Calibri" panose="020F0502020204030204" pitchFamily="34" charset="0"/>
                <a:cs typeface="Calibri" panose="020F0502020204030204" pitchFamily="34" charset="0"/>
              </a:rPr>
              <a:t>خبار </a:t>
            </a:r>
            <a:r>
              <a:rPr lang="ar-SA" sz="2400" dirty="0">
                <a:solidFill>
                  <a:srgbClr val="002060"/>
                </a:solidFill>
                <a:latin typeface="rasol"/>
                <a:ea typeface="Calibri" panose="020F0502020204030204" pitchFamily="34" charset="0"/>
                <a:cs typeface="Calibri" panose="020F0502020204030204" pitchFamily="34" charset="0"/>
              </a:rPr>
              <a:t>والتقارير والتحليلات والحقائق </a:t>
            </a:r>
            <a:r>
              <a:rPr lang="ar-SA" sz="2400" dirty="0" smtClean="0">
                <a:solidFill>
                  <a:srgbClr val="002060"/>
                </a:solidFill>
                <a:latin typeface="rasol"/>
                <a:ea typeface="Calibri" panose="020F0502020204030204" pitchFamily="34" charset="0"/>
                <a:cs typeface="Calibri" panose="020F0502020204030204" pitchFamily="34" charset="0"/>
              </a:rPr>
              <a:t>وال</a:t>
            </a:r>
            <a:r>
              <a:rPr lang="ar-EG" sz="2400" dirty="0" smtClean="0">
                <a:solidFill>
                  <a:srgbClr val="002060"/>
                </a:solidFill>
                <a:latin typeface="rasol"/>
                <a:ea typeface="Calibri" panose="020F0502020204030204" pitchFamily="34" charset="0"/>
                <a:cs typeface="Calibri" panose="020F0502020204030204" pitchFamily="34" charset="0"/>
              </a:rPr>
              <a:t>أ</a:t>
            </a:r>
            <a:r>
              <a:rPr lang="ar-SA" sz="2400" dirty="0" smtClean="0">
                <a:solidFill>
                  <a:srgbClr val="002060"/>
                </a:solidFill>
                <a:latin typeface="rasol"/>
                <a:ea typeface="Calibri" panose="020F0502020204030204" pitchFamily="34" charset="0"/>
                <a:cs typeface="Calibri" panose="020F0502020204030204" pitchFamily="34" charset="0"/>
              </a:rPr>
              <a:t>حداث الجارية ب</a:t>
            </a:r>
            <a:r>
              <a:rPr lang="ar-EG" sz="2400" dirty="0" smtClean="0">
                <a:solidFill>
                  <a:srgbClr val="002060"/>
                </a:solidFill>
                <a:latin typeface="rasol"/>
                <a:ea typeface="Calibri" panose="020F0502020204030204" pitchFamily="34" charset="0"/>
                <a:cs typeface="Calibri" panose="020F0502020204030204" pitchFamily="34" charset="0"/>
              </a:rPr>
              <a:t>شكل آني</a:t>
            </a:r>
            <a:r>
              <a:rPr lang="ar-SA" sz="2400" dirty="0" smtClean="0">
                <a:solidFill>
                  <a:srgbClr val="002060"/>
                </a:solidFill>
                <a:latin typeface="rasol"/>
                <a:ea typeface="Calibri" panose="020F0502020204030204" pitchFamily="34" charset="0"/>
                <a:cs typeface="Calibri" panose="020F0502020204030204" pitchFamily="34" charset="0"/>
              </a:rPr>
              <a:t> </a:t>
            </a:r>
            <a:r>
              <a:rPr lang="ar-SA" sz="2400" dirty="0">
                <a:solidFill>
                  <a:srgbClr val="002060"/>
                </a:solidFill>
                <a:latin typeface="rasol"/>
                <a:ea typeface="Calibri" panose="020F0502020204030204" pitchFamily="34" charset="0"/>
                <a:cs typeface="Calibri" panose="020F0502020204030204" pitchFamily="34" charset="0"/>
              </a:rPr>
              <a:t>وبسرعة </a:t>
            </a:r>
            <a:r>
              <a:rPr lang="ar-SA" sz="2400" dirty="0" smtClean="0">
                <a:solidFill>
                  <a:srgbClr val="002060"/>
                </a:solidFill>
                <a:latin typeface="rasol"/>
                <a:ea typeface="Calibri" panose="020F0502020204030204" pitchFamily="34" charset="0"/>
                <a:cs typeface="Calibri" panose="020F0502020204030204" pitchFamily="34" charset="0"/>
              </a:rPr>
              <a:t>وتفاعلية </a:t>
            </a:r>
            <a:r>
              <a:rPr lang="ar-EG" sz="2400" dirty="0" smtClean="0">
                <a:solidFill>
                  <a:srgbClr val="002060"/>
                </a:solidFill>
                <a:latin typeface="rasol"/>
                <a:ea typeface="Calibri" panose="020F0502020204030204" pitchFamily="34" charset="0"/>
                <a:cs typeface="Calibri" panose="020F0502020204030204" pitchFamily="34" charset="0"/>
              </a:rPr>
              <a:t>و</a:t>
            </a:r>
            <a:r>
              <a:rPr lang="ar-SA" sz="2400" dirty="0" smtClean="0">
                <a:solidFill>
                  <a:srgbClr val="002060"/>
                </a:solidFill>
                <a:latin typeface="rasol"/>
                <a:ea typeface="Calibri" panose="020F0502020204030204" pitchFamily="34" charset="0"/>
                <a:cs typeface="Calibri" panose="020F0502020204030204" pitchFamily="34" charset="0"/>
              </a:rPr>
              <a:t>سرعة </a:t>
            </a:r>
            <a:r>
              <a:rPr lang="ar-SA" sz="2400" dirty="0">
                <a:solidFill>
                  <a:srgbClr val="002060"/>
                </a:solidFill>
                <a:latin typeface="rasol"/>
                <a:ea typeface="Calibri" panose="020F0502020204030204" pitchFamily="34" charset="0"/>
                <a:cs typeface="Calibri" panose="020F0502020204030204" pitchFamily="34" charset="0"/>
              </a:rPr>
              <a:t>استرجاع </a:t>
            </a:r>
            <a:r>
              <a:rPr lang="ar-SA" sz="2400" dirty="0" smtClean="0">
                <a:solidFill>
                  <a:srgbClr val="002060"/>
                </a:solidFill>
                <a:latin typeface="rasol"/>
                <a:ea typeface="Calibri" panose="020F0502020204030204" pitchFamily="34" charset="0"/>
                <a:cs typeface="Calibri" panose="020F0502020204030204" pitchFamily="34" charset="0"/>
              </a:rPr>
              <a:t>وأرشف</a:t>
            </a:r>
            <a:r>
              <a:rPr lang="ar-EG" sz="2400" dirty="0" smtClean="0">
                <a:solidFill>
                  <a:srgbClr val="002060"/>
                </a:solidFill>
                <a:latin typeface="rasol"/>
                <a:ea typeface="Calibri" panose="020F0502020204030204" pitchFamily="34" charset="0"/>
                <a:cs typeface="Calibri" panose="020F0502020204030204" pitchFamily="34" charset="0"/>
              </a:rPr>
              <a:t>ة</a:t>
            </a:r>
            <a:r>
              <a:rPr lang="ar-SA" sz="2400" dirty="0" smtClean="0">
                <a:solidFill>
                  <a:srgbClr val="002060"/>
                </a:solidFill>
                <a:latin typeface="rasol"/>
                <a:ea typeface="Calibri" panose="020F0502020204030204" pitchFamily="34" charset="0"/>
                <a:cs typeface="Calibri" panose="020F0502020204030204" pitchFamily="34" charset="0"/>
              </a:rPr>
              <a:t> </a:t>
            </a:r>
            <a:r>
              <a:rPr lang="ar-EG" sz="2400" dirty="0" smtClean="0">
                <a:solidFill>
                  <a:srgbClr val="002060"/>
                </a:solidFill>
                <a:latin typeface="rasol"/>
                <a:ea typeface="Calibri" panose="020F0502020204030204" pitchFamily="34" charset="0"/>
                <a:cs typeface="Calibri" panose="020F0502020204030204" pitchFamily="34" charset="0"/>
              </a:rPr>
              <a:t>إلكتروني</a:t>
            </a:r>
            <a:r>
              <a:rPr lang="ar-SA" sz="2400" dirty="0" smtClean="0">
                <a:solidFill>
                  <a:srgbClr val="002060"/>
                </a:solidFill>
                <a:latin typeface="rasol"/>
                <a:ea typeface="Calibri" panose="020F0502020204030204" pitchFamily="34" charset="0"/>
                <a:cs typeface="Calibri" panose="020F0502020204030204" pitchFamily="34" charset="0"/>
              </a:rPr>
              <a:t>ة</a:t>
            </a:r>
            <a:r>
              <a:rPr lang="ar-EG" sz="2400" dirty="0" smtClean="0">
                <a:solidFill>
                  <a:srgbClr val="002060"/>
                </a:solidFill>
                <a:latin typeface="rasol"/>
                <a:ea typeface="Calibri" panose="020F0502020204030204" pitchFamily="34" charset="0"/>
                <a:cs typeface="Calibri" panose="020F0502020204030204" pitchFamily="34" charset="0"/>
              </a:rPr>
              <a:t>،</a:t>
            </a:r>
            <a:r>
              <a:rPr lang="ar-SA" sz="2400" dirty="0" smtClean="0">
                <a:solidFill>
                  <a:srgbClr val="002060"/>
                </a:solidFill>
                <a:latin typeface="rasol"/>
                <a:ea typeface="Calibri" panose="020F0502020204030204" pitchFamily="34" charset="0"/>
                <a:cs typeface="Calibri" panose="020F0502020204030204" pitchFamily="34" charset="0"/>
              </a:rPr>
              <a:t> </a:t>
            </a:r>
            <a:r>
              <a:rPr lang="ar-EG" sz="2400" dirty="0" smtClean="0">
                <a:solidFill>
                  <a:srgbClr val="002060"/>
                </a:solidFill>
                <a:latin typeface="rasol"/>
                <a:ea typeface="Calibri" panose="020F0502020204030204" pitchFamily="34" charset="0"/>
                <a:cs typeface="Calibri" panose="020F0502020204030204" pitchFamily="34" charset="0"/>
              </a:rPr>
              <a:t>مما ت</a:t>
            </a:r>
            <a:r>
              <a:rPr lang="ar-SA" sz="2400" dirty="0" smtClean="0">
                <a:solidFill>
                  <a:srgbClr val="002060"/>
                </a:solidFill>
                <a:latin typeface="rasol"/>
                <a:ea typeface="Calibri" panose="020F0502020204030204" pitchFamily="34" charset="0"/>
                <a:cs typeface="Calibri" panose="020F0502020204030204" pitchFamily="34" charset="0"/>
              </a:rPr>
              <a:t>مكن </a:t>
            </a:r>
            <a:r>
              <a:rPr lang="ar-SA" sz="2400" dirty="0">
                <a:solidFill>
                  <a:srgbClr val="002060"/>
                </a:solidFill>
                <a:latin typeface="rasol"/>
                <a:ea typeface="Calibri" panose="020F0502020204030204" pitchFamily="34" charset="0"/>
                <a:cs typeface="Calibri" panose="020F0502020204030204" pitchFamily="34" charset="0"/>
              </a:rPr>
              <a:t>القارئ من البحث في مئات الصفحات المنشورة </a:t>
            </a:r>
            <a:r>
              <a:rPr lang="ar-SA" sz="2400" dirty="0" smtClean="0">
                <a:solidFill>
                  <a:srgbClr val="002060"/>
                </a:solidFill>
                <a:latin typeface="rasol"/>
                <a:ea typeface="Calibri" panose="020F0502020204030204" pitchFamily="34" charset="0"/>
                <a:cs typeface="Calibri" panose="020F0502020204030204" pitchFamily="34" charset="0"/>
              </a:rPr>
              <a:t>سابقاً</a:t>
            </a:r>
            <a:r>
              <a:rPr lang="ar-EG" sz="2400" dirty="0" smtClean="0">
                <a:solidFill>
                  <a:srgbClr val="002060"/>
                </a:solidFill>
                <a:latin typeface="rasol"/>
                <a:ea typeface="Calibri" panose="020F0502020204030204" pitchFamily="34" charset="0"/>
                <a:cs typeface="Calibri" panose="020F0502020204030204" pitchFamily="34" charset="0"/>
              </a:rPr>
              <a:t>.</a:t>
            </a:r>
            <a:r>
              <a:rPr lang="ar-SA" sz="2400" dirty="0" smtClean="0">
                <a:solidFill>
                  <a:srgbClr val="002060"/>
                </a:solidFill>
                <a:latin typeface="rasol"/>
                <a:ea typeface="Calibri" panose="020F0502020204030204" pitchFamily="34" charset="0"/>
                <a:cs typeface="Calibri" panose="020F0502020204030204" pitchFamily="34" charset="0"/>
              </a:rPr>
              <a:t> </a:t>
            </a:r>
            <a:r>
              <a:rPr lang="ar-SA" sz="2400" dirty="0">
                <a:solidFill>
                  <a:srgbClr val="002060"/>
                </a:solidFill>
                <a:latin typeface="rasol"/>
                <a:ea typeface="Calibri" panose="020F0502020204030204" pitchFamily="34" charset="0"/>
                <a:cs typeface="Calibri" panose="020F0502020204030204" pitchFamily="34" charset="0"/>
              </a:rPr>
              <a:t>وتخطت </a:t>
            </a:r>
            <a:r>
              <a:rPr lang="ar-EG" sz="2400" dirty="0" smtClean="0">
                <a:solidFill>
                  <a:srgbClr val="002060"/>
                </a:solidFill>
                <a:latin typeface="rasol"/>
                <a:ea typeface="Calibri" panose="020F0502020204030204" pitchFamily="34" charset="0"/>
                <a:cs typeface="Calibri" panose="020F0502020204030204" pitchFamily="34" charset="0"/>
              </a:rPr>
              <a:t>الصحافة الإلكترونية </a:t>
            </a:r>
            <a:r>
              <a:rPr lang="ar-SA" sz="2400" dirty="0" smtClean="0">
                <a:solidFill>
                  <a:srgbClr val="002060"/>
                </a:solidFill>
                <a:latin typeface="rasol"/>
                <a:ea typeface="Calibri" panose="020F0502020204030204" pitchFamily="34" charset="0"/>
                <a:cs typeface="Calibri" panose="020F0502020204030204" pitchFamily="34" charset="0"/>
              </a:rPr>
              <a:t>الحدود </a:t>
            </a:r>
            <a:r>
              <a:rPr lang="ar-SA" sz="2400" dirty="0">
                <a:solidFill>
                  <a:srgbClr val="002060"/>
                </a:solidFill>
                <a:latin typeface="rasol"/>
                <a:ea typeface="Calibri" panose="020F0502020204030204" pitchFamily="34" charset="0"/>
                <a:cs typeface="Calibri" panose="020F0502020204030204" pitchFamily="34" charset="0"/>
              </a:rPr>
              <a:t>لتحظى بصفة </a:t>
            </a:r>
            <a:r>
              <a:rPr lang="ar-EG" sz="2400" dirty="0" smtClean="0">
                <a:solidFill>
                  <a:srgbClr val="002060"/>
                </a:solidFill>
                <a:latin typeface="rasol"/>
                <a:ea typeface="Calibri" panose="020F0502020204030204" pitchFamily="34" charset="0"/>
                <a:cs typeface="Calibri" panose="020F0502020204030204" pitchFamily="34" charset="0"/>
              </a:rPr>
              <a:t>عالمية</a:t>
            </a:r>
            <a:r>
              <a:rPr lang="ar-SA" sz="2400" dirty="0" smtClean="0">
                <a:solidFill>
                  <a:srgbClr val="002060"/>
                </a:solidFill>
                <a:latin typeface="rasol"/>
                <a:ea typeface="Calibri" panose="020F0502020204030204" pitchFamily="34" charset="0"/>
                <a:cs typeface="Calibri" panose="020F0502020204030204" pitchFamily="34" charset="0"/>
              </a:rPr>
              <a:t> </a:t>
            </a:r>
            <a:r>
              <a:rPr lang="ar-SA" sz="2400" dirty="0">
                <a:solidFill>
                  <a:srgbClr val="002060"/>
                </a:solidFill>
                <a:latin typeface="rasol"/>
                <a:ea typeface="Calibri" panose="020F0502020204030204" pitchFamily="34" charset="0"/>
                <a:cs typeface="Calibri" panose="020F0502020204030204" pitchFamily="34" charset="0"/>
              </a:rPr>
              <a:t>ومساحات لا محدودة من الصفحات ناهيك عن </a:t>
            </a:r>
            <a:r>
              <a:rPr lang="ar-EG" sz="2400" dirty="0" smtClean="0">
                <a:solidFill>
                  <a:srgbClr val="002060"/>
                </a:solidFill>
                <a:latin typeface="rasol"/>
                <a:ea typeface="Calibri" panose="020F0502020204030204" pitchFamily="34" charset="0"/>
                <a:cs typeface="Calibri" panose="020F0502020204030204" pitchFamily="34" charset="0"/>
              </a:rPr>
              <a:t>أ</a:t>
            </a:r>
            <a:r>
              <a:rPr lang="ar-SA" sz="2400" dirty="0" smtClean="0">
                <a:solidFill>
                  <a:srgbClr val="002060"/>
                </a:solidFill>
                <a:latin typeface="rasol"/>
                <a:ea typeface="Calibri" panose="020F0502020204030204" pitchFamily="34" charset="0"/>
                <a:cs typeface="Calibri" panose="020F0502020204030204" pitchFamily="34" charset="0"/>
              </a:rPr>
              <a:t>نها </a:t>
            </a:r>
            <a:r>
              <a:rPr lang="ar-SA" sz="2400" dirty="0">
                <a:solidFill>
                  <a:srgbClr val="002060"/>
                </a:solidFill>
                <a:latin typeface="rasol"/>
                <a:ea typeface="Calibri" panose="020F0502020204030204" pitchFamily="34" charset="0"/>
                <a:cs typeface="Calibri" panose="020F0502020204030204" pitchFamily="34" charset="0"/>
              </a:rPr>
              <a:t>وسيلة </a:t>
            </a:r>
            <a:r>
              <a:rPr lang="ar-EG" sz="2400" dirty="0" smtClean="0">
                <a:solidFill>
                  <a:srgbClr val="002060"/>
                </a:solidFill>
                <a:latin typeface="rasol"/>
                <a:ea typeface="Calibri" panose="020F0502020204030204" pitchFamily="34" charset="0"/>
                <a:cs typeface="Calibri" panose="020F0502020204030204" pitchFamily="34" charset="0"/>
              </a:rPr>
              <a:t>متعددة</a:t>
            </a:r>
            <a:r>
              <a:rPr lang="ar-SA" sz="2400" dirty="0" smtClean="0">
                <a:solidFill>
                  <a:srgbClr val="002060"/>
                </a:solidFill>
                <a:latin typeface="rasol"/>
                <a:ea typeface="Calibri" panose="020F0502020204030204" pitchFamily="34" charset="0"/>
                <a:cs typeface="Calibri" panose="020F0502020204030204" pitchFamily="34" charset="0"/>
              </a:rPr>
              <a:t> الوسائل</a:t>
            </a:r>
            <a:r>
              <a:rPr lang="ar-EG" sz="2400" dirty="0" smtClean="0">
                <a:solidFill>
                  <a:srgbClr val="002060"/>
                </a:solidFill>
                <a:latin typeface="rasol"/>
                <a:ea typeface="Calibri" panose="020F0502020204030204" pitchFamily="34" charset="0"/>
                <a:cs typeface="Calibri" panose="020F0502020204030204" pitchFamily="34" charset="0"/>
              </a:rPr>
              <a:t> الإعلامية</a:t>
            </a:r>
            <a:r>
              <a:rPr lang="ar-SA" sz="2400" dirty="0" smtClean="0">
                <a:solidFill>
                  <a:srgbClr val="002060"/>
                </a:solidFill>
                <a:latin typeface="rasol"/>
                <a:ea typeface="Calibri" panose="020F0502020204030204" pitchFamily="34" charset="0"/>
                <a:cs typeface="Calibri" panose="020F0502020204030204" pitchFamily="34" charset="0"/>
              </a:rPr>
              <a:t> </a:t>
            </a:r>
            <a:r>
              <a:rPr lang="ar-SA" sz="2400" dirty="0">
                <a:solidFill>
                  <a:srgbClr val="002060"/>
                </a:solidFill>
                <a:latin typeface="rasol"/>
                <a:ea typeface="Calibri" panose="020F0502020204030204" pitchFamily="34" charset="0"/>
                <a:cs typeface="Calibri" panose="020F0502020204030204" pitchFamily="34" charset="0"/>
              </a:rPr>
              <a:t>بحيث استطاعت تقديم خدمات إذاعية وتلفزيونية وصولاً للبث الفضائي الحي. </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899100" y="509259"/>
            <a:ext cx="73580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p:cNvPicPr>
            <a:picLocks noChangeAspect="1"/>
          </p:cNvPicPr>
          <p:nvPr/>
        </p:nvPicPr>
        <p:blipFill>
          <a:blip r:embed="rId6"/>
          <a:stretch>
            <a:fillRect/>
          </a:stretch>
        </p:blipFill>
        <p:spPr>
          <a:xfrm>
            <a:off x="9183388" y="1034222"/>
            <a:ext cx="2955801" cy="3620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815190" y="1296716"/>
            <a:ext cx="10067088" cy="44689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51746" y="6213110"/>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No:8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815190" y="1138831"/>
            <a:ext cx="9939184" cy="478473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buFont typeface="+mj-lt"/>
              <a:buAutoNum type="arabicPeriod"/>
            </a:pPr>
            <a:r>
              <a:rPr lang="ar-EG" sz="2000" b="1" dirty="0">
                <a:solidFill>
                  <a:srgbClr val="002060"/>
                </a:solidFill>
                <a:cs typeface="+mj-cs"/>
              </a:rPr>
              <a:t>التكلفة </a:t>
            </a:r>
            <a:r>
              <a:rPr lang="ar-EG" sz="2000" b="1" dirty="0" smtClean="0">
                <a:solidFill>
                  <a:srgbClr val="002060"/>
                </a:solidFill>
                <a:cs typeface="+mj-cs"/>
              </a:rPr>
              <a:t>المادية</a:t>
            </a:r>
            <a:r>
              <a:rPr lang="ar-EG" sz="2000" dirty="0" smtClean="0">
                <a:solidFill>
                  <a:srgbClr val="002060"/>
                </a:solidFill>
                <a:cs typeface="+mj-cs"/>
              </a:rPr>
              <a:t>:</a:t>
            </a:r>
          </a:p>
          <a:p>
            <a:pPr marL="342900" indent="-342900" algn="justLow" rtl="1">
              <a:lnSpc>
                <a:spcPct val="150000"/>
              </a:lnSpc>
              <a:buFontTx/>
              <a:buChar char="-"/>
            </a:pPr>
            <a:r>
              <a:rPr lang="ar-EG" sz="2000" dirty="0" smtClean="0">
                <a:solidFill>
                  <a:srgbClr val="002060"/>
                </a:solidFill>
                <a:cs typeface="+mj-cs"/>
              </a:rPr>
              <a:t>في </a:t>
            </a:r>
            <a:r>
              <a:rPr lang="ar-EG" sz="2000" dirty="0">
                <a:solidFill>
                  <a:srgbClr val="002060"/>
                </a:solidFill>
                <a:cs typeface="+mj-cs"/>
              </a:rPr>
              <a:t>الصحافة المطبوعة، يجب على القارئ شراء الصحيفة للحصول على الأخبار، مما يتطلب دفع مبلغ </a:t>
            </a:r>
            <a:r>
              <a:rPr lang="ar-EG" sz="2000" dirty="0" smtClean="0">
                <a:solidFill>
                  <a:srgbClr val="002060"/>
                </a:solidFill>
                <a:cs typeface="+mj-cs"/>
              </a:rPr>
              <a:t>مالي.</a:t>
            </a:r>
          </a:p>
          <a:p>
            <a:pPr marL="342900" indent="-342900" algn="justLow" rtl="1">
              <a:lnSpc>
                <a:spcPct val="150000"/>
              </a:lnSpc>
              <a:buFontTx/>
              <a:buChar char="-"/>
            </a:pPr>
            <a:r>
              <a:rPr lang="ar-EG" sz="2000" dirty="0" smtClean="0">
                <a:solidFill>
                  <a:srgbClr val="002060"/>
                </a:solidFill>
                <a:cs typeface="+mj-cs"/>
              </a:rPr>
              <a:t>أما </a:t>
            </a:r>
            <a:r>
              <a:rPr lang="ar-EG" sz="2000" dirty="0">
                <a:solidFill>
                  <a:srgbClr val="002060"/>
                </a:solidFill>
                <a:cs typeface="+mj-cs"/>
              </a:rPr>
              <a:t>في الصحافة </a:t>
            </a:r>
            <a:r>
              <a:rPr lang="ar-EG" sz="2000" dirty="0" smtClean="0">
                <a:solidFill>
                  <a:srgbClr val="002060"/>
                </a:solidFill>
                <a:cs typeface="+mj-cs"/>
              </a:rPr>
              <a:t>الإلكترونية</a:t>
            </a:r>
            <a:r>
              <a:rPr lang="ar-EG" sz="2000" dirty="0">
                <a:solidFill>
                  <a:srgbClr val="002060"/>
                </a:solidFill>
                <a:cs typeface="+mj-cs"/>
              </a:rPr>
              <a:t>، يمكن للقراء الوصول إلى الأخبار بشكل مجاني عبر الإنترنت.</a:t>
            </a:r>
          </a:p>
          <a:p>
            <a:pPr algn="justLow" rtl="1">
              <a:lnSpc>
                <a:spcPct val="150000"/>
              </a:lnSpc>
            </a:pPr>
            <a:r>
              <a:rPr lang="ar-EG" sz="2000" b="1" dirty="0" smtClean="0">
                <a:solidFill>
                  <a:srgbClr val="002060"/>
                </a:solidFill>
                <a:cs typeface="+mj-cs"/>
              </a:rPr>
              <a:t>2. سرعة </a:t>
            </a:r>
            <a:r>
              <a:rPr lang="ar-EG" sz="2000" b="1" dirty="0">
                <a:solidFill>
                  <a:srgbClr val="002060"/>
                </a:solidFill>
                <a:cs typeface="+mj-cs"/>
              </a:rPr>
              <a:t>الوصول </a:t>
            </a:r>
            <a:r>
              <a:rPr lang="ar-EG" sz="2000" b="1" dirty="0" smtClean="0">
                <a:solidFill>
                  <a:srgbClr val="002060"/>
                </a:solidFill>
                <a:cs typeface="+mj-cs"/>
              </a:rPr>
              <a:t>للخبر</a:t>
            </a:r>
            <a:r>
              <a:rPr lang="ar-EG" sz="2000" dirty="0" smtClean="0">
                <a:solidFill>
                  <a:srgbClr val="002060"/>
                </a:solidFill>
                <a:cs typeface="+mj-cs"/>
              </a:rPr>
              <a:t>:</a:t>
            </a:r>
          </a:p>
          <a:p>
            <a:pPr marL="342900" indent="-342900" algn="justLow" rtl="1">
              <a:lnSpc>
                <a:spcPct val="150000"/>
              </a:lnSpc>
              <a:buFontTx/>
              <a:buChar char="-"/>
            </a:pPr>
            <a:r>
              <a:rPr lang="ar-EG" sz="2000" dirty="0" smtClean="0">
                <a:solidFill>
                  <a:srgbClr val="002060"/>
                </a:solidFill>
                <a:cs typeface="+mj-cs"/>
              </a:rPr>
              <a:t>الأخبار </a:t>
            </a:r>
            <a:r>
              <a:rPr lang="ar-EG" sz="2000" dirty="0">
                <a:solidFill>
                  <a:srgbClr val="002060"/>
                </a:solidFill>
                <a:cs typeface="+mj-cs"/>
              </a:rPr>
              <a:t>في الصحافة الورقية قد تصبح محروقة وغير مهمة بعد نشرها، حيث يمكن أن يكون قد تم نشرها بالفعل في الصحافة </a:t>
            </a:r>
            <a:r>
              <a:rPr lang="ar-EG" sz="2000" dirty="0" smtClean="0">
                <a:solidFill>
                  <a:srgbClr val="002060"/>
                </a:solidFill>
                <a:cs typeface="+mj-cs"/>
              </a:rPr>
              <a:t>الإلكترونية </a:t>
            </a:r>
            <a:r>
              <a:rPr lang="ar-EG" sz="2000" dirty="0">
                <a:solidFill>
                  <a:srgbClr val="002060"/>
                </a:solidFill>
                <a:cs typeface="+mj-cs"/>
              </a:rPr>
              <a:t>قبل وجودها في </a:t>
            </a:r>
            <a:r>
              <a:rPr lang="ar-EG" sz="2000" dirty="0" smtClean="0">
                <a:solidFill>
                  <a:srgbClr val="002060"/>
                </a:solidFill>
                <a:cs typeface="+mj-cs"/>
              </a:rPr>
              <a:t>الورقية.</a:t>
            </a:r>
          </a:p>
          <a:p>
            <a:pPr marL="342900" indent="-342900" algn="justLow" rtl="1">
              <a:lnSpc>
                <a:spcPct val="150000"/>
              </a:lnSpc>
              <a:buFontTx/>
              <a:buChar char="-"/>
            </a:pPr>
            <a:r>
              <a:rPr lang="ar-EG" sz="2000" dirty="0" smtClean="0">
                <a:solidFill>
                  <a:srgbClr val="002060"/>
                </a:solidFill>
                <a:cs typeface="+mj-cs"/>
              </a:rPr>
              <a:t>الصحافة الإلكترونية تُتيح </a:t>
            </a:r>
            <a:r>
              <a:rPr lang="ar-EG" sz="2000" dirty="0">
                <a:solidFill>
                  <a:srgbClr val="002060"/>
                </a:solidFill>
                <a:cs typeface="+mj-cs"/>
              </a:rPr>
              <a:t>الوصول السريع للأخبار، حيث يمكن للقراء الحصول على المعلومات على الفور.</a:t>
            </a:r>
          </a:p>
          <a:p>
            <a:pPr algn="justLow" rtl="1">
              <a:lnSpc>
                <a:spcPct val="150000"/>
              </a:lnSpc>
            </a:pPr>
            <a:r>
              <a:rPr lang="ar-EG" sz="2000" b="1" dirty="0" smtClean="0">
                <a:solidFill>
                  <a:srgbClr val="002060"/>
                </a:solidFill>
                <a:cs typeface="+mj-cs"/>
              </a:rPr>
              <a:t>3. مشكلة </a:t>
            </a:r>
            <a:r>
              <a:rPr lang="ar-EG" sz="2000" b="1" dirty="0">
                <a:solidFill>
                  <a:srgbClr val="002060"/>
                </a:solidFill>
                <a:cs typeface="+mj-cs"/>
              </a:rPr>
              <a:t>الأخبار </a:t>
            </a:r>
            <a:r>
              <a:rPr lang="ar-EG" sz="2000" b="1" dirty="0" smtClean="0">
                <a:solidFill>
                  <a:srgbClr val="002060"/>
                </a:solidFill>
                <a:cs typeface="+mj-cs"/>
              </a:rPr>
              <a:t> المؤدلجة (التى تأخذ إتجاه إيدلوجي معين)</a:t>
            </a:r>
            <a:r>
              <a:rPr lang="ar-EG" sz="2000" dirty="0" smtClean="0">
                <a:solidFill>
                  <a:srgbClr val="002060"/>
                </a:solidFill>
                <a:cs typeface="+mj-cs"/>
              </a:rPr>
              <a:t>:</a:t>
            </a:r>
          </a:p>
          <a:p>
            <a:pPr marL="342900" indent="-342900" algn="justLow" rtl="1">
              <a:lnSpc>
                <a:spcPct val="150000"/>
              </a:lnSpc>
              <a:buFontTx/>
              <a:buChar char="-"/>
            </a:pPr>
            <a:r>
              <a:rPr lang="ar-EG" sz="2000" dirty="0" smtClean="0">
                <a:solidFill>
                  <a:srgbClr val="002060"/>
                </a:solidFill>
                <a:cs typeface="+mj-cs"/>
              </a:rPr>
              <a:t>في </a:t>
            </a:r>
            <a:r>
              <a:rPr lang="ar-EG" sz="2000" dirty="0">
                <a:solidFill>
                  <a:srgbClr val="002060"/>
                </a:solidFill>
                <a:cs typeface="+mj-cs"/>
              </a:rPr>
              <a:t>الصحافة المطبوعة، قد يتم تعديل الأخبار لخدمة مصالح المؤسسة </a:t>
            </a:r>
            <a:r>
              <a:rPr lang="ar-EG" sz="2000" dirty="0" smtClean="0">
                <a:solidFill>
                  <a:srgbClr val="002060"/>
                </a:solidFill>
                <a:cs typeface="+mj-cs"/>
              </a:rPr>
              <a:t>الإعلامية.</a:t>
            </a:r>
          </a:p>
          <a:p>
            <a:pPr marL="342900" indent="-342900" algn="justLow" rtl="1">
              <a:lnSpc>
                <a:spcPct val="150000"/>
              </a:lnSpc>
              <a:buFontTx/>
              <a:buChar char="-"/>
            </a:pPr>
            <a:r>
              <a:rPr lang="ar-EG" sz="2000" dirty="0" smtClean="0">
                <a:solidFill>
                  <a:srgbClr val="002060"/>
                </a:solidFill>
                <a:cs typeface="+mj-cs"/>
              </a:rPr>
              <a:t>الصحافة الإلكترونية </a:t>
            </a:r>
            <a:r>
              <a:rPr lang="ar-EG" sz="2000" dirty="0">
                <a:solidFill>
                  <a:srgbClr val="002060"/>
                </a:solidFill>
                <a:cs typeface="+mj-cs"/>
              </a:rPr>
              <a:t>تسمح بالتفاعل مع القراء وتعليقاتهم، مما يساهم في تحسين جودة </a:t>
            </a:r>
            <a:r>
              <a:rPr lang="ar-EG" sz="2000" dirty="0" smtClean="0">
                <a:solidFill>
                  <a:srgbClr val="002060"/>
                </a:solidFill>
                <a:cs typeface="+mj-cs"/>
              </a:rPr>
              <a:t>المحتوى.</a:t>
            </a:r>
            <a:endParaRPr lang="ar-EG" sz="2000" b="0" i="0" dirty="0">
              <a:solidFill>
                <a:srgbClr val="002060"/>
              </a:solidFill>
              <a:effectLst/>
              <a:cs typeface="+mj-cs"/>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709115" y="534935"/>
            <a:ext cx="6279239" cy="7494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smtClean="0">
                <a:solidFill>
                  <a:srgbClr val="002060"/>
                </a:solidFill>
                <a:cs typeface="+mj-cs"/>
              </a:rPr>
              <a:t>2</a:t>
            </a:r>
            <a:r>
              <a:rPr lang="ar-EG" sz="2400" b="1" dirty="0" smtClean="0">
                <a:solidFill>
                  <a:srgbClr val="002060"/>
                </a:solidFill>
              </a:rPr>
              <a:t>. الفرق بين الصحافة الإلكترونية والصحافة الورقية.</a:t>
            </a:r>
            <a:endParaRPr lang="ar-EG" sz="2400" b="1" dirty="0">
              <a:solidFill>
                <a:srgbClr val="002060"/>
              </a:solidFill>
            </a:endParaRPr>
          </a:p>
        </p:txBody>
      </p:sp>
    </p:spTree>
    <p:extLst>
      <p:ext uri="{BB962C8B-B14F-4D97-AF65-F5344CB8AC3E}">
        <p14:creationId xmlns:p14="http://schemas.microsoft.com/office/powerpoint/2010/main" val="39270027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174574" y="1144444"/>
            <a:ext cx="8538693" cy="44689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13267" y="5800968"/>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No:8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034"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27884" y="6047243"/>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592137" y="1066855"/>
            <a:ext cx="9419299" cy="470305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ar-EG" sz="2400" b="1" dirty="0" smtClean="0">
                <a:solidFill>
                  <a:srgbClr val="002060"/>
                </a:solidFill>
                <a:latin typeface="-apple-system"/>
                <a:cs typeface="+mj-cs"/>
              </a:rPr>
              <a:t>4.التوزيع</a:t>
            </a:r>
            <a:r>
              <a:rPr lang="ar-EG" sz="2400" dirty="0">
                <a:solidFill>
                  <a:srgbClr val="002060"/>
                </a:solidFill>
                <a:latin typeface="-apple-system"/>
                <a:cs typeface="+mj-cs"/>
              </a:rPr>
              <a:t>:</a:t>
            </a:r>
          </a:p>
          <a:p>
            <a:pPr lvl="1" algn="justLow" rtl="1">
              <a:lnSpc>
                <a:spcPct val="150000"/>
              </a:lnSpc>
            </a:pPr>
            <a:r>
              <a:rPr lang="ar-EG" sz="2400" dirty="0" smtClean="0">
                <a:solidFill>
                  <a:srgbClr val="002060"/>
                </a:solidFill>
                <a:latin typeface="-apple-system"/>
                <a:cs typeface="+mj-cs"/>
              </a:rPr>
              <a:t>- الصحافة </a:t>
            </a:r>
            <a:r>
              <a:rPr lang="ar-EG" sz="2400" dirty="0">
                <a:solidFill>
                  <a:srgbClr val="002060"/>
                </a:solidFill>
                <a:latin typeface="-apple-system"/>
                <a:cs typeface="+mj-cs"/>
              </a:rPr>
              <a:t>الورقية تواجه تحديات في التوزيع، حيث يجب على القراء البحث عن الصحف وشرائها.</a:t>
            </a:r>
          </a:p>
          <a:p>
            <a:pPr lvl="1" algn="r" rtl="1">
              <a:lnSpc>
                <a:spcPct val="150000"/>
              </a:lnSpc>
            </a:pPr>
            <a:r>
              <a:rPr lang="ar-EG" sz="2400" dirty="0" smtClean="0">
                <a:solidFill>
                  <a:srgbClr val="002060"/>
                </a:solidFill>
                <a:latin typeface="-apple-system"/>
                <a:cs typeface="+mj-cs"/>
              </a:rPr>
              <a:t>- الصحافة الإلكترونية تُتيح </a:t>
            </a:r>
            <a:r>
              <a:rPr lang="ar-EG" sz="2400" dirty="0">
                <a:solidFill>
                  <a:srgbClr val="002060"/>
                </a:solidFill>
                <a:latin typeface="-apple-system"/>
                <a:cs typeface="+mj-cs"/>
              </a:rPr>
              <a:t>الوصول السهل للأخبار عبر الإنترنت دون تكلفة مالية.</a:t>
            </a:r>
          </a:p>
          <a:p>
            <a:pPr algn="r" rtl="1">
              <a:lnSpc>
                <a:spcPct val="150000"/>
              </a:lnSpc>
            </a:pPr>
            <a:r>
              <a:rPr lang="ar-EG" sz="2400" b="1" dirty="0" smtClean="0">
                <a:solidFill>
                  <a:srgbClr val="002060"/>
                </a:solidFill>
                <a:latin typeface="-apple-system"/>
                <a:cs typeface="+mj-cs"/>
              </a:rPr>
              <a:t>5.التفاعلية </a:t>
            </a:r>
            <a:r>
              <a:rPr lang="ar-EG" sz="2400" b="1" dirty="0">
                <a:solidFill>
                  <a:srgbClr val="002060"/>
                </a:solidFill>
                <a:latin typeface="-apple-system"/>
                <a:cs typeface="+mj-cs"/>
              </a:rPr>
              <a:t>والتوجيه اللغوي</a:t>
            </a:r>
            <a:r>
              <a:rPr lang="ar-EG" sz="2400" dirty="0">
                <a:solidFill>
                  <a:srgbClr val="002060"/>
                </a:solidFill>
                <a:latin typeface="-apple-system"/>
                <a:cs typeface="+mj-cs"/>
              </a:rPr>
              <a:t>:</a:t>
            </a:r>
          </a:p>
          <a:p>
            <a:pPr lvl="1" algn="r" rtl="1">
              <a:lnSpc>
                <a:spcPct val="150000"/>
              </a:lnSpc>
            </a:pPr>
            <a:r>
              <a:rPr lang="ar-EG" sz="2400" dirty="0" smtClean="0">
                <a:solidFill>
                  <a:srgbClr val="002060"/>
                </a:solidFill>
                <a:latin typeface="-apple-system"/>
                <a:cs typeface="+mj-cs"/>
              </a:rPr>
              <a:t>- الصحافة الإلكترونية تُتيح </a:t>
            </a:r>
            <a:r>
              <a:rPr lang="ar-EG" sz="2400" dirty="0">
                <a:solidFill>
                  <a:srgbClr val="002060"/>
                </a:solidFill>
                <a:latin typeface="-apple-system"/>
                <a:cs typeface="+mj-cs"/>
              </a:rPr>
              <a:t>التفاعل مع القراء من خلال التعليقات والمشاركة عبر وسائل التواصل الاجتماعي.</a:t>
            </a:r>
          </a:p>
          <a:p>
            <a:pPr lvl="1" algn="r" rtl="1">
              <a:lnSpc>
                <a:spcPct val="150000"/>
              </a:lnSpc>
            </a:pPr>
            <a:r>
              <a:rPr lang="ar-EG" sz="2400" dirty="0" smtClean="0">
                <a:solidFill>
                  <a:srgbClr val="002060"/>
                </a:solidFill>
                <a:latin typeface="-apple-system"/>
                <a:cs typeface="+mj-cs"/>
              </a:rPr>
              <a:t>- الصحافة </a:t>
            </a:r>
            <a:r>
              <a:rPr lang="ar-EG" sz="2400" dirty="0">
                <a:solidFill>
                  <a:srgbClr val="002060"/>
                </a:solidFill>
                <a:latin typeface="-apple-system"/>
                <a:cs typeface="+mj-cs"/>
              </a:rPr>
              <a:t>الورقية تكون في اتجاه واحد فقط من المرسل إلى </a:t>
            </a:r>
            <a:r>
              <a:rPr lang="ar-EG" sz="2400" dirty="0" smtClean="0">
                <a:solidFill>
                  <a:srgbClr val="002060"/>
                </a:solidFill>
                <a:latin typeface="-apple-system"/>
                <a:cs typeface="+mj-cs"/>
              </a:rPr>
              <a:t>المستقبل.</a:t>
            </a:r>
            <a:endParaRPr lang="ar-EG" sz="2400" b="0" i="0" dirty="0">
              <a:solidFill>
                <a:srgbClr val="002060"/>
              </a:solidFill>
              <a:effectLst/>
              <a:latin typeface="-apple-system"/>
              <a:cs typeface="+mj-cs"/>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5112913" y="1579666"/>
            <a:ext cx="5584588" cy="7494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sz="2400" b="1" dirty="0">
              <a:solidFill>
                <a:srgbClr val="002060"/>
              </a:solidFill>
            </a:endParaRPr>
          </a:p>
        </p:txBody>
      </p:sp>
    </p:spTree>
    <p:extLst>
      <p:ext uri="{BB962C8B-B14F-4D97-AF65-F5344CB8AC3E}">
        <p14:creationId xmlns:p14="http://schemas.microsoft.com/office/powerpoint/2010/main" val="3787618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50761" y="1532767"/>
            <a:ext cx="10674820" cy="50765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16114" y="6307613"/>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a:t>
            </a:r>
            <a:r>
              <a:rPr lang="en-US" sz="2000" b="1" dirty="0" smtClean="0">
                <a:solidFill>
                  <a:srgbClr val="002060"/>
                </a:solidFill>
                <a:latin typeface="Times New Roman" panose="02020603050405020304" pitchFamily="18" charset="0"/>
                <a:cs typeface="Times New Roman" panose="02020603050405020304" pitchFamily="18" charset="0"/>
              </a:rPr>
              <a:t>No:8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257183" y="290394"/>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9698" y="6372141"/>
            <a:ext cx="2616200" cy="369332"/>
          </a:xfrm>
          <a:prstGeom prst="rect">
            <a:avLst/>
          </a:prstGeom>
          <a:noFill/>
        </p:spPr>
        <p:txBody>
          <a:bodyPr wrap="square" rtlCol="0">
            <a:spAutoFit/>
          </a:bodyPr>
          <a:lstStyle/>
          <a:p>
            <a:pPr algn="ctr"/>
            <a:r>
              <a:rPr lang="en-US" b="1" dirty="0">
                <a:solidFill>
                  <a:srgbClr val="002060"/>
                </a:solidFill>
                <a:latin typeface="Times New Roman" panose="02020603050405020304" pitchFamily="18" charset="0"/>
                <a:cs typeface="Times New Roman" panose="02020603050405020304" pitchFamily="18" charset="0"/>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50006" y="1505321"/>
            <a:ext cx="10726744" cy="473358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lnSpc>
                <a:spcPts val="2700"/>
              </a:lnSpc>
              <a:spcAft>
                <a:spcPts val="750"/>
              </a:spcAft>
            </a:pPr>
            <a:r>
              <a:rPr lang="ar-EG" sz="2400" dirty="0" smtClean="0">
                <a:solidFill>
                  <a:srgbClr val="003E61"/>
                </a:solidFill>
                <a:latin typeface="rasol"/>
                <a:ea typeface="Times New Roman" panose="02020603050405020304" pitchFamily="18" charset="0"/>
                <a:cs typeface="+mj-cs"/>
              </a:rPr>
              <a:t>1.</a:t>
            </a:r>
            <a:r>
              <a:rPr lang="ar-SA" sz="2400" dirty="0" smtClean="0">
                <a:solidFill>
                  <a:srgbClr val="003E61"/>
                </a:solidFill>
                <a:latin typeface="rasol"/>
                <a:ea typeface="Times New Roman" panose="02020603050405020304" pitchFamily="18" charset="0"/>
                <a:cs typeface="+mj-cs"/>
              </a:rPr>
              <a:t> </a:t>
            </a:r>
            <a:r>
              <a:rPr lang="ar-EG" sz="2400" dirty="0" smtClean="0">
                <a:solidFill>
                  <a:srgbClr val="003E61"/>
                </a:solidFill>
                <a:latin typeface="rasol"/>
                <a:ea typeface="Times New Roman" panose="02020603050405020304" pitchFamily="18" charset="0"/>
                <a:cs typeface="+mj-cs"/>
              </a:rPr>
              <a:t>أ</a:t>
            </a:r>
            <a:r>
              <a:rPr lang="ar-SA" sz="2400" dirty="0" smtClean="0">
                <a:solidFill>
                  <a:srgbClr val="003E61"/>
                </a:solidFill>
                <a:latin typeface="rasol"/>
                <a:ea typeface="Times New Roman" panose="02020603050405020304" pitchFamily="18" charset="0"/>
                <a:cs typeface="+mj-cs"/>
              </a:rPr>
              <a:t>نها </a:t>
            </a:r>
            <a:r>
              <a:rPr lang="ar-SA" sz="2400" dirty="0">
                <a:solidFill>
                  <a:srgbClr val="003E61"/>
                </a:solidFill>
                <a:latin typeface="rasol"/>
                <a:ea typeface="Times New Roman" panose="02020603050405020304" pitchFamily="18" charset="0"/>
                <a:cs typeface="+mj-cs"/>
              </a:rPr>
              <a:t>منشور </a:t>
            </a:r>
            <a:r>
              <a:rPr lang="ar-EG" sz="2400" dirty="0" smtClean="0">
                <a:solidFill>
                  <a:srgbClr val="003E61"/>
                </a:solidFill>
                <a:latin typeface="rasol"/>
                <a:ea typeface="Times New Roman" panose="02020603050405020304" pitchFamily="18" charset="0"/>
                <a:cs typeface="+mj-cs"/>
              </a:rPr>
              <a:t>إلكتروني</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دوري يحتوي على </a:t>
            </a:r>
            <a:r>
              <a:rPr lang="ar-SA" sz="2400" dirty="0" smtClean="0">
                <a:solidFill>
                  <a:srgbClr val="003E61"/>
                </a:solidFill>
                <a:latin typeface="rasol"/>
                <a:ea typeface="Times New Roman" panose="02020603050405020304" pitchFamily="18" charset="0"/>
                <a:cs typeface="+mj-cs"/>
              </a:rPr>
              <a:t>ال</a:t>
            </a:r>
            <a:r>
              <a:rPr lang="ar-EG" sz="2400" dirty="0" smtClean="0">
                <a:solidFill>
                  <a:srgbClr val="003E61"/>
                </a:solidFill>
                <a:latin typeface="rasol"/>
                <a:ea typeface="Times New Roman" panose="02020603050405020304" pitchFamily="18" charset="0"/>
                <a:cs typeface="+mj-cs"/>
              </a:rPr>
              <a:t>أ</a:t>
            </a:r>
            <a:r>
              <a:rPr lang="ar-SA" sz="2400" dirty="0" smtClean="0">
                <a:solidFill>
                  <a:srgbClr val="003E61"/>
                </a:solidFill>
                <a:latin typeface="rasol"/>
                <a:ea typeface="Times New Roman" panose="02020603050405020304" pitchFamily="18" charset="0"/>
                <a:cs typeface="+mj-cs"/>
              </a:rPr>
              <a:t>حداث </a:t>
            </a:r>
            <a:r>
              <a:rPr lang="ar-SA" sz="2400" dirty="0">
                <a:solidFill>
                  <a:srgbClr val="003E61"/>
                </a:solidFill>
                <a:latin typeface="rasol"/>
                <a:ea typeface="Times New Roman" panose="02020603050405020304" pitchFamily="18" charset="0"/>
                <a:cs typeface="+mj-cs"/>
              </a:rPr>
              <a:t>الجارية.</a:t>
            </a:r>
            <a:endParaRPr lang="en-US" sz="1600" dirty="0">
              <a:latin typeface="Times New Roman" panose="02020603050405020304" pitchFamily="18" charset="0"/>
              <a:ea typeface="Times New Roman" panose="02020603050405020304" pitchFamily="18" charset="0"/>
              <a:cs typeface="+mj-cs"/>
            </a:endParaRPr>
          </a:p>
          <a:p>
            <a:pPr algn="justLow" rtl="1">
              <a:lnSpc>
                <a:spcPct val="115000"/>
              </a:lnSpc>
              <a:spcAft>
                <a:spcPts val="1000"/>
              </a:spcAft>
            </a:pPr>
            <a:r>
              <a:rPr lang="ar-EG" sz="2400" dirty="0" smtClean="0">
                <a:solidFill>
                  <a:srgbClr val="003E61"/>
                </a:solidFill>
                <a:latin typeface="rasol"/>
                <a:ea typeface="Times New Roman" panose="02020603050405020304" pitchFamily="18" charset="0"/>
                <a:cs typeface="+mj-cs"/>
              </a:rPr>
              <a:t>2.</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يتم قراءتها من خلال جهاز كمبيوتر وغالباً ما تكون متاحة عبر شبكة الانترنت</a:t>
            </a:r>
            <a:r>
              <a:rPr lang="ar-SA" sz="2400" dirty="0" smtClean="0">
                <a:solidFill>
                  <a:srgbClr val="003E61"/>
                </a:solidFill>
                <a:latin typeface="rasol"/>
                <a:ea typeface="Times New Roman" panose="02020603050405020304" pitchFamily="18" charset="0"/>
                <a:cs typeface="+mj-cs"/>
              </a:rPr>
              <a:t>.</a:t>
            </a:r>
            <a:endParaRPr lang="ar-EG" sz="2400" dirty="0" smtClean="0">
              <a:solidFill>
                <a:srgbClr val="003E61"/>
              </a:solidFill>
              <a:latin typeface="rasol"/>
              <a:ea typeface="Times New Roman" panose="02020603050405020304" pitchFamily="18" charset="0"/>
              <a:cs typeface="+mj-cs"/>
            </a:endParaRPr>
          </a:p>
          <a:p>
            <a:pPr algn="justLow" rtl="1">
              <a:lnSpc>
                <a:spcPct val="115000"/>
              </a:lnSpc>
              <a:spcAft>
                <a:spcPts val="1000"/>
              </a:spcAft>
            </a:pPr>
            <a:r>
              <a:rPr lang="en-US" sz="1600" dirty="0" smtClean="0">
                <a:latin typeface="Times New Roman" panose="02020603050405020304" pitchFamily="18" charset="0"/>
                <a:ea typeface="Times New Roman" panose="02020603050405020304" pitchFamily="18" charset="0"/>
                <a:cs typeface="+mj-cs"/>
              </a:rPr>
              <a:t> </a:t>
            </a:r>
            <a:r>
              <a:rPr lang="ar-EG" sz="2400" dirty="0" smtClean="0">
                <a:solidFill>
                  <a:srgbClr val="003E61"/>
                </a:solidFill>
                <a:latin typeface="rasol"/>
                <a:ea typeface="Times New Roman" panose="02020603050405020304" pitchFamily="18" charset="0"/>
                <a:cs typeface="+mj-cs"/>
              </a:rPr>
              <a:t>3.</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يتم إصدارها بطريقة </a:t>
            </a:r>
            <a:r>
              <a:rPr lang="ar-EG" sz="2400" dirty="0" smtClean="0">
                <a:solidFill>
                  <a:srgbClr val="003E61"/>
                </a:solidFill>
                <a:latin typeface="rasol"/>
                <a:ea typeface="Times New Roman" panose="02020603050405020304" pitchFamily="18" charset="0"/>
                <a:cs typeface="+mj-cs"/>
              </a:rPr>
              <a:t>إلكتروني</a:t>
            </a:r>
            <a:r>
              <a:rPr lang="ar-SA" sz="2400" dirty="0" smtClean="0">
                <a:solidFill>
                  <a:srgbClr val="003E61"/>
                </a:solidFill>
                <a:latin typeface="rasol"/>
                <a:ea typeface="Times New Roman" panose="02020603050405020304" pitchFamily="18" charset="0"/>
                <a:cs typeface="+mj-cs"/>
              </a:rPr>
              <a:t>ة </a:t>
            </a:r>
            <a:r>
              <a:rPr lang="ar-SA" sz="2400" dirty="0">
                <a:solidFill>
                  <a:srgbClr val="003E61"/>
                </a:solidFill>
                <a:latin typeface="rasol"/>
                <a:ea typeface="Times New Roman" panose="02020603050405020304" pitchFamily="18" charset="0"/>
                <a:cs typeface="+mj-cs"/>
              </a:rPr>
              <a:t>من حيث تحريرها وتصحيحها وتصميم الرسوم وإعدادها وتركيب الصفحات ثم يتم بثها إلى جهاز كمبيوتر متصل </a:t>
            </a:r>
            <a:r>
              <a:rPr lang="ar-SA" sz="2400" dirty="0" smtClean="0">
                <a:solidFill>
                  <a:srgbClr val="003E61"/>
                </a:solidFill>
                <a:latin typeface="rasol"/>
                <a:ea typeface="Times New Roman" panose="02020603050405020304" pitchFamily="18" charset="0"/>
                <a:cs typeface="+mj-cs"/>
              </a:rPr>
              <a:t>بالشبكة.</a:t>
            </a:r>
            <a:r>
              <a:rPr lang="en-US" sz="1600" dirty="0" smtClean="0">
                <a:latin typeface="Times New Roman" panose="02020603050405020304" pitchFamily="18" charset="0"/>
                <a:ea typeface="Times New Roman" panose="02020603050405020304" pitchFamily="18" charset="0"/>
                <a:cs typeface="+mj-cs"/>
              </a:rPr>
              <a:t> </a:t>
            </a:r>
          </a:p>
          <a:p>
            <a:pPr algn="justLow" rtl="1">
              <a:lnSpc>
                <a:spcPct val="115000"/>
              </a:lnSpc>
              <a:spcAft>
                <a:spcPts val="1000"/>
              </a:spcAft>
            </a:pPr>
            <a:r>
              <a:rPr lang="ar-EG" sz="2400" dirty="0" smtClean="0">
                <a:solidFill>
                  <a:srgbClr val="003E61"/>
                </a:solidFill>
                <a:latin typeface="rasol"/>
                <a:ea typeface="Times New Roman" panose="02020603050405020304" pitchFamily="18" charset="0"/>
                <a:cs typeface="+mj-cs"/>
              </a:rPr>
              <a:t>4.</a:t>
            </a:r>
            <a:r>
              <a:rPr lang="ar-SA" sz="2400" dirty="0" smtClean="0">
                <a:solidFill>
                  <a:srgbClr val="003E61"/>
                </a:solidFill>
                <a:latin typeface="rasol"/>
                <a:ea typeface="Times New Roman" panose="02020603050405020304" pitchFamily="18" charset="0"/>
                <a:cs typeface="+mj-cs"/>
              </a:rPr>
              <a:t> ت</a:t>
            </a:r>
            <a:r>
              <a:rPr lang="ar-EG" sz="2400" dirty="0" smtClean="0">
                <a:solidFill>
                  <a:srgbClr val="003E61"/>
                </a:solidFill>
                <a:latin typeface="rasol"/>
                <a:ea typeface="Times New Roman" panose="02020603050405020304" pitchFamily="18" charset="0"/>
                <a:cs typeface="+mj-cs"/>
              </a:rPr>
              <a:t>ُ</a:t>
            </a:r>
            <a:r>
              <a:rPr lang="ar-SA" sz="2400" dirty="0" smtClean="0">
                <a:solidFill>
                  <a:srgbClr val="003E61"/>
                </a:solidFill>
                <a:latin typeface="rasol"/>
                <a:ea typeface="Times New Roman" panose="02020603050405020304" pitchFamily="18" charset="0"/>
                <a:cs typeface="+mj-cs"/>
              </a:rPr>
              <a:t>تيح </a:t>
            </a:r>
            <a:r>
              <a:rPr lang="ar-SA" sz="2400" dirty="0">
                <a:solidFill>
                  <a:srgbClr val="003E61"/>
                </a:solidFill>
                <a:latin typeface="rasol"/>
                <a:ea typeface="Times New Roman" panose="02020603050405020304" pitchFamily="18" charset="0"/>
                <a:cs typeface="+mj-cs"/>
              </a:rPr>
              <a:t>للقارئ تصفحها واستدعائها والبحث في محتوياتها وحفظ المادة التي يريدها وطبع ما </a:t>
            </a:r>
            <a:r>
              <a:rPr lang="ar-SA" sz="2400" dirty="0" smtClean="0">
                <a:solidFill>
                  <a:srgbClr val="003E61"/>
                </a:solidFill>
                <a:latin typeface="rasol"/>
                <a:ea typeface="Times New Roman" panose="02020603050405020304" pitchFamily="18" charset="0"/>
                <a:cs typeface="+mj-cs"/>
              </a:rPr>
              <a:t>يرغب.</a:t>
            </a:r>
            <a:r>
              <a:rPr lang="en-US" sz="1600" dirty="0" smtClean="0">
                <a:latin typeface="Times New Roman" panose="02020603050405020304" pitchFamily="18" charset="0"/>
                <a:ea typeface="Times New Roman" panose="02020603050405020304" pitchFamily="18" charset="0"/>
                <a:cs typeface="+mj-cs"/>
              </a:rPr>
              <a:t> </a:t>
            </a:r>
          </a:p>
          <a:p>
            <a:pPr algn="justLow" rtl="1">
              <a:lnSpc>
                <a:spcPct val="115000"/>
              </a:lnSpc>
              <a:spcAft>
                <a:spcPts val="1000"/>
              </a:spcAft>
            </a:pPr>
            <a:r>
              <a:rPr lang="ar-EG" sz="2400" dirty="0" smtClean="0">
                <a:solidFill>
                  <a:srgbClr val="003E61"/>
                </a:solidFill>
                <a:latin typeface="rasol"/>
                <a:ea typeface="Times New Roman" panose="02020603050405020304" pitchFamily="18" charset="0"/>
                <a:cs typeface="+mj-cs"/>
              </a:rPr>
              <a:t>5.</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النصوص فيها مرتبطة </a:t>
            </a:r>
            <a:r>
              <a:rPr lang="ar-SA" sz="2400" dirty="0" smtClean="0">
                <a:solidFill>
                  <a:srgbClr val="003E61"/>
                </a:solidFill>
                <a:latin typeface="rasol"/>
                <a:ea typeface="Times New Roman" panose="02020603050405020304" pitchFamily="18" charset="0"/>
                <a:cs typeface="+mj-cs"/>
              </a:rPr>
              <a:t>بصفح</a:t>
            </a:r>
            <a:r>
              <a:rPr lang="ar-EG" sz="2400" dirty="0" smtClean="0">
                <a:solidFill>
                  <a:srgbClr val="003E61"/>
                </a:solidFill>
                <a:latin typeface="rasol"/>
                <a:ea typeface="Times New Roman" panose="02020603050405020304" pitchFamily="18" charset="0"/>
                <a:cs typeface="+mj-cs"/>
              </a:rPr>
              <a:t>ات</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ورقية مطبوعة </a:t>
            </a:r>
            <a:r>
              <a:rPr lang="ar-SA" sz="2400" dirty="0" smtClean="0">
                <a:solidFill>
                  <a:srgbClr val="003E61"/>
                </a:solidFill>
                <a:latin typeface="rasol"/>
                <a:ea typeface="Times New Roman" panose="02020603050405020304" pitchFamily="18" charset="0"/>
                <a:cs typeface="+mj-cs"/>
              </a:rPr>
              <a:t>و</a:t>
            </a:r>
            <a:r>
              <a:rPr lang="ar-EG" sz="2400" dirty="0" smtClean="0">
                <a:solidFill>
                  <a:srgbClr val="003E61"/>
                </a:solidFill>
                <a:latin typeface="rasol"/>
                <a:ea typeface="Times New Roman" panose="02020603050405020304" pitchFamily="18" charset="0"/>
                <a:cs typeface="+mj-cs"/>
              </a:rPr>
              <a:t>أ</a:t>
            </a:r>
            <a:r>
              <a:rPr lang="ar-SA" sz="2400" dirty="0" smtClean="0">
                <a:solidFill>
                  <a:srgbClr val="003E61"/>
                </a:solidFill>
                <a:latin typeface="rasol"/>
                <a:ea typeface="Times New Roman" panose="02020603050405020304" pitchFamily="18" charset="0"/>
                <a:cs typeface="+mj-cs"/>
              </a:rPr>
              <a:t>حياناً </a:t>
            </a:r>
            <a:r>
              <a:rPr lang="ar-SA" sz="2400" dirty="0">
                <a:solidFill>
                  <a:srgbClr val="003E61"/>
                </a:solidFill>
                <a:latin typeface="rasol"/>
                <a:ea typeface="Times New Roman" panose="02020603050405020304" pitchFamily="18" charset="0"/>
                <a:cs typeface="+mj-cs"/>
              </a:rPr>
              <a:t>يكون ليس لديها نسخ </a:t>
            </a:r>
            <a:r>
              <a:rPr lang="ar-SA" sz="2400" dirty="0" smtClean="0">
                <a:solidFill>
                  <a:srgbClr val="003E61"/>
                </a:solidFill>
                <a:latin typeface="rasol"/>
                <a:ea typeface="Times New Roman" panose="02020603050405020304" pitchFamily="18" charset="0"/>
                <a:cs typeface="+mj-cs"/>
              </a:rPr>
              <a:t>مطبوعة.</a:t>
            </a:r>
            <a:r>
              <a:rPr lang="en-US" sz="1600" dirty="0" smtClean="0">
                <a:latin typeface="Times New Roman" panose="02020603050405020304" pitchFamily="18" charset="0"/>
                <a:ea typeface="Times New Roman" panose="02020603050405020304" pitchFamily="18" charset="0"/>
                <a:cs typeface="+mj-cs"/>
              </a:rPr>
              <a:t> </a:t>
            </a:r>
            <a:endParaRPr lang="ar-EG" sz="1600" dirty="0" smtClean="0">
              <a:latin typeface="Times New Roman" panose="02020603050405020304" pitchFamily="18" charset="0"/>
              <a:ea typeface="Times New Roman" panose="02020603050405020304" pitchFamily="18" charset="0"/>
              <a:cs typeface="+mj-cs"/>
            </a:endParaRPr>
          </a:p>
          <a:p>
            <a:pPr algn="justLow" rtl="1">
              <a:lnSpc>
                <a:spcPct val="115000"/>
              </a:lnSpc>
              <a:spcAft>
                <a:spcPts val="1000"/>
              </a:spcAft>
            </a:pPr>
            <a:r>
              <a:rPr lang="ar-EG" sz="2400" dirty="0" smtClean="0">
                <a:solidFill>
                  <a:srgbClr val="003E61"/>
                </a:solidFill>
                <a:latin typeface="rasol"/>
                <a:ea typeface="Times New Roman" panose="02020603050405020304" pitchFamily="18" charset="0"/>
                <a:cs typeface="+mj-cs"/>
              </a:rPr>
              <a:t>6.</a:t>
            </a:r>
            <a:r>
              <a:rPr lang="ar-SA" sz="2400" dirty="0" smtClean="0">
                <a:solidFill>
                  <a:srgbClr val="003E61"/>
                </a:solidFill>
                <a:latin typeface="rasol"/>
                <a:ea typeface="Times New Roman" panose="02020603050405020304" pitchFamily="18" charset="0"/>
                <a:cs typeface="+mj-cs"/>
              </a:rPr>
              <a:t> </a:t>
            </a:r>
            <a:r>
              <a:rPr lang="ar-EG" sz="2400" dirty="0" smtClean="0">
                <a:solidFill>
                  <a:srgbClr val="003E61"/>
                </a:solidFill>
                <a:latin typeface="rasol"/>
                <a:ea typeface="Times New Roman" panose="02020603050405020304" pitchFamily="18" charset="0"/>
                <a:cs typeface="+mj-cs"/>
              </a:rPr>
              <a:t>لديها </a:t>
            </a:r>
            <a:r>
              <a:rPr lang="ar-SA" sz="2400" dirty="0" smtClean="0">
                <a:solidFill>
                  <a:srgbClr val="003E61"/>
                </a:solidFill>
                <a:latin typeface="rasol"/>
                <a:ea typeface="Times New Roman" panose="02020603050405020304" pitchFamily="18" charset="0"/>
                <a:cs typeface="+mj-cs"/>
              </a:rPr>
              <a:t>منشور </a:t>
            </a:r>
            <a:r>
              <a:rPr lang="ar-EG" sz="2400" dirty="0" smtClean="0">
                <a:solidFill>
                  <a:srgbClr val="003E61"/>
                </a:solidFill>
                <a:latin typeface="rasol"/>
                <a:ea typeface="Times New Roman" panose="02020603050405020304" pitchFamily="18" charset="0"/>
                <a:cs typeface="+mj-cs"/>
              </a:rPr>
              <a:t>إلكتروني</a:t>
            </a:r>
            <a:r>
              <a:rPr lang="ar-SA" sz="2400" dirty="0" smtClean="0">
                <a:solidFill>
                  <a:srgbClr val="003E61"/>
                </a:solidFill>
                <a:latin typeface="rasol"/>
                <a:ea typeface="Times New Roman" panose="02020603050405020304" pitchFamily="18" charset="0"/>
                <a:cs typeface="+mj-cs"/>
              </a:rPr>
              <a:t> </a:t>
            </a:r>
            <a:r>
              <a:rPr lang="ar-SA" sz="2400" dirty="0">
                <a:solidFill>
                  <a:srgbClr val="003E61"/>
                </a:solidFill>
                <a:latin typeface="rasol"/>
                <a:ea typeface="Times New Roman" panose="02020603050405020304" pitchFamily="18" charset="0"/>
                <a:cs typeface="+mj-cs"/>
              </a:rPr>
              <a:t>يصدر بصفة دورية ولها موقع محدد على شبكة </a:t>
            </a:r>
            <a:r>
              <a:rPr lang="ar-SA" sz="2400" dirty="0" smtClean="0">
                <a:solidFill>
                  <a:srgbClr val="003E61"/>
                </a:solidFill>
                <a:latin typeface="rasol"/>
                <a:ea typeface="Times New Roman" panose="02020603050405020304" pitchFamily="18" charset="0"/>
                <a:cs typeface="+mj-cs"/>
              </a:rPr>
              <a:t>ال</a:t>
            </a:r>
            <a:r>
              <a:rPr lang="ar-EG" sz="2400" dirty="0" smtClean="0">
                <a:solidFill>
                  <a:srgbClr val="003E61"/>
                </a:solidFill>
                <a:latin typeface="rasol"/>
                <a:ea typeface="Times New Roman" panose="02020603050405020304" pitchFamily="18" charset="0"/>
                <a:cs typeface="+mj-cs"/>
              </a:rPr>
              <a:t>إ</a:t>
            </a:r>
            <a:r>
              <a:rPr lang="ar-SA" sz="2400" dirty="0" smtClean="0">
                <a:solidFill>
                  <a:srgbClr val="003E61"/>
                </a:solidFill>
                <a:latin typeface="rasol"/>
                <a:ea typeface="Times New Roman" panose="02020603050405020304" pitchFamily="18" charset="0"/>
                <a:cs typeface="+mj-cs"/>
              </a:rPr>
              <a:t>نترنت</a:t>
            </a:r>
            <a:r>
              <a:rPr lang="ar-EG" sz="2400" dirty="0" smtClean="0">
                <a:solidFill>
                  <a:srgbClr val="003E61"/>
                </a:solidFill>
                <a:latin typeface="rasol"/>
                <a:ea typeface="Times New Roman" panose="02020603050405020304" pitchFamily="18" charset="0"/>
                <a:cs typeface="+mj-cs"/>
              </a:rPr>
              <a:t>،</a:t>
            </a:r>
            <a:r>
              <a:rPr lang="ar-SA" sz="2400" dirty="0" smtClean="0">
                <a:solidFill>
                  <a:srgbClr val="003E61"/>
                </a:solidFill>
                <a:latin typeface="rasol"/>
                <a:ea typeface="Times New Roman" panose="02020603050405020304" pitchFamily="18" charset="0"/>
                <a:cs typeface="+mj-cs"/>
              </a:rPr>
              <a:t> و</a:t>
            </a:r>
            <a:r>
              <a:rPr lang="ar-EG" sz="2400" dirty="0" smtClean="0">
                <a:solidFill>
                  <a:srgbClr val="003E61"/>
                </a:solidFill>
                <a:latin typeface="rasol"/>
                <a:ea typeface="Times New Roman" panose="02020603050405020304" pitchFamily="18" charset="0"/>
                <a:cs typeface="+mj-cs"/>
              </a:rPr>
              <a:t>إمكانية </a:t>
            </a:r>
            <a:r>
              <a:rPr lang="ar-SA" sz="2400" dirty="0" smtClean="0">
                <a:solidFill>
                  <a:srgbClr val="003E61"/>
                </a:solidFill>
                <a:latin typeface="rasol"/>
                <a:ea typeface="Times New Roman" panose="02020603050405020304" pitchFamily="18" charset="0"/>
                <a:cs typeface="+mj-cs"/>
              </a:rPr>
              <a:t>تخزين </a:t>
            </a:r>
            <a:r>
              <a:rPr lang="ar-SA" sz="2400" dirty="0">
                <a:solidFill>
                  <a:srgbClr val="003E61"/>
                </a:solidFill>
                <a:latin typeface="rasol"/>
                <a:ea typeface="Times New Roman" panose="02020603050405020304" pitchFamily="18" charset="0"/>
                <a:cs typeface="+mj-cs"/>
              </a:rPr>
              <a:t>المعلومات وإدارتها واستدعائها </a:t>
            </a:r>
            <a:r>
              <a:rPr lang="ar-EG" sz="2400" dirty="0" smtClean="0">
                <a:solidFill>
                  <a:srgbClr val="003E61"/>
                </a:solidFill>
                <a:latin typeface="rasol"/>
                <a:ea typeface="Times New Roman" panose="02020603050405020304" pitchFamily="18" charset="0"/>
                <a:cs typeface="+mj-cs"/>
              </a:rPr>
              <a:t>فيها </a:t>
            </a:r>
            <a:r>
              <a:rPr lang="ar-SA" sz="2400" dirty="0" smtClean="0">
                <a:solidFill>
                  <a:srgbClr val="003E61"/>
                </a:solidFill>
                <a:latin typeface="rasol"/>
                <a:ea typeface="Times New Roman" panose="02020603050405020304" pitchFamily="18" charset="0"/>
                <a:cs typeface="+mj-cs"/>
              </a:rPr>
              <a:t>يكون </a:t>
            </a:r>
            <a:r>
              <a:rPr lang="ar-SA" sz="2400" dirty="0">
                <a:solidFill>
                  <a:srgbClr val="003E61"/>
                </a:solidFill>
                <a:latin typeface="rasol"/>
                <a:ea typeface="Times New Roman" panose="02020603050405020304" pitchFamily="18" charset="0"/>
                <a:cs typeface="+mj-cs"/>
              </a:rPr>
              <a:t>بطريقة </a:t>
            </a:r>
            <a:r>
              <a:rPr lang="ar-EG" sz="2400" dirty="0" smtClean="0">
                <a:solidFill>
                  <a:srgbClr val="003E61"/>
                </a:solidFill>
                <a:latin typeface="rasol"/>
                <a:ea typeface="Times New Roman" panose="02020603050405020304" pitchFamily="18" charset="0"/>
                <a:cs typeface="+mj-cs"/>
              </a:rPr>
              <a:t>إلكتروني</a:t>
            </a:r>
            <a:r>
              <a:rPr lang="ar-SA" sz="2400" dirty="0" smtClean="0">
                <a:solidFill>
                  <a:srgbClr val="003E61"/>
                </a:solidFill>
                <a:latin typeface="rasol"/>
                <a:ea typeface="Times New Roman" panose="02020603050405020304" pitchFamily="18" charset="0"/>
                <a:cs typeface="+mj-cs"/>
              </a:rPr>
              <a:t>ة </a:t>
            </a:r>
            <a:r>
              <a:rPr lang="ar-SA" sz="2400" dirty="0">
                <a:solidFill>
                  <a:srgbClr val="003E61"/>
                </a:solidFill>
                <a:latin typeface="rasol"/>
                <a:ea typeface="Times New Roman" panose="02020603050405020304" pitchFamily="18" charset="0"/>
                <a:cs typeface="+mj-cs"/>
              </a:rPr>
              <a:t>.</a:t>
            </a:r>
            <a:r>
              <a:rPr lang="en-US" sz="1600" dirty="0">
                <a:latin typeface="Times New Roman" panose="02020603050405020304" pitchFamily="18" charset="0"/>
                <a:ea typeface="Times New Roman" panose="02020603050405020304" pitchFamily="18" charset="0"/>
                <a:cs typeface="+mj-cs"/>
              </a:rPr>
              <a:t> </a:t>
            </a:r>
            <a:r>
              <a:rPr lang="ar-SA" sz="3200" dirty="0">
                <a:latin typeface="Calibri" panose="020F0502020204030204" pitchFamily="34" charset="0"/>
                <a:ea typeface="Calibri" panose="020F0502020204030204" pitchFamily="34" charset="0"/>
                <a:cs typeface="+mj-cs"/>
              </a:rPr>
              <a:t> </a:t>
            </a:r>
            <a:endParaRPr lang="en-US" sz="1400" dirty="0">
              <a:effectLst/>
              <a:latin typeface="Calibri" panose="020F0502020204030204" pitchFamily="34" charset="0"/>
              <a:ea typeface="Calibri" panose="020F0502020204030204" pitchFamily="34" charset="0"/>
              <a:cs typeface="+mj-cs"/>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3155324" y="647238"/>
            <a:ext cx="5885645" cy="765822"/>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90525" marR="47625" lvl="0" indent="-342900" algn="ctr" rtl="1">
              <a:lnSpc>
                <a:spcPct val="150000"/>
              </a:lnSpc>
              <a:buFont typeface="Wingdings" panose="05000000000000000000" pitchFamily="2" charset="2"/>
              <a:buChar char="Ø"/>
            </a:pPr>
            <a:r>
              <a:rPr lang="ar-EG" sz="2400" b="1" dirty="0" smtClean="0">
                <a:solidFill>
                  <a:srgbClr val="003E61"/>
                </a:solidFill>
                <a:latin typeface="rasol"/>
                <a:ea typeface="Calibri" panose="020F0502020204030204" pitchFamily="34" charset="0"/>
                <a:cs typeface="+mj-cs"/>
              </a:rPr>
              <a:t>3</a:t>
            </a:r>
            <a:r>
              <a:rPr lang="ar-EG" sz="2400" b="1" dirty="0" smtClean="0">
                <a:solidFill>
                  <a:srgbClr val="003E61"/>
                </a:solidFill>
                <a:latin typeface="rasol"/>
                <a:ea typeface="Calibri" panose="020F0502020204030204" pitchFamily="34" charset="0"/>
                <a:cs typeface="Calibri" panose="020F0502020204030204" pitchFamily="34" charset="0"/>
              </a:rPr>
              <a:t>. </a:t>
            </a:r>
            <a:r>
              <a:rPr lang="ar-SA" sz="2400" b="1" dirty="0" smtClean="0">
                <a:solidFill>
                  <a:srgbClr val="003E61"/>
                </a:solidFill>
                <a:latin typeface="rasol"/>
                <a:ea typeface="Calibri" panose="020F0502020204030204" pitchFamily="34" charset="0"/>
                <a:cs typeface="Calibri" panose="020F0502020204030204" pitchFamily="34" charset="0"/>
              </a:rPr>
              <a:t>المؤشرات </a:t>
            </a:r>
            <a:r>
              <a:rPr lang="ar-SA" sz="2400" b="1" dirty="0">
                <a:solidFill>
                  <a:srgbClr val="003E61"/>
                </a:solidFill>
                <a:latin typeface="rasol"/>
                <a:ea typeface="Calibri" panose="020F0502020204030204" pitchFamily="34" charset="0"/>
                <a:cs typeface="Calibri" panose="020F0502020204030204" pitchFamily="34" charset="0"/>
              </a:rPr>
              <a:t>التي </a:t>
            </a:r>
            <a:r>
              <a:rPr lang="ar-SA" sz="2400" b="1" dirty="0" smtClean="0">
                <a:solidFill>
                  <a:srgbClr val="003E61"/>
                </a:solidFill>
                <a:latin typeface="rasol"/>
                <a:ea typeface="Calibri" panose="020F0502020204030204" pitchFamily="34" charset="0"/>
                <a:cs typeface="Calibri" panose="020F0502020204030204" pitchFamily="34" charset="0"/>
              </a:rPr>
              <a:t>ت</a:t>
            </a:r>
            <a:r>
              <a:rPr lang="ar-EG" sz="2400" b="1" dirty="0" smtClean="0">
                <a:solidFill>
                  <a:srgbClr val="003E61"/>
                </a:solidFill>
                <a:latin typeface="rasol"/>
                <a:ea typeface="Calibri" panose="020F0502020204030204" pitchFamily="34" charset="0"/>
                <a:cs typeface="Calibri" panose="020F0502020204030204" pitchFamily="34" charset="0"/>
              </a:rPr>
              <a:t>ُ</a:t>
            </a:r>
            <a:r>
              <a:rPr lang="ar-SA" sz="2400" b="1" dirty="0" smtClean="0">
                <a:solidFill>
                  <a:srgbClr val="003E61"/>
                </a:solidFill>
                <a:latin typeface="rasol"/>
                <a:ea typeface="Calibri" panose="020F0502020204030204" pitchFamily="34" charset="0"/>
                <a:cs typeface="Calibri" panose="020F0502020204030204" pitchFamily="34" charset="0"/>
              </a:rPr>
              <a:t>شير </a:t>
            </a:r>
            <a:r>
              <a:rPr lang="ar-SA" sz="2400" b="1" dirty="0">
                <a:solidFill>
                  <a:srgbClr val="003E61"/>
                </a:solidFill>
                <a:latin typeface="rasol"/>
                <a:ea typeface="Calibri" panose="020F0502020204030204" pitchFamily="34" charset="0"/>
                <a:cs typeface="Calibri" panose="020F0502020204030204" pitchFamily="34" charset="0"/>
              </a:rPr>
              <a:t>إلى الصحافة </a:t>
            </a:r>
            <a:r>
              <a:rPr lang="ar-SA" sz="2400" b="1" dirty="0" smtClean="0">
                <a:solidFill>
                  <a:srgbClr val="003E61"/>
                </a:solidFill>
                <a:latin typeface="rasol"/>
                <a:ea typeface="Calibri" panose="020F0502020204030204" pitchFamily="34" charset="0"/>
                <a:cs typeface="Calibri" panose="020F0502020204030204" pitchFamily="34" charset="0"/>
              </a:rPr>
              <a:t>الإلكترونية</a:t>
            </a:r>
            <a:r>
              <a:rPr lang="ar-EG" sz="2400" b="1" dirty="0" smtClean="0">
                <a:solidFill>
                  <a:srgbClr val="003E61"/>
                </a:solidFill>
                <a:latin typeface="rasol"/>
                <a:ea typeface="Calibri" panose="020F0502020204030204" pitchFamily="34" charset="0"/>
                <a:cs typeface="Calibri" panose="020F0502020204030204" pitchFamily="34" charset="0"/>
              </a:rPr>
              <a:t>.</a:t>
            </a:r>
            <a:r>
              <a:rPr lang="ar-SA" sz="2400" b="1" dirty="0" smtClean="0">
                <a:solidFill>
                  <a:srgbClr val="003E61"/>
                </a:solidFill>
                <a:latin typeface="rasol"/>
                <a:ea typeface="Calibri" panose="020F0502020204030204" pitchFamily="34" charset="0"/>
                <a:cs typeface="Calibri" panose="020F0502020204030204" pitchFamily="34" charset="0"/>
              </a:rPr>
              <a:t> </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191404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97776" y="1054011"/>
            <a:ext cx="11816928" cy="534473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ar-EG" sz="1600" b="1" dirty="0" smtClean="0">
              <a:solidFill>
                <a:srgbClr val="0D0D0D"/>
              </a:solidFill>
              <a:latin typeface="Söhne"/>
            </a:endParaRPr>
          </a:p>
          <a:p>
            <a:pPr algn="r" rtl="1"/>
            <a:endParaRPr lang="ar-EG" sz="2400" b="1" dirty="0" smtClean="0">
              <a:solidFill>
                <a:srgbClr val="0D0D0D"/>
              </a:solidFill>
              <a:latin typeface="Söhne"/>
            </a:endParaRPr>
          </a:p>
          <a:p>
            <a:pPr algn="justLow" rtl="1">
              <a:lnSpc>
                <a:spcPct val="200000"/>
              </a:lnSpc>
            </a:pPr>
            <a:r>
              <a:rPr lang="ar-EG" sz="2000" dirty="0" smtClean="0">
                <a:solidFill>
                  <a:schemeClr val="accent1">
                    <a:lumMod val="50000"/>
                  </a:schemeClr>
                </a:solidFill>
                <a:latin typeface="Söhne"/>
                <a:cs typeface="+mj-cs"/>
              </a:rPr>
              <a:t>تتنوع </a:t>
            </a:r>
            <a:r>
              <a:rPr lang="ar-EG" sz="2000" dirty="0">
                <a:solidFill>
                  <a:schemeClr val="accent1">
                    <a:lumMod val="50000"/>
                  </a:schemeClr>
                </a:solidFill>
                <a:latin typeface="Söhne"/>
                <a:cs typeface="+mj-cs"/>
              </a:rPr>
              <a:t>الصحف </a:t>
            </a:r>
            <a:r>
              <a:rPr lang="ar-EG" sz="2000" dirty="0" smtClean="0">
                <a:solidFill>
                  <a:schemeClr val="accent1">
                    <a:lumMod val="50000"/>
                  </a:schemeClr>
                </a:solidFill>
                <a:latin typeface="Söhne"/>
                <a:cs typeface="+mj-cs"/>
              </a:rPr>
              <a:t>الإلكترونية </a:t>
            </a:r>
            <a:r>
              <a:rPr lang="ar-EG" sz="2000" dirty="0">
                <a:solidFill>
                  <a:schemeClr val="accent1">
                    <a:lumMod val="50000"/>
                  </a:schemeClr>
                </a:solidFill>
                <a:latin typeface="Söhne"/>
                <a:cs typeface="+mj-cs"/>
              </a:rPr>
              <a:t>بناءً على موضوعاتها ومدى تخصصها، ويمكن تقسيمها إلى عدة أنواع بناءً على هذه الاختلافات، </a:t>
            </a:r>
            <a:r>
              <a:rPr lang="ar-EG" sz="2000" dirty="0" smtClean="0">
                <a:solidFill>
                  <a:schemeClr val="accent1">
                    <a:lumMod val="50000"/>
                  </a:schemeClr>
                </a:solidFill>
                <a:latin typeface="Söhne"/>
                <a:cs typeface="+mj-cs"/>
              </a:rPr>
              <a:t>ومنها:</a:t>
            </a:r>
            <a:endParaRPr lang="ar-EG" sz="2000" b="1" dirty="0" smtClean="0">
              <a:solidFill>
                <a:schemeClr val="accent1">
                  <a:lumMod val="50000"/>
                </a:schemeClr>
              </a:solidFill>
              <a:latin typeface="Söhne"/>
              <a:cs typeface="+mj-cs"/>
            </a:endParaRPr>
          </a:p>
          <a:p>
            <a:pPr algn="justLow" rtl="1">
              <a:lnSpc>
                <a:spcPct val="200000"/>
              </a:lnSpc>
              <a:buFont typeface="+mj-lt"/>
              <a:buAutoNum type="arabicPeriod"/>
            </a:pPr>
            <a:r>
              <a:rPr lang="ar-EG" sz="2000" b="1" dirty="0" smtClean="0">
                <a:solidFill>
                  <a:schemeClr val="accent1">
                    <a:lumMod val="50000"/>
                  </a:schemeClr>
                </a:solidFill>
                <a:latin typeface="Söhne"/>
                <a:cs typeface="+mj-cs"/>
              </a:rPr>
              <a:t>صحف </a:t>
            </a:r>
            <a:r>
              <a:rPr lang="ar-EG" sz="2000" b="1" dirty="0">
                <a:solidFill>
                  <a:schemeClr val="accent1">
                    <a:lumMod val="50000"/>
                  </a:schemeClr>
                </a:solidFill>
                <a:latin typeface="Söhne"/>
                <a:cs typeface="+mj-cs"/>
              </a:rPr>
              <a:t>عامة</a:t>
            </a:r>
            <a:r>
              <a:rPr lang="ar-EG" sz="2000" dirty="0">
                <a:solidFill>
                  <a:schemeClr val="accent1">
                    <a:lumMod val="50000"/>
                  </a:schemeClr>
                </a:solidFill>
                <a:latin typeface="Söhne"/>
                <a:cs typeface="+mj-cs"/>
              </a:rPr>
              <a:t>: تغطي مجموعة واسعة من المواضيع بما في ذلك السياسة والاقتصاد والثقافة والرياضة </a:t>
            </a:r>
            <a:r>
              <a:rPr lang="ar-EG" sz="2000" dirty="0" smtClean="0">
                <a:solidFill>
                  <a:schemeClr val="accent1">
                    <a:lumMod val="50000"/>
                  </a:schemeClr>
                </a:solidFill>
                <a:latin typeface="Söhne"/>
                <a:cs typeface="+mj-cs"/>
              </a:rPr>
              <a:t>وغيرها، مثال: </a:t>
            </a:r>
            <a:r>
              <a:rPr lang="ar-EG" sz="2000" b="1" dirty="0" smtClean="0">
                <a:solidFill>
                  <a:schemeClr val="accent1">
                    <a:lumMod val="50000"/>
                  </a:schemeClr>
                </a:solidFill>
                <a:latin typeface="Söhne"/>
                <a:cs typeface="+mj-cs"/>
              </a:rPr>
              <a:t>(جريدة الأهرام المصرية، الأخبار، الجمهورية) </a:t>
            </a:r>
          </a:p>
          <a:p>
            <a:pPr algn="justLow" rtl="1">
              <a:lnSpc>
                <a:spcPct val="200000"/>
              </a:lnSpc>
              <a:buFont typeface="+mj-lt"/>
              <a:buAutoNum type="arabicPeriod"/>
            </a:pPr>
            <a:r>
              <a:rPr lang="ar-EG" sz="2000" b="1" dirty="0" smtClean="0">
                <a:solidFill>
                  <a:schemeClr val="accent1">
                    <a:lumMod val="50000"/>
                  </a:schemeClr>
                </a:solidFill>
                <a:latin typeface="Söhne"/>
                <a:cs typeface="+mj-cs"/>
              </a:rPr>
              <a:t>صحف </a:t>
            </a:r>
            <a:r>
              <a:rPr lang="ar-EG" sz="2000" b="1" dirty="0">
                <a:solidFill>
                  <a:schemeClr val="accent1">
                    <a:lumMod val="50000"/>
                  </a:schemeClr>
                </a:solidFill>
                <a:latin typeface="Söhne"/>
                <a:cs typeface="+mj-cs"/>
              </a:rPr>
              <a:t>سياسية</a:t>
            </a:r>
            <a:r>
              <a:rPr lang="ar-EG" sz="2000" dirty="0">
                <a:solidFill>
                  <a:schemeClr val="accent1">
                    <a:lumMod val="50000"/>
                  </a:schemeClr>
                </a:solidFill>
                <a:latin typeface="Söhne"/>
                <a:cs typeface="+mj-cs"/>
              </a:rPr>
              <a:t>: تركز على تغطية الأحداث والتطورات السياسية على الصعيدين المحلي </a:t>
            </a:r>
            <a:r>
              <a:rPr lang="ar-EG" sz="2000" dirty="0" smtClean="0">
                <a:solidFill>
                  <a:schemeClr val="accent1">
                    <a:lumMod val="50000"/>
                  </a:schemeClr>
                </a:solidFill>
                <a:latin typeface="Söhne"/>
                <a:cs typeface="+mj-cs"/>
              </a:rPr>
              <a:t>والدولي، مثال: (</a:t>
            </a:r>
            <a:r>
              <a:rPr lang="ar-EG" sz="2000" b="1" dirty="0" smtClean="0">
                <a:solidFill>
                  <a:schemeClr val="accent1">
                    <a:lumMod val="50000"/>
                  </a:schemeClr>
                </a:solidFill>
                <a:latin typeface="Söhne"/>
                <a:cs typeface="+mj-cs"/>
              </a:rPr>
              <a:t>بعض الصحف الصادرة عن الأحزاب السياسية كجريدة الوفد، صوت الأمة، المصريون).</a:t>
            </a:r>
            <a:endParaRPr lang="ar-EG" sz="2000" b="1" dirty="0">
              <a:solidFill>
                <a:schemeClr val="accent1">
                  <a:lumMod val="50000"/>
                </a:schemeClr>
              </a:solidFill>
              <a:latin typeface="Söhne"/>
              <a:cs typeface="+mj-cs"/>
            </a:endParaRPr>
          </a:p>
          <a:p>
            <a:pPr algn="justLow" rtl="1">
              <a:lnSpc>
                <a:spcPct val="200000"/>
              </a:lnSpc>
              <a:buFont typeface="+mj-lt"/>
              <a:buAutoNum type="arabicPeriod"/>
            </a:pPr>
            <a:r>
              <a:rPr lang="ar-EG" sz="2000" b="1" dirty="0">
                <a:solidFill>
                  <a:schemeClr val="accent1">
                    <a:lumMod val="50000"/>
                  </a:schemeClr>
                </a:solidFill>
                <a:latin typeface="Söhne"/>
                <a:cs typeface="+mj-cs"/>
              </a:rPr>
              <a:t>صحف اقتصادية</a:t>
            </a:r>
            <a:r>
              <a:rPr lang="ar-EG" sz="2000" dirty="0">
                <a:solidFill>
                  <a:schemeClr val="accent1">
                    <a:lumMod val="50000"/>
                  </a:schemeClr>
                </a:solidFill>
                <a:latin typeface="Söhne"/>
                <a:cs typeface="+mj-cs"/>
              </a:rPr>
              <a:t>: </a:t>
            </a:r>
            <a:r>
              <a:rPr lang="ar-EG" sz="2000" dirty="0" smtClean="0">
                <a:solidFill>
                  <a:schemeClr val="accent1">
                    <a:lumMod val="50000"/>
                  </a:schemeClr>
                </a:solidFill>
                <a:latin typeface="Söhne"/>
                <a:cs typeface="+mj-cs"/>
              </a:rPr>
              <a:t>متخصصة </a:t>
            </a:r>
            <a:r>
              <a:rPr lang="ar-EG" sz="2000" dirty="0">
                <a:solidFill>
                  <a:schemeClr val="accent1">
                    <a:lumMod val="50000"/>
                  </a:schemeClr>
                </a:solidFill>
                <a:latin typeface="Söhne"/>
                <a:cs typeface="+mj-cs"/>
              </a:rPr>
              <a:t>في تغطية الأخبار والتحليلات المتعلقة بالأسواق المالية والتجارة </a:t>
            </a:r>
            <a:r>
              <a:rPr lang="ar-EG" sz="2000" dirty="0" smtClean="0">
                <a:solidFill>
                  <a:schemeClr val="accent1">
                    <a:lumMod val="50000"/>
                  </a:schemeClr>
                </a:solidFill>
                <a:latin typeface="Söhne"/>
                <a:cs typeface="+mj-cs"/>
              </a:rPr>
              <a:t>والاقتصاد، مثال: (</a:t>
            </a:r>
            <a:r>
              <a:rPr lang="ar-EG" sz="2000" b="1" dirty="0" smtClean="0">
                <a:solidFill>
                  <a:schemeClr val="accent1">
                    <a:lumMod val="50000"/>
                  </a:schemeClr>
                </a:solidFill>
                <a:latin typeface="Söhne"/>
                <a:cs typeface="+mj-cs"/>
              </a:rPr>
              <a:t>جريدة المال المصرية</a:t>
            </a:r>
            <a:r>
              <a:rPr lang="ar-EG" sz="2000" dirty="0" smtClean="0">
                <a:solidFill>
                  <a:schemeClr val="accent1">
                    <a:lumMod val="50000"/>
                  </a:schemeClr>
                </a:solidFill>
                <a:latin typeface="Söhne"/>
                <a:cs typeface="+mj-cs"/>
              </a:rPr>
              <a:t>).</a:t>
            </a:r>
            <a:endParaRPr lang="ar-EG" sz="2000" dirty="0">
              <a:solidFill>
                <a:schemeClr val="accent1">
                  <a:lumMod val="50000"/>
                </a:schemeClr>
              </a:solidFill>
              <a:latin typeface="Söhne"/>
              <a:cs typeface="+mj-cs"/>
            </a:endParaRPr>
          </a:p>
          <a:p>
            <a:pPr algn="justLow" rtl="1">
              <a:lnSpc>
                <a:spcPct val="200000"/>
              </a:lnSpc>
              <a:buFont typeface="+mj-lt"/>
              <a:buAutoNum type="arabicPeriod"/>
            </a:pPr>
            <a:r>
              <a:rPr lang="ar-EG" sz="2000" b="1" dirty="0">
                <a:solidFill>
                  <a:schemeClr val="accent1">
                    <a:lumMod val="50000"/>
                  </a:schemeClr>
                </a:solidFill>
                <a:latin typeface="Söhne"/>
                <a:cs typeface="+mj-cs"/>
              </a:rPr>
              <a:t>صحف ثقافية وفنية</a:t>
            </a:r>
            <a:r>
              <a:rPr lang="ar-EG" sz="2000" dirty="0">
                <a:solidFill>
                  <a:schemeClr val="accent1">
                    <a:lumMod val="50000"/>
                  </a:schemeClr>
                </a:solidFill>
                <a:latin typeface="Söhne"/>
                <a:cs typeface="+mj-cs"/>
              </a:rPr>
              <a:t>: تركز على تغطية الأحداث والمستجدات في مجالات الثقافة والفنون </a:t>
            </a:r>
            <a:r>
              <a:rPr lang="ar-EG" sz="2000" dirty="0" smtClean="0">
                <a:solidFill>
                  <a:schemeClr val="accent1">
                    <a:lumMod val="50000"/>
                  </a:schemeClr>
                </a:solidFill>
                <a:latin typeface="Söhne"/>
                <a:cs typeface="+mj-cs"/>
              </a:rPr>
              <a:t>والأدب مثال: (</a:t>
            </a:r>
            <a:r>
              <a:rPr lang="ar-EG" sz="2000" b="1" dirty="0" smtClean="0">
                <a:solidFill>
                  <a:schemeClr val="accent1">
                    <a:lumMod val="50000"/>
                  </a:schemeClr>
                </a:solidFill>
                <a:latin typeface="Söhne"/>
                <a:cs typeface="+mj-cs"/>
              </a:rPr>
              <a:t>مجلة الإذاعة والتلفزيون، مجلة العربي</a:t>
            </a:r>
            <a:r>
              <a:rPr lang="ar-EG" sz="2000" dirty="0" smtClean="0">
                <a:solidFill>
                  <a:schemeClr val="accent1">
                    <a:lumMod val="50000"/>
                  </a:schemeClr>
                </a:solidFill>
                <a:latin typeface="Söhne"/>
                <a:cs typeface="+mj-cs"/>
              </a:rPr>
              <a:t>).</a:t>
            </a:r>
          </a:p>
          <a:p>
            <a:pPr algn="r" rtl="1">
              <a:lnSpc>
                <a:spcPct val="200000"/>
              </a:lnSpc>
            </a:pPr>
            <a:endParaRPr lang="ar-EG" sz="2000" b="0" i="0" dirty="0">
              <a:solidFill>
                <a:schemeClr val="accent1">
                  <a:lumMod val="50000"/>
                </a:schemeClr>
              </a:solidFill>
              <a:effectLst/>
              <a:latin typeface="Söhne"/>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4476729" y="294158"/>
            <a:ext cx="4082603" cy="75985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ctr" rtl="1">
              <a:buFont typeface="Wingdings" panose="05000000000000000000" pitchFamily="2" charset="2"/>
              <a:buChar char="Ø"/>
            </a:pPr>
            <a:r>
              <a:rPr lang="ar-EG" sz="2400" b="1" dirty="0" smtClean="0">
                <a:solidFill>
                  <a:schemeClr val="accent1">
                    <a:lumMod val="50000"/>
                  </a:schemeClr>
                </a:solidFill>
              </a:rPr>
              <a:t>4. أنواع الصحف الإلكترونية. </a:t>
            </a:r>
            <a:endParaRPr lang="ar-EG" sz="2400" b="1" dirty="0">
              <a:solidFill>
                <a:schemeClr val="accent1">
                  <a:lumMod val="50000"/>
                </a:schemeClr>
              </a:solidFill>
            </a:endParaRPr>
          </a:p>
        </p:txBody>
      </p:sp>
    </p:spTree>
    <p:extLst>
      <p:ext uri="{BB962C8B-B14F-4D97-AF65-F5344CB8AC3E}">
        <p14:creationId xmlns:p14="http://schemas.microsoft.com/office/powerpoint/2010/main" val="18516057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347731" y="1287887"/>
            <a:ext cx="11566974" cy="448184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200000"/>
              </a:lnSpc>
            </a:pPr>
            <a:endParaRPr lang="ar-EG" sz="1600" b="1" dirty="0" smtClean="0">
              <a:solidFill>
                <a:srgbClr val="0D0D0D"/>
              </a:solidFill>
              <a:latin typeface="Söhne"/>
            </a:endParaRPr>
          </a:p>
          <a:p>
            <a:pPr algn="r" rtl="1">
              <a:lnSpc>
                <a:spcPct val="200000"/>
              </a:lnSpc>
            </a:pPr>
            <a:r>
              <a:rPr lang="ar-EG" sz="2000" b="1" dirty="0" smtClean="0">
                <a:solidFill>
                  <a:schemeClr val="accent1">
                    <a:lumMod val="50000"/>
                  </a:schemeClr>
                </a:solidFill>
                <a:latin typeface="Söhne"/>
                <a:cs typeface="+mj-cs"/>
              </a:rPr>
              <a:t>5. صحف </a:t>
            </a:r>
            <a:r>
              <a:rPr lang="ar-EG" sz="2000" b="1" dirty="0">
                <a:solidFill>
                  <a:schemeClr val="accent1">
                    <a:lumMod val="50000"/>
                  </a:schemeClr>
                </a:solidFill>
                <a:latin typeface="Söhne"/>
                <a:cs typeface="+mj-cs"/>
              </a:rPr>
              <a:t>علمية وتقنية</a:t>
            </a:r>
            <a:r>
              <a:rPr lang="ar-EG" sz="2000" dirty="0">
                <a:solidFill>
                  <a:schemeClr val="accent1">
                    <a:lumMod val="50000"/>
                  </a:schemeClr>
                </a:solidFill>
                <a:latin typeface="Söhne"/>
                <a:cs typeface="+mj-cs"/>
              </a:rPr>
              <a:t>: تركز على الأخبار والتطورات في مجال العلوم والتكنولوجيا </a:t>
            </a:r>
            <a:r>
              <a:rPr lang="ar-EG" sz="2000" dirty="0" smtClean="0">
                <a:solidFill>
                  <a:schemeClr val="accent1">
                    <a:lumMod val="50000"/>
                  </a:schemeClr>
                </a:solidFill>
                <a:latin typeface="Söhne"/>
                <a:cs typeface="+mj-cs"/>
              </a:rPr>
              <a:t>والابتكار، مثال: ( </a:t>
            </a:r>
            <a:r>
              <a:rPr lang="ar-EG" sz="2000" b="1" dirty="0" smtClean="0">
                <a:solidFill>
                  <a:schemeClr val="accent1">
                    <a:lumMod val="50000"/>
                  </a:schemeClr>
                </a:solidFill>
                <a:latin typeface="Söhne"/>
                <a:cs typeface="+mj-cs"/>
              </a:rPr>
              <a:t>المجلة الصحية للشرق الأوسط</a:t>
            </a:r>
            <a:r>
              <a:rPr lang="ar-EG" sz="2000" dirty="0" smtClean="0">
                <a:solidFill>
                  <a:schemeClr val="accent1">
                    <a:lumMod val="50000"/>
                  </a:schemeClr>
                </a:solidFill>
                <a:latin typeface="Söhne"/>
                <a:cs typeface="+mj-cs"/>
              </a:rPr>
              <a:t>).</a:t>
            </a:r>
            <a:endParaRPr lang="ar-EG" sz="2000" dirty="0">
              <a:solidFill>
                <a:schemeClr val="accent1">
                  <a:lumMod val="50000"/>
                </a:schemeClr>
              </a:solidFill>
              <a:latin typeface="Söhne"/>
              <a:cs typeface="+mj-cs"/>
            </a:endParaRPr>
          </a:p>
          <a:p>
            <a:pPr algn="r" rtl="1">
              <a:lnSpc>
                <a:spcPct val="200000"/>
              </a:lnSpc>
            </a:pPr>
            <a:r>
              <a:rPr lang="ar-EG" sz="2000" b="1" dirty="0" smtClean="0">
                <a:solidFill>
                  <a:schemeClr val="accent1">
                    <a:lumMod val="50000"/>
                  </a:schemeClr>
                </a:solidFill>
                <a:latin typeface="Söhne"/>
                <a:cs typeface="+mj-cs"/>
              </a:rPr>
              <a:t>6. صحف </a:t>
            </a:r>
            <a:r>
              <a:rPr lang="ar-EG" sz="2000" b="1" dirty="0">
                <a:solidFill>
                  <a:schemeClr val="accent1">
                    <a:lumMod val="50000"/>
                  </a:schemeClr>
                </a:solidFill>
                <a:latin typeface="Söhne"/>
                <a:cs typeface="+mj-cs"/>
              </a:rPr>
              <a:t>رياضية</a:t>
            </a:r>
            <a:r>
              <a:rPr lang="ar-EG" sz="2000" dirty="0">
                <a:solidFill>
                  <a:schemeClr val="accent1">
                    <a:lumMod val="50000"/>
                  </a:schemeClr>
                </a:solidFill>
                <a:latin typeface="Söhne"/>
                <a:cs typeface="+mj-cs"/>
              </a:rPr>
              <a:t>: تركز على تغطية الأحداث والنتائج في مجال الرياضة والألعاب </a:t>
            </a:r>
            <a:r>
              <a:rPr lang="ar-EG" sz="2000" dirty="0" smtClean="0">
                <a:solidFill>
                  <a:schemeClr val="accent1">
                    <a:lumMod val="50000"/>
                  </a:schemeClr>
                </a:solidFill>
                <a:latin typeface="Söhne"/>
                <a:cs typeface="+mj-cs"/>
              </a:rPr>
              <a:t>الرياضية، مثال: (</a:t>
            </a:r>
            <a:r>
              <a:rPr lang="ar-EG" sz="2000" b="1" dirty="0" smtClean="0">
                <a:solidFill>
                  <a:schemeClr val="accent1">
                    <a:lumMod val="50000"/>
                  </a:schemeClr>
                </a:solidFill>
                <a:latin typeface="Söhne"/>
                <a:cs typeface="+mj-cs"/>
              </a:rPr>
              <a:t>جريدة أخبار الرياضة المصرية).</a:t>
            </a:r>
            <a:endParaRPr lang="ar-EG" sz="2000" b="1" dirty="0">
              <a:solidFill>
                <a:schemeClr val="accent1">
                  <a:lumMod val="50000"/>
                </a:schemeClr>
              </a:solidFill>
              <a:latin typeface="Söhne"/>
              <a:cs typeface="+mj-cs"/>
            </a:endParaRPr>
          </a:p>
          <a:p>
            <a:pPr algn="r" rtl="1">
              <a:lnSpc>
                <a:spcPct val="200000"/>
              </a:lnSpc>
            </a:pPr>
            <a:r>
              <a:rPr lang="ar-EG" sz="2000" b="1" dirty="0" smtClean="0">
                <a:solidFill>
                  <a:schemeClr val="accent1">
                    <a:lumMod val="50000"/>
                  </a:schemeClr>
                </a:solidFill>
                <a:latin typeface="Söhne"/>
                <a:cs typeface="+mj-cs"/>
              </a:rPr>
              <a:t>7. صحف </a:t>
            </a:r>
            <a:r>
              <a:rPr lang="ar-EG" sz="2000" b="1" dirty="0">
                <a:solidFill>
                  <a:schemeClr val="accent1">
                    <a:lumMod val="50000"/>
                  </a:schemeClr>
                </a:solidFill>
                <a:latin typeface="Söhne"/>
                <a:cs typeface="+mj-cs"/>
              </a:rPr>
              <a:t>متخصصة</a:t>
            </a:r>
            <a:r>
              <a:rPr lang="ar-EG" sz="2000" dirty="0">
                <a:solidFill>
                  <a:schemeClr val="accent1">
                    <a:lumMod val="50000"/>
                  </a:schemeClr>
                </a:solidFill>
                <a:latin typeface="Söhne"/>
                <a:cs typeface="+mj-cs"/>
              </a:rPr>
              <a:t>: تركز على موضوع معين مثل البيئة، أو الصحة، أو التعليم، أو السفر، </a:t>
            </a:r>
            <a:r>
              <a:rPr lang="ar-EG" sz="2000" dirty="0" smtClean="0">
                <a:solidFill>
                  <a:schemeClr val="accent1">
                    <a:lumMod val="50000"/>
                  </a:schemeClr>
                </a:solidFill>
                <a:latin typeface="Söhne"/>
                <a:cs typeface="+mj-cs"/>
              </a:rPr>
              <a:t>وغيرها، مثال:  ( </a:t>
            </a:r>
            <a:r>
              <a:rPr lang="ar-EG" sz="2000" b="1" dirty="0" smtClean="0">
                <a:solidFill>
                  <a:schemeClr val="accent1">
                    <a:lumMod val="50000"/>
                  </a:schemeClr>
                </a:solidFill>
                <a:latin typeface="Söhne"/>
                <a:cs typeface="+mj-cs"/>
              </a:rPr>
              <a:t>مجلة أخبار البيئة</a:t>
            </a:r>
            <a:r>
              <a:rPr lang="ar-EG" sz="2000" dirty="0" smtClean="0">
                <a:solidFill>
                  <a:schemeClr val="accent1">
                    <a:lumMod val="50000"/>
                  </a:schemeClr>
                </a:solidFill>
                <a:latin typeface="Söhne"/>
                <a:cs typeface="+mj-cs"/>
              </a:rPr>
              <a:t>)</a:t>
            </a:r>
            <a:endParaRPr lang="ar-EG" sz="2000" dirty="0">
              <a:solidFill>
                <a:schemeClr val="accent1">
                  <a:lumMod val="50000"/>
                </a:schemeClr>
              </a:solidFill>
              <a:latin typeface="Söhne"/>
              <a:cs typeface="+mj-cs"/>
            </a:endParaRPr>
          </a:p>
          <a:p>
            <a:pPr algn="r" rtl="1">
              <a:lnSpc>
                <a:spcPct val="200000"/>
              </a:lnSpc>
            </a:pPr>
            <a:r>
              <a:rPr lang="ar-EG" sz="2000" b="1" dirty="0" smtClean="0">
                <a:solidFill>
                  <a:schemeClr val="accent1">
                    <a:lumMod val="50000"/>
                  </a:schemeClr>
                </a:solidFill>
                <a:latin typeface="Söhne"/>
                <a:cs typeface="+mj-cs"/>
              </a:rPr>
              <a:t>8. صحف </a:t>
            </a:r>
            <a:r>
              <a:rPr lang="ar-EG" sz="2000" b="1" dirty="0">
                <a:solidFill>
                  <a:schemeClr val="accent1">
                    <a:lumMod val="50000"/>
                  </a:schemeClr>
                </a:solidFill>
                <a:latin typeface="Söhne"/>
                <a:cs typeface="+mj-cs"/>
              </a:rPr>
              <a:t>إقليمية أو محلية</a:t>
            </a:r>
            <a:r>
              <a:rPr lang="ar-EG" sz="2000" dirty="0">
                <a:solidFill>
                  <a:schemeClr val="accent1">
                    <a:lumMod val="50000"/>
                  </a:schemeClr>
                </a:solidFill>
                <a:latin typeface="Söhne"/>
                <a:cs typeface="+mj-cs"/>
              </a:rPr>
              <a:t>: تركز على تغطية الأخبار والأحداث على المستوى المحلي أو </a:t>
            </a:r>
            <a:r>
              <a:rPr lang="ar-EG" sz="2000" dirty="0" smtClean="0">
                <a:solidFill>
                  <a:schemeClr val="accent1">
                    <a:lumMod val="50000"/>
                  </a:schemeClr>
                </a:solidFill>
                <a:latin typeface="Söhne"/>
                <a:cs typeface="+mj-cs"/>
              </a:rPr>
              <a:t>الإقليمي، مثال: (</a:t>
            </a:r>
            <a:r>
              <a:rPr lang="ar-EG" sz="2000" b="1" dirty="0" smtClean="0">
                <a:solidFill>
                  <a:schemeClr val="accent1">
                    <a:lumMod val="50000"/>
                  </a:schemeClr>
                </a:solidFill>
                <a:latin typeface="Söhne"/>
                <a:cs typeface="+mj-cs"/>
              </a:rPr>
              <a:t>جريدة صوت المنيا</a:t>
            </a:r>
            <a:r>
              <a:rPr lang="ar-EG" sz="2000" dirty="0" smtClean="0">
                <a:solidFill>
                  <a:schemeClr val="accent1">
                    <a:lumMod val="50000"/>
                  </a:schemeClr>
                </a:solidFill>
                <a:latin typeface="Söhne"/>
                <a:cs typeface="+mj-cs"/>
              </a:rPr>
              <a:t>).</a:t>
            </a:r>
            <a:endParaRPr lang="ar-EG" sz="2000" dirty="0">
              <a:solidFill>
                <a:schemeClr val="accent1">
                  <a:lumMod val="50000"/>
                </a:schemeClr>
              </a:solidFill>
              <a:latin typeface="Söhne"/>
              <a:cs typeface="+mj-cs"/>
            </a:endParaRPr>
          </a:p>
          <a:p>
            <a:pPr algn="r" rtl="1">
              <a:lnSpc>
                <a:spcPct val="200000"/>
              </a:lnSpc>
            </a:pPr>
            <a:r>
              <a:rPr lang="ar-EG" sz="2000" dirty="0">
                <a:solidFill>
                  <a:schemeClr val="accent1">
                    <a:lumMod val="50000"/>
                  </a:schemeClr>
                </a:solidFill>
                <a:latin typeface="Söhne"/>
                <a:cs typeface="+mj-cs"/>
              </a:rPr>
              <a:t>هذه بعض الأنواع الشائعة للصحف </a:t>
            </a:r>
            <a:r>
              <a:rPr lang="ar-EG" sz="2000" dirty="0" smtClean="0">
                <a:solidFill>
                  <a:schemeClr val="accent1">
                    <a:lumMod val="50000"/>
                  </a:schemeClr>
                </a:solidFill>
                <a:latin typeface="Söhne"/>
                <a:cs typeface="+mj-cs"/>
              </a:rPr>
              <a:t>الإلكترونية</a:t>
            </a:r>
            <a:r>
              <a:rPr lang="ar-EG" sz="2000" dirty="0">
                <a:solidFill>
                  <a:schemeClr val="accent1">
                    <a:lumMod val="50000"/>
                  </a:schemeClr>
                </a:solidFill>
                <a:latin typeface="Söhne"/>
                <a:cs typeface="+mj-cs"/>
              </a:rPr>
              <a:t>، وتوجد أنواع أخرى تعتمد على السياق الثقافي واللغوي للمنطقة التي تُصدر فيها </a:t>
            </a:r>
            <a:r>
              <a:rPr lang="ar-EG" sz="2000" dirty="0" smtClean="0">
                <a:solidFill>
                  <a:schemeClr val="accent1">
                    <a:lumMod val="50000"/>
                  </a:schemeClr>
                </a:solidFill>
                <a:latin typeface="Söhne"/>
                <a:cs typeface="+mj-cs"/>
              </a:rPr>
              <a:t>الصحيفة.</a:t>
            </a:r>
          </a:p>
          <a:p>
            <a:pPr algn="r" rtl="1">
              <a:lnSpc>
                <a:spcPct val="150000"/>
              </a:lnSpc>
            </a:pPr>
            <a:endParaRPr lang="ar-EG" sz="2000" b="0" i="0" dirty="0">
              <a:solidFill>
                <a:schemeClr val="accent1">
                  <a:lumMod val="50000"/>
                </a:schemeClr>
              </a:solidFill>
              <a:effectLst/>
              <a:latin typeface="Söhne"/>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11541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21662" y="1744248"/>
            <a:ext cx="7462467" cy="43401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0347335" y="26008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25962" y="-54010"/>
            <a:ext cx="2470340" cy="628189"/>
          </a:xfrm>
          <a:prstGeom prst="rect">
            <a:avLst/>
          </a:prstGeom>
        </p:spPr>
      </p:pic>
      <p:sp>
        <p:nvSpPr>
          <p:cNvPr id="4" name="Rectangle: Rounded Corners 3">
            <a:extLst>
              <a:ext uri="{FF2B5EF4-FFF2-40B4-BE49-F238E27FC236}">
                <a16:creationId xmlns:a16="http://schemas.microsoft.com/office/drawing/2014/main" id="{247F9690-99D7-4C19-93D0-DF685F306259}"/>
              </a:ext>
            </a:extLst>
          </p:cNvPr>
          <p:cNvSpPr/>
          <p:nvPr/>
        </p:nvSpPr>
        <p:spPr>
          <a:xfrm>
            <a:off x="3053079" y="1744248"/>
            <a:ext cx="8932859" cy="410836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1000"/>
              </a:spcAft>
            </a:pPr>
            <a:r>
              <a:rPr lang="ar-SA" sz="2400" dirty="0">
                <a:latin typeface="Calibri" panose="020F0502020204030204" pitchFamily="34" charset="0"/>
                <a:ea typeface="Calibri" panose="020F0502020204030204" pitchFamily="34" charset="0"/>
                <a:cs typeface="Times New Roman" panose="02020603050405020304" pitchFamily="18" charset="0"/>
              </a:rPr>
              <a:t>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EG" sz="2400" dirty="0" smtClean="0">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mj-cs"/>
              </a:rPr>
              <a:t>ي</a:t>
            </a:r>
            <a:r>
              <a:rPr lang="ar-EG" sz="2400" dirty="0" smtClean="0">
                <a:solidFill>
                  <a:srgbClr val="002060"/>
                </a:solidFill>
                <a:latin typeface="Calibri" panose="020F0502020204030204" pitchFamily="34" charset="0"/>
                <a:ea typeface="Calibri" panose="020F0502020204030204" pitchFamily="34" charset="0"/>
                <a:cs typeface="+mj-cs"/>
              </a:rPr>
              <a:t>ُ</a:t>
            </a:r>
            <a:r>
              <a:rPr lang="ar-SA" sz="2400" dirty="0" smtClean="0">
                <a:solidFill>
                  <a:srgbClr val="002060"/>
                </a:solidFill>
                <a:latin typeface="Calibri" panose="020F0502020204030204" pitchFamily="34" charset="0"/>
                <a:ea typeface="Calibri" panose="020F0502020204030204" pitchFamily="34" charset="0"/>
                <a:cs typeface="+mj-cs"/>
              </a:rPr>
              <a:t>عرف </a:t>
            </a:r>
            <a:r>
              <a:rPr lang="ar-SA" sz="2400" dirty="0">
                <a:solidFill>
                  <a:srgbClr val="002060"/>
                </a:solidFill>
                <a:latin typeface="Calibri" panose="020F0502020204030204" pitchFamily="34" charset="0"/>
                <a:ea typeface="Calibri" panose="020F0502020204030204" pitchFamily="34" charset="0"/>
                <a:cs typeface="+mj-cs"/>
              </a:rPr>
              <a:t>الخبر الصحفي بأنه وصف موضوعي دقيق للوقائع والتفاصيل والأسباب والنتائج المتاحة لحدث حالي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1000"/>
              </a:spcAft>
            </a:pPr>
            <a:r>
              <a:rPr lang="ar-SA" sz="2400" dirty="0">
                <a:solidFill>
                  <a:srgbClr val="002060"/>
                </a:solidFill>
                <a:latin typeface="Calibri" panose="020F0502020204030204" pitchFamily="34" charset="0"/>
                <a:ea typeface="Calibri" panose="020F0502020204030204" pitchFamily="34" charset="0"/>
                <a:cs typeface="+mj-cs"/>
              </a:rPr>
              <a:t> </a:t>
            </a:r>
            <a:r>
              <a:rPr lang="ar-EG" sz="2400" dirty="0" smtClean="0">
                <a:solidFill>
                  <a:srgbClr val="002060"/>
                </a:solidFill>
                <a:latin typeface="Calibri" panose="020F0502020204030204" pitchFamily="34" charset="0"/>
                <a:ea typeface="Calibri" panose="020F0502020204030204" pitchFamily="34" charset="0"/>
                <a:cs typeface="+mj-cs"/>
              </a:rPr>
              <a:t>- بينما</a:t>
            </a:r>
            <a:r>
              <a:rPr lang="ar-SA" sz="2400" dirty="0" smtClean="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الخبر الصحفي </a:t>
            </a:r>
            <a:r>
              <a:rPr lang="ar-SA" sz="2400" dirty="0" smtClean="0">
                <a:solidFill>
                  <a:srgbClr val="002060"/>
                </a:solidFill>
                <a:latin typeface="Calibri" panose="020F0502020204030204" pitchFamily="34" charset="0"/>
                <a:ea typeface="Calibri" panose="020F0502020204030204" pitchFamily="34" charset="0"/>
                <a:cs typeface="+mj-cs"/>
              </a:rPr>
              <a:t>ا</a:t>
            </a:r>
            <a:r>
              <a:rPr lang="ar-EG" sz="2400" dirty="0" smtClean="0">
                <a:solidFill>
                  <a:srgbClr val="002060"/>
                </a:solidFill>
                <a:latin typeface="Calibri" panose="020F0502020204030204" pitchFamily="34" charset="0"/>
                <a:ea typeface="Calibri" panose="020F0502020204030204" pitchFamily="34" charset="0"/>
                <a:cs typeface="+mj-cs"/>
              </a:rPr>
              <a:t>لإلكتروني</a:t>
            </a:r>
            <a:r>
              <a:rPr lang="ar-SA" sz="2400" dirty="0" smtClean="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فيعرف بأنه الخبر الذي يتم بثه عن طريق شبكة </a:t>
            </a:r>
            <a:r>
              <a:rPr lang="ar-SA" sz="2400" dirty="0" smtClean="0">
                <a:solidFill>
                  <a:srgbClr val="002060"/>
                </a:solidFill>
                <a:latin typeface="Calibri" panose="020F0502020204030204" pitchFamily="34" charset="0"/>
                <a:ea typeface="Calibri" panose="020F0502020204030204" pitchFamily="34" charset="0"/>
                <a:cs typeface="+mj-cs"/>
              </a:rPr>
              <a:t>ا</a:t>
            </a:r>
            <a:r>
              <a:rPr lang="ar-EG" sz="2400" dirty="0" smtClean="0">
                <a:solidFill>
                  <a:srgbClr val="002060"/>
                </a:solidFill>
                <a:latin typeface="Calibri" panose="020F0502020204030204" pitchFamily="34" charset="0"/>
                <a:ea typeface="Calibri" panose="020F0502020204030204" pitchFamily="34" charset="0"/>
                <a:cs typeface="+mj-cs"/>
              </a:rPr>
              <a:t>لإ</a:t>
            </a:r>
            <a:r>
              <a:rPr lang="ar-SA" sz="2400" dirty="0" smtClean="0">
                <a:solidFill>
                  <a:srgbClr val="002060"/>
                </a:solidFill>
                <a:latin typeface="Calibri" panose="020F0502020204030204" pitchFamily="34" charset="0"/>
                <a:ea typeface="Calibri" panose="020F0502020204030204" pitchFamily="34" charset="0"/>
                <a:cs typeface="+mj-cs"/>
              </a:rPr>
              <a:t>نترنت </a:t>
            </a:r>
            <a:r>
              <a:rPr lang="ar-SA" sz="2400" dirty="0">
                <a:solidFill>
                  <a:srgbClr val="002060"/>
                </a:solidFill>
                <a:latin typeface="Calibri" panose="020F0502020204030204" pitchFamily="34" charset="0"/>
                <a:ea typeface="Calibri" panose="020F0502020204030204" pitchFamily="34" charset="0"/>
                <a:cs typeface="+mj-cs"/>
              </a:rPr>
              <a:t>سواء كان </a:t>
            </a:r>
            <a:r>
              <a:rPr lang="ar-SA" sz="2400" dirty="0" smtClean="0">
                <a:solidFill>
                  <a:srgbClr val="002060"/>
                </a:solidFill>
                <a:latin typeface="Calibri" panose="020F0502020204030204" pitchFamily="34" charset="0"/>
                <a:ea typeface="Calibri" panose="020F0502020204030204" pitchFamily="34" charset="0"/>
                <a:cs typeface="+mj-cs"/>
              </a:rPr>
              <a:t>نصا</a:t>
            </a:r>
            <a:r>
              <a:rPr lang="ar-EG" sz="2400" dirty="0" smtClean="0">
                <a:solidFill>
                  <a:srgbClr val="002060"/>
                </a:solidFill>
                <a:latin typeface="Calibri" panose="020F0502020204030204" pitchFamily="34" charset="0"/>
                <a:ea typeface="Calibri" panose="020F0502020204030204" pitchFamily="34" charset="0"/>
                <a:cs typeface="+mj-cs"/>
              </a:rPr>
              <a:t>ً</a:t>
            </a:r>
            <a:r>
              <a:rPr lang="ar-SA" sz="2400" dirty="0" smtClean="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أو </a:t>
            </a:r>
            <a:r>
              <a:rPr lang="ar-SA" sz="2400" dirty="0" smtClean="0">
                <a:solidFill>
                  <a:srgbClr val="002060"/>
                </a:solidFill>
                <a:latin typeface="Calibri" panose="020F0502020204030204" pitchFamily="34" charset="0"/>
                <a:ea typeface="Calibri" panose="020F0502020204030204" pitchFamily="34" charset="0"/>
                <a:cs typeface="+mj-cs"/>
              </a:rPr>
              <a:t>مصورا</a:t>
            </a:r>
            <a:r>
              <a:rPr lang="ar-EG" sz="2400" dirty="0" smtClean="0">
                <a:solidFill>
                  <a:srgbClr val="002060"/>
                </a:solidFill>
                <a:latin typeface="Calibri" panose="020F0502020204030204" pitchFamily="34" charset="0"/>
                <a:ea typeface="Calibri" panose="020F0502020204030204" pitchFamily="34" charset="0"/>
                <a:cs typeface="+mj-cs"/>
              </a:rPr>
              <a:t>ً</a:t>
            </a:r>
            <a:r>
              <a:rPr lang="ar-SA" sz="2400" dirty="0" smtClean="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أو كلاهما </a:t>
            </a:r>
            <a:r>
              <a:rPr lang="ar-SA" sz="2400" dirty="0" smtClean="0">
                <a:solidFill>
                  <a:srgbClr val="002060"/>
                </a:solidFill>
                <a:latin typeface="Calibri" panose="020F0502020204030204" pitchFamily="34" charset="0"/>
                <a:ea typeface="Calibri" panose="020F0502020204030204" pitchFamily="34" charset="0"/>
                <a:cs typeface="+mj-cs"/>
              </a:rPr>
              <a:t>معا</a:t>
            </a:r>
            <a:r>
              <a:rPr lang="ar-EG" sz="2400" dirty="0" smtClean="0">
                <a:solidFill>
                  <a:srgbClr val="002060"/>
                </a:solidFill>
                <a:latin typeface="Calibri" panose="020F0502020204030204" pitchFamily="34" charset="0"/>
                <a:ea typeface="Calibri" panose="020F0502020204030204" pitchFamily="34" charset="0"/>
                <a:cs typeface="+mj-cs"/>
              </a:rPr>
              <a:t>ً</a:t>
            </a:r>
            <a:r>
              <a:rPr lang="ar-SA" sz="2400" dirty="0" smtClean="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على </a:t>
            </a:r>
            <a:r>
              <a:rPr lang="ar-EG" sz="2400" dirty="0" smtClean="0">
                <a:solidFill>
                  <a:srgbClr val="002060"/>
                </a:solidFill>
                <a:latin typeface="Calibri" panose="020F0502020204030204" pitchFamily="34" charset="0"/>
                <a:ea typeface="Calibri" panose="020F0502020204030204" pitchFamily="34" charset="0"/>
                <a:cs typeface="+mj-cs"/>
              </a:rPr>
              <a:t>أ</a:t>
            </a:r>
            <a:r>
              <a:rPr lang="ar-SA" sz="2400" dirty="0" smtClean="0">
                <a:solidFill>
                  <a:srgbClr val="002060"/>
                </a:solidFill>
                <a:latin typeface="Calibri" panose="020F0502020204030204" pitchFamily="34" charset="0"/>
                <a:ea typeface="Calibri" panose="020F0502020204030204" pitchFamily="34" charset="0"/>
                <a:cs typeface="+mj-cs"/>
              </a:rPr>
              <a:t>ن </a:t>
            </a:r>
            <a:r>
              <a:rPr lang="ar-SA" sz="2400" dirty="0">
                <a:solidFill>
                  <a:srgbClr val="002060"/>
                </a:solidFill>
                <a:latin typeface="Calibri" panose="020F0502020204030204" pitchFamily="34" charset="0"/>
                <a:ea typeface="Calibri" panose="020F0502020204030204" pitchFamily="34" charset="0"/>
                <a:cs typeface="+mj-cs"/>
              </a:rPr>
              <a:t>تتوفر فيه قواعد الكتابة الصحفية </a:t>
            </a:r>
            <a:r>
              <a:rPr lang="ar-SA" sz="2400" dirty="0" smtClean="0">
                <a:solidFill>
                  <a:srgbClr val="002060"/>
                </a:solidFill>
                <a:latin typeface="Calibri" panose="020F0502020204030204" pitchFamily="34" charset="0"/>
                <a:ea typeface="Calibri" panose="020F0502020204030204" pitchFamily="34" charset="0"/>
                <a:cs typeface="+mj-cs"/>
              </a:rPr>
              <a:t>الإلكترونية </a:t>
            </a:r>
            <a:r>
              <a:rPr lang="ar-SA" sz="2400" dirty="0">
                <a:solidFill>
                  <a:srgbClr val="002060"/>
                </a:solidFill>
                <a:latin typeface="Calibri" panose="020F0502020204030204" pitchFamily="34" charset="0"/>
                <a:ea typeface="Calibri" panose="020F0502020204030204" pitchFamily="34" charset="0"/>
                <a:cs typeface="+mj-cs"/>
              </a:rPr>
              <a:t>التقنية </a:t>
            </a:r>
            <a:r>
              <a:rPr lang="ar-SA" sz="2400" dirty="0" smtClean="0">
                <a:solidFill>
                  <a:srgbClr val="002060"/>
                </a:solidFill>
                <a:latin typeface="Calibri" panose="020F0502020204030204" pitchFamily="34" charset="0"/>
                <a:ea typeface="Calibri" panose="020F0502020204030204" pitchFamily="34" charset="0"/>
                <a:cs typeface="+mj-cs"/>
              </a:rPr>
              <a:t>والمهنية.</a:t>
            </a:r>
            <a:endParaRPr lang="en-US" sz="2400" dirty="0">
              <a:solidFill>
                <a:srgbClr val="002060"/>
              </a:solidFill>
              <a:effectLst/>
              <a:latin typeface="Calibri" panose="020F0502020204030204" pitchFamily="34" charset="0"/>
              <a:ea typeface="Calibri" panose="020F0502020204030204" pitchFamily="34" charset="0"/>
              <a:cs typeface="+mj-cs"/>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4043966" y="694327"/>
            <a:ext cx="5112913" cy="70947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ctr" rtl="1">
              <a:buFont typeface="Wingdings" panose="05000000000000000000" pitchFamily="2" charset="2"/>
              <a:buChar char="Ø"/>
            </a:pPr>
            <a:r>
              <a:rPr lang="ar-EG" sz="28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5.مفهوم </a:t>
            </a:r>
            <a:r>
              <a:rPr lang="ar-SA"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الخبر </a:t>
            </a: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الصحفي </a:t>
            </a:r>
            <a:r>
              <a:rPr lang="ar-SA" sz="24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الإلكتروني</a:t>
            </a:r>
            <a:r>
              <a:rPr lang="ar-EG" sz="28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ar-EG" sz="2800" b="1" dirty="0">
              <a:solidFill>
                <a:srgbClr val="002060"/>
              </a:solidFill>
            </a:endParaRPr>
          </a:p>
        </p:txBody>
      </p:sp>
      <p:pic>
        <p:nvPicPr>
          <p:cNvPr id="5" name="Picture 4"/>
          <p:cNvPicPr>
            <a:picLocks noChangeAspect="1"/>
          </p:cNvPicPr>
          <p:nvPr/>
        </p:nvPicPr>
        <p:blipFill>
          <a:blip r:embed="rId6"/>
          <a:stretch>
            <a:fillRect/>
          </a:stretch>
        </p:blipFill>
        <p:spPr>
          <a:xfrm>
            <a:off x="152813" y="1744248"/>
            <a:ext cx="2802075" cy="35604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6967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563154" y="1024900"/>
            <a:ext cx="8628846" cy="3885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17487" y="6341127"/>
            <a:ext cx="2522112"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97036" y="57923"/>
            <a:ext cx="1942563" cy="700324"/>
          </a:xfrm>
          <a:prstGeom prst="rect">
            <a:avLst/>
          </a:prstGeom>
        </p:spPr>
      </p:pic>
      <p:sp>
        <p:nvSpPr>
          <p:cNvPr id="3" name="Rounded Rectangle 2"/>
          <p:cNvSpPr/>
          <p:nvPr/>
        </p:nvSpPr>
        <p:spPr>
          <a:xfrm>
            <a:off x="3519153" y="1175092"/>
            <a:ext cx="8672847" cy="403110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SA" dirty="0">
                <a:latin typeface="Calibri" panose="020F0502020204030204" pitchFamily="34" charset="0"/>
                <a:ea typeface="Calibri" panose="020F0502020204030204" pitchFamily="34" charset="0"/>
                <a:cs typeface="Times New Roman" panose="02020603050405020304" pitchFamily="18" charset="0"/>
              </a:rPr>
              <a:t> </a:t>
            </a:r>
            <a:r>
              <a:rPr lang="ar-EG" dirty="0" smtClean="0">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كما ت</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عرف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الأخبار الصحفية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لإلكتروني</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ة ب</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أ</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نها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الأخبار التي يتم بثها على شبكة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ال</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نترنت</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وتخضع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هذه الأخبار في غالبية المواقع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لى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عمليات تحديث مستمرة تمكن من إضافة أية تفاصيل جديدة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لى الحدث</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وتزود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شأنها شأن الأخبار الصحفية والتلفزيونية بالصور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والخلفيات</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فضلا</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ربطها بالأحداث المشابهة وقواعد البيانات </a:t>
            </a:r>
            <a:r>
              <a:rPr lang="ar-SA"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والمعلومات</a:t>
            </a:r>
            <a:r>
              <a:rPr lang="ar-SA" sz="2400" dirty="0" smtClean="0">
                <a:solidFill>
                  <a:srgbClr val="002060"/>
                </a:solidFill>
                <a:latin typeface="Calibri" panose="020F0502020204030204" pitchFamily="34" charset="0"/>
                <a:ea typeface="Calibri" panose="020F0502020204030204" pitchFamily="34" charset="0"/>
                <a:cs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24900"/>
            <a:ext cx="3481568" cy="36441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2434" y="1563319"/>
            <a:ext cx="9192581" cy="4365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0474231" y="5575314"/>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556470" y="5575314"/>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a:t>
            </a:r>
            <a:r>
              <a:rPr lang="en-US" sz="2000" dirty="0" smtClean="0">
                <a:solidFill>
                  <a:schemeClr val="bg1"/>
                </a:solidFill>
                <a:latin typeface="Times New Roman" panose="02020603050405020304" pitchFamily="18" charset="0"/>
                <a:cs typeface="Times New Roman" panose="02020603050405020304" pitchFamily="18" charset="0"/>
              </a:rPr>
              <a:t>8</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575800" y="6283200"/>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1056068" y="1482806"/>
            <a:ext cx="10122794" cy="4211873"/>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1000"/>
              </a:spcAft>
            </a:pPr>
            <a:r>
              <a:rPr lang="ar-SA" sz="2400" b="1" u="sng" dirty="0" smtClean="0">
                <a:solidFill>
                  <a:schemeClr val="accent1">
                    <a:lumMod val="75000"/>
                  </a:schemeClr>
                </a:solidFill>
                <a:latin typeface="Calibri" panose="020F0502020204030204" pitchFamily="34" charset="0"/>
                <a:ea typeface="Calibri" panose="020F0502020204030204" pitchFamily="34" charset="0"/>
                <a:cs typeface="+mj-cs"/>
              </a:rPr>
              <a:t>تتميز الأخبارالإلكترونية </a:t>
            </a:r>
            <a:r>
              <a:rPr lang="ar-SA" sz="2400" b="1" u="sng" dirty="0">
                <a:solidFill>
                  <a:schemeClr val="accent1">
                    <a:lumMod val="75000"/>
                  </a:schemeClr>
                </a:solidFill>
                <a:latin typeface="Calibri" panose="020F0502020204030204" pitchFamily="34" charset="0"/>
                <a:ea typeface="Calibri" panose="020F0502020204030204" pitchFamily="34" charset="0"/>
                <a:cs typeface="+mj-cs"/>
              </a:rPr>
              <a:t>عن نظيرتها الصحفية </a:t>
            </a:r>
            <a:r>
              <a:rPr lang="ar-SA" sz="2400" b="1" u="sng" dirty="0" smtClean="0">
                <a:solidFill>
                  <a:schemeClr val="accent1">
                    <a:lumMod val="75000"/>
                  </a:schemeClr>
                </a:solidFill>
                <a:latin typeface="Calibri" panose="020F0502020204030204" pitchFamily="34" charset="0"/>
                <a:ea typeface="Calibri" panose="020F0502020204030204" pitchFamily="34" charset="0"/>
                <a:cs typeface="+mj-cs"/>
              </a:rPr>
              <a:t>والاذاعية, </a:t>
            </a:r>
            <a:r>
              <a:rPr lang="ar-SA" sz="2400" b="1" u="sng" dirty="0">
                <a:solidFill>
                  <a:schemeClr val="accent1">
                    <a:lumMod val="75000"/>
                  </a:schemeClr>
                </a:solidFill>
                <a:latin typeface="Calibri" panose="020F0502020204030204" pitchFamily="34" charset="0"/>
                <a:ea typeface="Calibri" panose="020F0502020204030204" pitchFamily="34" charset="0"/>
                <a:cs typeface="+mj-cs"/>
              </a:rPr>
              <a:t>بما يلي </a:t>
            </a:r>
            <a:r>
              <a:rPr lang="ar-SA" sz="2400" dirty="0">
                <a:solidFill>
                  <a:schemeClr val="accent1">
                    <a:lumMod val="75000"/>
                  </a:schemeClr>
                </a:solidFill>
                <a:latin typeface="Calibri" panose="020F0502020204030204" pitchFamily="34" charset="0"/>
                <a:ea typeface="Calibri" panose="020F0502020204030204" pitchFamily="34" charset="0"/>
                <a:cs typeface="+mj-cs"/>
              </a:rPr>
              <a:t>:</a:t>
            </a:r>
            <a:endParaRPr lang="en-US" sz="2400" dirty="0">
              <a:solidFill>
                <a:schemeClr val="accent1">
                  <a:lumMod val="75000"/>
                </a:schemeClr>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solidFill>
                  <a:schemeClr val="accent1">
                    <a:lumMod val="75000"/>
                  </a:schemeClr>
                </a:solidFill>
                <a:latin typeface="Calibri" panose="020F0502020204030204" pitchFamily="34" charset="0"/>
                <a:ea typeface="Calibri" panose="020F0502020204030204" pitchFamily="34" charset="0"/>
                <a:cs typeface="+mj-cs"/>
              </a:rPr>
              <a:t>تعدد الوسائط في تقديم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الأخبار: </a:t>
            </a:r>
            <a:r>
              <a:rPr lang="ar-SA" sz="2400" dirty="0">
                <a:solidFill>
                  <a:schemeClr val="accent1">
                    <a:lumMod val="75000"/>
                  </a:schemeClr>
                </a:solidFill>
                <a:latin typeface="Calibri" panose="020F0502020204030204" pitchFamily="34" charset="0"/>
                <a:ea typeface="Calibri" panose="020F0502020204030204" pitchFamily="34" charset="0"/>
                <a:cs typeface="+mj-cs"/>
              </a:rPr>
              <a:t>إذ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لا</a:t>
            </a:r>
            <a:r>
              <a:rPr lang="ar-EG" sz="2400" dirty="0" smtClean="0">
                <a:solidFill>
                  <a:schemeClr val="accent1">
                    <a:lumMod val="75000"/>
                  </a:schemeClr>
                </a:solidFill>
                <a:latin typeface="Calibri" panose="020F0502020204030204" pitchFamily="34" charset="0"/>
                <a:ea typeface="Calibri" panose="020F0502020204030204" pitchFamily="34" charset="0"/>
                <a:cs typeface="+mj-cs"/>
              </a:rPr>
              <a:t>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يقتصر </a:t>
            </a:r>
            <a:r>
              <a:rPr lang="ar-SA" sz="2400" dirty="0">
                <a:solidFill>
                  <a:schemeClr val="accent1">
                    <a:lumMod val="75000"/>
                  </a:schemeClr>
                </a:solidFill>
                <a:latin typeface="Calibri" panose="020F0502020204030204" pitchFamily="34" charset="0"/>
                <a:ea typeface="Calibri" panose="020F0502020204030204" pitchFamily="34" charset="0"/>
                <a:cs typeface="+mj-cs"/>
              </a:rPr>
              <a:t>الأمر على الكلمة المطبوعة والصورة الفوتوغرافية كما هوالحال في الخبر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الصحفي, </a:t>
            </a:r>
            <a:r>
              <a:rPr lang="ar-SA" sz="2400" dirty="0">
                <a:solidFill>
                  <a:schemeClr val="accent1">
                    <a:lumMod val="75000"/>
                  </a:schemeClr>
                </a:solidFill>
                <a:latin typeface="Calibri" panose="020F0502020204030204" pitchFamily="34" charset="0"/>
                <a:ea typeface="Calibri" panose="020F0502020204030204" pitchFamily="34" charset="0"/>
                <a:cs typeface="+mj-cs"/>
              </a:rPr>
              <a:t>كما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لا</a:t>
            </a:r>
            <a:r>
              <a:rPr lang="ar-EG" sz="2400" dirty="0" smtClean="0">
                <a:solidFill>
                  <a:schemeClr val="accent1">
                    <a:lumMod val="75000"/>
                  </a:schemeClr>
                </a:solidFill>
                <a:latin typeface="Calibri" panose="020F0502020204030204" pitchFamily="34" charset="0"/>
                <a:ea typeface="Calibri" panose="020F0502020204030204" pitchFamily="34" charset="0"/>
                <a:cs typeface="+mj-cs"/>
              </a:rPr>
              <a:t>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يقتصر </a:t>
            </a:r>
            <a:r>
              <a:rPr lang="ar-SA" sz="2400" dirty="0">
                <a:solidFill>
                  <a:schemeClr val="accent1">
                    <a:lumMod val="75000"/>
                  </a:schemeClr>
                </a:solidFill>
                <a:latin typeface="Calibri" panose="020F0502020204030204" pitchFamily="34" charset="0"/>
                <a:ea typeface="Calibri" panose="020F0502020204030204" pitchFamily="34" charset="0"/>
                <a:cs typeface="+mj-cs"/>
              </a:rPr>
              <a:t>على الكلمة المنطوقة والصور المتحركة كما هو الحال في الخبر الاذاعي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والتلفزيوني, </a:t>
            </a:r>
            <a:r>
              <a:rPr lang="ar-SA" sz="2400" dirty="0">
                <a:solidFill>
                  <a:schemeClr val="accent1">
                    <a:lumMod val="75000"/>
                  </a:schemeClr>
                </a:solidFill>
                <a:latin typeface="Calibri" panose="020F0502020204030204" pitchFamily="34" charset="0"/>
                <a:ea typeface="Calibri" panose="020F0502020204030204" pitchFamily="34" charset="0"/>
                <a:cs typeface="+mj-cs"/>
              </a:rPr>
              <a:t>فالخبر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الإلكتروني </a:t>
            </a:r>
            <a:r>
              <a:rPr lang="ar-SA" sz="2400" dirty="0">
                <a:solidFill>
                  <a:schemeClr val="accent1">
                    <a:lumMod val="75000"/>
                  </a:schemeClr>
                </a:solidFill>
                <a:latin typeface="Calibri" panose="020F0502020204030204" pitchFamily="34" charset="0"/>
                <a:ea typeface="Calibri" panose="020F0502020204030204" pitchFamily="34" charset="0"/>
                <a:cs typeface="+mj-cs"/>
              </a:rPr>
              <a:t>يقدم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مزودا</a:t>
            </a:r>
            <a:r>
              <a:rPr lang="ar-EG" sz="2400" dirty="0" smtClean="0">
                <a:solidFill>
                  <a:schemeClr val="accent1">
                    <a:lumMod val="75000"/>
                  </a:schemeClr>
                </a:solidFill>
                <a:latin typeface="Calibri" panose="020F0502020204030204" pitchFamily="34" charset="0"/>
                <a:ea typeface="Calibri" panose="020F0502020204030204" pitchFamily="34" charset="0"/>
                <a:cs typeface="+mj-cs"/>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 </a:t>
            </a:r>
            <a:r>
              <a:rPr lang="ar-SA" sz="2400" dirty="0">
                <a:solidFill>
                  <a:schemeClr val="accent1">
                    <a:lumMod val="75000"/>
                  </a:schemeClr>
                </a:solidFill>
                <a:latin typeface="Calibri" panose="020F0502020204030204" pitchFamily="34" charset="0"/>
                <a:ea typeface="Calibri" panose="020F0502020204030204" pitchFamily="34" charset="0"/>
                <a:cs typeface="+mj-cs"/>
              </a:rPr>
              <a:t>بكل الوسائط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السابقة, </a:t>
            </a:r>
            <a:r>
              <a:rPr lang="ar-SA" sz="2400" dirty="0">
                <a:solidFill>
                  <a:schemeClr val="accent1">
                    <a:lumMod val="75000"/>
                  </a:schemeClr>
                </a:solidFill>
                <a:latin typeface="Calibri" panose="020F0502020204030204" pitchFamily="34" charset="0"/>
                <a:ea typeface="Calibri" panose="020F0502020204030204" pitchFamily="34" charset="0"/>
                <a:cs typeface="+mj-cs"/>
              </a:rPr>
              <a:t>إذ يشمل الكلمة المطبوعة والصور الثابتة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والمتحركة, </a:t>
            </a:r>
            <a:r>
              <a:rPr lang="ar-SA" sz="2400" dirty="0">
                <a:solidFill>
                  <a:schemeClr val="accent1">
                    <a:lumMod val="75000"/>
                  </a:schemeClr>
                </a:solidFill>
                <a:latin typeface="Calibri" panose="020F0502020204030204" pitchFamily="34" charset="0"/>
                <a:ea typeface="Calibri" panose="020F0502020204030204" pitchFamily="34" charset="0"/>
                <a:cs typeface="+mj-cs"/>
              </a:rPr>
              <a:t>كما يمكن لمستخدم الكومبيوتر الاستماع للخبر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صوتيا</a:t>
            </a:r>
            <a:r>
              <a:rPr lang="ar-EG" sz="2400" dirty="0" smtClean="0">
                <a:solidFill>
                  <a:schemeClr val="accent1">
                    <a:lumMod val="75000"/>
                  </a:schemeClr>
                </a:solidFill>
                <a:latin typeface="Calibri" panose="020F0502020204030204" pitchFamily="34" charset="0"/>
                <a:ea typeface="Calibri" panose="020F0502020204030204" pitchFamily="34" charset="0"/>
                <a:cs typeface="+mj-cs"/>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a:t>
            </a:r>
            <a:endParaRPr lang="en-US" sz="2400" dirty="0">
              <a:solidFill>
                <a:schemeClr val="accent1">
                  <a:lumMod val="75000"/>
                </a:schemeClr>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solidFill>
                  <a:schemeClr val="accent1">
                    <a:lumMod val="75000"/>
                  </a:schemeClr>
                </a:solidFill>
                <a:latin typeface="Calibri" panose="020F0502020204030204" pitchFamily="34" charset="0"/>
                <a:ea typeface="Calibri" panose="020F0502020204030204" pitchFamily="34" charset="0"/>
                <a:cs typeface="+mj-cs"/>
              </a:rPr>
              <a:t>التحديث المستمر للأخبار على مدار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الساعة.</a:t>
            </a:r>
            <a:endParaRPr lang="en-US" sz="2400" dirty="0">
              <a:solidFill>
                <a:schemeClr val="accent1">
                  <a:lumMod val="75000"/>
                </a:schemeClr>
              </a:solidFill>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4" name="Rounded Rectangle 3"/>
          <p:cNvSpPr/>
          <p:nvPr/>
        </p:nvSpPr>
        <p:spPr>
          <a:xfrm>
            <a:off x="3709394" y="593391"/>
            <a:ext cx="3438659" cy="782492"/>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ctr" rtl="1">
              <a:buFont typeface="Wingdings" panose="05000000000000000000" pitchFamily="2" charset="2"/>
              <a:buChar char="Ø"/>
            </a:pPr>
            <a:r>
              <a:rPr lang="ar-EG" sz="2400" b="1" dirty="0" smtClean="0">
                <a:solidFill>
                  <a:srgbClr val="002060"/>
                </a:solidFill>
                <a:cs typeface="+mj-cs"/>
              </a:rPr>
              <a:t>6.مميزات الأخبار الإلكترونية. </a:t>
            </a:r>
            <a:endParaRPr lang="ar-EG" sz="2400" b="1" dirty="0">
              <a:solidFill>
                <a:srgbClr val="002060"/>
              </a:solidFill>
              <a:cs typeface="+mj-cs"/>
            </a:endParaRPr>
          </a:p>
        </p:txBody>
      </p:sp>
    </p:spTree>
    <p:extLst>
      <p:ext uri="{BB962C8B-B14F-4D97-AF65-F5344CB8AC3E}">
        <p14:creationId xmlns:p14="http://schemas.microsoft.com/office/powerpoint/2010/main" val="3825609883"/>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30310" y="1262130"/>
            <a:ext cx="9774120" cy="47007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1262130" y="1387078"/>
            <a:ext cx="9684912" cy="448568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0"/>
              </a:spcAft>
            </a:pP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3.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البحث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داخل الأخبار وفي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لأ</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رشيف ال</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خباري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سواء داخل الموقع أو في شبكة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نترنت </a:t>
            </a:r>
            <a:r>
              <a:rPr lang="ar-SA"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endParaRPr>
          </a:p>
          <a:p>
            <a:pPr lvl="0" algn="justLow" rtl="1">
              <a:lnSpc>
                <a:spcPct val="200000"/>
              </a:lnSpc>
              <a:spcAft>
                <a:spcPts val="0"/>
              </a:spcAft>
            </a:pP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4.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ربط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الأخبار المنشورة بالأخبار المشابهة لها داخل الموقع أو في المواقع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الأخرى</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وتقديم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إضافات أكثر وخلفيات عن الأحداث والشخصيات والأماكن الواردة في الخبر </a:t>
            </a:r>
            <a:r>
              <a:rPr lang="ar-SA"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endParaRPr>
          </a:p>
          <a:p>
            <a:pPr lvl="0" algn="justLow" rtl="1">
              <a:lnSpc>
                <a:spcPct val="200000"/>
              </a:lnSpc>
              <a:spcAft>
                <a:spcPts val="0"/>
              </a:spcAft>
            </a:pP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5.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إمكانية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وصول أخبار معينة فور وضعها في الموقع </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لى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صندوق البريد الخاص بالمستخدم </a:t>
            </a:r>
            <a:r>
              <a:rPr lang="ar-SA"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2400" dirty="0">
              <a:solidFill>
                <a:schemeClr val="accent1">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flipV="1">
            <a:off x="287383" y="523997"/>
            <a:ext cx="9017075" cy="5076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146220" y="1116888"/>
            <a:ext cx="10212946" cy="47775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292828" y="6457890"/>
            <a:ext cx="2616200" cy="400110"/>
          </a:xfrm>
          <a:prstGeom prst="rect">
            <a:avLst/>
          </a:prstGeom>
          <a:noFill/>
        </p:spPr>
        <p:txBody>
          <a:bodyPr wrap="square" rtlCol="0">
            <a:spAutoFit/>
          </a:bodyPr>
          <a:lstStyle/>
          <a:p>
            <a:pPr algn="ctr"/>
            <a:r>
              <a:rPr lang="en-US" sz="2000" dirty="0">
                <a:solidFill>
                  <a:schemeClr val="accent1">
                    <a:lumMod val="50000"/>
                  </a:schemeClr>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1442434" y="1267300"/>
            <a:ext cx="9787943" cy="446380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0"/>
              </a:spcAft>
            </a:pP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6.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تعدد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المصادر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وتنوعها</a:t>
            </a:r>
            <a:r>
              <a:rPr lang="ar-EG" sz="2400" dirty="0" smtClean="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إذ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يكون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المستخدم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كرها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كما هو الحال في الصحافة الورقية والمحطات الاذاعية والتلفزيونية على التعرض فقط للأخبار التي يجمعها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مندوب</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الصحيفة</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وتعكس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وجهة نظرهم وتقديرهم الشخصي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للأحداث</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ويستطيع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التنقل بين المواقع للتعرض لمختلف الروايات في الحدث الواحد </a:t>
            </a:r>
            <a:r>
              <a:rPr lang="ar-SA"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1600" dirty="0">
              <a:solidFill>
                <a:schemeClr val="accent1">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530"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1146219" y="1161948"/>
            <a:ext cx="10439342" cy="451572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7.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لقد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أفرزت الصحافة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الإلكترونية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عدة تطورات منها ماهو خاص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بالخبر</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إذ </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سرعة تناول الخبر وبثه هي أهم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يميز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التطور الذي حدث مع مواقع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إ</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نترنت الصحفية</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كما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يتميز النشر على المواقع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الإلكترونية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بإمكانية تعديل الخبر وتصحيحه في حالة وجود أي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أخطاء</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وإضافة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روابط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لها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علاقة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بالموضوع</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كما </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ن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هناك تطور خاص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بالقارىء</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إذ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توفرت له فرصة للتعليق بشكل مباشر على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الموضوع</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ونشر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رده في </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اللحظة نفسها،</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حيث ت</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تيح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العديد من المواقع كتابة التعليق في أسفل المادة أو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الموضوع</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وينشر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الرد </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آ</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ليا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دون الخضوع لأي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مقابلة</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وتقوم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بعض المواقع بتمرير الرد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أولا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على مسؤول التحرير حتى لايتم نشر شتائم أو كلام مناف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لل</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آ</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داب</a:t>
            </a:r>
            <a:r>
              <a:rPr lang="ar-SA" sz="2400" dirty="0" smtClean="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2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647954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76D290E-6F93-4C05-9D5B-98DD25FD1766}"/>
              </a:ext>
            </a:extLst>
          </p:cNvPr>
          <p:cNvSpPr/>
          <p:nvPr/>
        </p:nvSpPr>
        <p:spPr>
          <a:xfrm>
            <a:off x="1171978" y="1043190"/>
            <a:ext cx="10303098" cy="479094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795020" algn="l"/>
              </a:tabLst>
            </a:pPr>
            <a:r>
              <a:rPr lang="ar-EG" sz="2400" dirty="0" smtClean="0">
                <a:solidFill>
                  <a:schemeClr val="accent1">
                    <a:lumMod val="75000"/>
                  </a:schemeClr>
                </a:solidFill>
                <a:latin typeface="Calibri" panose="020F0502020204030204" pitchFamily="34" charset="0"/>
                <a:ea typeface="Calibri" panose="020F0502020204030204" pitchFamily="34" charset="0"/>
                <a:cs typeface="+mj-cs"/>
              </a:rPr>
              <a:t>8.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وتمتاز </a:t>
            </a:r>
            <a:r>
              <a:rPr lang="ar-SA" sz="2400" dirty="0">
                <a:solidFill>
                  <a:schemeClr val="accent1">
                    <a:lumMod val="75000"/>
                  </a:schemeClr>
                </a:solidFill>
                <a:latin typeface="Calibri" panose="020F0502020204030204" pitchFamily="34" charset="0"/>
                <a:ea typeface="Calibri" panose="020F0502020204030204" pitchFamily="34" charset="0"/>
                <a:cs typeface="+mj-cs"/>
              </a:rPr>
              <a:t>الأخبار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الإلكترونية </a:t>
            </a:r>
            <a:r>
              <a:rPr lang="ar-SA" sz="2400" dirty="0">
                <a:solidFill>
                  <a:schemeClr val="accent1">
                    <a:lumMod val="75000"/>
                  </a:schemeClr>
                </a:solidFill>
                <a:latin typeface="Calibri" panose="020F0502020204030204" pitchFamily="34" charset="0"/>
                <a:ea typeface="Calibri" panose="020F0502020204030204" pitchFamily="34" charset="0"/>
                <a:cs typeface="+mj-cs"/>
              </a:rPr>
              <a:t>بأنها لاتعتمد على النص وحده في إيصال المعلومات إلى المتلقي، وإنما تحتوي على العديد من الوسائط المتعددة مع النص مثل مقاطع الفيديو والملفات الصوتية والصور الثابتة والمتحركة، مما يضفي حيوية وغنى للنص الصحفي ويزيد من الكم المعلوماتي الذي يتضمنه الخبر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الإلكتروني، </a:t>
            </a:r>
            <a:r>
              <a:rPr lang="ar-SA" sz="2400" dirty="0">
                <a:solidFill>
                  <a:schemeClr val="accent1">
                    <a:lumMod val="75000"/>
                  </a:schemeClr>
                </a:solidFill>
                <a:latin typeface="Calibri" panose="020F0502020204030204" pitchFamily="34" charset="0"/>
                <a:ea typeface="Calibri" panose="020F0502020204030204" pitchFamily="34" charset="0"/>
                <a:cs typeface="+mj-cs"/>
              </a:rPr>
              <a:t>حيث يتركز مفهوم الوسائط المتعددة على النص مصحوبا بالصوت واللقطات الحية من فيديو وصورة وتأثيرات خاصة</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 </a:t>
            </a:r>
            <a:r>
              <a:rPr lang="ar-SA" sz="2400" dirty="0">
                <a:solidFill>
                  <a:schemeClr val="accent1">
                    <a:lumMod val="75000"/>
                  </a:schemeClr>
                </a:solidFill>
                <a:latin typeface="Calibri" panose="020F0502020204030204" pitchFamily="34" charset="0"/>
                <a:ea typeface="Calibri" panose="020F0502020204030204" pitchFamily="34" charset="0"/>
                <a:cs typeface="+mj-cs"/>
              </a:rPr>
              <a:t>مما يزيد من قوة العرض وخبرة المتلقي بأقل تكلفة وأقل وقت،  لذا يُعد استخدام الوسائط المتعددة في الصحافة </a:t>
            </a:r>
            <a:r>
              <a:rPr lang="ar-SA" sz="2400" dirty="0" smtClean="0">
                <a:solidFill>
                  <a:schemeClr val="accent1">
                    <a:lumMod val="75000"/>
                  </a:schemeClr>
                </a:solidFill>
                <a:latin typeface="Calibri" panose="020F0502020204030204" pitchFamily="34" charset="0"/>
                <a:ea typeface="Calibri" panose="020F0502020204030204" pitchFamily="34" charset="0"/>
                <a:cs typeface="+mj-cs"/>
              </a:rPr>
              <a:t>الإلكترونية </a:t>
            </a:r>
            <a:r>
              <a:rPr lang="ar-SA" sz="2400" dirty="0">
                <a:solidFill>
                  <a:schemeClr val="accent1">
                    <a:lumMod val="75000"/>
                  </a:schemeClr>
                </a:solidFill>
                <a:latin typeface="Calibri" panose="020F0502020204030204" pitchFamily="34" charset="0"/>
                <a:ea typeface="Calibri" panose="020F0502020204030204" pitchFamily="34" charset="0"/>
                <a:cs typeface="+mj-cs"/>
              </a:rPr>
              <a:t>ميزة مهمة من مميزات تلك الصحافة، حيث يستطيع الصحفيون استخدام كل العناصر لتقديم محتوى صحفي وإخباري يتجاوز حدود النصوص الصماء التي تقدمها الصحافة الورقية </a:t>
            </a:r>
            <a:r>
              <a:rPr lang="ar-SA"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1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82786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582136" y="477102"/>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1390919" y="1803042"/>
            <a:ext cx="9697791" cy="368558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795020" algn="l"/>
              </a:tabLst>
            </a:pP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9.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لقد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أضفت الوسائط المتعددة الكثير من الحيوية والتفاعلية على الرسالة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لإ</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علامية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بفعل استخدامها،</a:t>
            </a:r>
            <a:r>
              <a:rPr lang="ar-SA"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فالرسالة لم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تع</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د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جامدة بل أصبحت مدعومة بالصورة الثابتة والمتحركة والصوت والرسوم والخرائط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التوضيحية</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الأمر الذي أعطى مميزات للخبر الصحفي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الإلكتروني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تفوق بكثير الخبر التقليدي الذي يعتمد على النص </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مصحوبا</a:t>
            </a:r>
            <a:r>
              <a:rPr lang="ar-EG"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SA" sz="2400"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بالصور الثابتة فقط </a:t>
            </a:r>
            <a:r>
              <a:rPr lang="ar-SA" sz="2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a:t>
            </a:r>
            <a:endParaRPr lang="en-US" sz="2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1056068" y="1357032"/>
            <a:ext cx="11034275" cy="49664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dirty="0">
                <a:solidFill>
                  <a:srgbClr val="002060"/>
                </a:solidFill>
                <a:latin typeface="Cairo"/>
              </a:rPr>
              <a:t>لمعرفة سياسة العمل </a:t>
            </a:r>
            <a:r>
              <a:rPr lang="ar-EG" sz="2400" dirty="0" smtClean="0">
                <a:solidFill>
                  <a:srgbClr val="002060"/>
                </a:solidFill>
                <a:latin typeface="Cairo"/>
              </a:rPr>
              <a:t>التحريري </a:t>
            </a:r>
            <a:r>
              <a:rPr lang="ar-EG" sz="2400" dirty="0">
                <a:solidFill>
                  <a:srgbClr val="002060"/>
                </a:solidFill>
                <a:latin typeface="Cairo"/>
              </a:rPr>
              <a:t>في الصحف </a:t>
            </a:r>
            <a:r>
              <a:rPr lang="ar-EG" sz="2400" dirty="0" smtClean="0">
                <a:solidFill>
                  <a:srgbClr val="002060"/>
                </a:solidFill>
                <a:latin typeface="Cairo"/>
              </a:rPr>
              <a:t>الإلكترونية </a:t>
            </a:r>
            <a:r>
              <a:rPr lang="ar-EG" sz="2400" dirty="0">
                <a:solidFill>
                  <a:srgbClr val="002060"/>
                </a:solidFill>
                <a:latin typeface="Cairo"/>
              </a:rPr>
              <a:t>يجب بالبداية معرفة الفنون التحريرية لتلك الصحف. وتتبلور الفنون التحريرية الصحفية بالآتي</a:t>
            </a:r>
            <a:r>
              <a:rPr lang="ar-EG" sz="2400" dirty="0" smtClean="0">
                <a:solidFill>
                  <a:srgbClr val="002060"/>
                </a:solidFill>
                <a:latin typeface="Cairo"/>
              </a:rPr>
              <a:t>:</a:t>
            </a:r>
          </a:p>
          <a:p>
            <a:pPr algn="justLow" rtl="1">
              <a:lnSpc>
                <a:spcPct val="150000"/>
              </a:lnSpc>
              <a:spcAft>
                <a:spcPts val="0"/>
              </a:spcAft>
            </a:pPr>
            <a:r>
              <a:rPr lang="ar-EG" sz="2400" dirty="0" smtClean="0">
                <a:solidFill>
                  <a:srgbClr val="002060"/>
                </a:solidFill>
                <a:latin typeface="Cairo"/>
              </a:rPr>
              <a:t> </a:t>
            </a:r>
            <a:r>
              <a:rPr lang="ar-EG" sz="2400" b="1" dirty="0" smtClean="0">
                <a:solidFill>
                  <a:srgbClr val="002060"/>
                </a:solidFill>
                <a:latin typeface="Cairo"/>
              </a:rPr>
              <a:t>أولاً: </a:t>
            </a:r>
            <a:r>
              <a:rPr lang="ar-EG" sz="2400" dirty="0">
                <a:solidFill>
                  <a:srgbClr val="002060"/>
                </a:solidFill>
                <a:latin typeface="Cairo"/>
              </a:rPr>
              <a:t>الخبر الصحفي </a:t>
            </a:r>
            <a:r>
              <a:rPr lang="ar-EG" sz="2400" dirty="0" smtClean="0">
                <a:solidFill>
                  <a:srgbClr val="002060"/>
                </a:solidFill>
                <a:latin typeface="Cairo"/>
              </a:rPr>
              <a:t>الإلكتروني </a:t>
            </a:r>
            <a:r>
              <a:rPr lang="ar-EG" sz="2400" dirty="0">
                <a:solidFill>
                  <a:srgbClr val="002060"/>
                </a:solidFill>
                <a:latin typeface="Cairo"/>
              </a:rPr>
              <a:t>حيث يظهر في الأخبار والوقائع التي تنشرها الصحف </a:t>
            </a:r>
            <a:r>
              <a:rPr lang="ar-EG" sz="2400" dirty="0" smtClean="0">
                <a:solidFill>
                  <a:srgbClr val="002060"/>
                </a:solidFill>
                <a:latin typeface="Cairo"/>
              </a:rPr>
              <a:t>الإلكترونية.</a:t>
            </a:r>
          </a:p>
          <a:p>
            <a:pPr algn="justLow" rtl="1">
              <a:lnSpc>
                <a:spcPct val="150000"/>
              </a:lnSpc>
              <a:spcAft>
                <a:spcPts val="0"/>
              </a:spcAft>
            </a:pPr>
            <a:r>
              <a:rPr lang="ar-EG" sz="2400" dirty="0" smtClean="0">
                <a:solidFill>
                  <a:srgbClr val="002060"/>
                </a:solidFill>
                <a:latin typeface="Cairo"/>
              </a:rPr>
              <a:t> </a:t>
            </a:r>
            <a:r>
              <a:rPr lang="ar-EG" sz="2400" b="1" dirty="0" smtClean="0">
                <a:solidFill>
                  <a:srgbClr val="002060"/>
                </a:solidFill>
                <a:latin typeface="Cairo"/>
              </a:rPr>
              <a:t>ثانياً: </a:t>
            </a:r>
            <a:r>
              <a:rPr lang="ar-EG" sz="2400" dirty="0">
                <a:solidFill>
                  <a:srgbClr val="002060"/>
                </a:solidFill>
                <a:latin typeface="Cairo"/>
              </a:rPr>
              <a:t>التقرير الصحفي وهو ما كان مكون من مادة واحدة فقط تخدم فكرة ومعلومة واحدة، كما </a:t>
            </a:r>
            <a:r>
              <a:rPr lang="ar-EG" sz="2400" dirty="0" smtClean="0">
                <a:solidFill>
                  <a:srgbClr val="002060"/>
                </a:solidFill>
                <a:latin typeface="Cairo"/>
              </a:rPr>
              <a:t>تعمل </a:t>
            </a:r>
            <a:r>
              <a:rPr lang="ar-EG" sz="2400" dirty="0">
                <a:solidFill>
                  <a:srgbClr val="002060"/>
                </a:solidFill>
                <a:latin typeface="Cairo"/>
              </a:rPr>
              <a:t>على التعليق على الخبر بشكلٍ عميق. </a:t>
            </a:r>
            <a:endParaRPr lang="ar-EG" sz="2400" dirty="0" smtClean="0">
              <a:solidFill>
                <a:srgbClr val="002060"/>
              </a:solidFill>
              <a:latin typeface="Cairo"/>
            </a:endParaRPr>
          </a:p>
          <a:p>
            <a:pPr algn="justLow" rtl="1">
              <a:lnSpc>
                <a:spcPct val="150000"/>
              </a:lnSpc>
              <a:spcAft>
                <a:spcPts val="0"/>
              </a:spcAft>
            </a:pPr>
            <a:r>
              <a:rPr lang="ar-EG" sz="2400" b="1" dirty="0" smtClean="0">
                <a:solidFill>
                  <a:srgbClr val="002060"/>
                </a:solidFill>
                <a:latin typeface="Cairo"/>
              </a:rPr>
              <a:t>ثالثاً: </a:t>
            </a:r>
            <a:r>
              <a:rPr lang="ar-EG" sz="2400" dirty="0">
                <a:solidFill>
                  <a:srgbClr val="002060"/>
                </a:solidFill>
                <a:latin typeface="Cairo"/>
              </a:rPr>
              <a:t>التحقيق الصحفي </a:t>
            </a:r>
            <a:r>
              <a:rPr lang="ar-EG" sz="2400" dirty="0" smtClean="0">
                <a:solidFill>
                  <a:srgbClr val="002060"/>
                </a:solidFill>
                <a:latin typeface="Cairo"/>
              </a:rPr>
              <a:t>الإلكتروني ويُعد </a:t>
            </a:r>
            <a:r>
              <a:rPr lang="ar-EG" sz="2400" dirty="0">
                <a:solidFill>
                  <a:srgbClr val="002060"/>
                </a:solidFill>
                <a:latin typeface="Cairo"/>
              </a:rPr>
              <a:t>من الأنواع التي </a:t>
            </a:r>
            <a:r>
              <a:rPr lang="ar-EG" sz="2400" dirty="0" smtClean="0">
                <a:solidFill>
                  <a:srgbClr val="002060"/>
                </a:solidFill>
                <a:latin typeface="Cairo"/>
              </a:rPr>
              <a:t>تجمع </a:t>
            </a:r>
            <a:r>
              <a:rPr lang="ar-EG" sz="2400" dirty="0">
                <a:solidFill>
                  <a:srgbClr val="002060"/>
                </a:solidFill>
                <a:latin typeface="Cairo"/>
              </a:rPr>
              <a:t>بين التقرير والرأي والخبر </a:t>
            </a:r>
            <a:r>
              <a:rPr lang="ar-EG" sz="2400" dirty="0" smtClean="0">
                <a:solidFill>
                  <a:srgbClr val="002060"/>
                </a:solidFill>
                <a:latin typeface="Cairo"/>
              </a:rPr>
              <a:t>نفسه </a:t>
            </a:r>
            <a:r>
              <a:rPr lang="ar-EG" sz="2400" dirty="0">
                <a:solidFill>
                  <a:srgbClr val="002060"/>
                </a:solidFill>
                <a:latin typeface="Cairo"/>
              </a:rPr>
              <a:t>والحوار </a:t>
            </a:r>
            <a:r>
              <a:rPr lang="ar-EG" sz="2400" b="1" dirty="0" smtClean="0">
                <a:solidFill>
                  <a:srgbClr val="002060"/>
                </a:solidFill>
                <a:latin typeface="Cairo"/>
              </a:rPr>
              <a:t>رابعاً: </a:t>
            </a:r>
            <a:r>
              <a:rPr lang="ar-EG" sz="2400" dirty="0">
                <a:solidFill>
                  <a:srgbClr val="002060"/>
                </a:solidFill>
                <a:latin typeface="Cairo"/>
              </a:rPr>
              <a:t>الحديث الصحفي </a:t>
            </a:r>
            <a:r>
              <a:rPr lang="ar-EG" sz="2400" dirty="0" smtClean="0">
                <a:solidFill>
                  <a:srgbClr val="002060"/>
                </a:solidFill>
                <a:latin typeface="Cairo"/>
              </a:rPr>
              <a:t>الإلكتروني ويتم </a:t>
            </a:r>
            <a:r>
              <a:rPr lang="ar-EG" sz="2400" dirty="0">
                <a:solidFill>
                  <a:srgbClr val="002060"/>
                </a:solidFill>
                <a:latin typeface="Cairo"/>
              </a:rPr>
              <a:t>من </a:t>
            </a:r>
            <a:r>
              <a:rPr lang="ar-EG" sz="2400" dirty="0" smtClean="0">
                <a:solidFill>
                  <a:srgbClr val="002060"/>
                </a:solidFill>
                <a:latin typeface="Cairo"/>
              </a:rPr>
              <a:t>خلاله </a:t>
            </a:r>
            <a:r>
              <a:rPr lang="ar-EG" sz="2400" dirty="0">
                <a:solidFill>
                  <a:srgbClr val="002060"/>
                </a:solidFill>
                <a:latin typeface="Cairo"/>
              </a:rPr>
              <a:t>إدارة حوار بين الصحفي وشخصية واحدة أو شخصيات </a:t>
            </a:r>
            <a:r>
              <a:rPr lang="ar-EG" sz="2400" dirty="0" smtClean="0">
                <a:solidFill>
                  <a:srgbClr val="002060"/>
                </a:solidFill>
                <a:latin typeface="Cairo"/>
              </a:rPr>
              <a:t>متعددة، </a:t>
            </a:r>
            <a:r>
              <a:rPr lang="ar-EG" sz="2400" dirty="0">
                <a:solidFill>
                  <a:srgbClr val="002060"/>
                </a:solidFill>
                <a:latin typeface="Cairo"/>
              </a:rPr>
              <a:t>حيث أن هذا النوع يستهدف الوصول والحصول على أخبار متطورة وجديدة.</a:t>
            </a:r>
            <a:endParaRPr lang="en-US" sz="1600"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4">
            <a:extLst>
              <a:ext uri="{FF2B5EF4-FFF2-40B4-BE49-F238E27FC236}">
                <a16:creationId xmlns:a16="http://schemas.microsoft.com/office/drawing/2014/main" id="{D1F1314F-6F47-407D-9372-158A40F4EB31}"/>
              </a:ext>
            </a:extLst>
          </p:cNvPr>
          <p:cNvSpPr/>
          <p:nvPr/>
        </p:nvSpPr>
        <p:spPr>
          <a:xfrm>
            <a:off x="3284113" y="427219"/>
            <a:ext cx="5035710" cy="80401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r" rtl="1">
              <a:buFont typeface="Wingdings" panose="05000000000000000000" pitchFamily="2" charset="2"/>
              <a:buChar char="Ø"/>
            </a:pPr>
            <a:r>
              <a:rPr lang="ar-EG" sz="2400" b="1" dirty="0" smtClean="0">
                <a:solidFill>
                  <a:srgbClr val="002060"/>
                </a:solidFill>
                <a:latin typeface="Cairo"/>
              </a:rPr>
              <a:t>7.الفنون </a:t>
            </a:r>
            <a:r>
              <a:rPr lang="ar-EG" sz="2400" b="1" dirty="0">
                <a:solidFill>
                  <a:srgbClr val="002060"/>
                </a:solidFill>
                <a:latin typeface="Cairo"/>
              </a:rPr>
              <a:t>التحريرية في الصحف </a:t>
            </a:r>
            <a:r>
              <a:rPr lang="ar-EG" sz="2400" b="1" dirty="0" smtClean="0">
                <a:solidFill>
                  <a:srgbClr val="002060"/>
                </a:solidFill>
                <a:latin typeface="Cairo"/>
              </a:rPr>
              <a:t>الإلكترونية</a:t>
            </a:r>
            <a:endParaRPr lang="ar-EG" sz="2400" b="1" i="0" dirty="0">
              <a:solidFill>
                <a:srgbClr val="002060"/>
              </a:solidFill>
              <a:effectLst/>
              <a:latin typeface="Cairo"/>
            </a:endParaRPr>
          </a:p>
        </p:txBody>
      </p:sp>
    </p:spTree>
    <p:extLst>
      <p:ext uri="{BB962C8B-B14F-4D97-AF65-F5344CB8AC3E}">
        <p14:creationId xmlns:p14="http://schemas.microsoft.com/office/powerpoint/2010/main" val="27405425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811369" y="1402839"/>
            <a:ext cx="11034275" cy="456446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b="1" dirty="0" smtClean="0">
                <a:solidFill>
                  <a:srgbClr val="002060"/>
                </a:solidFill>
                <a:latin typeface="Cairo"/>
              </a:rPr>
              <a:t>خامساً: </a:t>
            </a:r>
            <a:r>
              <a:rPr lang="ar-EG" sz="2400" b="1" dirty="0">
                <a:solidFill>
                  <a:srgbClr val="002060"/>
                </a:solidFill>
                <a:latin typeface="Cairo"/>
              </a:rPr>
              <a:t>المقال </a:t>
            </a:r>
            <a:r>
              <a:rPr lang="ar-EG" sz="2400" b="1" dirty="0" smtClean="0">
                <a:solidFill>
                  <a:srgbClr val="002060"/>
                </a:solidFill>
                <a:latin typeface="Cairo"/>
              </a:rPr>
              <a:t>الصحفي، </a:t>
            </a:r>
            <a:r>
              <a:rPr lang="ar-EG" sz="2400" dirty="0" smtClean="0">
                <a:solidFill>
                  <a:srgbClr val="002060"/>
                </a:solidFill>
                <a:latin typeface="Cairo"/>
              </a:rPr>
              <a:t>وهو </a:t>
            </a:r>
            <a:r>
              <a:rPr lang="ar-EG" sz="2400" dirty="0">
                <a:solidFill>
                  <a:srgbClr val="002060"/>
                </a:solidFill>
                <a:latin typeface="Cairo"/>
              </a:rPr>
              <a:t>عبارة عن أداة يتم من خلالها التعبير عن السياسة الإعلامية التي تتبعها الصحيفة أو الوسيلة </a:t>
            </a:r>
            <a:r>
              <a:rPr lang="ar-EG" sz="2400" dirty="0" smtClean="0">
                <a:solidFill>
                  <a:srgbClr val="002060"/>
                </a:solidFill>
                <a:latin typeface="Cairo"/>
              </a:rPr>
              <a:t>الإعلامية.</a:t>
            </a:r>
          </a:p>
          <a:p>
            <a:pPr algn="justLow" rtl="1">
              <a:lnSpc>
                <a:spcPct val="150000"/>
              </a:lnSpc>
              <a:spcAft>
                <a:spcPts val="0"/>
              </a:spcAft>
            </a:pPr>
            <a:r>
              <a:rPr lang="ar-EG" sz="2400" dirty="0" smtClean="0">
                <a:solidFill>
                  <a:srgbClr val="002060"/>
                </a:solidFill>
                <a:latin typeface="Cairo"/>
              </a:rPr>
              <a:t> </a:t>
            </a:r>
            <a:r>
              <a:rPr lang="ar-EG" sz="2400" b="1" dirty="0" smtClean="0">
                <a:solidFill>
                  <a:srgbClr val="002060"/>
                </a:solidFill>
                <a:latin typeface="Cairo"/>
              </a:rPr>
              <a:t>سادساً: </a:t>
            </a:r>
            <a:r>
              <a:rPr lang="ar-EG" sz="2400" b="1" dirty="0">
                <a:solidFill>
                  <a:srgbClr val="002060"/>
                </a:solidFill>
                <a:latin typeface="Cairo"/>
              </a:rPr>
              <a:t>القصة الصحفية </a:t>
            </a:r>
            <a:r>
              <a:rPr lang="ar-EG" sz="2400" b="1" dirty="0" smtClean="0">
                <a:solidFill>
                  <a:srgbClr val="002060"/>
                </a:solidFill>
                <a:latin typeface="Cairo"/>
              </a:rPr>
              <a:t>الإلكترونية</a:t>
            </a:r>
            <a:r>
              <a:rPr lang="ar-EG" sz="2400" dirty="0" smtClean="0">
                <a:solidFill>
                  <a:srgbClr val="002060"/>
                </a:solidFill>
                <a:latin typeface="Cairo"/>
              </a:rPr>
              <a:t>، وهذا </a:t>
            </a:r>
            <a:r>
              <a:rPr lang="ar-EG" sz="2400" dirty="0">
                <a:solidFill>
                  <a:srgbClr val="002060"/>
                </a:solidFill>
                <a:latin typeface="Cairo"/>
              </a:rPr>
              <a:t>النوع من الأشكال الصحفية </a:t>
            </a:r>
            <a:r>
              <a:rPr lang="ar-EG" sz="2400" dirty="0" smtClean="0">
                <a:solidFill>
                  <a:srgbClr val="002060"/>
                </a:solidFill>
                <a:latin typeface="Cairo"/>
              </a:rPr>
              <a:t>يترتب </a:t>
            </a:r>
            <a:r>
              <a:rPr lang="ar-EG" sz="2400" dirty="0">
                <a:solidFill>
                  <a:srgbClr val="002060"/>
                </a:solidFill>
                <a:latin typeface="Cairo"/>
              </a:rPr>
              <a:t>على الخبر بمعنى أنَّ الخبر هو الأساس لبناء القصة الصحفية </a:t>
            </a:r>
            <a:r>
              <a:rPr lang="ar-EG" sz="2400" dirty="0" smtClean="0">
                <a:solidFill>
                  <a:srgbClr val="002060"/>
                </a:solidFill>
                <a:latin typeface="Cairo"/>
              </a:rPr>
              <a:t>الإلكترونية </a:t>
            </a:r>
            <a:r>
              <a:rPr lang="ar-EG" sz="2400" dirty="0">
                <a:solidFill>
                  <a:srgbClr val="002060"/>
                </a:solidFill>
                <a:latin typeface="Cairo"/>
              </a:rPr>
              <a:t>على شبكة الإنترنت. كما وأنَّ بناء القصة الصحفية </a:t>
            </a:r>
            <a:r>
              <a:rPr lang="ar-EG" sz="2400" dirty="0" smtClean="0">
                <a:solidFill>
                  <a:srgbClr val="002060"/>
                </a:solidFill>
                <a:latin typeface="Cairo"/>
              </a:rPr>
              <a:t>الإلكترونية </a:t>
            </a:r>
            <a:r>
              <a:rPr lang="ar-EG" sz="2400" dirty="0">
                <a:solidFill>
                  <a:srgbClr val="002060"/>
                </a:solidFill>
                <a:latin typeface="Cairo"/>
              </a:rPr>
              <a:t>يحتاج من الصحفي أو القائم بالعملية الاتصالية أن يكون لديه قدر من الإحساس الصحفي. </a:t>
            </a:r>
            <a:endParaRPr lang="ar-EG" sz="2400" dirty="0" smtClean="0">
              <a:solidFill>
                <a:srgbClr val="002060"/>
              </a:solidFill>
              <a:latin typeface="Cairo"/>
            </a:endParaRPr>
          </a:p>
          <a:p>
            <a:pPr algn="justLow" rtl="1">
              <a:lnSpc>
                <a:spcPct val="150000"/>
              </a:lnSpc>
              <a:spcAft>
                <a:spcPts val="0"/>
              </a:spcAft>
            </a:pPr>
            <a:r>
              <a:rPr lang="ar-EG" sz="2400" b="1" dirty="0" smtClean="0">
                <a:solidFill>
                  <a:srgbClr val="002060"/>
                </a:solidFill>
                <a:latin typeface="Cairo"/>
              </a:rPr>
              <a:t>سابعاً: </a:t>
            </a:r>
            <a:r>
              <a:rPr lang="ar-EG" sz="2400" b="1" dirty="0">
                <a:solidFill>
                  <a:srgbClr val="002060"/>
                </a:solidFill>
                <a:latin typeface="Cairo"/>
              </a:rPr>
              <a:t>التغطية الإعلامية </a:t>
            </a:r>
            <a:r>
              <a:rPr lang="ar-EG" sz="2400" b="1" dirty="0" smtClean="0">
                <a:solidFill>
                  <a:srgbClr val="002060"/>
                </a:solidFill>
                <a:latin typeface="Cairo"/>
              </a:rPr>
              <a:t>الإلكترونية الخاصة: </a:t>
            </a:r>
            <a:r>
              <a:rPr lang="ar-EG" sz="2400" dirty="0" smtClean="0">
                <a:solidFill>
                  <a:srgbClr val="002060"/>
                </a:solidFill>
                <a:latin typeface="Cairo"/>
              </a:rPr>
              <a:t>ويتميز </a:t>
            </a:r>
            <a:r>
              <a:rPr lang="ar-EG" sz="2400" dirty="0">
                <a:solidFill>
                  <a:srgbClr val="002060"/>
                </a:solidFill>
                <a:latin typeface="Cairo"/>
              </a:rPr>
              <a:t>هذا النوع من الأنواع الصحفية الإخبارية باعتماده على تقديم المعلومات بالشكل المباشر وكذلك تقديم صورة واضحة ومباشرة عن الموضوع المطروح.</a:t>
            </a:r>
            <a:endParaRPr lang="en-US" sz="1600"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933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2568114" y="1084719"/>
            <a:ext cx="9522227" cy="58728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15000"/>
              </a:lnSpc>
              <a:spcAft>
                <a:spcPts val="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ويمكن تقسيم أشكال الخبر الصحفي </a:t>
            </a:r>
            <a:r>
              <a:rPr lang="ar-SA" sz="20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الإلكتروني </a:t>
            </a:r>
            <a:r>
              <a:rPr lang="ar-EG" sz="20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ط</a:t>
            </a:r>
            <a:r>
              <a:rPr lang="ar-SA" sz="20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بقا لاستخدامه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للنصوص المكتوبة </a:t>
            </a:r>
            <a:r>
              <a:rPr lang="ar-SA" sz="20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الإلكترونية </a:t>
            </a:r>
            <a:r>
              <a:rPr lang="ar-EG" sz="20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إ</a:t>
            </a:r>
            <a:r>
              <a:rPr lang="ar-SA" sz="20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لى </a:t>
            </a:r>
            <a:r>
              <a:rPr lang="ar-SA" sz="20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مايلي </a:t>
            </a:r>
            <a:r>
              <a:rPr lang="ar-SA" sz="2000" dirty="0" smtClean="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endParaRPr lang="en-US" sz="2000" dirty="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4">
            <a:extLst>
              <a:ext uri="{FF2B5EF4-FFF2-40B4-BE49-F238E27FC236}">
                <a16:creationId xmlns:a16="http://schemas.microsoft.com/office/drawing/2014/main" id="{D1F1314F-6F47-407D-9372-158A40F4EB31}"/>
              </a:ext>
            </a:extLst>
          </p:cNvPr>
          <p:cNvSpPr/>
          <p:nvPr/>
        </p:nvSpPr>
        <p:spPr>
          <a:xfrm>
            <a:off x="5178458" y="335487"/>
            <a:ext cx="4301541" cy="80401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spcAft>
                <a:spcPts val="800"/>
              </a:spcAft>
              <a:buFont typeface="Wingdings" panose="05000000000000000000" pitchFamily="2" charset="2"/>
              <a:buChar char="Ø"/>
              <a:tabLst>
                <a:tab pos="795020" algn="l"/>
              </a:tabLst>
            </a:pPr>
            <a:r>
              <a:rPr lang="ar-EG" sz="2400" b="1" dirty="0" smtClean="0">
                <a:solidFill>
                  <a:schemeClr val="accent1">
                    <a:lumMod val="50000"/>
                  </a:schemeClr>
                </a:solidFill>
                <a:effectLst/>
                <a:latin typeface="Calibri" panose="020F0502020204030204" pitchFamily="34" charset="0"/>
                <a:ea typeface="Calibri" panose="020F0502020204030204" pitchFamily="34" charset="0"/>
                <a:cs typeface="+mj-cs"/>
              </a:rPr>
              <a:t>8.أشكال الخبر الصحفى الإلكتروني</a:t>
            </a:r>
            <a:endParaRPr lang="en-US" sz="2400" b="1" dirty="0">
              <a:solidFill>
                <a:schemeClr val="accent1">
                  <a:lumMod val="50000"/>
                </a:schemeClr>
              </a:solidFill>
              <a:effectLst/>
              <a:latin typeface="Calibri" panose="020F0502020204030204" pitchFamily="34" charset="0"/>
              <a:ea typeface="Calibri" panose="020F0502020204030204" pitchFamily="34" charset="0"/>
              <a:cs typeface="+mj-cs"/>
            </a:endParaRPr>
          </a:p>
        </p:txBody>
      </p:sp>
      <p:sp>
        <p:nvSpPr>
          <p:cNvPr id="8" name="Rectangle: Rounded Corners 4">
            <a:extLst>
              <a:ext uri="{FF2B5EF4-FFF2-40B4-BE49-F238E27FC236}">
                <a16:creationId xmlns:a16="http://schemas.microsoft.com/office/drawing/2014/main" id="{D1F1314F-6F47-407D-9372-158A40F4EB31}"/>
              </a:ext>
            </a:extLst>
          </p:cNvPr>
          <p:cNvSpPr/>
          <p:nvPr/>
        </p:nvSpPr>
        <p:spPr>
          <a:xfrm>
            <a:off x="5678120" y="1726426"/>
            <a:ext cx="6385002" cy="50191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R="914400" lvl="0" algn="ctr" rtl="1">
              <a:lnSpc>
                <a:spcPct val="115000"/>
              </a:lnSpc>
              <a:spcAft>
                <a:spcPts val="0"/>
              </a:spcAft>
            </a:pPr>
            <a:r>
              <a:rPr lang="ar-EG"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أولاً: </a:t>
            </a:r>
            <a:r>
              <a:rPr lang="ar-SA"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الخبر </a:t>
            </a: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الصحفي الذي يتكون من نصوص فقط </a:t>
            </a:r>
            <a:r>
              <a:rPr lang="ar-SA" sz="2400" dirty="0" smtClean="0">
                <a:solidFill>
                  <a:schemeClr val="accent1">
                    <a:lumMod val="50000"/>
                  </a:schemeClr>
                </a:solidFill>
                <a:latin typeface="Arial" panose="020B0604020202020204" pitchFamily="34" charset="0"/>
                <a:ea typeface="Arial" panose="020B0604020202020204" pitchFamily="34" charset="0"/>
              </a:rPr>
              <a:t>.</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3322750" y="3336199"/>
            <a:ext cx="5470448" cy="3467584"/>
          </a:xfrm>
          <a:prstGeom prst="rect">
            <a:avLst/>
          </a:prstGeom>
        </p:spPr>
      </p:pic>
      <p:pic>
        <p:nvPicPr>
          <p:cNvPr id="4" name="Picture 3"/>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3322750" y="2228345"/>
            <a:ext cx="5422815" cy="1107854"/>
          </a:xfrm>
          <a:prstGeom prst="rect">
            <a:avLst/>
          </a:prstGeom>
        </p:spPr>
      </p:pic>
    </p:spTree>
    <p:extLst>
      <p:ext uri="{BB962C8B-B14F-4D97-AF65-F5344CB8AC3E}">
        <p14:creationId xmlns:p14="http://schemas.microsoft.com/office/powerpoint/2010/main" val="17632036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734095" y="705051"/>
            <a:ext cx="10856891" cy="8017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R="914400" lvl="0" algn="justLow" rtl="1">
              <a:lnSpc>
                <a:spcPct val="115000"/>
              </a:lnSpc>
            </a:pPr>
            <a:endParaRPr lang="en-US" sz="1600" dirty="0">
              <a:solidFill>
                <a:schemeClr val="accent1">
                  <a:lumMod val="50000"/>
                </a:schemeClr>
              </a:solidFill>
              <a:latin typeface="Arial" panose="020B0604020202020204" pitchFamily="34" charset="0"/>
              <a:ea typeface="Arial" panose="020B0604020202020204" pitchFamily="34" charset="0"/>
              <a:cs typeface="Arial" panose="020B0604020202020204" pitchFamily="34" charset="0"/>
            </a:endParaRPr>
          </a:p>
          <a:p>
            <a:pPr marR="914400" lvl="0" algn="justLow" rtl="1">
              <a:lnSpc>
                <a:spcPct val="115000"/>
              </a:lnSpc>
            </a:pPr>
            <a:r>
              <a:rPr lang="ar-EG" sz="20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ثانياً</a:t>
            </a:r>
            <a:r>
              <a:rPr lang="ar-EG"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 </a:t>
            </a:r>
            <a:r>
              <a:rPr lang="ar-SA" sz="20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الخبر </a:t>
            </a:r>
            <a:r>
              <a:rPr lang="ar-SA" sz="20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الصحفي الذي يتكون من نص مصحوبا بمقاطع </a:t>
            </a:r>
            <a:r>
              <a:rPr lang="ar-SA" sz="20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فيديو</a:t>
            </a:r>
            <a:r>
              <a:rPr lang="ar-EG" sz="20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 </a:t>
            </a:r>
            <a:r>
              <a:rPr lang="ar-SA" sz="20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ونصوص </a:t>
            </a:r>
            <a:r>
              <a:rPr lang="ar-SA" sz="20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فائقة وملفات صوتية وصور ثابتة أو </a:t>
            </a:r>
            <a:r>
              <a:rPr lang="ar-SA" sz="20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متحركة</a:t>
            </a:r>
            <a:r>
              <a:rPr lang="ar-SA" sz="2000" dirty="0" smtClean="0">
                <a:solidFill>
                  <a:schemeClr val="accent1">
                    <a:lumMod val="50000"/>
                  </a:schemeClr>
                </a:solidFill>
                <a:latin typeface="Arial" panose="020B0604020202020204" pitchFamily="34" charset="0"/>
                <a:ea typeface="Arial" panose="020B0604020202020204" pitchFamily="34" charset="0"/>
              </a:rPr>
              <a:t>.</a:t>
            </a:r>
            <a:endParaRPr lang="ar-EG" sz="2000" dirty="0" smtClean="0">
              <a:solidFill>
                <a:schemeClr val="accent1">
                  <a:lumMod val="50000"/>
                </a:schemeClr>
              </a:solidFill>
              <a:latin typeface="Arial" panose="020B0604020202020204" pitchFamily="34" charset="0"/>
              <a:ea typeface="Arial" panose="020B0604020202020204" pitchFamily="34" charset="0"/>
            </a:endParaRPr>
          </a:p>
          <a:p>
            <a:pPr marR="914400" lvl="0" algn="justLow" rtl="1">
              <a:lnSpc>
                <a:spcPct val="115000"/>
              </a:lnSpc>
            </a:pPr>
            <a:endParaRPr lang="en-US" sz="20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7899" y="1506828"/>
            <a:ext cx="5624627" cy="5172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823336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862886" y="1212466"/>
            <a:ext cx="10459664" cy="513291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smtClean="0">
                <a:solidFill>
                  <a:srgbClr val="002060"/>
                </a:solidFill>
                <a:latin typeface="-apple-system"/>
              </a:rPr>
              <a:t>من قواعد </a:t>
            </a:r>
            <a:r>
              <a:rPr lang="ar-EG" sz="2400" dirty="0">
                <a:solidFill>
                  <a:srgbClr val="002060"/>
                </a:solidFill>
                <a:latin typeface="-apple-system"/>
              </a:rPr>
              <a:t>التحرير الصحفي </a:t>
            </a:r>
            <a:r>
              <a:rPr lang="ar-EG" sz="2400" dirty="0" smtClean="0">
                <a:solidFill>
                  <a:srgbClr val="002060"/>
                </a:solidFill>
                <a:latin typeface="-apple-system"/>
              </a:rPr>
              <a:t>الإلكتروني والتى تُعد </a:t>
            </a:r>
            <a:r>
              <a:rPr lang="ar-EG" sz="2400" dirty="0">
                <a:solidFill>
                  <a:srgbClr val="002060"/>
                </a:solidFill>
                <a:latin typeface="-apple-system"/>
              </a:rPr>
              <a:t>مهمة جدًا في عالم الصحافة </a:t>
            </a:r>
            <a:r>
              <a:rPr lang="ar-EG" sz="2400" dirty="0" smtClean="0">
                <a:solidFill>
                  <a:srgbClr val="002060"/>
                </a:solidFill>
                <a:latin typeface="-apple-system"/>
              </a:rPr>
              <a:t>الرقمية، إتباع الصحفى لهذه النصائح والأُسس، ومنها:</a:t>
            </a:r>
            <a:endParaRPr lang="ar-EG" sz="2400" dirty="0">
              <a:solidFill>
                <a:srgbClr val="002060"/>
              </a:solidFill>
              <a:latin typeface="-apple-system"/>
            </a:endParaRPr>
          </a:p>
          <a:p>
            <a:pPr algn="justLow" rtl="1">
              <a:lnSpc>
                <a:spcPct val="150000"/>
              </a:lnSpc>
              <a:buFont typeface="+mj-lt"/>
              <a:buAutoNum type="arabicPeriod"/>
            </a:pPr>
            <a:r>
              <a:rPr lang="ar-EG" sz="2400" b="1" dirty="0">
                <a:solidFill>
                  <a:srgbClr val="002060"/>
                </a:solidFill>
                <a:latin typeface="-apple-system"/>
              </a:rPr>
              <a:t>الوضوح والبساطة</a:t>
            </a:r>
            <a:r>
              <a:rPr lang="ar-EG" sz="2400" dirty="0">
                <a:solidFill>
                  <a:srgbClr val="002060"/>
                </a:solidFill>
                <a:latin typeface="-apple-system"/>
              </a:rPr>
              <a:t>: اكتب بلغة واضحة </a:t>
            </a:r>
            <a:r>
              <a:rPr lang="ar-EG" sz="2400" dirty="0" smtClean="0">
                <a:solidFill>
                  <a:srgbClr val="002060"/>
                </a:solidFill>
                <a:latin typeface="-apple-system"/>
              </a:rPr>
              <a:t>وبسيطة، مع </a:t>
            </a:r>
            <a:r>
              <a:rPr lang="ar-EG" sz="2400" dirty="0">
                <a:solidFill>
                  <a:srgbClr val="002060"/>
                </a:solidFill>
                <a:latin typeface="-apple-system"/>
              </a:rPr>
              <a:t>تجنب الجمل المعقدة والمصطلحات الصعبة.</a:t>
            </a:r>
          </a:p>
          <a:p>
            <a:pPr algn="justLow" rtl="1">
              <a:lnSpc>
                <a:spcPct val="150000"/>
              </a:lnSpc>
              <a:buFont typeface="+mj-lt"/>
              <a:buAutoNum type="arabicPeriod"/>
            </a:pPr>
            <a:r>
              <a:rPr lang="ar-EG" sz="2400" b="1" dirty="0">
                <a:solidFill>
                  <a:srgbClr val="002060"/>
                </a:solidFill>
                <a:latin typeface="-apple-system"/>
              </a:rPr>
              <a:t>الدقة والمصداقية</a:t>
            </a:r>
            <a:r>
              <a:rPr lang="ar-EG" sz="2400" dirty="0">
                <a:solidFill>
                  <a:srgbClr val="002060"/>
                </a:solidFill>
                <a:latin typeface="-apple-system"/>
              </a:rPr>
              <a:t>: تحقق من صحة المعلومات قبل </a:t>
            </a:r>
            <a:r>
              <a:rPr lang="ar-EG" sz="2400" dirty="0" smtClean="0">
                <a:solidFill>
                  <a:srgbClr val="002060"/>
                </a:solidFill>
                <a:latin typeface="-apple-system"/>
              </a:rPr>
              <a:t>نشرها، من خلال الاستناد إلى </a:t>
            </a:r>
            <a:r>
              <a:rPr lang="ar-EG" sz="2400" dirty="0">
                <a:solidFill>
                  <a:srgbClr val="002060"/>
                </a:solidFill>
                <a:latin typeface="-apple-system"/>
              </a:rPr>
              <a:t>مصادر موثوقة.</a:t>
            </a:r>
          </a:p>
          <a:p>
            <a:pPr algn="justLow" rtl="1">
              <a:lnSpc>
                <a:spcPct val="150000"/>
              </a:lnSpc>
              <a:buFont typeface="+mj-lt"/>
              <a:buAutoNum type="arabicPeriod"/>
            </a:pPr>
            <a:r>
              <a:rPr lang="ar-EG" sz="2400" b="1" dirty="0">
                <a:solidFill>
                  <a:srgbClr val="002060"/>
                </a:solidFill>
                <a:latin typeface="-apple-system"/>
              </a:rPr>
              <a:t>العناوين الجذابة</a:t>
            </a:r>
            <a:r>
              <a:rPr lang="ar-EG" sz="2400" dirty="0">
                <a:solidFill>
                  <a:srgbClr val="002060"/>
                </a:solidFill>
                <a:latin typeface="-apple-system"/>
              </a:rPr>
              <a:t>: استخدم عناوين مثيرة للاهتمام لجذب القراء.</a:t>
            </a:r>
          </a:p>
          <a:p>
            <a:pPr algn="justLow" rtl="1">
              <a:lnSpc>
                <a:spcPct val="150000"/>
              </a:lnSpc>
              <a:buFont typeface="+mj-lt"/>
              <a:buAutoNum type="arabicPeriod"/>
            </a:pPr>
            <a:r>
              <a:rPr lang="ar-EG" sz="2400" b="1" dirty="0">
                <a:solidFill>
                  <a:srgbClr val="002060"/>
                </a:solidFill>
                <a:latin typeface="-apple-system"/>
              </a:rPr>
              <a:t>التنظيم والهيكلة</a:t>
            </a:r>
            <a:r>
              <a:rPr lang="ar-EG" sz="2400" dirty="0">
                <a:solidFill>
                  <a:srgbClr val="002060"/>
                </a:solidFill>
                <a:latin typeface="-apple-system"/>
              </a:rPr>
              <a:t>: قسّم المقال إلى فقرات </a:t>
            </a:r>
            <a:r>
              <a:rPr lang="ar-EG" sz="2400" dirty="0" smtClean="0">
                <a:solidFill>
                  <a:srgbClr val="002060"/>
                </a:solidFill>
                <a:latin typeface="-apple-system"/>
              </a:rPr>
              <a:t>وأقسام، مع استخدام </a:t>
            </a:r>
            <a:r>
              <a:rPr lang="ar-EG" sz="2400" dirty="0">
                <a:solidFill>
                  <a:srgbClr val="002060"/>
                </a:solidFill>
                <a:latin typeface="-apple-system"/>
              </a:rPr>
              <a:t>العناوين الفرعية والقوائم.</a:t>
            </a:r>
          </a:p>
          <a:p>
            <a:pPr algn="justLow" rtl="1">
              <a:lnSpc>
                <a:spcPct val="150000"/>
              </a:lnSpc>
              <a:buFont typeface="+mj-lt"/>
              <a:buAutoNum type="arabicPeriod"/>
            </a:pPr>
            <a:r>
              <a:rPr lang="ar-EG" sz="2400" b="1" dirty="0">
                <a:solidFill>
                  <a:srgbClr val="002060"/>
                </a:solidFill>
                <a:latin typeface="-apple-system"/>
              </a:rPr>
              <a:t>التفاعل مع القراء</a:t>
            </a:r>
            <a:r>
              <a:rPr lang="ar-EG" sz="2400" dirty="0">
                <a:solidFill>
                  <a:srgbClr val="002060"/>
                </a:solidFill>
                <a:latin typeface="-apple-system"/>
              </a:rPr>
              <a:t>: استجب لتعليقات القراء </a:t>
            </a:r>
            <a:r>
              <a:rPr lang="ar-EG" sz="2400" dirty="0" smtClean="0">
                <a:solidFill>
                  <a:srgbClr val="002060"/>
                </a:solidFill>
                <a:latin typeface="-apple-system"/>
              </a:rPr>
              <a:t>وأسئلتهم، وكُن </a:t>
            </a:r>
            <a:r>
              <a:rPr lang="ar-EG" sz="2400" dirty="0">
                <a:solidFill>
                  <a:srgbClr val="002060"/>
                </a:solidFill>
                <a:latin typeface="-apple-system"/>
              </a:rPr>
              <a:t>متفاعلاً على وسائل التواصل الاجتماعي.</a:t>
            </a:r>
          </a:p>
          <a:p>
            <a:pPr algn="justLow" rtl="1">
              <a:lnSpc>
                <a:spcPct val="150000"/>
              </a:lnSpc>
              <a:buFont typeface="+mj-lt"/>
              <a:buAutoNum type="arabicPeriod"/>
            </a:pPr>
            <a:r>
              <a:rPr lang="ar-EG" sz="2400" b="1" dirty="0">
                <a:solidFill>
                  <a:srgbClr val="002060"/>
                </a:solidFill>
                <a:latin typeface="-apple-system"/>
              </a:rPr>
              <a:t>التحقق من الصور والوسائط المرئية</a:t>
            </a:r>
            <a:r>
              <a:rPr lang="ar-EG" sz="2400" dirty="0">
                <a:solidFill>
                  <a:srgbClr val="002060"/>
                </a:solidFill>
                <a:latin typeface="-apple-system"/>
              </a:rPr>
              <a:t>: تأكد من صحة الصور والفيديوهات المستخدمة في المقال.</a:t>
            </a:r>
          </a:p>
          <a:p>
            <a:pPr algn="justLow" rtl="1">
              <a:lnSpc>
                <a:spcPct val="150000"/>
              </a:lnSpc>
              <a:buFont typeface="+mj-lt"/>
              <a:buAutoNum type="arabicPeriod"/>
            </a:pPr>
            <a:r>
              <a:rPr lang="ar-EG" sz="2400" b="1" dirty="0">
                <a:solidFill>
                  <a:srgbClr val="002060"/>
                </a:solidFill>
                <a:latin typeface="-apple-system"/>
              </a:rPr>
              <a:t>التحرير اللغوي</a:t>
            </a:r>
            <a:r>
              <a:rPr lang="ar-EG" sz="2400" dirty="0">
                <a:solidFill>
                  <a:srgbClr val="002060"/>
                </a:solidFill>
                <a:latin typeface="-apple-system"/>
              </a:rPr>
              <a:t>: اهتم بالنحو والإملاء والتركيب </a:t>
            </a:r>
            <a:r>
              <a:rPr lang="ar-EG" sz="2400" dirty="0" smtClean="0">
                <a:solidFill>
                  <a:srgbClr val="002060"/>
                </a:solidFill>
                <a:latin typeface="-apple-system"/>
              </a:rPr>
              <a:t>اللغوي.</a:t>
            </a:r>
            <a:endParaRPr lang="ar-EG" sz="2400" b="0" i="0" dirty="0">
              <a:solidFill>
                <a:srgbClr val="002060"/>
              </a:solidFill>
              <a:effectLst/>
              <a:latin typeface="-apple-system"/>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1949966"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160725" y="364459"/>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3206839" y="410178"/>
            <a:ext cx="6877319" cy="7489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smtClean="0">
                <a:solidFill>
                  <a:srgbClr val="002060"/>
                </a:solidFill>
                <a:latin typeface="-apple-system"/>
                <a:cs typeface="+mj-cs"/>
              </a:rPr>
              <a:t>9</a:t>
            </a:r>
            <a:r>
              <a:rPr lang="ar-EG" sz="2400" b="1" dirty="0" smtClean="0">
                <a:solidFill>
                  <a:srgbClr val="002060"/>
                </a:solidFill>
                <a:latin typeface="-apple-system"/>
              </a:rPr>
              <a:t>.قواعد </a:t>
            </a:r>
            <a:r>
              <a:rPr lang="ar-EG" sz="2400" b="1" dirty="0">
                <a:solidFill>
                  <a:srgbClr val="002060"/>
                </a:solidFill>
                <a:latin typeface="-apple-system"/>
              </a:rPr>
              <a:t>التحرير الصحفي </a:t>
            </a:r>
            <a:r>
              <a:rPr lang="ar-EG" sz="2400" b="1" dirty="0" smtClean="0">
                <a:solidFill>
                  <a:srgbClr val="002060"/>
                </a:solidFill>
                <a:latin typeface="-apple-system"/>
              </a:rPr>
              <a:t>الإلكتروني في </a:t>
            </a:r>
            <a:r>
              <a:rPr lang="ar-EG" sz="2400" b="1" dirty="0">
                <a:solidFill>
                  <a:srgbClr val="002060"/>
                </a:solidFill>
                <a:latin typeface="-apple-system"/>
              </a:rPr>
              <a:t>عالم الصحافة الرقمية</a:t>
            </a:r>
            <a:endParaRPr lang="ar-EG" b="1" dirty="0">
              <a:solidFill>
                <a:srgbClr val="002060"/>
              </a:solidFill>
            </a:endParaRPr>
          </a:p>
        </p:txBody>
      </p:sp>
    </p:spTree>
    <p:extLst>
      <p:ext uri="{BB962C8B-B14F-4D97-AF65-F5344CB8AC3E}">
        <p14:creationId xmlns:p14="http://schemas.microsoft.com/office/powerpoint/2010/main" val="24894309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643944" y="1417937"/>
            <a:ext cx="11264721" cy="456317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1000"/>
              </a:spcAft>
            </a:pPr>
            <a:r>
              <a:rPr lang="ar-EG" sz="2400" dirty="0" smtClean="0">
                <a:solidFill>
                  <a:schemeClr val="accent1">
                    <a:lumMod val="50000"/>
                  </a:schemeClr>
                </a:solidFill>
                <a:latin typeface="Arial" panose="020B0604020202020204" pitchFamily="34" charset="0"/>
                <a:ea typeface="Arial" panose="020B0604020202020204" pitchFamily="34" charset="0"/>
                <a:cs typeface="+mj-cs"/>
              </a:rPr>
              <a:t>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يطلب </a:t>
            </a:r>
            <a:r>
              <a:rPr lang="ar-EG" sz="2400" dirty="0">
                <a:solidFill>
                  <a:schemeClr val="accent1">
                    <a:lumMod val="75000"/>
                  </a:schemeClr>
                </a:solidFill>
                <a:latin typeface="Arial" panose="020B0604020202020204" pitchFamily="34" charset="0"/>
                <a:ea typeface="Arial" panose="020B0604020202020204" pitchFamily="34" charset="0"/>
                <a:cs typeface="+mj-cs"/>
              </a:rPr>
              <a:t>من المحرر الصحفي في التحرير الصحفي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الإلكتروني </a:t>
            </a:r>
            <a:r>
              <a:rPr lang="ar-EG" sz="2400" dirty="0">
                <a:solidFill>
                  <a:schemeClr val="accent1">
                    <a:lumMod val="75000"/>
                  </a:schemeClr>
                </a:solidFill>
                <a:latin typeface="Arial" panose="020B0604020202020204" pitchFamily="34" charset="0"/>
                <a:ea typeface="Arial" panose="020B0604020202020204" pitchFamily="34" charset="0"/>
                <a:cs typeface="+mj-cs"/>
              </a:rPr>
              <a:t>الالتزام بمجموعة من الضوابط التي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تُسهم فى إبقاء </a:t>
            </a:r>
            <a:r>
              <a:rPr lang="ar-EG" sz="2400" dirty="0">
                <a:solidFill>
                  <a:schemeClr val="accent1">
                    <a:lumMod val="75000"/>
                  </a:schemeClr>
                </a:solidFill>
                <a:latin typeface="Arial" panose="020B0604020202020204" pitchFamily="34" charset="0"/>
                <a:ea typeface="Arial" panose="020B0604020202020204" pitchFamily="34" charset="0"/>
                <a:cs typeface="+mj-cs"/>
              </a:rPr>
              <a:t>الأخبار بنسق إخراجي واحد، بالإضافة لمساعدتها على سهولة قراءة الموضوع، وهي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 كالآتي:</a:t>
            </a:r>
            <a:endParaRPr lang="ar-EG" sz="2400" dirty="0">
              <a:solidFill>
                <a:schemeClr val="accent1">
                  <a:lumMod val="75000"/>
                </a:schemeClr>
              </a:solidFill>
              <a:latin typeface="Arial" panose="020B0604020202020204" pitchFamily="34" charset="0"/>
              <a:ea typeface="Arial" panose="020B0604020202020204" pitchFamily="34" charset="0"/>
              <a:cs typeface="+mj-cs"/>
            </a:endParaRPr>
          </a:p>
          <a:p>
            <a:pPr algn="justLow" rtl="1">
              <a:lnSpc>
                <a:spcPct val="150000"/>
              </a:lnSpc>
              <a:spcAft>
                <a:spcPts val="1000"/>
              </a:spcAft>
            </a:pPr>
            <a:r>
              <a:rPr lang="ar-EG" sz="2400" dirty="0" smtClean="0">
                <a:solidFill>
                  <a:schemeClr val="accent1">
                    <a:lumMod val="75000"/>
                  </a:schemeClr>
                </a:solidFill>
                <a:latin typeface="Arial" panose="020B0604020202020204" pitchFamily="34" charset="0"/>
                <a:ea typeface="Arial" panose="020B0604020202020204" pitchFamily="34" charset="0"/>
                <a:cs typeface="+mj-cs"/>
              </a:rPr>
              <a:t>1.الدقة </a:t>
            </a:r>
            <a:r>
              <a:rPr lang="ar-EG" sz="2400" dirty="0">
                <a:solidFill>
                  <a:schemeClr val="accent1">
                    <a:lumMod val="75000"/>
                  </a:schemeClr>
                </a:solidFill>
                <a:latin typeface="Arial" panose="020B0604020202020204" pitchFamily="34" charset="0"/>
                <a:ea typeface="Arial" panose="020B0604020202020204" pitchFamily="34" charset="0"/>
                <a:cs typeface="+mj-cs"/>
              </a:rPr>
              <a:t>في عدد كلمات العناوين، وخصيصاً لتلك التي توضع على الصفحات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الرئيسية </a:t>
            </a:r>
            <a:r>
              <a:rPr lang="ar-EG" sz="2400" dirty="0">
                <a:solidFill>
                  <a:schemeClr val="accent1">
                    <a:lumMod val="75000"/>
                  </a:schemeClr>
                </a:solidFill>
                <a:latin typeface="Arial" panose="020B0604020202020204" pitchFamily="34" charset="0"/>
                <a:ea typeface="Arial" panose="020B0604020202020204" pitchFamily="34" charset="0"/>
                <a:cs typeface="+mj-cs"/>
              </a:rPr>
              <a:t>لموقع الصحيفة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الإلكترونية، </a:t>
            </a:r>
            <a:r>
              <a:rPr lang="ar-EG" sz="2400" dirty="0">
                <a:solidFill>
                  <a:schemeClr val="accent1">
                    <a:lumMod val="75000"/>
                  </a:schemeClr>
                </a:solidFill>
                <a:latin typeface="Arial" panose="020B0604020202020204" pitchFamily="34" charset="0"/>
                <a:ea typeface="Arial" panose="020B0604020202020204" pitchFamily="34" charset="0"/>
                <a:cs typeface="+mj-cs"/>
              </a:rPr>
              <a:t>حيث تتراوح من خمس إلى ست كلمات، فلا تزيد ولا تنقص إلا للضرورة.</a:t>
            </a:r>
          </a:p>
          <a:p>
            <a:pPr algn="justLow" rtl="1">
              <a:lnSpc>
                <a:spcPct val="150000"/>
              </a:lnSpc>
              <a:spcAft>
                <a:spcPts val="1000"/>
              </a:spcAft>
            </a:pPr>
            <a:r>
              <a:rPr lang="ar-EG" sz="2400" dirty="0" smtClean="0">
                <a:solidFill>
                  <a:schemeClr val="accent1">
                    <a:lumMod val="75000"/>
                  </a:schemeClr>
                </a:solidFill>
                <a:latin typeface="Arial" panose="020B0604020202020204" pitchFamily="34" charset="0"/>
                <a:ea typeface="Arial" panose="020B0604020202020204" pitchFamily="34" charset="0"/>
                <a:cs typeface="+mj-cs"/>
              </a:rPr>
              <a:t>2. التزام </a:t>
            </a:r>
            <a:r>
              <a:rPr lang="ar-EG" sz="2400" dirty="0">
                <a:solidFill>
                  <a:schemeClr val="accent1">
                    <a:lumMod val="75000"/>
                  </a:schemeClr>
                </a:solidFill>
                <a:latin typeface="Arial" panose="020B0604020202020204" pitchFamily="34" charset="0"/>
                <a:ea typeface="Arial" panose="020B0604020202020204" pitchFamily="34" charset="0"/>
                <a:cs typeface="+mj-cs"/>
              </a:rPr>
              <a:t>عدد كلمات معين في الفقرة الواحدة بحيث لا تكون قصيرة غير ملمة بالموضوع ولا طويلة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مملة، </a:t>
            </a:r>
            <a:r>
              <a:rPr lang="ar-EG" sz="2400" dirty="0">
                <a:solidFill>
                  <a:schemeClr val="accent1">
                    <a:lumMod val="75000"/>
                  </a:schemeClr>
                </a:solidFill>
                <a:latin typeface="Arial" panose="020B0604020202020204" pitchFamily="34" charset="0"/>
                <a:ea typeface="Arial" panose="020B0604020202020204" pitchFamily="34" charset="0"/>
                <a:cs typeface="+mj-cs"/>
              </a:rPr>
              <a:t>والأفضل أن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تكون </a:t>
            </a:r>
            <a:r>
              <a:rPr lang="ar-EG" sz="2400" dirty="0">
                <a:solidFill>
                  <a:schemeClr val="accent1">
                    <a:lumMod val="75000"/>
                  </a:schemeClr>
                </a:solidFill>
                <a:latin typeface="Arial" panose="020B0604020202020204" pitchFamily="34" charset="0"/>
                <a:ea typeface="Arial" panose="020B0604020202020204" pitchFamily="34" charset="0"/>
                <a:cs typeface="+mj-cs"/>
              </a:rPr>
              <a:t>المقدمة بين 35 و 40 </a:t>
            </a:r>
            <a:r>
              <a:rPr lang="ar-EG" sz="2400" dirty="0" smtClean="0">
                <a:solidFill>
                  <a:schemeClr val="accent1">
                    <a:lumMod val="75000"/>
                  </a:schemeClr>
                </a:solidFill>
                <a:latin typeface="Arial" panose="020B0604020202020204" pitchFamily="34" charset="0"/>
                <a:ea typeface="Arial" panose="020B0604020202020204" pitchFamily="34" charset="0"/>
                <a:cs typeface="+mj-cs"/>
              </a:rPr>
              <a:t>كلمة، </a:t>
            </a:r>
            <a:r>
              <a:rPr lang="ar-EG" sz="2400" dirty="0">
                <a:solidFill>
                  <a:schemeClr val="accent1">
                    <a:lumMod val="75000"/>
                  </a:schemeClr>
                </a:solidFill>
                <a:latin typeface="Arial" panose="020B0604020202020204" pitchFamily="34" charset="0"/>
                <a:ea typeface="Arial" panose="020B0604020202020204" pitchFamily="34" charset="0"/>
                <a:cs typeface="+mj-cs"/>
              </a:rPr>
              <a:t>والفقرة في العرض بين 60 و 100 كلمة.</a:t>
            </a:r>
            <a:endParaRPr lang="en-US" sz="2400" dirty="0">
              <a:solidFill>
                <a:schemeClr val="accent1">
                  <a:lumMod val="75000"/>
                </a:schemeClr>
              </a:solidFill>
              <a:latin typeface="Arial" panose="020B0604020202020204" pitchFamily="34" charset="0"/>
              <a:ea typeface="Arial" panose="020B0604020202020204" pitchFamily="34" charset="0"/>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395894" y="638068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Rounded Corners 4">
            <a:extLst>
              <a:ext uri="{FF2B5EF4-FFF2-40B4-BE49-F238E27FC236}">
                <a16:creationId xmlns:a16="http://schemas.microsoft.com/office/drawing/2014/main" id="{D1F1314F-6F47-407D-9372-158A40F4EB31}"/>
              </a:ext>
            </a:extLst>
          </p:cNvPr>
          <p:cNvSpPr/>
          <p:nvPr/>
        </p:nvSpPr>
        <p:spPr>
          <a:xfrm>
            <a:off x="3012094" y="687815"/>
            <a:ext cx="6904638" cy="6129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lvl="0" indent="-285750" algn="ctr" rtl="1">
              <a:lnSpc>
                <a:spcPct val="200000"/>
              </a:lnSpc>
              <a:spcAft>
                <a:spcPts val="0"/>
              </a:spcAft>
              <a:buFont typeface="Wingdings" panose="05000000000000000000" pitchFamily="2" charset="2"/>
              <a:buChar char="Ø"/>
              <a:tabLst>
                <a:tab pos="795020" algn="l"/>
              </a:tabLst>
            </a:pPr>
            <a:r>
              <a:rPr lang="ar-EG" b="1" dirty="0" smtClean="0">
                <a:solidFill>
                  <a:srgbClr val="002060"/>
                </a:solidFill>
                <a:latin typeface="Calibri" panose="020F0502020204030204" pitchFamily="34" charset="0"/>
                <a:ea typeface="Calibri" panose="020F0502020204030204" pitchFamily="34" charset="0"/>
                <a:cs typeface="Arial" panose="020B0604020202020204" pitchFamily="34" charset="0"/>
              </a:rPr>
              <a:t>10</a:t>
            </a:r>
            <a:r>
              <a:rPr lang="ar-EG" sz="2400" b="1" dirty="0" smtClean="0">
                <a:solidFill>
                  <a:srgbClr val="002060"/>
                </a:solidFill>
                <a:latin typeface="Calibri" panose="020F0502020204030204" pitchFamily="34" charset="0"/>
                <a:ea typeface="Calibri" panose="020F0502020204030204" pitchFamily="34" charset="0"/>
                <a:cs typeface="Arial" panose="020B0604020202020204" pitchFamily="34" charset="0"/>
              </a:rPr>
              <a:t>. ضوابط التحرير الصحفي الإلكتروني من الناحية الإخراجية.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ctr" rtl="1">
              <a:lnSpc>
                <a:spcPct val="200000"/>
              </a:lnSpc>
              <a:spcAft>
                <a:spcPts val="0"/>
              </a:spcAft>
              <a:tabLst>
                <a:tab pos="795020" algn="l"/>
              </a:tabLst>
            </a:pP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23380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734096" y="744056"/>
            <a:ext cx="11030737" cy="602877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R="914400" lvl="0" algn="justLow" rtl="1">
              <a:lnSpc>
                <a:spcPct val="150000"/>
              </a:lnSpc>
            </a:pPr>
            <a:r>
              <a:rPr lang="ar-EG" sz="2400" dirty="0">
                <a:solidFill>
                  <a:srgbClr val="002060"/>
                </a:solidFill>
                <a:cs typeface="+mj-cs"/>
              </a:rPr>
              <a:t>3. ألا يزيد عدد كلمات العنوان التمهيدي عن خمس كلمات ولا يقل عن ثلاث </a:t>
            </a:r>
            <a:r>
              <a:rPr lang="ar-EG" sz="2400" dirty="0" smtClean="0">
                <a:solidFill>
                  <a:srgbClr val="002060"/>
                </a:solidFill>
                <a:cs typeface="+mj-cs"/>
              </a:rPr>
              <a:t>كلمات، </a:t>
            </a:r>
            <a:r>
              <a:rPr lang="ar-EG" sz="2400" dirty="0">
                <a:solidFill>
                  <a:srgbClr val="002060"/>
                </a:solidFill>
                <a:cs typeface="+mj-cs"/>
              </a:rPr>
              <a:t>ويُكتب داخل الموضوعات في مستوى صفحة العرض.</a:t>
            </a:r>
          </a:p>
          <a:p>
            <a:pPr marR="914400" lvl="0" algn="justLow" rtl="1">
              <a:lnSpc>
                <a:spcPct val="150000"/>
              </a:lnSpc>
            </a:pPr>
            <a:r>
              <a:rPr lang="ar-EG" sz="2400" dirty="0">
                <a:solidFill>
                  <a:srgbClr val="002060"/>
                </a:solidFill>
                <a:cs typeface="+mj-cs"/>
              </a:rPr>
              <a:t>4. النقطتان الرأسيتان يُستخدمان بعد أسماء الدول في حال صدور قرار رسمي من الدولة _مصدر الخبر_ أما إذا لم يكن رسمياً فنقطتين </a:t>
            </a:r>
            <a:r>
              <a:rPr lang="ar-EG" sz="2400" dirty="0" smtClean="0">
                <a:solidFill>
                  <a:srgbClr val="002060"/>
                </a:solidFill>
                <a:cs typeface="+mj-cs"/>
              </a:rPr>
              <a:t>متجاورتين، مثال:</a:t>
            </a:r>
          </a:p>
          <a:p>
            <a:pPr marR="914400" lvl="0" algn="justLow" rtl="1">
              <a:lnSpc>
                <a:spcPct val="150000"/>
              </a:lnSpc>
            </a:pPr>
            <a:r>
              <a:rPr lang="ar-EG" sz="2400" b="1" u="sng" dirty="0" smtClean="0">
                <a:solidFill>
                  <a:srgbClr val="002060"/>
                </a:solidFill>
                <a:cs typeface="+mj-cs"/>
              </a:rPr>
              <a:t>قررت </a:t>
            </a:r>
            <a:r>
              <a:rPr lang="ar-EG" sz="2400" b="1" u="sng" dirty="0">
                <a:solidFill>
                  <a:srgbClr val="002060"/>
                </a:solidFill>
                <a:cs typeface="+mj-cs"/>
              </a:rPr>
              <a:t>حكومة دولة الإمارات العربية المتحدة اليوم تعديل سياسة الهجرة والإقامة، وفقًا للبيان الصادر عن وزارة </a:t>
            </a:r>
            <a:r>
              <a:rPr lang="ar-EG" sz="2400" b="1" u="sng" dirty="0" smtClean="0">
                <a:solidFill>
                  <a:srgbClr val="002060"/>
                </a:solidFill>
                <a:cs typeface="+mj-cs"/>
              </a:rPr>
              <a:t>الداخلية</a:t>
            </a:r>
            <a:r>
              <a:rPr lang="ar-EG" sz="2400" b="1" dirty="0" smtClean="0">
                <a:solidFill>
                  <a:srgbClr val="002060"/>
                </a:solidFill>
                <a:cs typeface="+mj-cs"/>
              </a:rPr>
              <a:t>:    </a:t>
            </a:r>
          </a:p>
          <a:p>
            <a:pPr marR="914400" lvl="0" algn="justLow" rtl="1">
              <a:lnSpc>
                <a:spcPct val="150000"/>
              </a:lnSpc>
            </a:pPr>
            <a:r>
              <a:rPr lang="ar-EG" sz="2400" dirty="0">
                <a:solidFill>
                  <a:srgbClr val="002060"/>
                </a:solidFill>
                <a:cs typeface="+mj-cs"/>
              </a:rPr>
              <a:t> </a:t>
            </a:r>
            <a:r>
              <a:rPr lang="ar-EG" sz="2400" dirty="0" smtClean="0">
                <a:solidFill>
                  <a:srgbClr val="002060"/>
                </a:solidFill>
                <a:cs typeface="+mj-cs"/>
              </a:rPr>
              <a:t>       وهذا </a:t>
            </a:r>
            <a:r>
              <a:rPr lang="ar-EG" sz="2400" dirty="0">
                <a:solidFill>
                  <a:srgbClr val="002060"/>
                </a:solidFill>
                <a:cs typeface="+mj-cs"/>
              </a:rPr>
              <a:t>مثال عن استخدام نقطتين متجاورتين بعد اسم الدولة في حالة عدم صدور قرار </a:t>
            </a:r>
            <a:r>
              <a:rPr lang="ar-EG" sz="2400" dirty="0" smtClean="0">
                <a:solidFill>
                  <a:srgbClr val="002060"/>
                </a:solidFill>
                <a:cs typeface="+mj-cs"/>
              </a:rPr>
              <a:t>رسمي</a:t>
            </a:r>
          </a:p>
          <a:p>
            <a:pPr marR="914400" lvl="0" algn="justLow" rtl="1">
              <a:lnSpc>
                <a:spcPct val="150000"/>
              </a:lnSpc>
            </a:pPr>
            <a:r>
              <a:rPr lang="ar-EG" sz="2400" dirty="0">
                <a:solidFill>
                  <a:srgbClr val="002060"/>
                </a:solidFill>
                <a:cs typeface="Times New Roman" panose="02020603050405020304" pitchFamily="18" charset="0"/>
              </a:rPr>
              <a:t>5. الدقة في عدد كلمات الخبر بحيث تتراوح بين 600، 800 </a:t>
            </a:r>
            <a:r>
              <a:rPr lang="ar-EG" sz="2400" dirty="0" smtClean="0">
                <a:solidFill>
                  <a:srgbClr val="002060"/>
                </a:solidFill>
                <a:cs typeface="Times New Roman" panose="02020603050405020304" pitchFamily="18" charset="0"/>
              </a:rPr>
              <a:t>كلمة.</a:t>
            </a:r>
          </a:p>
          <a:p>
            <a:pPr marR="914400" lvl="0" algn="justLow" rtl="1">
              <a:lnSpc>
                <a:spcPct val="150000"/>
              </a:lnSpc>
            </a:pPr>
            <a:r>
              <a:rPr lang="ar-EG" sz="2400" dirty="0" smtClean="0">
                <a:solidFill>
                  <a:srgbClr val="002060"/>
                </a:solidFill>
                <a:cs typeface="Times New Roman" panose="02020603050405020304" pitchFamily="18" charset="0"/>
              </a:rPr>
              <a:t>6. </a:t>
            </a:r>
            <a:r>
              <a:rPr lang="ar-EG" sz="2400" dirty="0">
                <a:solidFill>
                  <a:srgbClr val="002060"/>
                </a:solidFill>
                <a:cs typeface="Times New Roman" panose="02020603050405020304" pitchFamily="18" charset="0"/>
              </a:rPr>
              <a:t>عدم الإسراف بالعناوين الثانوية</a:t>
            </a:r>
            <a:r>
              <a:rPr lang="ar-EG" sz="2400" dirty="0" smtClean="0">
                <a:solidFill>
                  <a:srgbClr val="002060"/>
                </a:solidFill>
                <a:cs typeface="Times New Roman" panose="02020603050405020304" pitchFamily="18" charset="0"/>
              </a:rPr>
              <a:t>.</a:t>
            </a:r>
            <a:endParaRPr lang="en-US" sz="2400" dirty="0">
              <a:solidFill>
                <a:srgbClr val="002060"/>
              </a:solidFill>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8084"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8014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1429555" y="1294649"/>
            <a:ext cx="9929611" cy="402705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1000"/>
              </a:spcAft>
            </a:pPr>
            <a:r>
              <a:rPr lang="ar-SA" sz="2400" b="1" u="sn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ويتعين على المحرر الصحفي </a:t>
            </a:r>
            <a:r>
              <a:rPr lang="ar-SA" sz="2400" b="1" u="sng"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الإلكتروني </a:t>
            </a:r>
            <a:r>
              <a:rPr lang="ar-SA" sz="2400" b="1" u="sn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في مرحلة جمع المعلومات أن يراعي ثلاثة مستويات أساسية في تقديم المادة الصحفية </a:t>
            </a:r>
            <a:r>
              <a:rPr lang="ar-SA" sz="2400" b="1" u="sng"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الإلكترونية</a:t>
            </a:r>
            <a:r>
              <a:rPr lang="ar-SA" sz="2400" b="1" u="sng"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وهي </a:t>
            </a:r>
            <a:r>
              <a:rPr lang="ar-SA" sz="2400" b="1" u="sng" dirty="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rPr>
              <a:t>:</a:t>
            </a:r>
            <a:endParaRPr lang="en-US" sz="1600" b="1" u="sng" dirty="0">
              <a:solidFill>
                <a:schemeClr val="accent1">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342900" marR="914400" lvl="0" indent="-342900" algn="justLow" rtl="1">
              <a:lnSpc>
                <a:spcPct val="150000"/>
              </a:lnSpc>
              <a:spcAft>
                <a:spcPts val="0"/>
              </a:spcAft>
              <a:buFont typeface="Symbol" panose="05050102010706020507" pitchFamily="18" charset="2"/>
              <a:buChar char="-"/>
            </a:pP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المستوى السطحي، وفيه يتم الاهتمام بالإيجاز،</a:t>
            </a:r>
            <a:r>
              <a:rPr lang="ar-SA" sz="2400" dirty="0">
                <a:solidFill>
                  <a:schemeClr val="accent1">
                    <a:lumMod val="50000"/>
                  </a:schemeClr>
                </a:solidFill>
                <a:latin typeface="Arial" panose="020B0604020202020204" pitchFamily="34" charset="0"/>
                <a:ea typeface="Arial" panose="020B0604020202020204" pitchFamily="34" charset="0"/>
              </a:rPr>
              <a:t> </a:t>
            </a: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والاختيار،</a:t>
            </a:r>
            <a:r>
              <a:rPr lang="ar-SA" sz="2400" dirty="0">
                <a:solidFill>
                  <a:schemeClr val="accent1">
                    <a:lumMod val="50000"/>
                  </a:schemeClr>
                </a:solidFill>
                <a:latin typeface="Arial" panose="020B0604020202020204" pitchFamily="34" charset="0"/>
                <a:ea typeface="Arial" panose="020B0604020202020204" pitchFamily="34" charset="0"/>
              </a:rPr>
              <a:t> </a:t>
            </a:r>
            <a:r>
              <a:rPr lang="ar-SA"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والتكثيف</a:t>
            </a:r>
            <a:r>
              <a:rPr lang="ar-SA" sz="2400" dirty="0" smtClean="0">
                <a:solidFill>
                  <a:schemeClr val="accent1">
                    <a:lumMod val="50000"/>
                  </a:schemeClr>
                </a:solidFill>
                <a:latin typeface="Arial" panose="020B0604020202020204" pitchFamily="34" charset="0"/>
                <a:ea typeface="Arial" panose="020B0604020202020204" pitchFamily="34" charset="0"/>
              </a:rPr>
              <a:t>.</a:t>
            </a:r>
            <a:endParaRPr lang="en-US" sz="1600" dirty="0">
              <a:solidFill>
                <a:schemeClr val="accent1">
                  <a:lumMod val="50000"/>
                </a:schemeClr>
              </a:solidFill>
              <a:latin typeface="Arial" panose="020B0604020202020204" pitchFamily="34" charset="0"/>
              <a:ea typeface="Arial" panose="020B0604020202020204" pitchFamily="34" charset="0"/>
              <a:cs typeface="Arial" panose="020B0604020202020204" pitchFamily="34" charset="0"/>
            </a:endParaRPr>
          </a:p>
          <a:p>
            <a:pPr marL="342900" marR="914400" lvl="0" indent="-342900" algn="justLow" rtl="1">
              <a:lnSpc>
                <a:spcPct val="150000"/>
              </a:lnSpc>
              <a:spcAft>
                <a:spcPts val="0"/>
              </a:spcAft>
              <a:buFont typeface="Symbol" panose="05050102010706020507" pitchFamily="18" charset="2"/>
              <a:buChar char="-"/>
            </a:pP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المستوى المتعمق، وفيه يتم الاهتمام بالتفاصيل</a:t>
            </a:r>
            <a:r>
              <a:rPr lang="ar-SA"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a:t>
            </a:r>
            <a:r>
              <a:rPr lang="ar-SA" sz="2400" dirty="0" smtClean="0">
                <a:solidFill>
                  <a:schemeClr val="accent1">
                    <a:lumMod val="50000"/>
                  </a:schemeClr>
                </a:solidFill>
                <a:latin typeface="Arial" panose="020B0604020202020204" pitchFamily="34" charset="0"/>
                <a:ea typeface="Arial" panose="020B0604020202020204" pitchFamily="34" charset="0"/>
              </a:rPr>
              <a:t> </a:t>
            </a: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والخلفيات</a:t>
            </a:r>
            <a:r>
              <a:rPr lang="ar-SA"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a:t>
            </a:r>
            <a:r>
              <a:rPr lang="ar-SA" sz="2400" dirty="0" smtClean="0">
                <a:solidFill>
                  <a:schemeClr val="accent1">
                    <a:lumMod val="50000"/>
                  </a:schemeClr>
                </a:solidFill>
                <a:latin typeface="Arial" panose="020B0604020202020204" pitchFamily="34" charset="0"/>
                <a:ea typeface="Arial" panose="020B0604020202020204" pitchFamily="34" charset="0"/>
              </a:rPr>
              <a:t> </a:t>
            </a: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ووجهات النظر </a:t>
            </a:r>
            <a:r>
              <a:rPr lang="ar-SA"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المختلفة</a:t>
            </a:r>
            <a:r>
              <a:rPr lang="ar-SA" sz="2400" dirty="0" smtClean="0">
                <a:solidFill>
                  <a:schemeClr val="accent1">
                    <a:lumMod val="50000"/>
                  </a:schemeClr>
                </a:solidFill>
                <a:latin typeface="Arial" panose="020B0604020202020204" pitchFamily="34" charset="0"/>
                <a:ea typeface="Arial" panose="020B0604020202020204" pitchFamily="34" charset="0"/>
              </a:rPr>
              <a:t>.</a:t>
            </a:r>
            <a:endParaRPr lang="en-US" sz="1600" dirty="0">
              <a:solidFill>
                <a:schemeClr val="accent1">
                  <a:lumMod val="50000"/>
                </a:schemeClr>
              </a:solidFill>
              <a:latin typeface="Arial" panose="020B0604020202020204" pitchFamily="34" charset="0"/>
              <a:ea typeface="Arial" panose="020B0604020202020204" pitchFamily="34" charset="0"/>
              <a:cs typeface="Arial" panose="020B0604020202020204" pitchFamily="34" charset="0"/>
            </a:endParaRPr>
          </a:p>
          <a:p>
            <a:pPr marL="342900" marR="914400" lvl="0" indent="-342900" algn="justLow" rtl="1">
              <a:lnSpc>
                <a:spcPct val="150000"/>
              </a:lnSpc>
              <a:spcAft>
                <a:spcPts val="0"/>
              </a:spcAft>
              <a:buFont typeface="Symbol" panose="05050102010706020507" pitchFamily="18" charset="2"/>
              <a:buChar char="-"/>
            </a:pP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مستوى التحديث</a:t>
            </a:r>
            <a:r>
              <a:rPr lang="ar-SA" sz="2400" dirty="0" smtClean="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a:t>
            </a:r>
            <a:r>
              <a:rPr lang="ar-SA" sz="2400" dirty="0" smtClean="0">
                <a:solidFill>
                  <a:schemeClr val="accent1">
                    <a:lumMod val="50000"/>
                  </a:schemeClr>
                </a:solidFill>
                <a:latin typeface="Arial" panose="020B0604020202020204" pitchFamily="34" charset="0"/>
                <a:ea typeface="Arial" panose="020B0604020202020204" pitchFamily="34" charset="0"/>
              </a:rPr>
              <a:t> </a:t>
            </a:r>
            <a:r>
              <a:rPr lang="ar-SA" sz="2400" dirty="0">
                <a:solidFill>
                  <a:schemeClr val="accent1">
                    <a:lumMod val="50000"/>
                  </a:schemeClr>
                </a:solidFill>
                <a:latin typeface="Calibri" panose="020F0502020204030204" pitchFamily="34" charset="0"/>
                <a:ea typeface="Arial" panose="020B0604020202020204" pitchFamily="34" charset="0"/>
                <a:cs typeface="Times New Roman" panose="02020603050405020304" pitchFamily="18" charset="0"/>
              </a:rPr>
              <a:t>وفيه يتم جمع المعلومات الحالية لمتابعة الحدث أولاً بأول</a:t>
            </a:r>
            <a:r>
              <a:rPr lang="ar-SA" sz="2400" dirty="0">
                <a:solidFill>
                  <a:schemeClr val="accent1">
                    <a:lumMod val="50000"/>
                  </a:schemeClr>
                </a:solidFill>
                <a:latin typeface="Arial" panose="020B0604020202020204" pitchFamily="34" charset="0"/>
                <a:ea typeface="Arial" panose="020B0604020202020204" pitchFamily="34" charset="0"/>
              </a:rPr>
              <a:t>.</a:t>
            </a:r>
            <a:endParaRPr lang="en-US" sz="1600" dirty="0">
              <a:solidFill>
                <a:schemeClr val="accent1">
                  <a:lumMod val="50000"/>
                </a:schemeClr>
              </a:solidFill>
              <a:latin typeface="Arial" panose="020B0604020202020204" pitchFamily="34" charset="0"/>
              <a:ea typeface="Arial" panose="020B0604020202020204" pitchFamily="34" charset="0"/>
              <a:cs typeface="Arial" panose="020B0604020202020204" pitchFamily="34" charset="0"/>
            </a:endParaRPr>
          </a:p>
          <a:p>
            <a:pPr marL="914400" algn="justLow" rtl="1">
              <a:lnSpc>
                <a:spcPct val="115000"/>
              </a:lnSpc>
              <a:spcAft>
                <a:spcPts val="0"/>
              </a:spcAft>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ar-EG" sz="14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30244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069399" y="1436814"/>
            <a:ext cx="1388246"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No:8</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416221" y="1712157"/>
            <a:ext cx="7703128" cy="43158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dirty="0" smtClean="0">
                <a:solidFill>
                  <a:srgbClr val="002060"/>
                </a:solidFill>
                <a:latin typeface="Cairo"/>
              </a:rPr>
              <a:t>  يمكن لفت الاهتمام </a:t>
            </a:r>
            <a:r>
              <a:rPr lang="ar-EG" sz="2400" dirty="0">
                <a:solidFill>
                  <a:srgbClr val="002060"/>
                </a:solidFill>
                <a:latin typeface="Cairo"/>
              </a:rPr>
              <a:t>إلى أن الصحف </a:t>
            </a:r>
            <a:r>
              <a:rPr lang="ar-EG" sz="2400" dirty="0" smtClean="0">
                <a:solidFill>
                  <a:srgbClr val="002060"/>
                </a:solidFill>
                <a:latin typeface="Cairo"/>
              </a:rPr>
              <a:t>الإلكترونية </a:t>
            </a:r>
            <a:r>
              <a:rPr lang="ar-EG" sz="2400" dirty="0">
                <a:solidFill>
                  <a:srgbClr val="002060"/>
                </a:solidFill>
                <a:latin typeface="Cairo"/>
              </a:rPr>
              <a:t>حالها حال الصحف الورقية، حيث تقدم الأخبار </a:t>
            </a:r>
            <a:r>
              <a:rPr lang="ar-EG" sz="2400" dirty="0" smtClean="0">
                <a:solidFill>
                  <a:srgbClr val="002060"/>
                </a:solidFill>
                <a:latin typeface="Cairo"/>
              </a:rPr>
              <a:t>بقوالب </a:t>
            </a:r>
            <a:r>
              <a:rPr lang="ar-EG" sz="2400" dirty="0">
                <a:solidFill>
                  <a:srgbClr val="002060"/>
                </a:solidFill>
                <a:latin typeface="Cairo"/>
              </a:rPr>
              <a:t>محددة للتحرير الصحفي </a:t>
            </a:r>
            <a:r>
              <a:rPr lang="ar-EG" sz="2400" dirty="0" smtClean="0">
                <a:solidFill>
                  <a:srgbClr val="002060"/>
                </a:solidFill>
                <a:latin typeface="Cairo"/>
              </a:rPr>
              <a:t>الإلكتروني والتي تُسهم بدروها في </a:t>
            </a:r>
            <a:r>
              <a:rPr lang="ar-EG" sz="2400" dirty="0">
                <a:solidFill>
                  <a:srgbClr val="002060"/>
                </a:solidFill>
                <a:latin typeface="Cairo"/>
              </a:rPr>
              <a:t>تقديم المعلومات الإخبارية والقصص الصحفية </a:t>
            </a:r>
            <a:r>
              <a:rPr lang="ar-EG" sz="2400" dirty="0" smtClean="0">
                <a:solidFill>
                  <a:srgbClr val="002060"/>
                </a:solidFill>
                <a:latin typeface="Cairo"/>
              </a:rPr>
              <a:t>الإلكترونية، </a:t>
            </a:r>
            <a:r>
              <a:rPr lang="ar-EG" sz="2400" dirty="0">
                <a:solidFill>
                  <a:srgbClr val="002060"/>
                </a:solidFill>
                <a:latin typeface="Cairo"/>
              </a:rPr>
              <a:t>حيث يتم من خلال هذه القوالب تطوير المعلومات الإعلامية، ومن أهم القوالب </a:t>
            </a:r>
            <a:r>
              <a:rPr lang="ar-EG" sz="2400" dirty="0" smtClean="0">
                <a:solidFill>
                  <a:srgbClr val="002060"/>
                </a:solidFill>
                <a:latin typeface="Cairo"/>
              </a:rPr>
              <a:t>الإلكترونية</a:t>
            </a:r>
            <a:r>
              <a:rPr lang="ar-EG" sz="2400" dirty="0">
                <a:solidFill>
                  <a:srgbClr val="002060"/>
                </a:solidFill>
                <a:latin typeface="Cairo"/>
              </a:rPr>
              <a:t>:</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2125014" y="577600"/>
            <a:ext cx="5646081" cy="64517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dirty="0"/>
          </a:p>
        </p:txBody>
      </p:sp>
      <p:sp>
        <p:nvSpPr>
          <p:cNvPr id="4" name="Rounded Rectangle 3"/>
          <p:cNvSpPr/>
          <p:nvPr/>
        </p:nvSpPr>
        <p:spPr>
          <a:xfrm>
            <a:off x="2432545" y="793163"/>
            <a:ext cx="4509168" cy="85921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ctr" rtl="1">
              <a:buFont typeface="Wingdings" panose="05000000000000000000" pitchFamily="2" charset="2"/>
              <a:buChar char="Ø"/>
            </a:pPr>
            <a:r>
              <a:rPr lang="ar-EG" sz="2400" b="1" dirty="0" smtClean="0">
                <a:solidFill>
                  <a:srgbClr val="002060"/>
                </a:solidFill>
                <a:latin typeface="Cairo"/>
                <a:cs typeface="+mj-cs"/>
              </a:rPr>
              <a:t>11</a:t>
            </a:r>
            <a:r>
              <a:rPr lang="ar-EG" sz="2400" b="1" dirty="0" smtClean="0">
                <a:solidFill>
                  <a:srgbClr val="002060"/>
                </a:solidFill>
                <a:latin typeface="Cairo"/>
              </a:rPr>
              <a:t>. قوالب </a:t>
            </a:r>
            <a:r>
              <a:rPr lang="ar-EG" sz="2400" b="1" dirty="0">
                <a:solidFill>
                  <a:srgbClr val="002060"/>
                </a:solidFill>
                <a:latin typeface="Cairo"/>
              </a:rPr>
              <a:t>التحرير الصحفي </a:t>
            </a:r>
            <a:r>
              <a:rPr lang="ar-EG" sz="2400" b="1" dirty="0" smtClean="0">
                <a:solidFill>
                  <a:srgbClr val="002060"/>
                </a:solidFill>
                <a:latin typeface="Cairo"/>
              </a:rPr>
              <a:t>الإلكتروني</a:t>
            </a:r>
            <a:endParaRPr lang="ar-EG" sz="2400" b="1" i="0" dirty="0">
              <a:solidFill>
                <a:srgbClr val="002060"/>
              </a:solidFill>
              <a:effectLst/>
              <a:latin typeface="Cairo"/>
            </a:endParaRPr>
          </a:p>
        </p:txBody>
      </p:sp>
    </p:spTree>
    <p:extLst>
      <p:ext uri="{BB962C8B-B14F-4D97-AF65-F5344CB8AC3E}">
        <p14:creationId xmlns:p14="http://schemas.microsoft.com/office/powerpoint/2010/main" val="2964769040"/>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40511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4248" y="1043189"/>
            <a:ext cx="11048233" cy="5101008"/>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smtClean="0">
                <a:solidFill>
                  <a:srgbClr val="002060"/>
                </a:solidFill>
              </a:rPr>
              <a:t>1.قالب </a:t>
            </a:r>
            <a:r>
              <a:rPr lang="ar-EG" sz="2400" b="1" dirty="0">
                <a:solidFill>
                  <a:srgbClr val="002060"/>
                </a:solidFill>
              </a:rPr>
              <a:t>الهرم </a:t>
            </a:r>
            <a:r>
              <a:rPr lang="ar-EG" sz="2400" b="1" dirty="0" smtClean="0">
                <a:solidFill>
                  <a:srgbClr val="002060"/>
                </a:solidFill>
              </a:rPr>
              <a:t>المقلوب:</a:t>
            </a:r>
            <a:r>
              <a:rPr lang="ar-EG" sz="2400" dirty="0" smtClean="0">
                <a:solidFill>
                  <a:srgbClr val="002060"/>
                </a:solidFill>
              </a:rPr>
              <a:t> </a:t>
            </a:r>
            <a:r>
              <a:rPr lang="ar-EG" sz="2400" dirty="0">
                <a:solidFill>
                  <a:srgbClr val="002060"/>
                </a:solidFill>
              </a:rPr>
              <a:t>هو نوع شائع من قوالب كتابة الأخبار في وسائل الإعلام </a:t>
            </a:r>
            <a:r>
              <a:rPr lang="ar-EG" sz="2400" dirty="0" smtClean="0">
                <a:solidFill>
                  <a:srgbClr val="002060"/>
                </a:solidFill>
              </a:rPr>
              <a:t>المختلفة، ويُستخدم </a:t>
            </a:r>
            <a:r>
              <a:rPr lang="ar-EG" sz="2400" dirty="0">
                <a:solidFill>
                  <a:srgbClr val="002060"/>
                </a:solidFill>
              </a:rPr>
              <a:t>هذا القالب للأخبار البسيطة التي تتعامل مع حدث معين أو تتضمن واقعة محددة وتركز على موضوع معين فقط. </a:t>
            </a:r>
            <a:r>
              <a:rPr lang="ar-EG" sz="2400" dirty="0" smtClean="0">
                <a:solidFill>
                  <a:srgbClr val="002060"/>
                </a:solidFill>
              </a:rPr>
              <a:t>كما يتميز </a:t>
            </a:r>
            <a:r>
              <a:rPr lang="ar-EG" sz="2400" dirty="0">
                <a:solidFill>
                  <a:srgbClr val="002060"/>
                </a:solidFill>
              </a:rPr>
              <a:t>بأنه يقدم المعلومات الرئيسية في بداية الخبر، مما </a:t>
            </a:r>
            <a:r>
              <a:rPr lang="ar-EG" sz="2400" dirty="0" smtClean="0">
                <a:solidFill>
                  <a:srgbClr val="002060"/>
                </a:solidFill>
              </a:rPr>
              <a:t>يُتيح </a:t>
            </a:r>
            <a:r>
              <a:rPr lang="ar-EG" sz="2400" dirty="0">
                <a:solidFill>
                  <a:srgbClr val="002060"/>
                </a:solidFill>
              </a:rPr>
              <a:t>للقارئ الحصول بسرعة على المعلومات الهامة جدًا حول الحدث. </a:t>
            </a:r>
            <a:r>
              <a:rPr lang="ar-EG" sz="2400" dirty="0" smtClean="0">
                <a:solidFill>
                  <a:srgbClr val="002060"/>
                </a:solidFill>
              </a:rPr>
              <a:t>ومع ذلك يعيبه أنه القارئ ليس ملزماً بقراءة الخبر كاملاً بمجرد الحصول على المعلومات الأساسية فى بدايته. </a:t>
            </a:r>
          </a:p>
          <a:p>
            <a:pPr algn="justLow" rtl="1">
              <a:lnSpc>
                <a:spcPct val="150000"/>
              </a:lnSpc>
            </a:pPr>
            <a:r>
              <a:rPr lang="ar-EG" sz="2400" dirty="0">
                <a:solidFill>
                  <a:srgbClr val="002060"/>
                </a:solidFill>
              </a:rPr>
              <a:t> </a:t>
            </a:r>
            <a:r>
              <a:rPr lang="ar-EG" sz="2400" dirty="0" smtClean="0">
                <a:solidFill>
                  <a:srgbClr val="002060"/>
                </a:solidFill>
              </a:rPr>
              <a:t>      ويتكون </a:t>
            </a:r>
            <a:r>
              <a:rPr lang="ar-EG" sz="2400" dirty="0">
                <a:solidFill>
                  <a:srgbClr val="002060"/>
                </a:solidFill>
              </a:rPr>
              <a:t>هذا القالب من مقدمة تطرح النقطة المركزية في الخبر، ثم تأتي بعد ذلك فقرات الخبر من الأهم إلى الأقل </a:t>
            </a:r>
            <a:r>
              <a:rPr lang="ar-EG" sz="2400" dirty="0" smtClean="0">
                <a:solidFill>
                  <a:srgbClr val="002060"/>
                </a:solidFill>
              </a:rPr>
              <a:t>أهمية، ويُستخدم </a:t>
            </a:r>
            <a:r>
              <a:rPr lang="ar-EG" sz="2400" dirty="0">
                <a:solidFill>
                  <a:srgbClr val="002060"/>
                </a:solidFill>
              </a:rPr>
              <a:t>في الأخبار الساخنة والجادة، حيث يُعطي الأولوية للمعلومات الرئيسية في </a:t>
            </a:r>
            <a:r>
              <a:rPr lang="ar-EG" sz="2400" dirty="0" smtClean="0">
                <a:solidFill>
                  <a:srgbClr val="002060"/>
                </a:solidFill>
              </a:rPr>
              <a:t>البداية. باختصار، يُعد قالب الهرم المقلوب أداة فعالة لتقديم المعلومات الهامة بشكل سريع ومباشر فى الأخبار.</a:t>
            </a:r>
            <a:endParaRPr lang="ar-EG" sz="2400" dirty="0">
              <a:solidFill>
                <a:srgbClr val="002060"/>
              </a:solidFil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03596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25940" y="1071860"/>
            <a:ext cx="4128422" cy="4234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25780" y="1229529"/>
            <a:ext cx="8428581" cy="421823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buFont typeface="Wingdings" panose="05000000000000000000" pitchFamily="2" charset="2"/>
              <a:buChar char="Ø"/>
            </a:pPr>
            <a:r>
              <a:rPr lang="ar-EG" sz="2000" b="1" dirty="0" smtClean="0">
                <a:solidFill>
                  <a:srgbClr val="002060"/>
                </a:solidFill>
                <a:latin typeface="-apple-system"/>
                <a:cs typeface="+mj-cs"/>
              </a:rPr>
              <a:t>عنوان </a:t>
            </a:r>
            <a:r>
              <a:rPr lang="ar-EG" sz="2000" b="1" dirty="0">
                <a:solidFill>
                  <a:srgbClr val="002060"/>
                </a:solidFill>
                <a:latin typeface="-apple-system"/>
                <a:cs typeface="+mj-cs"/>
              </a:rPr>
              <a:t>الخبر</a:t>
            </a:r>
            <a:r>
              <a:rPr lang="ar-EG" sz="2000" dirty="0">
                <a:solidFill>
                  <a:srgbClr val="002060"/>
                </a:solidFill>
                <a:latin typeface="-apple-system"/>
                <a:cs typeface="+mj-cs"/>
              </a:rPr>
              <a:t>: </a:t>
            </a:r>
            <a:r>
              <a:rPr lang="ar-EG" sz="2000" dirty="0" smtClean="0">
                <a:solidFill>
                  <a:srgbClr val="002060"/>
                </a:solidFill>
                <a:latin typeface="-apple-system"/>
                <a:cs typeface="+mj-cs"/>
              </a:rPr>
              <a:t>"انفجار </a:t>
            </a:r>
            <a:r>
              <a:rPr lang="ar-EG" sz="2000" dirty="0">
                <a:solidFill>
                  <a:srgbClr val="002060"/>
                </a:solidFill>
                <a:latin typeface="-apple-system"/>
                <a:cs typeface="+mj-cs"/>
              </a:rPr>
              <a:t>في مصنع كيماوي يؤدي إلى إصابة عدد من العمال في مدينة </a:t>
            </a:r>
            <a:r>
              <a:rPr lang="ar-EG" sz="2000" dirty="0" smtClean="0">
                <a:solidFill>
                  <a:srgbClr val="002060"/>
                </a:solidFill>
                <a:latin typeface="-apple-system"/>
                <a:cs typeface="+mj-cs"/>
              </a:rPr>
              <a:t>القاهرة"</a:t>
            </a:r>
            <a:endParaRPr lang="ar-EG" sz="2000" dirty="0">
              <a:solidFill>
                <a:srgbClr val="002060"/>
              </a:solidFill>
              <a:latin typeface="-apple-system"/>
              <a:cs typeface="+mj-cs"/>
            </a:endParaRPr>
          </a:p>
          <a:p>
            <a:pPr marL="342900" indent="-342900" algn="r" rtl="1">
              <a:lnSpc>
                <a:spcPct val="150000"/>
              </a:lnSpc>
              <a:buFont typeface="Wingdings" panose="05000000000000000000" pitchFamily="2" charset="2"/>
              <a:buChar char="Ø"/>
            </a:pPr>
            <a:r>
              <a:rPr lang="ar-EG" sz="2000" b="1" dirty="0">
                <a:solidFill>
                  <a:srgbClr val="002060"/>
                </a:solidFill>
                <a:latin typeface="-apple-system"/>
                <a:cs typeface="+mj-cs"/>
              </a:rPr>
              <a:t>مقدمة الخبر</a:t>
            </a:r>
            <a:r>
              <a:rPr lang="ar-EG" sz="2000" dirty="0">
                <a:solidFill>
                  <a:srgbClr val="002060"/>
                </a:solidFill>
                <a:latin typeface="-apple-system"/>
                <a:cs typeface="+mj-cs"/>
              </a:rPr>
              <a:t>: وقع انفجار في مصنع للمواد </a:t>
            </a:r>
            <a:r>
              <a:rPr lang="ar-EG" sz="2000" dirty="0" smtClean="0">
                <a:solidFill>
                  <a:srgbClr val="002060"/>
                </a:solidFill>
                <a:latin typeface="-apple-system"/>
                <a:cs typeface="+mj-cs"/>
              </a:rPr>
              <a:t>الكيمائية </a:t>
            </a:r>
            <a:r>
              <a:rPr lang="ar-EG" sz="2000" dirty="0">
                <a:solidFill>
                  <a:srgbClr val="002060"/>
                </a:solidFill>
                <a:latin typeface="-apple-system"/>
                <a:cs typeface="+mj-cs"/>
              </a:rPr>
              <a:t>بمنطقة العباسية في القاهرة صباح اليوم.</a:t>
            </a:r>
          </a:p>
          <a:p>
            <a:pPr marL="342900" indent="-342900" algn="r" rtl="1">
              <a:lnSpc>
                <a:spcPct val="150000"/>
              </a:lnSpc>
              <a:buFont typeface="Wingdings" panose="05000000000000000000" pitchFamily="2" charset="2"/>
              <a:buChar char="Ø"/>
            </a:pPr>
            <a:r>
              <a:rPr lang="ar-EG" sz="2000" b="1" dirty="0">
                <a:solidFill>
                  <a:srgbClr val="002060"/>
                </a:solidFill>
                <a:latin typeface="-apple-system"/>
                <a:cs typeface="+mj-cs"/>
              </a:rPr>
              <a:t>الجسم الرئيسي للخبر</a:t>
            </a:r>
            <a:r>
              <a:rPr lang="ar-EG" sz="2000" dirty="0">
                <a:solidFill>
                  <a:srgbClr val="002060"/>
                </a:solidFill>
                <a:latin typeface="-apple-system"/>
                <a:cs typeface="+mj-cs"/>
              </a:rPr>
              <a:t>:</a:t>
            </a:r>
          </a:p>
          <a:p>
            <a:pPr algn="r" rtl="1">
              <a:lnSpc>
                <a:spcPct val="150000"/>
              </a:lnSpc>
              <a:buFont typeface="Arial" panose="020B0604020202020204" pitchFamily="34" charset="0"/>
              <a:buChar char="•"/>
            </a:pPr>
            <a:r>
              <a:rPr lang="ar-EG" sz="2000" dirty="0" smtClean="0">
                <a:solidFill>
                  <a:srgbClr val="002060"/>
                </a:solidFill>
                <a:latin typeface="-apple-system"/>
                <a:cs typeface="+mj-cs"/>
              </a:rPr>
              <a:t> أسفر </a:t>
            </a:r>
            <a:r>
              <a:rPr lang="ar-EG" sz="2000" dirty="0">
                <a:solidFill>
                  <a:srgbClr val="002060"/>
                </a:solidFill>
                <a:latin typeface="-apple-system"/>
                <a:cs typeface="+mj-cs"/>
              </a:rPr>
              <a:t>الانفجار عن إصابة 8 عمال بجروح متفاوتة، تم نقلهم إلى المستشفى لتلقي العلاج.</a:t>
            </a:r>
          </a:p>
          <a:p>
            <a:pPr algn="r" rtl="1">
              <a:lnSpc>
                <a:spcPct val="150000"/>
              </a:lnSpc>
              <a:buFont typeface="Arial" panose="020B0604020202020204" pitchFamily="34" charset="0"/>
              <a:buChar char="•"/>
            </a:pPr>
            <a:r>
              <a:rPr lang="ar-EG" sz="2000" dirty="0" smtClean="0">
                <a:solidFill>
                  <a:srgbClr val="002060"/>
                </a:solidFill>
                <a:latin typeface="-apple-system"/>
                <a:cs typeface="+mj-cs"/>
              </a:rPr>
              <a:t> قامت </a:t>
            </a:r>
            <a:r>
              <a:rPr lang="ar-EG" sz="2000" dirty="0">
                <a:solidFill>
                  <a:srgbClr val="002060"/>
                </a:solidFill>
                <a:latin typeface="-apple-system"/>
                <a:cs typeface="+mj-cs"/>
              </a:rPr>
              <a:t>فرق الإطفاء والإنقاذ بالوصول إلى موقع الحادث على الفور والسيطرة على الحريق.</a:t>
            </a:r>
          </a:p>
          <a:p>
            <a:pPr algn="r" rtl="1">
              <a:lnSpc>
                <a:spcPct val="150000"/>
              </a:lnSpc>
              <a:buFont typeface="Arial" panose="020B0604020202020204" pitchFamily="34" charset="0"/>
              <a:buChar char="•"/>
            </a:pPr>
            <a:r>
              <a:rPr lang="ar-EG" sz="2000" dirty="0" smtClean="0">
                <a:solidFill>
                  <a:srgbClr val="002060"/>
                </a:solidFill>
                <a:latin typeface="-apple-system"/>
                <a:cs typeface="+mj-cs"/>
              </a:rPr>
              <a:t> تم </a:t>
            </a:r>
            <a:r>
              <a:rPr lang="ar-EG" sz="2000" dirty="0">
                <a:solidFill>
                  <a:srgbClr val="002060"/>
                </a:solidFill>
                <a:latin typeface="-apple-system"/>
                <a:cs typeface="+mj-cs"/>
              </a:rPr>
              <a:t>إخلاء المنطقة المحيطة بالمصنع حفاظًا على سلامة المواطنين.</a:t>
            </a:r>
          </a:p>
          <a:p>
            <a:pPr marL="342900" indent="-342900" algn="r" rtl="1">
              <a:lnSpc>
                <a:spcPct val="150000"/>
              </a:lnSpc>
              <a:buFont typeface="Wingdings" panose="05000000000000000000" pitchFamily="2" charset="2"/>
              <a:buChar char="Ø"/>
            </a:pPr>
            <a:r>
              <a:rPr lang="ar-EG" sz="2000" b="1" dirty="0" smtClean="0">
                <a:solidFill>
                  <a:srgbClr val="002060"/>
                </a:solidFill>
                <a:latin typeface="-apple-system"/>
                <a:cs typeface="+mj-cs"/>
              </a:rPr>
              <a:t>خاتمة الخبر</a:t>
            </a:r>
            <a:r>
              <a:rPr lang="ar-EG" sz="2000" dirty="0" smtClean="0">
                <a:solidFill>
                  <a:srgbClr val="002060"/>
                </a:solidFill>
                <a:latin typeface="-apple-system"/>
                <a:cs typeface="+mj-cs"/>
              </a:rPr>
              <a:t>: </a:t>
            </a:r>
            <a:r>
              <a:rPr lang="ar-EG" sz="2000" dirty="0">
                <a:solidFill>
                  <a:srgbClr val="002060"/>
                </a:solidFill>
                <a:latin typeface="-apple-system"/>
                <a:cs typeface="+mj-cs"/>
              </a:rPr>
              <a:t>تجري التحقيقات لتحديد أسباب الانفجار والتأكد من الامتثال </a:t>
            </a:r>
            <a:r>
              <a:rPr lang="ar-EG" sz="2000" dirty="0" smtClean="0">
                <a:solidFill>
                  <a:srgbClr val="002060"/>
                </a:solidFill>
                <a:latin typeface="-apple-system"/>
                <a:cs typeface="+mj-cs"/>
              </a:rPr>
              <a:t>لإجراءات السلامة المهنية</a:t>
            </a:r>
            <a:endParaRPr lang="ar-EG" sz="2000" b="1" i="0" dirty="0">
              <a:solidFill>
                <a:srgbClr val="002060"/>
              </a:solidFill>
              <a:effectLst/>
              <a:latin typeface="Cairo"/>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74804" y="63217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4419661" y="494503"/>
            <a:ext cx="3477296" cy="6928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rgbClr val="002060"/>
                </a:solidFill>
                <a:latin typeface="Cairo"/>
              </a:rPr>
              <a:t>مثال على قالب الهرم المقلوب: </a:t>
            </a:r>
          </a:p>
        </p:txBody>
      </p:sp>
      <p:pic>
        <p:nvPicPr>
          <p:cNvPr id="4" name="Picture 3"/>
          <p:cNvPicPr>
            <a:picLocks noChangeAspect="1"/>
          </p:cNvPicPr>
          <p:nvPr/>
        </p:nvPicPr>
        <p:blipFill>
          <a:blip r:embed="rId3"/>
          <a:stretch>
            <a:fillRect/>
          </a:stretch>
        </p:blipFill>
        <p:spPr>
          <a:xfrm>
            <a:off x="374803" y="894341"/>
            <a:ext cx="2909309" cy="44117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7114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330497" y="836307"/>
            <a:ext cx="4128422" cy="5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20496" y="1067255"/>
            <a:ext cx="5102141" cy="4985815"/>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smtClean="0">
                <a:solidFill>
                  <a:srgbClr val="002060"/>
                </a:solidFill>
                <a:latin typeface="Cairo"/>
                <a:cs typeface="+mj-cs"/>
              </a:rPr>
              <a:t>2. </a:t>
            </a:r>
            <a:r>
              <a:rPr lang="ar-EG" sz="2400" b="1" dirty="0" smtClean="0">
                <a:solidFill>
                  <a:srgbClr val="002060"/>
                </a:solidFill>
                <a:latin typeface="Cairo"/>
                <a:cs typeface="+mj-cs"/>
              </a:rPr>
              <a:t>التحرير </a:t>
            </a:r>
            <a:r>
              <a:rPr lang="ar-EG" sz="2400" b="1" dirty="0">
                <a:solidFill>
                  <a:srgbClr val="002060"/>
                </a:solidFill>
                <a:latin typeface="Cairo"/>
                <a:cs typeface="+mj-cs"/>
              </a:rPr>
              <a:t>الصحفي في قالب النص الطويل</a:t>
            </a:r>
          </a:p>
          <a:p>
            <a:pPr algn="justLow" rtl="1">
              <a:lnSpc>
                <a:spcPct val="150000"/>
              </a:lnSpc>
            </a:pPr>
            <a:r>
              <a:rPr lang="ar-EG" sz="2400" dirty="0">
                <a:solidFill>
                  <a:srgbClr val="002060"/>
                </a:solidFill>
                <a:latin typeface="Cairo"/>
                <a:cs typeface="+mj-cs"/>
              </a:rPr>
              <a:t>يبدأ هذا القالب في سعيه في عرض النصوص الإخبارية كافة على الشاشة </a:t>
            </a:r>
            <a:r>
              <a:rPr lang="ar-EG" sz="2400" dirty="0" smtClean="0">
                <a:solidFill>
                  <a:srgbClr val="002060"/>
                </a:solidFill>
                <a:latin typeface="Cairo"/>
                <a:cs typeface="+mj-cs"/>
              </a:rPr>
              <a:t>الإلكترونية</a:t>
            </a:r>
            <a:r>
              <a:rPr lang="ar-EG" sz="2400" dirty="0">
                <a:solidFill>
                  <a:srgbClr val="002060"/>
                </a:solidFill>
                <a:latin typeface="Cairo"/>
                <a:cs typeface="+mj-cs"/>
              </a:rPr>
              <a:t>، وذلك لتصفح جميع الأخبار على </a:t>
            </a:r>
            <a:r>
              <a:rPr lang="ar-EG" sz="2400" dirty="0" smtClean="0">
                <a:solidFill>
                  <a:srgbClr val="002060"/>
                </a:solidFill>
                <a:latin typeface="Cairo"/>
                <a:cs typeface="+mj-cs"/>
              </a:rPr>
              <a:t>المتصفح</a:t>
            </a:r>
            <a:r>
              <a:rPr lang="ar-EG" sz="2400" dirty="0">
                <a:solidFill>
                  <a:srgbClr val="002060"/>
                </a:solidFill>
                <a:latin typeface="Cairo"/>
                <a:cs typeface="+mj-cs"/>
              </a:rPr>
              <a:t>. كما يعمل على عرض المحتويات بشكل خطي على شاشة الحاسوب، فعن طريقه يبرز الفرق بين القوالب </a:t>
            </a:r>
            <a:r>
              <a:rPr lang="ar-EG" sz="2400" dirty="0" smtClean="0">
                <a:solidFill>
                  <a:srgbClr val="002060"/>
                </a:solidFill>
                <a:latin typeface="Cairo"/>
                <a:cs typeface="+mj-cs"/>
              </a:rPr>
              <a:t>الإلكترونية </a:t>
            </a:r>
            <a:r>
              <a:rPr lang="ar-EG" sz="2400" dirty="0">
                <a:solidFill>
                  <a:srgbClr val="002060"/>
                </a:solidFill>
                <a:latin typeface="Cairo"/>
                <a:cs typeface="+mj-cs"/>
              </a:rPr>
              <a:t>والقوالب المستعملة في الصحف الورقية.</a:t>
            </a:r>
            <a:endParaRPr lang="ar-EG" sz="2400" b="0" i="0" dirty="0">
              <a:solidFill>
                <a:srgbClr val="002060"/>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195965" y="625783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12555" y="405674"/>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83" y="946178"/>
            <a:ext cx="6024531" cy="4868708"/>
          </a:xfrm>
          <a:prstGeom prst="rect">
            <a:avLst/>
          </a:prstGeom>
        </p:spPr>
      </p:pic>
    </p:spTree>
    <p:extLst>
      <p:ext uri="{BB962C8B-B14F-4D97-AF65-F5344CB8AC3E}">
        <p14:creationId xmlns:p14="http://schemas.microsoft.com/office/powerpoint/2010/main" val="27697234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87165" y="965470"/>
            <a:ext cx="4742519" cy="504896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dirty="0" smtClean="0">
                <a:solidFill>
                  <a:srgbClr val="002060"/>
                </a:solidFill>
                <a:latin typeface="Cairo"/>
                <a:cs typeface="+mj-cs"/>
              </a:rPr>
              <a:t>3. </a:t>
            </a:r>
            <a:r>
              <a:rPr lang="ar-EG" sz="2400" b="1" dirty="0" smtClean="0">
                <a:solidFill>
                  <a:srgbClr val="002060"/>
                </a:solidFill>
                <a:latin typeface="Cairo"/>
                <a:cs typeface="+mj-cs"/>
              </a:rPr>
              <a:t>التحرير </a:t>
            </a:r>
            <a:r>
              <a:rPr lang="ar-EG" sz="2400" b="1" dirty="0">
                <a:solidFill>
                  <a:srgbClr val="002060"/>
                </a:solidFill>
                <a:latin typeface="Cairo"/>
                <a:cs typeface="+mj-cs"/>
              </a:rPr>
              <a:t>الصحفي في قالب السرد </a:t>
            </a:r>
            <a:r>
              <a:rPr lang="ar-EG" sz="2400" b="1" dirty="0" smtClean="0">
                <a:solidFill>
                  <a:srgbClr val="002060"/>
                </a:solidFill>
                <a:latin typeface="Cairo"/>
                <a:cs typeface="+mj-cs"/>
              </a:rPr>
              <a:t>المتسلسل:</a:t>
            </a:r>
            <a:endParaRPr lang="ar-EG" sz="2400" b="1" dirty="0">
              <a:solidFill>
                <a:srgbClr val="002060"/>
              </a:solidFill>
              <a:latin typeface="Cairo"/>
              <a:cs typeface="+mj-cs"/>
            </a:endParaRPr>
          </a:p>
          <a:p>
            <a:pPr algn="justLow" rtl="1">
              <a:lnSpc>
                <a:spcPct val="150000"/>
              </a:lnSpc>
            </a:pPr>
            <a:r>
              <a:rPr lang="ar-EG" sz="2400" dirty="0">
                <a:solidFill>
                  <a:srgbClr val="002060"/>
                </a:solidFill>
                <a:latin typeface="Cairo"/>
                <a:cs typeface="+mj-cs"/>
              </a:rPr>
              <a:t>حيث يبرز هذا القالب في تقسيم </a:t>
            </a:r>
            <a:r>
              <a:rPr lang="ar-EG" sz="2400" dirty="0" smtClean="0">
                <a:solidFill>
                  <a:srgbClr val="002060"/>
                </a:solidFill>
                <a:latin typeface="Cairo"/>
                <a:cs typeface="+mj-cs"/>
              </a:rPr>
              <a:t>الأخبار </a:t>
            </a:r>
            <a:r>
              <a:rPr lang="ar-EG" sz="2400" dirty="0">
                <a:solidFill>
                  <a:srgbClr val="002060"/>
                </a:solidFill>
                <a:latin typeface="Cairo"/>
                <a:cs typeface="+mj-cs"/>
              </a:rPr>
              <a:t>والمواضيع </a:t>
            </a:r>
            <a:r>
              <a:rPr lang="ar-EG" sz="2400" dirty="0" smtClean="0">
                <a:solidFill>
                  <a:srgbClr val="002060"/>
                </a:solidFill>
                <a:latin typeface="Cairo"/>
                <a:cs typeface="+mj-cs"/>
              </a:rPr>
              <a:t>الإلكترونية </a:t>
            </a:r>
            <a:r>
              <a:rPr lang="ar-EG" sz="2400" dirty="0">
                <a:solidFill>
                  <a:srgbClr val="002060"/>
                </a:solidFill>
                <a:latin typeface="Cairo"/>
                <a:cs typeface="+mj-cs"/>
              </a:rPr>
              <a:t>إلى مقاطع قصيرة، </a:t>
            </a:r>
            <a:r>
              <a:rPr lang="ar-EG" sz="2400" dirty="0" smtClean="0">
                <a:solidFill>
                  <a:srgbClr val="002060"/>
                </a:solidFill>
                <a:latin typeface="Cairo"/>
                <a:cs typeface="+mj-cs"/>
              </a:rPr>
              <a:t>فعن طريقه </a:t>
            </a:r>
            <a:r>
              <a:rPr lang="ar-EG" sz="2400" dirty="0">
                <a:solidFill>
                  <a:srgbClr val="002060"/>
                </a:solidFill>
                <a:latin typeface="Cairo"/>
                <a:cs typeface="+mj-cs"/>
              </a:rPr>
              <a:t>يتم كتابة النصوص الإخبارية بطرق خطية وسردية. بالإضافة لالتزامه بنهاية </a:t>
            </a:r>
            <a:r>
              <a:rPr lang="ar-EG" sz="2400" dirty="0" smtClean="0">
                <a:solidFill>
                  <a:srgbClr val="002060"/>
                </a:solidFill>
                <a:latin typeface="Cairo"/>
                <a:cs typeface="+mj-cs"/>
              </a:rPr>
              <a:t>مشوقة </a:t>
            </a:r>
            <a:r>
              <a:rPr lang="ar-EG" sz="2400" dirty="0">
                <a:solidFill>
                  <a:srgbClr val="002060"/>
                </a:solidFill>
                <a:latin typeface="Cairo"/>
                <a:cs typeface="+mj-cs"/>
              </a:rPr>
              <a:t>لكل فقرة في الخبر. ويعتبر من أكثر القوالب المستعملة في القصص الدرامية والإخبارية.</a:t>
            </a:r>
            <a:endParaRPr lang="ar-EG" sz="2400" b="0" i="0" dirty="0">
              <a:solidFill>
                <a:srgbClr val="002060"/>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3672" y="-37272"/>
            <a:ext cx="4763493" cy="2708629"/>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3672" y="2671357"/>
            <a:ext cx="4763493" cy="4518840"/>
          </a:xfrm>
          <a:prstGeom prst="rect">
            <a:avLst/>
          </a:prstGeom>
        </p:spPr>
      </p:pic>
    </p:spTree>
    <p:extLst>
      <p:ext uri="{BB962C8B-B14F-4D97-AF65-F5344CB8AC3E}">
        <p14:creationId xmlns:p14="http://schemas.microsoft.com/office/powerpoint/2010/main" val="6020207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849560"/>
            <a:ext cx="4128422" cy="51648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15955" y="965470"/>
            <a:ext cx="4778062" cy="5048964"/>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smtClean="0">
                <a:solidFill>
                  <a:srgbClr val="002060"/>
                </a:solidFill>
                <a:latin typeface="Cairo"/>
                <a:cs typeface="+mj-cs"/>
              </a:rPr>
              <a:t>3. </a:t>
            </a:r>
            <a:r>
              <a:rPr lang="ar-EG" sz="2400" b="1" dirty="0" smtClean="0">
                <a:solidFill>
                  <a:schemeClr val="accent1">
                    <a:lumMod val="75000"/>
                  </a:schemeClr>
                </a:solidFill>
                <a:latin typeface="Cairo"/>
                <a:cs typeface="+mj-cs"/>
              </a:rPr>
              <a:t>التحرير</a:t>
            </a:r>
            <a:r>
              <a:rPr lang="ar-EG" sz="2400" b="1" dirty="0">
                <a:solidFill>
                  <a:schemeClr val="accent1">
                    <a:lumMod val="75000"/>
                  </a:schemeClr>
                </a:solidFill>
                <a:latin typeface="Cairo"/>
              </a:rPr>
              <a:t>الصحفي في قالب الكتابة النصية بحجم </a:t>
            </a:r>
            <a:r>
              <a:rPr lang="ar-EG" sz="2400" b="1" dirty="0" smtClean="0">
                <a:solidFill>
                  <a:schemeClr val="accent1">
                    <a:lumMod val="75000"/>
                  </a:schemeClr>
                </a:solidFill>
                <a:latin typeface="Cairo"/>
              </a:rPr>
              <a:t>الشاشة:</a:t>
            </a:r>
            <a:endParaRPr lang="ar-EG" sz="2400" b="1" dirty="0">
              <a:solidFill>
                <a:schemeClr val="accent1">
                  <a:lumMod val="75000"/>
                </a:schemeClr>
              </a:solidFill>
              <a:latin typeface="Cairo"/>
            </a:endParaRPr>
          </a:p>
          <a:p>
            <a:pPr algn="justLow" rtl="1">
              <a:lnSpc>
                <a:spcPct val="150000"/>
              </a:lnSpc>
            </a:pPr>
            <a:r>
              <a:rPr lang="ar-EG" sz="2400" dirty="0" smtClean="0">
                <a:solidFill>
                  <a:schemeClr val="accent1">
                    <a:lumMod val="75000"/>
                  </a:schemeClr>
                </a:solidFill>
                <a:latin typeface="Cairo"/>
              </a:rPr>
              <a:t>     حيث يهدف </a:t>
            </a:r>
            <a:r>
              <a:rPr lang="ar-EG" sz="2400" dirty="0">
                <a:solidFill>
                  <a:schemeClr val="accent1">
                    <a:lumMod val="75000"/>
                  </a:schemeClr>
                </a:solidFill>
                <a:latin typeface="Cairo"/>
              </a:rPr>
              <a:t>إلى عرض المواد الإخبارية على شكل وحدات يتم تنسيقها مع حجم وشكل الشاشات </a:t>
            </a:r>
            <a:r>
              <a:rPr lang="ar-EG" sz="2400" dirty="0" smtClean="0">
                <a:solidFill>
                  <a:schemeClr val="accent1">
                    <a:lumMod val="75000"/>
                  </a:schemeClr>
                </a:solidFill>
                <a:latin typeface="Cairo"/>
              </a:rPr>
              <a:t>الإلكترونية</a:t>
            </a:r>
            <a:r>
              <a:rPr lang="ar-EG" sz="2400" dirty="0">
                <a:solidFill>
                  <a:schemeClr val="accent1">
                    <a:lumMod val="75000"/>
                  </a:schemeClr>
                </a:solidFill>
                <a:latin typeface="Cairo"/>
              </a:rPr>
              <a:t>، بحيث يعمل على إيجاد طرق لنقل المستخدم بين الوحدات كافة، من خلال وضع زر التالي والسابق. وذلك لتسهيل عملية الانتقال إلى المحتويات الإخبارية التالية</a:t>
            </a:r>
            <a:r>
              <a:rPr lang="ar-EG" sz="2400" dirty="0">
                <a:solidFill>
                  <a:srgbClr val="222222"/>
                </a:solidFill>
                <a:latin typeface="Cairo"/>
              </a:rPr>
              <a:t>.</a:t>
            </a:r>
          </a:p>
          <a:p>
            <a:pPr algn="justLow" rtl="1"/>
            <a:r>
              <a:rPr lang="ar-EG" sz="2400" dirty="0" smtClean="0">
                <a:solidFill>
                  <a:srgbClr val="002060"/>
                </a:solidFill>
                <a:latin typeface="Cairo"/>
                <a:cs typeface="+mj-cs"/>
              </a:rPr>
              <a:t>.</a:t>
            </a:r>
            <a:endParaRPr lang="ar-EG" sz="2400" b="0" i="0" dirty="0">
              <a:solidFill>
                <a:srgbClr val="002060"/>
              </a:solidFill>
              <a:effectLst/>
              <a:latin typeface="Cairo"/>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789" y="758718"/>
            <a:ext cx="6787165" cy="5346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707611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07770" y="668557"/>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338" y="668558"/>
            <a:ext cx="10703955" cy="5372278"/>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spcAft>
                <a:spcPts val="800"/>
              </a:spcAft>
              <a:buFont typeface="Wingdings" panose="05000000000000000000" pitchFamily="2" charset="2"/>
              <a:buChar char="Ø"/>
            </a:pP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خاتمة:</a:t>
            </a:r>
          </a:p>
          <a:p>
            <a:pPr algn="justLow" rtl="1">
              <a:lnSpc>
                <a:spcPct val="150000"/>
              </a:lnSpc>
              <a:spcAft>
                <a:spcPts val="800"/>
              </a:spcAft>
            </a:pPr>
            <a:r>
              <a:rPr lang="ar-EG" sz="2000" dirty="0" smtClean="0">
                <a:solidFill>
                  <a:srgbClr val="002060"/>
                </a:solidFill>
                <a:latin typeface="Times New Roman" panose="02020603050405020304" pitchFamily="18" charset="0"/>
                <a:ea typeface="Calibri" panose="020F0502020204030204" pitchFamily="34" charset="0"/>
              </a:rPr>
              <a:t>        في </a:t>
            </a:r>
            <a:r>
              <a:rPr lang="ar-EG" sz="2000" dirty="0">
                <a:solidFill>
                  <a:srgbClr val="002060"/>
                </a:solidFill>
                <a:latin typeface="Times New Roman" panose="02020603050405020304" pitchFamily="18" charset="0"/>
                <a:ea typeface="Calibri" panose="020F0502020204030204" pitchFamily="34" charset="0"/>
              </a:rPr>
              <a:t>عصر الصحافة </a:t>
            </a:r>
            <a:r>
              <a:rPr lang="ar-EG" sz="2000" dirty="0" smtClean="0">
                <a:solidFill>
                  <a:srgbClr val="002060"/>
                </a:solidFill>
                <a:latin typeface="Times New Roman" panose="02020603050405020304" pitchFamily="18" charset="0"/>
                <a:ea typeface="Calibri" panose="020F0502020204030204" pitchFamily="34" charset="0"/>
              </a:rPr>
              <a:t>الإلكترونية</a:t>
            </a:r>
            <a:r>
              <a:rPr lang="ar-EG" sz="2000" dirty="0">
                <a:solidFill>
                  <a:srgbClr val="002060"/>
                </a:solidFill>
                <a:latin typeface="Times New Roman" panose="02020603050405020304" pitchFamily="18" charset="0"/>
                <a:ea typeface="Calibri" panose="020F0502020204030204" pitchFamily="34" charset="0"/>
              </a:rPr>
              <a:t>، أصبح من السهل على الأفراد الوصول إلى الأخبار في أي وقت ومن أي مكان باستخدام الأجهزة الذكية، مما يجعل العالم أكثر اتصالا وتفاعلا. ومع ذلك، تأتي هذه السهولة مع تحديات جديدة، مثل تصديق الأخبار ومكافحة الأخبار الزائفة التي قد تنتشر بسرعة كبيرة</a:t>
            </a:r>
            <a:r>
              <a:rPr lang="ar-EG" sz="2000" dirty="0" smtClean="0">
                <a:solidFill>
                  <a:srgbClr val="002060"/>
                </a:solidFill>
                <a:latin typeface="Times New Roman" panose="02020603050405020304" pitchFamily="18" charset="0"/>
                <a:ea typeface="Calibri" panose="020F0502020204030204" pitchFamily="34" charset="0"/>
              </a:rPr>
              <a:t>.</a:t>
            </a:r>
            <a:endParaRPr lang="ar-EG" sz="2000" dirty="0">
              <a:solidFill>
                <a:srgbClr val="002060"/>
              </a:solidFill>
              <a:latin typeface="Times New Roman" panose="02020603050405020304" pitchFamily="18" charset="0"/>
              <a:ea typeface="Calibri" panose="020F0502020204030204" pitchFamily="34" charset="0"/>
            </a:endParaRPr>
          </a:p>
          <a:p>
            <a:pPr algn="justLow" rtl="1">
              <a:lnSpc>
                <a:spcPct val="150000"/>
              </a:lnSpc>
              <a:spcAft>
                <a:spcPts val="800"/>
              </a:spcAft>
            </a:pPr>
            <a:r>
              <a:rPr lang="ar-EG" sz="2000" dirty="0" smtClean="0">
                <a:solidFill>
                  <a:srgbClr val="002060"/>
                </a:solidFill>
                <a:latin typeface="Times New Roman" panose="02020603050405020304" pitchFamily="18" charset="0"/>
                <a:ea typeface="Calibri" panose="020F0502020204030204" pitchFamily="34" charset="0"/>
              </a:rPr>
              <a:t>     ومع </a:t>
            </a:r>
            <a:r>
              <a:rPr lang="ar-EG" sz="2000" dirty="0">
                <a:solidFill>
                  <a:srgbClr val="002060"/>
                </a:solidFill>
                <a:latin typeface="Times New Roman" panose="02020603050405020304" pitchFamily="18" charset="0"/>
                <a:ea typeface="Calibri" panose="020F0502020204030204" pitchFamily="34" charset="0"/>
              </a:rPr>
              <a:t>ذلك، لا يمكن إنكار أهمية الصحافة </a:t>
            </a:r>
            <a:r>
              <a:rPr lang="ar-EG" sz="2000" dirty="0" smtClean="0">
                <a:solidFill>
                  <a:srgbClr val="002060"/>
                </a:solidFill>
                <a:latin typeface="Times New Roman" panose="02020603050405020304" pitchFamily="18" charset="0"/>
                <a:ea typeface="Calibri" panose="020F0502020204030204" pitchFamily="34" charset="0"/>
              </a:rPr>
              <a:t>الإلكترونية </a:t>
            </a:r>
            <a:r>
              <a:rPr lang="ar-EG" sz="2000" dirty="0">
                <a:solidFill>
                  <a:srgbClr val="002060"/>
                </a:solidFill>
                <a:latin typeface="Times New Roman" panose="02020603050405020304" pitchFamily="18" charset="0"/>
                <a:ea typeface="Calibri" panose="020F0502020204030204" pitchFamily="34" charset="0"/>
              </a:rPr>
              <a:t>في تعزيز الديمقراطية وتمكين المجتمعات، حيث تساهم في توسيع دائرة المعرفة وتمكين الأفراد من اتخاذ قرارات </a:t>
            </a:r>
            <a:r>
              <a:rPr lang="ar-EG" sz="2000" dirty="0" smtClean="0">
                <a:solidFill>
                  <a:srgbClr val="002060"/>
                </a:solidFill>
                <a:latin typeface="Times New Roman" panose="02020603050405020304" pitchFamily="18" charset="0"/>
                <a:ea typeface="Calibri" panose="020F0502020204030204" pitchFamily="34" charset="0"/>
              </a:rPr>
              <a:t>مستنيرة، </a:t>
            </a:r>
            <a:r>
              <a:rPr lang="ar-EG" sz="2000" dirty="0">
                <a:solidFill>
                  <a:srgbClr val="002060"/>
                </a:solidFill>
                <a:latin typeface="Times New Roman" panose="02020603050405020304" pitchFamily="18" charset="0"/>
                <a:ea typeface="Calibri" panose="020F0502020204030204" pitchFamily="34" charset="0"/>
              </a:rPr>
              <a:t>كما أنها </a:t>
            </a:r>
            <a:r>
              <a:rPr lang="ar-EG" sz="2000" dirty="0" smtClean="0">
                <a:solidFill>
                  <a:srgbClr val="002060"/>
                </a:solidFill>
                <a:latin typeface="Times New Roman" panose="02020603050405020304" pitchFamily="18" charset="0"/>
                <a:ea typeface="Calibri" panose="020F0502020204030204" pitchFamily="34" charset="0"/>
              </a:rPr>
              <a:t>تُتيح </a:t>
            </a:r>
            <a:r>
              <a:rPr lang="ar-EG" sz="2000" dirty="0">
                <a:solidFill>
                  <a:srgbClr val="002060"/>
                </a:solidFill>
                <a:latin typeface="Times New Roman" panose="02020603050405020304" pitchFamily="18" charset="0"/>
                <a:ea typeface="Calibri" panose="020F0502020204030204" pitchFamily="34" charset="0"/>
              </a:rPr>
              <a:t>منصة للأصوات </a:t>
            </a:r>
            <a:r>
              <a:rPr lang="ar-EG" sz="2000" dirty="0" smtClean="0">
                <a:solidFill>
                  <a:srgbClr val="002060"/>
                </a:solidFill>
                <a:latin typeface="Times New Roman" panose="02020603050405020304" pitchFamily="18" charset="0"/>
                <a:ea typeface="Calibri" panose="020F0502020204030204" pitchFamily="34" charset="0"/>
              </a:rPr>
              <a:t>غير </a:t>
            </a:r>
            <a:r>
              <a:rPr lang="ar-EG" sz="2000" dirty="0">
                <a:solidFill>
                  <a:srgbClr val="002060"/>
                </a:solidFill>
                <a:latin typeface="Times New Roman" panose="02020603050405020304" pitchFamily="18" charset="0"/>
                <a:ea typeface="Calibri" panose="020F0502020204030204" pitchFamily="34" charset="0"/>
              </a:rPr>
              <a:t>مسموعة والقضايا المهمشة للظهور والتعبير عن آرائها</a:t>
            </a:r>
            <a:r>
              <a:rPr lang="ar-EG" sz="2000" dirty="0" smtClean="0">
                <a:solidFill>
                  <a:srgbClr val="002060"/>
                </a:solidFill>
                <a:latin typeface="Times New Roman" panose="02020603050405020304" pitchFamily="18" charset="0"/>
                <a:ea typeface="Calibri" panose="020F0502020204030204" pitchFamily="34" charset="0"/>
              </a:rPr>
              <a:t>.</a:t>
            </a:r>
            <a:endParaRPr lang="ar-EG" sz="2000" dirty="0">
              <a:solidFill>
                <a:srgbClr val="002060"/>
              </a:solidFill>
              <a:latin typeface="Times New Roman" panose="02020603050405020304" pitchFamily="18" charset="0"/>
              <a:ea typeface="Calibri" panose="020F0502020204030204" pitchFamily="34" charset="0"/>
            </a:endParaRPr>
          </a:p>
          <a:p>
            <a:pPr algn="justLow" rtl="1">
              <a:lnSpc>
                <a:spcPct val="150000"/>
              </a:lnSpc>
              <a:spcAft>
                <a:spcPts val="800"/>
              </a:spcAft>
            </a:pPr>
            <a:r>
              <a:rPr lang="ar-EG" sz="2000" dirty="0" smtClean="0">
                <a:solidFill>
                  <a:srgbClr val="002060"/>
                </a:solidFill>
                <a:latin typeface="Times New Roman" panose="02020603050405020304" pitchFamily="18" charset="0"/>
                <a:ea typeface="Calibri" panose="020F0502020204030204" pitchFamily="34" charset="0"/>
              </a:rPr>
              <a:t>      في </a:t>
            </a:r>
            <a:r>
              <a:rPr lang="ar-EG" sz="2000" dirty="0">
                <a:solidFill>
                  <a:srgbClr val="002060"/>
                </a:solidFill>
                <a:latin typeface="Times New Roman" panose="02020603050405020304" pitchFamily="18" charset="0"/>
                <a:ea typeface="Calibri" panose="020F0502020204030204" pitchFamily="34" charset="0"/>
              </a:rPr>
              <a:t>الختام، فإن الصحافة </a:t>
            </a:r>
            <a:r>
              <a:rPr lang="ar-EG" sz="2000" dirty="0" smtClean="0">
                <a:solidFill>
                  <a:srgbClr val="002060"/>
                </a:solidFill>
                <a:latin typeface="Times New Roman" panose="02020603050405020304" pitchFamily="18" charset="0"/>
                <a:ea typeface="Calibri" panose="020F0502020204030204" pitchFamily="34" charset="0"/>
              </a:rPr>
              <a:t>الإلكترونية </a:t>
            </a:r>
            <a:r>
              <a:rPr lang="ar-EG" sz="2000" dirty="0">
                <a:solidFill>
                  <a:srgbClr val="002060"/>
                </a:solidFill>
                <a:latin typeface="Times New Roman" panose="02020603050405020304" pitchFamily="18" charset="0"/>
                <a:ea typeface="Calibri" panose="020F0502020204030204" pitchFamily="34" charset="0"/>
              </a:rPr>
              <a:t>والأخبار </a:t>
            </a:r>
            <a:r>
              <a:rPr lang="ar-EG" sz="2000" dirty="0" smtClean="0">
                <a:solidFill>
                  <a:srgbClr val="002060"/>
                </a:solidFill>
                <a:latin typeface="Times New Roman" panose="02020603050405020304" pitchFamily="18" charset="0"/>
                <a:ea typeface="Calibri" panose="020F0502020204030204" pitchFamily="34" charset="0"/>
              </a:rPr>
              <a:t>الإلكترونية </a:t>
            </a:r>
            <a:r>
              <a:rPr lang="ar-EG" sz="2000" dirty="0">
                <a:solidFill>
                  <a:srgbClr val="002060"/>
                </a:solidFill>
                <a:latin typeface="Times New Roman" panose="02020603050405020304" pitchFamily="18" charset="0"/>
                <a:ea typeface="Calibri" panose="020F0502020204030204" pitchFamily="34" charset="0"/>
              </a:rPr>
              <a:t>تمثل تطورًا مهمًا في عالم الإعلام، حيث تجمع بين السرعة والوصولية مع التحقق والمصداقية. وباستمرار التطور التكنولوجي، من المتوقع أن تستمر هذه الوسيلة في تغيير شكل الصحافة والإعلام، مما يعزز دورها في تشكيل وجه المجتمعات وتحقيق التغيير الإيجابي.</a:t>
            </a:r>
            <a:endParaRPr lang="ar-EG" sz="2000" dirty="0" smtClean="0">
              <a:solidFill>
                <a:srgbClr val="002060"/>
              </a:solidFill>
              <a:latin typeface="Times New Roman" panose="02020603050405020304" pitchFamily="18" charset="0"/>
              <a:ea typeface="Calibri" panose="020F0502020204030204" pitchFamily="34" charset="0"/>
              <a:cs typeface="Arial" panose="020B0604020202020204" pitchFamily="34" charset="0"/>
            </a:endParaRPr>
          </a:p>
          <a:p>
            <a:pPr algn="justLow" rtl="1">
              <a:spcAft>
                <a:spcPts val="800"/>
              </a:spcAft>
            </a:pPr>
            <a:r>
              <a:rPr lang="ar-EG" sz="2000" dirty="0" smtClean="0">
                <a:solidFill>
                  <a:srgbClr val="002060"/>
                </a:solidFill>
                <a:latin typeface="Times New Roman" panose="02020603050405020304" pitchFamily="18" charset="0"/>
                <a:ea typeface="Calibri" panose="020F0502020204030204" pitchFamily="34" charset="0"/>
              </a:rPr>
              <a:t>    </a:t>
            </a:r>
            <a:endParaRPr lang="ar-EG" sz="20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71773" y="638128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19276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0953" y="475374"/>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15921" y="692409"/>
            <a:ext cx="9800823" cy="4303066"/>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spcAft>
                <a:spcPts val="800"/>
              </a:spcAft>
              <a:buFont typeface="Wingdings" panose="05000000000000000000" pitchFamily="2" charset="2"/>
              <a:buChar char="Ø"/>
            </a:pP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المصادر والمراجع:</a:t>
            </a:r>
          </a:p>
          <a:p>
            <a:pPr lvl="0"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1. محمد يونس، </a:t>
            </a: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فنون التحرير الصحفى في العصر الرقمي</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ط1، الدار المصرية اللبنانية، 2021.</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2. محمد عبد البديع السيد، </a:t>
            </a: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فن التحرير الصحفى في العصر الرقمي</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د.ن</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3. نهلة أبو رشيد، </a:t>
            </a: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الكتابة وتحرير الأخبار</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الجامعة الافتراضية السورية، </a:t>
            </a:r>
            <a:r>
              <a:rPr lang="ar-EG" sz="2400" dirty="0" smtClean="0">
                <a:solidFill>
                  <a:srgbClr val="002060"/>
                </a:solidFill>
                <a:latin typeface="Calibri" panose="020F0502020204030204" pitchFamily="34" charset="0"/>
                <a:ea typeface="Calibri" panose="020F0502020204030204" pitchFamily="34" charset="0"/>
                <a:cs typeface="Simplified Arabic" panose="02020603050405020304" pitchFamily="18" charset="-78"/>
              </a:rPr>
              <a:t>2020</a:t>
            </a:r>
            <a:endPar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endParaRPr>
          </a:p>
          <a:p>
            <a:pPr algn="r" rtl="1">
              <a:lnSpc>
                <a:spcPct val="150000"/>
              </a:lnSpc>
              <a:spcAft>
                <a:spcPts val="800"/>
              </a:spcAft>
            </a:pPr>
            <a:endPar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endParaRPr>
          </a:p>
          <a:p>
            <a:pPr marL="226695" algn="justLow" rtl="1">
              <a:lnSpc>
                <a:spcPct val="107000"/>
              </a:lnSpc>
              <a:spcAft>
                <a:spcPts val="0"/>
              </a:spcAft>
            </a:pPr>
            <a:r>
              <a:rPr lang="en-US" sz="1200" b="1" dirty="0">
                <a:solidFill>
                  <a:srgbClr val="0D0D0D"/>
                </a:solidFill>
                <a:latin typeface="Simplified Arabic" panose="02020603050405020304" pitchFamily="18" charset="-78"/>
                <a:ea typeface="Calibri" panose="020F0502020204030204" pitchFamily="34" charset="0"/>
                <a:cs typeface="Arial" panose="020B0604020202020204" pitchFamily="34" charset="0"/>
              </a:rPr>
              <a:t> </a:t>
            </a:r>
            <a:endPar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endParaRPr>
          </a:p>
          <a:p>
            <a:pPr algn="r" rtl="1">
              <a:lnSpc>
                <a:spcPct val="150000"/>
              </a:lnSpc>
              <a:spcAft>
                <a:spcPts val="800"/>
              </a:spcAft>
            </a:pPr>
            <a:endPar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659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6600</TotalTime>
  <Words>2999</Words>
  <Application>Microsoft Office PowerPoint</Application>
  <PresentationFormat>Widescreen</PresentationFormat>
  <Paragraphs>231</Paragraphs>
  <Slides>40</Slides>
  <Notes>7</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40</vt:i4>
      </vt:variant>
    </vt:vector>
  </HeadingPairs>
  <TitlesOfParts>
    <vt:vector size="63" baseType="lpstr">
      <vt:lpstr>Adobe Arabic</vt:lpstr>
      <vt:lpstr>Adobe Caslon Pro</vt:lpstr>
      <vt:lpstr>Adobe Caslon Pro Bold</vt:lpstr>
      <vt:lpstr>Adobe Kaiti Std R</vt:lpstr>
      <vt:lpstr>AngsanaUPC</vt:lpstr>
      <vt:lpstr>-apple-system</vt:lpstr>
      <vt:lpstr>Arial</vt:lpstr>
      <vt:lpstr>Book Antiqua</vt:lpstr>
      <vt:lpstr>Cairo</vt:lpstr>
      <vt:lpstr>Calibri</vt:lpstr>
      <vt:lpstr>Calibri Light</vt:lpstr>
      <vt:lpstr>mohammad bold art 1</vt:lpstr>
      <vt:lpstr>Mudir MT</vt:lpstr>
      <vt:lpstr>rasol</vt:lpstr>
      <vt:lpstr>Roboto Light</vt:lpstr>
      <vt:lpstr>Simplified Arabic</vt:lpstr>
      <vt:lpstr>Söhne</vt:lpstr>
      <vt:lpstr>Symbol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528</cp:revision>
  <dcterms:created xsi:type="dcterms:W3CDTF">2023-04-29T09:08:23Z</dcterms:created>
  <dcterms:modified xsi:type="dcterms:W3CDTF">2024-03-19T12:56:03Z</dcterms:modified>
</cp:coreProperties>
</file>