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4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5" r:id="rId1"/>
    <p:sldMasterId id="2147483683" r:id="rId2"/>
    <p:sldMasterId id="2147483701" r:id="rId3"/>
    <p:sldMasterId id="2147483716" r:id="rId4"/>
  </p:sldMasterIdLst>
  <p:notesMasterIdLst>
    <p:notesMasterId r:id="rId48"/>
  </p:notesMasterIdLst>
  <p:sldIdLst>
    <p:sldId id="480" r:id="rId5"/>
    <p:sldId id="303" r:id="rId6"/>
    <p:sldId id="575" r:id="rId7"/>
    <p:sldId id="706" r:id="rId8"/>
    <p:sldId id="276" r:id="rId9"/>
    <p:sldId id="748" r:id="rId10"/>
    <p:sldId id="758" r:id="rId11"/>
    <p:sldId id="757" r:id="rId12"/>
    <p:sldId id="759" r:id="rId13"/>
    <p:sldId id="753" r:id="rId14"/>
    <p:sldId id="749" r:id="rId15"/>
    <p:sldId id="508" r:id="rId16"/>
    <p:sldId id="554" r:id="rId17"/>
    <p:sldId id="509" r:id="rId18"/>
    <p:sldId id="756" r:id="rId19"/>
    <p:sldId id="755" r:id="rId20"/>
    <p:sldId id="754" r:id="rId21"/>
    <p:sldId id="516" r:id="rId22"/>
    <p:sldId id="518" r:id="rId23"/>
    <p:sldId id="557" r:id="rId24"/>
    <p:sldId id="526" r:id="rId25"/>
    <p:sldId id="530" r:id="rId26"/>
    <p:sldId id="558" r:id="rId27"/>
    <p:sldId id="532" r:id="rId28"/>
    <p:sldId id="533" r:id="rId29"/>
    <p:sldId id="535" r:id="rId30"/>
    <p:sldId id="761" r:id="rId31"/>
    <p:sldId id="537" r:id="rId32"/>
    <p:sldId id="540" r:id="rId33"/>
    <p:sldId id="541" r:id="rId34"/>
    <p:sldId id="750" r:id="rId35"/>
    <p:sldId id="545" r:id="rId36"/>
    <p:sldId id="546" r:id="rId37"/>
    <p:sldId id="548" r:id="rId38"/>
    <p:sldId id="551" r:id="rId39"/>
    <p:sldId id="751" r:id="rId40"/>
    <p:sldId id="559" r:id="rId41"/>
    <p:sldId id="743" r:id="rId42"/>
    <p:sldId id="744" r:id="rId43"/>
    <p:sldId id="745" r:id="rId44"/>
    <p:sldId id="746" r:id="rId45"/>
    <p:sldId id="747" r:id="rId46"/>
    <p:sldId id="5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5"/>
            <p14:sldId id="706"/>
            <p14:sldId id="276"/>
            <p14:sldId id="748"/>
            <p14:sldId id="758"/>
            <p14:sldId id="757"/>
            <p14:sldId id="759"/>
            <p14:sldId id="753"/>
            <p14:sldId id="749"/>
            <p14:sldId id="508"/>
            <p14:sldId id="554"/>
            <p14:sldId id="509"/>
            <p14:sldId id="756"/>
            <p14:sldId id="755"/>
            <p14:sldId id="754"/>
            <p14:sldId id="516"/>
            <p14:sldId id="518"/>
            <p14:sldId id="557"/>
            <p14:sldId id="526"/>
            <p14:sldId id="530"/>
            <p14:sldId id="558"/>
            <p14:sldId id="532"/>
            <p14:sldId id="533"/>
            <p14:sldId id="535"/>
            <p14:sldId id="761"/>
            <p14:sldId id="537"/>
            <p14:sldId id="540"/>
            <p14:sldId id="541"/>
            <p14:sldId id="750"/>
            <p14:sldId id="545"/>
            <p14:sldId id="546"/>
            <p14:sldId id="548"/>
            <p14:sldId id="551"/>
            <p14:sldId id="751"/>
            <p14:sldId id="559"/>
            <p14:sldId id="743"/>
            <p14:sldId id="744"/>
            <p14:sldId id="745"/>
            <p14:sldId id="746"/>
            <p14:sldId id="747"/>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7" d="100"/>
          <a:sy n="77" d="100"/>
        </p:scale>
        <p:origin x="39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customXml" Target="../customXml/item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07433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4568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70412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7298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1024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2405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4587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6322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0839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8783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42458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0647942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7135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935756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066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18424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898818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657410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921526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232778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442425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215641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607871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680293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590056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457500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852722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6835229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52685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58354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34093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8983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3460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3093682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158876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812917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528640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463735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2603438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8727942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868705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42328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55948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3216174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1527182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04510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02389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fld id="{1661375A-C223-44C8-917C-F7C3A1BCD50F}" type="datetimeFigureOut">
              <a:rPr lang="en-GB" smtClean="0"/>
              <a:t>22/06/2024</a:t>
            </a:fld>
            <a:endParaRPr lang="en-GB"/>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68768884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fld id="{1661375A-C223-44C8-917C-F7C3A1BCD50F}" type="datetimeFigureOut">
              <a:rPr lang="en-GB" smtClean="0"/>
              <a:t>22/06/2024</a:t>
            </a:fld>
            <a:endParaRPr lang="en-GB"/>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26211131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fld id="{1661375A-C223-44C8-917C-F7C3A1BCD50F}" type="datetimeFigureOut">
              <a:rPr lang="en-GB" smtClean="0"/>
              <a:t>22/06/2024</a:t>
            </a:fld>
            <a:endParaRPr lang="en-GB"/>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02715360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fld id="{1661375A-C223-44C8-917C-F7C3A1BCD50F}" type="datetimeFigureOut">
              <a:rPr lang="en-GB" smtClean="0"/>
              <a:t>22/06/2024</a:t>
            </a:fld>
            <a:endParaRPr lang="en-GB"/>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23683411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fld id="{1661375A-C223-44C8-917C-F7C3A1BCD50F}" type="datetimeFigureOut">
              <a:rPr lang="en-GB" smtClean="0"/>
              <a:t>22/06/2024</a:t>
            </a:fld>
            <a:endParaRPr lang="en-GB"/>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2501052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fld id="{1661375A-C223-44C8-917C-F7C3A1BCD50F}" type="datetimeFigureOut">
              <a:rPr lang="en-GB" smtClean="0"/>
              <a:t>22/06/2024</a:t>
            </a:fld>
            <a:endParaRPr lang="en-GB"/>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32580792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fld id="{1661375A-C223-44C8-917C-F7C3A1BCD50F}" type="datetimeFigureOut">
              <a:rPr lang="en-GB" smtClean="0"/>
              <a:t>22/06/2024</a:t>
            </a:fld>
            <a:endParaRPr lang="en-GB"/>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41873546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fld id="{1661375A-C223-44C8-917C-F7C3A1BCD50F}" type="datetimeFigureOut">
              <a:rPr lang="en-GB" smtClean="0"/>
              <a:t>22/06/2024</a:t>
            </a:fld>
            <a:endParaRPr lang="en-GB"/>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49122706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fld id="{1661375A-C223-44C8-917C-F7C3A1BCD50F}" type="datetimeFigureOut">
              <a:rPr lang="en-GB" smtClean="0"/>
              <a:t>22/06/2024</a:t>
            </a:fld>
            <a:endParaRPr lang="en-GB"/>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70523359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fld id="{1661375A-C223-44C8-917C-F7C3A1BCD50F}" type="datetimeFigureOut">
              <a:rPr lang="en-GB" smtClean="0"/>
              <a:t>22/06/2024</a:t>
            </a:fld>
            <a:endParaRPr lang="en-GB"/>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61921807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fld id="{1661375A-C223-44C8-917C-F7C3A1BCD50F}" type="datetimeFigureOut">
              <a:rPr lang="en-GB" smtClean="0"/>
              <a:t>22/06/2024</a:t>
            </a:fld>
            <a:endParaRPr lang="en-GB"/>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0408667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19" Type="http://schemas.openxmlformats.org/officeDocument/2006/relationships/image" Target="../media/image1.png"/><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6" Type="http://schemas.openxmlformats.org/officeDocument/2006/relationships/image" Target="../media/image2.png"/><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5" Type="http://schemas.openxmlformats.org/officeDocument/2006/relationships/theme" Target="../theme/theme3.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slideLayout" Target="../slideLayouts/slideLayout5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9.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theme" Target="../theme/theme4.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45603266"/>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80" r:id="rId14"/>
    <p:sldLayoutId id="2147483681" r:id="rId15"/>
    <p:sldLayoutId id="2147483682" r:id="rId16"/>
    <p:sldLayoutId id="2147483660" r:id="rId17"/>
    <p:sldLayoutId id="2147483661" r:id="rId18"/>
    <p:sldLayoutId id="2147483663" r:id="rId19"/>
    <p:sldLayoutId id="2147483664"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3879725"/>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98" r:id="rId15"/>
    <p:sldLayoutId id="2147483699" r:id="rId16"/>
    <p:sldLayoutId id="214748370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05586314"/>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61375A-C223-44C8-917C-F7C3A1BCD50F}" type="datetimeFigureOut">
              <a:rPr lang="en-GB" smtClean="0"/>
              <a:t>22/06/2024</a:t>
            </a:fld>
            <a:endParaRPr lang="en-GB"/>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83841B-0DB4-4C99-B5E5-79625F01DBF7}" type="slidenum">
              <a:rPr lang="en-GB" smtClean="0"/>
              <a:t>‹#›</a:t>
            </a:fld>
            <a:endParaRPr lang="en-GB"/>
          </a:p>
        </p:txBody>
      </p:sp>
    </p:spTree>
    <p:extLst>
      <p:ext uri="{BB962C8B-B14F-4D97-AF65-F5344CB8AC3E}">
        <p14:creationId xmlns:p14="http://schemas.microsoft.com/office/powerpoint/2010/main" val="1762482925"/>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51.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1.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7.svg"/><Relationship Id="rId2" Type="http://schemas.openxmlformats.org/officeDocument/2006/relationships/image" Target="../media/image29.jpeg"/><Relationship Id="rId1" Type="http://schemas.openxmlformats.org/officeDocument/2006/relationships/slideLayout" Target="../slideLayouts/slideLayout36.xml"/><Relationship Id="rId6" Type="http://schemas.openxmlformats.org/officeDocument/2006/relationships/image" Target="../media/image6.png"/><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8" y="3794396"/>
            <a:ext cx="5797042" cy="338554"/>
          </a:xfrm>
          <a:prstGeom prst="rect">
            <a:avLst/>
          </a:prstGeom>
          <a:noFill/>
        </p:spPr>
        <p:txBody>
          <a:bodyPr wrap="square" rtlCol="0">
            <a:spAutoFit/>
          </a:bodyPr>
          <a:lstStyle/>
          <a:p>
            <a:r>
              <a:rPr lang="ar-EG" sz="1600" b="1" dirty="0">
                <a:latin typeface="Alexandria" pitchFamily="2" charset="-78"/>
                <a:cs typeface="Alexandria" pitchFamily="2" charset="-78"/>
              </a:rPr>
              <a:t>إعداد د/ميرهان محسن </a:t>
            </a:r>
            <a:endParaRPr lang="en-US" sz="1600" b="1" dirty="0">
              <a:latin typeface="Alexandria" pitchFamily="2" charset="-78"/>
              <a:cs typeface="Alexandria" pitchFamily="2" charset="-78"/>
            </a:endParaRPr>
          </a:p>
        </p:txBody>
      </p:sp>
      <p:sp>
        <p:nvSpPr>
          <p:cNvPr id="31" name="TextBox 30"/>
          <p:cNvSpPr txBox="1"/>
          <p:nvPr/>
        </p:nvSpPr>
        <p:spPr>
          <a:xfrm>
            <a:off x="475302" y="2497454"/>
            <a:ext cx="5620698" cy="400110"/>
          </a:xfrm>
          <a:prstGeom prst="rect">
            <a:avLst/>
          </a:prstGeom>
          <a:noFill/>
        </p:spPr>
        <p:txBody>
          <a:bodyPr wrap="square" rtlCol="0">
            <a:spAutoFit/>
          </a:bodyPr>
          <a:lstStyle/>
          <a:p>
            <a:r>
              <a:rPr lang="ar-BH" sz="2000" b="1" dirty="0">
                <a:latin typeface="Alexandria" pitchFamily="2" charset="-78"/>
                <a:cs typeface="Alexandria" pitchFamily="2" charset="-78"/>
              </a:rPr>
              <a:t>نظريات العلاقات العامة </a:t>
            </a:r>
            <a:endParaRPr lang="en-US" sz="2000" b="1" dirty="0">
              <a:latin typeface="Alexandria" pitchFamily="2" charset="-78"/>
              <a:cs typeface="Alexandria" pitchFamily="2" charset="-78"/>
            </a:endParaRPr>
          </a:p>
        </p:txBody>
      </p:sp>
      <p:sp>
        <p:nvSpPr>
          <p:cNvPr id="34" name="Rectangle: Rounded Corners 33"/>
          <p:cNvSpPr/>
          <p:nvPr/>
        </p:nvSpPr>
        <p:spPr>
          <a:xfrm>
            <a:off x="475302" y="563869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pitchFamily="2" charset="-78"/>
                <a:cs typeface="Alexandria" pitchFamily="2" charset="-78"/>
              </a:rPr>
              <a:t>Lecture </a:t>
            </a:r>
            <a:r>
              <a:rPr lang="ar-BH" sz="2000" b="1">
                <a:solidFill>
                  <a:schemeClr val="bg1"/>
                </a:solidFill>
                <a:latin typeface="Alexandria" pitchFamily="2" charset="-78"/>
                <a:cs typeface="Alexandria" pitchFamily="2" charset="-78"/>
              </a:rPr>
              <a:t>5</a:t>
            </a:r>
            <a:endParaRPr lang="en-US" sz="2000" b="1" dirty="0">
              <a:solidFill>
                <a:schemeClr val="bg1"/>
              </a:solidFill>
              <a:latin typeface="Alexandria" pitchFamily="2" charset="-78"/>
              <a:cs typeface="Alexandria" pitchFamily="2" charset="-78"/>
            </a:endParaRPr>
          </a:p>
        </p:txBody>
      </p:sp>
      <p:sp>
        <p:nvSpPr>
          <p:cNvPr id="46" name="TextBox 45"/>
          <p:cNvSpPr txBox="1"/>
          <p:nvPr/>
        </p:nvSpPr>
        <p:spPr>
          <a:xfrm>
            <a:off x="538246" y="6167863"/>
            <a:ext cx="1128835" cy="400110"/>
          </a:xfrm>
          <a:prstGeom prst="rect">
            <a:avLst/>
          </a:prstGeom>
          <a:noFill/>
        </p:spPr>
        <p:txBody>
          <a:bodyPr wrap="none" rtlCol="0">
            <a:spAutoFit/>
          </a:bodyPr>
          <a:lstStyle/>
          <a:p>
            <a:r>
              <a:rPr lang="en-US" sz="2000" b="1" dirty="0">
                <a:latin typeface="Alexandria" pitchFamily="2" charset="-78"/>
                <a:cs typeface="Alexandria" pitchFamily="2" charset="-78"/>
              </a:rPr>
              <a:t>PRL </a:t>
            </a:r>
            <a:r>
              <a:rPr lang="ar-BH" sz="2000" b="1" dirty="0">
                <a:latin typeface="Alexandria" pitchFamily="2" charset="-78"/>
                <a:cs typeface="Alexandria" pitchFamily="2" charset="-78"/>
              </a:rPr>
              <a:t>611</a:t>
            </a:r>
            <a:endParaRPr lang="en-US" sz="2000" b="1"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83734" y="2635679"/>
            <a:ext cx="5708264" cy="400110"/>
          </a:xfrm>
          <a:prstGeom prst="rect">
            <a:avLst/>
          </a:prstGeom>
          <a:noFill/>
        </p:spPr>
        <p:txBody>
          <a:bodyPr wrap="square" rtlCol="0">
            <a:spAutoFit/>
          </a:bodyPr>
          <a:lstStyle/>
          <a:p>
            <a:pPr algn="ctr"/>
            <a:r>
              <a:rPr lang="ar-BH" sz="2000" b="1" i="1" u="sng">
                <a:latin typeface="Alexandria" pitchFamily="2" charset="-78"/>
                <a:cs typeface="Alexandria" pitchFamily="2" charset="-78"/>
              </a:rPr>
              <a:t>نماذج ونظريات ثقافة إتصالات المنظمة</a:t>
            </a:r>
            <a:endParaRPr lang="ar-BH" sz="2000" b="1" i="1" u="sng" dirty="0">
              <a:latin typeface="Alexandria" pitchFamily="2" charset="-78"/>
              <a:cs typeface="Alexandria" pitchFamily="2"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Lecture </a:t>
            </a:r>
            <a:r>
              <a:rPr lang="ar-BH" b="1" dirty="0">
                <a:solidFill>
                  <a:schemeClr val="tx1"/>
                </a:solidFill>
                <a:latin typeface="Times New Roman" panose="02020603050405020304" pitchFamily="18" charset="0"/>
                <a:cs typeface="Times New Roman" panose="02020603050405020304" pitchFamily="18" charset="0"/>
              </a:rPr>
              <a:t>5</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6370224" y="4802552"/>
            <a:ext cx="1103187" cy="400110"/>
          </a:xfrm>
          <a:prstGeom prst="rect">
            <a:avLst/>
          </a:prstGeom>
          <a:noFill/>
        </p:spPr>
        <p:txBody>
          <a:bodyPr wrap="none" rtlCol="0">
            <a:spAutoFit/>
          </a:bodyPr>
          <a:lstStyle/>
          <a:p>
            <a:r>
              <a:rPr lang="en-US" sz="2000" dirty="0">
                <a:latin typeface="Alexandria" pitchFamily="2" charset="-78"/>
                <a:cs typeface="Alexandria" pitchFamily="2" charset="-78"/>
              </a:rPr>
              <a:t>PRL </a:t>
            </a:r>
            <a:r>
              <a:rPr lang="ar-BH" sz="2000" dirty="0">
                <a:latin typeface="Alexandria" pitchFamily="2" charset="-78"/>
                <a:cs typeface="Alexandria" pitchFamily="2" charset="-78"/>
              </a:rPr>
              <a:t>611</a:t>
            </a:r>
            <a:endParaRPr lang="en-US" sz="2000" dirty="0">
              <a:latin typeface="Alexandria" pitchFamily="2" charset="-78"/>
              <a:cs typeface="Alexandria" pitchFamily="2" charset="-78"/>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ar-EG" dirty="0">
                <a:solidFill>
                  <a:srgbClr val="00B0F0"/>
                </a:solidFill>
                <a:latin typeface="Alexandria" pitchFamily="2" charset="-78"/>
                <a:cs typeface="Alexandria" pitchFamily="2" charset="-78"/>
              </a:rPr>
              <a:t>إ</a:t>
            </a:r>
            <a:r>
              <a:rPr lang="ar-EG" b="1" dirty="0">
                <a:solidFill>
                  <a:srgbClr val="00B0F0"/>
                </a:solidFill>
                <a:latin typeface="Alexandria" pitchFamily="2" charset="-78"/>
                <a:cs typeface="Alexandria" pitchFamily="2" charset="-78"/>
              </a:rPr>
              <a:t>عداد / د.ميرهان محسن</a:t>
            </a:r>
            <a:r>
              <a:rPr lang="ar-EG" dirty="0">
                <a:solidFill>
                  <a:srgbClr val="00B0F0"/>
                </a:solidFill>
                <a:latin typeface="Alexandria" pitchFamily="2" charset="-78"/>
                <a:cs typeface="Alexandria" pitchFamily="2" charset="-78"/>
              </a:rPr>
              <a:t> </a:t>
            </a:r>
            <a:endParaRPr lang="en-US" dirty="0">
              <a:solidFill>
                <a:srgbClr val="00B0F0"/>
              </a:solidFill>
              <a:latin typeface="Alexandria" pitchFamily="2" charset="-78"/>
              <a:cs typeface="Alexandria"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34157836-DB83-41E4-956D-A15CCCBA447F}"/>
              </a:ext>
            </a:extLst>
          </p:cNvPr>
          <p:cNvGrpSpPr/>
          <p:nvPr/>
        </p:nvGrpSpPr>
        <p:grpSpPr>
          <a:xfrm>
            <a:off x="1305126" y="4118652"/>
            <a:ext cx="4105074" cy="824956"/>
            <a:chOff x="4137226" y="4377856"/>
            <a:chExt cx="3565005" cy="1301781"/>
          </a:xfrm>
          <a:solidFill>
            <a:srgbClr val="074D67"/>
          </a:solidFill>
        </p:grpSpPr>
        <p:sp>
          <p:nvSpPr>
            <p:cNvPr id="2" name="Flowchart: Decision 1">
              <a:extLst>
                <a:ext uri="{FF2B5EF4-FFF2-40B4-BE49-F238E27FC236}">
                  <a16:creationId xmlns:a16="http://schemas.microsoft.com/office/drawing/2014/main" id="{5067CFC8-BFCB-4F86-91CA-635B922321BF}"/>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Parallelogram 13">
              <a:extLst>
                <a:ext uri="{FF2B5EF4-FFF2-40B4-BE49-F238E27FC236}">
                  <a16:creationId xmlns:a16="http://schemas.microsoft.com/office/drawing/2014/main" id="{823E8CAE-4C42-4CD6-9AE9-662BABD48BE3}"/>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Parallelogram 14">
              <a:extLst>
                <a:ext uri="{FF2B5EF4-FFF2-40B4-BE49-F238E27FC236}">
                  <a16:creationId xmlns:a16="http://schemas.microsoft.com/office/drawing/2014/main" id="{CF1AAEA3-6A56-4C71-8028-DD1A9457CF86}"/>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2" name="Group 21">
            <a:extLst>
              <a:ext uri="{FF2B5EF4-FFF2-40B4-BE49-F238E27FC236}">
                <a16:creationId xmlns:a16="http://schemas.microsoft.com/office/drawing/2014/main" id="{6F1D9846-746B-4E8E-B35C-FB7BFF440607}"/>
              </a:ext>
            </a:extLst>
          </p:cNvPr>
          <p:cNvGrpSpPr/>
          <p:nvPr/>
        </p:nvGrpSpPr>
        <p:grpSpPr>
          <a:xfrm>
            <a:off x="1838533" y="3435347"/>
            <a:ext cx="3038262" cy="785149"/>
            <a:chOff x="4137226" y="4377856"/>
            <a:chExt cx="3565005" cy="1301781"/>
          </a:xfrm>
          <a:solidFill>
            <a:srgbClr val="F58221"/>
          </a:solidFill>
        </p:grpSpPr>
        <p:sp>
          <p:nvSpPr>
            <p:cNvPr id="23" name="Flowchart: Decision 22">
              <a:extLst>
                <a:ext uri="{FF2B5EF4-FFF2-40B4-BE49-F238E27FC236}">
                  <a16:creationId xmlns:a16="http://schemas.microsoft.com/office/drawing/2014/main" id="{58F2C9E4-EB3E-4E43-9C97-CAC085E60C51}"/>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4" name="Parallelogram 23">
              <a:extLst>
                <a:ext uri="{FF2B5EF4-FFF2-40B4-BE49-F238E27FC236}">
                  <a16:creationId xmlns:a16="http://schemas.microsoft.com/office/drawing/2014/main" id="{597E1619-36C7-483B-840B-D1FA11853C3C}"/>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5" name="Parallelogram 24">
              <a:extLst>
                <a:ext uri="{FF2B5EF4-FFF2-40B4-BE49-F238E27FC236}">
                  <a16:creationId xmlns:a16="http://schemas.microsoft.com/office/drawing/2014/main" id="{62C452ED-CED1-44FB-B720-28DE4619F21B}"/>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6" name="Group 25">
            <a:extLst>
              <a:ext uri="{FF2B5EF4-FFF2-40B4-BE49-F238E27FC236}">
                <a16:creationId xmlns:a16="http://schemas.microsoft.com/office/drawing/2014/main" id="{26956502-1750-4934-A5D2-F85268575FA9}"/>
              </a:ext>
            </a:extLst>
          </p:cNvPr>
          <p:cNvGrpSpPr/>
          <p:nvPr/>
        </p:nvGrpSpPr>
        <p:grpSpPr>
          <a:xfrm>
            <a:off x="2160261" y="2764635"/>
            <a:ext cx="2394806" cy="797664"/>
            <a:chOff x="4137226" y="4377856"/>
            <a:chExt cx="3565005" cy="1301781"/>
          </a:xfrm>
          <a:solidFill>
            <a:srgbClr val="00AEEF"/>
          </a:solidFill>
        </p:grpSpPr>
        <p:sp>
          <p:nvSpPr>
            <p:cNvPr id="27" name="Flowchart: Decision 26">
              <a:extLst>
                <a:ext uri="{FF2B5EF4-FFF2-40B4-BE49-F238E27FC236}">
                  <a16:creationId xmlns:a16="http://schemas.microsoft.com/office/drawing/2014/main" id="{37D70F86-AA74-46B5-B452-B1099CA8C04F}"/>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Parallelogram 27">
              <a:extLst>
                <a:ext uri="{FF2B5EF4-FFF2-40B4-BE49-F238E27FC236}">
                  <a16:creationId xmlns:a16="http://schemas.microsoft.com/office/drawing/2014/main" id="{F5DE0881-6230-4217-AA2B-ED3E4F6FAE3D}"/>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9" name="Parallelogram 28">
              <a:extLst>
                <a:ext uri="{FF2B5EF4-FFF2-40B4-BE49-F238E27FC236}">
                  <a16:creationId xmlns:a16="http://schemas.microsoft.com/office/drawing/2014/main" id="{5D7597C3-7616-45E3-9921-E80728A2E2E3}"/>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30" name="Group 29">
            <a:extLst>
              <a:ext uri="{FF2B5EF4-FFF2-40B4-BE49-F238E27FC236}">
                <a16:creationId xmlns:a16="http://schemas.microsoft.com/office/drawing/2014/main" id="{FCADD52A-5E48-41AF-8C6F-BBE579259625}"/>
              </a:ext>
            </a:extLst>
          </p:cNvPr>
          <p:cNvGrpSpPr/>
          <p:nvPr/>
        </p:nvGrpSpPr>
        <p:grpSpPr>
          <a:xfrm>
            <a:off x="2426338" y="2208076"/>
            <a:ext cx="1862651" cy="680156"/>
            <a:chOff x="4137226" y="4377856"/>
            <a:chExt cx="3565005" cy="1301781"/>
          </a:xfrm>
          <a:solidFill>
            <a:srgbClr val="FFCC00"/>
          </a:solidFill>
        </p:grpSpPr>
        <p:sp>
          <p:nvSpPr>
            <p:cNvPr id="31" name="Flowchart: Decision 30">
              <a:extLst>
                <a:ext uri="{FF2B5EF4-FFF2-40B4-BE49-F238E27FC236}">
                  <a16:creationId xmlns:a16="http://schemas.microsoft.com/office/drawing/2014/main" id="{B08E9880-039A-40D3-AB88-0F3B7B9AE611}"/>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2" name="Parallelogram 31">
              <a:extLst>
                <a:ext uri="{FF2B5EF4-FFF2-40B4-BE49-F238E27FC236}">
                  <a16:creationId xmlns:a16="http://schemas.microsoft.com/office/drawing/2014/main" id="{3C20715F-64C0-4FE4-8D05-2E338AA5471C}"/>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3" name="Parallelogram 32">
              <a:extLst>
                <a:ext uri="{FF2B5EF4-FFF2-40B4-BE49-F238E27FC236}">
                  <a16:creationId xmlns:a16="http://schemas.microsoft.com/office/drawing/2014/main" id="{6F8F47A8-C5DD-4AC0-9BB7-8167FDC6D44D}"/>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sp>
        <p:nvSpPr>
          <p:cNvPr id="40" name="TextBox 39">
            <a:extLst>
              <a:ext uri="{FF2B5EF4-FFF2-40B4-BE49-F238E27FC236}">
                <a16:creationId xmlns:a16="http://schemas.microsoft.com/office/drawing/2014/main" id="{F381B375-2743-4386-80B8-1FA1E80F7E9D}"/>
              </a:ext>
            </a:extLst>
          </p:cNvPr>
          <p:cNvSpPr txBox="1"/>
          <p:nvPr/>
        </p:nvSpPr>
        <p:spPr>
          <a:xfrm>
            <a:off x="6096000" y="1822511"/>
            <a:ext cx="4536069" cy="40011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r-BH" sz="20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نظرية التواصل بين الثقافات </a:t>
            </a:r>
            <a:r>
              <a:rPr kumimoji="0" lang="en-US" sz="1500" b="0" i="0" u="none" strike="noStrike" kern="1200" cap="none" spc="0" normalizeH="0" baseline="0" noProof="0" dirty="0">
                <a:ln>
                  <a:noFill/>
                </a:ln>
                <a:solidFill>
                  <a:srgbClr val="282F39"/>
                </a:solidFill>
                <a:effectLst/>
                <a:uLnTx/>
                <a:uFillTx/>
                <a:latin typeface="Open Sans" panose="020B0606030504020204" pitchFamily="34" charset="0"/>
                <a:ea typeface="+mn-ea"/>
                <a:cs typeface="+mn-cs"/>
              </a:rPr>
              <a:t>. </a:t>
            </a:r>
            <a:endParaRPr kumimoji="0" lang="en-GB" sz="1500" b="0"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44" name="TextBox 43">
            <a:extLst>
              <a:ext uri="{FF2B5EF4-FFF2-40B4-BE49-F238E27FC236}">
                <a16:creationId xmlns:a16="http://schemas.microsoft.com/office/drawing/2014/main" id="{86F59546-50F5-4584-ACAB-55B35DAFCB48}"/>
              </a:ext>
            </a:extLst>
          </p:cNvPr>
          <p:cNvSpPr txBox="1"/>
          <p:nvPr/>
        </p:nvSpPr>
        <p:spPr>
          <a:xfrm>
            <a:off x="5752469" y="2774210"/>
            <a:ext cx="45713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rPr>
              <a:t>نموذج الاختلافات الثقافية الوطنية </a:t>
            </a:r>
            <a:endParaRPr kumimoji="0" lang="en-GB" sz="20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45" name="TextBox 44">
            <a:extLst>
              <a:ext uri="{FF2B5EF4-FFF2-40B4-BE49-F238E27FC236}">
                <a16:creationId xmlns:a16="http://schemas.microsoft.com/office/drawing/2014/main" id="{B94A5F2C-56AA-40D0-9AE7-3D587E057123}"/>
              </a:ext>
            </a:extLst>
          </p:cNvPr>
          <p:cNvSpPr txBox="1"/>
          <p:nvPr/>
        </p:nvSpPr>
        <p:spPr>
          <a:xfrm>
            <a:off x="6312416" y="4266333"/>
            <a:ext cx="404105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نموذج إدارة علاقات العملاء</a:t>
            </a:r>
            <a:endParaRPr kumimoji="0" lang="en-GB" sz="20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49" name="TextBox 48">
            <a:extLst>
              <a:ext uri="{FF2B5EF4-FFF2-40B4-BE49-F238E27FC236}">
                <a16:creationId xmlns:a16="http://schemas.microsoft.com/office/drawing/2014/main" id="{A30B8A6C-97BE-4A44-AA7D-66F2A443C897}"/>
              </a:ext>
            </a:extLst>
          </p:cNvPr>
          <p:cNvSpPr txBox="1"/>
          <p:nvPr/>
        </p:nvSpPr>
        <p:spPr>
          <a:xfrm>
            <a:off x="5752469" y="3541243"/>
            <a:ext cx="45713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8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نظرية أصحاب المصالح </a:t>
            </a:r>
            <a:endParaRPr kumimoji="0" lang="en-GB" sz="18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pic>
        <p:nvPicPr>
          <p:cNvPr id="8" name="Picture 7">
            <a:extLst>
              <a:ext uri="{FF2B5EF4-FFF2-40B4-BE49-F238E27FC236}">
                <a16:creationId xmlns:a16="http://schemas.microsoft.com/office/drawing/2014/main" id="{0DFCC1DF-44D5-7ED9-59AF-A06EDDB10C5C}"/>
              </a:ext>
            </a:extLst>
          </p:cNvPr>
          <p:cNvPicPr>
            <a:picLocks noChangeAspect="1"/>
          </p:cNvPicPr>
          <p:nvPr/>
        </p:nvPicPr>
        <p:blipFill>
          <a:blip r:embed="rId2"/>
          <a:stretch>
            <a:fillRect/>
          </a:stretch>
        </p:blipFill>
        <p:spPr>
          <a:xfrm>
            <a:off x="-580629" y="800802"/>
            <a:ext cx="11357832" cy="579170"/>
          </a:xfrm>
          <a:prstGeom prst="rect">
            <a:avLst/>
          </a:prstGeom>
        </p:spPr>
      </p:pic>
    </p:spTree>
    <p:extLst>
      <p:ext uri="{BB962C8B-B14F-4D97-AF65-F5344CB8AC3E}">
        <p14:creationId xmlns:p14="http://schemas.microsoft.com/office/powerpoint/2010/main" val="2275899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p:cNvPicPr>
            <a:picLocks noChangeAspect="1"/>
          </p:cNvPicPr>
          <p:nvPr/>
        </p:nvPicPr>
        <p:blipFill>
          <a:blip r:embed="rId3"/>
          <a:stretch>
            <a:fillRect/>
          </a:stretch>
        </p:blipFill>
        <p:spPr>
          <a:xfrm>
            <a:off x="617280" y="1633537"/>
            <a:ext cx="10812720" cy="4767228"/>
          </a:xfrm>
          <a:prstGeom prst="rect">
            <a:avLst/>
          </a:prstGeom>
        </p:spPr>
      </p:pic>
      <p:sp>
        <p:nvSpPr>
          <p:cNvPr id="6" name="Rectangle 5"/>
          <p:cNvSpPr/>
          <p:nvPr/>
        </p:nvSpPr>
        <p:spPr>
          <a:xfrm>
            <a:off x="823403" y="838415"/>
            <a:ext cx="6580697"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a:ln>
                  <a:noFill/>
                </a:ln>
                <a:solidFill>
                  <a:prstClr val="white"/>
                </a:solidFill>
                <a:effectLst/>
                <a:uLnTx/>
                <a:uFillTx/>
                <a:latin typeface="Alexandria" pitchFamily="2" charset="-78"/>
                <a:cs typeface="Alexandria" pitchFamily="2" charset="-78"/>
              </a:rPr>
              <a:t>نماذج ونظريات ثقافة إتصالات المنظمة</a:t>
            </a:r>
          </a:p>
        </p:txBody>
      </p:sp>
    </p:spTree>
    <p:extLst>
      <p:ext uri="{BB962C8B-B14F-4D97-AF65-F5344CB8AC3E}">
        <p14:creationId xmlns:p14="http://schemas.microsoft.com/office/powerpoint/2010/main" val="1188906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21444" y="892112"/>
            <a:ext cx="8432581" cy="954107"/>
          </a:xfrm>
          <a:prstGeom prst="rect">
            <a:avLst/>
          </a:prstGeom>
          <a:noFill/>
        </p:spPr>
        <p:txBody>
          <a:bodyPr wrap="square" rtlCol="0">
            <a:spAutoFit/>
          </a:bodyPr>
          <a:lstStyle/>
          <a:p>
            <a:pPr algn="ctr" rtl="1"/>
            <a:r>
              <a:rPr lang="ar-BH" sz="2800" b="1" u="sng" dirty="0">
                <a:latin typeface="Alexandria" pitchFamily="2" charset="-78"/>
                <a:cs typeface="Alexandria" pitchFamily="2" charset="-78"/>
              </a:rPr>
              <a:t>وظائف الثقافة التنظيمية</a:t>
            </a:r>
            <a:r>
              <a:rPr lang="en-US" sz="2800" b="1" u="sng" dirty="0">
                <a:latin typeface="Alexandria" pitchFamily="2" charset="-78"/>
                <a:cs typeface="Alexandria" pitchFamily="2" charset="-78"/>
              </a:rPr>
              <a:t>organizational Culture</a:t>
            </a:r>
          </a:p>
        </p:txBody>
      </p:sp>
      <p:sp>
        <p:nvSpPr>
          <p:cNvPr id="48" name="TextBox 47"/>
          <p:cNvSpPr txBox="1"/>
          <p:nvPr/>
        </p:nvSpPr>
        <p:spPr>
          <a:xfrm>
            <a:off x="1221444" y="2498297"/>
            <a:ext cx="9997436" cy="2641236"/>
          </a:xfrm>
          <a:prstGeom prst="rect">
            <a:avLst/>
          </a:prstGeom>
          <a:noFill/>
        </p:spPr>
        <p:txBody>
          <a:bodyPr wrap="square" rtlCol="0">
            <a:spAutoFit/>
          </a:bodyPr>
          <a:lstStyle/>
          <a:p>
            <a:pPr algn="just" rtl="1">
              <a:lnSpc>
                <a:spcPct val="150000"/>
              </a:lnSpc>
            </a:pPr>
            <a:r>
              <a:rPr lang="ar-EG" sz="1400" b="1" dirty="0">
                <a:latin typeface="Alexandria" pitchFamily="2" charset="-78"/>
                <a:cs typeface="Alexandria" pitchFamily="2" charset="-78"/>
              </a:rPr>
              <a:t>الثقافة التنظيميةهي </a:t>
            </a:r>
            <a:r>
              <a:rPr lang="ar-EG" sz="1400" dirty="0">
                <a:latin typeface="Alexandria" pitchFamily="2" charset="-78"/>
                <a:cs typeface="Alexandria" pitchFamily="2" charset="-78"/>
              </a:rPr>
              <a:t>المعايير والمعتقدات والمبادئ وطرق التصرف المميزة التي تتضافر لمنح كل منظمة طابعها الخاص ،فهي تميز منظمة عن أخرى ، وتمثل للمنظمة شخصية الفرد مثل نمط المعتقدات والقيم والطرق المكتسبة للتعامل مع الخبرة التي تطورت خلال تاريخ المنظمة بهدف تشكيل الطريقة التي يجب أن يتصرف بها أعضاء المنظمة .وهذا النمط من القيم والمعايير والمبادئ قد يكون سلوكاً غير مكتوب أو غير لفظي يصف الطريقة التي يتم بها إنجاز الأمور لإعطاء المنظمة طابعها الفريد.</a:t>
            </a:r>
          </a:p>
          <a:p>
            <a:pPr algn="just" rtl="1">
              <a:lnSpc>
                <a:spcPct val="150000"/>
              </a:lnSpc>
            </a:pPr>
            <a:r>
              <a:rPr lang="ar-EG" sz="1400" dirty="0">
                <a:latin typeface="Alexandria" pitchFamily="2" charset="-78"/>
                <a:cs typeface="Alexandria" pitchFamily="2" charset="-78"/>
              </a:rPr>
              <a:t>والمنظمات تسعى دوماً لأن يكون لديها ثقافات محددة تدور حول إستراتيجيات وسياسة الأعمال والسلوك التنظيمي .</a:t>
            </a:r>
            <a:endParaRPr lang="ar-BH" sz="1400" dirty="0">
              <a:latin typeface="Alexandria" pitchFamily="2" charset="-78"/>
              <a:cs typeface="Alexandria" pitchFamily="2" charset="-78"/>
            </a:endParaRPr>
          </a:p>
          <a:p>
            <a:pPr algn="just" rtl="1">
              <a:lnSpc>
                <a:spcPct val="150000"/>
              </a:lnSpc>
            </a:pPr>
            <a:endParaRPr lang="ar-BH" sz="1400" dirty="0">
              <a:latin typeface="Alexandria" pitchFamily="2" charset="-78"/>
              <a:cs typeface="Alexandria" pitchFamily="2" charset="-78"/>
            </a:endParaRPr>
          </a:p>
          <a:p>
            <a:pPr algn="just" rtl="1">
              <a:lnSpc>
                <a:spcPct val="150000"/>
              </a:lnSpc>
            </a:pPr>
            <a:endParaRPr lang="ar-BH"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698124" y="2498297"/>
            <a:ext cx="6520756" cy="1994905"/>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.تتمثل الوظيفة الرئيسية للثقافة التنظيمية في تحديد طريقة القيام بالأشياء من أجل إعطاء معنى للحياة التنظيمية ،كما أن الثقافة التنظيمية تحدد السلوك التنظيمي من خلال تحديد الأهداف الرئيسية وطرق العمل وكيف يجب على الأعضاء التفاعل ومخاطبة بعضهم البعض وكيفية إدارة العلاقات الشخصية.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ولاشك أن الثقافة التنظيمية يمكن من خلالها إبراز مدى الإستفادة من تجارب الآخرين فيما يتعلق بالمعرفة التي تمكن الآخرين من تجميعها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80F2E5B-81F1-8093-53E1-F790607EB74A}"/>
              </a:ext>
            </a:extLst>
          </p:cNvPr>
          <p:cNvPicPr>
            <a:picLocks noChangeAspect="1"/>
          </p:cNvPicPr>
          <p:nvPr/>
        </p:nvPicPr>
        <p:blipFill>
          <a:blip r:embed="rId3"/>
          <a:stretch>
            <a:fillRect/>
          </a:stretch>
        </p:blipFill>
        <p:spPr>
          <a:xfrm>
            <a:off x="689640" y="1922219"/>
            <a:ext cx="4008484" cy="4370412"/>
          </a:xfrm>
          <a:prstGeom prst="rect">
            <a:avLst/>
          </a:prstGeom>
        </p:spPr>
      </p:pic>
    </p:spTree>
    <p:extLst>
      <p:ext uri="{BB962C8B-B14F-4D97-AF65-F5344CB8AC3E}">
        <p14:creationId xmlns:p14="http://schemas.microsoft.com/office/powerpoint/2010/main" val="887227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21444" y="2214517"/>
            <a:ext cx="9997436" cy="3287567"/>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a:t>
            </a:r>
            <a:r>
              <a:rPr kumimoji="0" lang="ar-EG" sz="1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للثقافة التنظيمية خمس علامات رئيسية، هي</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الرسالة والقصص واللغة والإجراءات والسياسات والطقوس والشعائر والأبطال، والتي من خلالها يستطيع إدارة منظمة العمل التأثير في الثقافة التنظيمية للعاملين، وتوجيهها بما يعزز أداءهم والتأثير في جمهور المنظمة في البيئة المحيطة.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لنأخذ مثلا شركة ابل </a:t>
            </a:r>
            <a:r>
              <a:rPr kumimoji="0" lang="en-US" sz="1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Apple، </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وهي شركة تقنية مشهورة عالميا بمنتجاتها وخدماتها المبتكرة، وبدءا من الرسائل، فان الرسالة الاساسية للشركة هي "فكر بشكل مختلف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Think differently". </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هذه الرسالة مشبعة في كل تفاعل للشركة، حيث تشجع موظفيها وعملائها على الابتكار وتحدي الأفكار التقليدية، وتعكس عبر عملياتها التسويقية الفريدة هذه الروح للابتكار، مع التركيز على الميزات الفريدة لمنتجاتها، وبذلك ينقل صورة الشركة على أنها مبتكرة، وتفكير مستقبلي، وفردية.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على جانب اخر، يتم التعريف بثقافة الشركة من خلال قصصها السردية الموظفين والعملاء على حد سواء، ويجسد المثل الاعلى للمثابرة والإبداع والتفاني، القصة بمثابة تذكير دائم بجذور ابل والطموح الذي دفع الشركة إلى ما هي عليه حاليا.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kumimoji="0" lang="ar-BH"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81552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21444" y="2214517"/>
            <a:ext cx="9997436" cy="296440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اما اللغة هي علامة ثقافية حيوية أخرى في ابل، فالشركة تمتلك عدد المصطلحات الخاصة بها، بما في ذلك مصطلحات تبدأ دائما بالحرف “</a:t>
            </a:r>
            <a:r>
              <a:rPr kumimoji="0" lang="en-US" sz="14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i</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مثل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iPhone”، “iPad”، “iCloud” </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وغيرها، هذا النوع من الاستخدام للغة ربط مجموعة المنتجات هذه بالشركة في مخيلة العميل، والذي عزز في الوقت ذاته الشعور بانتماء المنتج للزبون، وهي حركة لغوية ذكية، أدت مع مجموعة المميزات الفريدة لمنتجات الشركة الى اخلاص مجموعة كبيرة من الزبائن للشركة، عبر اختيار منتجاتها حصرا لا منتجات الشركات المنافسة.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تعكس إجراءات وسياسات ابل الثقافة التنظيمية على التركيز على العملاء. على سبيل المثال، فإن موقف الشركة القوي بشأن خصوصية العملاء وأمن البيانات جزء لا يتجزأ من سياساتها، والتي كانت عاملا بالغ الأهمية للشركة في صناعة التكنولوجيا، صحيح ان هذا الموقف ادخلها في مجموعة من المشاكل مع شركات او جهات اخرى، لكنه اكسبها ثقة جمهور واسع من مستخدمي أجهزتها.</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96448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97282" y="2008809"/>
            <a:ext cx="9997436" cy="458022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وفيما يتعلق بأساليب العرض </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فان لابل ممارسة مبتكرة لعرض منتجاتها، تشبه الى حد كبير طرق عرض المجوهرات والتحف الفاخرة، حيث تمتلك ابل سلسلة واسعة من المحال التجارية حول العالم، مخصص لعرض المنتجات الخاصة بالشركة. لقد كان ذلك الطقس في بدايته غريبا، ففي الوقت الذي بدأ فيه انتشار المتاجر الرقمية على المستوى العالمي، فاجئت </a:t>
            </a:r>
            <a:r>
              <a:rPr lang="ar-BH" sz="1400" dirty="0">
                <a:solidFill>
                  <a:prstClr val="black"/>
                </a:solidFill>
                <a:latin typeface="Alexandria" pitchFamily="2" charset="-78"/>
                <a:cs typeface="Alexandria" pitchFamily="2" charset="-78"/>
              </a:rPr>
              <a:t>أب</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 العالم بافتتاح هذا النوع من المحال لعرض المنتجات لتؤكد انها أقرب للناس، لاحقا</a:t>
            </a:r>
            <a:r>
              <a:rPr kumimoji="0" lang="ar-BH"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إضطر </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عدد كبير من المنافسين لفتح محال عرض مشابه، لكن ابل بقت متميزة بهذا النوع من محال عرض المنتجات.</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أخيرا، الأبطال في الثقافة التنظيمية لشركة ابل هم بلا شك مؤسسوها، وخاصة ستيف جوبز. اذ ان رؤيته وسعيه الدؤوب للابتكار تعمل على الهام لموظفي الشركة، غالبا ما يستشهد باقتباسات وخطب جوبز الشهيرة، لإلهام وغرس الإحساس بالهدف، وحتى يومنا هذا، يستمر تأثيره في توجيه استراتيجيات وتطلعات الشركة.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يتشابك كل عنصر من هذه العناصر -الرسائل والقصص واللغة والاجراءات والسياسات والطقوس والابطال- لتشكيل الثقافة التنظيمية المتميزة لشركة ابل. إنها بمثابة اطار عمل يحدد كيفية تفاعل الموظفين، والابتكار، والاداء، وبالتالي تشكيل هوية المنظمة. بالنسبة للعملاء، تعمل هذه العناصر كدليل لفهم ما تمثله العلامة التجارية: الابتكار والجودة والخصوصية والروح الريادية. من خلال نقل هذه العلامات الثقافية بنجاح، انشأت ابل هوية علامة تجارية قوية لها صدى لدى كل من موظفيها وعملائها في جميع أنحاء العالم.</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kumimoji="0" lang="ar-BH"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74804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A4443F47-E172-D810-0C82-FE715DD25AB6}"/>
              </a:ext>
            </a:extLst>
          </p:cNvPr>
          <p:cNvPicPr>
            <a:picLocks noChangeAspect="1"/>
          </p:cNvPicPr>
          <p:nvPr/>
        </p:nvPicPr>
        <p:blipFill>
          <a:blip r:embed="rId3"/>
          <a:stretch>
            <a:fillRect/>
          </a:stretch>
        </p:blipFill>
        <p:spPr>
          <a:xfrm>
            <a:off x="689640" y="1922218"/>
            <a:ext cx="10812720" cy="4370412"/>
          </a:xfrm>
          <a:prstGeom prst="rect">
            <a:avLst/>
          </a:prstGeom>
        </p:spPr>
      </p:pic>
      <p:pic>
        <p:nvPicPr>
          <p:cNvPr id="6" name="Picture 5">
            <a:extLst>
              <a:ext uri="{FF2B5EF4-FFF2-40B4-BE49-F238E27FC236}">
                <a16:creationId xmlns:a16="http://schemas.microsoft.com/office/drawing/2014/main" id="{C637CDD9-37C5-5E50-66F8-0B74CC1B2282}"/>
              </a:ext>
            </a:extLst>
          </p:cNvPr>
          <p:cNvPicPr>
            <a:picLocks noChangeAspect="1"/>
          </p:cNvPicPr>
          <p:nvPr/>
        </p:nvPicPr>
        <p:blipFill>
          <a:blip r:embed="rId4"/>
          <a:stretch>
            <a:fillRect/>
          </a:stretch>
        </p:blipFill>
        <p:spPr>
          <a:xfrm>
            <a:off x="1357639" y="268963"/>
            <a:ext cx="7628705" cy="1925597"/>
          </a:xfrm>
          <a:prstGeom prst="rect">
            <a:avLst/>
          </a:prstGeom>
        </p:spPr>
      </p:pic>
    </p:spTree>
    <p:extLst>
      <p:ext uri="{BB962C8B-B14F-4D97-AF65-F5344CB8AC3E}">
        <p14:creationId xmlns:p14="http://schemas.microsoft.com/office/powerpoint/2010/main" val="2252818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220308" y="1773064"/>
            <a:ext cx="6917856" cy="4401205"/>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أكد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إدوارد هول مؤسس نظرية التواصل بين الثقافات في كتابه المحوري "اللغة الصامتة": "الثقافة هي الاتصال والتواصل ثقافة" وقدم ستة عوامل لتصنيف الثقافات: ثقافات السياق العالي مقابل ثقافات السياق المنخفض؛ الثقافات الأحادية مقابل الثقافات المتعددة؛ تباين المساحة الشخصية (التقاربات)؛ الرسائل السريعة مقابل الرسائل البطيئة؛ تدفق المعلومات السريع مقابل البطيء، وأخيراً وليس آخراً سلاسل الإجراءات.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شمل المسح الذي أجراه هول أربع ثقافات مختلفة من ثلاث قارات: ألمانيا وفرنسا والولايات المتحدة الأمريكية واليابان، وبالتالي قدم معايير ثقافية أكثر موثوقية وملاءمة، حيث لاتزال ثلاثة أبعاد من هول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Hall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تستخدم على نطاق واسع للتمييز بين السلوك اللفظي وغير اللفظي للثقافات المختلفة في ممارسات الاتصال بين الثقافات والتدريب على الإدارة عبر الثقافات، وهي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C79C64E-7CBC-F8E8-1972-D4EE9F9500D3}"/>
              </a:ext>
            </a:extLst>
          </p:cNvPr>
          <p:cNvSpPr txBox="1"/>
          <p:nvPr/>
        </p:nvSpPr>
        <p:spPr>
          <a:xfrm>
            <a:off x="-1" y="439004"/>
            <a:ext cx="10649243"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نظرية  التواصل بين الثقافات (نموذج هول للتواصل الثقافي)</a:t>
            </a:r>
            <a:endParaRPr kumimoji="0" lang="en-US" sz="20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Intercultural Communication Theory</a:t>
            </a:r>
          </a:p>
        </p:txBody>
      </p:sp>
      <p:pic>
        <p:nvPicPr>
          <p:cNvPr id="2" name="Picture 1">
            <a:extLst>
              <a:ext uri="{FF2B5EF4-FFF2-40B4-BE49-F238E27FC236}">
                <a16:creationId xmlns:a16="http://schemas.microsoft.com/office/drawing/2014/main" id="{9D30DBB9-5A1A-AA4D-F534-0FD3EAF7AF15}"/>
              </a:ext>
            </a:extLst>
          </p:cNvPr>
          <p:cNvPicPr>
            <a:picLocks noChangeAspect="1"/>
          </p:cNvPicPr>
          <p:nvPr/>
        </p:nvPicPr>
        <p:blipFill>
          <a:blip r:embed="rId3"/>
          <a:stretch>
            <a:fillRect/>
          </a:stretch>
        </p:blipFill>
        <p:spPr>
          <a:xfrm>
            <a:off x="762000" y="1773065"/>
            <a:ext cx="3317631" cy="4282842"/>
          </a:xfrm>
          <a:prstGeom prst="rect">
            <a:avLst/>
          </a:prstGeom>
        </p:spPr>
      </p:pic>
    </p:spTree>
    <p:extLst>
      <p:ext uri="{BB962C8B-B14F-4D97-AF65-F5344CB8AC3E}">
        <p14:creationId xmlns:p14="http://schemas.microsoft.com/office/powerpoint/2010/main" val="2424008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95048" y="2054819"/>
            <a:ext cx="10257183" cy="2185214"/>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الثقافات ذات السياق العالي مقابل الثقافات ذات السياق المنخفض.</a:t>
            </a:r>
          </a:p>
          <a:p>
            <a:pPr lvl="0" algn="just" rtl="1">
              <a:lnSpc>
                <a:spcPct val="150000"/>
              </a:lnSpc>
            </a:pPr>
            <a:r>
              <a:rPr lang="ar-EG" sz="1600" dirty="0">
                <a:solidFill>
                  <a:prstClr val="black"/>
                </a:solidFill>
                <a:latin typeface="Alexandria" pitchFamily="2" charset="-78"/>
                <a:cs typeface="Alexandria" pitchFamily="2" charset="-78"/>
              </a:rPr>
              <a:t> وثقافات تباين المساحة الشخصية والثقافات أحادية اللون مقابل الثقافات متعددة الألوان، إذ يرتبط العاملان الأولان ارتباطاً مباشراًباستخدام اللغة ولغة الجسد بينما يتعلق الثالث بالاتجاهات الشائعة لمجموعة معينة من الأشخاص في الوقت المناسب. والأبعاد الثلاثة الأخرى، هي الرسائل السريعة مقابل الرسائل البطيئة، وتدفق المعلومات السريع مقابل البطيء، وسلاسل الإجراءات والتي ترتب ارتباطاً دقيقاً بالسلوك اللفظي وغير اللفظي </a:t>
            </a:r>
          </a:p>
          <a:p>
            <a:pPr lvl="0" algn="just" rtl="1"/>
            <a:endParaRPr lang="ar-EG"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3957A51-1C6D-AF3D-3331-5B79CBF1412E}"/>
              </a:ext>
            </a:extLst>
          </p:cNvPr>
          <p:cNvPicPr>
            <a:picLocks noChangeAspect="1"/>
          </p:cNvPicPr>
          <p:nvPr/>
        </p:nvPicPr>
        <p:blipFill>
          <a:blip r:embed="rId3"/>
          <a:stretch>
            <a:fillRect/>
          </a:stretch>
        </p:blipFill>
        <p:spPr>
          <a:xfrm>
            <a:off x="762000" y="4240033"/>
            <a:ext cx="1885950" cy="1714500"/>
          </a:xfrm>
          <a:prstGeom prst="rect">
            <a:avLst/>
          </a:prstGeom>
        </p:spPr>
      </p:pic>
    </p:spTree>
    <p:extLst>
      <p:ext uri="{BB962C8B-B14F-4D97-AF65-F5344CB8AC3E}">
        <p14:creationId xmlns:p14="http://schemas.microsoft.com/office/powerpoint/2010/main" val="699420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88930" y="2521059"/>
            <a:ext cx="10214140"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وفي الثقافات ذات السياق المنخفض</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يتم توصيل المعلومات بشكل صريح وتميل الكلمات إلى الاحتفاظ بمعناها الأساسي. ويتسم الكلام عموماً بنقص الاستعارات واستخدام المعنى المجازي للكلمات ،حيث يتم تقديم الأفكار في أجزاء ذات هيكل واضح وحيث تكون نقطة البداية هي الفكرة العامة التي تم تطويرها لاحقاً من خلال تقديم تفاصيل محددة.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في الثقافات ذات السياق المرتفع</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يتم توصيل المعلومات ضمنياً مما يعني أن  الرسائل توضع في السياق ويشمل السياق كل شيء: التاريخ، والخلفية الاجتماعية، والعلاقة، والمكانة وما إلى ذلك. في السياق المرتفع، فإن الثقافات التي تبدأ بالسياق هي التفضيل السائد في التفاعل البشري، وتمثل إحدى السمات الرئيسية للتواصل في ثقافات السياق المرتفع، نظراً لأن الكلمات لا تعتبر مهمة، يعتبر التواصل غير اللفظي عادةً أكثر أهمية من اللفظي.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63367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1860649"/>
            <a:ext cx="10297566" cy="4185761"/>
          </a:xfrm>
          <a:prstGeom prst="rect">
            <a:avLst/>
          </a:prstGeom>
          <a:noFill/>
        </p:spPr>
        <p:txBody>
          <a:bodyPr wrap="square" rtlCol="0">
            <a:spAutoFit/>
          </a:bodyPr>
          <a:lstStyle/>
          <a:p>
            <a:pPr lvl="0" algn="just" rtl="1">
              <a:lnSpc>
                <a:spcPct val="150000"/>
              </a:lnSpc>
              <a:defRPr/>
            </a:pPr>
            <a:r>
              <a:rPr lang="ar-EG" sz="1400" dirty="0">
                <a:solidFill>
                  <a:prstClr val="black"/>
                </a:solidFill>
                <a:latin typeface="Alexandria" pitchFamily="2" charset="-78"/>
                <a:cs typeface="Alexandria" pitchFamily="2" charset="-78"/>
              </a:rPr>
              <a:t>وتنقسم الثقافات إلى أنواع من الفضاء الإقليمي والمجتمعي وفقاً للمساحة الشخصية (القريبة). فمثلاً تحتاج الثقافات الإقليمية مثل المملكة المتحدة والولايات المتحدة واليابان إلى مساحة شخصية محددة بوضوح أكبر بينها وبين الآخرين. بينما في الثقافات المجتمعية، يتشارك المشاركون مساحتهم الشخصية مع الآخرين كما هو الحال في البلدان العربية وأمريكا اللاتينية على سبيل المثال. </a:t>
            </a:r>
          </a:p>
          <a:p>
            <a:pPr lvl="0" algn="just" rtl="1">
              <a:lnSpc>
                <a:spcPct val="150000"/>
              </a:lnSpc>
              <a:defRPr/>
            </a:pPr>
            <a:r>
              <a:rPr lang="ar-EG" sz="1400" dirty="0">
                <a:solidFill>
                  <a:prstClr val="black"/>
                </a:solidFill>
                <a:latin typeface="Alexandria" pitchFamily="2" charset="-78"/>
                <a:cs typeface="Alexandria" pitchFamily="2" charset="-78"/>
              </a:rPr>
              <a:t>ويعتمد التمييز بين الثقافات أحادية اللون والمتعددة الألوان على التفضيل العام للأشخاص لأداء مهمة واحدة في وقت واحد أو العديد من المهام نفس الوقت. ففي الثقافات أحادية اللون مثل الولايات المتحدة والدول الإسكندنافية وما إلى ذلك يتم تحديد المهام بترتيب معين ويتم تنفيذها حسب الأهمية</a:t>
            </a:r>
            <a:endParaRPr lang="ar-BH" sz="1400" dirty="0">
              <a:solidFill>
                <a:prstClr val="black"/>
              </a:solidFill>
              <a:latin typeface="Alexandria" pitchFamily="2" charset="-78"/>
              <a:cs typeface="Alexandria" pitchFamily="2" charset="-78"/>
            </a:endParaRPr>
          </a:p>
          <a:p>
            <a:pPr lvl="0" algn="just" rtl="1">
              <a:lnSpc>
                <a:spcPct val="150000"/>
              </a:lnSpc>
              <a:defRPr/>
            </a:pPr>
            <a:r>
              <a:rPr lang="ar-EG" sz="1400" dirty="0">
                <a:solidFill>
                  <a:prstClr val="black"/>
                </a:solidFill>
                <a:latin typeface="Alexandria" pitchFamily="2" charset="-78"/>
                <a:cs typeface="Alexandria" pitchFamily="2" charset="-78"/>
              </a:rPr>
              <a:t>بينما في الثقافات المغايرة يكون الوقت نسبي وتعدد المهام هو الطريق المعتادة التي يتصرف بها الأفراد من أجل تحقيق أهدافهم. وتتمثل مساهمة هول </a:t>
            </a:r>
            <a:r>
              <a:rPr lang="en-US" sz="1400" dirty="0">
                <a:solidFill>
                  <a:prstClr val="black"/>
                </a:solidFill>
                <a:latin typeface="Alexandria" pitchFamily="2" charset="-78"/>
                <a:cs typeface="Alexandria" pitchFamily="2" charset="-78"/>
              </a:rPr>
              <a:t>Hall  </a:t>
            </a:r>
            <a:r>
              <a:rPr lang="ar-EG" sz="1400" dirty="0">
                <a:solidFill>
                  <a:prstClr val="black"/>
                </a:solidFill>
                <a:latin typeface="Alexandria" pitchFamily="2" charset="-78"/>
                <a:cs typeface="Alexandria" pitchFamily="2" charset="-78"/>
              </a:rPr>
              <a:t>الرئيسية في أنه الشخص الوحيد الذي يركز على استخدام اللغة ولغة الجسد ويقترح أنها معايير أساسية تميز ثقافة ما عن أخرى، في حين أن النظريات الأخرى لا تتعامل مع اللغة، ومن الواضح أنها تعتبرها أحد الآثار الجانبية لأبعاد أخرى. وقد حلل إدوارد هول عالم الأنثروبولوجي ثلاث فئات رئيسية في فهم الثقافات والتواصل بين الثقافات وهي السياق والمكان والوقت. </a:t>
            </a:r>
          </a:p>
          <a:p>
            <a:pPr lvl="0" algn="just" rtl="1">
              <a:defRPr/>
            </a:pPr>
            <a:endParaRPr lang="ar-EG" sz="14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5603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47217" y="1915513"/>
            <a:ext cx="10297566" cy="361073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السياق:</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ثقافات مرتفعة السياق مقابل ثقافات منخفضة السياق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High-Context versus Low-Context Cultures</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الثقافات منخفضة السياق مثل الولايات المتحدة ومعظم دول أوروبا الشمالية يميل الأفراد أن يكونوا صريحين ومباشرين في اتصالاتهم لتلبية الاحتياجات الفردية، المبدأ التوجيهي هو تقليل هوامش سوء الفهم أو الشك ويطمح الاتصال منخفض السياق إلى الوصول مباشرة إلى هذه النقطة.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ويمكن أن يكون التواصل بين الأشخاص من ثقافات ذات سياق عالٍ وأخرى  ذات سياق منخفض أمراً مربكاً. على سبيل المثال  في التفاعلات التجارية يميل الأشخاص من ثقافات منخفضة السياق إلى الاستماع فقط إلى الكلمات المنطوقة ولا يميلون إلى إدراك لغة الجسد. نتيجة لذلك، غالباً ما يفقد الأشخاص أدلة مهمة يمكن أن تخبرهم المزيد عن المشكلة المحددة. في الثقافة مرتفعة السياق هناك العديد من العناصر السياقية التي تساعد الناس على فهم الموقف. نتيجة لذلك، يتم أخذ الكثير كأمر مسلم به، قد يكون هذا مربكاً للغاية بالنسبة لشخص لا يفهم "القواعد غير المكتوبة" للثقافة. في الثقافة ذات السياق المنخفض لا يؤخذ إلا القليل جداً كأمر مسلم به، ما يعني أن هناك حاجة لمزيد من التوضيح وأن هناك فرصة أقل لسوء الفهم بين الأفراد.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40520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1860649"/>
            <a:ext cx="10297566"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ويشير السياق المرتفع والمنخفض إلى كيفية توصيل الرسالة، ففي الثقافات ذات السياق العالي مثل تلك الموجودة في أمريكا اللاتينية وآسيا وأفريقيا، يحمل السياق المادي للرسالة قدراً كبيراً من الأهمية ويميل الأفراد أن يكونوا أكثر مباشرة ويتوقعون أن يقوم الشخص الذي يتواصلون معه بفك شفرة الجزء الضمني من رسالتهم. في حين أن الشخص الذي يرسل الرسالة يتوخى الحذر الشديد في صياغة الرسالة، فقد تفتقر الرسالة إلى التوجيه اللفظي الذي تتوقعه في ثقافة ذات سياق منخفض. ففي الثقافات ذات السياق العالي تعتبر لغة الجسد مهمة وأحياناً أكثر أهمية من الكلمات الفعلية المنطوقة</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C6D7B34-0B07-5A98-A140-F6838E975FF9}"/>
              </a:ext>
            </a:extLst>
          </p:cNvPr>
          <p:cNvPicPr>
            <a:picLocks noChangeAspect="1"/>
          </p:cNvPicPr>
          <p:nvPr/>
        </p:nvPicPr>
        <p:blipFill>
          <a:blip r:embed="rId3"/>
          <a:stretch>
            <a:fillRect/>
          </a:stretch>
        </p:blipFill>
        <p:spPr>
          <a:xfrm>
            <a:off x="762000" y="3938954"/>
            <a:ext cx="3092548" cy="2009897"/>
          </a:xfrm>
          <a:prstGeom prst="rect">
            <a:avLst/>
          </a:prstGeom>
        </p:spPr>
      </p:pic>
    </p:spTree>
    <p:extLst>
      <p:ext uri="{BB962C8B-B14F-4D97-AF65-F5344CB8AC3E}">
        <p14:creationId xmlns:p14="http://schemas.microsoft.com/office/powerpoint/2010/main" val="1740947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81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860649"/>
            <a:ext cx="10668000"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المساحة: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تشير إلى دراسة المساحة المادية والتي تركز على المسافة بين الأفراد أثناء تفاعلهم، وتشير المساحة إلى كل شيء بدءاً من مدى قرب الأشخاص من بعضهم البعض إلى كيفية تحديد الأشخاص لأراضيهم أو حدودهم في مكان العمل وفي أماكن أخرى..</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الوقت: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حدد هول  مفهوم مهم للوقت يتأثر بشكل كبير بالثقافة، في الثقافات متعددة الأزمنة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يمكن للناس القيام بعدة أشياء في نفس الوقت. بينما في الثقافات أحادية اللون أو ثقافات "المرة الواحدة" يميل الناس إلى القيام بمهمة واحدة في كل مرة.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94878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8452" y="17485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24759" y="2339992"/>
            <a:ext cx="9848374" cy="2635978"/>
          </a:xfrm>
          <a:prstGeom prst="rect">
            <a:avLst/>
          </a:prstGeom>
          <a:noFill/>
        </p:spPr>
        <p:txBody>
          <a:bodyPr wrap="square" rtlCol="0">
            <a:spAutoFit/>
          </a:bodyPr>
          <a:lstStyle/>
          <a:p>
            <a:pPr lvl="0" algn="just" rtl="1">
              <a:lnSpc>
                <a:spcPct val="150000"/>
              </a:lnSpc>
              <a:defRPr/>
            </a:pPr>
            <a:r>
              <a:rPr lang="ar-EG" sz="1600" b="1" u="sng" dirty="0">
                <a:solidFill>
                  <a:prstClr val="black"/>
                </a:solidFill>
                <a:latin typeface="Alexandria" pitchFamily="2" charset="-78"/>
                <a:cs typeface="Alexandria" pitchFamily="2" charset="-78"/>
              </a:rPr>
              <a:t>محددات الثقافة في نموذج هول </a:t>
            </a:r>
          </a:p>
          <a:p>
            <a:pPr lvl="0" algn="just" rtl="1">
              <a:lnSpc>
                <a:spcPct val="150000"/>
              </a:lnSpc>
              <a:defRPr/>
            </a:pPr>
            <a:r>
              <a:rPr lang="ar-EG" sz="1600" dirty="0">
                <a:solidFill>
                  <a:prstClr val="black"/>
                </a:solidFill>
                <a:latin typeface="Alexandria Light" pitchFamily="2" charset="-78"/>
                <a:cs typeface="Alexandria Light" pitchFamily="2" charset="-78"/>
              </a:rPr>
              <a:t>هناك عوامل خارجية </a:t>
            </a:r>
            <a:r>
              <a:rPr lang="ar-BH" sz="1600" dirty="0">
                <a:solidFill>
                  <a:prstClr val="black"/>
                </a:solidFill>
                <a:latin typeface="Alexandria Light" pitchFamily="2" charset="-78"/>
                <a:cs typeface="Alexandria Light" pitchFamily="2" charset="-78"/>
              </a:rPr>
              <a:t> </a:t>
            </a:r>
            <a:r>
              <a:rPr lang="ar-EG" sz="1600" dirty="0">
                <a:solidFill>
                  <a:prstClr val="black"/>
                </a:solidFill>
                <a:latin typeface="Alexandria Light" pitchFamily="2" charset="-78"/>
                <a:cs typeface="Alexandria Light" pitchFamily="2" charset="-78"/>
              </a:rPr>
              <a:t>تشكل أيضاً الثقافة في نموذج هول وهي الأخلاق، والعقليات، والقيم، والطقوس، والمعتقدات الدينية، والقوانين، والفنون، والأفكار، والعادات، والمعتقدات، والاحتفالات، والمؤسسات الاجتماعية، والأساطير، واللغة، والهوية الفردية، والسلوكيات، على سبيل المثال لا الحصر. في حين أن هذه العوامل أقل تنظيماً ولا توفر إطاراً مقارناً، إلا أنها مفيدة في إكمال فهمنا لما يؤثر على الثقافة. عندما ننظر إلى هذه العوامل الإضافية فإننا نسعى لفهم كيف تنظر كل ثقافة وتدمج كل منها من بين هذه العوامل الإضافية فإن العامل الوحيد الأكثر </a:t>
            </a:r>
            <a:r>
              <a:rPr lang="ar-EG" sz="1600" b="1" dirty="0">
                <a:solidFill>
                  <a:prstClr val="black"/>
                </a:solidFill>
                <a:latin typeface="Alexandria" pitchFamily="2" charset="-78"/>
                <a:cs typeface="Alexandria" pitchFamily="2" charset="-78"/>
              </a:rPr>
              <a:t>أهمية هو التواصل وينقسم إلى: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7950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46507" y="1905506"/>
            <a:ext cx="9698986" cy="4113306"/>
          </a:xfrm>
          <a:prstGeom prst="rect">
            <a:avLst/>
          </a:prstGeom>
          <a:noFill/>
        </p:spPr>
        <p:txBody>
          <a:bodyPr wrap="square" rtlCol="0">
            <a:spAutoFit/>
          </a:bodyPr>
          <a:lstStyle/>
          <a:p>
            <a:pPr lvl="0" algn="just" rtl="1">
              <a:lnSpc>
                <a:spcPct val="150000"/>
              </a:lnSpc>
              <a:defRPr/>
            </a:pPr>
            <a:r>
              <a:rPr lang="ar-EG" sz="1600" b="1" u="sng" dirty="0">
                <a:solidFill>
                  <a:prstClr val="black"/>
                </a:solidFill>
                <a:latin typeface="Alexandria" pitchFamily="2" charset="-78"/>
                <a:cs typeface="Alexandria" pitchFamily="2" charset="-78"/>
              </a:rPr>
              <a:t>1-اللغة اللفظية </a:t>
            </a:r>
            <a:r>
              <a:rPr lang="en-US" sz="1600" b="1" u="sng" dirty="0">
                <a:solidFill>
                  <a:prstClr val="black"/>
                </a:solidFill>
                <a:latin typeface="Alexandria" pitchFamily="2" charset="-78"/>
                <a:cs typeface="Alexandria" pitchFamily="2" charset="-78"/>
              </a:rPr>
              <a:t>Verbal Language</a:t>
            </a:r>
          </a:p>
          <a:p>
            <a:pPr lvl="0" algn="just" rtl="1">
              <a:lnSpc>
                <a:spcPct val="150000"/>
              </a:lnSpc>
              <a:defRPr/>
            </a:pPr>
            <a:r>
              <a:rPr lang="ar-EG" sz="1600" dirty="0">
                <a:solidFill>
                  <a:prstClr val="black"/>
                </a:solidFill>
                <a:latin typeface="Alexandria" pitchFamily="2" charset="-78"/>
                <a:cs typeface="Alexandria" pitchFamily="2" charset="-78"/>
              </a:rPr>
              <a:t>اللغة هي واحدة من أكثر تعبيرات الثقافة وضوحاً كما أوضح هول، فإن فهم سياق كيفية استخدام اللغة ضروري لتفسير المعنى بدقة. بصرف النظر عن الاختلافات فغالباً ما تُبنى المفردات على الخبرات الثقافية للمستخدمين. على سبيل المثال، في حالة افتتاح شركة </a:t>
            </a:r>
            <a:r>
              <a:rPr lang="en-US" sz="1600" dirty="0">
                <a:solidFill>
                  <a:prstClr val="black"/>
                </a:solidFill>
                <a:latin typeface="Alexandria" pitchFamily="2" charset="-78"/>
                <a:cs typeface="Alexandria" pitchFamily="2" charset="-78"/>
              </a:rPr>
              <a:t>Dunkin Donuts </a:t>
            </a:r>
            <a:r>
              <a:rPr lang="ar-EG" sz="1600" dirty="0">
                <a:solidFill>
                  <a:prstClr val="black"/>
                </a:solidFill>
                <a:latin typeface="Alexandria" pitchFamily="2" charset="-78"/>
                <a:cs typeface="Alexandria" pitchFamily="2" charset="-78"/>
              </a:rPr>
              <a:t>الصينية أدى الالتزام بالثقافة المحلية إلى تعقيد قدرة المنظمة على إدراج اسمها بالأحرف الصينية.</a:t>
            </a:r>
          </a:p>
          <a:p>
            <a:pPr lvl="0" algn="just" rtl="1">
              <a:lnSpc>
                <a:spcPct val="150000"/>
              </a:lnSpc>
              <a:defRPr/>
            </a:pPr>
            <a:r>
              <a:rPr lang="ar-EG" sz="1600" dirty="0">
                <a:solidFill>
                  <a:prstClr val="black"/>
                </a:solidFill>
                <a:latin typeface="Alexandria" pitchFamily="2" charset="-78"/>
                <a:cs typeface="Alexandria" pitchFamily="2" charset="-78"/>
              </a:rPr>
              <a:t>وبالمثل، من المثير للاهتمام ملاحظة أن المتحدثين باللغة العربية لديهم كلمة واحدة فقط للجليد وهي ثلج والتي تنطبق على الجليد والثلج والبرد وما إلى ذلك. في المقابل تحتوي لغات الإسيكمو على كلمات مختلفة لكل نوع من أنواع الثلج حتى كلمات وصفية محددة للإشارة إلى كميات الثلج. مثال آخر على كيفية تأثير اللغة على العمل هو في الاتصالات المكتوبة أو عبر البريد الإلكتروني حيث لا تستفيد من رؤية الإيماءات الجسدية أو المواقف الجسدية لشخص ما. على سبيل المثال تعتبر الهند رسمياً دولة ناطقة باللغة الإنجليزية ومع ذلك يعاني العديد من رجال الأعمال من سوء التواصل المرتبط بسوء الفهم في اللغة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87985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91349" y="2316313"/>
            <a:ext cx="9740071"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2-لغة الجسد </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Body Language</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في الثقافات مرتفعة السياق، من الضروري فهم لغة الجسد من أجل تفسير دقيق للموقف أو التعليق أو الإيماءة. قد لا يفهم الأفراد الكلمات لكنهم بالتأكيد سيفسرون لغة الجسد وفقاً لمعاييرهم المقبولة، فمعرفة هذه التصورات ستستند إلى خبرات وتجارب ثقافتهم وليس ثقافة الآخرين.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ويعتبر الاتصال بالعين أيضاً جزءاً مهماً من المفردات غير المنطوقة حيث يتم تعليم الأفراد في الثقافات الغربية النظر في عيون مستمعيهم. وبالمثل، إنها طريقة يبادل المستمع الاهتمام بها. على النقيض من ذلك، في بعض الأماكن بالشرق قد يبدو النظر والتركيز مباشرة في عين شخص ما على أنه عدم احترام، لذلك قد يفسر هذا عند التفاعل مع أشخاص من ثقافات أخرى، بأن قلة التواصل البصري تعني شيء سلبي.</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3597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172364"/>
            <a:ext cx="9698986" cy="1527982"/>
          </a:xfrm>
          <a:prstGeom prst="rect">
            <a:avLst/>
          </a:prstGeom>
          <a:noFill/>
        </p:spPr>
        <p:txBody>
          <a:bodyPr wrap="square" rtlCol="0">
            <a:spAutoFit/>
          </a:bodyPr>
          <a:lstStyle/>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استند نموذج ترومبينارس وهامبدن-تورنر (1997) إلى استطلاع شمل أكثر من 8500 مدير في شركة شل في 43 دولة، وكان يهدف إلى تحديد القيم الثقافية والعلاقات الشخصية عبر الثقافات، ونتيجة لذلك تم تحديد 7 أبعاد ثقافية، تعكس الأبعاد الخمسة الأولى العلاقات المختلفة بين الأفراد، والبعد السادس فيتناول العلاقة بين الأفراد والزمن، أما السابع فيركز على علاقة المجتمع بالبيئة</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457152C-64B1-699A-5467-5B452DE67CFA}"/>
              </a:ext>
            </a:extLst>
          </p:cNvPr>
          <p:cNvSpPr txBox="1"/>
          <p:nvPr/>
        </p:nvSpPr>
        <p:spPr>
          <a:xfrm>
            <a:off x="1686910" y="802093"/>
            <a:ext cx="7018940" cy="400110"/>
          </a:xfrm>
          <a:prstGeom prst="rect">
            <a:avLst/>
          </a:prstGeom>
          <a:noFill/>
        </p:spPr>
        <p:txBody>
          <a:bodyPr wrap="square">
            <a:spAutoFit/>
          </a:bodyPr>
          <a:lstStyle/>
          <a:p>
            <a:pPr algn="ctr"/>
            <a:r>
              <a:rPr lang="ar-BH" sz="2000" b="1" u="sng" dirty="0">
                <a:latin typeface="Alexandria" pitchFamily="2" charset="-78"/>
                <a:cs typeface="Alexandria" pitchFamily="2" charset="-78"/>
              </a:rPr>
              <a:t>نموذج الاختلافات الثقافية الوطنية (ترومبينارس وتيرنر)</a:t>
            </a:r>
          </a:p>
        </p:txBody>
      </p:sp>
      <p:pic>
        <p:nvPicPr>
          <p:cNvPr id="2" name="Picture 1">
            <a:extLst>
              <a:ext uri="{FF2B5EF4-FFF2-40B4-BE49-F238E27FC236}">
                <a16:creationId xmlns:a16="http://schemas.microsoft.com/office/drawing/2014/main" id="{E1C185EC-C679-7DC7-1DD9-EE77D0BF2D1E}"/>
              </a:ext>
            </a:extLst>
          </p:cNvPr>
          <p:cNvPicPr>
            <a:picLocks noChangeAspect="1"/>
          </p:cNvPicPr>
          <p:nvPr/>
        </p:nvPicPr>
        <p:blipFill>
          <a:blip r:embed="rId3"/>
          <a:stretch>
            <a:fillRect/>
          </a:stretch>
        </p:blipFill>
        <p:spPr>
          <a:xfrm>
            <a:off x="617280" y="4041648"/>
            <a:ext cx="3424368" cy="2014259"/>
          </a:xfrm>
          <a:prstGeom prst="rect">
            <a:avLst/>
          </a:prstGeom>
        </p:spPr>
      </p:pic>
    </p:spTree>
    <p:extLst>
      <p:ext uri="{BB962C8B-B14F-4D97-AF65-F5344CB8AC3E}">
        <p14:creationId xmlns:p14="http://schemas.microsoft.com/office/powerpoint/2010/main" val="3741104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800" b="0" i="0" u="none" strike="noStrike" kern="1200" cap="none" spc="0" normalizeH="0" baseline="0" noProof="0">
                <a:ln>
                  <a:noFill/>
                </a:ln>
                <a:solidFill>
                  <a:prstClr val="white"/>
                </a:solidFill>
                <a:effectLst/>
                <a:uLnTx/>
                <a:uFillTx/>
                <a:latin typeface="Calibri"/>
                <a:ea typeface="+mn-ea"/>
                <a:cs typeface="+mn-cs"/>
              </a:rPr>
              <a:t>يتجلى مفهوم نموذج التماثلية أو النموذج المتوازن في أفضل صورة في ما يسمى بالمسئولية الاجتماعية</a:t>
            </a:r>
            <a:endParaRPr kumimoji="0" lang="ar-BH"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4653" y="1852020"/>
            <a:ext cx="10057974" cy="3933897"/>
          </a:xfrm>
          <a:prstGeom prst="rect">
            <a:avLst/>
          </a:prstGeom>
          <a:noFill/>
        </p:spPr>
        <p:txBody>
          <a:bodyPr wrap="square" rtlCol="0">
            <a:spAutoFit/>
          </a:bodyPr>
          <a:lstStyle/>
          <a:p>
            <a:pPr lvl="0" algn="just" rtl="1">
              <a:lnSpc>
                <a:spcPct val="150000"/>
              </a:lnSpc>
              <a:defRPr/>
            </a:pPr>
            <a:r>
              <a:rPr lang="ar-EG" sz="1400" b="1" dirty="0">
                <a:solidFill>
                  <a:prstClr val="black"/>
                </a:solidFill>
                <a:latin typeface="Alexandria" pitchFamily="2" charset="-78"/>
                <a:cs typeface="Alexandria" pitchFamily="2" charset="-78"/>
              </a:rPr>
              <a:t>البعد الأول</a:t>
            </a:r>
            <a:r>
              <a:rPr lang="ar-EG" sz="1400" dirty="0">
                <a:solidFill>
                  <a:prstClr val="black"/>
                </a:solidFill>
                <a:latin typeface="Alexandria" pitchFamily="2" charset="-78"/>
                <a:cs typeface="Alexandria" pitchFamily="2" charset="-78"/>
              </a:rPr>
              <a:t>: تنقسم الثقافات إلى ثقافات ذات شمولية عالية تعارض الثقافات ذات الخصوصية العالية. </a:t>
            </a:r>
          </a:p>
          <a:p>
            <a:pPr lvl="0" algn="just" rtl="1">
              <a:lnSpc>
                <a:spcPct val="150000"/>
              </a:lnSpc>
              <a:defRPr/>
            </a:pPr>
            <a:r>
              <a:rPr lang="ar-EG" sz="1400" dirty="0">
                <a:solidFill>
                  <a:prstClr val="black"/>
                </a:solidFill>
                <a:latin typeface="Alexandria" pitchFamily="2" charset="-78"/>
                <a:cs typeface="Alexandria" pitchFamily="2" charset="-78"/>
              </a:rPr>
              <a:t>وتفترض النظرية أن المجتمع يؤمن بضرورة تطبيق الأفكار والممارسات على كل مجال اجتماعي دون تعديل، بينما تتبنى الخصوصية وجهة النظر القائلة بأن الممارسات والأفكار تخضع لظروف معينة ويجب تغييرها وفقاً لها. </a:t>
            </a:r>
          </a:p>
          <a:p>
            <a:pPr lvl="0" algn="just" rtl="1">
              <a:lnSpc>
                <a:spcPct val="150000"/>
              </a:lnSpc>
              <a:defRPr/>
            </a:pPr>
            <a:r>
              <a:rPr lang="ar-EG" sz="1400" b="1" dirty="0">
                <a:solidFill>
                  <a:prstClr val="black"/>
                </a:solidFill>
                <a:latin typeface="Alexandria" pitchFamily="2" charset="-78"/>
                <a:cs typeface="Alexandria" pitchFamily="2" charset="-78"/>
              </a:rPr>
              <a:t>البعد الثاني </a:t>
            </a:r>
            <a:r>
              <a:rPr lang="ar-EG" sz="1400" dirty="0">
                <a:solidFill>
                  <a:prstClr val="black"/>
                </a:solidFill>
                <a:latin typeface="Alexandria" pitchFamily="2" charset="-78"/>
                <a:cs typeface="Alexandria" pitchFamily="2" charset="-78"/>
              </a:rPr>
              <a:t>:الفردية مقابل الجماعية، وتفترض الفردية التركيز على الإنجاز الفردي والاستقلال بينما تهتم الجماعية بإنجاز المجموعة والرفاهية العامة.</a:t>
            </a:r>
          </a:p>
          <a:p>
            <a:pPr lvl="0" algn="just" rtl="1">
              <a:lnSpc>
                <a:spcPct val="150000"/>
              </a:lnSpc>
              <a:defRPr/>
            </a:pPr>
            <a:r>
              <a:rPr lang="ar-EG" sz="1400" b="1" dirty="0">
                <a:solidFill>
                  <a:prstClr val="black"/>
                </a:solidFill>
                <a:latin typeface="Alexandria" pitchFamily="2" charset="-78"/>
                <a:cs typeface="Alexandria" pitchFamily="2" charset="-78"/>
              </a:rPr>
              <a:t> البعد الثالث: </a:t>
            </a:r>
            <a:r>
              <a:rPr lang="ar-EG" sz="1400" dirty="0">
                <a:solidFill>
                  <a:prstClr val="black"/>
                </a:solidFill>
                <a:latin typeface="Alexandria" pitchFamily="2" charset="-78"/>
                <a:cs typeface="Alexandria" pitchFamily="2" charset="-78"/>
              </a:rPr>
              <a:t>يتعلق بمدى تصنيف الأدوار الاجتماعية للأفراد أو دمجها ، ففي ثقافات معينة يتم ملاحظة فصل واضح بين الأدوار المختلفة للشخص بينما تتميز بعض الثقافات المنتشرة بتكامل الأدوار المختلفة للشخص،  ويرتبط هذا البعد ارتباطاً وثيقاً بمفهوم هول عن الثقافات، كما تسمح ثقافات معينة بمساحة عامة أوسع ومساحة خاصة صغيرة للفرد، بينما في الثقافات المنتشرة يتساوى الفضاء العام والمساحة الخاصة. </a:t>
            </a:r>
          </a:p>
          <a:p>
            <a:pPr lvl="0" algn="just" rtl="1">
              <a:lnSpc>
                <a:spcPct val="150000"/>
              </a:lnSpc>
              <a:defRPr/>
            </a:pPr>
            <a:r>
              <a:rPr lang="ar-EG" sz="1400" b="1" dirty="0">
                <a:solidFill>
                  <a:prstClr val="black"/>
                </a:solidFill>
                <a:latin typeface="Alexandria" pitchFamily="2" charset="-78"/>
                <a:cs typeface="Alexandria" pitchFamily="2" charset="-78"/>
              </a:rPr>
              <a:t>البعد الرابع</a:t>
            </a:r>
            <a:r>
              <a:rPr lang="ar-EG" sz="1400" dirty="0">
                <a:solidFill>
                  <a:prstClr val="black"/>
                </a:solidFill>
                <a:latin typeface="Alexandria" pitchFamily="2" charset="-78"/>
                <a:cs typeface="Alexandria" pitchFamily="2" charset="-78"/>
              </a:rPr>
              <a:t>: الإنجاز مقابل ثقافات الإسناد، ويتعلق الأمر بكيفية اكتساب الأفراد للمكانة الاجتماعية والاحترام في ثقافاتهم. ففي ثقافات الإنجاز احترام الفرد بناء على إنجازاته المكتسبة بينما في ثقافات الإسناد يعتمد الاحترام والوضع الاجتماعي على الحالة المعطاة أو الموروثة.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3600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1193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91566" y="2225451"/>
            <a:ext cx="9864147"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البعد الخامس</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يتعلق بمدى شعور الأفراد بالحرية في التعبير عن مشاعرهم في الأماكن العامة. ووفقاً لهذا البعد تنقسم الثقافات إلى محايدة وعاطفية. فالأفراد في الثقافات المحايدة يتجنبون إظهار المشاعر في الأماكن العامة، بينما في الثقافات العاطفية يظهرون عواطفهم علانية وغالباً ما يبتسمون ويضحكون ويتحدثون بصوت عالٍ في الأماكن العامة.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البعد السادس</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يتعلق بالتوجه الزمني وبشكل أكثر دقة بإدارة الوقت، تنقسم الثقافات إلى مجموعتين: الماضي والحاضر مقابل المستقبل. إذ تميل الثقافات السابقة والحالية إلى التركيز على الانتصارات الماضية والمجد، بينما تركز الثقافات المستقبلية على الحاضر والتخطيط من أجل تحقيق النتائج المستقبلية.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البعد السابع: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يتعلق بعلاقة الإنسان والبيئة، وتنقسم الثقافات إلى مجموعتين: داخلي وموجه وخارجي موجه. وتميل الثقافات الموجهة داخلياً إلى التحكم في البيئة بينما تفضل الثقافات الخارجية الموجهة عدم التدخل في البيئة والعيش في وئام معها. ويرتبط هذا البعد الأخير تقريباً بشكل كامل مع إتقان المعارضة لشوارتز مقابل ثقافات الانسجام. </a:t>
            </a:r>
          </a:p>
        </p:txBody>
      </p:sp>
      <p:sp>
        <p:nvSpPr>
          <p:cNvPr id="4" name="TextBox 3"/>
          <p:cNvSpPr txBox="1"/>
          <p:nvPr/>
        </p:nvSpPr>
        <p:spPr>
          <a:xfrm>
            <a:off x="9078686" y="644488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7CEADF7-800C-C9E2-8B9F-E10CD0768336}"/>
              </a:ext>
            </a:extLst>
          </p:cNvPr>
          <p:cNvSpPr txBox="1"/>
          <p:nvPr/>
        </p:nvSpPr>
        <p:spPr>
          <a:xfrm>
            <a:off x="2000250" y="807134"/>
            <a:ext cx="6096000" cy="646331"/>
          </a:xfrm>
          <a:prstGeom prst="rect">
            <a:avLst/>
          </a:prstGeom>
          <a:noFill/>
        </p:spPr>
        <p:txBody>
          <a:bodyPr wrap="square">
            <a:spAutoFit/>
          </a:bodyPr>
          <a:lstStyle/>
          <a:p>
            <a:endParaRPr lang="en-US" dirty="0"/>
          </a:p>
          <a:p>
            <a:r>
              <a:rPr lang="ar-BH" dirty="0"/>
              <a:t>:</a:t>
            </a:r>
          </a:p>
        </p:txBody>
      </p:sp>
    </p:spTree>
    <p:extLst>
      <p:ext uri="{BB962C8B-B14F-4D97-AF65-F5344CB8AC3E}">
        <p14:creationId xmlns:p14="http://schemas.microsoft.com/office/powerpoint/2010/main" val="2316860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734729" y="1796166"/>
            <a:ext cx="6695271"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srgbClr val="2D3956"/>
                </a:solidFill>
                <a:effectLst/>
                <a:uLnTx/>
                <a:uFillTx/>
                <a:latin typeface="Alexandria" pitchFamily="2" charset="-78"/>
                <a:cs typeface="Alexandria" pitchFamily="2" charset="-78"/>
              </a:rPr>
              <a:t>طرح عالم الاقتصاد الراحل إدوارد فريمان؛ عام 1984، في كتابة “الإدارة الاستراتيجية”، ما سُمي فيما بعد “نظرية أصحاب المصالح”.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srgbClr val="2D3956"/>
                </a:solidFill>
                <a:effectLst/>
                <a:uLnTx/>
                <a:uFillTx/>
                <a:latin typeface="Alexandria" pitchFamily="2" charset="-78"/>
                <a:cs typeface="Alexandria" pitchFamily="2" charset="-78"/>
              </a:rPr>
              <a:t>وتقترب نظرية أصحاب المصالح من التنظيم من المنظور ما بعد الصناعي، فالسمة المميزة للمنظمات ما بعد الصناعة هي اللامحدودية مما يعني أن الحدود مع البيئة أو بين المجموعات الداخلية إما شفافة، أو قابلة للاختراق، أو اختفت (2013 </a:t>
            </a:r>
            <a:r>
              <a:rPr kumimoji="0" lang="en-US" sz="1600" i="0" u="none" strike="noStrike" kern="1200" cap="none" spc="0" normalizeH="0" baseline="0" noProof="0" dirty="0">
                <a:ln>
                  <a:noFill/>
                </a:ln>
                <a:solidFill>
                  <a:srgbClr val="2D3956"/>
                </a:solidFill>
                <a:effectLst/>
                <a:uLnTx/>
                <a:uFillTx/>
                <a:latin typeface="Alexandria" pitchFamily="2" charset="-78"/>
                <a:cs typeface="Alexandria" pitchFamily="2" charset="-78"/>
              </a:rPr>
              <a:t>Hatch &amp; Cunliffe) </a:t>
            </a:r>
            <a:r>
              <a:rPr kumimoji="0" lang="ar-EG" sz="1600" i="0" u="none" strike="noStrike" kern="1200" cap="none" spc="0" normalizeH="0" baseline="0" noProof="0" dirty="0">
                <a:ln>
                  <a:noFill/>
                </a:ln>
                <a:solidFill>
                  <a:srgbClr val="2D3956"/>
                </a:solidFill>
                <a:effectLst/>
                <a:uLnTx/>
                <a:uFillTx/>
                <a:latin typeface="Alexandria" pitchFamily="2" charset="-78"/>
                <a:cs typeface="Alexandria" pitchFamily="2" charset="-78"/>
              </a:rPr>
              <a:t>ويتعاون الأشخاص بطريقة متعددة الوظائف والتغيير موجود دائماً.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srgbClr val="2D3956"/>
                </a:solidFill>
                <a:effectLst/>
                <a:uLnTx/>
                <a:uFillTx/>
                <a:latin typeface="Alexandria" pitchFamily="2" charset="-78"/>
                <a:cs typeface="Alexandria" pitchFamily="2" charset="-78"/>
              </a:rPr>
              <a:t>وتناقش نظرية أصحاب المصالح الالتزام الأخلاقي حيث الاستدامة البيئية والمسئولية الاجتماعية للشركات كعنصرين رئيسيين، وأبعاد الثقافة الأكثر صلة هي تجنب عدم اليقين ومسافة السلطة والتوجه البشري</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AAC2263-6F7B-CA63-1942-94DA8343D7B6}"/>
              </a:ext>
            </a:extLst>
          </p:cNvPr>
          <p:cNvPicPr>
            <a:picLocks noChangeAspect="1"/>
          </p:cNvPicPr>
          <p:nvPr/>
        </p:nvPicPr>
        <p:blipFill>
          <a:blip r:embed="rId3"/>
          <a:stretch>
            <a:fillRect/>
          </a:stretch>
        </p:blipFill>
        <p:spPr>
          <a:xfrm>
            <a:off x="914400" y="2560244"/>
            <a:ext cx="3310123" cy="2612261"/>
          </a:xfrm>
          <a:prstGeom prst="rect">
            <a:avLst/>
          </a:prstGeom>
        </p:spPr>
      </p:pic>
      <p:sp>
        <p:nvSpPr>
          <p:cNvPr id="6" name="TextBox 5">
            <a:extLst>
              <a:ext uri="{FF2B5EF4-FFF2-40B4-BE49-F238E27FC236}">
                <a16:creationId xmlns:a16="http://schemas.microsoft.com/office/drawing/2014/main" id="{38005BCF-6BD2-EDB7-48CF-DEE26D80EEAF}"/>
              </a:ext>
            </a:extLst>
          </p:cNvPr>
          <p:cNvSpPr txBox="1"/>
          <p:nvPr/>
        </p:nvSpPr>
        <p:spPr>
          <a:xfrm>
            <a:off x="2242645" y="543432"/>
            <a:ext cx="6093372" cy="504305"/>
          </a:xfrm>
          <a:prstGeom prst="rect">
            <a:avLst/>
          </a:prstGeom>
          <a:noFill/>
        </p:spPr>
        <p:txBody>
          <a:bodyPr wrap="square">
            <a:spAutoFit/>
          </a:bodyPr>
          <a:lstStyle/>
          <a:p>
            <a:pPr algn="ctr">
              <a:lnSpc>
                <a:spcPct val="150000"/>
              </a:lnSpc>
            </a:pPr>
            <a:r>
              <a:rPr lang="ar-BH" sz="2000" b="1" u="sng" dirty="0">
                <a:latin typeface="Alexandria" pitchFamily="2" charset="-78"/>
                <a:cs typeface="Alexandria" pitchFamily="2" charset="-78"/>
              </a:rPr>
              <a:t>نظرية أصحاب المصالح </a:t>
            </a:r>
            <a:endParaRPr lang="en-US" sz="2000" b="1" u="sng" dirty="0">
              <a:latin typeface="Alexandria" pitchFamily="2" charset="-78"/>
              <a:cs typeface="Alexandria" pitchFamily="2" charset="-78"/>
            </a:endParaRPr>
          </a:p>
        </p:txBody>
      </p:sp>
    </p:spTree>
    <p:extLst>
      <p:ext uri="{BB962C8B-B14F-4D97-AF65-F5344CB8AC3E}">
        <p14:creationId xmlns:p14="http://schemas.microsoft.com/office/powerpoint/2010/main" val="3263515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29710" y="1908961"/>
            <a:ext cx="9812709" cy="3374642"/>
          </a:xfrm>
          <a:prstGeom prst="rect">
            <a:avLst/>
          </a:prstGeom>
          <a:noFill/>
        </p:spPr>
        <p:txBody>
          <a:bodyPr wrap="square" rtlCol="0">
            <a:spAutoFit/>
          </a:bodyPr>
          <a:lstStyle/>
          <a:p>
            <a:pPr marL="285750" lvl="0" indent="-285750" algn="just" rtl="1">
              <a:lnSpc>
                <a:spcPct val="150000"/>
              </a:lnSpc>
              <a:buFontTx/>
              <a:buChar char="-"/>
              <a:defRPr/>
            </a:pPr>
            <a:r>
              <a:rPr lang="ar-EG" sz="1600" dirty="0">
                <a:solidFill>
                  <a:prstClr val="black"/>
                </a:solidFill>
                <a:latin typeface="Alexandria" pitchFamily="2" charset="-78"/>
                <a:cs typeface="Alexandria" pitchFamily="2" charset="-78"/>
              </a:rPr>
              <a:t>وتضم فئة أصحاب المصالح كل من تربطه بالشركة علاقة مميزة، والذين لهم تأثير حاسم في تلبية مصالح الشركة.</a:t>
            </a:r>
          </a:p>
          <a:p>
            <a:pPr marL="285750" lvl="0" indent="-285750" algn="just" rtl="1">
              <a:lnSpc>
                <a:spcPct val="150000"/>
              </a:lnSpc>
              <a:buFontTx/>
              <a:buChar char="-"/>
              <a:defRPr/>
            </a:pPr>
            <a:r>
              <a:rPr lang="ar-EG" sz="1600" dirty="0">
                <a:solidFill>
                  <a:prstClr val="black"/>
                </a:solidFill>
                <a:latin typeface="Alexandria" pitchFamily="2" charset="-78"/>
                <a:cs typeface="Alexandria" pitchFamily="2" charset="-78"/>
              </a:rPr>
              <a:t>وتشمل هذه الفئة: المساهمون؛ أي الذين لهم حقوق ملكية في المؤسسة، والعملاء؛ وهؤلاء هم المعول الأساسي لجلب الأرباح للشركة، والموردون والموزعون؛ وهم أولئك الأشخاص الموكل إليهم نقل وتوصيل منتجات الشركة إلى الشرائح المستهدفة، والعملاء الحاليين والفعليين.</a:t>
            </a:r>
          </a:p>
          <a:p>
            <a:pPr marL="285750" lvl="0" indent="-285750" algn="just" rtl="1">
              <a:lnSpc>
                <a:spcPct val="150000"/>
              </a:lnSpc>
              <a:buFontTx/>
              <a:buChar char="-"/>
              <a:defRPr/>
            </a:pPr>
            <a:r>
              <a:rPr lang="ar-EG" sz="1600" dirty="0">
                <a:solidFill>
                  <a:prstClr val="black"/>
                </a:solidFill>
                <a:latin typeface="Alexandria" pitchFamily="2" charset="-78"/>
                <a:cs typeface="Alexandria" pitchFamily="2" charset="-78"/>
              </a:rPr>
              <a:t>والموظفون والعمال هم أحد أصحاب المصالح، كذلك، وربما هم أحد أهم الأطراف في هذه العملية، فتروس ماكينات الشركة لا تدور إلا عن طريقهم.</a:t>
            </a:r>
          </a:p>
          <a:p>
            <a:pPr marL="285750" lvl="0" indent="-285750" algn="just" rtl="1">
              <a:lnSpc>
                <a:spcPct val="150000"/>
              </a:lnSpc>
              <a:buFontTx/>
              <a:buChar char="-"/>
              <a:defRPr/>
            </a:pPr>
            <a:r>
              <a:rPr lang="ar-EG" sz="1600" dirty="0">
                <a:solidFill>
                  <a:prstClr val="black"/>
                </a:solidFill>
                <a:latin typeface="Alexandria" pitchFamily="2" charset="-78"/>
                <a:cs typeface="Alexandria" pitchFamily="2" charset="-78"/>
              </a:rPr>
              <a:t>ويعرف أصحاب المصالح بأنهم : "مجموعة من الأشخاص الذين يمكنهم التأثير أو يمكن أن يتأثروا بتحقيق أهداف المنظمة”  وهناك تعريف آخر يرى أنهم “تلك المجموعات الحيوية لبقاء المنظمة</a:t>
            </a:r>
            <a:r>
              <a:rPr lang="ar-EG" sz="1600" dirty="0">
                <a:solidFill>
                  <a:prstClr val="black"/>
                </a:solidFill>
                <a:latin typeface="Alexandria Light" pitchFamily="2" charset="-78"/>
                <a:cs typeface="Alexandria Light"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AE8D67F-F5C3-B6B3-FDC2-F253EEA751C6}"/>
              </a:ext>
            </a:extLst>
          </p:cNvPr>
          <p:cNvPicPr>
            <a:picLocks noChangeAspect="1"/>
          </p:cNvPicPr>
          <p:nvPr/>
        </p:nvPicPr>
        <p:blipFill>
          <a:blip r:embed="rId3"/>
          <a:stretch>
            <a:fillRect/>
          </a:stretch>
        </p:blipFill>
        <p:spPr>
          <a:xfrm>
            <a:off x="617280" y="5283603"/>
            <a:ext cx="3009900" cy="772304"/>
          </a:xfrm>
          <a:prstGeom prst="rect">
            <a:avLst/>
          </a:prstGeom>
        </p:spPr>
      </p:pic>
    </p:spTree>
    <p:extLst>
      <p:ext uri="{BB962C8B-B14F-4D97-AF65-F5344CB8AC3E}">
        <p14:creationId xmlns:p14="http://schemas.microsoft.com/office/powerpoint/2010/main" val="1370319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0600" y="1885542"/>
            <a:ext cx="10122017" cy="4113306"/>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ويرى “فريمان” أن بقاء المؤسسة مرهون بحسن إدارتها للعلاقة مع أصحاب المصالح، يعني، ضمنًا، أن استمرار وجود أصحاب المصالح هو استمرار لأنشطة وفعاليات المسؤولية الاجتماعية المختلفة؛ طالما فهمنا أن الشركة برمتها، وما تقوم به من نشاطات اجتماعية متنوعة مرهون بمحافظ هؤلاء المستثمرين والمساهمين فيها.</a:t>
            </a:r>
          </a:p>
          <a:p>
            <a:pPr lvl="0" algn="just" rtl="1">
              <a:lnSpc>
                <a:spcPct val="150000"/>
              </a:lnSpc>
              <a:defRPr/>
            </a:pPr>
            <a:r>
              <a:rPr lang="ar-EG" sz="1600" dirty="0">
                <a:solidFill>
                  <a:prstClr val="black"/>
                </a:solidFill>
                <a:latin typeface="Alexandria" pitchFamily="2" charset="-78"/>
                <a:cs typeface="Alexandria" pitchFamily="2" charset="-78"/>
              </a:rPr>
              <a:t> وهو ما يبدو منطقياً ، فاستدامة الثروة تأتي من استدامة مصادرها، ومصادر المؤسسة، وسبب تحقيقها الأرباح هو هؤلاء المساهمين وأصحاب المصالح، وإن كان بمقدورنا تمديد هذا المفهوم (أصحاب المصالح) ليشمل حتى الموظفين والعاملين في المؤسسة.</a:t>
            </a:r>
          </a:p>
          <a:p>
            <a:pPr lvl="0" algn="just" rtl="1">
              <a:lnSpc>
                <a:spcPct val="150000"/>
              </a:lnSpc>
              <a:defRPr/>
            </a:pPr>
            <a:r>
              <a:rPr lang="ar-EG" sz="1600" dirty="0">
                <a:solidFill>
                  <a:prstClr val="black"/>
                </a:solidFill>
                <a:latin typeface="Alexandria" pitchFamily="2" charset="-78"/>
                <a:cs typeface="Alexandria" pitchFamily="2" charset="-78"/>
              </a:rPr>
              <a:t>وقيام المؤسسة بمسؤولياتها تجاه هؤلاء الموظفين والعاملين (مجتمع الشركة الداخلي) هو، في حد ذاته، قيام بمفاعيل ومقتضيات المسؤولية الاجتماعية للشركات.</a:t>
            </a:r>
          </a:p>
          <a:p>
            <a:pPr lvl="0" algn="just" rtl="1">
              <a:lnSpc>
                <a:spcPct val="150000"/>
              </a:lnSpc>
              <a:defRPr/>
            </a:pPr>
            <a:r>
              <a:rPr lang="ar-EG" sz="1600" dirty="0">
                <a:solidFill>
                  <a:prstClr val="black"/>
                </a:solidFill>
                <a:latin typeface="Alexandria" pitchFamily="2" charset="-78"/>
                <a:cs typeface="Alexandria" pitchFamily="2" charset="-78"/>
              </a:rPr>
              <a:t>و"نظرية أصحاب المصالح " تقوم على مبدأين أساسيين الأول ، "مبدأ حقوق الشركات" الذي يطالب الشركة بالتزام ، أو القول ، واجب عدم انتهاك حقوق الآخرين. و"مبدأ آثار الشركات" التي تنص على أن الشركة هي المسؤولة عن آثار أفعالهم على الآخرين.</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60722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8F58F73-6F84-6807-919C-EE561275283B}"/>
              </a:ext>
            </a:extLst>
          </p:cNvPr>
          <p:cNvPicPr>
            <a:picLocks noChangeAspect="1"/>
          </p:cNvPicPr>
          <p:nvPr/>
        </p:nvPicPr>
        <p:blipFill>
          <a:blip r:embed="rId3"/>
          <a:stretch>
            <a:fillRect/>
          </a:stretch>
        </p:blipFill>
        <p:spPr>
          <a:xfrm>
            <a:off x="642655" y="1685495"/>
            <a:ext cx="10787345" cy="4370412"/>
          </a:xfrm>
          <a:prstGeom prst="rect">
            <a:avLst/>
          </a:prstGeom>
        </p:spPr>
      </p:pic>
    </p:spTree>
    <p:extLst>
      <p:ext uri="{BB962C8B-B14F-4D97-AF65-F5344CB8AC3E}">
        <p14:creationId xmlns:p14="http://schemas.microsoft.com/office/powerpoint/2010/main" val="3702794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1866039"/>
            <a:ext cx="9698986" cy="3374642"/>
          </a:xfrm>
          <a:prstGeom prst="rect">
            <a:avLst/>
          </a:prstGeom>
          <a:noFill/>
        </p:spPr>
        <p:txBody>
          <a:bodyPr wrap="square" rtlCol="0">
            <a:spAutoFit/>
          </a:bodyPr>
          <a:lstStyle/>
          <a:p>
            <a:pPr lvl="0" algn="just" rtl="1">
              <a:lnSpc>
                <a:spcPct val="150000"/>
              </a:lnSpc>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تُعد إدارة علاقات العملاءة </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CRM </a:t>
            </a: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جزءاً أساسياً من إدارة الأعمال الحديثة.  فالعملاء هم شريان الحياة لأي مؤسسة سواء كانت شركة عالمية تضم آلاف الموظفين ويبلغ حجم مبيعاتها عدة مليارات، أو تاجراً وحيداً لديه عدد قليل من العملاء المنتظمين. فإدارة علاقات العملاء هي نفسها بالنسبة لهذين المثالين.</a:t>
            </a:r>
          </a:p>
          <a:p>
            <a:pPr lvl="0" algn="just" rtl="1">
              <a:lnSpc>
                <a:spcPct val="150000"/>
              </a:lnSpc>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إن إدارة علاقات العملاء ،  نهج يساعد الشركات على تحسين العلاقات مع العملاء الحاليين واكتساب عملاء جدد بشكل أسرع. </a:t>
            </a:r>
          </a:p>
          <a:p>
            <a:pPr lvl="0" algn="just" rtl="1">
              <a:lnSpc>
                <a:spcPct val="150000"/>
              </a:lnSpc>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وتستخدم المنظمات الناجحة ثلاث خطوات لبناء علاقات مع العملاء وهي: </a:t>
            </a:r>
          </a:p>
          <a:p>
            <a:pPr lvl="0" algn="just" rtl="1">
              <a:lnSpc>
                <a:spcPct val="150000"/>
              </a:lnSpc>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-تحديد أهداف مرضية بشكل متبادل بين المنظمات والعملاء. </a:t>
            </a:r>
          </a:p>
          <a:p>
            <a:pPr lvl="0" algn="just" rtl="1">
              <a:lnSpc>
                <a:spcPct val="150000"/>
              </a:lnSpc>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-إقامة علاقة مع العملاء والحفاظ عليها.</a:t>
            </a:r>
          </a:p>
          <a:p>
            <a:pPr lvl="0" algn="just" rtl="1">
              <a:lnSpc>
                <a:spcPct val="150000"/>
              </a:lnSpc>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-إنتاج مشاعر إيجابية في المنظمات والعملاء.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41A31D9D-E224-71FC-FFC1-5FFC963B33F4}"/>
              </a:ext>
            </a:extLst>
          </p:cNvPr>
          <p:cNvSpPr txBox="1"/>
          <p:nvPr/>
        </p:nvSpPr>
        <p:spPr>
          <a:xfrm>
            <a:off x="2226879" y="802093"/>
            <a:ext cx="6093372" cy="400110"/>
          </a:xfrm>
          <a:prstGeom prst="rect">
            <a:avLst/>
          </a:prstGeom>
          <a:noFill/>
        </p:spPr>
        <p:txBody>
          <a:bodyPr wrap="square">
            <a:spAutoFit/>
          </a:bodyPr>
          <a:lstStyle/>
          <a:p>
            <a:pPr algn="ctr"/>
            <a:r>
              <a:rPr kumimoji="0" lang="ar-BH" sz="20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نموذج إدارة علاقات العملاء </a:t>
            </a:r>
            <a:endParaRPr lang="en-US" sz="2000" u="sng" dirty="0"/>
          </a:p>
        </p:txBody>
      </p:sp>
    </p:spTree>
    <p:extLst>
      <p:ext uri="{BB962C8B-B14F-4D97-AF65-F5344CB8AC3E}">
        <p14:creationId xmlns:p14="http://schemas.microsoft.com/office/powerpoint/2010/main" val="2713704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95978" y="1773064"/>
            <a:ext cx="10655323" cy="3005310"/>
          </a:xfrm>
          <a:prstGeom prst="rect">
            <a:avLst/>
          </a:prstGeom>
          <a:noFill/>
        </p:spPr>
        <p:txBody>
          <a:bodyPr wrap="square" rtlCol="0">
            <a:spAutoFit/>
          </a:bodyPr>
          <a:lstStyle/>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ولدى كل من المؤسسة والعملاء مجموعة من الشروط التي يجب مراعاتها عند بناء العلاقة، مثل رغبات واحتياجات كلا الطرفين؛ وتحتاج المنظمات إلى تحقيق ربح من أجل البقاء والنمو، ويريد العملاء خدمة جيدة ومنتجات عالية الجودة وسعر مقبول.</a:t>
            </a: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وإدارة العلاقات مع العملاء مفهوم جديد للعديد من المنظمات. فمعظم المنظمات ذات التفكير المستقبلي تكرس الكثير من الطاقة والموارد لإدارة العلاقات مع العملاء. ويمكن أن يكون لإدارةعلاقا العملاء تأثير كبير على المؤسسة من خلال:</a:t>
            </a: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تحويل التركيز من المنتج إلى العميل.</a:t>
            </a: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-تبسيط العرض إلى ما يطلبه العميل وليس رغبة المنظمة في تقديمه. </a:t>
            </a: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-تسليط الضوء على الكفاءات المطلوبة لعملية إدارة علاقات العملاء الفعالة.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D206CF9-BA78-95F6-6D08-07192D568928}"/>
              </a:ext>
            </a:extLst>
          </p:cNvPr>
          <p:cNvPicPr>
            <a:picLocks noChangeAspect="1"/>
          </p:cNvPicPr>
          <p:nvPr/>
        </p:nvPicPr>
        <p:blipFill>
          <a:blip r:embed="rId3"/>
          <a:stretch>
            <a:fillRect/>
          </a:stretch>
        </p:blipFill>
        <p:spPr>
          <a:xfrm>
            <a:off x="617279" y="4445391"/>
            <a:ext cx="3617096" cy="1610516"/>
          </a:xfrm>
          <a:prstGeom prst="rect">
            <a:avLst/>
          </a:prstGeom>
        </p:spPr>
      </p:pic>
    </p:spTree>
    <p:extLst>
      <p:ext uri="{BB962C8B-B14F-4D97-AF65-F5344CB8AC3E}">
        <p14:creationId xmlns:p14="http://schemas.microsoft.com/office/powerpoint/2010/main" val="3048613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17280" y="1957903"/>
            <a:ext cx="10607767" cy="3374642"/>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Light" pitchFamily="2" charset="-78"/>
                <a:cs typeface="Alexandria Light" pitchFamily="2" charset="-78"/>
              </a:rPr>
              <a:t>مع تزايد أهمية وسائل التواصل الاجتماعي، أصبحت المنظمات تعي جيدا ضرورة الاهتمام بشكل وطبيعة العلاقة بينها وبين الجمهور على أساس تفاعلي من شأنه تكوين انطباعات جيدة وصورة إيجابية مع الجمهور، وسمعه مثلى؛ لذا حرصت المنظمات وعبر مواقع التواصل الاجتماعي أن تكون هذه القنوات أحد وسائل تدعيم العلاقات بينها وبين الجمهور والتي تتم من خلال إدارة الانطباع الجيد بين المنظمة وعملائها</a:t>
            </a:r>
          </a:p>
          <a:p>
            <a:pPr lvl="0" algn="just" rtl="1">
              <a:lnSpc>
                <a:spcPct val="150000"/>
              </a:lnSpc>
              <a:defRPr/>
            </a:pPr>
            <a:r>
              <a:rPr lang="ar-EG" sz="1600" dirty="0">
                <a:solidFill>
                  <a:prstClr val="black"/>
                </a:solidFill>
                <a:latin typeface="Alexandria Light" pitchFamily="2" charset="-78"/>
                <a:cs typeface="Alexandria Light" pitchFamily="2" charset="-78"/>
              </a:rPr>
              <a:t>إن إدارة علاقات العملاء تعد إستراتيجية ونهج قوي وأكثر فاعلية  في الحفاظ على العملاء الحاليين للمنظمة، واستقطاب عملاء جدد، إن مدخل إدارة علاقات العملاء الاجتماعي لا يعد مهماً فقط في  مجال الأعمال، وإنما يعمل أيضاً على خلق علاقات وروابط قوية مع العملاء، ويعمل على تنميتها مما يقود الأعمال إلى مستويات أفضل من النجاح، وتبدو أهمية إدارة علاقات العملاء الاجتماعية من خلال تمكين المنظمات من التفاعل بأسلوب سهل ومعاصر وبشكل مباشر مع العملاء في اتجاهين من خلال تأثير البعد الاجتماعي، وتعتمد إستراتيجية إدارة علاقات العملاء على تكوين قاعدة معلوماتية عن العملاء،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D4E0AD8-B661-69A7-629D-56A441D1B000}"/>
              </a:ext>
            </a:extLst>
          </p:cNvPr>
          <p:cNvSpPr txBox="1"/>
          <p:nvPr/>
        </p:nvSpPr>
        <p:spPr>
          <a:xfrm>
            <a:off x="1154824" y="571581"/>
            <a:ext cx="6093372" cy="501932"/>
          </a:xfrm>
          <a:prstGeom prst="rect">
            <a:avLst/>
          </a:prstGeom>
          <a:noFill/>
        </p:spPr>
        <p:txBody>
          <a:bodyPr wrap="square">
            <a:spAutoFit/>
          </a:bodyPr>
          <a:lstStyle/>
          <a:p>
            <a:pPr lvl="0" algn="just" rtl="1">
              <a:lnSpc>
                <a:spcPct val="150000"/>
              </a:lnSpc>
              <a:defRPr/>
            </a:pPr>
            <a:r>
              <a:rPr lang="ar-BH" sz="2000" b="1" u="sng" dirty="0">
                <a:solidFill>
                  <a:prstClr val="black"/>
                </a:solidFill>
                <a:latin typeface="Alexandria" pitchFamily="2" charset="-78"/>
                <a:cs typeface="Alexandria" pitchFamily="2" charset="-78"/>
              </a:rPr>
              <a:t>أهمية إدارة علاقات العملاء</a:t>
            </a:r>
          </a:p>
        </p:txBody>
      </p:sp>
    </p:spTree>
    <p:extLst>
      <p:ext uri="{BB962C8B-B14F-4D97-AF65-F5344CB8AC3E}">
        <p14:creationId xmlns:p14="http://schemas.microsoft.com/office/powerpoint/2010/main" val="2480073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871781"/>
            <a:ext cx="10439400" cy="329320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a:t>
            </a: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ومن ثم إمكانية </a:t>
            </a:r>
            <a:r>
              <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التعرف على احتياجات العملاء، والحرص دوماً على تلبيتها بفاعلية لتحقيق مستوى ولاشك أن المنظمات تسعى للحصول على سمعة أعلى من خلال تقديم أفضل الحلول الممكنة والمنتجات المناسبة للعملاء</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إضافة إلى ذلك فإن وسائل التواصل الاجتماعي تمكن منظمات الأعمال من التواصل مع العملاء في الوقت المناسب، مباشرة بتكلفة أقل وأعلى كفاءة من أدوات الاتصال التقليدية الأخرى، وبالإضافة إلى ذلك، تسمح مواقع وسائل التواصل الاجتماعي مثل الفيسبوك وتويتر للمستخدمين لمتابعة العلامات التجارية المفضلة لديهم والتعليق أو نشر الأسئلة المتعلقة بالمنتجات أو الخدمات ذات الصلة، ومن خلال مواقع التواصل الاجتماعي، تستطيع منظمات الأعمال تحديد ما يقال عن علامتها التجارية والتواصل مباشرة مع المستهلكين</a:t>
            </a: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C1EA357-114E-4667-CD4D-908E7564A54D}"/>
              </a:ext>
            </a:extLst>
          </p:cNvPr>
          <p:cNvPicPr>
            <a:picLocks noChangeAspect="1"/>
          </p:cNvPicPr>
          <p:nvPr/>
        </p:nvPicPr>
        <p:blipFill>
          <a:blip r:embed="rId3"/>
          <a:stretch>
            <a:fillRect/>
          </a:stretch>
        </p:blipFill>
        <p:spPr>
          <a:xfrm>
            <a:off x="617280" y="4342783"/>
            <a:ext cx="3377945" cy="1713124"/>
          </a:xfrm>
          <a:prstGeom prst="rect">
            <a:avLst/>
          </a:prstGeom>
        </p:spPr>
      </p:pic>
    </p:spTree>
    <p:extLst>
      <p:ext uri="{BB962C8B-B14F-4D97-AF65-F5344CB8AC3E}">
        <p14:creationId xmlns:p14="http://schemas.microsoft.com/office/powerpoint/2010/main" val="2838975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871781"/>
            <a:ext cx="10439400" cy="4647426"/>
          </a:xfrm>
          <a:prstGeom prst="rect">
            <a:avLst/>
          </a:prstGeom>
          <a:noFill/>
        </p:spPr>
        <p:txBody>
          <a:bodyPr wrap="square" rtlCol="0">
            <a:spAutoFit/>
          </a:bodyPr>
          <a:lstStyle/>
          <a:p>
            <a:pPr lvl="0" algn="just" rtl="1">
              <a:lnSpc>
                <a:spcPct val="150000"/>
              </a:lnSpc>
              <a:defRPr/>
            </a:pPr>
            <a:endParaRPr lang="ar-BH" sz="1600" dirty="0">
              <a:solidFill>
                <a:prstClr val="black"/>
              </a:solidFill>
              <a:latin typeface="Alexandria Light" pitchFamily="2" charset="-78"/>
              <a:cs typeface="Alexandria Light" pitchFamily="2" charset="-78"/>
            </a:endParaRPr>
          </a:p>
          <a:p>
            <a:pPr lvl="0" algn="just" rtl="1">
              <a:lnSpc>
                <a:spcPct val="150000"/>
              </a:lnSpc>
              <a:defRPr/>
            </a:pPr>
            <a:r>
              <a:rPr lang="ar-BH" sz="1600" dirty="0">
                <a:solidFill>
                  <a:prstClr val="black"/>
                </a:solidFill>
                <a:latin typeface="Alexandria Light" pitchFamily="2" charset="-78"/>
                <a:cs typeface="Alexandria Light" pitchFamily="2" charset="-78"/>
              </a:rPr>
              <a:t>وقد أحدثت وسائل التواصل الاجتماعي  تغييرات هائلة في الإستراتيجيات والأدوات المستخدمة في منظمات الأعمال للاتصال بالمستخدمين، ولعل ما تتميز به وسائل التواصل الاجتماعي المزاوجة بين أدوات الاتصالات التسويقية المتكاملة التقليدية، والاتصالات التنظيمية مع المستخدمين إضافة إلى التسويق من خلال الكلمة المنطوقة (اتصال المستخدمين مع بعضهم البعض)، والتفاعل في وسائل التواصل الاجتماعي له عدة أشكال منها: تبادل الخبرات والمعلومات وتشارك الخبرات والنكات ومقاطع الفيديو والتعليقات .</a:t>
            </a:r>
          </a:p>
          <a:p>
            <a:pPr lvl="0" algn="just" rtl="1">
              <a:lnSpc>
                <a:spcPct val="150000"/>
              </a:lnSpc>
              <a:defRPr/>
            </a:pPr>
            <a:r>
              <a:rPr lang="ar-BH" sz="1600" dirty="0">
                <a:solidFill>
                  <a:prstClr val="black"/>
                </a:solidFill>
                <a:latin typeface="Alexandria Light" pitchFamily="2" charset="-78"/>
                <a:cs typeface="Alexandria Light" pitchFamily="2" charset="-78"/>
              </a:rPr>
              <a:t>إن فضاء ويب  2.0 أو الويب الاجتماعي أسهم بصورة إيجابية في دعم التواصل والتشارك بين المستخدمين في فضاء الإنترنت مما أتاح للجميع فرصاً اتصالية متساوية، كما أسهم تحسين أداء المنظمات المختلفة نحو جمهورها،حيث أتاح للمنظمات الوصول إلي قطاعات عريضة من المجتمع والمتابعة المستمرة لتعليقات وتغريدات المستخدمين من أصحاب المصالح، وتحميل ومشاركة  فيديوهات ومقاطع الصوت والصورة المتعلقة بالمنظمة وإنشاء وإدارة وتحديث المدونات الإليكترونية بصفة مستمرة .</a:t>
            </a: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endParaRPr lang="ar-EG" sz="1600" dirty="0">
              <a:solidFill>
                <a:prstClr val="black"/>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08254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596758" y="2521059"/>
            <a:ext cx="5530639" cy="1897314"/>
          </a:xfrm>
          <a:prstGeom prst="rect">
            <a:avLst/>
          </a:prstGeom>
          <a:noFill/>
        </p:spPr>
        <p:txBody>
          <a:bodyPr wrap="square" rtlCol="0">
            <a:spAutoFit/>
          </a:bodyPr>
          <a:lstStyle/>
          <a:p>
            <a:pPr lvl="0" algn="just" rtl="1">
              <a:lnSpc>
                <a:spcPct val="150000"/>
              </a:lnSpc>
              <a:defRPr/>
            </a:pPr>
            <a:r>
              <a:rPr lang="ar-EG" sz="1600" b="1" dirty="0">
                <a:solidFill>
                  <a:prstClr val="black"/>
                </a:solidFill>
                <a:latin typeface="Alexandria" pitchFamily="2" charset="-78"/>
                <a:cs typeface="Alexandria" pitchFamily="2" charset="-78"/>
              </a:rPr>
              <a:t>والغرض النهائي </a:t>
            </a:r>
            <a:r>
              <a:rPr lang="ar-EG" sz="1600" dirty="0">
                <a:solidFill>
                  <a:prstClr val="black"/>
                </a:solidFill>
                <a:latin typeface="Alexandria" pitchFamily="2" charset="-78"/>
                <a:cs typeface="Alexandria" pitchFamily="2" charset="-78"/>
              </a:rPr>
              <a:t>من إدارة علاقات العملاء هو زيادة الأرباح ويتحقق ذلك بشكل أساسي من خلال تقديم خدمة أفضل للعملاء ولا يقتصر نظام إدارة العلاقات مع العملاء على تحسين خدمة العملاء فحسب بل ستعمل إدارة العلاقات مع العملاء الجيدة على تقليل التكاليف والهدر والشكاوى.</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FF16265-3A2D-1395-5038-BDB25E94CDA4}"/>
              </a:ext>
            </a:extLst>
          </p:cNvPr>
          <p:cNvPicPr>
            <a:picLocks noChangeAspect="1"/>
          </p:cNvPicPr>
          <p:nvPr/>
        </p:nvPicPr>
        <p:blipFill>
          <a:blip r:embed="rId3"/>
          <a:stretch>
            <a:fillRect/>
          </a:stretch>
        </p:blipFill>
        <p:spPr>
          <a:xfrm>
            <a:off x="617280" y="1685495"/>
            <a:ext cx="4979478" cy="4520443"/>
          </a:xfrm>
          <a:prstGeom prst="rect">
            <a:avLst/>
          </a:prstGeom>
        </p:spPr>
      </p:pic>
    </p:spTree>
    <p:extLst>
      <p:ext uri="{BB962C8B-B14F-4D97-AF65-F5344CB8AC3E}">
        <p14:creationId xmlns:p14="http://schemas.microsoft.com/office/powerpoint/2010/main" val="3113767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167195"/>
            <a:ext cx="9698986" cy="3005310"/>
          </a:xfrm>
          <a:prstGeom prst="rect">
            <a:avLst/>
          </a:prstGeom>
          <a:noFill/>
        </p:spPr>
        <p:txBody>
          <a:bodyPr wrap="square" rtlCol="0">
            <a:spAutoFit/>
          </a:bodyPr>
          <a:lstStyle/>
          <a:p>
            <a:pPr lvl="0" algn="just" rtl="1">
              <a:lnSpc>
                <a:spcPct val="150000"/>
              </a:lnSpc>
              <a:defRPr/>
            </a:pPr>
            <a:r>
              <a:rPr lang="ar-BH" sz="1600" dirty="0">
                <a:solidFill>
                  <a:prstClr val="black"/>
                </a:solidFill>
                <a:latin typeface="Alexandria Light" pitchFamily="2" charset="-78"/>
                <a:cs typeface="Alexandria Light" pitchFamily="2" charset="-78"/>
              </a:rPr>
              <a:t>ويقلل نظام إدارة علاقات العملاء الفعال أيضاً من إجهاد الموظفين، لأن الاستنزاف أحد الأسباب الرئيسية للتوتر ويقل مع تحسن الخدمات والعلاقات.</a:t>
            </a:r>
          </a:p>
          <a:p>
            <a:pPr lvl="0" algn="just" rtl="1">
              <a:lnSpc>
                <a:spcPct val="150000"/>
              </a:lnSpc>
              <a:defRPr/>
            </a:pPr>
            <a:r>
              <a:rPr lang="ar-BH" sz="1600" dirty="0">
                <a:solidFill>
                  <a:prstClr val="black"/>
                </a:solidFill>
                <a:latin typeface="Alexandria Light" pitchFamily="2" charset="-78"/>
                <a:cs typeface="Alexandria Light" pitchFamily="2" charset="-78"/>
              </a:rPr>
              <a:t> ويتيح أيضاً إجراء بحث فوري عن السوق، وفتح خطوط الاتصال مع العملاء، ورد فعل مباشر ومستمرٍ للسوق تجاه المنتجات والخدمات وهو أفضل بكثير من أي دراسة استقصائية للسوق. </a:t>
            </a:r>
          </a:p>
          <a:p>
            <a:pPr lvl="0" algn="just" rtl="1">
              <a:lnSpc>
                <a:spcPct val="150000"/>
              </a:lnSpc>
              <a:defRPr/>
            </a:pPr>
            <a:r>
              <a:rPr lang="ar-BH" sz="1600" dirty="0">
                <a:solidFill>
                  <a:prstClr val="black"/>
                </a:solidFill>
                <a:latin typeface="Alexandria Light" pitchFamily="2" charset="-78"/>
                <a:cs typeface="Alexandria Light" pitchFamily="2" charset="-78"/>
              </a:rPr>
              <a:t>وقد تم إجراء الكثير من الأبحاث حول إدارة علاقات العملاء (</a:t>
            </a:r>
            <a:r>
              <a:rPr lang="en-US" sz="1600" dirty="0">
                <a:solidFill>
                  <a:prstClr val="black"/>
                </a:solidFill>
                <a:latin typeface="Alexandria Light" pitchFamily="2" charset="-78"/>
                <a:cs typeface="Alexandria Light" pitchFamily="2" charset="-78"/>
              </a:rPr>
              <a:t>CRM) </a:t>
            </a:r>
            <a:r>
              <a:rPr lang="ar-BH" sz="1600" dirty="0">
                <a:solidFill>
                  <a:prstClr val="black"/>
                </a:solidFill>
                <a:latin typeface="Alexandria Light" pitchFamily="2" charset="-78"/>
                <a:cs typeface="Alexandria Light" pitchFamily="2" charset="-78"/>
              </a:rPr>
              <a:t>منذ ظهورها الأكاديمي عام 1997. وبعد أكثر من عقد من الزمان، تم إهمالها من بعض المجالات الأكاديمية والمهنية – ورؤيتهم أنه غالباً ما يُنظر إليها على أنها "حل سريع"، وتركز العديد من مناهج إدارة علاقات العملاء على الأسواق الكبيرة وعلى مبادرات إدارة علاقات العملاء ذات الصلة مثل إدارة الاحتفاظ بالبيانات.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9062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74226" y="2172364"/>
            <a:ext cx="10098827" cy="329320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وهي فلسفة توفر رؤية للمنظمة للتعامل مع العملاء. ويتمثل هدف إستراتيجيتها في تعظيم العلاقات المربحة مع العملاء من خلال زيادة قيمة العلاقة لكل من البائع والعميل، ففي معظم المنظمات ولنجاح أي مؤسسة، تُعد إدارة علاقات العملاء مطلباً أساسياً وتتطلب إستراتيجية وعملية شاملة لإنجاحها.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وقد تطورت لتصبح أهم إستراتيجية مؤسسية للعديد من المؤسسات. وتهتم بإنشاء وتطوير وإثراء علاقات العملاء الفردية مع استهداف العملاء بعناية. وأدت إلى تعظيم القيمة الإجمالية للعميل، فهي الأسلوب المميز والمبتكر مع تطوير تقنيات المعلومات والاتصالات. ويعد هذا النظام إستراتيجية لتجميع احتياجات وسلوكيات عمل العملاء التي تؤدي إلى علاقات أقوى مع العملاء. أخيراً، فالعلاقة القوية هي الطريق إلى النجاح أو الإنجاز في أي عمل تجاري، وبناء علاقات دائمة مع العملاء هو السبيل لخلق قيمة ورضا العملاء.</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16754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13791" y="1885542"/>
            <a:ext cx="10098827" cy="2923877"/>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وإدارة علاقات العملاء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هي عملية ثقافة موجهة نحو العملاء والذي يتم من خلالها وضع إستراتيجية لاكتساب والارتقاء بالربحية، والاحتفاظ بالعملاء، والتي يتم تمكينها من خلال تطبيق تكنولوجيا المعلومات لتحقيق المنافع المتبادلة لكل من المنظمة والعملاء وبالتالي زيادة فهم تصور إدارة علاقات العملاء. وإدارة علاقات العملاء هي نشاط تسويقي محدد تقوم المؤسسة من خلاله بإعداد عملائها لاستخدام مورادها لإنتاج وتسويق منتج لا يقدر بثمن لهم.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79D04E4-464B-F56A-5051-E21061682E82}"/>
              </a:ext>
            </a:extLst>
          </p:cNvPr>
          <p:cNvPicPr>
            <a:picLocks noChangeAspect="1"/>
          </p:cNvPicPr>
          <p:nvPr/>
        </p:nvPicPr>
        <p:blipFill>
          <a:blip r:embed="rId3"/>
          <a:stretch>
            <a:fillRect/>
          </a:stretch>
        </p:blipFill>
        <p:spPr>
          <a:xfrm>
            <a:off x="762000" y="3685735"/>
            <a:ext cx="2820133" cy="2180981"/>
          </a:xfrm>
          <a:prstGeom prst="rect">
            <a:avLst/>
          </a:prstGeom>
        </p:spPr>
      </p:pic>
    </p:spTree>
    <p:extLst>
      <p:ext uri="{BB962C8B-B14F-4D97-AF65-F5344CB8AC3E}">
        <p14:creationId xmlns:p14="http://schemas.microsoft.com/office/powerpoint/2010/main" val="4007188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21614" y="1919927"/>
            <a:ext cx="10101072"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تقليل النفقات العامة للتسويق</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إنتاج جهود تسويقية أفضل</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زيادة العملاء الجدد.</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تعزيز رضا العملاء.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الاحتفاظ بالعملاء الحاليين.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زيادة الدقة.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تحسين ولاء العملاء.</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تقديم خدمة عملاء أفضل.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تقليل المصاريف المختلفة.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مواكبة الحفاظ على العملاء.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rPr>
              <a:t>زيادة المبيعات.</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8AC2013-8874-A23F-3552-A8F57D9E5CAB}"/>
              </a:ext>
            </a:extLst>
          </p:cNvPr>
          <p:cNvSpPr txBox="1"/>
          <p:nvPr/>
        </p:nvSpPr>
        <p:spPr>
          <a:xfrm>
            <a:off x="2724150" y="961403"/>
            <a:ext cx="6096000" cy="400110"/>
          </a:xfrm>
          <a:prstGeom prst="rect">
            <a:avLst/>
          </a:prstGeom>
          <a:noFill/>
        </p:spPr>
        <p:txBody>
          <a:bodyPr wrap="square">
            <a:spAutoFit/>
          </a:bodyPr>
          <a:lstStyle/>
          <a:p>
            <a:r>
              <a:rPr lang="ar-BH" sz="2000" b="1" u="sng" dirty="0">
                <a:latin typeface="Alexandria" pitchFamily="2" charset="-78"/>
                <a:cs typeface="Alexandria" pitchFamily="2" charset="-78"/>
              </a:rPr>
              <a:t>أهداف إدارة علاقات العملاء </a:t>
            </a:r>
          </a:p>
        </p:txBody>
      </p:sp>
      <p:pic>
        <p:nvPicPr>
          <p:cNvPr id="2" name="Picture 1">
            <a:extLst>
              <a:ext uri="{FF2B5EF4-FFF2-40B4-BE49-F238E27FC236}">
                <a16:creationId xmlns:a16="http://schemas.microsoft.com/office/drawing/2014/main" id="{E1F8E0DC-5CDD-319B-B6DC-5515394A5E09}"/>
              </a:ext>
            </a:extLst>
          </p:cNvPr>
          <p:cNvPicPr>
            <a:picLocks noChangeAspect="1"/>
          </p:cNvPicPr>
          <p:nvPr/>
        </p:nvPicPr>
        <p:blipFill>
          <a:blip r:embed="rId3"/>
          <a:stretch>
            <a:fillRect/>
          </a:stretch>
        </p:blipFill>
        <p:spPr>
          <a:xfrm>
            <a:off x="617281" y="1640146"/>
            <a:ext cx="4814256" cy="4370412"/>
          </a:xfrm>
          <a:prstGeom prst="rect">
            <a:avLst/>
          </a:prstGeom>
        </p:spPr>
      </p:pic>
    </p:spTree>
    <p:extLst>
      <p:ext uri="{BB962C8B-B14F-4D97-AF65-F5344CB8AC3E}">
        <p14:creationId xmlns:p14="http://schemas.microsoft.com/office/powerpoint/2010/main" val="672201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98508" y="1572416"/>
            <a:ext cx="10812720" cy="4260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62616" y="1910735"/>
            <a:ext cx="10084503" cy="1158651"/>
          </a:xfrm>
          <a:prstGeom prst="rect">
            <a:avLst/>
          </a:prstGeom>
          <a:noFill/>
        </p:spPr>
        <p:txBody>
          <a:bodyPr wrap="square" rtlCol="0">
            <a:spAutoFit/>
          </a:bodyPr>
          <a:lstStyle/>
          <a:p>
            <a:pPr marL="0" marR="0" lvl="0" indent="247650" algn="justLow" defTabSz="914400" rtl="1" eaLnBrk="1" fontAlgn="auto" latinLnBrk="0" hangingPunct="1">
              <a:lnSpc>
                <a:spcPct val="150000"/>
              </a:lnSpc>
              <a:spcBef>
                <a:spcPts val="60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وهي عملية تعليمية يتم فيها تحديث المعلومات باستمرار والتحدث مع العملاء بحيث يمكن تشريح طلب العميل وإكمال رد الفعل المناسب للعميل، وتعد أمراً ضرورياً لأي مؤسسة من أجل التنمية والربح، ويتم استخدام محددات المسئولية الاجتماعية للشركة لتحسين جودة الإدارة لجعل العميل مرضياً. ومن فوائدها:</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4" name="Table 3"/>
          <p:cNvGraphicFramePr>
            <a:graphicFrameLocks noGrp="1"/>
          </p:cNvGraphicFramePr>
          <p:nvPr>
            <p:extLst>
              <p:ext uri="{D42A27DB-BD31-4B8C-83A1-F6EECF244321}">
                <p14:modId xmlns:p14="http://schemas.microsoft.com/office/powerpoint/2010/main" val="3405072112"/>
              </p:ext>
            </p:extLst>
          </p:nvPr>
        </p:nvGraphicFramePr>
        <p:xfrm>
          <a:off x="6668539" y="3297664"/>
          <a:ext cx="4578580" cy="2442526"/>
        </p:xfrm>
        <a:graphic>
          <a:graphicData uri="http://schemas.openxmlformats.org/drawingml/2006/table">
            <a:tbl>
              <a:tblPr rtl="1" firstRow="1" firstCol="1" lastRow="1" lastCol="1" bandRow="1" bandCol="1">
                <a:tableStyleId>{5C22544A-7EE6-4342-B048-85BDC9FD1C3A}</a:tableStyleId>
              </a:tblPr>
              <a:tblGrid>
                <a:gridCol w="4578580">
                  <a:extLst>
                    <a:ext uri="{9D8B030D-6E8A-4147-A177-3AD203B41FA5}">
                      <a16:colId xmlns:a16="http://schemas.microsoft.com/office/drawing/2014/main" val="2005152224"/>
                    </a:ext>
                  </a:extLst>
                </a:gridCol>
              </a:tblGrid>
              <a:tr h="258979">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a:effectLst/>
                          <a:latin typeface="Alexandria" pitchFamily="2" charset="-78"/>
                          <a:cs typeface="Alexandria" pitchFamily="2" charset="-78"/>
                        </a:rPr>
                        <a:t>تحديد أفضل قنوات للمراسلات</a:t>
                      </a:r>
                      <a:endParaRPr lang="en-US" sz="160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843856918"/>
                  </a:ext>
                </a:extLst>
              </a:tr>
              <a:tr h="258979">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dirty="0">
                          <a:effectLst/>
                          <a:latin typeface="Alexandria" pitchFamily="2" charset="-78"/>
                          <a:cs typeface="Alexandria" pitchFamily="2" charset="-78"/>
                        </a:rPr>
                        <a:t>جمع البيانات المتعلقة بالعملاء.</a:t>
                      </a:r>
                      <a:endParaRPr lang="en-US" sz="16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3901495609"/>
                  </a:ext>
                </a:extLst>
              </a:tr>
              <a:tr h="598890">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a:effectLst/>
                          <a:latin typeface="Alexandria" pitchFamily="2" charset="-78"/>
                          <a:cs typeface="Alexandria" pitchFamily="2" charset="-78"/>
                        </a:rPr>
                        <a:t>عمل ملفات تعريف مفصلة للعملاء كأفراد.</a:t>
                      </a:r>
                      <a:endParaRPr lang="en-US" sz="1600">
                        <a:effectLst/>
                        <a:latin typeface="Alexandria" pitchFamily="2" charset="-78"/>
                        <a:cs typeface="Alexandria" pitchFamily="2" charset="-78"/>
                      </a:endParaRPr>
                    </a:p>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a:effectLst/>
                          <a:latin typeface="Alexandria" pitchFamily="2" charset="-78"/>
                          <a:cs typeface="Alexandria" pitchFamily="2" charset="-78"/>
                        </a:rPr>
                        <a:t>تحسين رضا العملاء.</a:t>
                      </a:r>
                      <a:endParaRPr lang="en-US" sz="160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3546773831"/>
                  </a:ext>
                </a:extLst>
              </a:tr>
              <a:tr h="258979">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a:effectLst/>
                          <a:latin typeface="Alexandria" pitchFamily="2" charset="-78"/>
                          <a:cs typeface="Alexandria" pitchFamily="2" charset="-78"/>
                        </a:rPr>
                        <a:t>الوصول إلى سجل اتصال العملاء.</a:t>
                      </a:r>
                      <a:endParaRPr lang="en-US" sz="160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2913867181"/>
                  </a:ext>
                </a:extLst>
              </a:tr>
              <a:tr h="258979">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a:effectLst/>
                          <a:latin typeface="Alexandria" pitchFamily="2" charset="-78"/>
                          <a:cs typeface="Alexandria" pitchFamily="2" charset="-78"/>
                        </a:rPr>
                        <a:t>ترتيب المعلومات بيانات العملاء.</a:t>
                      </a:r>
                      <a:endParaRPr lang="en-US" sz="160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3798347792"/>
                  </a:ext>
                </a:extLst>
              </a:tr>
              <a:tr h="598890">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dirty="0">
                          <a:effectLst/>
                          <a:latin typeface="Alexandria" pitchFamily="2" charset="-78"/>
                          <a:cs typeface="Alexandria" pitchFamily="2" charset="-78"/>
                        </a:rPr>
                        <a:t>التعرف على العروض الجديدة.</a:t>
                      </a:r>
                      <a:endParaRPr lang="en-US" sz="1600" dirty="0">
                        <a:effectLst/>
                        <a:latin typeface="Alexandria" pitchFamily="2" charset="-78"/>
                        <a:cs typeface="Alexandria" pitchFamily="2" charset="-78"/>
                      </a:endParaRPr>
                    </a:p>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dirty="0">
                          <a:effectLst/>
                          <a:latin typeface="Alexandria" pitchFamily="2" charset="-78"/>
                          <a:cs typeface="Alexandria" pitchFamily="2" charset="-78"/>
                        </a:rPr>
                        <a:t>زيادة سعر الحصة السوقية والأرباح.</a:t>
                      </a:r>
                      <a:endParaRPr lang="en-US" sz="16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3372476507"/>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8091835"/>
              </p:ext>
            </p:extLst>
          </p:nvPr>
        </p:nvGraphicFramePr>
        <p:xfrm>
          <a:off x="1371046" y="3315950"/>
          <a:ext cx="4933384" cy="2424240"/>
        </p:xfrm>
        <a:graphic>
          <a:graphicData uri="http://schemas.openxmlformats.org/drawingml/2006/table">
            <a:tbl>
              <a:tblPr rtl="1" firstRow="1" firstCol="1" lastRow="1" lastCol="1" bandRow="1" bandCol="1">
                <a:tableStyleId>{5C22544A-7EE6-4342-B048-85BDC9FD1C3A}</a:tableStyleId>
              </a:tblPr>
              <a:tblGrid>
                <a:gridCol w="4933384">
                  <a:extLst>
                    <a:ext uri="{9D8B030D-6E8A-4147-A177-3AD203B41FA5}">
                      <a16:colId xmlns:a16="http://schemas.microsoft.com/office/drawing/2014/main" val="1816026545"/>
                    </a:ext>
                  </a:extLst>
                </a:gridCol>
              </a:tblGrid>
              <a:tr h="260321">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a:effectLst/>
                          <a:latin typeface="Alexandria" pitchFamily="2" charset="-78"/>
                          <a:cs typeface="Alexandria" pitchFamily="2" charset="-78"/>
                        </a:rPr>
                        <a:t>زيادة الدخل. </a:t>
                      </a:r>
                      <a:endParaRPr lang="en-US" sz="160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3313401284"/>
                  </a:ext>
                </a:extLst>
              </a:tr>
              <a:tr h="260321">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a:effectLst/>
                          <a:latin typeface="Alexandria" pitchFamily="2" charset="-78"/>
                          <a:cs typeface="Alexandria" pitchFamily="2" charset="-78"/>
                        </a:rPr>
                        <a:t>تسويق أكثر إقناعاً</a:t>
                      </a:r>
                      <a:endParaRPr lang="en-US" sz="160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3979397161"/>
                  </a:ext>
                </a:extLst>
              </a:tr>
              <a:tr h="862314">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dirty="0">
                          <a:effectLst/>
                          <a:latin typeface="Alexandria" pitchFamily="2" charset="-78"/>
                          <a:cs typeface="Alexandria" pitchFamily="2" charset="-78"/>
                        </a:rPr>
                        <a:t>تحسين منفعة العميل.</a:t>
                      </a:r>
                      <a:endParaRPr lang="en-US" sz="1600" dirty="0">
                        <a:effectLst/>
                        <a:latin typeface="Alexandria" pitchFamily="2" charset="-78"/>
                        <a:cs typeface="Alexandria" pitchFamily="2" charset="-78"/>
                      </a:endParaRPr>
                    </a:p>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dirty="0">
                          <a:effectLst/>
                          <a:latin typeface="Alexandria" pitchFamily="2" charset="-78"/>
                          <a:cs typeface="Alexandria" pitchFamily="2" charset="-78"/>
                        </a:rPr>
                        <a:t>تحسين وقت رد الفعل لمتطلبات العميل للحصول على المعلومات. </a:t>
                      </a:r>
                      <a:endParaRPr lang="en-US" sz="16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1911038651"/>
                  </a:ext>
                </a:extLst>
              </a:tr>
              <a:tr h="260321">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a:effectLst/>
                          <a:latin typeface="Alexandria" pitchFamily="2" charset="-78"/>
                          <a:cs typeface="Alexandria" pitchFamily="2" charset="-78"/>
                        </a:rPr>
                        <a:t>تعزيز ولاء العملاء.</a:t>
                      </a:r>
                      <a:endParaRPr lang="en-US" sz="160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2543389779"/>
                  </a:ext>
                </a:extLst>
              </a:tr>
              <a:tr h="260321">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a:effectLst/>
                          <a:latin typeface="Alexandria" pitchFamily="2" charset="-78"/>
                          <a:cs typeface="Alexandria" pitchFamily="2" charset="-78"/>
                        </a:rPr>
                        <a:t>تحسين الجودة وإدارة النظام.</a:t>
                      </a:r>
                      <a:endParaRPr lang="en-US" sz="160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3060041965"/>
                  </a:ext>
                </a:extLst>
              </a:tr>
              <a:tr h="520642">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dirty="0">
                          <a:effectLst/>
                          <a:latin typeface="Alexandria" pitchFamily="2" charset="-78"/>
                          <a:cs typeface="Alexandria" pitchFamily="2" charset="-78"/>
                        </a:rPr>
                        <a:t>خفض نفقات الشراء واستخدام المنتجات والخدمات.</a:t>
                      </a:r>
                      <a:endParaRPr lang="en-US" sz="16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558030631"/>
                  </a:ext>
                </a:extLst>
              </a:tr>
            </a:tbl>
          </a:graphicData>
        </a:graphic>
      </p:graphicFrame>
    </p:spTree>
    <p:extLst>
      <p:ext uri="{BB962C8B-B14F-4D97-AF65-F5344CB8AC3E}">
        <p14:creationId xmlns:p14="http://schemas.microsoft.com/office/powerpoint/2010/main" val="85083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46507" y="1871781"/>
            <a:ext cx="9698986" cy="267765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وإدارة علاقات العملاء هي عملية ثقافة موجهة نحو العملاء والذي يتم من خلالها وضع إستراتيجية لاكتساب والارتقاء بالربحية، والاحتفاظ بالعملاء، والتي يتم تمكينها من خلال تطبيق تكنولوجيا المعلومات لتحقيق المنافع المتبادلة لكل من المنظمة والعملاء وبالتالي زيادة فهم تصور إدارة علاقات العملاء. وإدارة علاقات العملاء هي نشاط تسويقي محدد تقوم المؤسسة من خلاله بإعداد عملائها لاستخدام مورادها لإنتاج وتسويق منتج لا يقدر بثمن لهم.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81A516D-9F83-76CD-E3D3-52E2A0AEB63B}"/>
              </a:ext>
            </a:extLst>
          </p:cNvPr>
          <p:cNvPicPr>
            <a:picLocks noChangeAspect="1"/>
          </p:cNvPicPr>
          <p:nvPr/>
        </p:nvPicPr>
        <p:blipFill>
          <a:blip r:embed="rId3"/>
          <a:stretch>
            <a:fillRect/>
          </a:stretch>
        </p:blipFill>
        <p:spPr>
          <a:xfrm flipH="1">
            <a:off x="617280" y="3533015"/>
            <a:ext cx="2998117" cy="2522892"/>
          </a:xfrm>
          <a:prstGeom prst="rect">
            <a:avLst/>
          </a:prstGeom>
        </p:spPr>
      </p:pic>
    </p:spTree>
    <p:extLst>
      <p:ext uri="{BB962C8B-B14F-4D97-AF65-F5344CB8AC3E}">
        <p14:creationId xmlns:p14="http://schemas.microsoft.com/office/powerpoint/2010/main" val="2371313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88720" y="1871781"/>
            <a:ext cx="9857232" cy="4401205"/>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وقد اقترح الباحث شارب مراحل لبناء إستراتيجية ناجحة لعلاقات ناجحة مع العملاء وتشمل هذه المراحل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التفاعل:</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Interacting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وفي هذه المرحلة، فإن الحوار يتم بين المنظمة والعملاء حول معلومات عن المنتج، وشكاوى من المنتج، ومقترحات، ومعاملات (طلب منتج أو خدمه).</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التحليل:</a:t>
            </a:r>
            <a:r>
              <a:rPr kumimoji="0" lang="en-US" sz="1600" b="1" i="0" u="none" strike="noStrike" kern="1200" cap="none" spc="0" normalizeH="0" baseline="0" noProof="0" dirty="0" err="1">
                <a:ln>
                  <a:noFill/>
                </a:ln>
                <a:solidFill>
                  <a:prstClr val="black"/>
                </a:solidFill>
                <a:effectLst/>
                <a:uLnTx/>
                <a:uFillTx/>
                <a:latin typeface="Alexandria" pitchFamily="2" charset="-78"/>
                <a:cs typeface="Alexandria" pitchFamily="2" charset="-78"/>
              </a:rPr>
              <a:t>Analysing</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وتعني هذه المرحلة ضرورة تطبيق الممارسات التسويقية مثل: (تلبية احتياجات العملاء، وتحديد دقيق للأسعار، وذلك من أجل خلق تفاعلات وعلاقات مع العملاء.</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التعلم: </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Learning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وتهدف هذه المرحلة من التعلم وتطبيق المعلومات المكتسبة من تحليل سلوك العملاء من أجل خلق التفاعلات بين العميل والمنظمة.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التخطيط: </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Planning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وهي المرحلة الأخيرة حول التخطيط لأفضل الإستراتيجيات الممكنة والتخطيط لتلبية احتياجات كل مستهلك والذين يرتبطون بالمنظمة، وتعد هذه المرحلة حيوية للغاية لنجاح إستراتيجية إدارة علاقات العملاء وبخاصة أن العميل في العصر الحالي لديه معلومات وتعليم جيد وأصبحت متطلباته من السلع والخدمات أكثر.</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8990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46507" y="1871781"/>
            <a:ext cx="9698986"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ووفقا لـ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Nor </a:t>
            </a:r>
            <a:r>
              <a:rPr kumimoji="0" lang="en-US" sz="1600" b="0" i="0" u="none" strike="noStrike" kern="1200" cap="none" spc="0" normalizeH="0" baseline="0" noProof="0" dirty="0" err="1">
                <a:ln>
                  <a:noFill/>
                </a:ln>
                <a:solidFill>
                  <a:prstClr val="black"/>
                </a:solidFill>
                <a:effectLst/>
                <a:uLnTx/>
                <a:uFillTx/>
                <a:latin typeface="Alexandria" pitchFamily="2" charset="-78"/>
                <a:cs typeface="Alexandria" pitchFamily="2" charset="-78"/>
              </a:rPr>
              <a:t>Hidayati</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en-US" sz="1600" b="0" i="0" u="none" strike="noStrike" kern="1200" cap="none" spc="0" normalizeH="0" baseline="0" noProof="0" dirty="0" err="1">
                <a:ln>
                  <a:noFill/>
                </a:ln>
                <a:solidFill>
                  <a:prstClr val="black"/>
                </a:solidFill>
                <a:effectLst/>
                <a:uLnTx/>
                <a:uFillTx/>
                <a:latin typeface="Alexandria" pitchFamily="2" charset="-78"/>
                <a:cs typeface="Alexandria" pitchFamily="2" charset="-78"/>
              </a:rPr>
              <a:t>et.all</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2012)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تعتبر مزايا إدارة علاقات العملاء أكثر أهمية في إرضاء العملاء من حيث: </a:t>
            </a:r>
          </a:p>
          <a:p>
            <a:pPr marL="0" marR="0" lvl="0" indent="0" algn="just" defTabSz="914400" rtl="1" eaLnBrk="1" fontAlgn="auto" latinLnBrk="0" hangingPunct="1">
              <a:lnSpc>
                <a:spcPct val="150000"/>
              </a:lnSpc>
              <a:spcBef>
                <a:spcPts val="0"/>
              </a:spcBef>
              <a:spcAft>
                <a:spcPts val="0"/>
              </a:spcAft>
              <a:buClrTx/>
              <a:buSzTx/>
              <a:buFontTx/>
              <a:buNone/>
              <a:tabLst>
                <a:tab pos="393700" algn="l"/>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زيادة منفعة العميل.</a:t>
            </a:r>
          </a:p>
          <a:p>
            <a:pPr marL="0" marR="0" lvl="0" indent="0" algn="just" defTabSz="914400" rtl="1" eaLnBrk="1" fontAlgn="auto" latinLnBrk="0" hangingPunct="1">
              <a:lnSpc>
                <a:spcPct val="150000"/>
              </a:lnSpc>
              <a:spcBef>
                <a:spcPts val="0"/>
              </a:spcBef>
              <a:spcAft>
                <a:spcPts val="0"/>
              </a:spcAft>
              <a:buClrTx/>
              <a:buSzTx/>
              <a:buFontTx/>
              <a:buNone/>
              <a:tabLst>
                <a:tab pos="393700" algn="l"/>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توسيع الإدارة الشخصية المتوازنة.  </a:t>
            </a:r>
          </a:p>
          <a:p>
            <a:pPr marL="0" marR="0" lvl="0" indent="0" algn="just" defTabSz="914400" rtl="1" eaLnBrk="1" fontAlgn="auto" latinLnBrk="0" hangingPunct="1">
              <a:lnSpc>
                <a:spcPct val="150000"/>
              </a:lnSpc>
              <a:spcBef>
                <a:spcPts val="0"/>
              </a:spcBef>
              <a:spcAft>
                <a:spcPts val="0"/>
              </a:spcAft>
              <a:buClrTx/>
              <a:buSzTx/>
              <a:buFontTx/>
              <a:buNone/>
              <a:tabLst>
                <a:tab pos="393700" algn="l"/>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الاستجابة لمتطلبات العميل أو ضروراته. </a:t>
            </a:r>
          </a:p>
          <a:p>
            <a:pPr marL="0" marR="0" lvl="0" indent="0" algn="just" defTabSz="914400" rtl="1" eaLnBrk="1" fontAlgn="auto" latinLnBrk="0" hangingPunct="1">
              <a:lnSpc>
                <a:spcPct val="150000"/>
              </a:lnSpc>
              <a:spcBef>
                <a:spcPts val="0"/>
              </a:spcBef>
              <a:spcAft>
                <a:spcPts val="0"/>
              </a:spcAft>
              <a:buClrTx/>
              <a:buSzTx/>
              <a:buFontTx/>
              <a:buNone/>
              <a:tabLst>
                <a:tab pos="393700" algn="l"/>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تحسين تخصيص التسويق. </a:t>
            </a:r>
          </a:p>
          <a:p>
            <a:pPr marL="0" marR="0" lvl="0" indent="0" algn="just" defTabSz="914400" rtl="1" eaLnBrk="1" fontAlgn="auto" latinLnBrk="0" hangingPunct="1">
              <a:lnSpc>
                <a:spcPct val="150000"/>
              </a:lnSpc>
              <a:spcBef>
                <a:spcPts val="0"/>
              </a:spcBef>
              <a:spcAft>
                <a:spcPts val="0"/>
              </a:spcAft>
              <a:buClrTx/>
              <a:buSzTx/>
              <a:buFontTx/>
              <a:buNone/>
              <a:tabLst>
                <a:tab pos="393700" algn="l"/>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تكامل متعدد لقنوات الاتصال.</a:t>
            </a:r>
          </a:p>
          <a:p>
            <a:pPr marL="0" marR="0" lvl="0" indent="0" algn="just" defTabSz="914400" rtl="1" eaLnBrk="1" fontAlgn="auto" latinLnBrk="0" hangingPunct="1">
              <a:lnSpc>
                <a:spcPct val="150000"/>
              </a:lnSpc>
              <a:spcBef>
                <a:spcPts val="0"/>
              </a:spcBef>
              <a:spcAft>
                <a:spcPts val="0"/>
              </a:spcAft>
              <a:buClrTx/>
              <a:buSzTx/>
              <a:buFontTx/>
              <a:buNone/>
              <a:tabLst>
                <a:tab pos="393700" algn="l"/>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توفير الوقت. </a:t>
            </a:r>
          </a:p>
          <a:p>
            <a:pPr marL="0" marR="0" lvl="0" indent="0" algn="just" defTabSz="914400" rtl="1" eaLnBrk="1" fontAlgn="auto" latinLnBrk="0" hangingPunct="1">
              <a:lnSpc>
                <a:spcPct val="150000"/>
              </a:lnSpc>
              <a:spcBef>
                <a:spcPts val="0"/>
              </a:spcBef>
              <a:spcAft>
                <a:spcPts val="0"/>
              </a:spcAft>
              <a:buClrTx/>
              <a:buSzTx/>
              <a:buFontTx/>
              <a:buNone/>
              <a:tabLst>
                <a:tab pos="393700" algn="l"/>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تطوير معلومات العميل</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B1A09E8-A766-C84D-0784-D5749A0121E3}"/>
              </a:ext>
            </a:extLst>
          </p:cNvPr>
          <p:cNvPicPr>
            <a:picLocks noChangeAspect="1"/>
          </p:cNvPicPr>
          <p:nvPr/>
        </p:nvPicPr>
        <p:blipFill>
          <a:blip r:embed="rId3"/>
          <a:stretch>
            <a:fillRect/>
          </a:stretch>
        </p:blipFill>
        <p:spPr>
          <a:xfrm>
            <a:off x="617280" y="2729031"/>
            <a:ext cx="3476418" cy="3374642"/>
          </a:xfrm>
          <a:prstGeom prst="rect">
            <a:avLst/>
          </a:prstGeom>
        </p:spPr>
      </p:pic>
    </p:spTree>
    <p:extLst>
      <p:ext uri="{BB962C8B-B14F-4D97-AF65-F5344CB8AC3E}">
        <p14:creationId xmlns:p14="http://schemas.microsoft.com/office/powerpoint/2010/main" val="2874854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46507" y="1871781"/>
            <a:ext cx="9698986"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وختاماً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فإن إدارة علاقات العملاء هي فن إدارة الخدمة والتي تقوم على العلاقة والمعلومات المكثفة وتلبي توقعات العملاء وتحسن من جودة الخدمة وتحتفظ بالعملاء وتحسن ربحية المؤسسة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وتتأثر المنظمات بالإبتكارات الجديدة من خلال تسريع سرعة المعرفة والبيانات ، وفي الوقت الحالي يقتنع المشرفون والمالكون شيئاً فشيئاُ بإستخدام إدارة علاقات العملاء في مؤسستهم لتعزيز الدخل والفائدة وطبيعة المنتجات والخدمات من خلال تنفيذ إدارة ناجحة تظهر المزايا ، وبالطبع فإن المنظمات أكثر حرصاً على إستخدام نظام إدارة علاقات العملاء وعلى الرغم من حقيقة أن هناك عدداً كبيراً من المزايا للمؤسسات نتيجة تفعيل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CRM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إلا أن هناك بعض المزايا التي سنؤثر إيجاباً على العملاء أيضأ.</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40248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077866691"/>
      </p:ext>
    </p:extLst>
  </p:cSld>
  <p:clrMapOvr>
    <a:masterClrMapping/>
  </p:clrMapOvr>
</p:sld>
</file>

<file path=ppt/theme/theme1.xml><?xml version="1.0" encoding="utf-8"?>
<a:theme xmlns:a="http://schemas.openxmlformats.org/drawingml/2006/main" na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59AD749-1055-4F82-9D56-0673D4DAF68D}"/>
</file>

<file path=customXml/itemProps2.xml><?xml version="1.0" encoding="utf-8"?>
<ds:datastoreItem xmlns:ds="http://schemas.openxmlformats.org/officeDocument/2006/customXml" ds:itemID="{0DED2CFB-0656-49C6-9104-D67327A73933}"/>
</file>

<file path=customXml/itemProps3.xml><?xml version="1.0" encoding="utf-8"?>
<ds:datastoreItem xmlns:ds="http://schemas.openxmlformats.org/officeDocument/2006/customXml" ds:itemID="{DFA1F7D3-8267-4AFC-A4A3-DAA023CC5620}"/>
</file>

<file path=docProps/app.xml><?xml version="1.0" encoding="utf-8"?>
<Properties xmlns="http://schemas.openxmlformats.org/officeDocument/2006/extended-properties" xmlns:vt="http://schemas.openxmlformats.org/officeDocument/2006/docPropsVTypes">
  <Template/>
  <TotalTime>1221</TotalTime>
  <Words>4681</Words>
  <Application>Microsoft Office PowerPoint</Application>
  <PresentationFormat>Widescreen</PresentationFormat>
  <Paragraphs>199</Paragraphs>
  <Slides>43</Slides>
  <Notes>2</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43</vt:i4>
      </vt:variant>
    </vt:vector>
  </HeadingPairs>
  <TitlesOfParts>
    <vt:vector size="55" baseType="lpstr">
      <vt:lpstr>Alexandria</vt:lpstr>
      <vt:lpstr>Alexandria Light</vt:lpstr>
      <vt:lpstr>Arial</vt:lpstr>
      <vt:lpstr>Calibri</vt:lpstr>
      <vt:lpstr>Calibri Light</vt:lpstr>
      <vt:lpstr>Noto Sans</vt:lpstr>
      <vt:lpstr>Open Sans</vt:lpstr>
      <vt:lpstr>Times New Roman</vt:lpstr>
      <vt:lpstr>1</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Merhan Mohsan Mohammed</cp:lastModifiedBy>
  <cp:revision>85</cp:revision>
  <dcterms:created xsi:type="dcterms:W3CDTF">2023-04-29T09:08:00Z</dcterms:created>
  <dcterms:modified xsi:type="dcterms:W3CDTF">2024-06-22T08:48:52Z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