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6.xml" ContentType="application/vnd.openxmlformats-officedocument.presentationml.notesSlide+xml"/>
  <Override PartName="/ppt/notesSlides/notesSlide3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8.xml" ContentType="application/vnd.openxmlformats-officedocument.presentationml.tags+xml"/>
  <Override PartName="/docProps/app.xml" ContentType="application/vnd.openxmlformats-officedocument.extended-properties+xml"/>
  <Override PartName="/ppt/tags/tag9.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docProps/custom.xml" ContentType="application/vnd.openxmlformats-officedocument.custom-properties+xml"/>
  <Override PartName="/ppt/tags/tag6.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480" r:id="rId2"/>
    <p:sldId id="753" r:id="rId3"/>
    <p:sldId id="897" r:id="rId4"/>
    <p:sldId id="898" r:id="rId5"/>
    <p:sldId id="899" r:id="rId6"/>
    <p:sldId id="900" r:id="rId7"/>
    <p:sldId id="901" r:id="rId8"/>
    <p:sldId id="902" r:id="rId9"/>
    <p:sldId id="903" r:id="rId10"/>
    <p:sldId id="754" r:id="rId11"/>
    <p:sldId id="896" r:id="rId12"/>
    <p:sldId id="904" r:id="rId13"/>
    <p:sldId id="905" r:id="rId14"/>
    <p:sldId id="906" r:id="rId15"/>
    <p:sldId id="872" r:id="rId16"/>
    <p:sldId id="894" r:id="rId17"/>
    <p:sldId id="873" r:id="rId18"/>
    <p:sldId id="907" r:id="rId19"/>
    <p:sldId id="837" r:id="rId20"/>
    <p:sldId id="875" r:id="rId21"/>
    <p:sldId id="876" r:id="rId22"/>
    <p:sldId id="877" r:id="rId23"/>
    <p:sldId id="878" r:id="rId24"/>
    <p:sldId id="885" r:id="rId25"/>
    <p:sldId id="879" r:id="rId26"/>
    <p:sldId id="893" r:id="rId27"/>
    <p:sldId id="880" r:id="rId28"/>
    <p:sldId id="892" r:id="rId29"/>
    <p:sldId id="881" r:id="rId30"/>
    <p:sldId id="845" r:id="rId31"/>
    <p:sldId id="847" r:id="rId32"/>
    <p:sldId id="882" r:id="rId33"/>
    <p:sldId id="891" r:id="rId34"/>
    <p:sldId id="884" r:id="rId35"/>
    <p:sldId id="886" r:id="rId36"/>
    <p:sldId id="883" r:id="rId37"/>
    <p:sldId id="890" r:id="rId38"/>
    <p:sldId id="887" r:id="rId39"/>
    <p:sldId id="867" r:id="rId40"/>
    <p:sldId id="868" r:id="rId41"/>
    <p:sldId id="869" r:id="rId42"/>
    <p:sldId id="888" r:id="rId43"/>
    <p:sldId id="889" r:id="rId44"/>
    <p:sldId id="833" r:id="rId45"/>
    <p:sldId id="90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897"/>
            <p14:sldId id="898"/>
            <p14:sldId id="899"/>
            <p14:sldId id="900"/>
            <p14:sldId id="901"/>
            <p14:sldId id="902"/>
            <p14:sldId id="903"/>
            <p14:sldId id="754"/>
            <p14:sldId id="896"/>
            <p14:sldId id="904"/>
            <p14:sldId id="905"/>
            <p14:sldId id="906"/>
            <p14:sldId id="872"/>
            <p14:sldId id="894"/>
            <p14:sldId id="873"/>
            <p14:sldId id="907"/>
            <p14:sldId id="837"/>
            <p14:sldId id="875"/>
            <p14:sldId id="876"/>
            <p14:sldId id="877"/>
            <p14:sldId id="878"/>
            <p14:sldId id="885"/>
            <p14:sldId id="879"/>
            <p14:sldId id="893"/>
            <p14:sldId id="880"/>
            <p14:sldId id="892"/>
            <p14:sldId id="881"/>
            <p14:sldId id="845"/>
            <p14:sldId id="847"/>
            <p14:sldId id="882"/>
            <p14:sldId id="891"/>
            <p14:sldId id="884"/>
            <p14:sldId id="886"/>
            <p14:sldId id="883"/>
            <p14:sldId id="890"/>
            <p14:sldId id="887"/>
            <p14:sldId id="867"/>
            <p14:sldId id="868"/>
            <p14:sldId id="869"/>
            <p14:sldId id="888"/>
            <p14:sldId id="889"/>
            <p14:sldId id="833"/>
            <p14:sldId id="90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95" d="100"/>
          <a:sy n="95" d="100"/>
        </p:scale>
        <p:origin x="72" y="125"/>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7.gif"/></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مراحل إرتكاب الجرائم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عالمية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21902" custScaleY="105127"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389590" y="1480158"/>
          <a:ext cx="3732160" cy="236286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 الثاني</a:t>
          </a:r>
        </a:p>
        <a:p>
          <a:pPr marL="0" lvl="0" indent="0" algn="ctr" defTabSz="1466850">
            <a:lnSpc>
              <a:spcPct val="90000"/>
            </a:lnSpc>
            <a:spcBef>
              <a:spcPct val="0"/>
            </a:spcBef>
            <a:spcAft>
              <a:spcPct val="35000"/>
            </a:spcAft>
            <a:buNone/>
          </a:pPr>
          <a:r>
            <a:rPr lang="ar-EG" sz="3300" b="1" kern="1200" dirty="0"/>
            <a:t>مراحل إرتكاب الجرائم السيبرانية</a:t>
          </a:r>
          <a:endParaRPr lang="en-US" sz="3300" b="1" kern="1200" dirty="0"/>
        </a:p>
      </dsp:txBody>
      <dsp:txXfrm>
        <a:off x="-237173" y="1582011"/>
        <a:ext cx="3501468" cy="2247520"/>
      </dsp:txXfrm>
    </dsp:sp>
    <dsp:sp modelId="{0F5B6810-EEFC-4D69-BAE8-DC6E1811565C}">
      <dsp:nvSpPr>
        <dsp:cNvPr id="0" name=""/>
        <dsp:cNvSpPr/>
      </dsp:nvSpPr>
      <dsp:spPr>
        <a:xfrm>
          <a:off x="3323506" y="0"/>
          <a:ext cx="2778062" cy="180574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i="0" kern="1200" baseline="0" dirty="0"/>
            <a:t>محاور المحاضرة</a:t>
          </a:r>
          <a:endParaRPr lang="en-US" sz="3300" b="1" kern="1200" dirty="0"/>
        </a:p>
      </dsp:txBody>
      <dsp:txXfrm>
        <a:off x="3411655" y="88149"/>
        <a:ext cx="2601764" cy="1717591"/>
      </dsp:txXfrm>
    </dsp:sp>
    <dsp:sp modelId="{49F6136C-486B-45B5-A6D5-60538B85068F}">
      <dsp:nvSpPr>
        <dsp:cNvPr id="0" name=""/>
        <dsp:cNvSpPr/>
      </dsp:nvSpPr>
      <dsp:spPr>
        <a:xfrm rot="2400000">
          <a:off x="6431463" y="1520662"/>
          <a:ext cx="3386514" cy="1898321"/>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 الأول</a:t>
          </a:r>
        </a:p>
        <a:p>
          <a:pPr marL="0" lvl="0" indent="0" algn="ctr" defTabSz="1466850">
            <a:lnSpc>
              <a:spcPct val="90000"/>
            </a:lnSpc>
            <a:spcBef>
              <a:spcPct val="0"/>
            </a:spcBef>
            <a:spcAft>
              <a:spcPct val="35000"/>
            </a:spcAft>
            <a:buNone/>
          </a:pPr>
          <a:r>
            <a:rPr lang="ar-EG" sz="3300" b="1" kern="1200" dirty="0"/>
            <a:t>عالمية الجريمة السيبرانية</a:t>
          </a:r>
          <a:endParaRPr lang="en-US" sz="3300" b="1" kern="1200" dirty="0"/>
        </a:p>
      </dsp:txBody>
      <dsp:txXfrm>
        <a:off x="6494348" y="1602490"/>
        <a:ext cx="3201178" cy="1805653"/>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2/25/2025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714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7252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278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42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324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9151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984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39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8996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010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82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010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789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5538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31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197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847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708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8579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56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4088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47395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9679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1421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258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6710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0361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121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611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4183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093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5886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17116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868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9776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3210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3651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48191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07247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8650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94236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621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diagramColors" Target="../diagrams/colors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2.gif"/><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1.gif"/><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hyperlink" Target="https://shrishtikapoor01.medium.com/" TargetMode="External"/><Relationship Id="rId13" Type="http://schemas.openxmlformats.org/officeDocument/2006/relationships/hyperlink" Target="https://www.facebook.com/UPDATECU/posts/483520371841228:0" TargetMode="External"/><Relationship Id="rId3" Type="http://schemas.openxmlformats.org/officeDocument/2006/relationships/notesSlide" Target="../notesSlides/notesSlide44.xml"/><Relationship Id="rId7" Type="http://schemas.openxmlformats.org/officeDocument/2006/relationships/hyperlink" Target="https://www.voidron.com/pcbassembly" TargetMode="External"/><Relationship Id="rId12" Type="http://schemas.openxmlformats.org/officeDocument/2006/relationships/hyperlink" Target="https://www.elfagr.org/4787376" TargetMode="External"/><Relationship Id="rId2" Type="http://schemas.openxmlformats.org/officeDocument/2006/relationships/slideLayout" Target="../slideLayouts/slideLayout1.xml"/><Relationship Id="rId16" Type="http://schemas.openxmlformats.org/officeDocument/2006/relationships/hyperlink" Target="https://www.newyorker.com/" TargetMode="External"/><Relationship Id="rId1" Type="http://schemas.openxmlformats.org/officeDocument/2006/relationships/tags" Target="../tags/tag9.xml"/><Relationship Id="rId6" Type="http://schemas.openxmlformats.org/officeDocument/2006/relationships/hyperlink" Target="https://ar.pngtree.com/" TargetMode="External"/><Relationship Id="rId11" Type="http://schemas.openxmlformats.org/officeDocument/2006/relationships/hyperlink" Target="https://gifer.com/en/P4R" TargetMode="External"/><Relationship Id="rId5" Type="http://schemas.openxmlformats.org/officeDocument/2006/relationships/hyperlink" Target="http://www.indianmediacouncil.in/" TargetMode="External"/><Relationship Id="rId15" Type="http://schemas.openxmlformats.org/officeDocument/2006/relationships/hyperlink" Target="https://www.albayan.ae/economy/local-market/2020-01-20-1.3756472" TargetMode="External"/><Relationship Id="rId10" Type="http://schemas.openxmlformats.org/officeDocument/2006/relationships/hyperlink" Target="https://www.albayan.ae/world/global/2022-04-18-1.4416744" TargetMode="External"/><Relationship Id="rId4" Type="http://schemas.openxmlformats.org/officeDocument/2006/relationships/image" Target="../media/image7.gif"/><Relationship Id="rId9" Type="http://schemas.openxmlformats.org/officeDocument/2006/relationships/hyperlink" Target="https://robodin.com/how-cybercriminal-attack-part1/" TargetMode="External"/><Relationship Id="rId14" Type="http://schemas.openxmlformats.org/officeDocument/2006/relationships/hyperlink" Target="https://cyberone.com/" TargetMode="Externa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gif"/></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119103" y="5556339"/>
            <a:ext cx="4896273" cy="52322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عالمية الجريمة السيبرانية ومراحل إرتكابها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الخامسة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sp>
        <p:nvSpPr>
          <p:cNvPr id="10" name="Rounded Rectangle 5">
            <a:extLst>
              <a:ext uri="{FF2B5EF4-FFF2-40B4-BE49-F238E27FC236}">
                <a16:creationId xmlns:a16="http://schemas.microsoft.com/office/drawing/2014/main" id="{0BEF3253-6520-46D0-8602-57ED056EB728}"/>
              </a:ext>
            </a:extLst>
          </p:cNvPr>
          <p:cNvSpPr/>
          <p:nvPr/>
        </p:nvSpPr>
        <p:spPr>
          <a:xfrm>
            <a:off x="6308694" y="2572872"/>
            <a:ext cx="3770065" cy="134470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مقدمة عامة</a:t>
            </a:r>
          </a:p>
          <a:p>
            <a:pPr lvl="0" algn="ctr">
              <a:defRPr/>
            </a:pPr>
            <a:r>
              <a:rPr lang="ar-EG" sz="2400" b="1" dirty="0">
                <a:solidFill>
                  <a:schemeClr val="bg1"/>
                </a:solidFill>
                <a:ea typeface="Times New Roman" panose="02020603050405020304" pitchFamily="18" charset="0"/>
              </a:rPr>
              <a:t>وربط المحاضرات السابقة بالمحاضرات الحالية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3"/>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6"/>
            <a:ext cx="4128422" cy="508700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146" name="Picture 2" descr="شبكة الأعمال العالمية ربط شبكات الإنترنت صورة الخلفية والصورة للتنزيل  المجاني - Pngtree">
            <a:extLst>
              <a:ext uri="{FF2B5EF4-FFF2-40B4-BE49-F238E27FC236}">
                <a16:creationId xmlns:a16="http://schemas.microsoft.com/office/drawing/2014/main" id="{A18EF2E1-71AE-4033-8D17-66878EBCD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54047"/>
            <a:ext cx="9923489" cy="40830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264023" y="3750935"/>
            <a:ext cx="9493624" cy="150093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2800" dirty="0">
                <a:solidFill>
                  <a:srgbClr val="000000"/>
                </a:solidFill>
                <a:ea typeface="Times New Roman" panose="02020603050405020304" pitchFamily="18" charset="0"/>
                <a:cs typeface="Calibri" panose="020F0502020204030204" pitchFamily="34" charset="0"/>
              </a:rPr>
              <a:t>       </a:t>
            </a:r>
            <a:r>
              <a:rPr lang="ar-SA" dirty="0">
                <a:solidFill>
                  <a:srgbClr val="000000"/>
                </a:solidFill>
                <a:latin typeface="+mj-lt"/>
                <a:ea typeface="Times New Roman" panose="02020603050405020304" pitchFamily="18" charset="0"/>
                <a:cs typeface="+mj-cs"/>
              </a:rPr>
              <a:t>الجرائم السيبرانية لم تعد تقتصر علي النطاق الوطني فقط، بل بدأت تأخذ </a:t>
            </a:r>
            <a:r>
              <a:rPr lang="ar-SA" dirty="0">
                <a:solidFill>
                  <a:srgbClr val="000000"/>
                </a:solidFill>
                <a:highlight>
                  <a:srgbClr val="FFFF00"/>
                </a:highlight>
                <a:latin typeface="+mj-lt"/>
                <a:ea typeface="Times New Roman" panose="02020603050405020304" pitchFamily="18" charset="0"/>
                <a:cs typeface="+mj-cs"/>
              </a:rPr>
              <a:t>بعدا دوليا </a:t>
            </a:r>
            <a:r>
              <a:rPr lang="ar-SA" dirty="0">
                <a:solidFill>
                  <a:srgbClr val="000000"/>
                </a:solidFill>
                <a:latin typeface="+mj-lt"/>
                <a:ea typeface="Times New Roman" panose="02020603050405020304" pitchFamily="18" charset="0"/>
                <a:cs typeface="+mj-cs"/>
              </a:rPr>
              <a:t>نتيجة لسهولة الاتصالات الإلكترونية السلكية واللاسلكية التي أحاطت بالعالم وجعلت منه قرية صغيرة لا يعترف فيها بحدود طبيعة أو سياسية وإن من أهم السمات التي تميز الجريمة السيبرانية هي تخطيها للحدود الجغرافية، ومن ثم اكتسابها طبيعة دولية، أو كما يطلق عليها البعض أنها </a:t>
            </a:r>
            <a:r>
              <a:rPr lang="ar-SA" dirty="0">
                <a:solidFill>
                  <a:srgbClr val="000000"/>
                </a:solidFill>
                <a:highlight>
                  <a:srgbClr val="FFFF00"/>
                </a:highlight>
                <a:latin typeface="+mj-lt"/>
                <a:ea typeface="Times New Roman" panose="02020603050405020304" pitchFamily="18" charset="0"/>
                <a:cs typeface="+mj-cs"/>
              </a:rPr>
              <a:t>جرائم ذات طبيعة متعدية للحدود، أو عالمية الجريمة السيبرانية.</a:t>
            </a:r>
            <a:r>
              <a:rPr lang="en-US" dirty="0">
                <a:solidFill>
                  <a:srgbClr val="000000"/>
                </a:solidFill>
                <a:latin typeface="+mj-lt"/>
                <a:ea typeface="Calibri" panose="020F0502020204030204" pitchFamily="34" charset="0"/>
                <a:cs typeface="+mj-cs"/>
              </a:rPr>
              <a:t> </a:t>
            </a:r>
            <a:endParaRPr kumimoji="0" lang="en-US" b="0" i="0" u="none" strike="noStrike" kern="1200" cap="none" spc="0" normalizeH="0" baseline="0" noProof="0" dirty="0">
              <a:ln>
                <a:noFill/>
              </a:ln>
              <a:solidFill>
                <a:srgbClr val="FF0000"/>
              </a:solidFill>
              <a:effectLst/>
              <a:uLnTx/>
              <a:uFillTx/>
              <a:latin typeface="+mj-lt"/>
              <a:ea typeface="Times New Roman" panose="02020603050405020304" pitchFamily="18" charset="0"/>
              <a:cs typeface="+mj-cs"/>
            </a:endParaRPr>
          </a:p>
        </p:txBody>
      </p:sp>
      <p:sp>
        <p:nvSpPr>
          <p:cNvPr id="2" name="Slide Number Placeholder 1">
            <a:extLst>
              <a:ext uri="{FF2B5EF4-FFF2-40B4-BE49-F238E27FC236}">
                <a16:creationId xmlns:a16="http://schemas.microsoft.com/office/drawing/2014/main" id="{BDD752ED-E97C-4197-9568-3574A2E7A60D}"/>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extLst>
      <p:ext uri="{BB962C8B-B14F-4D97-AF65-F5344CB8AC3E}">
        <p14:creationId xmlns:p14="http://schemas.microsoft.com/office/powerpoint/2010/main" val="32509235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001928786"/>
              </p:ext>
            </p:extLst>
          </p:nvPr>
        </p:nvGraphicFramePr>
        <p:xfrm>
          <a:off x="2033591" y="1349643"/>
          <a:ext cx="9074119" cy="40727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AB0837D7-8320-415B-A989-2301BAFE6E29}"/>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custDataLst>
      <p:tags r:id="rId1"/>
    </p:custDataLst>
    <p:extLst>
      <p:ext uri="{BB962C8B-B14F-4D97-AF65-F5344CB8AC3E}">
        <p14:creationId xmlns:p14="http://schemas.microsoft.com/office/powerpoint/2010/main" val="331060226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3832761"/>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4098" name="Picture 2" descr="Manufacturing Service | Voidron Co.">
            <a:extLst>
              <a:ext uri="{FF2B5EF4-FFF2-40B4-BE49-F238E27FC236}">
                <a16:creationId xmlns:a16="http://schemas.microsoft.com/office/drawing/2014/main" id="{BEA119E9-E36A-4FE9-A98D-19FB5B07C10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830" y="1448350"/>
            <a:ext cx="8981117" cy="3549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742329" y="1638290"/>
            <a:ext cx="3339967" cy="6320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mj-lt"/>
                <a:ea typeface="Cascadia Code" panose="020B0609020000020004" pitchFamily="49" charset="0"/>
              </a:rPr>
              <a:t>عناصر المحاضرة</a:t>
            </a:r>
          </a:p>
        </p:txBody>
      </p:sp>
      <p:sp>
        <p:nvSpPr>
          <p:cNvPr id="8" name="Rounded Rectangle 5">
            <a:extLst>
              <a:ext uri="{FF2B5EF4-FFF2-40B4-BE49-F238E27FC236}">
                <a16:creationId xmlns:a16="http://schemas.microsoft.com/office/drawing/2014/main" id="{B118F98E-C928-4A6C-8849-1D17722F6654}"/>
              </a:ext>
            </a:extLst>
          </p:cNvPr>
          <p:cNvSpPr/>
          <p:nvPr/>
        </p:nvSpPr>
        <p:spPr>
          <a:xfrm>
            <a:off x="3758992" y="2597464"/>
            <a:ext cx="5306639" cy="226050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r" rtl="1">
              <a:lnSpc>
                <a:spcPct val="107000"/>
              </a:lnSpc>
              <a:spcAft>
                <a:spcPts val="500"/>
              </a:spcAft>
            </a:pPr>
            <a:r>
              <a:rPr lang="ar-EG" b="1" dirty="0">
                <a:solidFill>
                  <a:srgbClr val="FF0000"/>
                </a:solidFill>
                <a:latin typeface="Alexandria Medium" pitchFamily="2" charset="-78"/>
                <a:ea typeface="Calibri" panose="020F0502020204030204" pitchFamily="34" charset="0"/>
                <a:cs typeface="Alexandria Medium" pitchFamily="2" charset="-78"/>
              </a:rPr>
              <a:t>المحور الأول: عالمية الجريمة السيبرانية:</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IQ" b="1" dirty="0">
                <a:solidFill>
                  <a:srgbClr val="44546A"/>
                </a:solidFill>
                <a:latin typeface="Alexandria Medium" pitchFamily="2" charset="-78"/>
                <a:ea typeface="Calibri" panose="020F0502020204030204" pitchFamily="34" charset="0"/>
                <a:cs typeface="Alexandria Medium" pitchFamily="2" charset="-78"/>
              </a:rPr>
              <a:t>أولا : </a:t>
            </a:r>
            <a:r>
              <a:rPr lang="ar-SA" b="1" dirty="0">
                <a:solidFill>
                  <a:srgbClr val="44546A"/>
                </a:solidFill>
                <a:latin typeface="Alexandria Medium" pitchFamily="2" charset="-78"/>
                <a:ea typeface="Calibri" panose="020F0502020204030204" pitchFamily="34" charset="0"/>
                <a:cs typeface="Alexandria Medium" pitchFamily="2" charset="-78"/>
              </a:rPr>
              <a:t>مفهوم الجريمة العالمية بصفة عامة.</a:t>
            </a:r>
            <a:endParaRPr lang="en-US"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ثانيا : الجرائم السيبرانية هي جرائم عالمية.</a:t>
            </a:r>
            <a:endParaRPr lang="ar-EG"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ثالثا : علاقة الجريمة العابرة للحدود بالإنترنت.</a:t>
            </a:r>
            <a:endParaRPr lang="en-US" b="1" dirty="0">
              <a:solidFill>
                <a:srgbClr val="44546A"/>
              </a:solidFill>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582BC32B-9D36-41A3-9390-881FBB0DCB52}"/>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custDataLst>
      <p:tags r:id="rId1"/>
    </p:custDataLst>
    <p:extLst>
      <p:ext uri="{BB962C8B-B14F-4D97-AF65-F5344CB8AC3E}">
        <p14:creationId xmlns:p14="http://schemas.microsoft.com/office/powerpoint/2010/main" val="359018366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89997"/>
            <a:ext cx="9603906" cy="465517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11283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61673" y="1944128"/>
            <a:ext cx="6807040" cy="3801041"/>
          </a:xfrm>
          <a:prstGeom prst="rect">
            <a:avLst/>
          </a:prstGeom>
          <a:noFill/>
        </p:spPr>
        <p:txBody>
          <a:bodyPr wrap="square" rtlCol="0">
            <a:spAutoFit/>
          </a:bodyPr>
          <a:lstStyle/>
          <a:p>
            <a:pPr algn="just" rtl="1"/>
            <a:r>
              <a:rPr lang="ar-SA" sz="2400" b="1" dirty="0">
                <a:solidFill>
                  <a:srgbClr val="44546A"/>
                </a:solidFill>
                <a:ea typeface="Calibri" panose="020F0502020204030204" pitchFamily="34" charset="0"/>
              </a:rPr>
              <a:t>رابعا: أسباب جعل الجريمة السيبرانية جريمة عالمية:</a:t>
            </a:r>
            <a:endParaRPr lang="ar-EG" sz="2400" b="1" dirty="0">
              <a:solidFill>
                <a:srgbClr val="44546A"/>
              </a:solidFill>
              <a:ea typeface="Calibri" panose="020F0502020204030204" pitchFamily="34" charset="0"/>
            </a:endParaRPr>
          </a:p>
          <a:p>
            <a:pPr algn="just" rtl="1"/>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إنفتاح شبكة المعلوماتية.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انعدام الحواجز الجغرافية.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صعوبة الكشف عن هوية المستخدم.</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بساطة التعامل مع الإنترنت وزهد ثمنه</a:t>
            </a:r>
            <a:r>
              <a:rPr lang="ar-SA" sz="2400" dirty="0">
                <a:solidFill>
                  <a:srgbClr val="000000"/>
                </a:solidFill>
                <a:latin typeface="Times New Roman" panose="02020603050405020304" pitchFamily="18" charset="0"/>
                <a:ea typeface="Times New Roman" panose="02020603050405020304" pitchFamily="18" charset="0"/>
              </a:rPr>
              <a:t>.</a:t>
            </a:r>
            <a:endParaRPr lang="en-US" sz="1600" dirty="0">
              <a:latin typeface="Times New Roman" panose="02020603050405020304" pitchFamily="18" charset="0"/>
              <a:ea typeface="Times New Roman" panose="02020603050405020304" pitchFamily="18" charset="0"/>
            </a:endParaRPr>
          </a:p>
        </p:txBody>
      </p:sp>
      <p:pic>
        <p:nvPicPr>
          <p:cNvPr id="7170" name="Picture 2" descr="CONFUSION MATRIX IN CYBER CRIME..!! | by Shrishti Kapoor | Medium">
            <a:extLst>
              <a:ext uri="{FF2B5EF4-FFF2-40B4-BE49-F238E27FC236}">
                <a16:creationId xmlns:a16="http://schemas.microsoft.com/office/drawing/2014/main" id="{DF551883-B9F3-4B9B-92D5-4BD02DE0A0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4459" y="2657270"/>
            <a:ext cx="3957403" cy="356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64142AE-672C-4CBF-8F89-ECF79525BB49}"/>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custDataLst>
      <p:tags r:id="rId1"/>
    </p:custDataLst>
    <p:extLst>
      <p:ext uri="{BB962C8B-B14F-4D97-AF65-F5344CB8AC3E}">
        <p14:creationId xmlns:p14="http://schemas.microsoft.com/office/powerpoint/2010/main" val="12329194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algn="r" rtl="1"/>
            <a:r>
              <a:rPr lang="ar-IQ" sz="2800" b="1" dirty="0">
                <a:solidFill>
                  <a:srgbClr val="FF0000"/>
                </a:solidFill>
                <a:latin typeface="Times New Roman" panose="02020603050405020304" pitchFamily="18" charset="0"/>
                <a:ea typeface="Calibri" panose="020F0502020204030204" pitchFamily="34" charset="0"/>
              </a:rPr>
              <a:t>المحور الثاني : </a:t>
            </a:r>
            <a:r>
              <a:rPr lang="ar-EG" sz="2800" b="1" dirty="0">
                <a:solidFill>
                  <a:srgbClr val="FF0000"/>
                </a:solidFill>
                <a:latin typeface="Times New Roman" panose="02020603050405020304" pitchFamily="18" charset="0"/>
                <a:ea typeface="Calibri" panose="020F0502020204030204" pitchFamily="34" charset="0"/>
              </a:rPr>
              <a:t>مراحل إرتكاب الجرائم السيبرانية</a:t>
            </a:r>
            <a:r>
              <a:rPr lang="ar-IQ" sz="2800" b="1" dirty="0">
                <a:solidFill>
                  <a:srgbClr val="FF0000"/>
                </a:solidFill>
                <a:latin typeface="Times New Roman" panose="02020603050405020304" pitchFamily="18" charset="0"/>
                <a:ea typeface="Calibri" panose="020F0502020204030204" pitchFamily="34" charset="0"/>
              </a:rPr>
              <a:t>:</a:t>
            </a:r>
            <a:endParaRPr lang="ar-EG" sz="2800" b="1" dirty="0">
              <a:solidFill>
                <a:srgbClr val="FF0000"/>
              </a:solidFill>
              <a:latin typeface="Times New Roman" panose="02020603050405020304" pitchFamily="18" charset="0"/>
              <a:ea typeface="Calibri" panose="020F0502020204030204" pitchFamily="34" charset="0"/>
            </a:endParaRPr>
          </a:p>
          <a:p>
            <a:pPr algn="r" rtl="1"/>
            <a:endParaRPr lang="ar-EG" sz="2800" b="1" dirty="0">
              <a:solidFill>
                <a:srgbClr val="FF0000"/>
              </a:solidFill>
              <a:latin typeface="Times New Roman" panose="02020603050405020304" pitchFamily="18" charset="0"/>
              <a:ea typeface="Calibri" panose="020F0502020204030204" pitchFamily="34" charset="0"/>
            </a:endParaRPr>
          </a:p>
          <a:p>
            <a:pPr algn="just" rtl="1"/>
            <a:r>
              <a:rPr lang="ar-EG" sz="2800" b="1" dirty="0">
                <a:solidFill>
                  <a:srgbClr val="44546A"/>
                </a:solidFill>
                <a:latin typeface="Times New Roman" panose="02020603050405020304" pitchFamily="18" charset="0"/>
                <a:ea typeface="Calibri" panose="020F0502020204030204" pitchFamily="34" charset="0"/>
              </a:rPr>
              <a:t>         </a:t>
            </a:r>
            <a:r>
              <a:rPr lang="ar-SA" sz="2800" b="1" dirty="0">
                <a:solidFill>
                  <a:srgbClr val="44546A"/>
                </a:solidFill>
                <a:latin typeface="Times New Roman" panose="02020603050405020304" pitchFamily="18" charset="0"/>
                <a:ea typeface="Calibri" panose="020F0502020204030204" pitchFamily="34" charset="0"/>
              </a:rPr>
              <a:t>أولا: مرحلة الإدخال.</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en-US"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ثانيا: مرحلة المعالجة.</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ar-EG"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ثالثا: مرحلة الإخراج.</a:t>
            </a:r>
            <a:endParaRPr lang="en-US" sz="2800" b="1" dirty="0">
              <a:solidFill>
                <a:srgbClr val="44546A"/>
              </a:solidFill>
              <a:latin typeface="Times New Roman" panose="02020603050405020304" pitchFamily="18" charset="0"/>
              <a:ea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1026" name="Picture 2" descr="مجرمو الانترنت-كيف تنفذ الهجمات السيبرانية؟ - روبودين">
            <a:extLst>
              <a:ext uri="{FF2B5EF4-FFF2-40B4-BE49-F238E27FC236}">
                <a16:creationId xmlns:a16="http://schemas.microsoft.com/office/drawing/2014/main" id="{E37680B3-07F9-47FF-A433-9BFFD77728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2208" y="2380989"/>
            <a:ext cx="4292515" cy="30203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E4636606-6895-44DB-BCF1-99FFDBD91278}"/>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custDataLst>
      <p:tags r:id="rId1"/>
    </p:custDataLst>
    <p:extLst>
      <p:ext uri="{BB962C8B-B14F-4D97-AF65-F5344CB8AC3E}">
        <p14:creationId xmlns:p14="http://schemas.microsoft.com/office/powerpoint/2010/main" val="172277729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04330" y="3003176"/>
            <a:ext cx="5475046" cy="98193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عالمية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0" name="Picture 9">
            <a:extLst>
              <a:ext uri="{FF2B5EF4-FFF2-40B4-BE49-F238E27FC236}">
                <a16:creationId xmlns:a16="http://schemas.microsoft.com/office/drawing/2014/main" id="{F0888A21-0B6D-43D9-8DFB-772C21B04F59}"/>
              </a:ext>
            </a:extLst>
          </p:cNvPr>
          <p:cNvPicPr>
            <a:picLocks noChangeAspect="1"/>
          </p:cNvPicPr>
          <p:nvPr/>
        </p:nvPicPr>
        <p:blipFill rotWithShape="1">
          <a:blip r:embed="rId4"/>
          <a:srcRect t="5151" b="7969"/>
          <a:stretch/>
        </p:blipFill>
        <p:spPr>
          <a:xfrm>
            <a:off x="687487" y="1465453"/>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864AFF50-E0A0-404F-B493-5A3351C38FB4}"/>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custDataLst>
      <p:tags r:id="rId1"/>
    </p:custDataLst>
    <p:extLst>
      <p:ext uri="{BB962C8B-B14F-4D97-AF65-F5344CB8AC3E}">
        <p14:creationId xmlns:p14="http://schemas.microsoft.com/office/powerpoint/2010/main" val="53301806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0E3486EA-15F7-4C56-BDB9-FFC1841C1E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623" y="1456856"/>
            <a:ext cx="8904158" cy="39845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88306" y="1813267"/>
            <a:ext cx="3621187" cy="822358"/>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تمهيد وتقسيم</a:t>
            </a:r>
            <a:r>
              <a:rPr kumimoji="0" lang="en-US"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 </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Office study studying GIF on GIFER - by Thundercliff">
            <a:extLst>
              <a:ext uri="{FF2B5EF4-FFF2-40B4-BE49-F238E27FC236}">
                <a16:creationId xmlns:a16="http://schemas.microsoft.com/office/drawing/2014/main" id="{4E0687FE-8C1D-44F3-95FB-811B1B7D32A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92364" y="4554466"/>
            <a:ext cx="4572000" cy="21172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878AFF57-43DF-4041-B789-5CAD81093484}"/>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custDataLst>
      <p:tags r:id="rId1"/>
    </p:custDataLst>
    <p:extLst>
      <p:ext uri="{BB962C8B-B14F-4D97-AF65-F5344CB8AC3E}">
        <p14:creationId xmlns:p14="http://schemas.microsoft.com/office/powerpoint/2010/main" val="271726401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0" name="Picture 2" descr="الهجمات السيبرانية حرب صاخبة في الخفاء">
            <a:extLst>
              <a:ext uri="{FF2B5EF4-FFF2-40B4-BE49-F238E27FC236}">
                <a16:creationId xmlns:a16="http://schemas.microsoft.com/office/drawing/2014/main" id="{884F2A23-9EB1-4BAA-BC72-2FA37AFAE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892116" y="1658471"/>
            <a:ext cx="5830797" cy="15410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a:t>
            </a:r>
            <a:r>
              <a:rPr lang="ar-EG" sz="3200" b="1" dirty="0">
                <a:solidFill>
                  <a:srgbClr val="FF0000"/>
                </a:solidFill>
                <a:latin typeface="Calibri" panose="020F0502020204030204"/>
                <a:ea typeface="Calibri" panose="020F0502020204030204" pitchFamily="34" charset="0"/>
              </a:rPr>
              <a:t>مفهوم الجريمة العالمية بصفه عامة: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B7B6CB6E-093D-4833-9949-C800A4DE9D66}"/>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64690144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555EB15-E361-4A83-9EBA-C0376A1BAA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710585" y="1755290"/>
            <a:ext cx="8690884" cy="17783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rgbClr val="000000"/>
                </a:solidFill>
                <a:latin typeface="Times New Roman" panose="02020603050405020304" pitchFamily="18" charset="0"/>
                <a:ea typeface="Times New Roman" panose="02020603050405020304" pitchFamily="18" charset="0"/>
              </a:rPr>
              <a:t>      </a:t>
            </a:r>
            <a:r>
              <a:rPr lang="ar-SA" sz="2000" dirty="0">
                <a:solidFill>
                  <a:srgbClr val="000000"/>
                </a:solidFill>
                <a:latin typeface="Times New Roman" panose="02020603050405020304" pitchFamily="18" charset="0"/>
                <a:ea typeface="Times New Roman" panose="02020603050405020304" pitchFamily="18" charset="0"/>
              </a:rPr>
              <a:t>ويرجع سر تسمية هذه الجرائم بالجرائم العالمية - فضلاً عن الاعتبار المتقدم - إلي اعتبار آخر أصبحت له السيادة في الوقت الحالي وهو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مزاولة هذه الأنشطة الإجرامية علي مستوي عالمي، وعبر الدول والحدود</a:t>
            </a:r>
            <a:r>
              <a:rPr lang="ar-SA" sz="2000" dirty="0">
                <a:solidFill>
                  <a:srgbClr val="000000"/>
                </a:solidFill>
                <a:latin typeface="Times New Roman" panose="02020603050405020304" pitchFamily="18" charset="0"/>
                <a:ea typeface="Times New Roman" panose="02020603050405020304" pitchFamily="18" charset="0"/>
              </a:rPr>
              <a:t> نتيجة للتقدم المذهل في وسائل الاتصالات والمواصلات، وعن طريق عصابات دولية تتفنن في إضفاء صبغة مشروعة علي أنشطتها الإجرامية.</a:t>
            </a:r>
            <a:endParaRPr lang="en-US" sz="20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D345EB02-0822-4E4C-BA15-62EDB5DA2D1C}"/>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73255405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7A61380-7283-4390-B980-B2E242F6C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33603" y="1654144"/>
            <a:ext cx="5901765" cy="1451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الجرائم السيبرانية هي جرائم عالمية: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pic>
        <p:nvPicPr>
          <p:cNvPr id="14" name="Picture 2" descr="Pin on Quick Saves">
            <a:extLst>
              <a:ext uri="{FF2B5EF4-FFF2-40B4-BE49-F238E27FC236}">
                <a16:creationId xmlns:a16="http://schemas.microsoft.com/office/drawing/2014/main" id="{6322783D-8544-4B2B-81B4-5BE2D2C7BFF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64293" y="1454326"/>
            <a:ext cx="3957060"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2394DC8-F9AA-4DF8-A701-143E8D0CC741}"/>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161512394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E7A2ADC-548D-4ED2-B9F8-8339117E0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144345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en-US"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latin typeface="Times New Roman" panose="02020603050405020304" pitchFamily="18" charset="0"/>
              </a:rPr>
              <a:t>إن ربط العالم بشبكة من الاتصالات من خلال الأقمار الصناعية، والفضائيات، والإنترنت جعل الانتشار الثقافي وعولمة الثقافة والجريمة </a:t>
            </a:r>
            <a:r>
              <a:rPr lang="ar-SA" sz="2000" dirty="0">
                <a:solidFill>
                  <a:srgbClr val="000000"/>
                </a:solidFill>
                <a:highlight>
                  <a:srgbClr val="FFFF00"/>
                </a:highlight>
                <a:latin typeface="Times New Roman" panose="02020603050405020304" pitchFamily="18" charset="0"/>
              </a:rPr>
              <a:t>أمرا شاسعا، لا يعترف بالحدود الإقليمية للدول، ولا بالمكان ولا بالزمان</a:t>
            </a:r>
            <a:r>
              <a:rPr lang="ar-SA" sz="2000" dirty="0">
                <a:solidFill>
                  <a:srgbClr val="000000"/>
                </a:solidFill>
                <a:latin typeface="Times New Roman" panose="02020603050405020304" pitchFamily="18" charset="0"/>
              </a:rPr>
              <a:t>، بل أصبحت ساحتها العالم أجمع .</a:t>
            </a:r>
            <a:endParaRPr lang="en-US" sz="2000" dirty="0">
              <a:solidFill>
                <a:srgbClr val="000000"/>
              </a:solidFill>
              <a:latin typeface="Times New Roman" panose="02020603050405020304" pitchFamily="18" charset="0"/>
            </a:endParaRPr>
          </a:p>
        </p:txBody>
      </p:sp>
      <p:sp>
        <p:nvSpPr>
          <p:cNvPr id="3" name="Slide Number Placeholder 2">
            <a:extLst>
              <a:ext uri="{FF2B5EF4-FFF2-40B4-BE49-F238E27FC236}">
                <a16:creationId xmlns:a16="http://schemas.microsoft.com/office/drawing/2014/main" id="{AC9FD338-7149-4FEF-91C1-E71C6A6898E4}"/>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129799670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EDD4F2D9-6428-4E35-831D-2CFA928475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200831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en-US" sz="2400" dirty="0">
                <a:solidFill>
                  <a:srgbClr val="000000"/>
                </a:solidFill>
                <a:latin typeface="Calibri" panose="020F0502020204030204" pitchFamily="34" charset="0"/>
                <a:ea typeface="Times New Roman" panose="02020603050405020304" pitchFamily="18" charset="0"/>
              </a:rPr>
              <a:t> </a:t>
            </a:r>
            <a:r>
              <a:rPr lang="ar-EG" sz="2400" dirty="0">
                <a:solidFill>
                  <a:srgbClr val="000000"/>
                </a:solidFill>
                <a:latin typeface="Calibri" panose="020F0502020204030204" pitchFamily="34" charset="0"/>
                <a:ea typeface="Times New Roman" panose="02020603050405020304" pitchFamily="18" charset="0"/>
              </a:rPr>
              <a:t>      </a:t>
            </a:r>
            <a:r>
              <a:rPr lang="ar-SA" sz="2400" dirty="0">
                <a:solidFill>
                  <a:srgbClr val="000000"/>
                </a:solidFill>
                <a:latin typeface="Times New Roman" panose="02020603050405020304" pitchFamily="18" charset="0"/>
              </a:rPr>
              <a:t>ففي مجتمع المعلومات تتلاشى الحدود الجغرافية للدول؛ لارتباط العالم بشبكة واحدة؛ حيث إن أغلب الجرائم المرتكبة عبر الإنترنت ، يكون الجاني فيها في دولة ما والمجني عليه في دولة أخري، </a:t>
            </a:r>
            <a:r>
              <a:rPr lang="ar-SA" sz="2400" dirty="0">
                <a:solidFill>
                  <a:srgbClr val="000000"/>
                </a:solidFill>
                <a:highlight>
                  <a:srgbClr val="FFFF00"/>
                </a:highlight>
                <a:latin typeface="Times New Roman" panose="02020603050405020304" pitchFamily="18" charset="0"/>
              </a:rPr>
              <a:t>وقد يكون الضرر المترتب عن الجريمة ليس واقعا علي المجني عليه داخل إقليم دولة الجاني. </a:t>
            </a:r>
            <a:endParaRPr lang="en-US" sz="2400" dirty="0">
              <a:solidFill>
                <a:srgbClr val="000000"/>
              </a:solidFill>
              <a:highlight>
                <a:srgbClr val="FFFF00"/>
              </a:highlight>
              <a:latin typeface="Times New Roman" panose="02020603050405020304" pitchFamily="18" charset="0"/>
            </a:endParaRPr>
          </a:p>
        </p:txBody>
      </p:sp>
      <p:sp>
        <p:nvSpPr>
          <p:cNvPr id="2" name="Slide Number Placeholder 1">
            <a:extLst>
              <a:ext uri="{FF2B5EF4-FFF2-40B4-BE49-F238E27FC236}">
                <a16:creationId xmlns:a16="http://schemas.microsoft.com/office/drawing/2014/main" id="{C692F547-4888-4296-B1CB-E210443CD7F8}"/>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69048720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DDE57C80-A84A-4D8F-A203-D8992CB16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3709"/>
            <a:ext cx="1012943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85763" y="1758944"/>
            <a:ext cx="8820473" cy="167005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Symbol" panose="05050102010706020507" pitchFamily="18" charset="2"/>
              <a:buChar char=""/>
            </a:pPr>
            <a:r>
              <a:rPr lang="ar-EG" b="1" dirty="0">
                <a:solidFill>
                  <a:srgbClr val="FF0000"/>
                </a:solidFill>
                <a:latin typeface="Times New Roman" panose="02020603050405020304" pitchFamily="18" charset="0"/>
                <a:ea typeface="Times New Roman" panose="02020603050405020304" pitchFamily="18" charset="0"/>
              </a:rPr>
              <a:t>ملحوظة هامة:</a:t>
            </a:r>
            <a:endParaRPr lang="en-US" dirty="0">
              <a:solidFill>
                <a:srgbClr val="FF0000"/>
              </a:solidFill>
              <a:latin typeface="Times New Roman" panose="02020603050405020304" pitchFamily="18" charset="0"/>
              <a:ea typeface="Times New Roman" panose="02020603050405020304" pitchFamily="18" charset="0"/>
            </a:endParaRPr>
          </a:p>
          <a:p>
            <a:pPr algn="just" rtl="1"/>
            <a:r>
              <a:rPr lang="ar-SA"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highlight>
                  <a:srgbClr val="FFFF00"/>
                </a:highlight>
                <a:latin typeface="Times New Roman" panose="02020603050405020304" pitchFamily="18" charset="0"/>
                <a:ea typeface="Times New Roman" panose="02020603050405020304" pitchFamily="18" charset="0"/>
              </a:rPr>
              <a:t>ولكن البعد الدولي في الجريمة العالمية لا يصح أن يختلط بالركن الدولي في الجريمة الدولية،</a:t>
            </a:r>
            <a:r>
              <a:rPr lang="ar-SA" dirty="0">
                <a:solidFill>
                  <a:srgbClr val="000000"/>
                </a:solidFill>
                <a:latin typeface="Times New Roman" panose="02020603050405020304" pitchFamily="18" charset="0"/>
                <a:ea typeface="Times New Roman" panose="02020603050405020304" pitchFamily="18" charset="0"/>
              </a:rPr>
              <a:t> فبينما الركن الدولي في الجريمة الدولية يتصل بسلوك دولة بشكل أو بآخر فإن البعد الدولي في الجريمة العالمية يعبر عن مشكلة تتعلق بالاختصاص المكاني ، أو بقواعد سريان قانون العقوبات الوطني من حيث المكان .</a:t>
            </a:r>
            <a:endParaRPr lang="en-US"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E5653C7-93A0-43F8-8A67-D5649BDEA8A4}"/>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223018309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87406FE0-4BC1-4474-ABD5-2F99CDDDC2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38294" y="1891553"/>
            <a:ext cx="8820473" cy="12819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3600" dirty="0">
                <a:solidFill>
                  <a:srgbClr val="000000"/>
                </a:solidFill>
                <a:ea typeface="Calibri" panose="020F0502020204030204" pitchFamily="34" charset="0"/>
                <a:cs typeface="Calibri" panose="020F0502020204030204" pitchFamily="34" charset="0"/>
              </a:rPr>
              <a:t>    </a:t>
            </a:r>
            <a:r>
              <a:rPr lang="ar-SA" dirty="0">
                <a:solidFill>
                  <a:srgbClr val="000000"/>
                </a:solidFill>
                <a:highlight>
                  <a:srgbClr val="FFFF00"/>
                </a:highlight>
                <a:ea typeface="Calibri" panose="020F0502020204030204" pitchFamily="34" charset="0"/>
              </a:rPr>
              <a:t>الجريمة الدولية</a:t>
            </a:r>
            <a:r>
              <a:rPr lang="ar-EG" dirty="0">
                <a:solidFill>
                  <a:srgbClr val="000000"/>
                </a:solidFill>
                <a:highlight>
                  <a:srgbClr val="FFFF00"/>
                </a:highlight>
                <a:ea typeface="Calibri" panose="020F0502020204030204" pitchFamily="34" charset="0"/>
              </a:rPr>
              <a:t> :</a:t>
            </a:r>
            <a:r>
              <a:rPr lang="ar-SA" dirty="0">
                <a:solidFill>
                  <a:srgbClr val="000000"/>
                </a:solidFill>
                <a:ea typeface="Calibri" panose="020F0502020204030204" pitchFamily="34" charset="0"/>
              </a:rPr>
              <a:t> هي كل سلوك – فعلا كان أو إمتناعا – إنساني يصدر عن فرد باسم الدولة أو برضاء منها صادر عن إرادة إجرامية يترتب عليه المساس بمصلحة دولية مشمولة بحماية القانون الدولي عن طريق الجزاء الجنائي</a:t>
            </a:r>
            <a:r>
              <a:rPr lang="ar-EG" dirty="0">
                <a:solidFill>
                  <a:srgbClr val="000000"/>
                </a:solidFill>
                <a:ea typeface="Calibri" panose="020F0502020204030204" pitchFamily="34" charset="0"/>
              </a:rPr>
              <a:t>.</a:t>
            </a:r>
            <a:r>
              <a:rPr lang="ar-SA" dirty="0">
                <a:solidFill>
                  <a:srgbClr val="000000"/>
                </a:solidFill>
                <a:ea typeface="Calibri" panose="020F0502020204030204" pitchFamily="34" charset="0"/>
              </a:rPr>
              <a:t> </a:t>
            </a:r>
            <a:endParaRPr kumimoji="0" lang="en-US" b="0" i="0"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BF6044FE-2039-44F7-9404-E441647E92DB}"/>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20418477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419DD20E-8AD0-46B4-8DCB-E334C74705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898476" y="2222072"/>
            <a:ext cx="8395047" cy="75387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dirty="0">
                <a:solidFill>
                  <a:srgbClr val="000000"/>
                </a:solidFill>
                <a:ea typeface="Calibri" panose="020F0502020204030204" pitchFamily="34" charset="0"/>
              </a:rPr>
              <a:t>ولا يقصد بمبدأ العالمية أن لقانون العقوبات الوطني سلطانا علي العالم بأسره</a:t>
            </a:r>
            <a:r>
              <a:rPr lang="ar-EG" dirty="0">
                <a:solidFill>
                  <a:srgbClr val="000000"/>
                </a:solidFill>
                <a:ea typeface="Calibri" panose="020F0502020204030204" pitchFamily="34" charset="0"/>
              </a:rPr>
              <a:t>.</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AEA02D3F-7EED-4258-AF39-DA3C061955A5}"/>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3564215833"/>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696FDD4-BDA5-4A6D-A922-F7A0CAD53D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99390" y="3850466"/>
            <a:ext cx="4217808" cy="11354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ثالثا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علاقة الجريمة العابرة للحدود بالإنترنت:</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Pin on Quick Saves">
            <a:extLst>
              <a:ext uri="{FF2B5EF4-FFF2-40B4-BE49-F238E27FC236}">
                <a16:creationId xmlns:a16="http://schemas.microsoft.com/office/drawing/2014/main" id="{D5268B14-6817-40B9-8DF8-786DF9C12A4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22894" y="1558947"/>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4B63CF9-B459-46D7-90DB-0E5E367BF321}"/>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414780055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صورة تعبر عن الانتــــرنت">
            <a:extLst>
              <a:ext uri="{FF2B5EF4-FFF2-40B4-BE49-F238E27FC236}">
                <a16:creationId xmlns:a16="http://schemas.microsoft.com/office/drawing/2014/main" id="{233E8609-3CBC-4096-B49F-5C8B5AE465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164" y="1558977"/>
            <a:ext cx="9803567" cy="3904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Rounded Rectangle 12">
            <a:extLst>
              <a:ext uri="{FF2B5EF4-FFF2-40B4-BE49-F238E27FC236}">
                <a16:creationId xmlns:a16="http://schemas.microsoft.com/office/drawing/2014/main" id="{453E6583-A424-4095-9E60-059C049C5F00}"/>
              </a:ext>
            </a:extLst>
          </p:cNvPr>
          <p:cNvSpPr/>
          <p:nvPr/>
        </p:nvSpPr>
        <p:spPr>
          <a:xfrm>
            <a:off x="1876121" y="2927216"/>
            <a:ext cx="8812305" cy="5842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3200" dirty="0">
                <a:solidFill>
                  <a:srgbClr val="000000"/>
                </a:solidFill>
                <a:ea typeface="Calibri" panose="020F0502020204030204" pitchFamily="34" charset="0"/>
                <a:cs typeface="Calibri" panose="020F0502020204030204" pitchFamily="34" charset="0"/>
              </a:rPr>
              <a:t> </a:t>
            </a:r>
            <a:r>
              <a:rPr lang="ar-SA" sz="1600" dirty="0">
                <a:solidFill>
                  <a:srgbClr val="FF0000"/>
                </a:solidFill>
                <a:ea typeface="Calibri" panose="020F0502020204030204" pitchFamily="34" charset="0"/>
              </a:rPr>
              <a:t>وفي بيئة الإنترنت، تتدفق المعلومات والاتصالات عبر الحدود دون أي اعتبار للجغرافيا والسيادة</a:t>
            </a:r>
            <a:r>
              <a:rPr lang="ar-SA" sz="1600" dirty="0">
                <a:solidFill>
                  <a:srgbClr val="FF0000"/>
                </a:solidFill>
                <a:latin typeface="Times New Roman" panose="02020603050405020304" pitchFamily="18" charset="0"/>
                <a:ea typeface="Times New Roman" panose="02020603050405020304" pitchFamily="18" charset="0"/>
              </a:rPr>
              <a:t>.</a:t>
            </a:r>
            <a:endParaRPr lang="en-US" sz="1600" dirty="0">
              <a:solidFill>
                <a:srgbClr val="FF0000"/>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FC041857-E4F7-4DB0-9349-1A2C7C406B23}"/>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428891249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74114" y="1658471"/>
            <a:ext cx="9643769" cy="102379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dirty="0">
                <a:solidFill>
                  <a:srgbClr val="000000"/>
                </a:solidFill>
                <a:latin typeface="Times New Roman" panose="02020603050405020304" pitchFamily="18" charset="0"/>
                <a:ea typeface="Times New Roman" panose="02020603050405020304" pitchFamily="18" charset="0"/>
              </a:rPr>
              <a:t>وفي الواقع إن كافة الدول مرتبطة بينها بنظم معلومات تقنية عبر الأقمار الصناعية وشبكات الاتصال العالمية،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الأمر الذي سهل على منظمات الإجرام استغلال هذه الوسيلة لأغراض مشبوهة غير مشروعة</a:t>
            </a:r>
            <a:r>
              <a:rPr lang="ar-SA" dirty="0">
                <a:solidFill>
                  <a:srgbClr val="000000"/>
                </a:solidFill>
                <a:latin typeface="Times New Roman" panose="02020603050405020304" pitchFamily="18" charset="0"/>
                <a:ea typeface="Times New Roman" panose="02020603050405020304" pitchFamily="18" charset="0"/>
              </a:rPr>
              <a:t>.</a:t>
            </a: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6" name="Picture 2" descr="إعرف حالة الطقس اليوم بمحافظة الإسكندرية ،ماذا تقول آخر صور للأقمار الصناعية">
            <a:extLst>
              <a:ext uri="{FF2B5EF4-FFF2-40B4-BE49-F238E27FC236}">
                <a16:creationId xmlns:a16="http://schemas.microsoft.com/office/drawing/2014/main" id="{616D2CF9-67B1-4C71-9952-5FE4B369B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567" y="3107300"/>
            <a:ext cx="6448178" cy="307844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FB39C3A7-DF15-464D-86FB-5A297D79FF45}"/>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4122738736"/>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63989" y="1469047"/>
            <a:ext cx="9643769" cy="11941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kumimoji="0" lang="ar-SA"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ea typeface="Calibri" panose="020F0502020204030204" pitchFamily="34" charset="0"/>
              </a:rPr>
              <a:t>وتظهر هذه المشكلة بصفة خاصة في مجال البنوك، حيث أدي التوسع الكبير في إجراء المعاملات الدولية إلي إعطاء بعد دولي لجرائم الاحتيال المعلوماتي بصفة خاصة</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0" name="Picture 2" descr="Update CU - ايه هى أقسام البنوك ؟! 🏦 ببساطة و بشرح مختصر هنتعرف على بعض  أقسام الفروع الرئيسية فى اى بنك و كل قسم بيشتغل ازاى! =D أولاً : قسم  الخزينة &quot;">
            <a:extLst>
              <a:ext uri="{FF2B5EF4-FFF2-40B4-BE49-F238E27FC236}">
                <a16:creationId xmlns:a16="http://schemas.microsoft.com/office/drawing/2014/main" id="{ED7FCAF6-7FC6-4BFD-ACBC-5565E50DFB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4219" y="2509039"/>
            <a:ext cx="5786203" cy="28799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Slide Number Placeholder 1">
            <a:extLst>
              <a:ext uri="{FF2B5EF4-FFF2-40B4-BE49-F238E27FC236}">
                <a16:creationId xmlns:a16="http://schemas.microsoft.com/office/drawing/2014/main" id="{A0551930-FC49-4365-B660-09B1FCA658A2}"/>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378544907"/>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90DF72CB-7B7D-475B-A70A-4BCFD1FFD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55976" y="1838435"/>
            <a:ext cx="4441926" cy="110529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1" name="Rounded Rectangle 12">
            <a:extLst>
              <a:ext uri="{FF2B5EF4-FFF2-40B4-BE49-F238E27FC236}">
                <a16:creationId xmlns:a16="http://schemas.microsoft.com/office/drawing/2014/main" id="{A052A9C7-87BE-482E-A5CD-CF2D801049C1}"/>
              </a:ext>
            </a:extLst>
          </p:cNvPr>
          <p:cNvSpPr/>
          <p:nvPr/>
        </p:nvSpPr>
        <p:spPr>
          <a:xfrm>
            <a:off x="1394098" y="1653988"/>
            <a:ext cx="5116279" cy="16847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إنفتاح شبكة المعلوماتية.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انعدام الحواجز الجغرافية.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صعوبة الكشف عن هوية المستخدم.</a:t>
            </a:r>
            <a:endParaRPr lang="en-US"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بساطة التعامل مع الإنترنت وزهد ثمنه</a:t>
            </a:r>
            <a:r>
              <a:rPr lang="ar-SA" sz="2000" dirty="0">
                <a:solidFill>
                  <a:srgbClr val="000000"/>
                </a:solidFill>
                <a:latin typeface="Times New Roman" panose="02020603050405020304" pitchFamily="18" charset="0"/>
                <a:ea typeface="Times New Roman" panose="02020603050405020304" pitchFamily="18" charset="0"/>
              </a:rPr>
              <a:t>.</a:t>
            </a: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007FEB3A-F25E-4083-BCBA-A84DD70311CF}"/>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39731078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26E134C3-B218-4893-8485-8198A13CD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181074" y="2068623"/>
            <a:ext cx="4536146" cy="13603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10864" y="2348753"/>
            <a:ext cx="4249270" cy="6519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 إنفتاح شبكة المعلوماتية: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A62946E9-2FCD-4E56-A339-B2201C76BF73}"/>
              </a:ext>
            </a:extLst>
          </p:cNvPr>
          <p:cNvSpPr>
            <a:spLocks noGrp="1"/>
          </p:cNvSpPr>
          <p:nvPr>
            <p:ph type="sldNum" sz="quarter" idx="12"/>
          </p:nvPr>
        </p:nvSpPr>
        <p:spPr/>
        <p:txBody>
          <a:bodyPr/>
          <a:lstStyle/>
          <a:p>
            <a:fld id="{F7542ADD-394E-41F3-B704-951748884AEE}" type="slidenum">
              <a:rPr lang="en-US" smtClean="0"/>
              <a:t>23</a:t>
            </a:fld>
            <a:endParaRPr lang="en-US" dirty="0"/>
          </a:p>
        </p:txBody>
      </p:sp>
    </p:spTree>
    <p:extLst>
      <p:ext uri="{BB962C8B-B14F-4D97-AF65-F5344CB8AC3E}">
        <p14:creationId xmlns:p14="http://schemas.microsoft.com/office/powerpoint/2010/main" val="3422910838"/>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B722C6CA-1CBF-4054-9558-290A032CE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39934379-C40C-43DE-9A7B-910717846A56}"/>
              </a:ext>
            </a:extLst>
          </p:cNvPr>
          <p:cNvSpPr/>
          <p:nvPr/>
        </p:nvSpPr>
        <p:spPr>
          <a:xfrm>
            <a:off x="2895599" y="2103183"/>
            <a:ext cx="6400800" cy="6848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ن الإنترنت يتصف باللامركزية وغياب السلطة التحكمية</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6A83D0FF-6CC1-46C5-841C-9A753CDBA458}"/>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162888076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CD1F4CDA-4FCE-4FA9-9745-FF4CDF5CB1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064623" y="2211734"/>
            <a:ext cx="4397102"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30275" y="2522067"/>
            <a:ext cx="4128422" cy="6639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2. إنعدام الحواجز الجغرافية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2" name="Slide Number Placeholder 1">
            <a:extLst>
              <a:ext uri="{FF2B5EF4-FFF2-40B4-BE49-F238E27FC236}">
                <a16:creationId xmlns:a16="http://schemas.microsoft.com/office/drawing/2014/main" id="{D9B7E5B9-4650-4277-888F-16D04F7CD23B}"/>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337931181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الهجمات السيبرانية حرب صاخبة في الخفاء">
            <a:extLst>
              <a:ext uri="{FF2B5EF4-FFF2-40B4-BE49-F238E27FC236}">
                <a16:creationId xmlns:a16="http://schemas.microsoft.com/office/drawing/2014/main" id="{805B364B-D5B3-4610-BE0C-C90E43F4A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750" y="1453709"/>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841989" y="1918447"/>
            <a:ext cx="8508020" cy="116541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kumimoji="0" lang="ar-EG" sz="3200" b="0" i="0" u="none" strike="noStrike" kern="1200" cap="none" spc="0" normalizeH="0" baseline="0" noProof="0" dirty="0">
                <a:ln>
                  <a:noFill/>
                </a:ln>
                <a:solidFill>
                  <a:srgbClr val="000000"/>
                </a:solidFill>
                <a:effectLst/>
                <a:uLnTx/>
                <a:uFillTx/>
                <a:latin typeface="Calibri" panose="020F0502020204030204"/>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إن التداول والنقل الدولي للمعلومات، بل وأيضا للبيانات يلغي فكرة الزمان والمكان،</a:t>
            </a:r>
            <a:r>
              <a:rPr lang="ar-SA" sz="2000" dirty="0">
                <a:solidFill>
                  <a:srgbClr val="000000"/>
                </a:solidFill>
                <a:latin typeface="Alexandria Medium" pitchFamily="2" charset="-78"/>
                <a:ea typeface="Calibri" panose="020F0502020204030204" pitchFamily="34" charset="0"/>
                <a:cs typeface="Alexandria Medium" pitchFamily="2" charset="-78"/>
              </a:rPr>
              <a:t> ولهذا السبب فإنه من الخطورة بمكان، أن تنأى هذه المعلومات عن أي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تنظيم</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D2736820-42ED-4313-829F-A0401904A9AE}"/>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124390869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0D3E7D04-F29D-4CC8-9EA6-E05C34C571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638800" y="1664854"/>
            <a:ext cx="5230819" cy="138099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رابعا</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412332" y="2833104"/>
            <a:ext cx="5682967" cy="53799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3. صعوبة الكشف عن هوية المستخدم</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3" name="Slide Number Placeholder 2">
            <a:extLst>
              <a:ext uri="{FF2B5EF4-FFF2-40B4-BE49-F238E27FC236}">
                <a16:creationId xmlns:a16="http://schemas.microsoft.com/office/drawing/2014/main" id="{0BC3BD0F-3F09-4AED-B019-CD3B31AA07EE}"/>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355940001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27FE88B-2532-4FC0-9A7B-7A4B42319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480756" y="2025288"/>
            <a:ext cx="9135550" cy="10835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ea typeface="Calibri" panose="020F0502020204030204" pitchFamily="34" charset="0"/>
                <a:cs typeface="Calibri" panose="020F0502020204030204" pitchFamily="34" charset="0"/>
              </a:rPr>
              <a:t>     </a:t>
            </a:r>
            <a:r>
              <a:rPr lang="ar-SA" dirty="0">
                <a:solidFill>
                  <a:srgbClr val="000000"/>
                </a:solidFill>
                <a:ea typeface="Calibri" panose="020F0502020204030204" pitchFamily="34" charset="0"/>
              </a:rPr>
              <a:t>إن </a:t>
            </a:r>
            <a:r>
              <a:rPr lang="ar-SA" dirty="0">
                <a:solidFill>
                  <a:srgbClr val="000000"/>
                </a:solidFill>
                <a:highlight>
                  <a:srgbClr val="FFFF00"/>
                </a:highlight>
                <a:ea typeface="Calibri" panose="020F0502020204030204" pitchFamily="34" charset="0"/>
              </a:rPr>
              <a:t>الحق في التخفي يعد من الحقوق الإلكترونية الكاملة دون منازع</a:t>
            </a:r>
            <a:r>
              <a:rPr lang="ar-SA" dirty="0">
                <a:solidFill>
                  <a:srgbClr val="000000"/>
                </a:solidFill>
                <a:ea typeface="Calibri" panose="020F0502020204030204" pitchFamily="34" charset="0"/>
              </a:rPr>
              <a:t>، لكنه يمارس عبر الإنترنت بسهولة ويسر. ومثل هذا الحق اعترف به التوجه الأوربي، وبحيث يمكن لعضو الانترنت أن يكون متخفياً عبر الإنترنت، كما يمكن له أن يكون كذلك في العالم المادي.</a:t>
            </a:r>
            <a:endPar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799CC29C-0CF8-466F-B739-874CB988AD17}"/>
              </a:ext>
            </a:extLst>
          </p:cNvPr>
          <p:cNvSpPr>
            <a:spLocks noGrp="1"/>
          </p:cNvSpPr>
          <p:nvPr>
            <p:ph type="sldNum" sz="quarter" idx="12"/>
          </p:nvPr>
        </p:nvSpPr>
        <p:spPr/>
        <p:txBody>
          <a:bodyPr/>
          <a:lstStyle/>
          <a:p>
            <a:fld id="{F7542ADD-394E-41F3-B704-951748884AEE}" type="slidenum">
              <a:rPr lang="en-US" smtClean="0"/>
              <a:t>28</a:t>
            </a:fld>
            <a:endParaRPr lang="en-US" dirty="0"/>
          </a:p>
        </p:txBody>
      </p:sp>
    </p:spTree>
    <p:extLst>
      <p:ext uri="{BB962C8B-B14F-4D97-AF65-F5344CB8AC3E}">
        <p14:creationId xmlns:p14="http://schemas.microsoft.com/office/powerpoint/2010/main" val="3915056100"/>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604408B-7E28-40D4-9BBA-A0242D89C3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11741" y="1788034"/>
            <a:ext cx="4383741"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20158" y="2152527"/>
            <a:ext cx="5049371" cy="5556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4. بساطة التعامل مع الإنترنت وزهد ثمنه.</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B9EDA59B-603D-47C4-9E96-5AD5DDAD9427}"/>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3291547371"/>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625787" y="3150370"/>
            <a:ext cx="6445625" cy="12270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مراحل إرتكاب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0" name="Picture 9">
            <a:extLst>
              <a:ext uri="{FF2B5EF4-FFF2-40B4-BE49-F238E27FC236}">
                <a16:creationId xmlns:a16="http://schemas.microsoft.com/office/drawing/2014/main" id="{9053F111-BF8A-4D82-B937-A0EE191A51E4}"/>
              </a:ext>
            </a:extLst>
          </p:cNvPr>
          <p:cNvPicPr>
            <a:picLocks noChangeAspect="1"/>
          </p:cNvPicPr>
          <p:nvPr/>
        </p:nvPicPr>
        <p:blipFill rotWithShape="1">
          <a:blip r:embed="rId4"/>
          <a:srcRect t="11634" b="7451"/>
          <a:stretch/>
        </p:blipFill>
        <p:spPr>
          <a:xfrm>
            <a:off x="972056" y="1788782"/>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B3BCF9C8-41F4-4D47-AF83-491BD29CD45C}"/>
              </a:ext>
            </a:extLst>
          </p:cNvPr>
          <p:cNvSpPr>
            <a:spLocks noGrp="1"/>
          </p:cNvSpPr>
          <p:nvPr>
            <p:ph type="sldNum" sz="quarter" idx="12"/>
          </p:nvPr>
        </p:nvSpPr>
        <p:spPr/>
        <p:txBody>
          <a:bodyPr/>
          <a:lstStyle/>
          <a:p>
            <a:fld id="{F7542ADD-394E-41F3-B704-951748884AEE}" type="slidenum">
              <a:rPr lang="en-US" smtClean="0"/>
              <a:t>30</a:t>
            </a:fld>
            <a:endParaRPr lang="en-US" dirty="0"/>
          </a:p>
        </p:txBody>
      </p:sp>
    </p:spTree>
    <p:custDataLst>
      <p:tags r:id="rId1"/>
    </p:custDataLst>
    <p:extLst>
      <p:ext uri="{BB962C8B-B14F-4D97-AF65-F5344CB8AC3E}">
        <p14:creationId xmlns:p14="http://schemas.microsoft.com/office/powerpoint/2010/main" val="429018108"/>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المعالجة الإلكترونية للبيانات">
            <a:extLst>
              <a:ext uri="{FF2B5EF4-FFF2-40B4-BE49-F238E27FC236}">
                <a16:creationId xmlns:a16="http://schemas.microsoft.com/office/drawing/2014/main" id="{9F50D6BD-F1A9-4B0D-819B-7C6834918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190" y="2119505"/>
            <a:ext cx="8728889" cy="279236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2F37C45B-FD49-47EC-AD05-9333B71AA0FE}"/>
              </a:ext>
            </a:extLst>
          </p:cNvPr>
          <p:cNvSpPr>
            <a:spLocks noGrp="1"/>
          </p:cNvSpPr>
          <p:nvPr>
            <p:ph type="sldNum" sz="quarter" idx="12"/>
          </p:nvPr>
        </p:nvSpPr>
        <p:spPr/>
        <p:txBody>
          <a:bodyPr/>
          <a:lstStyle/>
          <a:p>
            <a:fld id="{F7542ADD-394E-41F3-B704-951748884AEE}" type="slidenum">
              <a:rPr lang="en-US" smtClean="0"/>
              <a:t>31</a:t>
            </a:fld>
            <a:endParaRPr lang="en-US" dirty="0"/>
          </a:p>
        </p:txBody>
      </p:sp>
    </p:spTree>
    <p:extLst>
      <p:ext uri="{BB962C8B-B14F-4D97-AF65-F5344CB8AC3E}">
        <p14:creationId xmlns:p14="http://schemas.microsoft.com/office/powerpoint/2010/main" val="77487956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8E33487C-A95F-4405-B6B4-A32335C1AD3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4243" y="1448350"/>
            <a:ext cx="9833547" cy="4197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205319" y="3731426"/>
            <a:ext cx="3191435" cy="45094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 </a:t>
            </a:r>
            <a:r>
              <a:rPr lang="ar-EG" sz="2800" b="1" dirty="0">
                <a:solidFill>
                  <a:prstClr val="black"/>
                </a:solidFill>
                <a:latin typeface="Times New Roman" panose="02020603050405020304" pitchFamily="18" charset="0"/>
                <a:ea typeface="Calibri" panose="020F0502020204030204" pitchFamily="34" charset="0"/>
              </a:rPr>
              <a:t>مرحلة الإدخال</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p:txBody>
      </p:sp>
      <p:sp>
        <p:nvSpPr>
          <p:cNvPr id="14" name="Oval 13">
            <a:extLst>
              <a:ext uri="{FF2B5EF4-FFF2-40B4-BE49-F238E27FC236}">
                <a16:creationId xmlns:a16="http://schemas.microsoft.com/office/drawing/2014/main" id="{489F9069-D1A2-418C-9014-51994BBF17FB}"/>
              </a:ext>
            </a:extLst>
          </p:cNvPr>
          <p:cNvSpPr/>
          <p:nvPr/>
        </p:nvSpPr>
        <p:spPr>
          <a:xfrm>
            <a:off x="4529370" y="1768388"/>
            <a:ext cx="6458420" cy="83372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pic>
        <p:nvPicPr>
          <p:cNvPr id="13" name="Picture 2" descr="صور تكنولوجيا المعلومات الحديثة بالمجالات المختلفة">
            <a:extLst>
              <a:ext uri="{FF2B5EF4-FFF2-40B4-BE49-F238E27FC236}">
                <a16:creationId xmlns:a16="http://schemas.microsoft.com/office/drawing/2014/main" id="{B5B0EC3A-0A90-4400-B30B-F7BAE7035B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95248" y="3326786"/>
            <a:ext cx="3976628"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2" name="Slide Number Placeholder 1">
            <a:extLst>
              <a:ext uri="{FF2B5EF4-FFF2-40B4-BE49-F238E27FC236}">
                <a16:creationId xmlns:a16="http://schemas.microsoft.com/office/drawing/2014/main" id="{B8674CE2-3849-4AD8-B05D-2AD5164D5B0A}"/>
              </a:ext>
            </a:extLst>
          </p:cNvPr>
          <p:cNvSpPr>
            <a:spLocks noGrp="1"/>
          </p:cNvSpPr>
          <p:nvPr>
            <p:ph type="sldNum" sz="quarter" idx="12"/>
          </p:nvPr>
        </p:nvSpPr>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204146281"/>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28426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C1E18B37-A3A5-472F-A4E3-727E3FE870B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69234" y="1369742"/>
            <a:ext cx="9863528"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32483" y="1702118"/>
            <a:ext cx="9520517" cy="21006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هناك شكلان من العدوان يؤديان إلي الدخول عن بعد وهما:</a:t>
            </a:r>
            <a:r>
              <a:rPr lang="ar-SA" sz="2400" dirty="0">
                <a:solidFill>
                  <a:srgbClr val="000000"/>
                </a:solidFill>
                <a:latin typeface="Times New Roman" panose="02020603050405020304" pitchFamily="18" charset="0"/>
                <a:ea typeface="Times New Roman" panose="02020603050405020304" pitchFamily="18" charset="0"/>
              </a:rPr>
              <a:t> استعمال تعريف كاذب وشفرات الدخول للحصول علي إمكانية استخدام النظام .....و الثاني هو الاستعمال غير المصرح به للمحطة بالدخول إليها من قبل شخص غير مصرح له، وهذه المرحلة هي التي يتم فيها </a:t>
            </a:r>
            <a:r>
              <a:rPr lang="ar-SA" sz="2400" dirty="0">
                <a:solidFill>
                  <a:srgbClr val="FF0000"/>
                </a:solidFill>
                <a:latin typeface="Times New Roman" panose="02020603050405020304" pitchFamily="18" charset="0"/>
                <a:ea typeface="Times New Roman" panose="02020603050405020304" pitchFamily="18" charset="0"/>
              </a:rPr>
              <a:t>الجانب الأكبر من الجرائم السيبرانية.</a:t>
            </a:r>
            <a:endParaRPr lang="en-US" sz="2400" dirty="0">
              <a:solidFill>
                <a:srgbClr val="FF0000"/>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63B71A2-34D3-410B-B052-B7C1C9AFA9F2}"/>
              </a:ext>
            </a:extLst>
          </p:cNvPr>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2193417741"/>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60638CCC-57F8-4449-B3E4-38C813C391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84223" y="1405602"/>
            <a:ext cx="10032982"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7171914" y="4355137"/>
            <a:ext cx="3473919" cy="48680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ثانيا: مرحلة المعالجة:</a:t>
            </a:r>
          </a:p>
        </p:txBody>
      </p:sp>
      <p:sp>
        <p:nvSpPr>
          <p:cNvPr id="14" name="Oval 13">
            <a:extLst>
              <a:ext uri="{FF2B5EF4-FFF2-40B4-BE49-F238E27FC236}">
                <a16:creationId xmlns:a16="http://schemas.microsoft.com/office/drawing/2014/main" id="{489F9069-D1A2-418C-9014-51994BBF17FB}"/>
              </a:ext>
            </a:extLst>
          </p:cNvPr>
          <p:cNvSpPr/>
          <p:nvPr/>
        </p:nvSpPr>
        <p:spPr>
          <a:xfrm>
            <a:off x="4320987" y="1783955"/>
            <a:ext cx="6557032" cy="1093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3" name="Picture 2" descr="الجرائم السيبرانية تكلف الشركة الواحدة 13 مليوناً سنوياً">
            <a:extLst>
              <a:ext uri="{FF2B5EF4-FFF2-40B4-BE49-F238E27FC236}">
                <a16:creationId xmlns:a16="http://schemas.microsoft.com/office/drawing/2014/main" id="{3B12C30E-EB93-42B8-94ED-32C1CA7F0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6049" y="3146784"/>
            <a:ext cx="3859143" cy="21539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9C25DE77-57A6-4B5D-8CBF-5369B74F6FFC}"/>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66648025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833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4BF3D80A-B233-47E7-AD87-85C42EBA94F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74796" y="1404079"/>
            <a:ext cx="10242410" cy="4307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F83D9D8F-ACA8-498B-9ABC-519B70F7A8CA}"/>
              </a:ext>
            </a:extLst>
          </p:cNvPr>
          <p:cNvSpPr/>
          <p:nvPr/>
        </p:nvSpPr>
        <p:spPr>
          <a:xfrm>
            <a:off x="1850647" y="1805287"/>
            <a:ext cx="8911151" cy="11356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ea typeface="Calibri" panose="020F0502020204030204" pitchFamily="34" charset="0"/>
              </a:rPr>
              <a:t>      </a:t>
            </a:r>
            <a:r>
              <a:rPr lang="ar-SA" sz="2000" dirty="0">
                <a:solidFill>
                  <a:srgbClr val="000000"/>
                </a:solidFill>
                <a:highlight>
                  <a:srgbClr val="FFFF00"/>
                </a:highlight>
                <a:ea typeface="Calibri" panose="020F0502020204030204" pitchFamily="34" charset="0"/>
              </a:rPr>
              <a:t>والجرائم المرتكبة في هذه المرحلة تتطلب توافر معرفة فنية عميقة</a:t>
            </a:r>
            <a:r>
              <a:rPr lang="ar-SA" sz="2000" dirty="0">
                <a:solidFill>
                  <a:srgbClr val="000000"/>
                </a:solidFill>
                <a:ea typeface="Calibri" panose="020F0502020204030204" pitchFamily="34" charset="0"/>
              </a:rPr>
              <a:t> لدي الفاعل بتلك التقنية كما وأن اكتشافها يكون صعبا للغاية وغالبا ما تقف الصدفة وراء اكتشافه .</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3" name="Slide Number Placeholder 2">
            <a:extLst>
              <a:ext uri="{FF2B5EF4-FFF2-40B4-BE49-F238E27FC236}">
                <a16:creationId xmlns:a16="http://schemas.microsoft.com/office/drawing/2014/main" id="{3D5668E7-2291-4F27-9FB7-82C7C5A4D4B0}"/>
              </a:ext>
            </a:extLst>
          </p:cNvPr>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1110726695"/>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72BE073C-32F0-4E1E-A53E-0D9D06EB61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963272" y="3729318"/>
            <a:ext cx="3591032" cy="630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ثالثا: مرحلة الإخراج:</a:t>
            </a:r>
          </a:p>
        </p:txBody>
      </p:sp>
      <p:sp>
        <p:nvSpPr>
          <p:cNvPr id="14" name="Oval 13">
            <a:extLst>
              <a:ext uri="{FF2B5EF4-FFF2-40B4-BE49-F238E27FC236}">
                <a16:creationId xmlns:a16="http://schemas.microsoft.com/office/drawing/2014/main" id="{489F9069-D1A2-418C-9014-51994BBF17FB}"/>
              </a:ext>
            </a:extLst>
          </p:cNvPr>
          <p:cNvSpPr/>
          <p:nvPr/>
        </p:nvSpPr>
        <p:spPr>
          <a:xfrm>
            <a:off x="4240306" y="1927409"/>
            <a:ext cx="6454588" cy="10847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3CD21A1B-4AC8-462F-B334-7E0E313AF900}"/>
              </a:ext>
            </a:extLst>
          </p:cNvPr>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2968377325"/>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9594FBFC-D563-49D8-B472-44CFAEC6236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0474" y="1607328"/>
            <a:ext cx="9520517" cy="245024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ونلاحظ في هذه المراحل أن المستخدمين يشكلون أكبر تهديد في مجال الجرائم السيبرانية</a:t>
            </a:r>
            <a:r>
              <a:rPr lang="ar-SA" sz="2400" dirty="0">
                <a:solidFill>
                  <a:srgbClr val="000000"/>
                </a:solidFill>
                <a:latin typeface="Times New Roman" panose="02020603050405020304" pitchFamily="18" charset="0"/>
                <a:ea typeface="Times New Roman" panose="02020603050405020304" pitchFamily="18" charset="0"/>
              </a:rPr>
              <a:t>. ذلك أنه أمر عادي أن يجد المشتغلون، وفنيو القطع الصلبة والأعضاء الآخرون أنفسهم في وضعية ممتازة ذات علاقة بأسس النظام و أصول المؤسسة التي يعملون بها</a:t>
            </a:r>
            <a:r>
              <a:rPr lang="ar-EG" sz="2400" dirty="0">
                <a:solidFill>
                  <a:srgbClr val="000000"/>
                </a:solidFill>
                <a:latin typeface="Times New Roman" panose="02020603050405020304" pitchFamily="18" charset="0"/>
                <a:ea typeface="Times New Roman" panose="02020603050405020304" pitchFamily="18" charset="0"/>
              </a:rPr>
              <a:t>،</a:t>
            </a:r>
            <a:r>
              <a:rPr lang="ar-SA" sz="2400" dirty="0">
                <a:solidFill>
                  <a:srgbClr val="000000"/>
                </a:solidFill>
                <a:latin typeface="Times New Roman" panose="02020603050405020304" pitchFamily="18" charset="0"/>
                <a:ea typeface="Times New Roman" panose="02020603050405020304" pitchFamily="18" charset="0"/>
              </a:rPr>
              <a:t> ويزداد الأمر سوءا في حالة التساهل من جانب الإدارة بتقرير مراقبة أقل صرامة علي المعالجة الآلية للبيانات.</a:t>
            </a:r>
            <a:endParaRPr lang="en-US" sz="24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58DB0E7D-694D-4BE9-B957-5D5CB14C1E26}"/>
              </a:ext>
            </a:extLst>
          </p:cNvPr>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3253353595"/>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332049"/>
            <a:ext cx="9368097" cy="424075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D729A1F-B52B-434E-8120-B2283D44758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8682" y="1404079"/>
            <a:ext cx="9114020" cy="4121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218354" y="1768027"/>
            <a:ext cx="3092824" cy="1418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1026" name="Picture 2" descr="Is Online Test-Monitoring Here to Stay? | The New Yorker">
            <a:extLst>
              <a:ext uri="{FF2B5EF4-FFF2-40B4-BE49-F238E27FC236}">
                <a16:creationId xmlns:a16="http://schemas.microsoft.com/office/drawing/2014/main" id="{46A37265-5139-4B25-812A-B7F143313184}"/>
              </a:ext>
            </a:extLst>
          </p:cNvPr>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7497" y="3428997"/>
            <a:ext cx="5418503" cy="30954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A349794-504E-4A07-BF1F-DB9755AFA85A}"/>
              </a:ext>
            </a:extLst>
          </p:cNvPr>
          <p:cNvSpPr>
            <a:spLocks noGrp="1"/>
          </p:cNvSpPr>
          <p:nvPr>
            <p:ph type="sldNum" sz="quarter" idx="12"/>
          </p:nvPr>
        </p:nvSpPr>
        <p:spPr/>
        <p:txBody>
          <a:bodyPr/>
          <a:lstStyle/>
          <a:p>
            <a:fld id="{F7542ADD-394E-41F3-B704-951748884AEE}" type="slidenum">
              <a:rPr lang="en-US" smtClean="0"/>
              <a:t>38</a:t>
            </a:fld>
            <a:endParaRPr lang="en-US" dirty="0"/>
          </a:p>
        </p:txBody>
      </p:sp>
    </p:spTree>
    <p:custDataLst>
      <p:tags r:id="rId1"/>
    </p:custDataLst>
    <p:extLst>
      <p:ext uri="{BB962C8B-B14F-4D97-AF65-F5344CB8AC3E}">
        <p14:creationId xmlns:p14="http://schemas.microsoft.com/office/powerpoint/2010/main" val="412961576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2400" b="1" dirty="0">
                <a:solidFill>
                  <a:srgbClr val="FF0000"/>
                </a:solidFill>
                <a:ea typeface="Calibri" panose="020F0502020204030204" pitchFamily="34" charset="0"/>
              </a:rPr>
              <a:t>المراجع  </a:t>
            </a:r>
            <a:endParaRPr lang="en-US" sz="2400" b="1" dirty="0">
              <a:solidFill>
                <a:srgbClr val="FF0000"/>
              </a:solidFill>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الكتب: </a:t>
            </a:r>
            <a:endParaRPr lang="ar-EG" sz="2400"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أحمد خليفة الملط ، الجرائم المعلوماتية، الطبعة الأولي، دار الفكر الجامعي / الأسكندرية، سنة 2005.   </a:t>
            </a:r>
            <a:endParaRPr lang="ar-EG" sz="2400" b="1"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highlight>
                  <a:srgbClr val="FFFF00"/>
                </a:highlight>
                <a:ea typeface="Calibri" panose="020F0502020204030204" pitchFamily="34" charset="0"/>
              </a:rPr>
              <a:t>د. خالد ممدوح إبراهيم، ( أمن الجريمة الإلكترونية) – الناشر الدار الجامعية – الطبعة الأولي – 2010 م . </a:t>
            </a:r>
            <a:endParaRPr lang="ar-EG" sz="2400" b="1" dirty="0">
              <a:solidFill>
                <a:schemeClr val="tx1"/>
              </a:solidFill>
              <a:highlight>
                <a:srgbClr val="FFFF00"/>
              </a:highlight>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lang="en-US" sz="2400" b="1" dirty="0">
              <a:solidFill>
                <a:schemeClr val="tx1"/>
              </a:solidFill>
              <a:ea typeface="Calibri" panose="020F0502020204030204" pitchFamily="34" charset="0"/>
            </a:endParaRPr>
          </a:p>
          <a:p>
            <a:pPr marR="0" lvl="0" algn="just" rtl="1">
              <a:spcBef>
                <a:spcPts val="0"/>
              </a:spcBef>
              <a:spcAft>
                <a:spcPts val="500"/>
              </a:spcAft>
              <a:buSzPts val="1400"/>
            </a:pPr>
            <a:endParaRPr kumimoji="0" lang="ar-EG" sz="2400" b="0" i="0" u="none" strike="noStrike" kern="1200" cap="none" spc="0" normalizeH="0" baseline="0" noProof="0" dirty="0">
              <a:ln>
                <a:noFill/>
              </a:ln>
              <a:solidFill>
                <a:schemeClr val="tx1"/>
              </a:solidFill>
              <a:effectLst/>
              <a:uLnTx/>
              <a:uFillTx/>
              <a:ea typeface="Times New Roman" panose="02020603050405020304" pitchFamily="18" charset="0"/>
            </a:endParaRPr>
          </a:p>
        </p:txBody>
      </p:sp>
      <p:sp>
        <p:nvSpPr>
          <p:cNvPr id="3" name="Slide Number Placeholder 2">
            <a:extLst>
              <a:ext uri="{FF2B5EF4-FFF2-40B4-BE49-F238E27FC236}">
                <a16:creationId xmlns:a16="http://schemas.microsoft.com/office/drawing/2014/main" id="{F0042807-CD67-4CE9-9BE3-459D24854A95}"/>
              </a:ext>
            </a:extLst>
          </p:cNvPr>
          <p:cNvSpPr>
            <a:spLocks noGrp="1"/>
          </p:cNvSpPr>
          <p:nvPr>
            <p:ph type="sldNum" sz="quarter" idx="12"/>
          </p:nvPr>
        </p:nvSpPr>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758384722"/>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800" b="1" dirty="0">
                <a:solidFill>
                  <a:schemeClr val="accent1"/>
                </a:solidFill>
                <a:ea typeface="Calibri" panose="020F0502020204030204" pitchFamily="34" charset="0"/>
              </a:rPr>
              <a:t>الرسائل:</a:t>
            </a:r>
            <a:endParaRPr lang="ar-EG" sz="2800" b="1" dirty="0">
              <a:solidFill>
                <a:schemeClr val="accent1"/>
              </a:solidFill>
              <a:ea typeface="Calibri" panose="020F0502020204030204" pitchFamily="34" charset="0"/>
            </a:endParaRPr>
          </a:p>
          <a:p>
            <a:pPr marR="0" lvl="0" algn="just" rtl="1">
              <a:spcBef>
                <a:spcPts val="0"/>
              </a:spcBef>
              <a:spcAft>
                <a:spcPts val="500"/>
              </a:spcAft>
            </a:pPr>
            <a:r>
              <a:rPr lang="ar-EG" sz="2800" dirty="0">
                <a:solidFill>
                  <a:schemeClr val="tx1"/>
                </a:solidFill>
                <a:ea typeface="Calibri" panose="020F0502020204030204" pitchFamily="34" charset="0"/>
              </a:rPr>
              <a:t>4. </a:t>
            </a:r>
            <a:r>
              <a:rPr lang="ar-IQ" sz="2800" dirty="0">
                <a:solidFill>
                  <a:schemeClr val="tx1"/>
                </a:solidFill>
                <a:ea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800" dirty="0">
              <a:solidFill>
                <a:schemeClr val="tx1"/>
              </a:solidFill>
              <a:ea typeface="Calibri" panose="020F0502020204030204" pitchFamily="34" charset="0"/>
            </a:endParaRPr>
          </a:p>
          <a:p>
            <a:pPr marR="0" lvl="0" algn="just" rtl="1">
              <a:spcBef>
                <a:spcPts val="0"/>
              </a:spcBef>
              <a:spcAft>
                <a:spcPts val="500"/>
              </a:spcAft>
            </a:pPr>
            <a:r>
              <a:rPr lang="ar-EG" sz="2800" dirty="0">
                <a:solidFill>
                  <a:schemeClr val="tx1"/>
                </a:solidFill>
                <a:highlight>
                  <a:srgbClr val="FFFF00"/>
                </a:highlight>
                <a:ea typeface="Calibri" panose="020F0502020204030204" pitchFamily="34" charset="0"/>
              </a:rPr>
              <a:t>5. د. عمر محمد أبو بكر بن يونس، ( الجرائم الناشئة عن إستخدام الإنترنت – الأحكام الموضوعية والجوانب الإجرائية ) – رسالة دكتوراة – كلية الحقوق – جامعة عين شمس – 2004م.</a:t>
            </a:r>
          </a:p>
          <a:p>
            <a:pPr marR="0" lvl="0" algn="just" rtl="1">
              <a:spcBef>
                <a:spcPts val="0"/>
              </a:spcBef>
              <a:spcAft>
                <a:spcPts val="500"/>
              </a:spcAft>
            </a:pPr>
            <a:r>
              <a:rPr lang="ar-EG" sz="2800" dirty="0">
                <a:solidFill>
                  <a:schemeClr val="tx1"/>
                </a:solidFill>
                <a:ea typeface="Calibri" panose="020F0502020204030204" pitchFamily="34" charset="0"/>
              </a:rPr>
              <a:t>6. د. نائلة عادل محمد فريد قورة : [ جرائم الحاسب الإقتصادية ] – رسالة دكتوراة – جامعة القاهرة – 2003م. </a:t>
            </a:r>
            <a:endParaRPr lang="en-US" sz="2800" dirty="0">
              <a:solidFill>
                <a:schemeClr val="tx1"/>
              </a:solidFill>
              <a:ea typeface="Calibri" panose="020F0502020204030204" pitchFamily="34" charset="0"/>
            </a:endParaRPr>
          </a:p>
          <a:p>
            <a:pPr marR="0" lvl="0" algn="just" rtl="1">
              <a:lnSpc>
                <a:spcPct val="107000"/>
              </a:lnSpc>
              <a:spcBef>
                <a:spcPts val="0"/>
              </a:spcBef>
              <a:spcAft>
                <a:spcPts val="800"/>
              </a:spcAft>
              <a:buSzPts val="1400"/>
            </a:pPr>
            <a:endParaRPr lang="en-US" sz="2800" dirty="0">
              <a:solidFill>
                <a:schemeClr val="tx1"/>
              </a:solidFill>
              <a:ea typeface="Calibri" panose="020F0502020204030204" pitchFamily="34" charset="0"/>
            </a:endParaRPr>
          </a:p>
        </p:txBody>
      </p:sp>
      <p:sp>
        <p:nvSpPr>
          <p:cNvPr id="3" name="Slide Number Placeholder 2">
            <a:extLst>
              <a:ext uri="{FF2B5EF4-FFF2-40B4-BE49-F238E27FC236}">
                <a16:creationId xmlns:a16="http://schemas.microsoft.com/office/drawing/2014/main" id="{EEBAD8AF-CB7A-4722-A234-F4E8A4A7645B}"/>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2451779027"/>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الدوريات والمؤتمرات:</a:t>
            </a:r>
            <a:endParaRPr lang="ar-EG" sz="2400" b="1" dirty="0">
              <a:solidFill>
                <a:schemeClr val="accent1"/>
              </a:solidFill>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7. </a:t>
            </a:r>
            <a:r>
              <a:rPr lang="ar-EG" sz="2400" dirty="0">
                <a:solidFill>
                  <a:schemeClr val="tx1"/>
                </a:solidFill>
                <a:highlight>
                  <a:srgbClr val="FFFF00"/>
                </a:highlight>
                <a:latin typeface="Times New Roman" panose="02020603050405020304" pitchFamily="18" charset="0"/>
                <a:ea typeface="Calibri" panose="020F0502020204030204" pitchFamily="34" charset="0"/>
              </a:rPr>
              <a:t>أخام بن عودة زواوي مليكة: ( تحديات ظاهرة الجريمة العابرة للأوطان والثورة المعلوماتية) – ورقة عمل مقدمة للمؤتمر المغربي الأول حول المعلوماتية والقانون – تاريخ الإنعقاد : من 27 </a:t>
            </a:r>
            <a:r>
              <a:rPr lang="ar-IQ" sz="2400" dirty="0">
                <a:solidFill>
                  <a:schemeClr val="tx1"/>
                </a:solidFill>
                <a:highlight>
                  <a:srgbClr val="FFFF00"/>
                </a:highlight>
                <a:latin typeface="Times New Roman" panose="02020603050405020304" pitchFamily="18" charset="0"/>
                <a:ea typeface="Calibri" panose="020F0502020204030204" pitchFamily="34" charset="0"/>
              </a:rPr>
              <a:t> إلي 30 أكتوبر 2009م.</a:t>
            </a:r>
            <a:endParaRPr lang="ar-EG" sz="2400" dirty="0">
              <a:solidFill>
                <a:schemeClr val="tx1"/>
              </a:solidFill>
              <a:highlight>
                <a:srgbClr val="FFFF00"/>
              </a:highlight>
              <a:latin typeface="Times New Roman" panose="02020603050405020304" pitchFamily="18" charset="0"/>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8. </a:t>
            </a:r>
            <a:r>
              <a:rPr lang="ar-IQ" sz="2400" dirty="0">
                <a:solidFill>
                  <a:schemeClr val="tx1"/>
                </a:solidFill>
                <a:latin typeface="Times New Roman" panose="02020603050405020304" pitchFamily="18" charset="0"/>
                <a:ea typeface="Calibri" panose="020F0502020204030204" pitchFamily="34" charset="0"/>
              </a:rPr>
              <a:t>د. ذياب البداينة: { أمن المعلومات } - مجلة دراسات مستقبلية – السنة السادسة - العدد الثامن يوليو ۲۰۰۳م .</a:t>
            </a:r>
            <a:endParaRPr lang="en-US" sz="2400" dirty="0">
              <a:solidFill>
                <a:schemeClr val="tx1"/>
              </a:solidFill>
              <a:latin typeface="Times New Roman" panose="02020603050405020304" pitchFamily="18" charset="0"/>
              <a:ea typeface="Calibri" panose="020F0502020204030204" pitchFamily="34" charset="0"/>
            </a:endParaRPr>
          </a:p>
          <a:p>
            <a:pPr marL="457200" marR="0" algn="just" rtl="1">
              <a:spcBef>
                <a:spcPts val="0"/>
              </a:spcBef>
              <a:spcAft>
                <a:spcPts val="500"/>
              </a:spcAft>
            </a:pPr>
            <a:r>
              <a:rPr lang="ar-IQ" sz="2400" dirty="0">
                <a:solidFill>
                  <a:schemeClr val="tx1"/>
                </a:solidFill>
                <a:latin typeface="Times New Roman" panose="02020603050405020304" pitchFamily="18" charset="0"/>
                <a:ea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3AFD8ED-3F47-4FFC-889D-E1EDF6077A5C}"/>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2018308575"/>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fontAlgn="auto">
              <a:lnSpc>
                <a:spcPct val="100000"/>
              </a:lnSpc>
              <a:spcAft>
                <a:spcPts val="500"/>
              </a:spcAft>
              <a:buClrTx/>
              <a:buSzTx/>
              <a:buFont typeface="Symbol" panose="05050102010706020507" pitchFamily="18" charset="2"/>
              <a:buChar char=""/>
              <a:tabLst/>
              <a:defRPr/>
            </a:pPr>
            <a:r>
              <a:rPr lang="ar-IQ" sz="2400" b="1" dirty="0">
                <a:solidFill>
                  <a:schemeClr val="accent1"/>
                </a:solidFill>
                <a:latin typeface="Alexandria Medium" pitchFamily="2" charset="-78"/>
                <a:ea typeface="Calibri" panose="020F0502020204030204" pitchFamily="34" charset="0"/>
                <a:cs typeface="Alexandria Medium" pitchFamily="2" charset="-78"/>
              </a:rPr>
              <a:t>الدوريات وال</a:t>
            </a:r>
            <a:r>
              <a:rPr lang="ar-EG" sz="2400" b="1" dirty="0">
                <a:solidFill>
                  <a:schemeClr val="accent1"/>
                </a:solidFill>
                <a:latin typeface="Alexandria Medium" pitchFamily="2" charset="-78"/>
                <a:ea typeface="Calibri" panose="020F0502020204030204" pitchFamily="34" charset="0"/>
                <a:cs typeface="Alexandria Medium" pitchFamily="2" charset="-78"/>
              </a:rPr>
              <a:t>ندوات</a:t>
            </a:r>
            <a:r>
              <a:rPr lang="ar-IQ" sz="2400" b="1" dirty="0">
                <a:solidFill>
                  <a:schemeClr val="accent1"/>
                </a:solidFill>
                <a:latin typeface="Alexandria Medium" pitchFamily="2" charset="-78"/>
                <a:ea typeface="Calibri" panose="020F0502020204030204" pitchFamily="34" charset="0"/>
                <a:cs typeface="Alexandria Medium" pitchFamily="2" charset="-78"/>
              </a:rPr>
              <a:t>:</a:t>
            </a:r>
            <a:endParaRPr lang="ar-EG" sz="2400" b="1" dirty="0">
              <a:solidFill>
                <a:schemeClr val="accent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9.عمر الفاروق الحسيني، البعد الدولي للجرائم المتصلة بالحاسب الآلي وآلية مواجهته في التشريع المصري والتشريع الكويتي – مجلة المحامي – السنة السابعة عشر – أعداد أكتوبر ونوفمبر و ديسمبر 1993م، وهو بحث مقدم إلي المؤتمر السادس للجمعية المصرية للقانون الجنائي المنعقد بالقاهرة في الفترة من 25 – 28 أكتوبر 1993م</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10. د. يونس عرب، ( دور حماية الخصوصية في تشجيع الإندماج بالمجتمع الرقمي )، ورقة عمل مقدمة إلي ندوة أخلاق المعلومات، نادي المعلومات العربي، في الفترة من 16 – 17 أكتوبر 2002 م – عمان – الأردن.</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48331F61-A442-49D6-AF30-07E40E4C6FCC}"/>
              </a:ext>
            </a:extLst>
          </p:cNvPr>
          <p:cNvSpPr>
            <a:spLocks noGrp="1"/>
          </p:cNvSpPr>
          <p:nvPr>
            <p:ph type="sldNum" sz="quarter" idx="12"/>
          </p:nvPr>
        </p:nvSpPr>
        <p:spPr/>
        <p:txBody>
          <a:bodyPr/>
          <a:lstStyle/>
          <a:p>
            <a:fld id="{F7542ADD-394E-41F3-B704-951748884AEE}" type="slidenum">
              <a:rPr lang="en-US" smtClean="0"/>
              <a:t>42</a:t>
            </a:fld>
            <a:endParaRPr lang="en-US" dirty="0"/>
          </a:p>
        </p:txBody>
      </p:sp>
    </p:spTree>
    <p:extLst>
      <p:ext uri="{BB962C8B-B14F-4D97-AF65-F5344CB8AC3E}">
        <p14:creationId xmlns:p14="http://schemas.microsoft.com/office/powerpoint/2010/main" val="144801065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latin typeface="Alexandria Medium" pitchFamily="2" charset="-78"/>
              <a:cs typeface="Alexandria Medium"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152573" cy="455502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endParaRPr lang="en-US" b="1" dirty="0">
              <a:solidFill>
                <a:schemeClr val="accent1"/>
              </a:solidFill>
              <a:latin typeface="Alexandria Medium" pitchFamily="2" charset="-78"/>
              <a:ea typeface="Calibri" panose="020F0502020204030204" pitchFamily="34" charset="0"/>
              <a:cs typeface="Alexandria Medium" pitchFamily="2" charset="-78"/>
            </a:endParaRPr>
          </a:p>
        </p:txBody>
      </p:sp>
      <p:pic>
        <p:nvPicPr>
          <p:cNvPr id="12" name="Picture 2" descr="Manufacturing Service | Voidron Co.">
            <a:extLst>
              <a:ext uri="{FF2B5EF4-FFF2-40B4-BE49-F238E27FC236}">
                <a16:creationId xmlns:a16="http://schemas.microsoft.com/office/drawing/2014/main" id="{0E7C82A1-5C9B-4EB0-9724-17DD97B8131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92315" y="1370407"/>
            <a:ext cx="10987812"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Manufacturing Service | Voidron Co.">
            <a:extLst>
              <a:ext uri="{FF2B5EF4-FFF2-40B4-BE49-F238E27FC236}">
                <a16:creationId xmlns:a16="http://schemas.microsoft.com/office/drawing/2014/main" id="{68F3916F-F600-4BB1-822F-B8F05A6B3CD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4905" y="1257611"/>
            <a:ext cx="11152573" cy="45550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E928C781-A2D6-4A56-804E-B050F53DED9F}"/>
              </a:ext>
            </a:extLst>
          </p:cNvPr>
          <p:cNvSpPr/>
          <p:nvPr/>
        </p:nvSpPr>
        <p:spPr>
          <a:xfrm>
            <a:off x="602170" y="2052375"/>
            <a:ext cx="10638041" cy="2965498"/>
          </a:xfrm>
          <a:prstGeom prst="roundRect">
            <a:avLst/>
          </a:prstGeom>
          <a:solidFill>
            <a:schemeClr val="accent1">
              <a:lumMod val="60000"/>
              <a:lumOff val="40000"/>
            </a:schemeClr>
          </a:solidFill>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موقع إلكتروني:</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b="1" dirty="0">
                <a:solidFill>
                  <a:prstClr val="black"/>
                </a:solidFill>
                <a:highlight>
                  <a:srgbClr val="FFFF00"/>
                </a:highlight>
                <a:latin typeface="Alexandria Medium" pitchFamily="2" charset="-78"/>
                <a:ea typeface="Calibri" panose="020F0502020204030204" pitchFamily="34" charset="0"/>
                <a:cs typeface="Alexandria Medium" pitchFamily="2" charset="-78"/>
              </a:rPr>
              <a:t>11.  </a:t>
            </a:r>
            <a:r>
              <a:rPr lang="ar-IQ" b="1" dirty="0">
                <a:solidFill>
                  <a:prstClr val="black"/>
                </a:solidFill>
                <a:highlight>
                  <a:srgbClr val="FFFF00"/>
                </a:highlight>
                <a:latin typeface="Alexandria Medium" pitchFamily="2" charset="-78"/>
                <a:ea typeface="Calibri" panose="020F0502020204030204" pitchFamily="34" charset="0"/>
                <a:cs typeface="Alexandria Medium" pitchFamily="2" charset="-78"/>
              </a:rPr>
              <a:t>د</a:t>
            </a:r>
            <a:r>
              <a:rPr lang="ar-IQ" dirty="0">
                <a:solidFill>
                  <a:prstClr val="black"/>
                </a:solidFill>
                <a:highlight>
                  <a:srgbClr val="FFFF00"/>
                </a:highlight>
                <a:latin typeface="Alexandria Medium" pitchFamily="2" charset="-78"/>
                <a:ea typeface="Calibri" panose="020F0502020204030204" pitchFamily="34" charset="0"/>
                <a:cs typeface="Alexandria Medium" pitchFamily="2" charset="-78"/>
              </a:rPr>
              <a:t>. عادل عمر ، جرائم الإنترنت، بحث منشور علي موقع :</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400050" lvl="0" rtl="1">
              <a:lnSpc>
                <a:spcPct val="107000"/>
              </a:lnSpc>
              <a:spcAft>
                <a:spcPts val="500"/>
              </a:spcAft>
            </a:pPr>
            <a:r>
              <a:rPr lang="en-US" dirty="0">
                <a:solidFill>
                  <a:prstClr val="black"/>
                </a:solidFill>
                <a:highlight>
                  <a:srgbClr val="FFFF00"/>
                </a:highlight>
                <a:latin typeface="Alexandria Medium" pitchFamily="2" charset="-78"/>
                <a:ea typeface="Calibri" panose="020F0502020204030204" pitchFamily="34" charset="0"/>
                <a:cs typeface="Alexandria Medium" pitchFamily="2" charset="-78"/>
              </a:rPr>
              <a:t>www. Adelamer.com</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مرجع مترجم:</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dirty="0">
                <a:solidFill>
                  <a:prstClr val="black"/>
                </a:solidFill>
                <a:highlight>
                  <a:srgbClr val="FFFF00"/>
                </a:highlight>
                <a:latin typeface="Alexandria Medium" pitchFamily="2" charset="-78"/>
                <a:ea typeface="Calibri" panose="020F0502020204030204" pitchFamily="34" charset="0"/>
                <a:cs typeface="Alexandria Medium" pitchFamily="2" charset="-78"/>
              </a:rPr>
              <a:t>12. ملخص الترجمة العربية لمرشد الأمم المتحدة لعام 1999م، ( التحكم في جرائم الحاسوب وردعها – المراقبة الدولية للسياسة الجنائية ) ، ترجمة وعرض د. عمر محمد بن يونس – دار النهضة العربية – الطبعة الأولي – سنة 2005م.  </a:t>
            </a:r>
            <a:endParaRPr lang="en-US" b="1" dirty="0">
              <a:solidFill>
                <a:srgbClr val="4472C4"/>
              </a:solidFill>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1E45995F-3F5B-4F56-84B8-BA7D54406FF1}"/>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2015982964"/>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9174" y="1127986"/>
            <a:ext cx="9472995"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358E507-1427-412C-A672-E5389A0BABB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59174" y="1079047"/>
            <a:ext cx="9472995" cy="4777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48025" y="1405212"/>
            <a:ext cx="7499636" cy="4216539"/>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5"/>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AI.</a:t>
            </a:r>
          </a:p>
          <a:p>
            <a:r>
              <a:rPr lang="en-US" sz="1600" dirty="0">
                <a:latin typeface="Alexandria Medium" pitchFamily="2" charset="-78"/>
                <a:ea typeface="Times New Roman" panose="02020603050405020304" pitchFamily="18" charset="0"/>
                <a:cs typeface="Alexandria Medium" pitchFamily="2" charset="-78"/>
              </a:rPr>
              <a:t>3. </a:t>
            </a:r>
            <a:r>
              <a:rPr lang="en-US" sz="1600" dirty="0">
                <a:latin typeface="Alexandria Medium" pitchFamily="2" charset="-78"/>
                <a:ea typeface="Times New Roman" panose="02020603050405020304" pitchFamily="18" charset="0"/>
                <a:cs typeface="Alexandria Medium" pitchFamily="2" charset="-78"/>
                <a:hlinkClick r:id="rId6"/>
              </a:rPr>
              <a:t>https://ar.pngtree.com</a:t>
            </a:r>
            <a:r>
              <a:rPr lang="en-US" sz="1600" dirty="0">
                <a:latin typeface="Alexandria Medium" pitchFamily="2" charset="-78"/>
                <a:ea typeface="Times New Roman" panose="02020603050405020304" pitchFamily="18" charset="0"/>
                <a:cs typeface="Alexandria Medium" pitchFamily="2" charset="-78"/>
              </a:rPr>
              <a:t>.</a:t>
            </a:r>
          </a:p>
          <a:p>
            <a:r>
              <a:rPr lang="en-US" sz="1600" dirty="0">
                <a:latin typeface="Alexandria Medium" pitchFamily="2" charset="-78"/>
                <a:ea typeface="Times New Roman" panose="02020603050405020304" pitchFamily="18" charset="0"/>
                <a:cs typeface="Alexandria Medium" pitchFamily="2" charset="-78"/>
              </a:rPr>
              <a:t>4. </a:t>
            </a:r>
            <a:r>
              <a:rPr lang="en-US" sz="1600" dirty="0">
                <a:latin typeface="Alexandria Medium" pitchFamily="2" charset="-78"/>
                <a:ea typeface="Times New Roman" panose="02020603050405020304" pitchFamily="18" charset="0"/>
                <a:cs typeface="Alexandria Medium" pitchFamily="2" charset="-78"/>
                <a:hlinkClick r:id="rId7"/>
              </a:rPr>
              <a:t>https://www.voidron.com/pcbassembly</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8"/>
              </a:rPr>
              <a:t>https://shrishtikapoor01.medium.com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7</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9"/>
              </a:rPr>
              <a:t>https://robodin.com/how-cybercriminal-attack-part1/</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8. AI. </a:t>
            </a:r>
          </a:p>
          <a:p>
            <a:r>
              <a:rPr lang="en-US" sz="1600" dirty="0">
                <a:latin typeface="Alexandria Medium" pitchFamily="2" charset="-78"/>
                <a:ea typeface="Times New Roman" panose="02020603050405020304" pitchFamily="18" charset="0"/>
                <a:cs typeface="Alexandria Medium" pitchFamily="2" charset="-78"/>
              </a:rPr>
              <a:t>9: 18  </a:t>
            </a:r>
            <a:r>
              <a:rPr lang="en-US" sz="1600" dirty="0">
                <a:latin typeface="Alexandria Medium" pitchFamily="2" charset="-78"/>
                <a:ea typeface="Times New Roman" panose="02020603050405020304" pitchFamily="18" charset="0"/>
                <a:cs typeface="Alexandria Medium" pitchFamily="2" charset="-78"/>
                <a:hlinkClick r:id="rId10"/>
              </a:rPr>
              <a:t>https://www.albayan.ae/world/global/2022-04-18-1.4416744</a:t>
            </a:r>
            <a:r>
              <a:rPr lang="ar-EG" sz="1600" dirty="0">
                <a:latin typeface="Alexandria Medium" pitchFamily="2" charset="-78"/>
                <a:ea typeface="Times New Roman" panose="02020603050405020304" pitchFamily="18" charset="0"/>
                <a:cs typeface="Alexandria Medium" pitchFamily="2" charset="-78"/>
              </a:rPr>
              <a:t>.</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hlinkClick r:id="rId11"/>
              </a:rPr>
              <a:t>19. https://aseelm2.blogspot.com/2017/11/blog-post_63.html</a:t>
            </a:r>
          </a:p>
          <a:p>
            <a:r>
              <a:rPr lang="ar-EG" sz="1600" dirty="0">
                <a:latin typeface="Alexandria Medium" pitchFamily="2" charset="-78"/>
                <a:ea typeface="Times New Roman" panose="02020603050405020304" pitchFamily="18" charset="0"/>
                <a:cs typeface="Alexandria Medium" pitchFamily="2" charset="-78"/>
              </a:rPr>
              <a:t>20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2"/>
              </a:rPr>
              <a:t>https://www.elfagr.org/4787376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23:30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3"/>
              </a:rPr>
              <a:t>https://www.facebook.com/UPDATECU/posts/483520371841228:0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31.AI.</a:t>
            </a:r>
          </a:p>
          <a:p>
            <a:pPr lvl="0"/>
            <a:r>
              <a:rPr lang="en-US" sz="1600" dirty="0">
                <a:latin typeface="Alexandria Medium" pitchFamily="2" charset="-78"/>
                <a:ea typeface="Times New Roman" panose="02020603050405020304" pitchFamily="18" charset="0"/>
                <a:cs typeface="Alexandria Medium" pitchFamily="2" charset="-78"/>
              </a:rPr>
              <a:t>32.</a:t>
            </a:r>
            <a:r>
              <a:rPr lang="en-US" sz="1600" dirty="0">
                <a:solidFill>
                  <a:prstClr val="black"/>
                </a:solidFill>
                <a:latin typeface="Alexandria Medium" pitchFamily="2" charset="-78"/>
                <a:ea typeface="Times New Roman" panose="02020603050405020304" pitchFamily="18" charset="0"/>
                <a:cs typeface="Alexandria Medium" pitchFamily="2" charset="-78"/>
              </a:rPr>
              <a:t> . </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4"/>
              </a:rPr>
              <a:t>https://cyberone.com</a:t>
            </a:r>
            <a:endParaRPr lang="en-US" sz="1600" dirty="0">
              <a:solidFill>
                <a:prstClr val="black"/>
              </a:solidFill>
              <a:latin typeface="Alexandria Medium" pitchFamily="2" charset="-78"/>
              <a:ea typeface="Times New Roman" panose="02020603050405020304" pitchFamily="18" charset="0"/>
              <a:cs typeface="Alexandria Medium" pitchFamily="2" charset="-78"/>
            </a:endParaRPr>
          </a:p>
          <a:p>
            <a:pPr lvl="0"/>
            <a:r>
              <a:rPr lang="en-US" sz="1600" dirty="0">
                <a:solidFill>
                  <a:prstClr val="black"/>
                </a:solidFill>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5"/>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pPr lvl="0" algn="l" rtl="1">
              <a:defRPr/>
            </a:pPr>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cs typeface="Alexandria Medium" pitchFamily="2" charset="-78"/>
                <a:hlinkClick r:id="rId16"/>
              </a:rPr>
              <a:t>https://www.newyorker.com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44</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6580682" y="1434353"/>
            <a:ext cx="3807501" cy="114395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102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Manufacturing Service | Voidron Co.">
            <a:extLst>
              <a:ext uri="{FF2B5EF4-FFF2-40B4-BE49-F238E27FC236}">
                <a16:creationId xmlns:a16="http://schemas.microsoft.com/office/drawing/2014/main" id="{10857C2E-5E69-445D-A56E-821133E543A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2236" y="1210241"/>
            <a:ext cx="913547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91436" y="2888766"/>
            <a:ext cx="7028328" cy="15589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لخامسة</a:t>
            </a:r>
            <a:endParaRPr lang="en-US" sz="2000" dirty="0">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EA3A632-E434-476B-AFC0-A0BAF0EC54AF}"/>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custDataLst>
      <p:tags r:id="rId1"/>
    </p:custDataLst>
    <p:extLst>
      <p:ext uri="{BB962C8B-B14F-4D97-AF65-F5344CB8AC3E}">
        <p14:creationId xmlns:p14="http://schemas.microsoft.com/office/powerpoint/2010/main" val="982127327"/>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EAFDFA-23A6-4E34-B206-EF13AAA34C2F}"/>
</file>

<file path=customXml/itemProps2.xml><?xml version="1.0" encoding="utf-8"?>
<ds:datastoreItem xmlns:ds="http://schemas.openxmlformats.org/officeDocument/2006/customXml" ds:itemID="{24ED62BA-13C6-4036-B9EF-900DA8977C6F}"/>
</file>

<file path=customXml/itemProps3.xml><?xml version="1.0" encoding="utf-8"?>
<ds:datastoreItem xmlns:ds="http://schemas.openxmlformats.org/officeDocument/2006/customXml" ds:itemID="{746C6388-8258-4916-B0A9-E968CE265BEE}"/>
</file>

<file path=docProps/app.xml><?xml version="1.0" encoding="utf-8"?>
<Properties xmlns="http://schemas.openxmlformats.org/officeDocument/2006/extended-properties" xmlns:vt="http://schemas.openxmlformats.org/officeDocument/2006/docPropsVTypes">
  <TotalTime>3631</TotalTime>
  <Words>1681</Words>
  <Application>Microsoft Office PowerPoint</Application>
  <PresentationFormat>Widescreen</PresentationFormat>
  <Paragraphs>355</Paragraphs>
  <Slides>46</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Alexandria ExtraBold</vt:lpstr>
      <vt:lpstr>Alexandria Medium</vt:lpstr>
      <vt:lpstr>Arial</vt:lpstr>
      <vt:lpstr>Calibri</vt:lpstr>
      <vt:lpstr>Cascadia Code</vt:lpstr>
      <vt:lpstr>Glory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777</cp:revision>
  <dcterms:created xsi:type="dcterms:W3CDTF">2023-04-29T09:08:00Z</dcterms:created>
  <dcterms:modified xsi:type="dcterms:W3CDTF">2025-02-25T11:42:44Z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