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480" r:id="rId5"/>
    <p:sldId id="496" r:id="rId6"/>
    <p:sldId id="498" r:id="rId7"/>
    <p:sldId id="500" r:id="rId8"/>
    <p:sldId id="510" r:id="rId9"/>
    <p:sldId id="546" r:id="rId10"/>
    <p:sldId id="520" r:id="rId11"/>
    <p:sldId id="503" r:id="rId12"/>
    <p:sldId id="509" r:id="rId13"/>
    <p:sldId id="547" r:id="rId14"/>
    <p:sldId id="552" r:id="rId15"/>
    <p:sldId id="553" r:id="rId16"/>
    <p:sldId id="504" r:id="rId17"/>
    <p:sldId id="549" r:id="rId18"/>
    <p:sldId id="544" r:id="rId19"/>
    <p:sldId id="550" r:id="rId20"/>
    <p:sldId id="551" r:id="rId21"/>
    <p:sldId id="508" r:id="rId22"/>
    <p:sldId id="511" r:id="rId23"/>
    <p:sldId id="554" r:id="rId24"/>
    <p:sldId id="541" r:id="rId25"/>
    <p:sldId id="512" r:id="rId26"/>
    <p:sldId id="513" r:id="rId27"/>
    <p:sldId id="514" r:id="rId28"/>
    <p:sldId id="555" r:id="rId29"/>
    <p:sldId id="556" r:id="rId30"/>
    <p:sldId id="526" r:id="rId31"/>
    <p:sldId id="527" r:id="rId32"/>
    <p:sldId id="519" r:id="rId33"/>
    <p:sldId id="521" r:id="rId34"/>
    <p:sldId id="523" r:id="rId35"/>
    <p:sldId id="522" r:id="rId36"/>
    <p:sldId id="524" r:id="rId37"/>
    <p:sldId id="525" r:id="rId38"/>
    <p:sldId id="515" r:id="rId39"/>
    <p:sldId id="518" r:id="rId40"/>
    <p:sldId id="557" r:id="rId41"/>
    <p:sldId id="539" r:id="rId42"/>
    <p:sldId id="558" r:id="rId43"/>
    <p:sldId id="540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6"/>
            <p14:sldId id="498"/>
            <p14:sldId id="500"/>
            <p14:sldId id="510"/>
            <p14:sldId id="546"/>
            <p14:sldId id="520"/>
            <p14:sldId id="503"/>
            <p14:sldId id="509"/>
            <p14:sldId id="547"/>
            <p14:sldId id="552"/>
            <p14:sldId id="553"/>
            <p14:sldId id="504"/>
            <p14:sldId id="549"/>
            <p14:sldId id="544"/>
            <p14:sldId id="550"/>
            <p14:sldId id="551"/>
            <p14:sldId id="508"/>
            <p14:sldId id="511"/>
            <p14:sldId id="554"/>
            <p14:sldId id="541"/>
            <p14:sldId id="512"/>
            <p14:sldId id="513"/>
            <p14:sldId id="514"/>
            <p14:sldId id="555"/>
            <p14:sldId id="556"/>
            <p14:sldId id="526"/>
            <p14:sldId id="527"/>
            <p14:sldId id="519"/>
            <p14:sldId id="521"/>
            <p14:sldId id="523"/>
            <p14:sldId id="522"/>
            <p14:sldId id="524"/>
            <p14:sldId id="525"/>
            <p14:sldId id="515"/>
            <p14:sldId id="518"/>
            <p14:sldId id="557"/>
            <p14:sldId id="539"/>
            <p14:sldId id="558"/>
            <p14:sldId id="54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713" autoAdjust="0"/>
  </p:normalViewPr>
  <p:slideViewPr>
    <p:cSldViewPr snapToGrid="0">
      <p:cViewPr varScale="1">
        <p:scale>
          <a:sx n="108" d="100"/>
          <a:sy n="108" d="100"/>
        </p:scale>
        <p:origin x="736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10/10/25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10/10/25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10/10/25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10/10/25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4947" y="4377130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Sumaya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Alkubaisi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85088" y="2148677"/>
            <a:ext cx="571525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Block Ciphers and DES (Feistel Cipher)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6301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FNT625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Cybersecurity Concepts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  <a:cs typeface="Alexandria" charset="0"/>
              </a:rPr>
              <a:t>Learning Goals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92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00139"/>
            <a:ext cx="10541000" cy="33927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By the end of this lecture, you will be able to: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Differentiate between stream ciphers and block ciphers.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Explain Feistel structure, diffusion, and confusion.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Understand the Data Encryption Standard (DES) algorithm.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Evaluate DES strengths and weaknesses.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Link classical block ciphers to modern systems (3DES, AES) and fintech applications.</a:t>
            </a:r>
          </a:p>
          <a:p>
            <a:endParaRPr lang="en-US" sz="2200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4719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393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  <a:cs typeface="Alexandria" charset="0"/>
              </a:rPr>
              <a:t>Stream Ciphers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10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47021"/>
            <a:ext cx="10541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Wingdings" pitchFamily="2" charset="2"/>
              <a:buChar char="§"/>
            </a:pPr>
            <a:r>
              <a:rPr lang="en-US" sz="2000" dirty="0">
                <a:latin typeface="Alexandria" charset="0"/>
              </a:rPr>
              <a:t>A stream cipher encrypts data one bit or one byte at a time, instead of working on large blocks.</a:t>
            </a:r>
          </a:p>
          <a:p>
            <a:pPr>
              <a:lnSpc>
                <a:spcPct val="110000"/>
              </a:lnSpc>
            </a:pPr>
            <a:r>
              <a:rPr lang="en-US" sz="2000" dirty="0">
                <a:latin typeface="Alexandria" charset="0"/>
              </a:rPr>
              <a:t>Examples: </a:t>
            </a:r>
            <a:r>
              <a:rPr lang="en-US" sz="2000" dirty="0" err="1">
                <a:latin typeface="Alexandria" charset="0"/>
              </a:rPr>
              <a:t>Autokeyed</a:t>
            </a:r>
            <a:r>
              <a:rPr lang="en-US" sz="2000" dirty="0">
                <a:latin typeface="Alexandria" charset="0"/>
              </a:rPr>
              <a:t> </a:t>
            </a:r>
            <a:r>
              <a:rPr lang="en-US" sz="2000" dirty="0" err="1">
                <a:latin typeface="Alexandria" charset="0"/>
              </a:rPr>
              <a:t>Vigenère</a:t>
            </a:r>
            <a:r>
              <a:rPr lang="en-US" sz="2000" dirty="0">
                <a:latin typeface="Alexandria" charset="0"/>
              </a:rPr>
              <a:t> cipher, </a:t>
            </a:r>
            <a:r>
              <a:rPr lang="en-US" sz="2000" dirty="0" err="1">
                <a:latin typeface="Alexandria" charset="0"/>
              </a:rPr>
              <a:t>Vernam</a:t>
            </a:r>
            <a:r>
              <a:rPr lang="en-US" sz="2000" dirty="0">
                <a:latin typeface="Alexandria" charset="0"/>
              </a:rPr>
              <a:t> cipher</a:t>
            </a:r>
          </a:p>
          <a:p>
            <a:pPr>
              <a:lnSpc>
                <a:spcPct val="110000"/>
              </a:lnSpc>
            </a:pPr>
            <a:r>
              <a:rPr lang="en-US" sz="2000" b="1" dirty="0">
                <a:latin typeface="Alexandria" charset="0"/>
              </a:rPr>
              <a:t>One-time pad (ideal case):</a:t>
            </a:r>
          </a:p>
          <a:p>
            <a:pPr>
              <a:lnSpc>
                <a:spcPct val="110000"/>
              </a:lnSpc>
            </a:pPr>
            <a:r>
              <a:rPr lang="en-US" sz="2000" dirty="0">
                <a:latin typeface="Alexandria" charset="0"/>
              </a:rPr>
              <a:t>If the keystream is truly random and as long as the plaintext, the cipher is unbreakable (theoretically perfect security).</a:t>
            </a:r>
          </a:p>
          <a:p>
            <a:pPr>
              <a:lnSpc>
                <a:spcPct val="110000"/>
              </a:lnSpc>
            </a:pPr>
            <a:r>
              <a:rPr lang="en-US" sz="2000" b="1" dirty="0">
                <a:latin typeface="Alexandria" charset="0"/>
              </a:rPr>
              <a:t>Problem:</a:t>
            </a:r>
            <a:r>
              <a:rPr lang="en-US" sz="2000" dirty="0">
                <a:latin typeface="Alexandria" charset="0"/>
              </a:rPr>
              <a:t> Both users must already have the same random keystream, which is very hard to share securely if the data is large.</a:t>
            </a:r>
          </a:p>
          <a:p>
            <a:pPr>
              <a:lnSpc>
                <a:spcPct val="110000"/>
              </a:lnSpc>
            </a:pPr>
            <a:r>
              <a:rPr lang="en-US" sz="2000" b="1" dirty="0">
                <a:latin typeface="Alexandria" charset="0"/>
              </a:rPr>
              <a:t>Practical solution: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Instead of using a huge random keystream, both users share a short secret key.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 keystream generator (an algorithm) uses this key to create the long cryptographic bit stream.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generator must be designed so it’s impossible to predict future keystream bits from past ones.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256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823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lexandria" charset="0"/>
              </a:rPr>
              <a:t>Block Cipher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43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In a block cipher, the plaintext is divided into fixed-size chunks (blocks), such as 64 bits or 128 bits.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Each block of plaintext is fully encrypted to produce a block of ciphertext of the same size.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Like stream ciphers, both users need to share the same secret key.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Most encryption systems used in networks today are based on block ciphers.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0113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04294" y="549947"/>
            <a:ext cx="295695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(a) Stream Cipher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 key (K) is fed into a generator to create a keystream.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Each plaintext bit/byte is combined with the keystream using XOR → produces ciphertext.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Receiver uses the same key to regenerate the keystream and XOR again → gets the original plaintext.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Works bit by bit, good for real-time data (e.g., video, audio).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4B3BA2F-848F-BA44-AC90-D9BC422777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84" y="40077"/>
            <a:ext cx="6095526" cy="6452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699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4B3BA2F-848F-BA44-AC90-D9BC422777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4968" y="268963"/>
            <a:ext cx="5966769" cy="631630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73FA52A-4AC9-C442-982D-B4B865E8F37B}"/>
              </a:ext>
            </a:extLst>
          </p:cNvPr>
          <p:cNvSpPr txBox="1"/>
          <p:nvPr/>
        </p:nvSpPr>
        <p:spPr>
          <a:xfrm>
            <a:off x="340900" y="643716"/>
            <a:ext cx="2956956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(b) Block Cipher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Plaintext is divided into fixed-size blocks (e.g., 64 or 128 bits).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Each block + key → encrypted into a ciphertext block of the same size.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Receiver applies the decryption algorithm with the same key to get back the plaintext blocks.</a:t>
            </a:r>
          </a:p>
          <a:p>
            <a:r>
              <a:rPr lang="en-US" sz="2000" dirty="0">
                <a:latin typeface="Alexandria" charset="0"/>
              </a:rPr>
              <a:t>Works on chunks/blocks, common in secure network encryption.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0975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7514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Why Block Ciphers?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Stronger Security through Design Block ciphers are generally preferred over stream ciphers because they are designed to provide stronger security.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This increased strength comes from a greater ability to achieve the critical security properties of confusion and diffusion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Standardization for Global Systems: A significant practical advantage of block ciphers is that they are much easier to standardize across vast, global systems.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The fundamental principles of block ciphers remain the backbone of many modern financial security protocols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7903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8421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Feistel Cipher Structure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55954"/>
            <a:ext cx="10541000" cy="3734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Basis of Modern structure used by many significant symmetric block ciphers currently in use 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Feistel proposed the use of a cipher that alternates substitutions and permutations 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prstClr val="black"/>
                </a:solidFill>
                <a:latin typeface="Alexandria" charset="0"/>
              </a:rPr>
              <a:t>Substitution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 = replace each letter with another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prstClr val="black"/>
                </a:solidFill>
                <a:latin typeface="Alexandria" charset="0"/>
              </a:rPr>
              <a:t>Permutation (Transposition)= 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rearranging the positions of characters or bits(reordering elements).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Is a practical application of a proposal by Claude Shannon to develop a product cipher that alternates confusion and diffusion functions </a:t>
            </a:r>
            <a:endParaRPr lang="en-US" sz="2000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6846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84925"/>
            <a:ext cx="82340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Shannon’s Principles: Confusion and Diffusion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7849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854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2436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Modern block cipher design is fundamentally based on two principles outlined by Shannon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Confusion:</a:t>
            </a:r>
            <a:r>
              <a:rPr lang="en-US" sz="2000" dirty="0">
                <a:latin typeface="Alexandria" charset="0"/>
              </a:rPr>
              <a:t> This principle requires that the relationship between the final ciphertext (the encrypted message) and the key must be completely obscured.</a:t>
            </a:r>
          </a:p>
          <a:p>
            <a:r>
              <a:rPr lang="en-US" sz="2000" dirty="0">
                <a:latin typeface="Alexandria" charset="0"/>
              </a:rPr>
              <a:t>Example: Substitution (replace each letter with another) hides patterns.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Diffusion:</a:t>
            </a:r>
            <a:r>
              <a:rPr lang="en-US" sz="2000" dirty="0">
                <a:latin typeface="Alexandria" charset="0"/>
              </a:rPr>
              <a:t> This principle demands that the statistics of the plaintext (the original message) must be spread across the entire ciphertext</a:t>
            </a:r>
          </a:p>
          <a:p>
            <a:r>
              <a:rPr lang="en-US" sz="2000" dirty="0">
                <a:latin typeface="Alexandria" charset="0"/>
              </a:rPr>
              <a:t>Example: Transposition (shuffling positions) spreads out patterns.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3967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84925"/>
            <a:ext cx="8234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Shannon’s Principles: Confusion and Diffusion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7849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854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2436"/>
            <a:ext cx="105410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His idea was to combine them (product cipher):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First apply substitution (confusion).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Then apply transposition (diffusion).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Repeat this process multiple times.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Application: Block ciphers like DES, AES are built exactly on this principle — they alternate substitution steps and permutation steps to make the cipher strong.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Feistel ciphers achieve both through multiple rounds that mix data and key information.</a:t>
            </a:r>
            <a:endParaRPr lang="en-US" sz="2000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2410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84925"/>
            <a:ext cx="8234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Shannon’s Principles: Confusion and Diffusion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7849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854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2436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Diffusion Example</a:t>
            </a:r>
            <a:br>
              <a:rPr lang="en-US" sz="2000" dirty="0">
                <a:latin typeface="Alexandria" charset="0"/>
              </a:rPr>
            </a:br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One-bit change in plaintext → many bits change in ciphertext.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Example:</a:t>
            </a:r>
          </a:p>
          <a:p>
            <a:r>
              <a:rPr lang="en-US" sz="2000" dirty="0">
                <a:latin typeface="Alexandria" charset="0"/>
              </a:rPr>
              <a:t>Plaintext 1001 → Ciphertext A7C3</a:t>
            </a:r>
          </a:p>
          <a:p>
            <a:r>
              <a:rPr lang="en-US" sz="2000" dirty="0">
                <a:latin typeface="Alexandria" charset="0"/>
              </a:rPr>
              <a:t>Change to 1000 → Ciphertext 4F99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Result: nearly all ciphertext bits flipped.</a:t>
            </a:r>
          </a:p>
          <a:p>
            <a:r>
              <a:rPr lang="en-US" sz="2000" dirty="0">
                <a:latin typeface="Alexandria" charset="0"/>
              </a:rPr>
              <a:t>Prevents frequency analysis — attackers can’t see patterns.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2903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84925"/>
            <a:ext cx="8234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Shannon’s Principles: Confusion and Diffusion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7849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854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2436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Confusion Example</a:t>
            </a:r>
            <a:br>
              <a:rPr lang="en-US" sz="2000" b="1" dirty="0">
                <a:latin typeface="Alexandria" charset="0"/>
              </a:rPr>
            </a:br>
            <a:endParaRPr lang="en-US" sz="2000" b="1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Complex relation between key and ciphertext.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Small change in key → drastically different ciphertext.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Example:</a:t>
            </a:r>
          </a:p>
          <a:p>
            <a:r>
              <a:rPr lang="en-US" sz="2000" dirty="0">
                <a:latin typeface="Alexandria" charset="0"/>
              </a:rPr>
              <a:t>Key K1 → Ciphertext A7C3</a:t>
            </a:r>
          </a:p>
          <a:p>
            <a:r>
              <a:rPr lang="en-US" sz="2000" dirty="0">
                <a:latin typeface="Alexandria" charset="0"/>
              </a:rPr>
              <a:t>Key K2 (1-bit different) → Ciphertext 8B1E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Result: Makes it impossible to predict ciphertext patterns or deduce the key mathematically.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3171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52490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The Feistel Structure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726955"/>
            <a:ext cx="1054100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 breakthrough in cipher design, was proposed by Horst Feistel at IBM in 19731. This design approach works by dividing the block of plaintext data into two halves.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It then applies repeated rounds of alternating substitution and permutation operations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b="1" dirty="0">
                <a:latin typeface="Alexandria" charset="0"/>
                <a:cs typeface="Alexandria" charset="0"/>
              </a:rPr>
              <a:t>How a Feistel Round Works (The Inputs): </a:t>
            </a:r>
            <a:r>
              <a:rPr lang="en-US" sz="2000" dirty="0">
                <a:latin typeface="Alexandria" charset="0"/>
                <a:cs typeface="Alexandria" charset="0"/>
              </a:rPr>
              <a:t>A single round of a Feistel cipher takes two halves as input: </a:t>
            </a:r>
            <a:r>
              <a:rPr lang="en-US" sz="2000" u="sng" dirty="0">
                <a:latin typeface="Alexandria" charset="0"/>
                <a:cs typeface="Alexandria" charset="0"/>
              </a:rPr>
              <a:t>the Left half (L)</a:t>
            </a:r>
            <a:r>
              <a:rPr lang="en-US" sz="2000" dirty="0">
                <a:latin typeface="Alexandria" charset="0"/>
                <a:cs typeface="Alexandria" charset="0"/>
              </a:rPr>
              <a:t> and </a:t>
            </a:r>
            <a:r>
              <a:rPr lang="en-US" sz="2000" u="sng" dirty="0">
                <a:latin typeface="Alexandria" charset="0"/>
                <a:cs typeface="Alexandria" charset="0"/>
              </a:rPr>
              <a:t>the Right half (R)</a:t>
            </a:r>
            <a:r>
              <a:rPr lang="en-US" sz="2000" dirty="0">
                <a:latin typeface="Alexandria" charset="0"/>
                <a:cs typeface="Alexandria" charset="0"/>
              </a:rPr>
              <a:t>. The key steps define the output for the next round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b="1" dirty="0">
                <a:latin typeface="Alexandria" charset="0"/>
                <a:cs typeface="Alexandria" charset="0"/>
              </a:rPr>
              <a:t>How a Feistel Round Works (The Calculation) : </a:t>
            </a:r>
            <a:r>
              <a:rPr lang="en-US" sz="2000" dirty="0">
                <a:latin typeface="Alexandria" charset="0"/>
                <a:cs typeface="Alexandria" charset="0"/>
              </a:rPr>
              <a:t>The calculation for the new halves is straightforward:</a:t>
            </a:r>
          </a:p>
          <a:p>
            <a:pPr marL="342900" indent="-342900">
              <a:buFontTx/>
              <a:buChar char="-"/>
            </a:pPr>
            <a:r>
              <a:rPr lang="en-US" sz="2000" u="sng" dirty="0">
                <a:latin typeface="Alexandria" charset="0"/>
                <a:cs typeface="Alexandria" charset="0"/>
              </a:rPr>
              <a:t>The New Left half (L) </a:t>
            </a:r>
            <a:r>
              <a:rPr lang="en-US" sz="2000" dirty="0">
                <a:latin typeface="Alexandria" charset="0"/>
                <a:cs typeface="Alexandria" charset="0"/>
              </a:rPr>
              <a:t>simply becomes </a:t>
            </a:r>
            <a:r>
              <a:rPr lang="en-US" sz="2000" u="sng" dirty="0">
                <a:latin typeface="Alexandria" charset="0"/>
                <a:cs typeface="Alexandria" charset="0"/>
              </a:rPr>
              <a:t>the old Right half (R).</a:t>
            </a:r>
          </a:p>
          <a:p>
            <a:pPr marL="342900" indent="-342900">
              <a:buFontTx/>
              <a:buChar char="-"/>
            </a:pPr>
            <a:r>
              <a:rPr lang="en-US" sz="2000" u="sng" dirty="0">
                <a:latin typeface="Alexandria" charset="0"/>
                <a:cs typeface="Alexandria" charset="0"/>
              </a:rPr>
              <a:t>The New Right half (R)</a:t>
            </a:r>
            <a:r>
              <a:rPr lang="en-US" sz="2000" dirty="0">
                <a:latin typeface="Alexandria" charset="0"/>
                <a:cs typeface="Alexandria" charset="0"/>
              </a:rPr>
              <a:t> is calculated by taking </a:t>
            </a:r>
            <a:r>
              <a:rPr lang="en-US" sz="2000" u="sng" dirty="0">
                <a:latin typeface="Alexandria" charset="0"/>
                <a:cs typeface="Alexandria" charset="0"/>
              </a:rPr>
              <a:t>the old Left half (L) </a:t>
            </a:r>
            <a:r>
              <a:rPr lang="en-US" sz="2000" dirty="0">
                <a:latin typeface="Alexandria" charset="0"/>
                <a:cs typeface="Alexandria" charset="0"/>
              </a:rPr>
              <a:t>and combining it using the </a:t>
            </a:r>
            <a:r>
              <a:rPr lang="en-US" sz="2000" u="sng" dirty="0">
                <a:latin typeface="Alexandria" charset="0"/>
                <a:cs typeface="Alexandria" charset="0"/>
              </a:rPr>
              <a:t>XOR</a:t>
            </a:r>
            <a:r>
              <a:rPr lang="en-US" sz="2000" dirty="0">
                <a:latin typeface="Alexandria" charset="0"/>
                <a:cs typeface="Alexandria" charset="0"/>
              </a:rPr>
              <a:t> operation </a:t>
            </a:r>
            <a:r>
              <a:rPr lang="en-US" sz="2000" dirty="0">
                <a:latin typeface="Alexandria" charset="0"/>
              </a:rPr>
              <a:t>⊕</a:t>
            </a:r>
            <a:r>
              <a:rPr lang="en-US" sz="2000" dirty="0">
                <a:latin typeface="Alexandria" charset="0"/>
                <a:cs typeface="Alexandria" charset="0"/>
              </a:rPr>
              <a:t> with the result of a specialized round function F.</a:t>
            </a:r>
          </a:p>
          <a:p>
            <a:r>
              <a:rPr lang="en-US" dirty="0"/>
              <a:t>	The function F takes the old Right half (R) and the Round Key (K) as its inputs: </a:t>
            </a:r>
            <a:r>
              <a:rPr lang="en-US" b="1" dirty="0"/>
              <a:t>New R = L </a:t>
            </a:r>
            <a:r>
              <a:rPr lang="en-US" dirty="0">
                <a:latin typeface="Alexandria" charset="0"/>
              </a:rPr>
              <a:t>⊕ </a:t>
            </a:r>
            <a:r>
              <a:rPr lang="en-US" b="1" dirty="0"/>
              <a:t>F(R, K)</a:t>
            </a:r>
            <a:r>
              <a:rPr lang="en-US" dirty="0"/>
              <a:t>. </a:t>
            </a:r>
          </a:p>
          <a:p>
            <a:pPr marL="342900" indent="-342900">
              <a:buFontTx/>
              <a:buChar char="-"/>
            </a:pPr>
            <a:r>
              <a:rPr lang="en-US" dirty="0"/>
              <a:t>This process is repeated many times for multiple rounds till we get the cipher text </a:t>
            </a:r>
            <a:endParaRPr lang="en-US" sz="2000" dirty="0">
              <a:latin typeface="Alexandria" charset="0"/>
              <a:cs typeface="Alexandria" charset="0"/>
            </a:endParaRPr>
          </a:p>
          <a:p>
            <a:endParaRPr lang="en-US" sz="2000" u="sng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1974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52490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The Feistel Structure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804245"/>
            <a:ext cx="1054100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How a Feistel Round Works (The Inputs in Decryption)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A single round of Feistel decryption also takes two halves as input: </a:t>
            </a:r>
            <a:r>
              <a:rPr lang="en-US" sz="2000" u="sng" dirty="0">
                <a:latin typeface="Alexandria" charset="0"/>
                <a:cs typeface="Alexandria" charset="0"/>
              </a:rPr>
              <a:t>the Left half (L) </a:t>
            </a:r>
            <a:r>
              <a:rPr lang="en-US" sz="2000" dirty="0">
                <a:latin typeface="Alexandria" charset="0"/>
                <a:cs typeface="Alexandria" charset="0"/>
              </a:rPr>
              <a:t>and </a:t>
            </a:r>
            <a:r>
              <a:rPr lang="en-US" sz="2000" u="sng" dirty="0">
                <a:latin typeface="Alexandria" charset="0"/>
                <a:cs typeface="Alexandria" charset="0"/>
              </a:rPr>
              <a:t>the Right half (R) </a:t>
            </a:r>
            <a:r>
              <a:rPr lang="en-US" sz="2000" dirty="0">
                <a:latin typeface="Alexandria" charset="0"/>
                <a:cs typeface="Alexandria" charset="0"/>
              </a:rPr>
              <a:t>from the ciphertext.</a:t>
            </a:r>
            <a:br>
              <a:rPr lang="en-US" sz="2000" dirty="0">
                <a:latin typeface="Alexandria" charset="0"/>
                <a:cs typeface="Alexandria" charset="0"/>
              </a:rPr>
            </a:br>
            <a:r>
              <a:rPr lang="en-US" sz="2000" dirty="0">
                <a:latin typeface="Alexandria" charset="0"/>
                <a:cs typeface="Alexandria" charset="0"/>
              </a:rPr>
              <a:t>The key steps define how to get back the previous round’s halves.</a:t>
            </a:r>
          </a:p>
          <a:p>
            <a:r>
              <a:rPr lang="en-US" sz="2000" b="1" dirty="0">
                <a:latin typeface="Alexandria" charset="0"/>
                <a:cs typeface="Alexandria" charset="0"/>
              </a:rPr>
              <a:t>How a Feistel Round Works (The Calculation in Decryption)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The calculation to recover the old halves is straightforward:</a:t>
            </a:r>
          </a:p>
          <a:p>
            <a:r>
              <a:rPr lang="en-US" sz="2000" u="sng" dirty="0">
                <a:latin typeface="Alexandria" charset="0"/>
                <a:cs typeface="Alexandria" charset="0"/>
              </a:rPr>
              <a:t>- The Old Right half (R) </a:t>
            </a:r>
            <a:r>
              <a:rPr lang="en-US" sz="2000" dirty="0">
                <a:latin typeface="Alexandria" charset="0"/>
                <a:cs typeface="Alexandria" charset="0"/>
              </a:rPr>
              <a:t>simply becomes </a:t>
            </a:r>
            <a:r>
              <a:rPr lang="en-US" sz="2000" u="sng" dirty="0">
                <a:latin typeface="Alexandria" charset="0"/>
                <a:cs typeface="Alexandria" charset="0"/>
              </a:rPr>
              <a:t>the current Left half (L).</a:t>
            </a:r>
          </a:p>
          <a:p>
            <a:r>
              <a:rPr lang="en-US" sz="2000" u="sng" dirty="0">
                <a:latin typeface="Alexandria" charset="0"/>
                <a:cs typeface="Alexandria" charset="0"/>
              </a:rPr>
              <a:t>- The Old Left half (L) </a:t>
            </a:r>
            <a:r>
              <a:rPr lang="en-US" sz="2000" dirty="0">
                <a:latin typeface="Alexandria" charset="0"/>
                <a:cs typeface="Alexandria" charset="0"/>
              </a:rPr>
              <a:t>is calculated by taking </a:t>
            </a:r>
            <a:r>
              <a:rPr lang="en-US" sz="2000" u="sng" dirty="0">
                <a:latin typeface="Alexandria" charset="0"/>
                <a:cs typeface="Alexandria" charset="0"/>
              </a:rPr>
              <a:t>the current Right half (R) </a:t>
            </a:r>
            <a:r>
              <a:rPr lang="en-US" sz="2000" dirty="0">
                <a:latin typeface="Alexandria" charset="0"/>
                <a:cs typeface="Alexandria" charset="0"/>
              </a:rPr>
              <a:t>and combining it with the result of the </a:t>
            </a:r>
            <a:r>
              <a:rPr lang="en-US" sz="2000" u="sng" dirty="0">
                <a:latin typeface="Alexandria" charset="0"/>
                <a:cs typeface="Alexandria" charset="0"/>
              </a:rPr>
              <a:t>round function F</a:t>
            </a:r>
            <a:r>
              <a:rPr lang="en-US" sz="2000" dirty="0">
                <a:latin typeface="Alexandria" charset="0"/>
                <a:cs typeface="Alexandria" charset="0"/>
              </a:rPr>
              <a:t> using </a:t>
            </a:r>
            <a:r>
              <a:rPr lang="en-US" sz="2000" u="sng" dirty="0">
                <a:latin typeface="Alexandria" charset="0"/>
                <a:cs typeface="Alexandria" charset="0"/>
              </a:rPr>
              <a:t>XOR ⊕.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	The round function F takes the current Left half (L) and the Round Key (K) as its inputs:</a:t>
            </a:r>
          </a:p>
          <a:p>
            <a:r>
              <a:rPr lang="en-US" sz="2000" dirty="0"/>
              <a:t>	Old L=Current R ⊕ F(Current L,K)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 - This process is repeated in reverse order of the keys until the original plaintext halves are recovered.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552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E21FBD8-8FDA-314E-9E62-52514473C7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0195" y="0"/>
            <a:ext cx="62464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1349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6899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The Feistel Structure (Example)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744074"/>
            <a:ext cx="10541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The key idea:</a:t>
            </a:r>
          </a:p>
          <a:p>
            <a:r>
              <a:rPr lang="en-US" sz="2000" b="1" dirty="0">
                <a:latin typeface="Alexandria" charset="0"/>
                <a:cs typeface="Alexandria" charset="0"/>
              </a:rPr>
              <a:t>Encryption moves forward</a:t>
            </a:r>
            <a:r>
              <a:rPr lang="en-US" sz="2000" dirty="0">
                <a:latin typeface="Alexandria" charset="0"/>
                <a:cs typeface="Alexandria" charset="0"/>
              </a:rPr>
              <a:t>: new left = old right, new right = old left ⊕ F(old right, key).</a:t>
            </a:r>
          </a:p>
          <a:p>
            <a:r>
              <a:rPr lang="en-US" sz="2000" b="1" dirty="0">
                <a:latin typeface="Alexandria" charset="0"/>
                <a:cs typeface="Alexandria" charset="0"/>
              </a:rPr>
              <a:t>Decryption just reverses it</a:t>
            </a:r>
            <a:r>
              <a:rPr lang="en-US" sz="2000" dirty="0">
                <a:latin typeface="Alexandria" charset="0"/>
                <a:cs typeface="Alexandria" charset="0"/>
              </a:rPr>
              <a:t>: old right = new left, old left = new right ⊕ F(new left, key).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b="1" dirty="0">
                <a:latin typeface="Alexandria" charset="0"/>
                <a:cs typeface="Alexandria" charset="0"/>
              </a:rPr>
              <a:t>Encryption Example (1 Round)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Plaintext (5, 7) → halves:  </a:t>
            </a:r>
            <a:r>
              <a:rPr lang="en-US" sz="2000" dirty="0"/>
              <a:t>L0​=5, R0​=7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Key: K=3</a:t>
            </a:r>
          </a:p>
          <a:p>
            <a:r>
              <a:rPr lang="en-US" sz="2000" b="1" dirty="0"/>
              <a:t>Function F(x, K):</a:t>
            </a:r>
            <a:r>
              <a:rPr lang="en-US" sz="2000" dirty="0"/>
              <a:t> just do (</a:t>
            </a:r>
            <a:r>
              <a:rPr lang="en-US" sz="2000" dirty="0" err="1"/>
              <a:t>x+K</a:t>
            </a:r>
            <a:r>
              <a:rPr lang="en-US" sz="2000" dirty="0"/>
              <a:t>)(x + K)(</a:t>
            </a:r>
            <a:r>
              <a:rPr lang="en-US" sz="2000" dirty="0" err="1"/>
              <a:t>x+K</a:t>
            </a:r>
            <a:r>
              <a:rPr lang="en-US" sz="2000" dirty="0"/>
              <a:t>).      </a:t>
            </a:r>
            <a:r>
              <a:rPr lang="en-US" sz="2000" dirty="0">
                <a:latin typeface="Alexandria" charset="0"/>
              </a:rPr>
              <a:t>(Addition is chosen just for simplicity )</a:t>
            </a:r>
          </a:p>
          <a:p>
            <a:r>
              <a:rPr lang="en-US" sz="2000" dirty="0">
                <a:latin typeface="Alexandria" charset="0"/>
              </a:rPr>
              <a:t>Steps:</a:t>
            </a:r>
          </a:p>
          <a:p>
            <a:pPr marL="457200" indent="-457200">
              <a:buAutoNum type="arabicPeriod"/>
            </a:pPr>
            <a:r>
              <a:rPr lang="en-US" sz="2000" dirty="0"/>
              <a:t>L1=R0=7</a:t>
            </a:r>
          </a:p>
          <a:p>
            <a:pPr marL="457200" indent="-457200">
              <a:buAutoNum type="arabicPeriod"/>
            </a:pPr>
            <a:r>
              <a:rPr lang="en-US" sz="2000" dirty="0"/>
              <a:t>R1​=L0​⊕F(R0​,K)</a:t>
            </a:r>
          </a:p>
          <a:p>
            <a:r>
              <a:rPr lang="en-US" sz="2000" dirty="0"/>
              <a:t>        → R1=5⊕(7+3)</a:t>
            </a:r>
          </a:p>
          <a:p>
            <a:r>
              <a:rPr lang="en-US" sz="2000" dirty="0"/>
              <a:t>        → R1=5⊕10=15</a:t>
            </a:r>
          </a:p>
          <a:p>
            <a:r>
              <a:rPr lang="en-US" sz="2000" b="1" dirty="0">
                <a:latin typeface="Alexandria" charset="0"/>
                <a:cs typeface="Alexandria" charset="0"/>
              </a:rPr>
              <a:t>Ciphertext: (L1,R1)=(7,15)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5110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6899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The Feistel Structure (Example)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4981"/>
            <a:ext cx="10541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Decryption Example (1 Round)</a:t>
            </a:r>
          </a:p>
          <a:p>
            <a:r>
              <a:rPr lang="en-US" sz="2000" b="1" dirty="0">
                <a:latin typeface="Alexandria" charset="0"/>
                <a:cs typeface="Alexandria" charset="0"/>
              </a:rPr>
              <a:t>Ciphertext halves:</a:t>
            </a:r>
            <a:br>
              <a:rPr lang="en-US" sz="2000" b="1" dirty="0">
                <a:latin typeface="Alexandria" charset="0"/>
                <a:cs typeface="Alexandria" charset="0"/>
              </a:rPr>
            </a:br>
            <a:r>
              <a:rPr lang="en-US" sz="2000" dirty="0">
                <a:latin typeface="Alexandria" charset="0"/>
                <a:cs typeface="Alexandria" charset="0"/>
              </a:rPr>
              <a:t>L1=7, R1=15</a:t>
            </a:r>
          </a:p>
          <a:p>
            <a:r>
              <a:rPr lang="en-US" sz="2000" b="1" dirty="0">
                <a:latin typeface="Alexandria" charset="0"/>
                <a:cs typeface="Alexandria" charset="0"/>
              </a:rPr>
              <a:t>Key: </a:t>
            </a:r>
            <a:r>
              <a:rPr lang="en-US" sz="2000" dirty="0">
                <a:latin typeface="Alexandria" charset="0"/>
                <a:cs typeface="Alexandria" charset="0"/>
              </a:rPr>
              <a:t>K=3K </a:t>
            </a:r>
          </a:p>
          <a:p>
            <a:r>
              <a:rPr lang="en-US" sz="2000" b="1" dirty="0">
                <a:latin typeface="Alexandria" charset="0"/>
                <a:cs typeface="Alexandria" charset="0"/>
              </a:rPr>
              <a:t>Steps: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R0=L1=7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L0=R1⊕F(L1,K)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→ L0=15⊕(7+3)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→ L0=15⊕10=5</a:t>
            </a:r>
          </a:p>
          <a:p>
            <a:r>
              <a:rPr lang="en-US" sz="2000" b="1" dirty="0">
                <a:latin typeface="Alexandria" charset="0"/>
                <a:cs typeface="Alexandria" charset="0"/>
              </a:rPr>
              <a:t>Recovered Plaintext:</a:t>
            </a:r>
            <a:r>
              <a:rPr lang="en-US" sz="2000" dirty="0">
                <a:latin typeface="Alexandria" charset="0"/>
                <a:cs typeface="Alexandria" charset="0"/>
              </a:rPr>
              <a:t> (L0,R0)=(5,7)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7209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1654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</a:rPr>
              <a:t>Why Feistel Works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67144"/>
            <a:ext cx="10541000" cy="2727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400" dirty="0">
              <a:latin typeface="Alexandria" charset="0"/>
            </a:endParaRPr>
          </a:p>
          <a:p>
            <a:pPr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Encryption and decryption share the same structure.</a:t>
            </a:r>
          </a:p>
          <a:p>
            <a:pPr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Only the key order is reversed during decryption.</a:t>
            </a:r>
          </a:p>
          <a:p>
            <a:pPr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This symmetry makes implementation efficient and error-free.</a:t>
            </a:r>
          </a:p>
          <a:p>
            <a:pPr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Each round increases security, even if the round function alone is not strong.</a:t>
            </a:r>
          </a:p>
          <a:p>
            <a:pPr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Feistel’s power lies in iterative transformation — building complexity step by step.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2825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53696"/>
            <a:ext cx="64883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Feistel Cipher Design Features (1)</a:t>
            </a:r>
            <a:b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</a:b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24120"/>
            <a:ext cx="10541000" cy="37292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How Feistel achieves Diffusion &amp; Confusion?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Block size: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Larger blocks = more diffusion and stronger security.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Common: 64 bits (DES), 128 bits (modern ciphers).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Key size: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Larger key = higher resistance to brute-force attacks.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Common today: 128–256 bits.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Both affect speed and security balance – designers must find a balance between making the cipher strong enough and keeping it fast enough to use in real systems.</a:t>
            </a:r>
            <a:endParaRPr lang="en-US" sz="6400" dirty="0">
              <a:solidFill>
                <a:prstClr val="black"/>
              </a:solidFill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6654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53696"/>
            <a:ext cx="64883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Feistel Cipher Design Features (2)</a:t>
            </a:r>
            <a:b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</a:b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24120"/>
            <a:ext cx="10541000" cy="41344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How Feistel achieves Diffusion &amp; Confusion?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Number of rounds: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More rounds → more confusion and diffusion.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DES uses 16 rounds.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Round function (F):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Should be nonlinear, complex, and depend on both data and key.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Subkey generation: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Each round uses a different subkey derived from the main key.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Must avoid patterns to maintain strength – subkeys must be different, random-looking, and hard to predict.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732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042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9363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</a:rPr>
              <a:t>Feistel in Financial Systems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8641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525974"/>
            <a:ext cx="10541000" cy="2945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Feistel-based encryption (DES) secured ATMs, banking systems, and credit card transactions from the 1970s to 2000s.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Enabled secure electronic payments and PIN protection.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Replaced by AES today, but Feistel principles still shape modern cryptography.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Legacy systems still depend on Feistel-derived methods for backward compatibility.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500" dirty="0">
              <a:solidFill>
                <a:prstClr val="black"/>
              </a:solidFill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4591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274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Data Encryption Standard (DES)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33919"/>
            <a:ext cx="10541000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DES was created and approved as a U.S. standard in 1977 by NIST.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It became the main encryption method for data security for over 20 years.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DES works by encrypting data in 64-bit blocks using a 56-bit secret key.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It was widely used in banks, government, and business systems until 2001, when AES replaced it.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6746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9363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How DES Works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DES uses the Feistel structure (same for encryption and decryption).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The process has three main steps:</a:t>
            </a:r>
          </a:p>
          <a:p>
            <a:r>
              <a:rPr lang="en-US" sz="2000" b="1" dirty="0">
                <a:latin typeface="Alexandria" charset="0"/>
              </a:rPr>
              <a:t>Initial Permutation (IP): </a:t>
            </a:r>
            <a:r>
              <a:rPr lang="en-US" sz="2000" dirty="0">
                <a:latin typeface="Alexandria" charset="0"/>
              </a:rPr>
              <a:t>Rearranges the bits of the input data.</a:t>
            </a:r>
          </a:p>
          <a:p>
            <a:r>
              <a:rPr lang="en-US" sz="2000" b="1" dirty="0">
                <a:latin typeface="Alexandria" charset="0"/>
              </a:rPr>
              <a:t>16 Rounds:</a:t>
            </a:r>
            <a:r>
              <a:rPr lang="en-US" sz="2000" dirty="0">
                <a:latin typeface="Alexandria" charset="0"/>
              </a:rPr>
              <a:t> Data passes through 16 rounds of Feistel operations using different subkeys.</a:t>
            </a:r>
          </a:p>
          <a:p>
            <a:r>
              <a:rPr lang="en-US" sz="2000" b="1" dirty="0">
                <a:latin typeface="Alexandria" charset="0"/>
              </a:rPr>
              <a:t>Final Permutation (FP): </a:t>
            </a:r>
            <a:r>
              <a:rPr lang="en-US" sz="2000" dirty="0">
                <a:latin typeface="Alexandria" charset="0"/>
              </a:rPr>
              <a:t>Rearranges bits again to produce the final ciphertext.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The result is a 64-bit ciphertext.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US" sz="2000" b="1" dirty="0">
                <a:latin typeface="Alexandria" charset="0"/>
              </a:rPr>
              <a:t>IP and FP  </a:t>
            </a:r>
            <a:r>
              <a:rPr lang="en-US" sz="2000" dirty="0">
                <a:latin typeface="Alexandria" charset="0"/>
              </a:rPr>
              <a:t>doesn’t change the bit values, only their positions. It helps spread patterns and prepares the data for the Feistel rounds.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388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9363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4000" dirty="0">
                <a:solidFill>
                  <a:prstClr val="black"/>
                </a:solidFill>
                <a:latin typeface="Alexandria" charset="0"/>
              </a:rPr>
              <a:t>Subkey Generation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821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DES doesn’t use the same key for every round.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It creates 16 different subkeys, one for each round.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Each subkey is 48 bits long and generated from the original 56-bit key using shifts and permutations.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This makes every round different and increases encryption strength.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252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98F2258-4A68-FB48-AA7A-31A78AC503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185" y="25241"/>
            <a:ext cx="4838700" cy="6667500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6F57EFDA-4605-3741-BAA7-A3573BF1C53C}"/>
              </a:ext>
            </a:extLst>
          </p:cNvPr>
          <p:cNvSpPr txBox="1"/>
          <p:nvPr/>
        </p:nvSpPr>
        <p:spPr>
          <a:xfrm>
            <a:off x="5534503" y="1245095"/>
            <a:ext cx="6010102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Steps for One DES Round (Round N)</a:t>
            </a:r>
          </a:p>
          <a:p>
            <a:r>
              <a:rPr lang="en-US" b="1" dirty="0">
                <a:latin typeface="Alexandria" charset="0"/>
              </a:rPr>
              <a:t>1.Split the Block: </a:t>
            </a:r>
            <a:r>
              <a:rPr lang="en-US" dirty="0">
                <a:latin typeface="Alexandria" charset="0"/>
              </a:rPr>
              <a:t>The 64-bit input from the previous round is split into two equal parts: the </a:t>
            </a:r>
            <a:r>
              <a:rPr lang="en-US" b="1" dirty="0">
                <a:latin typeface="Alexandria" charset="0"/>
              </a:rPr>
              <a:t>32-bit Left Half (L</a:t>
            </a:r>
            <a:r>
              <a:rPr lang="en-US" b="1" baseline="-25000" dirty="0">
                <a:latin typeface="Alexandria" charset="0"/>
              </a:rPr>
              <a:t>N</a:t>
            </a:r>
            <a:r>
              <a:rPr lang="en-US" b="1" dirty="0">
                <a:latin typeface="Alexandria" charset="0"/>
              </a:rPr>
              <a:t>−1​) </a:t>
            </a:r>
            <a:r>
              <a:rPr lang="en-US" dirty="0">
                <a:latin typeface="Alexandria" charset="0"/>
              </a:rPr>
              <a:t>and the </a:t>
            </a:r>
            <a:r>
              <a:rPr lang="en-US" b="1" dirty="0">
                <a:latin typeface="Alexandria" charset="0"/>
              </a:rPr>
              <a:t>32-bit Right Half (R</a:t>
            </a:r>
            <a:r>
              <a:rPr lang="en-US" b="1" baseline="-25000" dirty="0">
                <a:latin typeface="Alexandria" charset="0"/>
              </a:rPr>
              <a:t>N</a:t>
            </a:r>
            <a:r>
              <a:rPr lang="en-US" b="1" dirty="0">
                <a:latin typeface="Alexandria" charset="0"/>
              </a:rPr>
              <a:t>−1​).</a:t>
            </a:r>
          </a:p>
          <a:p>
            <a:endParaRPr lang="en-US" dirty="0">
              <a:latin typeface="Alexandria" charset="0"/>
            </a:endParaRPr>
          </a:p>
          <a:p>
            <a:r>
              <a:rPr lang="en-US" b="1" dirty="0">
                <a:latin typeface="Alexandria" charset="0"/>
              </a:rPr>
              <a:t>2.Generate Subkey:</a:t>
            </a:r>
            <a:r>
              <a:rPr lang="en-US" dirty="0">
                <a:latin typeface="Alexandria" charset="0"/>
              </a:rPr>
              <a:t> The 48-bit subkey (K</a:t>
            </a:r>
            <a:r>
              <a:rPr lang="en-US" baseline="-25000" dirty="0">
                <a:latin typeface="Alexandria" charset="0"/>
              </a:rPr>
              <a:t>N</a:t>
            </a:r>
            <a:r>
              <a:rPr lang="en-US" dirty="0">
                <a:latin typeface="Alexandria" charset="0"/>
              </a:rPr>
              <a:t>​) for this specific round is derived from the main key using the key scheduling process (as shown on the right side of the diagram).</a:t>
            </a:r>
          </a:p>
          <a:p>
            <a:endParaRPr lang="en-US" dirty="0">
              <a:latin typeface="Alexandria" charset="0"/>
            </a:endParaRPr>
          </a:p>
          <a:p>
            <a:r>
              <a:rPr lang="en-US" b="1" dirty="0">
                <a:latin typeface="Alexandria" charset="0"/>
              </a:rPr>
              <a:t>3.Feistel Function (F): </a:t>
            </a:r>
            <a:r>
              <a:rPr lang="en-US" dirty="0">
                <a:latin typeface="Alexandria" charset="0"/>
              </a:rPr>
              <a:t>The Right Half (R</a:t>
            </a:r>
            <a:r>
              <a:rPr lang="en-US" baseline="-25000" dirty="0">
                <a:latin typeface="Alexandria" charset="0"/>
              </a:rPr>
              <a:t>N</a:t>
            </a:r>
            <a:r>
              <a:rPr lang="en-US" dirty="0">
                <a:latin typeface="Alexandria" charset="0"/>
              </a:rPr>
              <a:t>−1​) is processed by the Feistel function f. This involves three main sub-steps:</a:t>
            </a:r>
          </a:p>
          <a:p>
            <a:pPr lvl="1"/>
            <a:r>
              <a:rPr lang="en-US" b="1" dirty="0">
                <a:latin typeface="Alexandria" charset="0"/>
              </a:rPr>
              <a:t>Expansion:</a:t>
            </a:r>
            <a:r>
              <a:rPr lang="en-US" dirty="0">
                <a:latin typeface="Alexandria" charset="0"/>
              </a:rPr>
              <a:t> R</a:t>
            </a:r>
            <a:r>
              <a:rPr lang="en-US" baseline="-25000" dirty="0">
                <a:latin typeface="Alexandria" charset="0"/>
              </a:rPr>
              <a:t>N</a:t>
            </a:r>
            <a:r>
              <a:rPr lang="en-US" dirty="0">
                <a:latin typeface="Alexandria" charset="0"/>
              </a:rPr>
              <a:t>−1​ is expanded from 32 bits to 48 bits.</a:t>
            </a:r>
          </a:p>
          <a:p>
            <a:pPr lvl="1"/>
            <a:r>
              <a:rPr lang="en-US" b="1" dirty="0">
                <a:latin typeface="Alexandria" charset="0"/>
              </a:rPr>
              <a:t>XOR with Subkey</a:t>
            </a:r>
            <a:r>
              <a:rPr lang="en-US" dirty="0">
                <a:latin typeface="Alexandria" charset="0"/>
              </a:rPr>
              <a:t>: The expanded 48 bits are XORed with the 48-bit subkey (K</a:t>
            </a:r>
            <a:r>
              <a:rPr lang="en-US" baseline="-25000" dirty="0">
                <a:latin typeface="Alexandria" charset="0"/>
              </a:rPr>
              <a:t>N</a:t>
            </a:r>
            <a:r>
              <a:rPr lang="en-US" dirty="0">
                <a:latin typeface="Alexandria" charset="0"/>
              </a:rPr>
              <a:t>​).</a:t>
            </a:r>
          </a:p>
          <a:p>
            <a:pPr lvl="1"/>
            <a:r>
              <a:rPr lang="en-US" b="1" dirty="0">
                <a:latin typeface="Alexandria" charset="0"/>
              </a:rPr>
              <a:t>S-Box Substitution</a:t>
            </a:r>
            <a:r>
              <a:rPr lang="en-US" dirty="0">
                <a:latin typeface="Alexandria" charset="0"/>
              </a:rPr>
              <a:t>: The result is passed through eight S-Boxes (Substitution Boxes) and then a final </a:t>
            </a:r>
            <a:r>
              <a:rPr lang="en-US" sz="2000" dirty="0">
                <a:latin typeface="Alexandria" charset="0"/>
              </a:rPr>
              <a:t>Permutation, </a:t>
            </a:r>
            <a:r>
              <a:rPr lang="en-US" dirty="0">
                <a:latin typeface="Alexandria" charset="0"/>
              </a:rPr>
              <a:t>yielding a 32-bit output.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82739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98F2258-4A68-FB48-AA7A-31A78AC503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185" y="25241"/>
            <a:ext cx="4838700" cy="6667500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6F57EFDA-4605-3741-BAA7-A3573BF1C53C}"/>
              </a:ext>
            </a:extLst>
          </p:cNvPr>
          <p:cNvSpPr txBox="1"/>
          <p:nvPr/>
        </p:nvSpPr>
        <p:spPr>
          <a:xfrm>
            <a:off x="5534503" y="1245095"/>
            <a:ext cx="601010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Steps for One DES Round (Round N)</a:t>
            </a:r>
          </a:p>
          <a:p>
            <a:endParaRPr lang="en-US" b="1" dirty="0">
              <a:latin typeface="Alexandria" charset="0"/>
            </a:endParaRPr>
          </a:p>
          <a:p>
            <a:r>
              <a:rPr lang="en-US" b="1" dirty="0">
                <a:latin typeface="Alexandria" charset="0"/>
              </a:rPr>
              <a:t>4.Calculate New Right Half (R</a:t>
            </a:r>
            <a:r>
              <a:rPr lang="en-US" b="1" baseline="-25000" dirty="0">
                <a:latin typeface="Alexandria" charset="0"/>
              </a:rPr>
              <a:t>N</a:t>
            </a:r>
            <a:r>
              <a:rPr lang="en-US" b="1" dirty="0">
                <a:latin typeface="Alexandria" charset="0"/>
              </a:rPr>
              <a:t>​): </a:t>
            </a:r>
            <a:r>
              <a:rPr lang="en-US" dirty="0">
                <a:latin typeface="Alexandria" charset="0"/>
              </a:rPr>
              <a:t>The 32-bit output of the Feistel function is XORed with the old Left Half (L</a:t>
            </a:r>
            <a:r>
              <a:rPr lang="en-US" baseline="-25000" dirty="0">
                <a:latin typeface="Alexandria" charset="0"/>
              </a:rPr>
              <a:t>N</a:t>
            </a:r>
            <a:r>
              <a:rPr lang="en-US" dirty="0">
                <a:latin typeface="Alexandria" charset="0"/>
              </a:rPr>
              <a:t>−1​). This result becomes the new Right Half for the next round. </a:t>
            </a:r>
          </a:p>
          <a:p>
            <a:pPr algn="ctr"/>
            <a:r>
              <a:rPr lang="en-US" dirty="0">
                <a:latin typeface="Alexandria" charset="0"/>
              </a:rPr>
              <a:t>R</a:t>
            </a:r>
            <a:r>
              <a:rPr lang="en-US" baseline="-25000" dirty="0">
                <a:latin typeface="Alexandria" charset="0"/>
              </a:rPr>
              <a:t>N</a:t>
            </a:r>
            <a:r>
              <a:rPr lang="en-US" dirty="0">
                <a:latin typeface="Alexandria" charset="0"/>
              </a:rPr>
              <a:t>​=L</a:t>
            </a:r>
            <a:r>
              <a:rPr lang="en-US" baseline="-25000" dirty="0">
                <a:latin typeface="Alexandria" charset="0"/>
              </a:rPr>
              <a:t>N</a:t>
            </a:r>
            <a:r>
              <a:rPr lang="en-US" dirty="0">
                <a:latin typeface="Alexandria" charset="0"/>
              </a:rPr>
              <a:t>−1​⊕f(R</a:t>
            </a:r>
            <a:r>
              <a:rPr lang="en-US" baseline="-25000" dirty="0">
                <a:latin typeface="Alexandria" charset="0"/>
              </a:rPr>
              <a:t>N</a:t>
            </a:r>
            <a:r>
              <a:rPr lang="en-US" dirty="0">
                <a:latin typeface="Alexandria" charset="0"/>
              </a:rPr>
              <a:t>−1​,K</a:t>
            </a:r>
            <a:r>
              <a:rPr lang="en-US" baseline="-25000" dirty="0">
                <a:latin typeface="Alexandria" charset="0"/>
              </a:rPr>
              <a:t>N</a:t>
            </a:r>
            <a:r>
              <a:rPr lang="en-US" dirty="0">
                <a:latin typeface="Alexandria" charset="0"/>
              </a:rPr>
              <a:t>​)</a:t>
            </a:r>
          </a:p>
          <a:p>
            <a:endParaRPr lang="en-US" b="1" dirty="0">
              <a:latin typeface="Alexandria" charset="0"/>
            </a:endParaRPr>
          </a:p>
          <a:p>
            <a:r>
              <a:rPr lang="en-US" b="1" dirty="0">
                <a:latin typeface="Alexandria" charset="0"/>
              </a:rPr>
              <a:t>5.Calculate New Left Half (LN​): </a:t>
            </a:r>
            <a:r>
              <a:rPr lang="en-US" dirty="0">
                <a:latin typeface="Alexandria" charset="0"/>
              </a:rPr>
              <a:t>The old Right Half (R</a:t>
            </a:r>
            <a:r>
              <a:rPr lang="en-US" baseline="-25000" dirty="0">
                <a:latin typeface="Alexandria" charset="0"/>
              </a:rPr>
              <a:t>N</a:t>
            </a:r>
            <a:r>
              <a:rPr lang="en-US" dirty="0">
                <a:latin typeface="Alexandria" charset="0"/>
              </a:rPr>
              <a:t>−1​) simply becomes the new Left Half for the next round. </a:t>
            </a:r>
          </a:p>
          <a:p>
            <a:r>
              <a:rPr lang="en-US" dirty="0">
                <a:latin typeface="Alexandria" charset="0"/>
              </a:rPr>
              <a:t>L</a:t>
            </a:r>
            <a:r>
              <a:rPr lang="en-US" baseline="-25000" dirty="0">
                <a:latin typeface="Alexandria" charset="0"/>
              </a:rPr>
              <a:t>N</a:t>
            </a:r>
            <a:r>
              <a:rPr lang="en-US" dirty="0">
                <a:latin typeface="Alexandria" charset="0"/>
              </a:rPr>
              <a:t>​=R</a:t>
            </a:r>
            <a:r>
              <a:rPr lang="en-US" baseline="-25000" dirty="0">
                <a:latin typeface="Alexandria" charset="0"/>
              </a:rPr>
              <a:t>N</a:t>
            </a:r>
            <a:r>
              <a:rPr lang="en-US" dirty="0">
                <a:latin typeface="Alexandria" charset="0"/>
              </a:rPr>
              <a:t>−1​</a:t>
            </a:r>
          </a:p>
          <a:p>
            <a:endParaRPr lang="en-US" b="1" dirty="0">
              <a:latin typeface="Alexandria" charset="0"/>
            </a:endParaRPr>
          </a:p>
          <a:p>
            <a:r>
              <a:rPr lang="en-US" b="1" dirty="0">
                <a:latin typeface="Alexandria" charset="0"/>
              </a:rPr>
              <a:t>Combine:</a:t>
            </a:r>
            <a:r>
              <a:rPr lang="en-US" dirty="0">
                <a:latin typeface="Alexandria" charset="0"/>
              </a:rPr>
              <a:t> The New Left Half (LN​) and New Right Half (RN​) are concatenated to form the 64-bit input for Round N+1.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76727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006907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3600" dirty="0">
                <a:solidFill>
                  <a:prstClr val="black"/>
                </a:solidFill>
                <a:latin typeface="Alexandria" charset="0"/>
              </a:rPr>
              <a:t>The Function F (Heart of DES)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Function F is used in every round of DES.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It takes 32 bits of data from the right side and processes it as follows: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Expansion: Expands the 32 bits to 48 bits.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Key Mixing: Combines expanded data with the 48-bit subkey using XOR.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Substitution: Passes the result through S-boxes, replacing groups of bits to create confusion.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Permutation: Rearranges the output bits to spread them out (diffusion).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This process hides patterns and makes the ciphertext look random.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6641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0588" y="169822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452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</a:rPr>
              <a:t>The Avalanche Effect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68976" y="2353056"/>
            <a:ext cx="1054100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A good cipher should show the avalanche effect: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 charset="0"/>
              </a:rPr>
              <a:t>A tiny change in input (like flipping 1 bit) causes many output bits to change.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 charset="0"/>
              </a:rPr>
              <a:t>It’s a key property of strong ciphers like DES and AES.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In DES, changing one bit in the plaintext or key changes about half of the ciphertext bits.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This property makes the output unpredictable and secure.</a:t>
            </a:r>
          </a:p>
          <a:p>
            <a:endParaRPr lang="en-US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5791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Avalanche Effect Example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147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1471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89928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3998137"/>
            <a:ext cx="10541000" cy="1175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This table shows that even a single-bit change in the input makes the ciphertext completely different — demonstrating strong diffusion.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F669598-33F4-6A4F-AE7A-DB6D2836BC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6382985"/>
              </p:ext>
            </p:extLst>
          </p:nvPr>
        </p:nvGraphicFramePr>
        <p:xfrm>
          <a:off x="1033775" y="2542520"/>
          <a:ext cx="10515600" cy="1097280"/>
        </p:xfrm>
        <a:graphic>
          <a:graphicData uri="http://schemas.openxmlformats.org/drawingml/2006/table">
            <a:tbl>
              <a:tblPr/>
              <a:tblGrid>
                <a:gridCol w="2628900">
                  <a:extLst>
                    <a:ext uri="{9D8B030D-6E8A-4147-A177-3AD203B41FA5}">
                      <a16:colId xmlns:a16="http://schemas.microsoft.com/office/drawing/2014/main" val="2719427836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826584853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109476556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354999741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Plaintext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Changed Bit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Ciphertext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% of Bits Changed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2737411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1001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—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A7C3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—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263413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1000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1 bit flip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4F99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~50%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056416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721047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</a:rPr>
              <a:t>Strengths of DES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11732"/>
            <a:ext cx="105410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Strong structure: Based on the secure Feistel design.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Good confusion and diffusion: Through the S-boxes and permutations.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Proven design: Survived years of cryptanalysis and testing.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Foundation for newer ciphers: Inspired algorithms like Blowfish and Triple DES.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14093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Weaknesses of DES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239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Small key size (56 bits): Too short for today’s computing power.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Vulnerable to brute-force attacks: Modern computers can try all keys in a short time.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Advanced attacks discovered: Such as differential cryptanalysis, which can break it with enough data.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400" dirty="0">
              <a:solidFill>
                <a:prstClr val="black"/>
              </a:solidFill>
              <a:latin typeface="Alexandria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Because of these issues, DES is no longer considered secure.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008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Timing Attacks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99203"/>
            <a:ext cx="10541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Every encryption operation takes a little time to run on a computer. Sometimes, the time it takes depends on the key or data.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Attackers can measure how long encryption takes to guess information about the key.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Small timing differences may reveal clues about internal operations.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Even if the algorithm itself is strong (like DES), a careless implementation can leak information through timing.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31809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DES in Real Life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99203"/>
            <a:ext cx="10541000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DES was used in many financial and government systems.</a:t>
            </a:r>
          </a:p>
          <a:p>
            <a:pPr marL="228600" lvl="0" indent="-22860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Examples: ATM transactions, credit card processing, and secure file transfers.</a:t>
            </a:r>
          </a:p>
          <a:p>
            <a:pPr marL="228600" lvl="0" indent="-22860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It followed international standards (ISO, ANSI).</a:t>
            </a:r>
          </a:p>
          <a:p>
            <a:pPr marL="228600" lvl="0" indent="-22860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Still used in some older systems for backward compatibility, but no longer recommended.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89435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2278" y="1029653"/>
            <a:ext cx="6999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4000" dirty="0">
                <a:solidFill>
                  <a:prstClr val="black"/>
                </a:solidFill>
                <a:latin typeface="Alexandria" charset="0"/>
              </a:rPr>
              <a:t>Triple DES (3DES)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99203"/>
            <a:ext cx="10541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To make DES stronger, it was modified into Triple DES (3DES).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It applies DES three times with two or three different keys.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Effective key length: 112 or 168 bits.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More secure than DES, but three times slower.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Used as a temporary replacement before AES became standard.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56983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9363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Key Lesson from DES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DES was a great design for its time, but technology caught up.</a:t>
            </a:r>
          </a:p>
          <a:p>
            <a:pPr marL="228600" lvl="0" indent="-22860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What was secure in the 1970s became weak by the 2000s.</a:t>
            </a:r>
          </a:p>
          <a:p>
            <a:pPr marL="228600" lvl="0" indent="-22860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Lesson: Cryptography must evolve with computing power.</a:t>
            </a:r>
          </a:p>
          <a:p>
            <a:pPr marL="228600" lvl="0" indent="-22860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Always update encryption methods to stay ahead of attackers.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08015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8812" y="970179"/>
            <a:ext cx="7313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Block Cipher Design Principles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70381"/>
            <a:ext cx="10541000" cy="3856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300" b="1" dirty="0">
                <a:solidFill>
                  <a:prstClr val="black"/>
                </a:solidFill>
                <a:latin typeface="Alexandria" charset="0"/>
              </a:rPr>
              <a:t>Number of Rounds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More rounds = stronger cipher.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DES (16 rounds) would be weaker if &lt;15 rounds.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300" dirty="0">
              <a:solidFill>
                <a:prstClr val="black"/>
              </a:solidFill>
              <a:latin typeface="Alexandria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300" b="1" dirty="0">
                <a:solidFill>
                  <a:prstClr val="black"/>
                </a:solidFill>
                <a:latin typeface="Alexandria" charset="0"/>
              </a:rPr>
              <a:t>Function F Design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Nonlinearity = resistance to cryptanalysis.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Strict Avalanche Criterion (SAC): 1-bit input change → 50% output bits change. 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Bit Independence Criterion (BIC): output bits change independently — changing one input bit should not make multiple output bits flip together in a predictable way. </a:t>
            </a:r>
            <a:endParaRPr lang="en-US" sz="23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10017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8812" y="970179"/>
            <a:ext cx="7313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Block Cipher Design Principles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70381"/>
            <a:ext cx="10541000" cy="3091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300" b="1" dirty="0">
                <a:solidFill>
                  <a:prstClr val="black"/>
                </a:solidFill>
                <a:latin typeface="Alexandria" charset="0"/>
              </a:rPr>
              <a:t>Key Schedule Algorithm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Subkeys must appear independent.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Should resist attacks that exploit weak subkeys.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300" dirty="0">
              <a:solidFill>
                <a:prstClr val="black"/>
              </a:solidFill>
              <a:latin typeface="Alexandria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300" b="1" dirty="0">
                <a:solidFill>
                  <a:prstClr val="black"/>
                </a:solidFill>
                <a:latin typeface="Alexandria" charset="0"/>
              </a:rPr>
              <a:t>Confusion &amp; Diffusion Reminder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Confusion = obscure key–ciphertext link.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Diffusion = spread plaintext info across ciphertext.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24421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Recap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43498"/>
            <a:ext cx="10541000" cy="2974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solidFill>
                  <a:prstClr val="black"/>
                </a:solidFill>
                <a:latin typeface="Alexandria" charset="0"/>
              </a:rPr>
              <a:t>Stream vs Block Ciphers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Stream: bit by bit.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Block: groups of bits.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solidFill>
                  <a:prstClr val="black"/>
                </a:solidFill>
                <a:latin typeface="Alexandria" charset="0"/>
              </a:rPr>
              <a:t>Feistel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Alternating substitution + permutation.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Basis of DES.</a:t>
            </a:r>
          </a:p>
          <a:p>
            <a:endParaRPr lang="en-US" sz="16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17056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Recap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43498"/>
            <a:ext cx="10541000" cy="374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solidFill>
                  <a:prstClr val="black"/>
                </a:solidFill>
                <a:latin typeface="Alexandria" charset="0"/>
              </a:rPr>
              <a:t>DES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64-bit block, 56-bit key.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Avalanche effect.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Strong but outdated.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solidFill>
                  <a:prstClr val="black"/>
                </a:solidFill>
                <a:latin typeface="Alexandria" charset="0"/>
              </a:rPr>
              <a:t>Design Principles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Rounds number, Function F, Key schedule, Strict Avalanche Criterion (SAC)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Bit Independence Criterion (BIC).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16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40429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95405"/>
            <a:ext cx="10541000" cy="2845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Stallings, W. (2017). Cryptography and Network Security, 7th Ed. Pearson.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prstClr val="black"/>
                </a:solidFill>
                <a:latin typeface="Alexandria" charset="0"/>
              </a:rPr>
              <a:t>Schneier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, B. (2015). Applied Cryptography. Wiley.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Katz, J., &amp; Lindell, Y. (2020). Introduction to Modern Cryptography. CRC Press.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Nelson, B., Phillips, A., &amp; </a:t>
            </a:r>
            <a:r>
              <a:rPr lang="en-US" sz="2400" dirty="0" err="1">
                <a:solidFill>
                  <a:prstClr val="black"/>
                </a:solidFill>
                <a:latin typeface="Alexandria" charset="0"/>
              </a:rPr>
              <a:t>Steuart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, C. (2019). Guide to Computer Forensics and Investigations. Cengage.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prstClr val="black"/>
                </a:solidFill>
                <a:latin typeface="Alexandria" charset="0"/>
              </a:rPr>
              <a:t>Terzioğlu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, T. (2022). Lecture Notes on Block Ciphers and DES.</a:t>
            </a:r>
          </a:p>
          <a:p>
            <a:endParaRPr lang="en-US" sz="16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617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880dc9877293ebf2faca7b9d343d34ce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5dfb1ab78987afd1256aa7b970095f3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  <ds:schemaRef ds:uri="d13aca44-ef33-4cf4-9980-7f0b00e6eeb9"/>
    <ds:schemaRef ds:uri="49100919-8a76-4266-be0c-7dc583902cb4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3A97745-552D-4D0C-9A9F-92ED649388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6134</TotalTime>
  <Words>3396</Words>
  <Application>Microsoft Macintosh PowerPoint</Application>
  <PresentationFormat>Widescreen</PresentationFormat>
  <Paragraphs>422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Alexandria</vt:lpstr>
      <vt:lpstr>Arial</vt:lpstr>
      <vt:lpstr>Calibri</vt:lpstr>
      <vt:lpstr>Calibri Light</vt:lpstr>
      <vt:lpstr>Courier New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Author</cp:lastModifiedBy>
  <cp:revision>158</cp:revision>
  <dcterms:created xsi:type="dcterms:W3CDTF">2023-04-29T09:08:00Z</dcterms:created>
  <dcterms:modified xsi:type="dcterms:W3CDTF">2025-10-10T20:36:10Z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