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6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7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8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9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0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4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5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39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40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4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860" r:id="rId5"/>
    <p:sldId id="566" r:id="rId6"/>
    <p:sldId id="918" r:id="rId7"/>
    <p:sldId id="863" r:id="rId8"/>
    <p:sldId id="903" r:id="rId9"/>
    <p:sldId id="824" r:id="rId10"/>
    <p:sldId id="890" r:id="rId11"/>
    <p:sldId id="862" r:id="rId12"/>
    <p:sldId id="904" r:id="rId13"/>
    <p:sldId id="919" r:id="rId14"/>
    <p:sldId id="906" r:id="rId15"/>
    <p:sldId id="920" r:id="rId16"/>
    <p:sldId id="905" r:id="rId17"/>
    <p:sldId id="908" r:id="rId18"/>
    <p:sldId id="907" r:id="rId19"/>
    <p:sldId id="909" r:id="rId20"/>
    <p:sldId id="910" r:id="rId21"/>
    <p:sldId id="891" r:id="rId22"/>
    <p:sldId id="921" r:id="rId23"/>
    <p:sldId id="922" r:id="rId24"/>
    <p:sldId id="889" r:id="rId25"/>
    <p:sldId id="923" r:id="rId26"/>
    <p:sldId id="822" r:id="rId27"/>
    <p:sldId id="911" r:id="rId28"/>
    <p:sldId id="864" r:id="rId29"/>
    <p:sldId id="848" r:id="rId30"/>
    <p:sldId id="913" r:id="rId31"/>
    <p:sldId id="925" r:id="rId32"/>
    <p:sldId id="926" r:id="rId33"/>
    <p:sldId id="927" r:id="rId34"/>
    <p:sldId id="912" r:id="rId35"/>
    <p:sldId id="825" r:id="rId36"/>
    <p:sldId id="914" r:id="rId37"/>
    <p:sldId id="928" r:id="rId38"/>
    <p:sldId id="929" r:id="rId39"/>
    <p:sldId id="866" r:id="rId40"/>
    <p:sldId id="931" r:id="rId41"/>
    <p:sldId id="930" r:id="rId42"/>
    <p:sldId id="915" r:id="rId43"/>
    <p:sldId id="932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918"/>
            <p14:sldId id="863"/>
            <p14:sldId id="903"/>
            <p14:sldId id="824"/>
            <p14:sldId id="890"/>
            <p14:sldId id="862"/>
            <p14:sldId id="904"/>
            <p14:sldId id="919"/>
            <p14:sldId id="906"/>
            <p14:sldId id="920"/>
            <p14:sldId id="905"/>
            <p14:sldId id="908"/>
            <p14:sldId id="907"/>
            <p14:sldId id="909"/>
            <p14:sldId id="910"/>
            <p14:sldId id="891"/>
            <p14:sldId id="921"/>
            <p14:sldId id="922"/>
            <p14:sldId id="889"/>
            <p14:sldId id="923"/>
            <p14:sldId id="822"/>
            <p14:sldId id="911"/>
            <p14:sldId id="864"/>
            <p14:sldId id="848"/>
            <p14:sldId id="913"/>
            <p14:sldId id="925"/>
            <p14:sldId id="926"/>
            <p14:sldId id="927"/>
            <p14:sldId id="912"/>
            <p14:sldId id="825"/>
            <p14:sldId id="914"/>
            <p14:sldId id="928"/>
            <p14:sldId id="929"/>
            <p14:sldId id="866"/>
            <p14:sldId id="931"/>
            <p14:sldId id="930"/>
            <p14:sldId id="915"/>
            <p14:sldId id="9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Light Style 2 –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5"/>
    <p:restoredTop sz="67081"/>
  </p:normalViewPr>
  <p:slideViewPr>
    <p:cSldViewPr snapToGrid="0">
      <p:cViewPr varScale="1">
        <p:scale>
          <a:sx n="97" d="100"/>
          <a:sy n="97" d="100"/>
        </p:scale>
        <p:origin x="74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2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الصورة الذهنية تُبنى في العقول — وليست فقط في الإعلام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من الصعب تغيير تصوّرات الجمهور الراسخة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الجمهور يُخزّن المشاعر المرتبطة بالأزمة لفترة طويلة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المشاعر السلبية لا تزول مع بيان رسمي أو إعلان سريع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إعادة بناء الثقة تتطلّب وقتًا وتجارب إيجابية متكرّرة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لا تكفي حملة واحدة — بل يحتاج الجمهور لرؤية تغيّر حقيقي مستمر</a:t>
          </a:r>
          <a:r>
            <a:rPr lang="en-GB" sz="2400" dirty="0"/>
            <a:t>.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الإعلام الرقمي يُخلّد أخطاء المؤسسة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الأزمات تظل حاضرة في نتائج البحث ووسائل التواصل لسنوات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3A51C47B-6A1B-BC4C-9278-7B7AB2A3ED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الجمهور يُصبح أكثر نقدًا وحذرًا بعد الأزمات</a:t>
          </a:r>
          <a:endParaRPr lang="en-GB" sz="2400" dirty="0"/>
        </a:p>
      </dgm:t>
    </dgm:pt>
    <dgm:pt modelId="{28E29305-DDE7-5E41-A399-34FB3874D1C4}" type="par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02C1A92-D8E3-B048-9437-51C5A45471B7}" type="sib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4C23BB4-4AB6-BD40-A32A-F513CB40F649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أي محاولة تلميع ساذجة تُقابَل بالرفض</a:t>
          </a:r>
          <a:endParaRPr lang="en-GB" sz="2400" b="1" dirty="0"/>
        </a:p>
      </dgm:t>
    </dgm:pt>
    <dgm:pt modelId="{8B25424E-13A0-A04B-997D-DEC83B521EF0}" type="par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7DCF89EF-4CD1-7F44-B78E-A11919AEE3B0}" type="sib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82AF91F4-F320-CE4F-8FAE-9D94BE7C012B}" type="pres">
      <dgm:prSet presAssocID="{BD09AEF8-F502-8F47-BA6A-B0FFAEB3008F}" presName="linear" presStyleCnt="0">
        <dgm:presLayoutVars>
          <dgm:animLvl val="lvl"/>
          <dgm:resizeHandles val="exact"/>
        </dgm:presLayoutVars>
      </dgm:prSet>
      <dgm:spPr/>
    </dgm:pt>
    <dgm:pt modelId="{D15E6BA2-523E-024D-A7A7-144DE90CAC7B}" type="pres">
      <dgm:prSet presAssocID="{4A11EF4C-C086-E642-9BB3-7F06E5C1290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385128F-E1BA-9944-9066-06F410057047}" type="pres">
      <dgm:prSet presAssocID="{4A11EF4C-C086-E642-9BB3-7F06E5C1290B}" presName="childText" presStyleLbl="revTx" presStyleIdx="0" presStyleCnt="5">
        <dgm:presLayoutVars>
          <dgm:bulletEnabled val="1"/>
        </dgm:presLayoutVars>
      </dgm:prSet>
      <dgm:spPr/>
    </dgm:pt>
    <dgm:pt modelId="{EC901102-69FF-D746-B258-D4EC988CF79C}" type="pres">
      <dgm:prSet presAssocID="{102A7D41-83D4-E04C-90C4-580B0FF7BC7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71F224A-FF5D-F548-8859-708CF2C73CC3}" type="pres">
      <dgm:prSet presAssocID="{102A7D41-83D4-E04C-90C4-580B0FF7BC74}" presName="childText" presStyleLbl="revTx" presStyleIdx="1" presStyleCnt="5">
        <dgm:presLayoutVars>
          <dgm:bulletEnabled val="1"/>
        </dgm:presLayoutVars>
      </dgm:prSet>
      <dgm:spPr/>
    </dgm:pt>
    <dgm:pt modelId="{C60E073A-882F-EC4B-9A5D-11E704900BCF}" type="pres">
      <dgm:prSet presAssocID="{ADD6F1E2-4AED-DA41-AAFA-764AE518E5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E171B1C-05CC-334A-B6B3-82F5EE024637}" type="pres">
      <dgm:prSet presAssocID="{ADD6F1E2-4AED-DA41-AAFA-764AE518E54B}" presName="childText" presStyleLbl="revTx" presStyleIdx="2" presStyleCnt="5">
        <dgm:presLayoutVars>
          <dgm:bulletEnabled val="1"/>
        </dgm:presLayoutVars>
      </dgm:prSet>
      <dgm:spPr/>
    </dgm:pt>
    <dgm:pt modelId="{FFD2B13C-035C-7346-8585-66A450E2D8EE}" type="pres">
      <dgm:prSet presAssocID="{62E37409-2A2A-FA47-83CE-3CEDEC3BC08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61F57D9-6B55-0743-B573-7F817B1046FB}" type="pres">
      <dgm:prSet presAssocID="{62E37409-2A2A-FA47-83CE-3CEDEC3BC08D}" presName="childText" presStyleLbl="revTx" presStyleIdx="3" presStyleCnt="5">
        <dgm:presLayoutVars>
          <dgm:bulletEnabled val="1"/>
        </dgm:presLayoutVars>
      </dgm:prSet>
      <dgm:spPr/>
    </dgm:pt>
    <dgm:pt modelId="{DB98B327-556A-7F41-96DF-DB4D27A0B17F}" type="pres">
      <dgm:prSet presAssocID="{3A51C47B-6A1B-BC4C-9278-7B7AB2A3EDCD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C2BD53F9-6BBB-D04C-ABEB-C70A9718B9F7}" type="pres">
      <dgm:prSet presAssocID="{3A51C47B-6A1B-BC4C-9278-7B7AB2A3EDCD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91CF9F16-90A5-8C43-ADD8-D7EF4BB089ED}" type="presOf" srcId="{BD09AEF8-F502-8F47-BA6A-B0FFAEB3008F}" destId="{82AF91F4-F320-CE4F-8FAE-9D94BE7C012B}" srcOrd="0" destOrd="0" presId="urn:microsoft.com/office/officeart/2005/8/layout/vList2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FFD53C1D-1518-FE45-B029-04109292D97A}" type="presOf" srcId="{3A51C47B-6A1B-BC4C-9278-7B7AB2A3EDCD}" destId="{DB98B327-556A-7F41-96DF-DB4D27A0B17F}" srcOrd="0" destOrd="0" presId="urn:microsoft.com/office/officeart/2005/8/layout/vList2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945D836-10C3-7148-8EFC-72BF7DCC3B0D}" type="presOf" srcId="{ADD6F1E2-4AED-DA41-AAFA-764AE518E54B}" destId="{C60E073A-882F-EC4B-9A5D-11E704900BCF}" srcOrd="0" destOrd="0" presId="urn:microsoft.com/office/officeart/2005/8/layout/vList2"/>
    <dgm:cxn modelId="{C9D1EC37-6D14-C741-974B-E6CD5BEC4890}" srcId="{BD09AEF8-F502-8F47-BA6A-B0FFAEB3008F}" destId="{3A51C47B-6A1B-BC4C-9278-7B7AB2A3EDCD}" srcOrd="4" destOrd="0" parTransId="{28E29305-DDE7-5E41-A399-34FB3874D1C4}" sibTransId="{E02C1A92-D8E3-B048-9437-51C5A45471B7}"/>
    <dgm:cxn modelId="{BD7B5746-D454-C845-852A-DBB861492D1F}" type="presOf" srcId="{65387183-454B-F14D-A6F6-7DA8C5BFAE05}" destId="{771F224A-FF5D-F548-8859-708CF2C73CC3}" srcOrd="0" destOrd="0" presId="urn:microsoft.com/office/officeart/2005/8/layout/vList2"/>
    <dgm:cxn modelId="{3909C852-060C-FB4D-9827-3FD809F1181A}" type="presOf" srcId="{4A11EF4C-C086-E642-9BB3-7F06E5C1290B}" destId="{D15E6BA2-523E-024D-A7A7-144DE90CAC7B}" srcOrd="0" destOrd="0" presId="urn:microsoft.com/office/officeart/2005/8/layout/vList2"/>
    <dgm:cxn modelId="{EA0AF154-B6AE-E847-82F4-60E8F30EB9A9}" type="presOf" srcId="{B1994776-BB7E-AD4E-900E-8296E2C69C4F}" destId="{2E171B1C-05CC-334A-B6B3-82F5EE024637}" srcOrd="0" destOrd="0" presId="urn:microsoft.com/office/officeart/2005/8/layout/vList2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AB8F675-B12D-4A49-B933-1A94519BBEF2}" type="presOf" srcId="{C88ED262-17EB-A64F-8186-B36DDD55690A}" destId="{C385128F-E1BA-9944-9066-06F410057047}" srcOrd="0" destOrd="0" presId="urn:microsoft.com/office/officeart/2005/8/layout/vList2"/>
    <dgm:cxn modelId="{D790AD92-6C13-7F44-8D7A-6C42140A00D6}" srcId="{3A51C47B-6A1B-BC4C-9278-7B7AB2A3EDCD}" destId="{E4C23BB4-4AB6-BD40-A32A-F513CB40F649}" srcOrd="0" destOrd="0" parTransId="{8B25424E-13A0-A04B-997D-DEC83B521EF0}" sibTransId="{7DCF89EF-4CD1-7F44-B78E-A11919AEE3B0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2CCFAEA3-D7C1-9E49-BBF8-C91AB1514C4E}" type="presOf" srcId="{102A7D41-83D4-E04C-90C4-580B0FF7BC74}" destId="{EC901102-69FF-D746-B258-D4EC988CF79C}" srcOrd="0" destOrd="0" presId="urn:microsoft.com/office/officeart/2005/8/layout/vList2"/>
    <dgm:cxn modelId="{56CC1FB3-F9B9-CE4A-B622-AA90C7FF2779}" type="presOf" srcId="{83C71CD6-57CD-1345-AA65-E4449339D441}" destId="{C61F57D9-6B55-0743-B573-7F817B1046FB}" srcOrd="0" destOrd="0" presId="urn:microsoft.com/office/officeart/2005/8/layout/vList2"/>
    <dgm:cxn modelId="{BC37C6B8-9218-CD42-90AF-2184BD8A6584}" type="presOf" srcId="{62E37409-2A2A-FA47-83CE-3CEDEC3BC08D}" destId="{FFD2B13C-035C-7346-8585-66A450E2D8EE}" srcOrd="0" destOrd="0" presId="urn:microsoft.com/office/officeart/2005/8/layout/vList2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00CCBFA-05DE-9442-AB6F-1986E3DCCD0D}" type="presOf" srcId="{E4C23BB4-4AB6-BD40-A32A-F513CB40F649}" destId="{C2BD53F9-6BBB-D04C-ABEB-C70A9718B9F7}" srcOrd="0" destOrd="0" presId="urn:microsoft.com/office/officeart/2005/8/layout/vList2"/>
    <dgm:cxn modelId="{A2F92CAF-CD29-F548-ADEA-699C358A9F2D}" type="presParOf" srcId="{82AF91F4-F320-CE4F-8FAE-9D94BE7C012B}" destId="{D15E6BA2-523E-024D-A7A7-144DE90CAC7B}" srcOrd="0" destOrd="0" presId="urn:microsoft.com/office/officeart/2005/8/layout/vList2"/>
    <dgm:cxn modelId="{27BE60C6-D7C5-7142-963F-FA6BD81E242C}" type="presParOf" srcId="{82AF91F4-F320-CE4F-8FAE-9D94BE7C012B}" destId="{C385128F-E1BA-9944-9066-06F410057047}" srcOrd="1" destOrd="0" presId="urn:microsoft.com/office/officeart/2005/8/layout/vList2"/>
    <dgm:cxn modelId="{FF188197-5E33-0D40-A963-CD407F55DED2}" type="presParOf" srcId="{82AF91F4-F320-CE4F-8FAE-9D94BE7C012B}" destId="{EC901102-69FF-D746-B258-D4EC988CF79C}" srcOrd="2" destOrd="0" presId="urn:microsoft.com/office/officeart/2005/8/layout/vList2"/>
    <dgm:cxn modelId="{47827855-DDA1-8345-8AAB-19F3A22D1B56}" type="presParOf" srcId="{82AF91F4-F320-CE4F-8FAE-9D94BE7C012B}" destId="{771F224A-FF5D-F548-8859-708CF2C73CC3}" srcOrd="3" destOrd="0" presId="urn:microsoft.com/office/officeart/2005/8/layout/vList2"/>
    <dgm:cxn modelId="{BD81DC42-2BB1-C145-A6F5-BC1F16AF1D14}" type="presParOf" srcId="{82AF91F4-F320-CE4F-8FAE-9D94BE7C012B}" destId="{C60E073A-882F-EC4B-9A5D-11E704900BCF}" srcOrd="4" destOrd="0" presId="urn:microsoft.com/office/officeart/2005/8/layout/vList2"/>
    <dgm:cxn modelId="{F1E8989B-F652-8946-B149-441A4E3F7F60}" type="presParOf" srcId="{82AF91F4-F320-CE4F-8FAE-9D94BE7C012B}" destId="{2E171B1C-05CC-334A-B6B3-82F5EE024637}" srcOrd="5" destOrd="0" presId="urn:microsoft.com/office/officeart/2005/8/layout/vList2"/>
    <dgm:cxn modelId="{C7BC657A-6883-0443-821F-5EE6FAE2CD89}" type="presParOf" srcId="{82AF91F4-F320-CE4F-8FAE-9D94BE7C012B}" destId="{FFD2B13C-035C-7346-8585-66A450E2D8EE}" srcOrd="6" destOrd="0" presId="urn:microsoft.com/office/officeart/2005/8/layout/vList2"/>
    <dgm:cxn modelId="{B8428162-17AD-6C4A-ADFF-CE9B8BA51FA6}" type="presParOf" srcId="{82AF91F4-F320-CE4F-8FAE-9D94BE7C012B}" destId="{C61F57D9-6B55-0743-B573-7F817B1046FB}" srcOrd="7" destOrd="0" presId="urn:microsoft.com/office/officeart/2005/8/layout/vList2"/>
    <dgm:cxn modelId="{C54EC948-35C0-C044-986E-5C48612AD4F3}" type="presParOf" srcId="{82AF91F4-F320-CE4F-8FAE-9D94BE7C012B}" destId="{DB98B327-556A-7F41-96DF-DB4D27A0B17F}" srcOrd="8" destOrd="0" presId="urn:microsoft.com/office/officeart/2005/8/layout/vList2"/>
    <dgm:cxn modelId="{96710270-5DA4-8149-813E-E1758E4D32F2}" type="presParOf" srcId="{82AF91F4-F320-CE4F-8FAE-9D94BE7C012B}" destId="{C2BD53F9-6BBB-D04C-ABEB-C70A9718B9F7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الإدارة قد تعتقد أن الأزمة انتهت — لكن رأي الجمهور هو الأساس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لا معنى لإعلان "عودة الأمور إلى طبيعتها" إذا كان الجمهور ما يزال يشعر بالغضب أو عدم الثقة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مؤشرات التعافي الحقيقية تأتي من قياسات علمية للرأي العام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الاستطلاعات، البحوث النوعية، مراقبة السلوك الشرائي، تحليل الاتجاهات الرقمية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فجوة كبيرة قد تظهر بين ما تظنّه المؤسسة وما يراه الجمهور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هذه الفجوة خطيرة — قد تقود إلى إطلاق حملات غير مناسبة توقيتها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الاستماع المستمر للجمهور هو البوصلة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لا يجب الاكتفاء بالمؤشرات الداخلية — الجمهور هو من يُقرّر متى تعافت المؤسسة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4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4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4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ctr" rtl="1"/>
          <a:r>
            <a:rPr lang="ar-SA" sz="3200" b="1" dirty="0"/>
            <a:t>أمثلة ناجحة</a:t>
          </a:r>
          <a:endParaRPr lang="en-GB" sz="3200" b="1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ctr" rtl="1"/>
          <a:r>
            <a:rPr lang="ar-SA" sz="3200" b="1" dirty="0"/>
            <a:t>أمثلة فاشلة</a:t>
          </a:r>
          <a:endParaRPr lang="en-GB" sz="3200" b="1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en-GB" sz="2000" b="1" dirty="0"/>
            <a:t>BP:</a:t>
          </a:r>
          <a:r>
            <a:rPr lang="en-GB" sz="2000" dirty="0"/>
            <a:t> </a:t>
          </a:r>
          <a:r>
            <a:rPr lang="ar-SA" sz="2000" dirty="0"/>
            <a:t> تعافٍ بطيء ومعقّد بعد أزمة النفط في خليج المكسيك</a:t>
          </a:r>
          <a:r>
            <a:rPr lang="en-GB" sz="2000" dirty="0"/>
            <a:t>.</a:t>
          </a:r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en-GB" sz="2400" b="1" dirty="0"/>
            <a:t>Samsung:</a:t>
          </a:r>
          <a:r>
            <a:rPr lang="en-GB" sz="2400" dirty="0"/>
            <a:t> </a:t>
          </a:r>
          <a:r>
            <a:rPr lang="ar-SA" sz="2400" dirty="0"/>
            <a:t> تعافي فعّال بعد أزمة</a:t>
          </a:r>
          <a:r>
            <a:rPr lang="en-GB" sz="2400" dirty="0"/>
            <a:t> Galaxy Note 7.</a:t>
          </a:r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3E30DEB7-484C-7548-A59F-B36972C0345F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en-GB" sz="2400" b="1" dirty="0"/>
            <a:t>Nike:</a:t>
          </a:r>
          <a:r>
            <a:rPr lang="en-GB" sz="2400" dirty="0"/>
            <a:t> </a:t>
          </a:r>
          <a:r>
            <a:rPr lang="ar-SA" sz="2400" dirty="0"/>
            <a:t> عزّزت هويتها بعد أزمة حملة</a:t>
          </a:r>
          <a:r>
            <a:rPr lang="en-GB" sz="2400" dirty="0"/>
            <a:t> Colin Kaepernick.</a:t>
          </a:r>
        </a:p>
      </dgm:t>
    </dgm:pt>
    <dgm:pt modelId="{80FBE8D7-E653-DE4B-8AE7-1CD260DB4664}" type="parTrans" cxnId="{6EDC807B-2BE1-C64D-B61D-B5F95E5A3BDE}">
      <dgm:prSet/>
      <dgm:spPr/>
      <dgm:t>
        <a:bodyPr/>
        <a:lstStyle/>
        <a:p>
          <a:endParaRPr lang="en-GB"/>
        </a:p>
      </dgm:t>
    </dgm:pt>
    <dgm:pt modelId="{01C9AA75-C043-AD4F-90CD-D9AB7C362795}" type="sibTrans" cxnId="{6EDC807B-2BE1-C64D-B61D-B5F95E5A3BDE}">
      <dgm:prSet/>
      <dgm:spPr/>
      <dgm:t>
        <a:bodyPr/>
        <a:lstStyle/>
        <a:p>
          <a:endParaRPr lang="en-GB"/>
        </a:p>
      </dgm:t>
    </dgm:pt>
    <dgm:pt modelId="{7BF9029E-194B-2740-BA89-B90D9D9C12BB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en-GB" sz="2400" b="1" dirty="0"/>
            <a:t>Johnson &amp; Johnson:</a:t>
          </a:r>
          <a:r>
            <a:rPr lang="en-GB" sz="2400" dirty="0"/>
            <a:t> </a:t>
          </a:r>
          <a:r>
            <a:rPr lang="ar-SA" sz="2400" dirty="0"/>
            <a:t> تعافي قوي بعد أزمة</a:t>
          </a:r>
          <a:r>
            <a:rPr lang="en-GB" sz="2400" dirty="0"/>
            <a:t> Tylenol.</a:t>
          </a:r>
        </a:p>
      </dgm:t>
    </dgm:pt>
    <dgm:pt modelId="{C6756CD8-20FD-F84A-B6FD-FBB5DB8B3F1B}" type="parTrans" cxnId="{46339376-AC13-E545-A65B-5F408DFA9E1B}">
      <dgm:prSet/>
      <dgm:spPr/>
      <dgm:t>
        <a:bodyPr/>
        <a:lstStyle/>
        <a:p>
          <a:endParaRPr lang="en-GB"/>
        </a:p>
      </dgm:t>
    </dgm:pt>
    <dgm:pt modelId="{D5C52D5E-1DCD-6A46-BDBB-20A7B66C1D07}" type="sibTrans" cxnId="{46339376-AC13-E545-A65B-5F408DFA9E1B}">
      <dgm:prSet/>
      <dgm:spPr/>
      <dgm:t>
        <a:bodyPr/>
        <a:lstStyle/>
        <a:p>
          <a:endParaRPr lang="en-GB"/>
        </a:p>
      </dgm:t>
    </dgm:pt>
    <dgm:pt modelId="{EAB8CCE5-E698-DD4A-9F67-13861EF374CA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en-GB" sz="2000" b="1" dirty="0"/>
            <a:t>United Airlines:</a:t>
          </a:r>
          <a:r>
            <a:rPr lang="en-GB" sz="2000" dirty="0"/>
            <a:t> </a:t>
          </a:r>
          <a:r>
            <a:rPr lang="ar-SA" sz="2000" dirty="0"/>
            <a:t> تضرّر الصورة بعد حادثة طرد راكب، مع تعافٍ ضعيف</a:t>
          </a:r>
          <a:r>
            <a:rPr lang="en-GB" sz="2000" dirty="0"/>
            <a:t>.</a:t>
          </a:r>
        </a:p>
      </dgm:t>
    </dgm:pt>
    <dgm:pt modelId="{DF13AE25-76E1-384F-BB58-067FFDB9C8A9}" type="parTrans" cxnId="{17CB03E0-01D6-CC4E-BB9C-11E5E619EF1B}">
      <dgm:prSet/>
      <dgm:spPr/>
      <dgm:t>
        <a:bodyPr/>
        <a:lstStyle/>
        <a:p>
          <a:endParaRPr lang="en-GB"/>
        </a:p>
      </dgm:t>
    </dgm:pt>
    <dgm:pt modelId="{9A7406DD-3553-5A4E-B062-05611E6FD102}" type="sibTrans" cxnId="{17CB03E0-01D6-CC4E-BB9C-11E5E619EF1B}">
      <dgm:prSet/>
      <dgm:spPr/>
      <dgm:t>
        <a:bodyPr/>
        <a:lstStyle/>
        <a:p>
          <a:endParaRPr lang="en-GB"/>
        </a:p>
      </dgm:t>
    </dgm:pt>
    <dgm:pt modelId="{F5079160-02F7-8F4D-806B-6E4FBFD19B1A}">
      <dgm:prSet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en-GB" sz="2000" b="1" dirty="0"/>
            <a:t>Pepsi:</a:t>
          </a:r>
          <a:r>
            <a:rPr lang="en-GB" sz="2000" dirty="0"/>
            <a:t> </a:t>
          </a:r>
          <a:r>
            <a:rPr lang="ar-SA" sz="2000" dirty="0"/>
            <a:t> فشل في التعافي السريع بعد إعلان</a:t>
          </a:r>
          <a:r>
            <a:rPr lang="en-GB" sz="2000" dirty="0"/>
            <a:t> Kendall Jenner.</a:t>
          </a:r>
        </a:p>
      </dgm:t>
    </dgm:pt>
    <dgm:pt modelId="{FDDE6158-D967-EA4E-B3B8-1C70857C4ECC}" type="parTrans" cxnId="{D9808FE1-B3B0-864E-8975-80A4F25208E9}">
      <dgm:prSet/>
      <dgm:spPr/>
      <dgm:t>
        <a:bodyPr/>
        <a:lstStyle/>
        <a:p>
          <a:endParaRPr lang="en-GB"/>
        </a:p>
      </dgm:t>
    </dgm:pt>
    <dgm:pt modelId="{80E2D5E6-240D-3946-BF7E-80183CDA076F}" type="sibTrans" cxnId="{D9808FE1-B3B0-864E-8975-80A4F25208E9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2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2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2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3565344A-1E55-CD43-A401-A7EB76E4D419}" type="presOf" srcId="{7BF9029E-194B-2740-BA89-B90D9D9C12BB}" destId="{045651F5-5816-1948-A4FF-40DCA81680F2}" srcOrd="0" destOrd="2" presId="urn:microsoft.com/office/officeart/2005/8/layout/hList1"/>
    <dgm:cxn modelId="{CD441B50-B50F-7746-A1F8-A1861FA22CDD}" type="presOf" srcId="{3E30DEB7-484C-7548-A59F-B36972C0345F}" destId="{045651F5-5816-1948-A4FF-40DCA81680F2}" srcOrd="0" destOrd="1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46339376-AC13-E545-A65B-5F408DFA9E1B}" srcId="{3A1AB5D0-9503-E34E-A437-5D8BB0A8DE81}" destId="{7BF9029E-194B-2740-BA89-B90D9D9C12BB}" srcOrd="2" destOrd="0" parTransId="{C6756CD8-20FD-F84A-B6FD-FBB5DB8B3F1B}" sibTransId="{D5C52D5E-1DCD-6A46-BDBB-20A7B66C1D0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6EDC807B-2BE1-C64D-B61D-B5F95E5A3BDE}" srcId="{3A1AB5D0-9503-E34E-A437-5D8BB0A8DE81}" destId="{3E30DEB7-484C-7548-A59F-B36972C0345F}" srcOrd="1" destOrd="0" parTransId="{80FBE8D7-E653-DE4B-8AE7-1CD260DB4664}" sibTransId="{01C9AA75-C043-AD4F-90CD-D9AB7C362795}"/>
    <dgm:cxn modelId="{C7612E83-0383-C845-8C0D-DA571399BC45}" type="presOf" srcId="{EAB8CCE5-E698-DD4A-9F67-13861EF374CA}" destId="{C4E50838-661D-0A4F-9230-A17B5BBA0433}" srcOrd="0" destOrd="1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17CB03E0-01D6-CC4E-BB9C-11E5E619EF1B}" srcId="{B5292BB0-F023-9C43-BDF8-F755E102B789}" destId="{EAB8CCE5-E698-DD4A-9F67-13861EF374CA}" srcOrd="1" destOrd="0" parTransId="{DF13AE25-76E1-384F-BB58-067FFDB9C8A9}" sibTransId="{9A7406DD-3553-5A4E-B062-05611E6FD102}"/>
    <dgm:cxn modelId="{D9808FE1-B3B0-864E-8975-80A4F25208E9}" srcId="{B5292BB0-F023-9C43-BDF8-F755E102B789}" destId="{F5079160-02F7-8F4D-806B-6E4FBFD19B1A}" srcOrd="2" destOrd="0" parTransId="{FDDE6158-D967-EA4E-B3B8-1C70857C4ECC}" sibTransId="{80E2D5E6-240D-3946-BF7E-80183CDA076F}"/>
    <dgm:cxn modelId="{4072F5F4-75D8-B84A-B0E7-6E126DF1EE14}" type="presOf" srcId="{F5079160-02F7-8F4D-806B-6E4FBFD19B1A}" destId="{C4E50838-661D-0A4F-9230-A17B5BBA0433}" srcOrd="0" destOrd="2" presId="urn:microsoft.com/office/officeart/2005/8/layout/hList1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ierarchy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تعزّز الثقة</a:t>
          </a:r>
          <a:r>
            <a:rPr lang="en-GB" sz="2400" b="1" dirty="0"/>
            <a:t>:</a:t>
          </a:r>
          <a:r>
            <a:rPr lang="en-GB" sz="2400" dirty="0"/>
            <a:t> </a:t>
          </a:r>
          <a:endParaRPr lang="ar-SA" sz="2400" dirty="0"/>
        </a:p>
        <a:p>
          <a:pPr rtl="1">
            <a:buNone/>
          </a:pPr>
          <a:r>
            <a:rPr lang="ar-SA" sz="2400" dirty="0"/>
            <a:t>الجمهور يُقدّر الصراحة والاعتراف بالخطأ أكثر من المحاولات التجميلية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تُظهر المسؤولية</a:t>
          </a:r>
          <a:r>
            <a:rPr lang="en-GB" sz="2400" b="1" dirty="0"/>
            <a:t>:</a:t>
          </a:r>
          <a:r>
            <a:rPr lang="en-GB" sz="2400" dirty="0"/>
            <a:t> </a:t>
          </a:r>
          <a:endParaRPr lang="ar-SA" sz="2400" dirty="0"/>
        </a:p>
        <a:p>
          <a:pPr rtl="1">
            <a:buNone/>
          </a:pPr>
          <a:r>
            <a:rPr lang="ar-SA" sz="2400" dirty="0"/>
            <a:t>مؤسسة تعترف بمشاكلها وتُشارك تقدّمها في الحل تبني مصداقية أكبر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تُجنّب المؤسسة المفاجآت الإعلامية</a:t>
          </a:r>
          <a:r>
            <a:rPr lang="en-GB" sz="2400" b="1" dirty="0"/>
            <a:t>:</a:t>
          </a:r>
          <a:endParaRPr lang="ar-SA" sz="2400" b="1" dirty="0"/>
        </a:p>
        <a:p>
          <a:pPr rtl="1">
            <a:buNone/>
          </a:pPr>
          <a:r>
            <a:rPr lang="en-GB" sz="2400" dirty="0"/>
            <a:t> </a:t>
          </a:r>
          <a:r>
            <a:rPr lang="ar-SA" sz="2400" dirty="0"/>
            <a:t>الشفافية تمنع اكتشاف حقائق مخفية لاحقًا — ما قد يُعيد إشعال الأزمة</a:t>
          </a:r>
          <a:endParaRPr lang="en-GB" sz="24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تُساعد على بناء سرد جديد</a:t>
          </a:r>
          <a:r>
            <a:rPr lang="en-GB" sz="2400" b="1" dirty="0"/>
            <a:t>:</a:t>
          </a:r>
          <a:endParaRPr lang="ar-SA" sz="2400" b="1" dirty="0"/>
        </a:p>
        <a:p>
          <a:pPr rtl="1">
            <a:buNone/>
          </a:pPr>
          <a:r>
            <a:rPr lang="en-GB" sz="2400" dirty="0"/>
            <a:t> </a:t>
          </a:r>
          <a:r>
            <a:rPr lang="ar-SA" sz="2400" dirty="0"/>
            <a:t>المؤسسة الشفافة تُصبح قادرة على تقديم قصة تطوّر إيجابية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84334EF5-D6A1-A442-B6C9-B22321C1B622}" type="pres">
      <dgm:prSet presAssocID="{FC59F2C5-80E2-AD4A-AD85-54DDF7E1F903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D8F38356-23C8-F94D-A8DC-41D5F4621223}" type="pres">
      <dgm:prSet presAssocID="{CE204DBC-4615-A74D-91B7-BCE007B1DB25}" presName="vertOne" presStyleCnt="0"/>
      <dgm:spPr/>
    </dgm:pt>
    <dgm:pt modelId="{88716C24-7D39-464E-A53C-2CB9B0077275}" type="pres">
      <dgm:prSet presAssocID="{CE204DBC-4615-A74D-91B7-BCE007B1DB25}" presName="txOne" presStyleLbl="node0" presStyleIdx="0" presStyleCnt="4">
        <dgm:presLayoutVars>
          <dgm:chPref val="3"/>
        </dgm:presLayoutVars>
      </dgm:prSet>
      <dgm:spPr/>
    </dgm:pt>
    <dgm:pt modelId="{1520B176-D589-9142-A081-3763BBD96B08}" type="pres">
      <dgm:prSet presAssocID="{CE204DBC-4615-A74D-91B7-BCE007B1DB25}" presName="horzOne" presStyleCnt="0"/>
      <dgm:spPr/>
    </dgm:pt>
    <dgm:pt modelId="{D89AD393-BF3B-0E44-96E7-426E9ADAE5EE}" type="pres">
      <dgm:prSet presAssocID="{129EF210-9901-FB4E-91C7-7108A5A2834A}" presName="sibSpaceOne" presStyleCnt="0"/>
      <dgm:spPr/>
    </dgm:pt>
    <dgm:pt modelId="{2617A0A3-3558-774A-A6FF-5A230C40717A}" type="pres">
      <dgm:prSet presAssocID="{64964D88-FD86-174D-914C-CE8F8A1F66C9}" presName="vertOne" presStyleCnt="0"/>
      <dgm:spPr/>
    </dgm:pt>
    <dgm:pt modelId="{D72658D4-1D9E-8D44-B452-0D74D90B1A16}" type="pres">
      <dgm:prSet presAssocID="{64964D88-FD86-174D-914C-CE8F8A1F66C9}" presName="txOne" presStyleLbl="node0" presStyleIdx="1" presStyleCnt="4">
        <dgm:presLayoutVars>
          <dgm:chPref val="3"/>
        </dgm:presLayoutVars>
      </dgm:prSet>
      <dgm:spPr/>
    </dgm:pt>
    <dgm:pt modelId="{E3642A18-7E96-7140-91D7-B8A6435C0CE5}" type="pres">
      <dgm:prSet presAssocID="{64964D88-FD86-174D-914C-CE8F8A1F66C9}" presName="horzOne" presStyleCnt="0"/>
      <dgm:spPr/>
    </dgm:pt>
    <dgm:pt modelId="{0A1D2E7F-BEBE-6B4B-A931-3D52B0465A69}" type="pres">
      <dgm:prSet presAssocID="{9BF74076-8E0B-C04A-807E-DEEC74D4C8C6}" presName="sibSpaceOne" presStyleCnt="0"/>
      <dgm:spPr/>
    </dgm:pt>
    <dgm:pt modelId="{197CF8DF-BEA5-884C-836E-EE24971FDE42}" type="pres">
      <dgm:prSet presAssocID="{47CFD6F0-AEAA-B940-819E-5A0859090BCF}" presName="vertOne" presStyleCnt="0"/>
      <dgm:spPr/>
    </dgm:pt>
    <dgm:pt modelId="{2DAB9BC3-80B0-7A48-AC12-EAE6017414CD}" type="pres">
      <dgm:prSet presAssocID="{47CFD6F0-AEAA-B940-819E-5A0859090BCF}" presName="txOne" presStyleLbl="node0" presStyleIdx="2" presStyleCnt="4">
        <dgm:presLayoutVars>
          <dgm:chPref val="3"/>
        </dgm:presLayoutVars>
      </dgm:prSet>
      <dgm:spPr/>
    </dgm:pt>
    <dgm:pt modelId="{863A37DC-E434-8F4B-9618-93FC3F25D1F0}" type="pres">
      <dgm:prSet presAssocID="{47CFD6F0-AEAA-B940-819E-5A0859090BCF}" presName="horzOne" presStyleCnt="0"/>
      <dgm:spPr/>
    </dgm:pt>
    <dgm:pt modelId="{D5B4EAE8-DFA6-6D4A-A8A1-088BB17C1D73}" type="pres">
      <dgm:prSet presAssocID="{DDC85EB8-52A8-0D44-9177-0D5A08776754}" presName="sibSpaceOne" presStyleCnt="0"/>
      <dgm:spPr/>
    </dgm:pt>
    <dgm:pt modelId="{345B4E49-FC4F-DF47-BE7B-DB266AD4E0F2}" type="pres">
      <dgm:prSet presAssocID="{36AC7B47-431C-4443-B05F-58F4320D7AD9}" presName="vertOne" presStyleCnt="0"/>
      <dgm:spPr/>
    </dgm:pt>
    <dgm:pt modelId="{0001DD54-90FD-1945-B09D-075EC2D38CB4}" type="pres">
      <dgm:prSet presAssocID="{36AC7B47-431C-4443-B05F-58F4320D7AD9}" presName="txOne" presStyleLbl="node0" presStyleIdx="3" presStyleCnt="4">
        <dgm:presLayoutVars>
          <dgm:chPref val="3"/>
        </dgm:presLayoutVars>
      </dgm:prSet>
      <dgm:spPr/>
    </dgm:pt>
    <dgm:pt modelId="{CE11FD00-EF3B-D04B-9ACC-7865C979CEE0}" type="pres">
      <dgm:prSet presAssocID="{36AC7B47-431C-4443-B05F-58F4320D7AD9}" presName="horzOne" presStyleCnt="0"/>
      <dgm:spPr/>
    </dgm:pt>
  </dgm:ptLst>
  <dgm:cxnLst>
    <dgm:cxn modelId="{A8BD7020-224B-B146-AC88-BDE0232C96DF}" type="presOf" srcId="{64964D88-FD86-174D-914C-CE8F8A1F66C9}" destId="{D72658D4-1D9E-8D44-B452-0D74D90B1A16}" srcOrd="0" destOrd="0" presId="urn:microsoft.com/office/officeart/2005/8/layout/hierarchy4"/>
    <dgm:cxn modelId="{ED6B8D27-3D99-E540-A577-46FD9F059B91}" type="presOf" srcId="{CE204DBC-4615-A74D-91B7-BCE007B1DB25}" destId="{88716C24-7D39-464E-A53C-2CB9B0077275}" srcOrd="0" destOrd="0" presId="urn:microsoft.com/office/officeart/2005/8/layout/hierarchy4"/>
    <dgm:cxn modelId="{531CF02E-4FDB-D945-AC4D-AE06AFBA3076}" type="presOf" srcId="{36AC7B47-431C-4443-B05F-58F4320D7AD9}" destId="{0001DD54-90FD-1945-B09D-075EC2D38CB4}" srcOrd="0" destOrd="0" presId="urn:microsoft.com/office/officeart/2005/8/layout/hierarchy4"/>
    <dgm:cxn modelId="{BB71D234-F066-314A-9345-8E940BED6D78}" type="presOf" srcId="{47CFD6F0-AEAA-B940-819E-5A0859090BCF}" destId="{2DAB9BC3-80B0-7A48-AC12-EAE6017414CD}" srcOrd="0" destOrd="0" presId="urn:microsoft.com/office/officeart/2005/8/layout/hierarchy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A0ACD477-90B2-5E40-B39B-F6C71A124682}" type="presOf" srcId="{FC59F2C5-80E2-AD4A-AD85-54DDF7E1F903}" destId="{84334EF5-D6A1-A442-B6C9-B22321C1B622}" srcOrd="0" destOrd="0" presId="urn:microsoft.com/office/officeart/2005/8/layout/hierarchy4"/>
    <dgm:cxn modelId="{190F19D5-01CA-8A4D-A10A-E003D59653F3}" srcId="{FC59F2C5-80E2-AD4A-AD85-54DDF7E1F903}" destId="{47CFD6F0-AEAA-B940-819E-5A0859090BCF}" srcOrd="2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3" destOrd="0" parTransId="{0581E54B-392C-FF4E-B595-7E6A371EB581}" sibTransId="{A37B8039-CCB3-744C-851E-726A583848BE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83C84827-0AFC-D44A-8811-E05DD9A94119}" type="presParOf" srcId="{84334EF5-D6A1-A442-B6C9-B22321C1B622}" destId="{D8F38356-23C8-F94D-A8DC-41D5F4621223}" srcOrd="0" destOrd="0" presId="urn:microsoft.com/office/officeart/2005/8/layout/hierarchy4"/>
    <dgm:cxn modelId="{CD99ADE9-ED69-9C44-9F4D-7307759FAE15}" type="presParOf" srcId="{D8F38356-23C8-F94D-A8DC-41D5F4621223}" destId="{88716C24-7D39-464E-A53C-2CB9B0077275}" srcOrd="0" destOrd="0" presId="urn:microsoft.com/office/officeart/2005/8/layout/hierarchy4"/>
    <dgm:cxn modelId="{3B49A78B-BFAA-8D4A-B87A-E06E60940A72}" type="presParOf" srcId="{D8F38356-23C8-F94D-A8DC-41D5F4621223}" destId="{1520B176-D589-9142-A081-3763BBD96B08}" srcOrd="1" destOrd="0" presId="urn:microsoft.com/office/officeart/2005/8/layout/hierarchy4"/>
    <dgm:cxn modelId="{6F648A32-A0FA-5A48-943A-81338CC5AD56}" type="presParOf" srcId="{84334EF5-D6A1-A442-B6C9-B22321C1B622}" destId="{D89AD393-BF3B-0E44-96E7-426E9ADAE5EE}" srcOrd="1" destOrd="0" presId="urn:microsoft.com/office/officeart/2005/8/layout/hierarchy4"/>
    <dgm:cxn modelId="{165E2ED2-06E1-D64A-B3A2-9BCA7FA8E256}" type="presParOf" srcId="{84334EF5-D6A1-A442-B6C9-B22321C1B622}" destId="{2617A0A3-3558-774A-A6FF-5A230C40717A}" srcOrd="2" destOrd="0" presId="urn:microsoft.com/office/officeart/2005/8/layout/hierarchy4"/>
    <dgm:cxn modelId="{1E43F78B-FBA2-634A-9F1D-F5560BF8B592}" type="presParOf" srcId="{2617A0A3-3558-774A-A6FF-5A230C40717A}" destId="{D72658D4-1D9E-8D44-B452-0D74D90B1A16}" srcOrd="0" destOrd="0" presId="urn:microsoft.com/office/officeart/2005/8/layout/hierarchy4"/>
    <dgm:cxn modelId="{ECA6F108-0C7B-1B43-8BFD-7D3BED48816E}" type="presParOf" srcId="{2617A0A3-3558-774A-A6FF-5A230C40717A}" destId="{E3642A18-7E96-7140-91D7-B8A6435C0CE5}" srcOrd="1" destOrd="0" presId="urn:microsoft.com/office/officeart/2005/8/layout/hierarchy4"/>
    <dgm:cxn modelId="{846C7909-4FCC-4244-A694-B98342282955}" type="presParOf" srcId="{84334EF5-D6A1-A442-B6C9-B22321C1B622}" destId="{0A1D2E7F-BEBE-6B4B-A931-3D52B0465A69}" srcOrd="3" destOrd="0" presId="urn:microsoft.com/office/officeart/2005/8/layout/hierarchy4"/>
    <dgm:cxn modelId="{1590745D-540B-5D43-B4A4-E98581F8050D}" type="presParOf" srcId="{84334EF5-D6A1-A442-B6C9-B22321C1B622}" destId="{197CF8DF-BEA5-884C-836E-EE24971FDE42}" srcOrd="4" destOrd="0" presId="urn:microsoft.com/office/officeart/2005/8/layout/hierarchy4"/>
    <dgm:cxn modelId="{047F1FDE-D300-C846-BC16-8A9D010E7C32}" type="presParOf" srcId="{197CF8DF-BEA5-884C-836E-EE24971FDE42}" destId="{2DAB9BC3-80B0-7A48-AC12-EAE6017414CD}" srcOrd="0" destOrd="0" presId="urn:microsoft.com/office/officeart/2005/8/layout/hierarchy4"/>
    <dgm:cxn modelId="{F6EAE452-8F05-FA40-8A69-D8AE4105E58C}" type="presParOf" srcId="{197CF8DF-BEA5-884C-836E-EE24971FDE42}" destId="{863A37DC-E434-8F4B-9618-93FC3F25D1F0}" srcOrd="1" destOrd="0" presId="urn:microsoft.com/office/officeart/2005/8/layout/hierarchy4"/>
    <dgm:cxn modelId="{0CFE3F94-A780-F347-A8B6-EAF59C41065E}" type="presParOf" srcId="{84334EF5-D6A1-A442-B6C9-B22321C1B622}" destId="{D5B4EAE8-DFA6-6D4A-A8A1-088BB17C1D73}" srcOrd="5" destOrd="0" presId="urn:microsoft.com/office/officeart/2005/8/layout/hierarchy4"/>
    <dgm:cxn modelId="{8EB59534-8338-4541-8699-87A85EC3F731}" type="presParOf" srcId="{84334EF5-D6A1-A442-B6C9-B22321C1B622}" destId="{345B4E49-FC4F-DF47-BE7B-DB266AD4E0F2}" srcOrd="6" destOrd="0" presId="urn:microsoft.com/office/officeart/2005/8/layout/hierarchy4"/>
    <dgm:cxn modelId="{CBBE0BC5-2E34-744F-9C68-00F303B4EC49}" type="presParOf" srcId="{345B4E49-FC4F-DF47-BE7B-DB266AD4E0F2}" destId="{0001DD54-90FD-1945-B09D-075EC2D38CB4}" srcOrd="0" destOrd="0" presId="urn:microsoft.com/office/officeart/2005/8/layout/hierarchy4"/>
    <dgm:cxn modelId="{2540342A-39C0-1D41-BC56-A3CD65672DC0}" type="presParOf" srcId="{345B4E49-FC4F-DF47-BE7B-DB266AD4E0F2}" destId="{CE11FD00-EF3B-D04B-9ACC-7865C979CEE0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enn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</a:t>
          </a:r>
          <a:r>
            <a:rPr lang="en-GB" sz="2000" dirty="0"/>
            <a:t>🟢 </a:t>
          </a:r>
          <a:r>
            <a:rPr lang="ar-SA" sz="2000" dirty="0"/>
            <a:t> </a:t>
          </a:r>
          <a:r>
            <a:rPr lang="ar-SA" sz="2000" b="1" dirty="0"/>
            <a:t>ما قبل الأزمة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صورة مستقرة — نابعة من التجارب المتراكمة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</a:t>
          </a:r>
          <a:r>
            <a:rPr lang="en-GB" sz="2000" dirty="0"/>
            <a:t>🟡  </a:t>
          </a:r>
          <a:r>
            <a:rPr lang="ar-SA" sz="2000" dirty="0"/>
            <a:t> </a:t>
          </a:r>
          <a:r>
            <a:rPr lang="ar-SA" sz="2000" b="1" dirty="0"/>
            <a:t>أثناء الأزمة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اضطراب حاد — المشاعر السلبية تطغى على الإدراك العقلاني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</a:t>
          </a:r>
          <a:r>
            <a:rPr lang="en-GB" sz="2000" dirty="0"/>
            <a:t>🔵</a:t>
          </a:r>
          <a:r>
            <a:rPr lang="ar-SA" sz="2000" dirty="0"/>
            <a:t> </a:t>
          </a:r>
          <a:r>
            <a:rPr lang="en-GB" sz="2000" dirty="0"/>
            <a:t> </a:t>
          </a:r>
          <a:r>
            <a:rPr lang="ar-SA" sz="2000" b="1" dirty="0"/>
            <a:t>ما بعد الأزمة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صورة هشة — الجمهور في حالة تقييم مستمر لكل خطوة تقوم بها المؤسسة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74D90DA3-04BE-5D40-8F30-E472EB20EAED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6BCF4C1D-749F-2048-A463-91C4935B2F24}" type="pres">
      <dgm:prSet presAssocID="{1752099A-5FA7-5B42-9954-CCC2DC540A73}" presName="Name5" presStyleLbl="vennNode1" presStyleIdx="0" presStyleCnt="3">
        <dgm:presLayoutVars>
          <dgm:bulletEnabled val="1"/>
        </dgm:presLayoutVars>
      </dgm:prSet>
      <dgm:spPr/>
    </dgm:pt>
    <dgm:pt modelId="{011EDA2D-4B06-974F-8356-82D1C5FFF4B2}" type="pres">
      <dgm:prSet presAssocID="{D82E5EC9-D48F-7543-B907-FBA1F99EA9C6}" presName="space" presStyleCnt="0"/>
      <dgm:spPr/>
    </dgm:pt>
    <dgm:pt modelId="{4B505C07-F448-534A-B5F5-66B604FFDD9D}" type="pres">
      <dgm:prSet presAssocID="{33175CCB-1C8B-1C44-8A2A-276D69ED11D2}" presName="Name5" presStyleLbl="vennNode1" presStyleIdx="1" presStyleCnt="3">
        <dgm:presLayoutVars>
          <dgm:bulletEnabled val="1"/>
        </dgm:presLayoutVars>
      </dgm:prSet>
      <dgm:spPr/>
    </dgm:pt>
    <dgm:pt modelId="{E56B259A-8A7D-1E40-8E9B-A4E6EEF59B42}" type="pres">
      <dgm:prSet presAssocID="{46CD5F3F-16F8-1443-AC0A-CECBDA2B0AE3}" presName="space" presStyleCnt="0"/>
      <dgm:spPr/>
    </dgm:pt>
    <dgm:pt modelId="{6494E510-BF71-424F-960E-81104342AFEC}" type="pres">
      <dgm:prSet presAssocID="{00BA3E18-A5E2-9140-B854-8729D59638C7}" presName="Name5" presStyleLbl="vennNode1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33CE8B0A-DFCA-9D43-98AA-12A9E8832C9A}" type="presOf" srcId="{F0B52F86-83AF-D945-9E33-5773BE9861C5}" destId="{6BCF4C1D-749F-2048-A463-91C4935B2F24}" srcOrd="0" destOrd="1" presId="urn:microsoft.com/office/officeart/2005/8/layout/venn3"/>
    <dgm:cxn modelId="{B7B69F11-E17B-8049-9842-6C620D1F81B6}" type="presOf" srcId="{1752099A-5FA7-5B42-9954-CCC2DC540A73}" destId="{6BCF4C1D-749F-2048-A463-91C4935B2F24}" srcOrd="0" destOrd="0" presId="urn:microsoft.com/office/officeart/2005/8/layout/venn3"/>
    <dgm:cxn modelId="{A5FCB936-70CA-9A4A-A9EC-537E1EAB159B}" type="presOf" srcId="{5B0BFAD2-A999-3B41-82A1-CDF4A6E3F1DA}" destId="{74D90DA3-04BE-5D40-8F30-E472EB20EAED}" srcOrd="0" destOrd="0" presId="urn:microsoft.com/office/officeart/2005/8/layout/venn3"/>
    <dgm:cxn modelId="{9B311A3B-B916-5D40-A682-5AA88ECB5D1B}" type="presOf" srcId="{00BA3E18-A5E2-9140-B854-8729D59638C7}" destId="{6494E510-BF71-424F-960E-81104342AFEC}" srcOrd="0" destOrd="0" presId="urn:microsoft.com/office/officeart/2005/8/layout/venn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A17A68A1-9DF7-304C-BDCF-C137CA2F2F77}" type="presOf" srcId="{33175CCB-1C8B-1C44-8A2A-276D69ED11D2}" destId="{4B505C07-F448-534A-B5F5-66B604FFDD9D}" srcOrd="0" destOrd="0" presId="urn:microsoft.com/office/officeart/2005/8/layout/venn3"/>
    <dgm:cxn modelId="{DA37A6BB-0BAE-174E-8EBB-476BDAF935DF}" type="presOf" srcId="{8196662A-287F-234F-A077-9224702B5B77}" destId="{4B505C07-F448-534A-B5F5-66B604FFDD9D}" srcOrd="0" destOrd="1" presId="urn:microsoft.com/office/officeart/2005/8/layout/venn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C05ED6CF-382A-AF42-8B3B-53EA9894D854}" type="presOf" srcId="{2E7B7787-BF7C-304D-9F38-1C0AB771DD8B}" destId="{6494E510-BF71-424F-960E-81104342AFEC}" srcOrd="0" destOrd="1" presId="urn:microsoft.com/office/officeart/2005/8/layout/venn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32C8EF40-9E23-B94D-B789-786DB63341DF}" type="presParOf" srcId="{74D90DA3-04BE-5D40-8F30-E472EB20EAED}" destId="{6BCF4C1D-749F-2048-A463-91C4935B2F24}" srcOrd="0" destOrd="0" presId="urn:microsoft.com/office/officeart/2005/8/layout/venn3"/>
    <dgm:cxn modelId="{FB55D731-AA35-384E-8030-34C7FE211FF6}" type="presParOf" srcId="{74D90DA3-04BE-5D40-8F30-E472EB20EAED}" destId="{011EDA2D-4B06-974F-8356-82D1C5FFF4B2}" srcOrd="1" destOrd="0" presId="urn:microsoft.com/office/officeart/2005/8/layout/venn3"/>
    <dgm:cxn modelId="{24A404C5-FCD6-6445-A443-E14E1FB6307C}" type="presParOf" srcId="{74D90DA3-04BE-5D40-8F30-E472EB20EAED}" destId="{4B505C07-F448-534A-B5F5-66B604FFDD9D}" srcOrd="2" destOrd="0" presId="urn:microsoft.com/office/officeart/2005/8/layout/venn3"/>
    <dgm:cxn modelId="{6C576199-ACB5-734E-9B8A-C00B7B014E41}" type="presParOf" srcId="{74D90DA3-04BE-5D40-8F30-E472EB20EAED}" destId="{E56B259A-8A7D-1E40-8E9B-A4E6EEF59B42}" srcOrd="3" destOrd="0" presId="urn:microsoft.com/office/officeart/2005/8/layout/venn3"/>
    <dgm:cxn modelId="{C97854A5-3DAE-D548-94D3-F42211E71377}" type="presParOf" srcId="{74D90DA3-04BE-5D40-8F30-E472EB20EAED}" destId="{6494E510-BF71-424F-960E-81104342AFEC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١- الاستجابة السريعة والمتّزنة</a:t>
          </a:r>
          <a:endParaRPr lang="en-GB" sz="2200" dirty="0"/>
        </a:p>
        <a:p>
          <a:pPr algn="r">
            <a:buNone/>
          </a:pPr>
          <a:r>
            <a:rPr lang="ar-SA" sz="2200" dirty="0"/>
            <a:t>تبني انطباعًا بأن المؤسسة مسؤولة ومستعدة لتحمّل الموقف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2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٢- الشفافية في التواصل</a:t>
          </a:r>
          <a:endParaRPr lang="en-GB" sz="2200" dirty="0"/>
        </a:p>
        <a:p>
          <a:pPr algn="r">
            <a:buNone/>
          </a:pPr>
          <a:r>
            <a:rPr lang="ar-SA" sz="2200" dirty="0"/>
            <a:t>تُعزز مصداقية المؤسسة حتى لو لم تُحلّ كل جوانب الأزمة بعد</a:t>
          </a:r>
          <a:endParaRPr lang="en-GB" sz="22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2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٣- الاعتراف بالأخطاء دون مواربة</a:t>
          </a:r>
          <a:endParaRPr lang="en-GB" sz="2200" dirty="0"/>
        </a:p>
        <a:p>
          <a:pPr algn="r">
            <a:buNone/>
          </a:pPr>
          <a:r>
            <a:rPr lang="ar-SA" sz="2200" dirty="0"/>
            <a:t>يُعيد بناء الثقة مع الجمهور — يعكس نضج المؤسسة</a:t>
          </a:r>
          <a:endParaRPr lang="en-GB" sz="22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2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2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٤- </a:t>
          </a:r>
          <a:r>
            <a:rPr lang="ar-SA" sz="2200" b="1" dirty="0"/>
            <a:t>الأفعال المصاحبة للكلام</a:t>
          </a:r>
          <a:endParaRPr lang="en-GB" sz="22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200" dirty="0"/>
            <a:t>الجمهور يُراقب: هل الأفعال تتماشى مع الرسائل؟</a:t>
          </a:r>
          <a:endParaRPr lang="en-GB" sz="22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2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2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٥- </a:t>
          </a:r>
          <a:r>
            <a:rPr lang="ar-SA" sz="2200" b="1" dirty="0"/>
            <a:t>الاستمرارية في الرسائل</a:t>
          </a:r>
          <a:endParaRPr lang="en-GB" sz="2200" dirty="0"/>
        </a:p>
        <a:p>
          <a:pPr algn="r">
            <a:buNone/>
          </a:pPr>
          <a:r>
            <a:rPr lang="ar-SA" sz="2200" dirty="0"/>
            <a:t>يُثبّت صورة المؤسسة ككيان جدير بالثقة على المدى الطويل</a:t>
          </a:r>
          <a:endParaRPr lang="en-GB" sz="22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2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2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المصداقية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هل المؤسسة صادقة في تواصلها وأفعالها؟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الجدارة بالثقة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هل يمكن للجمهور أن يعتمد على المؤسسة مستقبلًا؟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القيم الأخلاقية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هل أظهرت المؤسسة التزامًا حقيقيًا بالقيم خلال وبعد الأزمة؟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القدرة على التعلّم والتحسّن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1800" dirty="0"/>
            <a:t>هل أثبتت المؤسسة أنها تعلّمت من الأزمة وطوّرت نفسها؟</a:t>
          </a:r>
          <a:endParaRPr lang="en-GB" sz="18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الارتباط العاطفي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هل نجحت المؤسسة في إعادة بناء علاقة عاطفية إيجابية مع جمهورها؟</a:t>
          </a:r>
          <a:endParaRPr lang="en-GB" sz="20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قياس الوضع الراهن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كيف يرى الجمهور المؤسسة بعد الأزمة؟</a:t>
          </a:r>
          <a:endParaRPr lang="en-GB" sz="2400" dirty="0"/>
        </a:p>
        <a:p>
          <a:pPr>
            <a:buSzPts val="1000"/>
            <a:buFont typeface="Symbol" pitchFamily="2" charset="2"/>
            <a:buChar char=""/>
          </a:pPr>
          <a:r>
            <a:rPr lang="ar-SA" sz="2400" dirty="0"/>
            <a:t>ما هي العواطف السائدة؟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تحليل مؤشرات الثقة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مستويات الثقة العامة — هل ارتفعت؟ انخفضت؟ توقّفت؟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تقييم فجوات التوقعات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ما الذي يتوقّعه الجمهور؟ هل نُدرك هذه التوقّعات بدقة؟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تحليل ردود الفعل الرقمية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ما الاتجاهات في وسائل التواصل؟ هل ما زالت الرسائل السلبية سائدة؟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1604CA7-3060-784A-81E7-3C77AB75F3A6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٥- رصد الإعلام التقليدي</a:t>
          </a:r>
          <a:endParaRPr lang="en-GB" dirty="0"/>
        </a:p>
      </dgm:t>
    </dgm:pt>
    <dgm:pt modelId="{197B2A6B-8D58-0248-AD0F-49FB65A15DAE}" type="parTrans" cxnId="{34E4CC8A-D1C9-044E-B150-BA97A4CFDC49}">
      <dgm:prSet/>
      <dgm:spPr/>
      <dgm:t>
        <a:bodyPr/>
        <a:lstStyle/>
        <a:p>
          <a:endParaRPr lang="en-GB"/>
        </a:p>
      </dgm:t>
    </dgm:pt>
    <dgm:pt modelId="{27DFE4D9-28A7-A74C-AC63-07B581F813A8}" type="sibTrans" cxnId="{34E4CC8A-D1C9-044E-B150-BA97A4CFDC49}">
      <dgm:prSet/>
      <dgm:spPr/>
      <dgm:t>
        <a:bodyPr/>
        <a:lstStyle/>
        <a:p>
          <a:endParaRPr lang="en-GB"/>
        </a:p>
      </dgm:t>
    </dgm:pt>
    <dgm:pt modelId="{C40F6E98-C56D-2349-9D38-14FDEBB06C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كيف تُغطّي وسائل الإعلام قصة المؤسسة؟</a:t>
          </a:r>
          <a:endParaRPr lang="en-GB" sz="2400" b="1" dirty="0"/>
        </a:p>
      </dgm:t>
    </dgm:pt>
    <dgm:pt modelId="{24C84884-8AD9-1B43-9C2B-8B4E3C0323AD}" type="parTrans" cxnId="{698997C1-CAD7-F04A-8F0A-4DF7BD3276A1}">
      <dgm:prSet/>
      <dgm:spPr/>
      <dgm:t>
        <a:bodyPr/>
        <a:lstStyle/>
        <a:p>
          <a:endParaRPr lang="en-GB"/>
        </a:p>
      </dgm:t>
    </dgm:pt>
    <dgm:pt modelId="{14FE49FA-594E-274A-9001-6141C676C6EB}" type="sibTrans" cxnId="{698997C1-CAD7-F04A-8F0A-4DF7BD3276A1}">
      <dgm:prSet/>
      <dgm:spPr/>
      <dgm:t>
        <a:bodyPr/>
        <a:lstStyle/>
        <a:p>
          <a:endParaRPr lang="en-GB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07796" custScaleY="184411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31499" custScaleY="336152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07796" custScaleY="184411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31499" custScaleY="336152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07796" custScaleY="184411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31499" custScaleY="336152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07796" custScaleY="184411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31499" custScaleY="336152">
        <dgm:presLayoutVars>
          <dgm:bulletEnabled val="1"/>
        </dgm:presLayoutVars>
      </dgm:prSet>
      <dgm:spPr/>
    </dgm:pt>
    <dgm:pt modelId="{3FF05878-D59D-1F45-A0D3-7C1B291EBF86}" type="pres">
      <dgm:prSet presAssocID="{E1604CA7-3060-784A-81E7-3C77AB75F3A6}" presName="root" presStyleCnt="0"/>
      <dgm:spPr/>
    </dgm:pt>
    <dgm:pt modelId="{4D3CCC79-59A2-674D-B136-1D17A4AF2BDC}" type="pres">
      <dgm:prSet presAssocID="{E1604CA7-3060-784A-81E7-3C77AB75F3A6}" presName="rootComposite" presStyleCnt="0"/>
      <dgm:spPr/>
    </dgm:pt>
    <dgm:pt modelId="{03383082-7E6B-8940-9864-54F2EAC78BF6}" type="pres">
      <dgm:prSet presAssocID="{E1604CA7-3060-784A-81E7-3C77AB75F3A6}" presName="rootText" presStyleLbl="node1" presStyleIdx="4" presStyleCnt="5" custScaleX="107796" custScaleY="184411"/>
      <dgm:spPr/>
    </dgm:pt>
    <dgm:pt modelId="{3C19F4BE-F5FF-0B47-B36B-6D7BD2200DD3}" type="pres">
      <dgm:prSet presAssocID="{E1604CA7-3060-784A-81E7-3C77AB75F3A6}" presName="rootConnector" presStyleLbl="node1" presStyleIdx="4" presStyleCnt="5"/>
      <dgm:spPr/>
    </dgm:pt>
    <dgm:pt modelId="{4AE009C8-A586-DD44-86EF-84981B4FFC86}" type="pres">
      <dgm:prSet presAssocID="{E1604CA7-3060-784A-81E7-3C77AB75F3A6}" presName="childShape" presStyleCnt="0"/>
      <dgm:spPr/>
    </dgm:pt>
    <dgm:pt modelId="{78036620-2946-9146-9C29-243A9DBC7863}" type="pres">
      <dgm:prSet presAssocID="{24C84884-8AD9-1B43-9C2B-8B4E3C0323AD}" presName="Name13" presStyleLbl="parChTrans1D2" presStyleIdx="4" presStyleCnt="5"/>
      <dgm:spPr/>
    </dgm:pt>
    <dgm:pt modelId="{4EE93D9F-D5A1-574E-BDB8-29BDE2A18FDA}" type="pres">
      <dgm:prSet presAssocID="{C40F6E98-C56D-2349-9D38-14FDEBB06C5F}" presName="childText" presStyleLbl="bgAcc1" presStyleIdx="4" presStyleCnt="5" custScaleX="131499" custScaleY="336152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48A4BF2E-35C2-2241-AF1E-E1C857ECF6C0}" type="presOf" srcId="{C40F6E98-C56D-2349-9D38-14FDEBB06C5F}" destId="{4EE93D9F-D5A1-574E-BDB8-29BDE2A18FDA}" srcOrd="0" destOrd="0" presId="urn:microsoft.com/office/officeart/2005/8/layout/hierarchy3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F15E2931-1794-3D49-9E93-7AFBC371AD92}" type="presOf" srcId="{24C84884-8AD9-1B43-9C2B-8B4E3C0323AD}" destId="{78036620-2946-9146-9C29-243A9DBC7863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34E4CC8A-D1C9-044E-B150-BA97A4CFDC49}" srcId="{BD09AEF8-F502-8F47-BA6A-B0FFAEB3008F}" destId="{E1604CA7-3060-784A-81E7-3C77AB75F3A6}" srcOrd="4" destOrd="0" parTransId="{197B2A6B-8D58-0248-AD0F-49FB65A15DAE}" sibTransId="{27DFE4D9-28A7-A74C-AC63-07B581F813A8}"/>
    <dgm:cxn modelId="{F1253A96-22B3-4E4B-9DF8-0211E40916C6}" type="presOf" srcId="{E1604CA7-3060-784A-81E7-3C77AB75F3A6}" destId="{03383082-7E6B-8940-9864-54F2EAC78BF6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6CBB0AA2-EA78-7045-BA5A-8D29AFB166B5}" type="presOf" srcId="{E1604CA7-3060-784A-81E7-3C77AB75F3A6}" destId="{3C19F4BE-F5FF-0B47-B36B-6D7BD2200DD3}" srcOrd="1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698997C1-CAD7-F04A-8F0A-4DF7BD3276A1}" srcId="{E1604CA7-3060-784A-81E7-3C77AB75F3A6}" destId="{C40F6E98-C56D-2349-9D38-14FDEBB06C5F}" srcOrd="0" destOrd="0" parTransId="{24C84884-8AD9-1B43-9C2B-8B4E3C0323AD}" sibTransId="{14FE49FA-594E-274A-9001-6141C676C6EB}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31FE572C-8C9A-0E46-A1C6-FC65CC4BA843}" type="presParOf" srcId="{67B0895F-6B2F-2047-9656-DD588E875282}" destId="{3FF05878-D59D-1F45-A0D3-7C1B291EBF86}" srcOrd="4" destOrd="0" presId="urn:microsoft.com/office/officeart/2005/8/layout/hierarchy3"/>
    <dgm:cxn modelId="{88251934-8865-9446-AEC5-1A6D471EE81F}" type="presParOf" srcId="{3FF05878-D59D-1F45-A0D3-7C1B291EBF86}" destId="{4D3CCC79-59A2-674D-B136-1D17A4AF2BDC}" srcOrd="0" destOrd="0" presId="urn:microsoft.com/office/officeart/2005/8/layout/hierarchy3"/>
    <dgm:cxn modelId="{792B08BD-31ED-3C41-8243-AB9D3DC6B9C1}" type="presParOf" srcId="{4D3CCC79-59A2-674D-B136-1D17A4AF2BDC}" destId="{03383082-7E6B-8940-9864-54F2EAC78BF6}" srcOrd="0" destOrd="0" presId="urn:microsoft.com/office/officeart/2005/8/layout/hierarchy3"/>
    <dgm:cxn modelId="{18C62462-A54C-ED4F-B362-4CF878718095}" type="presParOf" srcId="{4D3CCC79-59A2-674D-B136-1D17A4AF2BDC}" destId="{3C19F4BE-F5FF-0B47-B36B-6D7BD2200DD3}" srcOrd="1" destOrd="0" presId="urn:microsoft.com/office/officeart/2005/8/layout/hierarchy3"/>
    <dgm:cxn modelId="{9C7503B1-D1B7-6A49-BD2B-9EF1C0CFF2AD}" type="presParOf" srcId="{3FF05878-D59D-1F45-A0D3-7C1B291EBF86}" destId="{4AE009C8-A586-DD44-86EF-84981B4FFC86}" srcOrd="1" destOrd="0" presId="urn:microsoft.com/office/officeart/2005/8/layout/hierarchy3"/>
    <dgm:cxn modelId="{38CB332C-CE0B-BB46-8965-A1630910642F}" type="presParOf" srcId="{4AE009C8-A586-DD44-86EF-84981B4FFC86}" destId="{78036620-2946-9146-9C29-243A9DBC7863}" srcOrd="0" destOrd="0" presId="urn:microsoft.com/office/officeart/2005/8/layout/hierarchy3"/>
    <dgm:cxn modelId="{0D656403-CE3A-3F41-BF6F-71B408074522}" type="presParOf" srcId="{4AE009C8-A586-DD44-86EF-84981B4FFC86}" destId="{4EE93D9F-D5A1-574E-BDB8-29BDE2A18FDA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chevron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الاعتراف بالتجربة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السرد يبدأ بالاعتراف بما حدث — دون محاولة طمسه</a:t>
          </a:r>
          <a:r>
            <a:rPr lang="en-GB" sz="2000" dirty="0"/>
            <a:t>.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إبراز التعلم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كيف تعلّمت المؤسسة من الأزمة؟ ما التغييرات التي قامت بها؟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إعادة تأكيد القيم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تأكيد القيم الأساسية التي تلتزم بها المؤسسة الآن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تقديم رؤية مستقبلية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سرد واضح: إلى أين تتجه المؤسسة بعد الأزمة؟ ماذا تعد جمهورها؟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1800" dirty="0"/>
            <a:t>٥- </a:t>
          </a:r>
          <a:r>
            <a:rPr lang="ar-SA" sz="1800" b="1" dirty="0"/>
            <a:t>إشراك الجمهور</a:t>
          </a:r>
          <a:endParaRPr lang="en-GB" sz="18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السرد ليس خطابًا من طرف واحد — بل حوار مفتوح مع الجمهور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000"/>
        </a:p>
      </dgm:t>
    </dgm:pt>
    <dgm:pt modelId="{2183C015-2F01-1D4E-9FEF-1A0C582E901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54FE57F-5E1C-0A4D-A417-2F919000E119}" type="pres">
      <dgm:prSet presAssocID="{1752099A-5FA7-5B42-9954-CCC2DC540A73}" presName="composite" presStyleCnt="0"/>
      <dgm:spPr/>
    </dgm:pt>
    <dgm:pt modelId="{A8A51BE2-BF78-B747-ADED-D8F45BFABD44}" type="pres">
      <dgm:prSet presAssocID="{1752099A-5FA7-5B42-9954-CCC2DC540A73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B03C379-8265-3541-9D62-CAB8EF5AB48D}" type="pres">
      <dgm:prSet presAssocID="{1752099A-5FA7-5B42-9954-CCC2DC540A73}" presName="desTx" presStyleLbl="revTx" presStyleIdx="0" presStyleCnt="5">
        <dgm:presLayoutVars>
          <dgm:bulletEnabled val="1"/>
        </dgm:presLayoutVars>
      </dgm:prSet>
      <dgm:spPr/>
    </dgm:pt>
    <dgm:pt modelId="{E387E1DC-8DBE-9846-955E-A2BFF08BF1ED}" type="pres">
      <dgm:prSet presAssocID="{D82E5EC9-D48F-7543-B907-FBA1F99EA9C6}" presName="space" presStyleCnt="0"/>
      <dgm:spPr/>
    </dgm:pt>
    <dgm:pt modelId="{19C40071-570E-CC48-AA0E-960ECA68CC87}" type="pres">
      <dgm:prSet presAssocID="{33175CCB-1C8B-1C44-8A2A-276D69ED11D2}" presName="composite" presStyleCnt="0"/>
      <dgm:spPr/>
    </dgm:pt>
    <dgm:pt modelId="{2C183539-95ED-844D-86E5-8817D387BFA6}" type="pres">
      <dgm:prSet presAssocID="{33175CCB-1C8B-1C44-8A2A-276D69ED11D2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2AA6EC6E-741E-6B49-9F5F-2EE94515712F}" type="pres">
      <dgm:prSet presAssocID="{33175CCB-1C8B-1C44-8A2A-276D69ED11D2}" presName="desTx" presStyleLbl="revTx" presStyleIdx="1" presStyleCnt="5">
        <dgm:presLayoutVars>
          <dgm:bulletEnabled val="1"/>
        </dgm:presLayoutVars>
      </dgm:prSet>
      <dgm:spPr/>
    </dgm:pt>
    <dgm:pt modelId="{03563285-29B0-014A-A3CE-19ADA7C119D5}" type="pres">
      <dgm:prSet presAssocID="{46CD5F3F-16F8-1443-AC0A-CECBDA2B0AE3}" presName="space" presStyleCnt="0"/>
      <dgm:spPr/>
    </dgm:pt>
    <dgm:pt modelId="{C526D88F-D609-8E4D-9F29-290561D8C8F0}" type="pres">
      <dgm:prSet presAssocID="{00BA3E18-A5E2-9140-B854-8729D59638C7}" presName="composite" presStyleCnt="0"/>
      <dgm:spPr/>
    </dgm:pt>
    <dgm:pt modelId="{74A009E9-0543-5D4E-A0D8-59DDB95EEA3F}" type="pres">
      <dgm:prSet presAssocID="{00BA3E18-A5E2-9140-B854-8729D59638C7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4D4EB352-CBB5-9C4E-8167-61569D1176CB}" type="pres">
      <dgm:prSet presAssocID="{00BA3E18-A5E2-9140-B854-8729D59638C7}" presName="desTx" presStyleLbl="revTx" presStyleIdx="2" presStyleCnt="5">
        <dgm:presLayoutVars>
          <dgm:bulletEnabled val="1"/>
        </dgm:presLayoutVars>
      </dgm:prSet>
      <dgm:spPr/>
    </dgm:pt>
    <dgm:pt modelId="{34123D1D-EA41-944B-9985-4C4E093F4144}" type="pres">
      <dgm:prSet presAssocID="{B1A7360D-8795-2F4E-ABEF-D0EA3753B07E}" presName="space" presStyleCnt="0"/>
      <dgm:spPr/>
    </dgm:pt>
    <dgm:pt modelId="{6982969F-7E8B-E24C-A3FD-E1DDC989ACE2}" type="pres">
      <dgm:prSet presAssocID="{E8E95C23-E752-394B-B9B6-2A78136193D2}" presName="composite" presStyleCnt="0"/>
      <dgm:spPr/>
    </dgm:pt>
    <dgm:pt modelId="{22C4A73D-42DC-ED41-885E-BCD2493B4FE2}" type="pres">
      <dgm:prSet presAssocID="{E8E95C23-E752-394B-B9B6-2A78136193D2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BEB1AFD-653F-1940-A8E6-F630A3B9DB5E}" type="pres">
      <dgm:prSet presAssocID="{E8E95C23-E752-394B-B9B6-2A78136193D2}" presName="desTx" presStyleLbl="revTx" presStyleIdx="3" presStyleCnt="5">
        <dgm:presLayoutVars>
          <dgm:bulletEnabled val="1"/>
        </dgm:presLayoutVars>
      </dgm:prSet>
      <dgm:spPr/>
    </dgm:pt>
    <dgm:pt modelId="{16EB86AA-8D69-274D-8A25-1B07C145A447}" type="pres">
      <dgm:prSet presAssocID="{942B23F3-0336-EF48-855C-CED43D6F351D}" presName="space" presStyleCnt="0"/>
      <dgm:spPr/>
    </dgm:pt>
    <dgm:pt modelId="{5963B416-D28D-6B41-92C2-F22279A0770B}" type="pres">
      <dgm:prSet presAssocID="{7D760E27-280D-2A4B-B959-CFD7BC6CC1CD}" presName="composite" presStyleCnt="0"/>
      <dgm:spPr/>
    </dgm:pt>
    <dgm:pt modelId="{177B357B-30AA-AB48-8B19-35F20E63EA1F}" type="pres">
      <dgm:prSet presAssocID="{7D760E27-280D-2A4B-B959-CFD7BC6CC1CD}" presName="par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AC65120B-2D9A-0148-B1CE-DDA795D5C357}" type="pres">
      <dgm:prSet presAssocID="{7D760E27-280D-2A4B-B959-CFD7BC6CC1CD}" presName="desTx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E1395D1C-617D-F64D-BDB5-0CFD7B5C1D34}" type="presOf" srcId="{5B0BFAD2-A999-3B41-82A1-CDF4A6E3F1DA}" destId="{2183C015-2F01-1D4E-9FEF-1A0C582E9013}" srcOrd="0" destOrd="0" presId="urn:microsoft.com/office/officeart/2005/8/layout/chevron1"/>
    <dgm:cxn modelId="{5E5A2A1E-4F22-5049-86D1-B6060144BDCE}" type="presOf" srcId="{2EE28272-E03F-FE41-917F-9CFA55EACE13}" destId="{ABEB1AFD-653F-1940-A8E6-F630A3B9DB5E}" srcOrd="0" destOrd="0" presId="urn:microsoft.com/office/officeart/2005/8/layout/chevron1"/>
    <dgm:cxn modelId="{D2408142-A035-334B-9E53-4C918A928482}" type="presOf" srcId="{F0B52F86-83AF-D945-9E33-5773BE9861C5}" destId="{7B03C379-8265-3541-9D62-CAB8EF5AB48D}" srcOrd="0" destOrd="0" presId="urn:microsoft.com/office/officeart/2005/8/layout/chevron1"/>
    <dgm:cxn modelId="{FC056E49-124A-F141-921A-31D96799FDE9}" type="presOf" srcId="{8196662A-287F-234F-A077-9224702B5B77}" destId="{2AA6EC6E-741E-6B49-9F5F-2EE94515712F}" srcOrd="0" destOrd="0" presId="urn:microsoft.com/office/officeart/2005/8/layout/chevron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36E3E72-A3F8-3745-BECA-D8B9189CC052}" type="presOf" srcId="{00BA3E18-A5E2-9140-B854-8729D59638C7}" destId="{74A009E9-0543-5D4E-A0D8-59DDB95EEA3F}" srcOrd="0" destOrd="0" presId="urn:microsoft.com/office/officeart/2005/8/layout/chevron1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F04E87E-A0FA-8A45-B883-25E32F5BC511}" type="presOf" srcId="{1752099A-5FA7-5B42-9954-CCC2DC540A73}" destId="{A8A51BE2-BF78-B747-ADED-D8F45BFABD44}" srcOrd="0" destOrd="0" presId="urn:microsoft.com/office/officeart/2005/8/layout/chevron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EDFD5A0-A5DC-AA4E-BEB7-2303CFA03E9D}" type="presOf" srcId="{7D760E27-280D-2A4B-B959-CFD7BC6CC1CD}" destId="{177B357B-30AA-AB48-8B19-35F20E63EA1F}" srcOrd="0" destOrd="0" presId="urn:microsoft.com/office/officeart/2005/8/layout/chevron1"/>
    <dgm:cxn modelId="{2E5016A2-8DF2-0B42-8FB5-05CC2D380313}" type="presOf" srcId="{E8E95C23-E752-394B-B9B6-2A78136193D2}" destId="{22C4A73D-42DC-ED41-885E-BCD2493B4FE2}" srcOrd="0" destOrd="0" presId="urn:microsoft.com/office/officeart/2005/8/layout/chevron1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55455CF-9064-474F-AA4E-756162AD7BBA}" type="presOf" srcId="{3F593408-F3FD-0546-A54D-46490D77181F}" destId="{AC65120B-2D9A-0148-B1CE-DDA795D5C357}" srcOrd="0" destOrd="0" presId="urn:microsoft.com/office/officeart/2005/8/layout/chevron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AA4A26E1-14A5-614A-A343-91379C0D6A16}" type="presOf" srcId="{2E7B7787-BF7C-304D-9F38-1C0AB771DD8B}" destId="{4D4EB352-CBB5-9C4E-8167-61569D1176CB}" srcOrd="0" destOrd="0" presId="urn:microsoft.com/office/officeart/2005/8/layout/chevron1"/>
    <dgm:cxn modelId="{A00318EB-061A-B944-A1F4-AEAC49700B12}" type="presOf" srcId="{33175CCB-1C8B-1C44-8A2A-276D69ED11D2}" destId="{2C183539-95ED-844D-86E5-8817D387BFA6}" srcOrd="0" destOrd="0" presId="urn:microsoft.com/office/officeart/2005/8/layout/chevron1"/>
    <dgm:cxn modelId="{7897652F-F4B8-D74B-A554-5ECA2DAA2A0C}" type="presParOf" srcId="{2183C015-2F01-1D4E-9FEF-1A0C582E9013}" destId="{054FE57F-5E1C-0A4D-A417-2F919000E119}" srcOrd="0" destOrd="0" presId="urn:microsoft.com/office/officeart/2005/8/layout/chevron1"/>
    <dgm:cxn modelId="{4DAE1A00-912B-3F48-B7F0-6F98AC76A102}" type="presParOf" srcId="{054FE57F-5E1C-0A4D-A417-2F919000E119}" destId="{A8A51BE2-BF78-B747-ADED-D8F45BFABD44}" srcOrd="0" destOrd="0" presId="urn:microsoft.com/office/officeart/2005/8/layout/chevron1"/>
    <dgm:cxn modelId="{4FDF1562-9D48-0841-80D3-3AE2F79BCF25}" type="presParOf" srcId="{054FE57F-5E1C-0A4D-A417-2F919000E119}" destId="{7B03C379-8265-3541-9D62-CAB8EF5AB48D}" srcOrd="1" destOrd="0" presId="urn:microsoft.com/office/officeart/2005/8/layout/chevron1"/>
    <dgm:cxn modelId="{DD8BBBEB-2B4C-0243-81EE-B36C744A6CAD}" type="presParOf" srcId="{2183C015-2F01-1D4E-9FEF-1A0C582E9013}" destId="{E387E1DC-8DBE-9846-955E-A2BFF08BF1ED}" srcOrd="1" destOrd="0" presId="urn:microsoft.com/office/officeart/2005/8/layout/chevron1"/>
    <dgm:cxn modelId="{562B3C88-BA03-4A4B-8893-C92EA7D2FDAB}" type="presParOf" srcId="{2183C015-2F01-1D4E-9FEF-1A0C582E9013}" destId="{19C40071-570E-CC48-AA0E-960ECA68CC87}" srcOrd="2" destOrd="0" presId="urn:microsoft.com/office/officeart/2005/8/layout/chevron1"/>
    <dgm:cxn modelId="{ECB9FC97-AF14-7449-AAB8-E00907E436C8}" type="presParOf" srcId="{19C40071-570E-CC48-AA0E-960ECA68CC87}" destId="{2C183539-95ED-844D-86E5-8817D387BFA6}" srcOrd="0" destOrd="0" presId="urn:microsoft.com/office/officeart/2005/8/layout/chevron1"/>
    <dgm:cxn modelId="{8F238DBB-19BB-1F41-A4D8-D6B277CD2755}" type="presParOf" srcId="{19C40071-570E-CC48-AA0E-960ECA68CC87}" destId="{2AA6EC6E-741E-6B49-9F5F-2EE94515712F}" srcOrd="1" destOrd="0" presId="urn:microsoft.com/office/officeart/2005/8/layout/chevron1"/>
    <dgm:cxn modelId="{77A783B3-E635-FA40-A15A-A8BCA0E88B2D}" type="presParOf" srcId="{2183C015-2F01-1D4E-9FEF-1A0C582E9013}" destId="{03563285-29B0-014A-A3CE-19ADA7C119D5}" srcOrd="3" destOrd="0" presId="urn:microsoft.com/office/officeart/2005/8/layout/chevron1"/>
    <dgm:cxn modelId="{6E809E77-7CF4-7944-A42A-D335E8C71599}" type="presParOf" srcId="{2183C015-2F01-1D4E-9FEF-1A0C582E9013}" destId="{C526D88F-D609-8E4D-9F29-290561D8C8F0}" srcOrd="4" destOrd="0" presId="urn:microsoft.com/office/officeart/2005/8/layout/chevron1"/>
    <dgm:cxn modelId="{F18088B3-7E4A-574C-8F55-7B86B77E3D0E}" type="presParOf" srcId="{C526D88F-D609-8E4D-9F29-290561D8C8F0}" destId="{74A009E9-0543-5D4E-A0D8-59DDB95EEA3F}" srcOrd="0" destOrd="0" presId="urn:microsoft.com/office/officeart/2005/8/layout/chevron1"/>
    <dgm:cxn modelId="{469E1828-37AC-4D4C-9693-9DCCBCFE425A}" type="presParOf" srcId="{C526D88F-D609-8E4D-9F29-290561D8C8F0}" destId="{4D4EB352-CBB5-9C4E-8167-61569D1176CB}" srcOrd="1" destOrd="0" presId="urn:microsoft.com/office/officeart/2005/8/layout/chevron1"/>
    <dgm:cxn modelId="{220B5330-0CB4-A44D-BD92-D50608357CD7}" type="presParOf" srcId="{2183C015-2F01-1D4E-9FEF-1A0C582E9013}" destId="{34123D1D-EA41-944B-9985-4C4E093F4144}" srcOrd="5" destOrd="0" presId="urn:microsoft.com/office/officeart/2005/8/layout/chevron1"/>
    <dgm:cxn modelId="{CEFE6CB7-EC3B-4044-8924-922339DBBB91}" type="presParOf" srcId="{2183C015-2F01-1D4E-9FEF-1A0C582E9013}" destId="{6982969F-7E8B-E24C-A3FD-E1DDC989ACE2}" srcOrd="6" destOrd="0" presId="urn:microsoft.com/office/officeart/2005/8/layout/chevron1"/>
    <dgm:cxn modelId="{7F2FEDC4-ED88-A240-B7D0-0EA4E4CD64A3}" type="presParOf" srcId="{6982969F-7E8B-E24C-A3FD-E1DDC989ACE2}" destId="{22C4A73D-42DC-ED41-885E-BCD2493B4FE2}" srcOrd="0" destOrd="0" presId="urn:microsoft.com/office/officeart/2005/8/layout/chevron1"/>
    <dgm:cxn modelId="{FDBF249B-BE61-5344-9238-7E10520C25B8}" type="presParOf" srcId="{6982969F-7E8B-E24C-A3FD-E1DDC989ACE2}" destId="{ABEB1AFD-653F-1940-A8E6-F630A3B9DB5E}" srcOrd="1" destOrd="0" presId="urn:microsoft.com/office/officeart/2005/8/layout/chevron1"/>
    <dgm:cxn modelId="{4FA9898B-67F2-9544-A401-62C39C78CE2B}" type="presParOf" srcId="{2183C015-2F01-1D4E-9FEF-1A0C582E9013}" destId="{16EB86AA-8D69-274D-8A25-1B07C145A447}" srcOrd="7" destOrd="0" presId="urn:microsoft.com/office/officeart/2005/8/layout/chevron1"/>
    <dgm:cxn modelId="{8BC6E98E-68E4-0743-BA35-E1BDA74770AD}" type="presParOf" srcId="{2183C015-2F01-1D4E-9FEF-1A0C582E9013}" destId="{5963B416-D28D-6B41-92C2-F22279A0770B}" srcOrd="8" destOrd="0" presId="urn:microsoft.com/office/officeart/2005/8/layout/chevron1"/>
    <dgm:cxn modelId="{2751FEA2-B9AA-124C-A4E3-DB77F7AF8662}" type="presParOf" srcId="{5963B416-D28D-6B41-92C2-F22279A0770B}" destId="{177B357B-30AA-AB48-8B19-35F20E63EA1F}" srcOrd="0" destOrd="0" presId="urn:microsoft.com/office/officeart/2005/8/layout/chevron1"/>
    <dgm:cxn modelId="{C772F43D-8039-D543-81A5-DDCEA18D3CEF}" type="presParOf" srcId="{5963B416-D28D-6B41-92C2-F22279A0770B}" destId="{AC65120B-2D9A-0148-B1CE-DDA795D5C357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فتح قنوات الحوار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دعوة الجمهور للتعبير عن مخاوفه ومقترحاته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الاستماع النشط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الاستماع بجدّية، وإظهار التفاعل مع ما يُقال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إشراك الجمهور في الحلول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إشراك ممثلين عن العملاء في لجان تحسين الخدمات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نشر قصص التغيير بمشاركة الجمهور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نشر قصص حقيقية عن كيف أثّرت ملاحظات الجمهور في تحسين الأداء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تقييم مستمر لمدى رضا الجمهور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إشراكهم في تقييم التقدّم وإصدار تقارير دورية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100" b="1" dirty="0"/>
            <a:t>مراجعة شاملة لكل الرسائل السابقة</a:t>
          </a:r>
          <a:r>
            <a:rPr lang="ar-SA" sz="2100" dirty="0"/>
            <a:t> </a:t>
          </a:r>
          <a:r>
            <a:rPr lang="en-GB" sz="2100" dirty="0"/>
            <a:t>— </a:t>
          </a:r>
          <a:r>
            <a:rPr lang="ar-SA" sz="2100" dirty="0"/>
            <a:t>ما الذي يجب تعديله أو حذفه؟</a:t>
          </a:r>
          <a:endParaRPr lang="en-GB" sz="21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صياغة رسائل جديدة تركّز على التعافي والتعلّم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مواءمة الرسائل مع القيم المؤسسية والسرد الجديد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اختبار الرسائل مع عينات من الجمهور قبل تعميمها</a:t>
          </a:r>
          <a:endParaRPr lang="en-GB" sz="20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إطلاق الرسائل تدريجيًا عبر القنوات المختلفة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7CD440F-92D0-8045-8502-E27FADD55877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متابعة التفاعل وضبط الرسائل حسب الاستجابة</a:t>
          </a:r>
          <a:endParaRPr lang="en-GB" sz="2400" b="1" dirty="0"/>
        </a:p>
      </dgm:t>
    </dgm:pt>
    <dgm:pt modelId="{82398AF2-FC4F-9544-A176-0D3C233F0AED}" type="par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E0E433B0-3AFD-204E-A8D1-A358C3CC6356}" type="sib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BA649E25-9B23-7A4E-A811-F17BB9A7FEB8}" type="pres">
      <dgm:prSet presAssocID="{FC59F2C5-80E2-AD4A-AD85-54DDF7E1F903}" presName="Name0" presStyleCnt="0">
        <dgm:presLayoutVars>
          <dgm:dir/>
          <dgm:animLvl val="lvl"/>
          <dgm:resizeHandles val="exact"/>
        </dgm:presLayoutVars>
      </dgm:prSet>
      <dgm:spPr/>
    </dgm:pt>
    <dgm:pt modelId="{B7A8BF37-EA23-3E4D-A418-A627EED2D61D}" type="pres">
      <dgm:prSet presAssocID="{A7CD440F-92D0-8045-8502-E27FADD55877}" presName="boxAndChildren" presStyleCnt="0"/>
      <dgm:spPr/>
    </dgm:pt>
    <dgm:pt modelId="{7E6819CF-EEA9-1F4D-A051-D8D389B6CD61}" type="pres">
      <dgm:prSet presAssocID="{A7CD440F-92D0-8045-8502-E27FADD55877}" presName="parentTextBox" presStyleLbl="node1" presStyleIdx="0" presStyleCnt="6"/>
      <dgm:spPr/>
    </dgm:pt>
    <dgm:pt modelId="{5C185A64-4167-AF4C-84BB-D02381958557}" type="pres">
      <dgm:prSet presAssocID="{A37B8039-CCB3-744C-851E-726A583848BE}" presName="sp" presStyleCnt="0"/>
      <dgm:spPr/>
    </dgm:pt>
    <dgm:pt modelId="{DFB4EA94-DF41-794D-BDED-98F80D129192}" type="pres">
      <dgm:prSet presAssocID="{36AC7B47-431C-4443-B05F-58F4320D7AD9}" presName="arrowAndChildren" presStyleCnt="0"/>
      <dgm:spPr/>
    </dgm:pt>
    <dgm:pt modelId="{B852581A-5872-894A-BC2D-769FB05070C6}" type="pres">
      <dgm:prSet presAssocID="{36AC7B47-431C-4443-B05F-58F4320D7AD9}" presName="parentTextArrow" presStyleLbl="node1" presStyleIdx="1" presStyleCnt="6"/>
      <dgm:spPr/>
    </dgm:pt>
    <dgm:pt modelId="{7A8D2059-6B2B-6846-9F5C-BA9EC85DB75E}" type="pres">
      <dgm:prSet presAssocID="{DDC85EB8-52A8-0D44-9177-0D5A08776754}" presName="sp" presStyleCnt="0"/>
      <dgm:spPr/>
    </dgm:pt>
    <dgm:pt modelId="{733C27C0-5342-9A44-85D7-83A0E2DE6FEB}" type="pres">
      <dgm:prSet presAssocID="{47CFD6F0-AEAA-B940-819E-5A0859090BCF}" presName="arrowAndChildren" presStyleCnt="0"/>
      <dgm:spPr/>
    </dgm:pt>
    <dgm:pt modelId="{2DB96690-C9AB-7A46-845A-75A38543C92E}" type="pres">
      <dgm:prSet presAssocID="{47CFD6F0-AEAA-B940-819E-5A0859090BCF}" presName="parentTextArrow" presStyleLbl="node1" presStyleIdx="2" presStyleCnt="6"/>
      <dgm:spPr/>
    </dgm:pt>
    <dgm:pt modelId="{9149BC03-F160-BA42-BE0D-206EE1D7981A}" type="pres">
      <dgm:prSet presAssocID="{976B52BE-E96B-5346-8477-5F12C31331FF}" presName="sp" presStyleCnt="0"/>
      <dgm:spPr/>
    </dgm:pt>
    <dgm:pt modelId="{D582345D-8A7D-2144-8893-DBF4434CEEB0}" type="pres">
      <dgm:prSet presAssocID="{F7EA539D-FC05-1540-AD9A-EE773CE2F5DE}" presName="arrowAndChildren" presStyleCnt="0"/>
      <dgm:spPr/>
    </dgm:pt>
    <dgm:pt modelId="{1DEC0D89-9BDE-CE47-A270-C4D704771545}" type="pres">
      <dgm:prSet presAssocID="{F7EA539D-FC05-1540-AD9A-EE773CE2F5DE}" presName="parentTextArrow" presStyleLbl="node1" presStyleIdx="3" presStyleCnt="6"/>
      <dgm:spPr/>
    </dgm:pt>
    <dgm:pt modelId="{6D633468-C07E-9049-9BE4-C4A15F76A893}" type="pres">
      <dgm:prSet presAssocID="{9BF74076-8E0B-C04A-807E-DEEC74D4C8C6}" presName="sp" presStyleCnt="0"/>
      <dgm:spPr/>
    </dgm:pt>
    <dgm:pt modelId="{C9DFC47F-A8E5-7644-9164-FD27EF70F6F7}" type="pres">
      <dgm:prSet presAssocID="{64964D88-FD86-174D-914C-CE8F8A1F66C9}" presName="arrowAndChildren" presStyleCnt="0"/>
      <dgm:spPr/>
    </dgm:pt>
    <dgm:pt modelId="{CC4B3D6D-2957-5449-9D90-CFC0823045F1}" type="pres">
      <dgm:prSet presAssocID="{64964D88-FD86-174D-914C-CE8F8A1F66C9}" presName="parentTextArrow" presStyleLbl="node1" presStyleIdx="4" presStyleCnt="6"/>
      <dgm:spPr/>
    </dgm:pt>
    <dgm:pt modelId="{6AF88A8D-F870-6045-9ADB-D587977A723B}" type="pres">
      <dgm:prSet presAssocID="{129EF210-9901-FB4E-91C7-7108A5A2834A}" presName="sp" presStyleCnt="0"/>
      <dgm:spPr/>
    </dgm:pt>
    <dgm:pt modelId="{0E56C0F0-A7E9-6D49-8F9C-2234A2F601A3}" type="pres">
      <dgm:prSet presAssocID="{CE204DBC-4615-A74D-91B7-BCE007B1DB25}" presName="arrowAndChildren" presStyleCnt="0"/>
      <dgm:spPr/>
    </dgm:pt>
    <dgm:pt modelId="{E195836A-C50B-3742-A748-C44D5AD42F59}" type="pres">
      <dgm:prSet presAssocID="{CE204DBC-4615-A74D-91B7-BCE007B1DB25}" presName="parentTextArrow" presStyleLbl="node1" presStyleIdx="5" presStyleCnt="6"/>
      <dgm:spPr/>
    </dgm:pt>
  </dgm:ptLst>
  <dgm:cxnLst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33B36C66-F49A-FF46-828E-204932146B41}" type="presOf" srcId="{FC59F2C5-80E2-AD4A-AD85-54DDF7E1F903}" destId="{BA649E25-9B23-7A4E-A811-F17BB9A7FEB8}" srcOrd="0" destOrd="0" presId="urn:microsoft.com/office/officeart/2005/8/layout/process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7DD84A94-FC78-2441-B07C-335C24EF7CA7}" type="presOf" srcId="{47CFD6F0-AEAA-B940-819E-5A0859090BCF}" destId="{2DB96690-C9AB-7A46-845A-75A38543C92E}" srcOrd="0" destOrd="0" presId="urn:microsoft.com/office/officeart/2005/8/layout/process4"/>
    <dgm:cxn modelId="{B5F896A4-24D5-2E4E-BE32-5C185CD2D030}" type="presOf" srcId="{64964D88-FD86-174D-914C-CE8F8A1F66C9}" destId="{CC4B3D6D-2957-5449-9D90-CFC0823045F1}" srcOrd="0" destOrd="0" presId="urn:microsoft.com/office/officeart/2005/8/layout/process4"/>
    <dgm:cxn modelId="{CDF8F1AC-B529-4A46-9A1E-C48F47013507}" type="presOf" srcId="{A7CD440F-92D0-8045-8502-E27FADD55877}" destId="{7E6819CF-EEA9-1F4D-A051-D8D389B6CD61}" srcOrd="0" destOrd="0" presId="urn:microsoft.com/office/officeart/2005/8/layout/process4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BD4F47DA-4669-8746-A04D-4838DB68CB44}" type="presOf" srcId="{F7EA539D-FC05-1540-AD9A-EE773CE2F5DE}" destId="{1DEC0D89-9BDE-CE47-A270-C4D704771545}" srcOrd="0" destOrd="0" presId="urn:microsoft.com/office/officeart/2005/8/layout/process4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A50A07DF-2F84-CB41-B1BB-8CB7AEDE0E81}" srcId="{FC59F2C5-80E2-AD4A-AD85-54DDF7E1F903}" destId="{A7CD440F-92D0-8045-8502-E27FADD55877}" srcOrd="5" destOrd="0" parTransId="{82398AF2-FC4F-9544-A176-0D3C233F0AED}" sibTransId="{E0E433B0-3AFD-204E-A8D1-A358C3CC6356}"/>
    <dgm:cxn modelId="{7729D8F6-9F0D-E84B-A42F-AAE1F5B01192}" type="presOf" srcId="{CE204DBC-4615-A74D-91B7-BCE007B1DB25}" destId="{E195836A-C50B-3742-A748-C44D5AD42F59}" srcOrd="0" destOrd="0" presId="urn:microsoft.com/office/officeart/2005/8/layout/process4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1B465DFF-042F-874D-94CD-A32AC991B446}" type="presOf" srcId="{36AC7B47-431C-4443-B05F-58F4320D7AD9}" destId="{B852581A-5872-894A-BC2D-769FB05070C6}" srcOrd="0" destOrd="0" presId="urn:microsoft.com/office/officeart/2005/8/layout/process4"/>
    <dgm:cxn modelId="{2A019D78-DE30-1E4B-9E85-AB70956D100B}" type="presParOf" srcId="{BA649E25-9B23-7A4E-A811-F17BB9A7FEB8}" destId="{B7A8BF37-EA23-3E4D-A418-A627EED2D61D}" srcOrd="0" destOrd="0" presId="urn:microsoft.com/office/officeart/2005/8/layout/process4"/>
    <dgm:cxn modelId="{ABAB9971-4957-274D-B83A-680DCF1E4397}" type="presParOf" srcId="{B7A8BF37-EA23-3E4D-A418-A627EED2D61D}" destId="{7E6819CF-EEA9-1F4D-A051-D8D389B6CD61}" srcOrd="0" destOrd="0" presId="urn:microsoft.com/office/officeart/2005/8/layout/process4"/>
    <dgm:cxn modelId="{BF92CA13-0E86-2E40-BF70-63CF49C1E0FE}" type="presParOf" srcId="{BA649E25-9B23-7A4E-A811-F17BB9A7FEB8}" destId="{5C185A64-4167-AF4C-84BB-D02381958557}" srcOrd="1" destOrd="0" presId="urn:microsoft.com/office/officeart/2005/8/layout/process4"/>
    <dgm:cxn modelId="{39710777-D4F7-BE4E-8BE9-601C2B448E58}" type="presParOf" srcId="{BA649E25-9B23-7A4E-A811-F17BB9A7FEB8}" destId="{DFB4EA94-DF41-794D-BDED-98F80D129192}" srcOrd="2" destOrd="0" presId="urn:microsoft.com/office/officeart/2005/8/layout/process4"/>
    <dgm:cxn modelId="{C0655105-0FBD-1A44-B3C0-648AFF10876A}" type="presParOf" srcId="{DFB4EA94-DF41-794D-BDED-98F80D129192}" destId="{B852581A-5872-894A-BC2D-769FB05070C6}" srcOrd="0" destOrd="0" presId="urn:microsoft.com/office/officeart/2005/8/layout/process4"/>
    <dgm:cxn modelId="{C7391AC6-18D8-F34F-A914-2BF478ECE288}" type="presParOf" srcId="{BA649E25-9B23-7A4E-A811-F17BB9A7FEB8}" destId="{7A8D2059-6B2B-6846-9F5C-BA9EC85DB75E}" srcOrd="3" destOrd="0" presId="urn:microsoft.com/office/officeart/2005/8/layout/process4"/>
    <dgm:cxn modelId="{46CC96CC-D26D-3E48-8C19-42ED8D2118D9}" type="presParOf" srcId="{BA649E25-9B23-7A4E-A811-F17BB9A7FEB8}" destId="{733C27C0-5342-9A44-85D7-83A0E2DE6FEB}" srcOrd="4" destOrd="0" presId="urn:microsoft.com/office/officeart/2005/8/layout/process4"/>
    <dgm:cxn modelId="{63CEE8D2-7997-944E-8A77-94391C243B99}" type="presParOf" srcId="{733C27C0-5342-9A44-85D7-83A0E2DE6FEB}" destId="{2DB96690-C9AB-7A46-845A-75A38543C92E}" srcOrd="0" destOrd="0" presId="urn:microsoft.com/office/officeart/2005/8/layout/process4"/>
    <dgm:cxn modelId="{9FBA01FE-7BAA-034D-AA95-E0586CA5E1DD}" type="presParOf" srcId="{BA649E25-9B23-7A4E-A811-F17BB9A7FEB8}" destId="{9149BC03-F160-BA42-BE0D-206EE1D7981A}" srcOrd="5" destOrd="0" presId="urn:microsoft.com/office/officeart/2005/8/layout/process4"/>
    <dgm:cxn modelId="{C4D80131-0B71-D246-B26D-D79C19591D3B}" type="presParOf" srcId="{BA649E25-9B23-7A4E-A811-F17BB9A7FEB8}" destId="{D582345D-8A7D-2144-8893-DBF4434CEEB0}" srcOrd="6" destOrd="0" presId="urn:microsoft.com/office/officeart/2005/8/layout/process4"/>
    <dgm:cxn modelId="{250DD685-AD4F-E44D-AFEE-BBBF269A7BCA}" type="presParOf" srcId="{D582345D-8A7D-2144-8893-DBF4434CEEB0}" destId="{1DEC0D89-9BDE-CE47-A270-C4D704771545}" srcOrd="0" destOrd="0" presId="urn:microsoft.com/office/officeart/2005/8/layout/process4"/>
    <dgm:cxn modelId="{D75E896F-1666-B14D-AF41-2BC166AA61B6}" type="presParOf" srcId="{BA649E25-9B23-7A4E-A811-F17BB9A7FEB8}" destId="{6D633468-C07E-9049-9BE4-C4A15F76A893}" srcOrd="7" destOrd="0" presId="urn:microsoft.com/office/officeart/2005/8/layout/process4"/>
    <dgm:cxn modelId="{504EEAA8-9923-C840-A455-D6F782171CC4}" type="presParOf" srcId="{BA649E25-9B23-7A4E-A811-F17BB9A7FEB8}" destId="{C9DFC47F-A8E5-7644-9164-FD27EF70F6F7}" srcOrd="8" destOrd="0" presId="urn:microsoft.com/office/officeart/2005/8/layout/process4"/>
    <dgm:cxn modelId="{7B3E89BF-954D-1F48-9FEB-BD7A024562D8}" type="presParOf" srcId="{C9DFC47F-A8E5-7644-9164-FD27EF70F6F7}" destId="{CC4B3D6D-2957-5449-9D90-CFC0823045F1}" srcOrd="0" destOrd="0" presId="urn:microsoft.com/office/officeart/2005/8/layout/process4"/>
    <dgm:cxn modelId="{E2D0AC0D-7985-A240-8403-9F22E4F56C1E}" type="presParOf" srcId="{BA649E25-9B23-7A4E-A811-F17BB9A7FEB8}" destId="{6AF88A8D-F870-6045-9ADB-D587977A723B}" srcOrd="9" destOrd="0" presId="urn:microsoft.com/office/officeart/2005/8/layout/process4"/>
    <dgm:cxn modelId="{F9F30CBC-8C35-0E4E-B10E-147CA24093E3}" type="presParOf" srcId="{BA649E25-9B23-7A4E-A811-F17BB9A7FEB8}" destId="{0E56C0F0-A7E9-6D49-8F9C-2234A2F601A3}" srcOrd="10" destOrd="0" presId="urn:microsoft.com/office/officeart/2005/8/layout/process4"/>
    <dgm:cxn modelId="{168EF86A-7E37-6447-B45C-1EC72B266ED8}" type="presParOf" srcId="{0E56C0F0-A7E9-6D49-8F9C-2234A2F601A3}" destId="{E195836A-C50B-3742-A748-C44D5AD42F5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bProcess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فور انتهاء المرحلة الحرجة</a:t>
          </a:r>
          <a:r>
            <a:rPr lang="en-GB" sz="2400" b="1" dirty="0"/>
            <a:t>:</a:t>
          </a:r>
          <a:r>
            <a:rPr lang="en-GB" sz="2400" dirty="0"/>
            <a:t> </a:t>
          </a:r>
          <a:r>
            <a:rPr lang="ar-SA" sz="2400" dirty="0"/>
            <a:t>الامتناع عن الإعلانات التجارية — التركيز على الرسائل المؤسسية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عند بدء تحسّن مؤشرات الثقة</a:t>
          </a:r>
          <a:r>
            <a:rPr lang="en-GB" sz="2400" b="1" dirty="0"/>
            <a:t>:</a:t>
          </a:r>
          <a:r>
            <a:rPr lang="en-GB" sz="2400" dirty="0"/>
            <a:t> </a:t>
          </a:r>
          <a:r>
            <a:rPr lang="ar-SA" sz="2400" dirty="0"/>
            <a:t>إدخال رسائل قيمية، لا ترويج مباشر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عند استعادة قدر كافٍ من الثقة</a:t>
          </a:r>
          <a:r>
            <a:rPr lang="en-GB" sz="2400" b="1" dirty="0"/>
            <a:t>:</a:t>
          </a:r>
          <a:r>
            <a:rPr lang="en-GB" sz="2400" dirty="0"/>
            <a:t> </a:t>
          </a:r>
          <a:r>
            <a:rPr lang="ar-SA" sz="2400" dirty="0"/>
            <a:t>إعادة الإعلانات التجارية بشكل متدرّج ومدروس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عند عودة الوضع إلى استقرار نسبي</a:t>
          </a:r>
          <a:r>
            <a:rPr lang="en-GB" sz="2400" b="1" dirty="0"/>
            <a:t>:</a:t>
          </a:r>
          <a:r>
            <a:rPr lang="en-GB" sz="2400" dirty="0"/>
            <a:t> </a:t>
          </a:r>
          <a:r>
            <a:rPr lang="ar-SA" sz="2400" dirty="0"/>
            <a:t>العودة إلى الإعلان التجاري الطبيعي، مع استمرار توجيه الرسائل القيمية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F9FAA297-B6D9-EE41-A0D9-16FE4A314FB3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6903E4F-B927-C447-BBD0-05C4E7A413A7}" type="pres">
      <dgm:prSet presAssocID="{4A11EF4C-C086-E642-9BB3-7F06E5C1290B}" presName="node" presStyleLbl="node1" presStyleIdx="0" presStyleCnt="4">
        <dgm:presLayoutVars>
          <dgm:bulletEnabled val="1"/>
        </dgm:presLayoutVars>
      </dgm:prSet>
      <dgm:spPr/>
    </dgm:pt>
    <dgm:pt modelId="{F64A1C13-9B3B-B142-AF13-3E26D7F1B31B}" type="pres">
      <dgm:prSet presAssocID="{41E91CD4-8D46-734A-9F81-98BE45E9A506}" presName="sibTrans" presStyleLbl="sibTrans1D1" presStyleIdx="0" presStyleCnt="3"/>
      <dgm:spPr/>
    </dgm:pt>
    <dgm:pt modelId="{E883CF4A-AFEF-C44F-BB6A-D434D6D0C2B1}" type="pres">
      <dgm:prSet presAssocID="{41E91CD4-8D46-734A-9F81-98BE45E9A506}" presName="connectorText" presStyleLbl="sibTrans1D1" presStyleIdx="0" presStyleCnt="3"/>
      <dgm:spPr/>
    </dgm:pt>
    <dgm:pt modelId="{4F6A6E4B-EB7C-D643-9337-F72725EF7FE1}" type="pres">
      <dgm:prSet presAssocID="{102A7D41-83D4-E04C-90C4-580B0FF7BC74}" presName="node" presStyleLbl="node1" presStyleIdx="1" presStyleCnt="4">
        <dgm:presLayoutVars>
          <dgm:bulletEnabled val="1"/>
        </dgm:presLayoutVars>
      </dgm:prSet>
      <dgm:spPr/>
    </dgm:pt>
    <dgm:pt modelId="{D58CB0EA-2380-7B4F-B2F5-DC46AEA6616E}" type="pres">
      <dgm:prSet presAssocID="{6652ED82-6B71-6543-A7FC-4590E5EB8DAC}" presName="sibTrans" presStyleLbl="sibTrans1D1" presStyleIdx="1" presStyleCnt="3"/>
      <dgm:spPr/>
    </dgm:pt>
    <dgm:pt modelId="{B818F804-5A72-0343-923B-B58C3B011834}" type="pres">
      <dgm:prSet presAssocID="{6652ED82-6B71-6543-A7FC-4590E5EB8DAC}" presName="connectorText" presStyleLbl="sibTrans1D1" presStyleIdx="1" presStyleCnt="3"/>
      <dgm:spPr/>
    </dgm:pt>
    <dgm:pt modelId="{F5D63118-ECBB-1B42-BB3D-EE8F57B3C486}" type="pres">
      <dgm:prSet presAssocID="{ADD6F1E2-4AED-DA41-AAFA-764AE518E54B}" presName="node" presStyleLbl="node1" presStyleIdx="2" presStyleCnt="4">
        <dgm:presLayoutVars>
          <dgm:bulletEnabled val="1"/>
        </dgm:presLayoutVars>
      </dgm:prSet>
      <dgm:spPr/>
    </dgm:pt>
    <dgm:pt modelId="{2C468CE1-1C3F-A24D-96FF-CB31552C7365}" type="pres">
      <dgm:prSet presAssocID="{0EBECCBF-32B3-7540-945E-6EAB29D7B1DA}" presName="sibTrans" presStyleLbl="sibTrans1D1" presStyleIdx="2" presStyleCnt="3"/>
      <dgm:spPr/>
    </dgm:pt>
    <dgm:pt modelId="{F0A5E9C2-DCAD-CB44-B0CF-D850FB9286BA}" type="pres">
      <dgm:prSet presAssocID="{0EBECCBF-32B3-7540-945E-6EAB29D7B1DA}" presName="connectorText" presStyleLbl="sibTrans1D1" presStyleIdx="2" presStyleCnt="3"/>
      <dgm:spPr/>
    </dgm:pt>
    <dgm:pt modelId="{75E26A91-EB9F-154D-913B-B15D37706725}" type="pres">
      <dgm:prSet presAssocID="{62E37409-2A2A-FA47-83CE-3CEDEC3BC08D}" presName="node" presStyleLbl="node1" presStyleIdx="3" presStyleCnt="4">
        <dgm:presLayoutVars>
          <dgm:bulletEnabled val="1"/>
        </dgm:presLayoutVars>
      </dgm:prSet>
      <dgm:spPr/>
    </dgm:pt>
  </dgm:ptLst>
  <dgm:cxnLst>
    <dgm:cxn modelId="{42C99915-7067-CD40-8045-8330C3F8D546}" type="presOf" srcId="{41E91CD4-8D46-734A-9F81-98BE45E9A506}" destId="{F64A1C13-9B3B-B142-AF13-3E26D7F1B31B}" srcOrd="0" destOrd="0" presId="urn:microsoft.com/office/officeart/2005/8/layout/bProcess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838A233-ECBE-CD46-92CD-A8E81D988B59}" type="presOf" srcId="{ADD6F1E2-4AED-DA41-AAFA-764AE518E54B}" destId="{F5D63118-ECBB-1B42-BB3D-EE8F57B3C486}" srcOrd="0" destOrd="0" presId="urn:microsoft.com/office/officeart/2005/8/layout/bProcess3"/>
    <dgm:cxn modelId="{CDB5A541-878A-5643-94D8-F32BF932C2DC}" type="presOf" srcId="{6652ED82-6B71-6543-A7FC-4590E5EB8DAC}" destId="{B818F804-5A72-0343-923B-B58C3B011834}" srcOrd="1" destOrd="0" presId="urn:microsoft.com/office/officeart/2005/8/layout/bProcess3"/>
    <dgm:cxn modelId="{B0CD7746-8059-E34C-B81A-AF014E0BDFBE}" type="presOf" srcId="{62E37409-2A2A-FA47-83CE-3CEDEC3BC08D}" destId="{75E26A91-EB9F-154D-913B-B15D37706725}" srcOrd="0" destOrd="0" presId="urn:microsoft.com/office/officeart/2005/8/layout/bProcess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41FA158-02DB-144D-AB4A-3BB95A2440F6}" type="presOf" srcId="{102A7D41-83D4-E04C-90C4-580B0FF7BC74}" destId="{4F6A6E4B-EB7C-D643-9337-F72725EF7FE1}" srcOrd="0" destOrd="0" presId="urn:microsoft.com/office/officeart/2005/8/layout/bProcess3"/>
    <dgm:cxn modelId="{E3516C66-46DD-AA4D-8501-0CC47AFF852B}" type="presOf" srcId="{0EBECCBF-32B3-7540-945E-6EAB29D7B1DA}" destId="{F0A5E9C2-DCAD-CB44-B0CF-D850FB9286BA}" srcOrd="1" destOrd="0" presId="urn:microsoft.com/office/officeart/2005/8/layout/bProcess3"/>
    <dgm:cxn modelId="{45393E98-B060-234F-BFD7-5F88295F343F}" type="presOf" srcId="{0EBECCBF-32B3-7540-945E-6EAB29D7B1DA}" destId="{2C468CE1-1C3F-A24D-96FF-CB31552C7365}" srcOrd="0" destOrd="0" presId="urn:microsoft.com/office/officeart/2005/8/layout/bProcess3"/>
    <dgm:cxn modelId="{C50451A0-63F6-5C4A-AC16-FFCAA635EA0E}" type="presOf" srcId="{4A11EF4C-C086-E642-9BB3-7F06E5C1290B}" destId="{D6903E4F-B927-C447-BBD0-05C4E7A413A7}" srcOrd="0" destOrd="0" presId="urn:microsoft.com/office/officeart/2005/8/layout/bProcess3"/>
    <dgm:cxn modelId="{B7591BD6-E7F3-2F45-ACCB-6FDA1FB4B348}" type="presOf" srcId="{41E91CD4-8D46-734A-9F81-98BE45E9A506}" destId="{E883CF4A-AFEF-C44F-BB6A-D434D6D0C2B1}" srcOrd="1" destOrd="0" presId="urn:microsoft.com/office/officeart/2005/8/layout/bProcess3"/>
    <dgm:cxn modelId="{D4164CE6-1CFD-334E-B2DA-D039D4284C8A}" type="presOf" srcId="{BD09AEF8-F502-8F47-BA6A-B0FFAEB3008F}" destId="{F9FAA297-B6D9-EE41-A0D9-16FE4A314FB3}" srcOrd="0" destOrd="0" presId="urn:microsoft.com/office/officeart/2005/8/layout/bProcess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8ACCB4FA-60DE-DB44-BADE-816476F0E504}" type="presOf" srcId="{6652ED82-6B71-6543-A7FC-4590E5EB8DAC}" destId="{D58CB0EA-2380-7B4F-B2F5-DC46AEA6616E}" srcOrd="0" destOrd="0" presId="urn:microsoft.com/office/officeart/2005/8/layout/bProcess3"/>
    <dgm:cxn modelId="{B7534F7A-1DB3-AF43-9C3F-B9671C0B64B8}" type="presParOf" srcId="{F9FAA297-B6D9-EE41-A0D9-16FE4A314FB3}" destId="{D6903E4F-B927-C447-BBD0-05C4E7A413A7}" srcOrd="0" destOrd="0" presId="urn:microsoft.com/office/officeart/2005/8/layout/bProcess3"/>
    <dgm:cxn modelId="{97CA0358-764B-FD49-8677-BF2174BFBE57}" type="presParOf" srcId="{F9FAA297-B6D9-EE41-A0D9-16FE4A314FB3}" destId="{F64A1C13-9B3B-B142-AF13-3E26D7F1B31B}" srcOrd="1" destOrd="0" presId="urn:microsoft.com/office/officeart/2005/8/layout/bProcess3"/>
    <dgm:cxn modelId="{2F293DA1-D11A-404B-9C43-B14108F640A0}" type="presParOf" srcId="{F64A1C13-9B3B-B142-AF13-3E26D7F1B31B}" destId="{E883CF4A-AFEF-C44F-BB6A-D434D6D0C2B1}" srcOrd="0" destOrd="0" presId="urn:microsoft.com/office/officeart/2005/8/layout/bProcess3"/>
    <dgm:cxn modelId="{7836537A-9B57-E94B-AE42-FFA0B24C988E}" type="presParOf" srcId="{F9FAA297-B6D9-EE41-A0D9-16FE4A314FB3}" destId="{4F6A6E4B-EB7C-D643-9337-F72725EF7FE1}" srcOrd="2" destOrd="0" presId="urn:microsoft.com/office/officeart/2005/8/layout/bProcess3"/>
    <dgm:cxn modelId="{7DFCAE80-D37C-3E4D-8F3D-C0274FC8E565}" type="presParOf" srcId="{F9FAA297-B6D9-EE41-A0D9-16FE4A314FB3}" destId="{D58CB0EA-2380-7B4F-B2F5-DC46AEA6616E}" srcOrd="3" destOrd="0" presId="urn:microsoft.com/office/officeart/2005/8/layout/bProcess3"/>
    <dgm:cxn modelId="{9EB957FF-F7BC-1D4F-AA37-5DDCF3D92B38}" type="presParOf" srcId="{D58CB0EA-2380-7B4F-B2F5-DC46AEA6616E}" destId="{B818F804-5A72-0343-923B-B58C3B011834}" srcOrd="0" destOrd="0" presId="urn:microsoft.com/office/officeart/2005/8/layout/bProcess3"/>
    <dgm:cxn modelId="{E12EA406-EF50-ED49-A749-475764651701}" type="presParOf" srcId="{F9FAA297-B6D9-EE41-A0D9-16FE4A314FB3}" destId="{F5D63118-ECBB-1B42-BB3D-EE8F57B3C486}" srcOrd="4" destOrd="0" presId="urn:microsoft.com/office/officeart/2005/8/layout/bProcess3"/>
    <dgm:cxn modelId="{C325FD2B-FA95-224F-950F-B27D402D2F56}" type="presParOf" srcId="{F9FAA297-B6D9-EE41-A0D9-16FE4A314FB3}" destId="{2C468CE1-1C3F-A24D-96FF-CB31552C7365}" srcOrd="5" destOrd="0" presId="urn:microsoft.com/office/officeart/2005/8/layout/bProcess3"/>
    <dgm:cxn modelId="{3DECAB37-8582-B84B-BAD0-F93B60243BAF}" type="presParOf" srcId="{2C468CE1-1C3F-A24D-96FF-CB31552C7365}" destId="{F0A5E9C2-DCAD-CB44-B0CF-D850FB9286BA}" srcOrd="0" destOrd="0" presId="urn:microsoft.com/office/officeart/2005/8/layout/bProcess3"/>
    <dgm:cxn modelId="{D5EB4EDE-8B0F-2E4F-9383-4432CF7A6881}" type="presParOf" srcId="{F9FAA297-B6D9-EE41-A0D9-16FE4A314FB3}" destId="{75E26A91-EB9F-154D-913B-B15D37706725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إضفاء المصداقية على الرسائل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marL="0" indent="150813" algn="r" rtl="1">
            <a:buFont typeface="Arial" panose="020B0604020202020204" pitchFamily="34" charset="0"/>
            <a:buNone/>
            <a:tabLst/>
          </a:pPr>
          <a:r>
            <a:rPr lang="ar-SA" sz="2400" dirty="0"/>
            <a:t>ظهور القادة يُظهر التزامًا شخصيًا — لا يُترك الأمر للمتحدّثين الرسميين فقط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إظهار الشجاعة والمسؤولية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القادة الذين يواجهون الجمهور يُعزّزون الثقة — بدل الاختباء خلف البيانات المكتوبة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إبراز رؤية المؤسسة للمستقبل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القادة يُلهمون الجمهور عندما يُقدّمون رؤية واضحة للمستقبل بعد الأزمة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بناء ارتباط عاطفي مع الجمهور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ظهور القادة شخصيًا يُعيد بناء العلاقة الإنسانية مع الجمهور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4" custScaleX="111469" custScaleY="129587"/>
      <dgm:spPr/>
    </dgm:pt>
    <dgm:pt modelId="{729669AC-198F-0A4E-8142-945F20AAAB14}" type="pres">
      <dgm:prSet presAssocID="{4A11EF4C-C086-E642-9BB3-7F06E5C1290B}" presName="rootConnector" presStyleLbl="node1" presStyleIdx="0" presStyleCnt="4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4"/>
      <dgm:spPr/>
    </dgm:pt>
    <dgm:pt modelId="{1378A5B1-B6A8-9744-BA72-96CBE84953BC}" type="pres">
      <dgm:prSet presAssocID="{C88ED262-17EB-A64F-8186-B36DDD55690A}" presName="childText" presStyleLbl="bgAcc1" presStyleIdx="0" presStyleCnt="4" custScaleX="130874" custScaleY="230257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4" custScaleX="111469" custScaleY="129587"/>
      <dgm:spPr/>
    </dgm:pt>
    <dgm:pt modelId="{A43986A2-A81A-E442-ADD4-F56F66D111D5}" type="pres">
      <dgm:prSet presAssocID="{102A7D41-83D4-E04C-90C4-580B0FF7BC74}" presName="rootConnector" presStyleLbl="node1" presStyleIdx="1" presStyleCnt="4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4"/>
      <dgm:spPr/>
    </dgm:pt>
    <dgm:pt modelId="{9BC437E5-D91C-4A4C-A707-6BB1598C0C55}" type="pres">
      <dgm:prSet presAssocID="{65387183-454B-F14D-A6F6-7DA8C5BFAE05}" presName="childText" presStyleLbl="bgAcc1" presStyleIdx="1" presStyleCnt="4" custScaleX="130874" custScaleY="230257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4" custScaleX="111469" custScaleY="129587"/>
      <dgm:spPr/>
    </dgm:pt>
    <dgm:pt modelId="{2F5AA950-5723-394D-A7E0-46C032A77146}" type="pres">
      <dgm:prSet presAssocID="{ADD6F1E2-4AED-DA41-AAFA-764AE518E54B}" presName="rootConnector" presStyleLbl="node1" presStyleIdx="2" presStyleCnt="4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4"/>
      <dgm:spPr/>
    </dgm:pt>
    <dgm:pt modelId="{4EB477BE-5C0C-074E-931E-E2AA83D37A68}" type="pres">
      <dgm:prSet presAssocID="{B1994776-BB7E-AD4E-900E-8296E2C69C4F}" presName="childText" presStyleLbl="bgAcc1" presStyleIdx="2" presStyleCnt="4" custScaleX="130874" custScaleY="230257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4" custScaleX="111469" custScaleY="129587"/>
      <dgm:spPr/>
    </dgm:pt>
    <dgm:pt modelId="{57AB0473-D54D-F644-BB7C-E4A9AA0B477D}" type="pres">
      <dgm:prSet presAssocID="{62E37409-2A2A-FA47-83CE-3CEDEC3BC08D}" presName="rootConnector" presStyleLbl="node1" presStyleIdx="3" presStyleCnt="4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4"/>
      <dgm:spPr/>
    </dgm:pt>
    <dgm:pt modelId="{C5B5AAE0-F98A-0645-846B-6D4A41B54DCC}" type="pres">
      <dgm:prSet presAssocID="{83C71CD6-57CD-1345-AA65-E4449339D441}" presName="childText" presStyleLbl="bgAcc1" presStyleIdx="3" presStyleCnt="4" custScaleX="130874" custScaleY="230257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تحديد وسائل الإعلام الموثوقة والمناسبة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4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بناء علاقات مستدامة مع الصحفيين والمحرّرين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4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مشاركة قصص تعافٍ حقيقية وقابلة للتوثيق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4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400" b="1"/>
        </a:p>
      </dgm:t>
    </dgm:pt>
    <dgm:pt modelId="{3DCB2C85-6422-794A-AE80-A855809BE08A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إشراك الإعلام في متابعة رحلة التحسّن المؤسسي</a:t>
          </a:r>
          <a:endParaRPr lang="en-GB" sz="2400" b="1" dirty="0"/>
        </a:p>
      </dgm:t>
    </dgm:pt>
    <dgm:pt modelId="{6E0C8D56-525D-F44B-8544-C728E47DC8C1}" type="parTrans" cxnId="{D2C6BE6E-F601-264D-B0A7-45954397B68A}">
      <dgm:prSet/>
      <dgm:spPr/>
      <dgm:t>
        <a:bodyPr/>
        <a:lstStyle/>
        <a:p>
          <a:pPr algn="r" rtl="1"/>
          <a:endParaRPr lang="en-GB" sz="2400"/>
        </a:p>
      </dgm:t>
    </dgm:pt>
    <dgm:pt modelId="{B5DED0C7-531D-5D47-BA8E-21532E194555}" type="sibTrans" cxnId="{D2C6BE6E-F601-264D-B0A7-45954397B68A}">
      <dgm:prSet custT="1"/>
      <dgm:spPr/>
      <dgm:t>
        <a:bodyPr/>
        <a:lstStyle/>
        <a:p>
          <a:pPr algn="r" rtl="1"/>
          <a:endParaRPr lang="en-GB" sz="2400"/>
        </a:p>
      </dgm:t>
    </dgm:pt>
    <dgm:pt modelId="{5BB2DD32-957D-F34F-93A0-6FFFC5191975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تحقيق توازن بين التغطية الإعلامية الإيجابية والشفافية</a:t>
          </a:r>
          <a:endParaRPr lang="en-GB" sz="2400" b="1" dirty="0"/>
        </a:p>
      </dgm:t>
    </dgm:pt>
    <dgm:pt modelId="{419A0AEC-95C0-EC4A-8C0A-AD0132981271}" type="parTrans" cxnId="{40C3A84A-6239-5040-B3B7-A6BA163F862B}">
      <dgm:prSet/>
      <dgm:spPr/>
      <dgm:t>
        <a:bodyPr/>
        <a:lstStyle/>
        <a:p>
          <a:pPr algn="r" rtl="1"/>
          <a:endParaRPr lang="en-GB" sz="2400"/>
        </a:p>
      </dgm:t>
    </dgm:pt>
    <dgm:pt modelId="{7A7C609F-5751-A342-98C1-A9282D81F996}" type="sibTrans" cxnId="{40C3A84A-6239-5040-B3B7-A6BA163F862B}">
      <dgm:prSet/>
      <dgm:spPr/>
      <dgm:t>
        <a:bodyPr/>
        <a:lstStyle/>
        <a:p>
          <a:pPr algn="r" rtl="1"/>
          <a:endParaRPr lang="en-GB" sz="24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EA331E52-BDBE-104E-AE7C-A6B64EB07B19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3D87AEAF-3D2D-4240-8DBA-1FC97DD80785}" type="pres">
      <dgm:prSet presAssocID="{FC59F2C5-80E2-AD4A-AD85-54DDF7E1F903}" presName="FiveNodes_2" presStyleLbl="node1" presStyleIdx="1" presStyleCnt="5">
        <dgm:presLayoutVars>
          <dgm:bulletEnabled val="1"/>
        </dgm:presLayoutVars>
      </dgm:prSet>
      <dgm:spPr/>
    </dgm:pt>
    <dgm:pt modelId="{D95E1750-33B4-884F-92B9-59E69F52739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C89631AB-BA1E-4046-B37F-DA384A9AACE3}" type="pres">
      <dgm:prSet presAssocID="{FC59F2C5-80E2-AD4A-AD85-54DDF7E1F903}" presName="FiveNodes_4" presStyleLbl="node1" presStyleIdx="3" presStyleCnt="5">
        <dgm:presLayoutVars>
          <dgm:bulletEnabled val="1"/>
        </dgm:presLayoutVars>
      </dgm:prSet>
      <dgm:spPr/>
    </dgm:pt>
    <dgm:pt modelId="{1EE06673-B0DA-C543-9747-CF345688170C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93BE5B01-D3A9-CA4C-A8FE-7FC806D9CBF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C34EEBBF-649E-8841-B2F0-4BFDDAC1DE9B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ACF91E96-6ACA-7E4A-A6E7-920BA4A4CEF3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D2D9A648-5F17-5143-976B-E865557B7F1D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9BB3E7AF-3D38-784B-A650-F72F395211F4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9FF4ABFC-C870-6846-BC40-F0ECDECF3672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BEAE1AC-7966-7B40-B2F8-F387D08E0A57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4E4398F4-F7CE-B647-B672-FE641999B98F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A4032765-62C4-4E4F-AF7F-1FFA03110E7D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9E8E0703-6AF1-7949-B5A8-AEB790228A30}" type="presOf" srcId="{3DCB2C85-6422-794A-AE80-A855809BE08A}" destId="{4E4398F4-F7CE-B647-B672-FE641999B98F}" srcOrd="1" destOrd="0" presId="urn:microsoft.com/office/officeart/2005/8/layout/vProcess5"/>
    <dgm:cxn modelId="{66172B0E-FA9B-9449-AD2B-CBA60A4E9FE0}" type="presOf" srcId="{5BB2DD32-957D-F34F-93A0-6FFFC5191975}" destId="{1EE06673-B0DA-C543-9747-CF345688170C}" srcOrd="0" destOrd="0" presId="urn:microsoft.com/office/officeart/2005/8/layout/vProcess5"/>
    <dgm:cxn modelId="{AD6E0A17-80BD-5648-89A2-13BC9C7E0671}" type="presOf" srcId="{CE204DBC-4615-A74D-91B7-BCE007B1DB25}" destId="{9BB3E7AF-3D38-784B-A650-F72F395211F4}" srcOrd="1" destOrd="0" presId="urn:microsoft.com/office/officeart/2005/8/layout/vProcess5"/>
    <dgm:cxn modelId="{1AAF1718-3E12-FA40-A52D-68EACFBF2AB1}" type="presOf" srcId="{976B52BE-E96B-5346-8477-5F12C31331FF}" destId="{ACF91E96-6ACA-7E4A-A6E7-920BA4A4CEF3}" srcOrd="0" destOrd="0" presId="urn:microsoft.com/office/officeart/2005/8/layout/vProcess5"/>
    <dgm:cxn modelId="{0A684321-18ED-5044-8513-1383ADCE7E2A}" type="presOf" srcId="{64964D88-FD86-174D-914C-CE8F8A1F66C9}" destId="{9FF4ABFC-C870-6846-BC40-F0ECDECF3672}" srcOrd="1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44B5E743-D1FA-334F-BBF8-BFAA8395C70B}" type="presOf" srcId="{CE204DBC-4615-A74D-91B7-BCE007B1DB25}" destId="{EA331E52-BDBE-104E-AE7C-A6B64EB07B19}" srcOrd="0" destOrd="0" presId="urn:microsoft.com/office/officeart/2005/8/layout/vProcess5"/>
    <dgm:cxn modelId="{40C3A84A-6239-5040-B3B7-A6BA163F862B}" srcId="{FC59F2C5-80E2-AD4A-AD85-54DDF7E1F903}" destId="{5BB2DD32-957D-F34F-93A0-6FFFC5191975}" srcOrd="4" destOrd="0" parTransId="{419A0AEC-95C0-EC4A-8C0A-AD0132981271}" sibTransId="{7A7C609F-5751-A342-98C1-A9282D81F996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70A45B67-DA72-7C4B-ACB9-888F5EE0DC2E}" type="presOf" srcId="{3DCB2C85-6422-794A-AE80-A855809BE08A}" destId="{C89631AB-BA1E-4046-B37F-DA384A9AACE3}" srcOrd="0" destOrd="0" presId="urn:microsoft.com/office/officeart/2005/8/layout/vProcess5"/>
    <dgm:cxn modelId="{F2B03B68-2CE5-C14C-85FB-5CAFC7102082}" type="presOf" srcId="{129EF210-9901-FB4E-91C7-7108A5A2834A}" destId="{93BE5B01-D3A9-CA4C-A8FE-7FC806D9CBF5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D2C6BE6E-F601-264D-B0A7-45954397B68A}" srcId="{FC59F2C5-80E2-AD4A-AD85-54DDF7E1F903}" destId="{3DCB2C85-6422-794A-AE80-A855809BE08A}" srcOrd="3" destOrd="0" parTransId="{6E0C8D56-525D-F44B-8544-C728E47DC8C1}" sibTransId="{B5DED0C7-531D-5D47-BA8E-21532E194555}"/>
    <dgm:cxn modelId="{5AFEEA70-2B2D-5E41-8A8A-8769C070D6B6}" type="presOf" srcId="{F7EA539D-FC05-1540-AD9A-EE773CE2F5DE}" destId="{D95E1750-33B4-884F-92B9-59E69F527393}" srcOrd="0" destOrd="0" presId="urn:microsoft.com/office/officeart/2005/8/layout/vProcess5"/>
    <dgm:cxn modelId="{5B853C9D-96D3-C64E-BA52-3435E2B5055A}" type="presOf" srcId="{64964D88-FD86-174D-914C-CE8F8A1F66C9}" destId="{3D87AEAF-3D2D-4240-8DBA-1FC97DD80785}" srcOrd="0" destOrd="0" presId="urn:microsoft.com/office/officeart/2005/8/layout/vProcess5"/>
    <dgm:cxn modelId="{DB544CB8-BCBE-864D-B71A-B5DDEE29FEF3}" type="presOf" srcId="{9BF74076-8E0B-C04A-807E-DEEC74D4C8C6}" destId="{C34EEBBF-649E-8841-B2F0-4BFDDAC1DE9B}" srcOrd="0" destOrd="0" presId="urn:microsoft.com/office/officeart/2005/8/layout/vProcess5"/>
    <dgm:cxn modelId="{97FA21C8-6CE0-E04B-AEE4-B094ADD83B66}" type="presOf" srcId="{5BB2DD32-957D-F34F-93A0-6FFFC5191975}" destId="{A4032765-62C4-4E4F-AF7F-1FFA03110E7D}" srcOrd="1" destOrd="0" presId="urn:microsoft.com/office/officeart/2005/8/layout/vProcess5"/>
    <dgm:cxn modelId="{7E2B02C9-B970-7C4C-AD45-FBF0D464AF60}" type="presOf" srcId="{B5DED0C7-531D-5D47-BA8E-21532E194555}" destId="{D2D9A648-5F17-5143-976B-E865557B7F1D}" srcOrd="0" destOrd="0" presId="urn:microsoft.com/office/officeart/2005/8/layout/vProcess5"/>
    <dgm:cxn modelId="{84C581FB-F16C-1641-8FC0-00D088CA8B0B}" type="presOf" srcId="{F7EA539D-FC05-1540-AD9A-EE773CE2F5DE}" destId="{3BEAE1AC-7966-7B40-B2F8-F387D08E0A57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969A651C-F9EB-B848-93DC-687CFBF403F1}" type="presParOf" srcId="{CB96FF00-8DFE-2342-BEBB-C9E68C011977}" destId="{EA331E52-BDBE-104E-AE7C-A6B64EB07B19}" srcOrd="1" destOrd="0" presId="urn:microsoft.com/office/officeart/2005/8/layout/vProcess5"/>
    <dgm:cxn modelId="{6DDC3585-8237-0140-A0AE-DE273292F0C3}" type="presParOf" srcId="{CB96FF00-8DFE-2342-BEBB-C9E68C011977}" destId="{3D87AEAF-3D2D-4240-8DBA-1FC97DD80785}" srcOrd="2" destOrd="0" presId="urn:microsoft.com/office/officeart/2005/8/layout/vProcess5"/>
    <dgm:cxn modelId="{BF1C69F8-A141-F840-9DA6-B846E9BEE270}" type="presParOf" srcId="{CB96FF00-8DFE-2342-BEBB-C9E68C011977}" destId="{D95E1750-33B4-884F-92B9-59E69F527393}" srcOrd="3" destOrd="0" presId="urn:microsoft.com/office/officeart/2005/8/layout/vProcess5"/>
    <dgm:cxn modelId="{5F102106-4F24-2649-88FD-3861205681AD}" type="presParOf" srcId="{CB96FF00-8DFE-2342-BEBB-C9E68C011977}" destId="{C89631AB-BA1E-4046-B37F-DA384A9AACE3}" srcOrd="4" destOrd="0" presId="urn:microsoft.com/office/officeart/2005/8/layout/vProcess5"/>
    <dgm:cxn modelId="{422E2128-A3AB-1947-B7A1-CFFA50D55060}" type="presParOf" srcId="{CB96FF00-8DFE-2342-BEBB-C9E68C011977}" destId="{1EE06673-B0DA-C543-9747-CF345688170C}" srcOrd="5" destOrd="0" presId="urn:microsoft.com/office/officeart/2005/8/layout/vProcess5"/>
    <dgm:cxn modelId="{1B87209D-C320-AA46-924E-B0DEC81540D5}" type="presParOf" srcId="{CB96FF00-8DFE-2342-BEBB-C9E68C011977}" destId="{93BE5B01-D3A9-CA4C-A8FE-7FC806D9CBF5}" srcOrd="6" destOrd="0" presId="urn:microsoft.com/office/officeart/2005/8/layout/vProcess5"/>
    <dgm:cxn modelId="{493DE528-637A-5E4F-97CC-88149431CEC9}" type="presParOf" srcId="{CB96FF00-8DFE-2342-BEBB-C9E68C011977}" destId="{C34EEBBF-649E-8841-B2F0-4BFDDAC1DE9B}" srcOrd="7" destOrd="0" presId="urn:microsoft.com/office/officeart/2005/8/layout/vProcess5"/>
    <dgm:cxn modelId="{D141DD96-479E-B744-BE1E-CCDEDBDD7A5F}" type="presParOf" srcId="{CB96FF00-8DFE-2342-BEBB-C9E68C011977}" destId="{ACF91E96-6ACA-7E4A-A6E7-920BA4A4CEF3}" srcOrd="8" destOrd="0" presId="urn:microsoft.com/office/officeart/2005/8/layout/vProcess5"/>
    <dgm:cxn modelId="{52B0D184-92B4-C640-9518-8030DD5E49C7}" type="presParOf" srcId="{CB96FF00-8DFE-2342-BEBB-C9E68C011977}" destId="{D2D9A648-5F17-5143-976B-E865557B7F1D}" srcOrd="9" destOrd="0" presId="urn:microsoft.com/office/officeart/2005/8/layout/vProcess5"/>
    <dgm:cxn modelId="{C185A321-A41B-344E-9A1B-8C586FA2709E}" type="presParOf" srcId="{CB96FF00-8DFE-2342-BEBB-C9E68C011977}" destId="{9BB3E7AF-3D38-784B-A650-F72F395211F4}" srcOrd="10" destOrd="0" presId="urn:microsoft.com/office/officeart/2005/8/layout/vProcess5"/>
    <dgm:cxn modelId="{89F8F30C-434B-7042-9F33-6972D103DE40}" type="presParOf" srcId="{CB96FF00-8DFE-2342-BEBB-C9E68C011977}" destId="{9FF4ABFC-C870-6846-BC40-F0ECDECF3672}" srcOrd="11" destOrd="0" presId="urn:microsoft.com/office/officeart/2005/8/layout/vProcess5"/>
    <dgm:cxn modelId="{E1A1FC47-AACD-E544-A139-2F95DD796E2B}" type="presParOf" srcId="{CB96FF00-8DFE-2342-BEBB-C9E68C011977}" destId="{3BEAE1AC-7966-7B40-B2F8-F387D08E0A57}" srcOrd="12" destOrd="0" presId="urn:microsoft.com/office/officeart/2005/8/layout/vProcess5"/>
    <dgm:cxn modelId="{45BB16E1-C6D9-7C4B-9576-7E271EFF18EE}" type="presParOf" srcId="{CB96FF00-8DFE-2342-BEBB-C9E68C011977}" destId="{4E4398F4-F7CE-B647-B672-FE641999B98F}" srcOrd="13" destOrd="0" presId="urn:microsoft.com/office/officeart/2005/8/layout/vProcess5"/>
    <dgm:cxn modelId="{41B4D1D6-A8CC-1D4D-9489-CCBEB5365AD3}" type="presParOf" srcId="{CB96FF00-8DFE-2342-BEBB-C9E68C011977}" destId="{A4032765-62C4-4E4F-AF7F-1FFA03110E7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اختيار مؤثرين ذوي مصداقية حقيقية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تعاون قائم على الصدق — لا الإعلانات المدفوعة الصريحة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دمج المؤثرين في حملات القيم وليس في حملات الترويج المباشر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مؤثر يتحدث عن جهود التحسين والمسؤولية الاجتماعية أكثر تأثيرًا من مؤثر يروّج للمنتج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يجب أن تكون الرسالة نابعة من المؤثر، لا إعلانًا واضحًا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000" dirty="0"/>
            <a:t>ليس كل مؤثر مناسب — الجمهور يُصدّق المؤثرين الذين يُشاركون القيم الحقيقية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الشفافية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يجب توضيح العلاقة مع المؤثر بوضوح — الجمهور اليوم يُدقّق في أي شراكة غير شفافة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rtl="1"/>
          <a:r>
            <a:rPr lang="ar-SA" sz="2000" b="1" dirty="0"/>
            <a:t>أفضل الممارسات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 sz="2000"/>
        </a:p>
      </dgm:t>
    </dgm:pt>
    <dgm:pt modelId="{39FA7B6E-4EB8-AD4D-BF3A-1AF6F73EA705}">
      <dgm:prSet custT="1"/>
      <dgm:spPr/>
      <dgm:t>
        <a:bodyPr/>
        <a:lstStyle/>
        <a:p>
          <a:pPr rtl="1">
            <a:buNone/>
          </a:pPr>
          <a:r>
            <a:rPr lang="ar-SA" sz="2000" dirty="0"/>
            <a:t>إشراك المؤثرين في </a:t>
          </a:r>
          <a:r>
            <a:rPr lang="ar-SA" sz="2000" b="1" dirty="0"/>
            <a:t>مشاريع حقيقية</a:t>
          </a:r>
          <a:r>
            <a:rPr lang="ar-SA" sz="2000" dirty="0"/>
            <a:t> تعكس التغيير — مثال: مؤثر يُشارك في ورشة تحسين تجربة العملاء</a:t>
          </a:r>
          <a:endParaRPr lang="en-GB" sz="2000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 sz="2000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 sz="2000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X="102625" custScaleY="176878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 custScaleX="107193" custScaleY="87134" custLinFactNeighborX="1926" custLinFactNeighborY="9584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X="102625" custScaleY="176878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 custScaleX="107193" custScaleY="87134" custLinFactNeighborX="1926" custLinFactNeighborY="9584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X="102625" custScaleY="176878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 custScaleX="107193" custScaleY="87134" custLinFactNeighborX="1926" custLinFactNeighborY="9584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X="102625" custScaleY="176878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 custScaleX="107193" custScaleY="87134" custLinFactNeighborX="1926" custLinFactNeighborY="9584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X="102625" custScaleY="176878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 custScaleX="107193" custScaleY="87134" custLinFactNeighborX="1926" custLinFactNeighborY="9584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اتساق الرسائل عبر القنوات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يجب أن تُكرَّر القيم نفسها في البيانات الرسمية، والإعلانات، والتواصل الرقمي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إبراز القيم في السلوك المؤسسي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ليس بالكلام فقط — بل في الأفعال اليومية التي يراها الجمهور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تمكين الموظفين كسفراء للقيم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الموظفون هم قناة التواصل الأقوى مع الجمهور — يجب تدريبهم على تمثيل القيم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إدماج القيم في تجربة العملاء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من تصميم المنتج إلى خدمة ما بعد البيع — القيم يجب أن تكون حاضرة في كل تفاعل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>
              <a:solidFill>
                <a:srgbClr val="FF0000"/>
              </a:solidFill>
            </a:rPr>
            <a:t>تحذير</a:t>
          </a:r>
          <a:endParaRPr lang="en-GB" sz="2400" dirty="0">
            <a:solidFill>
              <a:srgbClr val="FF0000"/>
            </a:solidFill>
          </a:endParaRPr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>
              <a:solidFill>
                <a:srgbClr val="FF0000"/>
              </a:solidFill>
            </a:rPr>
            <a:t>عدم الاتساق يُدمّر الثقة — إذا تباينت الرسائل بين القنوات، سيُلاحظ الجمهور ذلك فورًا</a:t>
          </a:r>
          <a:endParaRPr lang="en-GB" sz="2400" dirty="0">
            <a:solidFill>
              <a:srgbClr val="FF0000"/>
            </a:solidFill>
          </a:endParaRPr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نشر تقارير دورية حول التحسينات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4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الاعتراف العلني بالمشاكل المتبقية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4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توضيح خطط التحسين المستقبلية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4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400" b="1"/>
        </a:p>
      </dgm:t>
    </dgm:pt>
    <dgm:pt modelId="{3DCB2C85-6422-794A-AE80-A855809BE08A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فتح قنوات استماع مستمرة للجمهور</a:t>
          </a:r>
          <a:endParaRPr lang="en-GB" sz="2400" b="1" dirty="0"/>
        </a:p>
      </dgm:t>
    </dgm:pt>
    <dgm:pt modelId="{6E0C8D56-525D-F44B-8544-C728E47DC8C1}" type="parTrans" cxnId="{D2C6BE6E-F601-264D-B0A7-45954397B68A}">
      <dgm:prSet/>
      <dgm:spPr/>
      <dgm:t>
        <a:bodyPr/>
        <a:lstStyle/>
        <a:p>
          <a:pPr algn="r" rtl="1"/>
          <a:endParaRPr lang="en-GB" sz="2400"/>
        </a:p>
      </dgm:t>
    </dgm:pt>
    <dgm:pt modelId="{B5DED0C7-531D-5D47-BA8E-21532E194555}" type="sibTrans" cxnId="{D2C6BE6E-F601-264D-B0A7-45954397B68A}">
      <dgm:prSet custT="1"/>
      <dgm:spPr/>
      <dgm:t>
        <a:bodyPr/>
        <a:lstStyle/>
        <a:p>
          <a:pPr algn="r" rtl="1"/>
          <a:endParaRPr lang="en-GB" sz="2400"/>
        </a:p>
      </dgm:t>
    </dgm:pt>
    <dgm:pt modelId="{5BB2DD32-957D-F34F-93A0-6FFFC5191975}">
      <dgm:prSet phldrT="[Text]" custT="1"/>
      <dgm:spPr/>
      <dgm:t>
        <a:bodyPr/>
        <a:lstStyle/>
        <a:p>
          <a:pPr algn="r" rtl="1">
            <a:buNone/>
          </a:pPr>
          <a:r>
            <a:rPr lang="ar-SA" sz="2400" b="1" dirty="0"/>
            <a:t>تحديث الجمهور دوريًا — حتى لو لم تكتمل الإنجازات</a:t>
          </a:r>
          <a:endParaRPr lang="en-GB" sz="2400" b="1" dirty="0"/>
        </a:p>
      </dgm:t>
    </dgm:pt>
    <dgm:pt modelId="{419A0AEC-95C0-EC4A-8C0A-AD0132981271}" type="parTrans" cxnId="{40C3A84A-6239-5040-B3B7-A6BA163F862B}">
      <dgm:prSet/>
      <dgm:spPr/>
      <dgm:t>
        <a:bodyPr/>
        <a:lstStyle/>
        <a:p>
          <a:pPr algn="r" rtl="1"/>
          <a:endParaRPr lang="en-GB" sz="2400"/>
        </a:p>
      </dgm:t>
    </dgm:pt>
    <dgm:pt modelId="{7A7C609F-5751-A342-98C1-A9282D81F996}" type="sibTrans" cxnId="{40C3A84A-6239-5040-B3B7-A6BA163F862B}">
      <dgm:prSet/>
      <dgm:spPr/>
      <dgm:t>
        <a:bodyPr/>
        <a:lstStyle/>
        <a:p>
          <a:pPr algn="r" rtl="1"/>
          <a:endParaRPr lang="en-GB" sz="24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EA331E52-BDBE-104E-AE7C-A6B64EB07B19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3D87AEAF-3D2D-4240-8DBA-1FC97DD80785}" type="pres">
      <dgm:prSet presAssocID="{FC59F2C5-80E2-AD4A-AD85-54DDF7E1F903}" presName="FiveNodes_2" presStyleLbl="node1" presStyleIdx="1" presStyleCnt="5">
        <dgm:presLayoutVars>
          <dgm:bulletEnabled val="1"/>
        </dgm:presLayoutVars>
      </dgm:prSet>
      <dgm:spPr/>
    </dgm:pt>
    <dgm:pt modelId="{D95E1750-33B4-884F-92B9-59E69F52739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C89631AB-BA1E-4046-B37F-DA384A9AACE3}" type="pres">
      <dgm:prSet presAssocID="{FC59F2C5-80E2-AD4A-AD85-54DDF7E1F903}" presName="FiveNodes_4" presStyleLbl="node1" presStyleIdx="3" presStyleCnt="5">
        <dgm:presLayoutVars>
          <dgm:bulletEnabled val="1"/>
        </dgm:presLayoutVars>
      </dgm:prSet>
      <dgm:spPr/>
    </dgm:pt>
    <dgm:pt modelId="{1EE06673-B0DA-C543-9747-CF345688170C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93BE5B01-D3A9-CA4C-A8FE-7FC806D9CBF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C34EEBBF-649E-8841-B2F0-4BFDDAC1DE9B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ACF91E96-6ACA-7E4A-A6E7-920BA4A4CEF3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D2D9A648-5F17-5143-976B-E865557B7F1D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9BB3E7AF-3D38-784B-A650-F72F395211F4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9FF4ABFC-C870-6846-BC40-F0ECDECF3672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BEAE1AC-7966-7B40-B2F8-F387D08E0A57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4E4398F4-F7CE-B647-B672-FE641999B98F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A4032765-62C4-4E4F-AF7F-1FFA03110E7D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9E8E0703-6AF1-7949-B5A8-AEB790228A30}" type="presOf" srcId="{3DCB2C85-6422-794A-AE80-A855809BE08A}" destId="{4E4398F4-F7CE-B647-B672-FE641999B98F}" srcOrd="1" destOrd="0" presId="urn:microsoft.com/office/officeart/2005/8/layout/vProcess5"/>
    <dgm:cxn modelId="{66172B0E-FA9B-9449-AD2B-CBA60A4E9FE0}" type="presOf" srcId="{5BB2DD32-957D-F34F-93A0-6FFFC5191975}" destId="{1EE06673-B0DA-C543-9747-CF345688170C}" srcOrd="0" destOrd="0" presId="urn:microsoft.com/office/officeart/2005/8/layout/vProcess5"/>
    <dgm:cxn modelId="{AD6E0A17-80BD-5648-89A2-13BC9C7E0671}" type="presOf" srcId="{CE204DBC-4615-A74D-91B7-BCE007B1DB25}" destId="{9BB3E7AF-3D38-784B-A650-F72F395211F4}" srcOrd="1" destOrd="0" presId="urn:microsoft.com/office/officeart/2005/8/layout/vProcess5"/>
    <dgm:cxn modelId="{1AAF1718-3E12-FA40-A52D-68EACFBF2AB1}" type="presOf" srcId="{976B52BE-E96B-5346-8477-5F12C31331FF}" destId="{ACF91E96-6ACA-7E4A-A6E7-920BA4A4CEF3}" srcOrd="0" destOrd="0" presId="urn:microsoft.com/office/officeart/2005/8/layout/vProcess5"/>
    <dgm:cxn modelId="{0A684321-18ED-5044-8513-1383ADCE7E2A}" type="presOf" srcId="{64964D88-FD86-174D-914C-CE8F8A1F66C9}" destId="{9FF4ABFC-C870-6846-BC40-F0ECDECF3672}" srcOrd="1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44B5E743-D1FA-334F-BBF8-BFAA8395C70B}" type="presOf" srcId="{CE204DBC-4615-A74D-91B7-BCE007B1DB25}" destId="{EA331E52-BDBE-104E-AE7C-A6B64EB07B19}" srcOrd="0" destOrd="0" presId="urn:microsoft.com/office/officeart/2005/8/layout/vProcess5"/>
    <dgm:cxn modelId="{40C3A84A-6239-5040-B3B7-A6BA163F862B}" srcId="{FC59F2C5-80E2-AD4A-AD85-54DDF7E1F903}" destId="{5BB2DD32-957D-F34F-93A0-6FFFC5191975}" srcOrd="4" destOrd="0" parTransId="{419A0AEC-95C0-EC4A-8C0A-AD0132981271}" sibTransId="{7A7C609F-5751-A342-98C1-A9282D81F996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70A45B67-DA72-7C4B-ACB9-888F5EE0DC2E}" type="presOf" srcId="{3DCB2C85-6422-794A-AE80-A855809BE08A}" destId="{C89631AB-BA1E-4046-B37F-DA384A9AACE3}" srcOrd="0" destOrd="0" presId="urn:microsoft.com/office/officeart/2005/8/layout/vProcess5"/>
    <dgm:cxn modelId="{F2B03B68-2CE5-C14C-85FB-5CAFC7102082}" type="presOf" srcId="{129EF210-9901-FB4E-91C7-7108A5A2834A}" destId="{93BE5B01-D3A9-CA4C-A8FE-7FC806D9CBF5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D2C6BE6E-F601-264D-B0A7-45954397B68A}" srcId="{FC59F2C5-80E2-AD4A-AD85-54DDF7E1F903}" destId="{3DCB2C85-6422-794A-AE80-A855809BE08A}" srcOrd="3" destOrd="0" parTransId="{6E0C8D56-525D-F44B-8544-C728E47DC8C1}" sibTransId="{B5DED0C7-531D-5D47-BA8E-21532E194555}"/>
    <dgm:cxn modelId="{5AFEEA70-2B2D-5E41-8A8A-8769C070D6B6}" type="presOf" srcId="{F7EA539D-FC05-1540-AD9A-EE773CE2F5DE}" destId="{D95E1750-33B4-884F-92B9-59E69F527393}" srcOrd="0" destOrd="0" presId="urn:microsoft.com/office/officeart/2005/8/layout/vProcess5"/>
    <dgm:cxn modelId="{5B853C9D-96D3-C64E-BA52-3435E2B5055A}" type="presOf" srcId="{64964D88-FD86-174D-914C-CE8F8A1F66C9}" destId="{3D87AEAF-3D2D-4240-8DBA-1FC97DD80785}" srcOrd="0" destOrd="0" presId="urn:microsoft.com/office/officeart/2005/8/layout/vProcess5"/>
    <dgm:cxn modelId="{DB544CB8-BCBE-864D-B71A-B5DDEE29FEF3}" type="presOf" srcId="{9BF74076-8E0B-C04A-807E-DEEC74D4C8C6}" destId="{C34EEBBF-649E-8841-B2F0-4BFDDAC1DE9B}" srcOrd="0" destOrd="0" presId="urn:microsoft.com/office/officeart/2005/8/layout/vProcess5"/>
    <dgm:cxn modelId="{97FA21C8-6CE0-E04B-AEE4-B094ADD83B66}" type="presOf" srcId="{5BB2DD32-957D-F34F-93A0-6FFFC5191975}" destId="{A4032765-62C4-4E4F-AF7F-1FFA03110E7D}" srcOrd="1" destOrd="0" presId="urn:microsoft.com/office/officeart/2005/8/layout/vProcess5"/>
    <dgm:cxn modelId="{7E2B02C9-B970-7C4C-AD45-FBF0D464AF60}" type="presOf" srcId="{B5DED0C7-531D-5D47-BA8E-21532E194555}" destId="{D2D9A648-5F17-5143-976B-E865557B7F1D}" srcOrd="0" destOrd="0" presId="urn:microsoft.com/office/officeart/2005/8/layout/vProcess5"/>
    <dgm:cxn modelId="{84C581FB-F16C-1641-8FC0-00D088CA8B0B}" type="presOf" srcId="{F7EA539D-FC05-1540-AD9A-EE773CE2F5DE}" destId="{3BEAE1AC-7966-7B40-B2F8-F387D08E0A57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969A651C-F9EB-B848-93DC-687CFBF403F1}" type="presParOf" srcId="{CB96FF00-8DFE-2342-BEBB-C9E68C011977}" destId="{EA331E52-BDBE-104E-AE7C-A6B64EB07B19}" srcOrd="1" destOrd="0" presId="urn:microsoft.com/office/officeart/2005/8/layout/vProcess5"/>
    <dgm:cxn modelId="{6DDC3585-8237-0140-A0AE-DE273292F0C3}" type="presParOf" srcId="{CB96FF00-8DFE-2342-BEBB-C9E68C011977}" destId="{3D87AEAF-3D2D-4240-8DBA-1FC97DD80785}" srcOrd="2" destOrd="0" presId="urn:microsoft.com/office/officeart/2005/8/layout/vProcess5"/>
    <dgm:cxn modelId="{BF1C69F8-A141-F840-9DA6-B846E9BEE270}" type="presParOf" srcId="{CB96FF00-8DFE-2342-BEBB-C9E68C011977}" destId="{D95E1750-33B4-884F-92B9-59E69F527393}" srcOrd="3" destOrd="0" presId="urn:microsoft.com/office/officeart/2005/8/layout/vProcess5"/>
    <dgm:cxn modelId="{5F102106-4F24-2649-88FD-3861205681AD}" type="presParOf" srcId="{CB96FF00-8DFE-2342-BEBB-C9E68C011977}" destId="{C89631AB-BA1E-4046-B37F-DA384A9AACE3}" srcOrd="4" destOrd="0" presId="urn:microsoft.com/office/officeart/2005/8/layout/vProcess5"/>
    <dgm:cxn modelId="{422E2128-A3AB-1947-B7A1-CFFA50D55060}" type="presParOf" srcId="{CB96FF00-8DFE-2342-BEBB-C9E68C011977}" destId="{1EE06673-B0DA-C543-9747-CF345688170C}" srcOrd="5" destOrd="0" presId="urn:microsoft.com/office/officeart/2005/8/layout/vProcess5"/>
    <dgm:cxn modelId="{1B87209D-C320-AA46-924E-B0DEC81540D5}" type="presParOf" srcId="{CB96FF00-8DFE-2342-BEBB-C9E68C011977}" destId="{93BE5B01-D3A9-CA4C-A8FE-7FC806D9CBF5}" srcOrd="6" destOrd="0" presId="urn:microsoft.com/office/officeart/2005/8/layout/vProcess5"/>
    <dgm:cxn modelId="{493DE528-637A-5E4F-97CC-88149431CEC9}" type="presParOf" srcId="{CB96FF00-8DFE-2342-BEBB-C9E68C011977}" destId="{C34EEBBF-649E-8841-B2F0-4BFDDAC1DE9B}" srcOrd="7" destOrd="0" presId="urn:microsoft.com/office/officeart/2005/8/layout/vProcess5"/>
    <dgm:cxn modelId="{D141DD96-479E-B744-BE1E-CCDEDBDD7A5F}" type="presParOf" srcId="{CB96FF00-8DFE-2342-BEBB-C9E68C011977}" destId="{ACF91E96-6ACA-7E4A-A6E7-920BA4A4CEF3}" srcOrd="8" destOrd="0" presId="urn:microsoft.com/office/officeart/2005/8/layout/vProcess5"/>
    <dgm:cxn modelId="{52B0D184-92B4-C640-9518-8030DD5E49C7}" type="presParOf" srcId="{CB96FF00-8DFE-2342-BEBB-C9E68C011977}" destId="{D2D9A648-5F17-5143-976B-E865557B7F1D}" srcOrd="9" destOrd="0" presId="urn:microsoft.com/office/officeart/2005/8/layout/vProcess5"/>
    <dgm:cxn modelId="{C185A321-A41B-344E-9A1B-8C586FA2709E}" type="presParOf" srcId="{CB96FF00-8DFE-2342-BEBB-C9E68C011977}" destId="{9BB3E7AF-3D38-784B-A650-F72F395211F4}" srcOrd="10" destOrd="0" presId="urn:microsoft.com/office/officeart/2005/8/layout/vProcess5"/>
    <dgm:cxn modelId="{89F8F30C-434B-7042-9F33-6972D103DE40}" type="presParOf" srcId="{CB96FF00-8DFE-2342-BEBB-C9E68C011977}" destId="{9FF4ABFC-C870-6846-BC40-F0ECDECF3672}" srcOrd="11" destOrd="0" presId="urn:microsoft.com/office/officeart/2005/8/layout/vProcess5"/>
    <dgm:cxn modelId="{E1A1FC47-AACD-E544-A139-2F95DD796E2B}" type="presParOf" srcId="{CB96FF00-8DFE-2342-BEBB-C9E68C011977}" destId="{3BEAE1AC-7966-7B40-B2F8-F387D08E0A57}" srcOrd="12" destOrd="0" presId="urn:microsoft.com/office/officeart/2005/8/layout/vProcess5"/>
    <dgm:cxn modelId="{45BB16E1-C6D9-7C4B-9576-7E271EFF18EE}" type="presParOf" srcId="{CB96FF00-8DFE-2342-BEBB-C9E68C011977}" destId="{4E4398F4-F7CE-B647-B672-FE641999B98F}" srcOrd="13" destOrd="0" presId="urn:microsoft.com/office/officeart/2005/8/layout/vProcess5"/>
    <dgm:cxn modelId="{41B4D1D6-A8CC-1D4D-9489-CCBEB5365AD3}" type="presParOf" srcId="{CB96FF00-8DFE-2342-BEBB-C9E68C011977}" destId="{A4032765-62C4-4E4F-AF7F-1FFA03110E7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100" b="1" dirty="0"/>
            <a:t>اعتذار صادق ومستمر — يُذكّر الجمهور بالتزامنا بالتغيير</a:t>
          </a:r>
          <a:endParaRPr lang="en-GB" sz="21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برامج تعويض واضحة — لا رمزية — تُظهر التزام المؤسسة برد الحقوق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رسائل متابعة تُبيّن التقدّم في تنفيذ التعويضات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ربط الاعتذار بإجراءات تحسين مستمرة</a:t>
          </a:r>
          <a:endParaRPr lang="en-GB" sz="20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إيقاف البرنامج تدريجيًا بعد بناء ثقة كافية — مع التحوّل إلى خطاب القيم الإيجابية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BA649E25-9B23-7A4E-A811-F17BB9A7FEB8}" type="pres">
      <dgm:prSet presAssocID="{FC59F2C5-80E2-AD4A-AD85-54DDF7E1F903}" presName="Name0" presStyleCnt="0">
        <dgm:presLayoutVars>
          <dgm:dir/>
          <dgm:animLvl val="lvl"/>
          <dgm:resizeHandles val="exact"/>
        </dgm:presLayoutVars>
      </dgm:prSet>
      <dgm:spPr/>
    </dgm:pt>
    <dgm:pt modelId="{C6E27985-AE0B-9445-8808-5AAF1D43B881}" type="pres">
      <dgm:prSet presAssocID="{36AC7B47-431C-4443-B05F-58F4320D7AD9}" presName="boxAndChildren" presStyleCnt="0"/>
      <dgm:spPr/>
    </dgm:pt>
    <dgm:pt modelId="{A541BF82-5ACF-1C4E-BED8-0226DF104BD2}" type="pres">
      <dgm:prSet presAssocID="{36AC7B47-431C-4443-B05F-58F4320D7AD9}" presName="parentTextBox" presStyleLbl="node1" presStyleIdx="0" presStyleCnt="5"/>
      <dgm:spPr/>
    </dgm:pt>
    <dgm:pt modelId="{7A8D2059-6B2B-6846-9F5C-BA9EC85DB75E}" type="pres">
      <dgm:prSet presAssocID="{DDC85EB8-52A8-0D44-9177-0D5A08776754}" presName="sp" presStyleCnt="0"/>
      <dgm:spPr/>
    </dgm:pt>
    <dgm:pt modelId="{733C27C0-5342-9A44-85D7-83A0E2DE6FEB}" type="pres">
      <dgm:prSet presAssocID="{47CFD6F0-AEAA-B940-819E-5A0859090BCF}" presName="arrowAndChildren" presStyleCnt="0"/>
      <dgm:spPr/>
    </dgm:pt>
    <dgm:pt modelId="{2DB96690-C9AB-7A46-845A-75A38543C92E}" type="pres">
      <dgm:prSet presAssocID="{47CFD6F0-AEAA-B940-819E-5A0859090BCF}" presName="parentTextArrow" presStyleLbl="node1" presStyleIdx="1" presStyleCnt="5"/>
      <dgm:spPr/>
    </dgm:pt>
    <dgm:pt modelId="{9149BC03-F160-BA42-BE0D-206EE1D7981A}" type="pres">
      <dgm:prSet presAssocID="{976B52BE-E96B-5346-8477-5F12C31331FF}" presName="sp" presStyleCnt="0"/>
      <dgm:spPr/>
    </dgm:pt>
    <dgm:pt modelId="{D582345D-8A7D-2144-8893-DBF4434CEEB0}" type="pres">
      <dgm:prSet presAssocID="{F7EA539D-FC05-1540-AD9A-EE773CE2F5DE}" presName="arrowAndChildren" presStyleCnt="0"/>
      <dgm:spPr/>
    </dgm:pt>
    <dgm:pt modelId="{1DEC0D89-9BDE-CE47-A270-C4D704771545}" type="pres">
      <dgm:prSet presAssocID="{F7EA539D-FC05-1540-AD9A-EE773CE2F5DE}" presName="parentTextArrow" presStyleLbl="node1" presStyleIdx="2" presStyleCnt="5"/>
      <dgm:spPr/>
    </dgm:pt>
    <dgm:pt modelId="{6D633468-C07E-9049-9BE4-C4A15F76A893}" type="pres">
      <dgm:prSet presAssocID="{9BF74076-8E0B-C04A-807E-DEEC74D4C8C6}" presName="sp" presStyleCnt="0"/>
      <dgm:spPr/>
    </dgm:pt>
    <dgm:pt modelId="{C9DFC47F-A8E5-7644-9164-FD27EF70F6F7}" type="pres">
      <dgm:prSet presAssocID="{64964D88-FD86-174D-914C-CE8F8A1F66C9}" presName="arrowAndChildren" presStyleCnt="0"/>
      <dgm:spPr/>
    </dgm:pt>
    <dgm:pt modelId="{CC4B3D6D-2957-5449-9D90-CFC0823045F1}" type="pres">
      <dgm:prSet presAssocID="{64964D88-FD86-174D-914C-CE8F8A1F66C9}" presName="parentTextArrow" presStyleLbl="node1" presStyleIdx="3" presStyleCnt="5"/>
      <dgm:spPr/>
    </dgm:pt>
    <dgm:pt modelId="{6AF88A8D-F870-6045-9ADB-D587977A723B}" type="pres">
      <dgm:prSet presAssocID="{129EF210-9901-FB4E-91C7-7108A5A2834A}" presName="sp" presStyleCnt="0"/>
      <dgm:spPr/>
    </dgm:pt>
    <dgm:pt modelId="{0E56C0F0-A7E9-6D49-8F9C-2234A2F601A3}" type="pres">
      <dgm:prSet presAssocID="{CE204DBC-4615-A74D-91B7-BCE007B1DB25}" presName="arrowAndChildren" presStyleCnt="0"/>
      <dgm:spPr/>
    </dgm:pt>
    <dgm:pt modelId="{E195836A-C50B-3742-A748-C44D5AD42F59}" type="pres">
      <dgm:prSet presAssocID="{CE204DBC-4615-A74D-91B7-BCE007B1DB25}" presName="parentTextArrow" presStyleLbl="node1" presStyleIdx="4" presStyleCnt="5"/>
      <dgm:spPr/>
    </dgm:pt>
  </dgm:ptLst>
  <dgm:cxnLst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33B36C66-F49A-FF46-828E-204932146B41}" type="presOf" srcId="{FC59F2C5-80E2-AD4A-AD85-54DDF7E1F903}" destId="{BA649E25-9B23-7A4E-A811-F17BB9A7FEB8}" srcOrd="0" destOrd="0" presId="urn:microsoft.com/office/officeart/2005/8/layout/process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7DD84A94-FC78-2441-B07C-335C24EF7CA7}" type="presOf" srcId="{47CFD6F0-AEAA-B940-819E-5A0859090BCF}" destId="{2DB96690-C9AB-7A46-845A-75A38543C92E}" srcOrd="0" destOrd="0" presId="urn:microsoft.com/office/officeart/2005/8/layout/process4"/>
    <dgm:cxn modelId="{B5F896A4-24D5-2E4E-BE32-5C185CD2D030}" type="presOf" srcId="{64964D88-FD86-174D-914C-CE8F8A1F66C9}" destId="{CC4B3D6D-2957-5449-9D90-CFC0823045F1}" srcOrd="0" destOrd="0" presId="urn:microsoft.com/office/officeart/2005/8/layout/process4"/>
    <dgm:cxn modelId="{D4A8F9B4-F88B-DF49-8192-7E73AB242D1B}" type="presOf" srcId="{36AC7B47-431C-4443-B05F-58F4320D7AD9}" destId="{A541BF82-5ACF-1C4E-BED8-0226DF104BD2}" srcOrd="0" destOrd="0" presId="urn:microsoft.com/office/officeart/2005/8/layout/process4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BD4F47DA-4669-8746-A04D-4838DB68CB44}" type="presOf" srcId="{F7EA539D-FC05-1540-AD9A-EE773CE2F5DE}" destId="{1DEC0D89-9BDE-CE47-A270-C4D704771545}" srcOrd="0" destOrd="0" presId="urn:microsoft.com/office/officeart/2005/8/layout/process4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7729D8F6-9F0D-E84B-A42F-AAE1F5B01192}" type="presOf" srcId="{CE204DBC-4615-A74D-91B7-BCE007B1DB25}" destId="{E195836A-C50B-3742-A748-C44D5AD42F59}" srcOrd="0" destOrd="0" presId="urn:microsoft.com/office/officeart/2005/8/layout/process4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957D6DBC-ACED-5C4B-9D51-D943CC67A2E2}" type="presParOf" srcId="{BA649E25-9B23-7A4E-A811-F17BB9A7FEB8}" destId="{C6E27985-AE0B-9445-8808-5AAF1D43B881}" srcOrd="0" destOrd="0" presId="urn:microsoft.com/office/officeart/2005/8/layout/process4"/>
    <dgm:cxn modelId="{C5719F9B-2AA2-DC45-BC49-699351D3246C}" type="presParOf" srcId="{C6E27985-AE0B-9445-8808-5AAF1D43B881}" destId="{A541BF82-5ACF-1C4E-BED8-0226DF104BD2}" srcOrd="0" destOrd="0" presId="urn:microsoft.com/office/officeart/2005/8/layout/process4"/>
    <dgm:cxn modelId="{C7391AC6-18D8-F34F-A914-2BF478ECE288}" type="presParOf" srcId="{BA649E25-9B23-7A4E-A811-F17BB9A7FEB8}" destId="{7A8D2059-6B2B-6846-9F5C-BA9EC85DB75E}" srcOrd="1" destOrd="0" presId="urn:microsoft.com/office/officeart/2005/8/layout/process4"/>
    <dgm:cxn modelId="{46CC96CC-D26D-3E48-8C19-42ED8D2118D9}" type="presParOf" srcId="{BA649E25-9B23-7A4E-A811-F17BB9A7FEB8}" destId="{733C27C0-5342-9A44-85D7-83A0E2DE6FEB}" srcOrd="2" destOrd="0" presId="urn:microsoft.com/office/officeart/2005/8/layout/process4"/>
    <dgm:cxn modelId="{63CEE8D2-7997-944E-8A77-94391C243B99}" type="presParOf" srcId="{733C27C0-5342-9A44-85D7-83A0E2DE6FEB}" destId="{2DB96690-C9AB-7A46-845A-75A38543C92E}" srcOrd="0" destOrd="0" presId="urn:microsoft.com/office/officeart/2005/8/layout/process4"/>
    <dgm:cxn modelId="{9FBA01FE-7BAA-034D-AA95-E0586CA5E1DD}" type="presParOf" srcId="{BA649E25-9B23-7A4E-A811-F17BB9A7FEB8}" destId="{9149BC03-F160-BA42-BE0D-206EE1D7981A}" srcOrd="3" destOrd="0" presId="urn:microsoft.com/office/officeart/2005/8/layout/process4"/>
    <dgm:cxn modelId="{C4D80131-0B71-D246-B26D-D79C19591D3B}" type="presParOf" srcId="{BA649E25-9B23-7A4E-A811-F17BB9A7FEB8}" destId="{D582345D-8A7D-2144-8893-DBF4434CEEB0}" srcOrd="4" destOrd="0" presId="urn:microsoft.com/office/officeart/2005/8/layout/process4"/>
    <dgm:cxn modelId="{250DD685-AD4F-E44D-AFEE-BBBF269A7BCA}" type="presParOf" srcId="{D582345D-8A7D-2144-8893-DBF4434CEEB0}" destId="{1DEC0D89-9BDE-CE47-A270-C4D704771545}" srcOrd="0" destOrd="0" presId="urn:microsoft.com/office/officeart/2005/8/layout/process4"/>
    <dgm:cxn modelId="{D75E896F-1666-B14D-AF41-2BC166AA61B6}" type="presParOf" srcId="{BA649E25-9B23-7A4E-A811-F17BB9A7FEB8}" destId="{6D633468-C07E-9049-9BE4-C4A15F76A893}" srcOrd="5" destOrd="0" presId="urn:microsoft.com/office/officeart/2005/8/layout/process4"/>
    <dgm:cxn modelId="{504EEAA8-9923-C840-A455-D6F782171CC4}" type="presParOf" srcId="{BA649E25-9B23-7A4E-A811-F17BB9A7FEB8}" destId="{C9DFC47F-A8E5-7644-9164-FD27EF70F6F7}" srcOrd="6" destOrd="0" presId="urn:microsoft.com/office/officeart/2005/8/layout/process4"/>
    <dgm:cxn modelId="{7B3E89BF-954D-1F48-9FEB-BD7A024562D8}" type="presParOf" srcId="{C9DFC47F-A8E5-7644-9164-FD27EF70F6F7}" destId="{CC4B3D6D-2957-5449-9D90-CFC0823045F1}" srcOrd="0" destOrd="0" presId="urn:microsoft.com/office/officeart/2005/8/layout/process4"/>
    <dgm:cxn modelId="{E2D0AC0D-7985-A240-8403-9F22E4F56C1E}" type="presParOf" srcId="{BA649E25-9B23-7A4E-A811-F17BB9A7FEB8}" destId="{6AF88A8D-F870-6045-9ADB-D587977A723B}" srcOrd="7" destOrd="0" presId="urn:microsoft.com/office/officeart/2005/8/layout/process4"/>
    <dgm:cxn modelId="{F9F30CBC-8C35-0E4E-B10E-147CA24093E3}" type="presParOf" srcId="{BA649E25-9B23-7A4E-A811-F17BB9A7FEB8}" destId="{0E56C0F0-A7E9-6D49-8F9C-2234A2F601A3}" srcOrd="8" destOrd="0" presId="urn:microsoft.com/office/officeart/2005/8/layout/process4"/>
    <dgm:cxn modelId="{168EF86A-7E37-6447-B45C-1EC72B266ED8}" type="presParOf" srcId="{0E56C0F0-A7E9-6D49-8F9C-2234A2F601A3}" destId="{E195836A-C50B-3742-A748-C44D5AD42F5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9/3/layout/StepUpProcess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100" b="1" dirty="0"/>
            <a:t>إجراء دراسات نوعية (مجموعات تركيز، مقابلات عميقة</a:t>
          </a:r>
          <a:r>
            <a:rPr lang="en-GB" sz="2100" b="1" dirty="0"/>
            <a:t>(</a:t>
          </a: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تنفيذ استطلاعات رأي كمية على شرائح متنوعة من الجمهور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تحليل سلوك العملاء (الشراء، الشكاوى، التفاعل الرقمي</a:t>
          </a:r>
          <a:r>
            <a:rPr lang="en-GB" sz="2400" b="1" dirty="0"/>
            <a:t>(</a:t>
          </a: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مراقبة اتجاهات وسائل التواصل الاجتماعي بشكل دوري</a:t>
          </a:r>
          <a:endParaRPr lang="en-GB" sz="20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إعداد تقارير دورية للإدارة حول تطور الصورة الذهنية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CBF61AEB-B51A-6E46-BB2F-7F5B10887B84}" type="pres">
      <dgm:prSet presAssocID="{FC59F2C5-80E2-AD4A-AD85-54DDF7E1F903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0DA4A4B5-F299-A44D-A055-4B8C44B8C2AA}" type="pres">
      <dgm:prSet presAssocID="{CE204DBC-4615-A74D-91B7-BCE007B1DB25}" presName="composite" presStyleCnt="0"/>
      <dgm:spPr/>
    </dgm:pt>
    <dgm:pt modelId="{9B84A477-F2E5-9043-A33A-81D05EA290B1}" type="pres">
      <dgm:prSet presAssocID="{CE204DBC-4615-A74D-91B7-BCE007B1DB25}" presName="LShape" presStyleLbl="alignNode1" presStyleIdx="0" presStyleCnt="9"/>
      <dgm:spPr/>
    </dgm:pt>
    <dgm:pt modelId="{4D1B178A-3036-8741-B88C-52866278689C}" type="pres">
      <dgm:prSet presAssocID="{CE204DBC-4615-A74D-91B7-BCE007B1DB25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2559A4A6-48E3-8749-84DC-801E91D06DCF}" type="pres">
      <dgm:prSet presAssocID="{CE204DBC-4615-A74D-91B7-BCE007B1DB25}" presName="Triangle" presStyleLbl="alignNode1" presStyleIdx="1" presStyleCnt="9"/>
      <dgm:spPr/>
    </dgm:pt>
    <dgm:pt modelId="{4DD4C819-7CBE-E649-9EA2-BBC2BECEB25E}" type="pres">
      <dgm:prSet presAssocID="{129EF210-9901-FB4E-91C7-7108A5A2834A}" presName="sibTrans" presStyleCnt="0"/>
      <dgm:spPr/>
    </dgm:pt>
    <dgm:pt modelId="{29A11A10-9A51-7247-A39C-AA8F74B40E6A}" type="pres">
      <dgm:prSet presAssocID="{129EF210-9901-FB4E-91C7-7108A5A2834A}" presName="space" presStyleCnt="0"/>
      <dgm:spPr/>
    </dgm:pt>
    <dgm:pt modelId="{B8D8C317-35F2-CC40-8734-C86FDD14AD63}" type="pres">
      <dgm:prSet presAssocID="{64964D88-FD86-174D-914C-CE8F8A1F66C9}" presName="composite" presStyleCnt="0"/>
      <dgm:spPr/>
    </dgm:pt>
    <dgm:pt modelId="{59053F26-83F2-C843-AD17-C9ECD8C30653}" type="pres">
      <dgm:prSet presAssocID="{64964D88-FD86-174D-914C-CE8F8A1F66C9}" presName="LShape" presStyleLbl="alignNode1" presStyleIdx="2" presStyleCnt="9"/>
      <dgm:spPr/>
    </dgm:pt>
    <dgm:pt modelId="{DD5AC2C0-4A12-0B47-A9BA-F34154EF40A8}" type="pres">
      <dgm:prSet presAssocID="{64964D88-FD86-174D-914C-CE8F8A1F66C9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2A754D38-174A-CF46-BBCB-6E8221882F6F}" type="pres">
      <dgm:prSet presAssocID="{64964D88-FD86-174D-914C-CE8F8A1F66C9}" presName="Triangle" presStyleLbl="alignNode1" presStyleIdx="3" presStyleCnt="9"/>
      <dgm:spPr/>
    </dgm:pt>
    <dgm:pt modelId="{A5A1F8FE-ACF3-2D45-9E61-75F504B70797}" type="pres">
      <dgm:prSet presAssocID="{9BF74076-8E0B-C04A-807E-DEEC74D4C8C6}" presName="sibTrans" presStyleCnt="0"/>
      <dgm:spPr/>
    </dgm:pt>
    <dgm:pt modelId="{33AFB1E1-59F4-714F-BD85-DFD0F92D69AC}" type="pres">
      <dgm:prSet presAssocID="{9BF74076-8E0B-C04A-807E-DEEC74D4C8C6}" presName="space" presStyleCnt="0"/>
      <dgm:spPr/>
    </dgm:pt>
    <dgm:pt modelId="{6360ED56-295F-5E4A-9FDC-DCD21FA65971}" type="pres">
      <dgm:prSet presAssocID="{F7EA539D-FC05-1540-AD9A-EE773CE2F5DE}" presName="composite" presStyleCnt="0"/>
      <dgm:spPr/>
    </dgm:pt>
    <dgm:pt modelId="{AE37C8AA-DC80-1D4A-8F31-DF0102AA9809}" type="pres">
      <dgm:prSet presAssocID="{F7EA539D-FC05-1540-AD9A-EE773CE2F5DE}" presName="LShape" presStyleLbl="alignNode1" presStyleIdx="4" presStyleCnt="9"/>
      <dgm:spPr/>
    </dgm:pt>
    <dgm:pt modelId="{6F74155C-094B-1744-A57E-BCF87667D307}" type="pres">
      <dgm:prSet presAssocID="{F7EA539D-FC05-1540-AD9A-EE773CE2F5DE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57A8C36B-2FEA-1247-A3D7-AC7FB86C19CF}" type="pres">
      <dgm:prSet presAssocID="{F7EA539D-FC05-1540-AD9A-EE773CE2F5DE}" presName="Triangle" presStyleLbl="alignNode1" presStyleIdx="5" presStyleCnt="9"/>
      <dgm:spPr/>
    </dgm:pt>
    <dgm:pt modelId="{321BA971-1775-C541-A4E5-51B7CE6E3A25}" type="pres">
      <dgm:prSet presAssocID="{976B52BE-E96B-5346-8477-5F12C31331FF}" presName="sibTrans" presStyleCnt="0"/>
      <dgm:spPr/>
    </dgm:pt>
    <dgm:pt modelId="{F70A12DE-96C5-A24B-8DB7-593F99585313}" type="pres">
      <dgm:prSet presAssocID="{976B52BE-E96B-5346-8477-5F12C31331FF}" presName="space" presStyleCnt="0"/>
      <dgm:spPr/>
    </dgm:pt>
    <dgm:pt modelId="{92307557-0297-6C42-8314-86CFEA79A9FC}" type="pres">
      <dgm:prSet presAssocID="{47CFD6F0-AEAA-B940-819E-5A0859090BCF}" presName="composite" presStyleCnt="0"/>
      <dgm:spPr/>
    </dgm:pt>
    <dgm:pt modelId="{8CB2E4FD-6D3B-C545-A40B-004A00FEE92D}" type="pres">
      <dgm:prSet presAssocID="{47CFD6F0-AEAA-B940-819E-5A0859090BCF}" presName="LShape" presStyleLbl="alignNode1" presStyleIdx="6" presStyleCnt="9"/>
      <dgm:spPr/>
    </dgm:pt>
    <dgm:pt modelId="{2A6C8914-FFB0-794E-B4E7-E404B99BD920}" type="pres">
      <dgm:prSet presAssocID="{47CFD6F0-AEAA-B940-819E-5A0859090BCF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4AD6EA16-6CE4-E74C-8023-6C506F103D91}" type="pres">
      <dgm:prSet presAssocID="{47CFD6F0-AEAA-B940-819E-5A0859090BCF}" presName="Triangle" presStyleLbl="alignNode1" presStyleIdx="7" presStyleCnt="9"/>
      <dgm:spPr/>
    </dgm:pt>
    <dgm:pt modelId="{5A10B9B5-36E6-2146-8952-9D4CFFCDC9E0}" type="pres">
      <dgm:prSet presAssocID="{DDC85EB8-52A8-0D44-9177-0D5A08776754}" presName="sibTrans" presStyleCnt="0"/>
      <dgm:spPr/>
    </dgm:pt>
    <dgm:pt modelId="{E39D826B-85A8-0745-91E4-8B3DF35212DC}" type="pres">
      <dgm:prSet presAssocID="{DDC85EB8-52A8-0D44-9177-0D5A08776754}" presName="space" presStyleCnt="0"/>
      <dgm:spPr/>
    </dgm:pt>
    <dgm:pt modelId="{C4098D88-FCC3-D942-BE77-BE0B67A1AC4F}" type="pres">
      <dgm:prSet presAssocID="{36AC7B47-431C-4443-B05F-58F4320D7AD9}" presName="composite" presStyleCnt="0"/>
      <dgm:spPr/>
    </dgm:pt>
    <dgm:pt modelId="{2AE479DD-954B-A746-9702-D559AA3278BD}" type="pres">
      <dgm:prSet presAssocID="{36AC7B47-431C-4443-B05F-58F4320D7AD9}" presName="LShape" presStyleLbl="alignNode1" presStyleIdx="8" presStyleCnt="9"/>
      <dgm:spPr/>
    </dgm:pt>
    <dgm:pt modelId="{3A347837-5D12-464C-BC6F-C324D046782B}" type="pres">
      <dgm:prSet presAssocID="{36AC7B47-431C-4443-B05F-58F4320D7AD9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474A4300-99E8-0646-B99F-5A5D1D5DC73E}" type="presOf" srcId="{F7EA539D-FC05-1540-AD9A-EE773CE2F5DE}" destId="{6F74155C-094B-1744-A57E-BCF87667D307}" srcOrd="0" destOrd="0" presId="urn:microsoft.com/office/officeart/2009/3/layout/StepUpProcess"/>
    <dgm:cxn modelId="{A284FC1B-1B45-8142-A412-C7E8D282316C}" type="presOf" srcId="{FC59F2C5-80E2-AD4A-AD85-54DDF7E1F903}" destId="{CBF61AEB-B51A-6E46-BB2F-7F5B10887B84}" srcOrd="0" destOrd="0" presId="urn:microsoft.com/office/officeart/2009/3/layout/StepUpProcess"/>
    <dgm:cxn modelId="{D4377046-6859-A748-BE4E-7C80657D06AD}" type="presOf" srcId="{47CFD6F0-AEAA-B940-819E-5A0859090BCF}" destId="{2A6C8914-FFB0-794E-B4E7-E404B99BD920}" srcOrd="0" destOrd="0" presId="urn:microsoft.com/office/officeart/2009/3/layout/StepUpProcess"/>
    <dgm:cxn modelId="{CF5B9254-DE70-1B46-AFCD-9192BE40D16F}" type="presOf" srcId="{36AC7B47-431C-4443-B05F-58F4320D7AD9}" destId="{3A347837-5D12-464C-BC6F-C324D046782B}" srcOrd="0" destOrd="0" presId="urn:microsoft.com/office/officeart/2009/3/layout/StepUpProcess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6A9262-765A-4B4D-96B7-790C4AD0A77E}" type="presOf" srcId="{CE204DBC-4615-A74D-91B7-BCE007B1DB25}" destId="{4D1B178A-3036-8741-B88C-52866278689C}" srcOrd="0" destOrd="0" presId="urn:microsoft.com/office/officeart/2009/3/layout/StepUpProcess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2A43A7AC-3036-7B49-947C-293F22F8665A}" type="presOf" srcId="{64964D88-FD86-174D-914C-CE8F8A1F66C9}" destId="{DD5AC2C0-4A12-0B47-A9BA-F34154EF40A8}" srcOrd="0" destOrd="0" presId="urn:microsoft.com/office/officeart/2009/3/layout/StepUpProcess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6A3EB254-D10D-2145-AB54-4F4180CFD6E6}" type="presParOf" srcId="{CBF61AEB-B51A-6E46-BB2F-7F5B10887B84}" destId="{0DA4A4B5-F299-A44D-A055-4B8C44B8C2AA}" srcOrd="0" destOrd="0" presId="urn:microsoft.com/office/officeart/2009/3/layout/StepUpProcess"/>
    <dgm:cxn modelId="{9FA86710-64A7-CB4F-B700-904AF80DB085}" type="presParOf" srcId="{0DA4A4B5-F299-A44D-A055-4B8C44B8C2AA}" destId="{9B84A477-F2E5-9043-A33A-81D05EA290B1}" srcOrd="0" destOrd="0" presId="urn:microsoft.com/office/officeart/2009/3/layout/StepUpProcess"/>
    <dgm:cxn modelId="{7CDA657A-57D8-0046-9F32-76A4F7EE7C51}" type="presParOf" srcId="{0DA4A4B5-F299-A44D-A055-4B8C44B8C2AA}" destId="{4D1B178A-3036-8741-B88C-52866278689C}" srcOrd="1" destOrd="0" presId="urn:microsoft.com/office/officeart/2009/3/layout/StepUpProcess"/>
    <dgm:cxn modelId="{C1DC83DD-D291-0943-901C-4580BEEDDE57}" type="presParOf" srcId="{0DA4A4B5-F299-A44D-A055-4B8C44B8C2AA}" destId="{2559A4A6-48E3-8749-84DC-801E91D06DCF}" srcOrd="2" destOrd="0" presId="urn:microsoft.com/office/officeart/2009/3/layout/StepUpProcess"/>
    <dgm:cxn modelId="{6106DAB0-AFF5-5D4D-8DE6-58754E2476F2}" type="presParOf" srcId="{CBF61AEB-B51A-6E46-BB2F-7F5B10887B84}" destId="{4DD4C819-7CBE-E649-9EA2-BBC2BECEB25E}" srcOrd="1" destOrd="0" presId="urn:microsoft.com/office/officeart/2009/3/layout/StepUpProcess"/>
    <dgm:cxn modelId="{39865420-47AF-1244-88FB-EC59264FF949}" type="presParOf" srcId="{4DD4C819-7CBE-E649-9EA2-BBC2BECEB25E}" destId="{29A11A10-9A51-7247-A39C-AA8F74B40E6A}" srcOrd="0" destOrd="0" presId="urn:microsoft.com/office/officeart/2009/3/layout/StepUpProcess"/>
    <dgm:cxn modelId="{F6EA93EB-1545-C74A-8CFA-9B14A3D7F114}" type="presParOf" srcId="{CBF61AEB-B51A-6E46-BB2F-7F5B10887B84}" destId="{B8D8C317-35F2-CC40-8734-C86FDD14AD63}" srcOrd="2" destOrd="0" presId="urn:microsoft.com/office/officeart/2009/3/layout/StepUpProcess"/>
    <dgm:cxn modelId="{698C943E-07B6-634D-B57B-B4390D01BFED}" type="presParOf" srcId="{B8D8C317-35F2-CC40-8734-C86FDD14AD63}" destId="{59053F26-83F2-C843-AD17-C9ECD8C30653}" srcOrd="0" destOrd="0" presId="urn:microsoft.com/office/officeart/2009/3/layout/StepUpProcess"/>
    <dgm:cxn modelId="{E1E06400-CEF1-0E41-BB56-5CC64228A66B}" type="presParOf" srcId="{B8D8C317-35F2-CC40-8734-C86FDD14AD63}" destId="{DD5AC2C0-4A12-0B47-A9BA-F34154EF40A8}" srcOrd="1" destOrd="0" presId="urn:microsoft.com/office/officeart/2009/3/layout/StepUpProcess"/>
    <dgm:cxn modelId="{FA73AA99-B25D-B34C-86BE-A97C5692D1B2}" type="presParOf" srcId="{B8D8C317-35F2-CC40-8734-C86FDD14AD63}" destId="{2A754D38-174A-CF46-BBCB-6E8221882F6F}" srcOrd="2" destOrd="0" presId="urn:microsoft.com/office/officeart/2009/3/layout/StepUpProcess"/>
    <dgm:cxn modelId="{5DC028A2-6803-F24A-BB73-5AB2C03DB4B9}" type="presParOf" srcId="{CBF61AEB-B51A-6E46-BB2F-7F5B10887B84}" destId="{A5A1F8FE-ACF3-2D45-9E61-75F504B70797}" srcOrd="3" destOrd="0" presId="urn:microsoft.com/office/officeart/2009/3/layout/StepUpProcess"/>
    <dgm:cxn modelId="{E0CD63AD-2008-4448-99E3-72E17490697E}" type="presParOf" srcId="{A5A1F8FE-ACF3-2D45-9E61-75F504B70797}" destId="{33AFB1E1-59F4-714F-BD85-DFD0F92D69AC}" srcOrd="0" destOrd="0" presId="urn:microsoft.com/office/officeart/2009/3/layout/StepUpProcess"/>
    <dgm:cxn modelId="{837576D8-CD5D-5E49-A69A-779609501559}" type="presParOf" srcId="{CBF61AEB-B51A-6E46-BB2F-7F5B10887B84}" destId="{6360ED56-295F-5E4A-9FDC-DCD21FA65971}" srcOrd="4" destOrd="0" presId="urn:microsoft.com/office/officeart/2009/3/layout/StepUpProcess"/>
    <dgm:cxn modelId="{9B733E14-5B58-0E49-9829-97054B589E07}" type="presParOf" srcId="{6360ED56-295F-5E4A-9FDC-DCD21FA65971}" destId="{AE37C8AA-DC80-1D4A-8F31-DF0102AA9809}" srcOrd="0" destOrd="0" presId="urn:microsoft.com/office/officeart/2009/3/layout/StepUpProcess"/>
    <dgm:cxn modelId="{7B037602-8365-F34D-A1D5-020AFEA1ED53}" type="presParOf" srcId="{6360ED56-295F-5E4A-9FDC-DCD21FA65971}" destId="{6F74155C-094B-1744-A57E-BCF87667D307}" srcOrd="1" destOrd="0" presId="urn:microsoft.com/office/officeart/2009/3/layout/StepUpProcess"/>
    <dgm:cxn modelId="{29AACAC7-BEC6-7249-B4BA-1B5852E7C8C1}" type="presParOf" srcId="{6360ED56-295F-5E4A-9FDC-DCD21FA65971}" destId="{57A8C36B-2FEA-1247-A3D7-AC7FB86C19CF}" srcOrd="2" destOrd="0" presId="urn:microsoft.com/office/officeart/2009/3/layout/StepUpProcess"/>
    <dgm:cxn modelId="{6AE98B63-A3E2-1248-9213-9796099DE1B6}" type="presParOf" srcId="{CBF61AEB-B51A-6E46-BB2F-7F5B10887B84}" destId="{321BA971-1775-C541-A4E5-51B7CE6E3A25}" srcOrd="5" destOrd="0" presId="urn:microsoft.com/office/officeart/2009/3/layout/StepUpProcess"/>
    <dgm:cxn modelId="{44846A74-8B84-7D48-907E-16FA29C5184E}" type="presParOf" srcId="{321BA971-1775-C541-A4E5-51B7CE6E3A25}" destId="{F70A12DE-96C5-A24B-8DB7-593F99585313}" srcOrd="0" destOrd="0" presId="urn:microsoft.com/office/officeart/2009/3/layout/StepUpProcess"/>
    <dgm:cxn modelId="{32798315-6A90-8943-9BEA-00A6459225D8}" type="presParOf" srcId="{CBF61AEB-B51A-6E46-BB2F-7F5B10887B84}" destId="{92307557-0297-6C42-8314-86CFEA79A9FC}" srcOrd="6" destOrd="0" presId="urn:microsoft.com/office/officeart/2009/3/layout/StepUpProcess"/>
    <dgm:cxn modelId="{61C479D1-4D6B-0E46-B03C-94835F6EEF22}" type="presParOf" srcId="{92307557-0297-6C42-8314-86CFEA79A9FC}" destId="{8CB2E4FD-6D3B-C545-A40B-004A00FEE92D}" srcOrd="0" destOrd="0" presId="urn:microsoft.com/office/officeart/2009/3/layout/StepUpProcess"/>
    <dgm:cxn modelId="{C97AE971-F6A9-EE43-8F84-7E5AB6B2842A}" type="presParOf" srcId="{92307557-0297-6C42-8314-86CFEA79A9FC}" destId="{2A6C8914-FFB0-794E-B4E7-E404B99BD920}" srcOrd="1" destOrd="0" presId="urn:microsoft.com/office/officeart/2009/3/layout/StepUpProcess"/>
    <dgm:cxn modelId="{B1F5BD56-0251-6447-B8FA-D19DF4100609}" type="presParOf" srcId="{92307557-0297-6C42-8314-86CFEA79A9FC}" destId="{4AD6EA16-6CE4-E74C-8023-6C506F103D91}" srcOrd="2" destOrd="0" presId="urn:microsoft.com/office/officeart/2009/3/layout/StepUpProcess"/>
    <dgm:cxn modelId="{0D13D1D1-95E0-674F-B4B4-B92CE5DBC560}" type="presParOf" srcId="{CBF61AEB-B51A-6E46-BB2F-7F5B10887B84}" destId="{5A10B9B5-36E6-2146-8952-9D4CFFCDC9E0}" srcOrd="7" destOrd="0" presId="urn:microsoft.com/office/officeart/2009/3/layout/StepUpProcess"/>
    <dgm:cxn modelId="{0B36E735-D511-0C4A-9B2B-C54DC2D61941}" type="presParOf" srcId="{5A10B9B5-36E6-2146-8952-9D4CFFCDC9E0}" destId="{E39D826B-85A8-0745-91E4-8B3DF35212DC}" srcOrd="0" destOrd="0" presId="urn:microsoft.com/office/officeart/2009/3/layout/StepUpProcess"/>
    <dgm:cxn modelId="{519895C6-8FFA-E94A-BD33-EC998DFAAFDB}" type="presParOf" srcId="{CBF61AEB-B51A-6E46-BB2F-7F5B10887B84}" destId="{C4098D88-FCC3-D942-BE77-BE0B67A1AC4F}" srcOrd="8" destOrd="0" presId="urn:microsoft.com/office/officeart/2009/3/layout/StepUpProcess"/>
    <dgm:cxn modelId="{301DD6B7-E2DE-AF4D-9C4A-B1603F334BAE}" type="presParOf" srcId="{C4098D88-FCC3-D942-BE77-BE0B67A1AC4F}" destId="{2AE479DD-954B-A746-9702-D559AA3278BD}" srcOrd="0" destOrd="0" presId="urn:microsoft.com/office/officeart/2009/3/layout/StepUpProcess"/>
    <dgm:cxn modelId="{E7E0A2F2-86EF-EA43-9A52-911454A00176}" type="presParOf" srcId="{C4098D88-FCC3-D942-BE77-BE0B67A1AC4F}" destId="{3A347837-5D12-464C-BC6F-C324D046782B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orgChart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000" b="1" dirty="0"/>
            <a:t>١- المرحلة المبكرة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رسائل قصيرة وواضحة — تُكرّر القيم الأساسية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000" b="1" dirty="0"/>
            <a:t>٢- المرحلة المتوسطة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تنويع الرسائل دون فقدان المحور الأساسي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000" b="1" dirty="0"/>
            <a:t>٣- المرحلة المتقدّمة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دمج الرسائل في السلوك المؤسسي — بحيث تُصبح القيم جزءًا من تجربة الجمهور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59F2E2E3-30A0-094B-9714-8F68D72D568C}" type="pres">
      <dgm:prSet presAssocID="{5B0BFAD2-A999-3B41-82A1-CDF4A6E3F1DA}" presName="hierChild1" presStyleCnt="0">
        <dgm:presLayoutVars>
          <dgm:orgChart val="1"/>
          <dgm:chPref val="1"/>
          <dgm:dir val="rev"/>
          <dgm:animOne val="branch"/>
          <dgm:animLvl val="lvl"/>
          <dgm:resizeHandles/>
        </dgm:presLayoutVars>
      </dgm:prSet>
      <dgm:spPr/>
    </dgm:pt>
    <dgm:pt modelId="{C6B4C6F6-B1BA-854E-BBA7-FD268135BC2F}" type="pres">
      <dgm:prSet presAssocID="{1752099A-5FA7-5B42-9954-CCC2DC540A73}" presName="hierRoot1" presStyleCnt="0">
        <dgm:presLayoutVars>
          <dgm:hierBranch val="init"/>
        </dgm:presLayoutVars>
      </dgm:prSet>
      <dgm:spPr/>
    </dgm:pt>
    <dgm:pt modelId="{EB0776A9-0C75-4B43-B9FB-260C1E829306}" type="pres">
      <dgm:prSet presAssocID="{1752099A-5FA7-5B42-9954-CCC2DC540A73}" presName="rootComposite1" presStyleCnt="0"/>
      <dgm:spPr/>
    </dgm:pt>
    <dgm:pt modelId="{6B4C1FAD-A3E8-A344-826B-CA6B69CEC7F2}" type="pres">
      <dgm:prSet presAssocID="{1752099A-5FA7-5B42-9954-CCC2DC540A73}" presName="rootText1" presStyleLbl="node0" presStyleIdx="0" presStyleCnt="3">
        <dgm:presLayoutVars>
          <dgm:chPref val="3"/>
        </dgm:presLayoutVars>
      </dgm:prSet>
      <dgm:spPr/>
    </dgm:pt>
    <dgm:pt modelId="{9B926105-E8C3-2A40-AA80-914990D9E183}" type="pres">
      <dgm:prSet presAssocID="{1752099A-5FA7-5B42-9954-CCC2DC540A73}" presName="rootConnector1" presStyleLbl="node1" presStyleIdx="0" presStyleCnt="0"/>
      <dgm:spPr/>
    </dgm:pt>
    <dgm:pt modelId="{F6E31C62-0C40-9E44-A86B-56748D968CC8}" type="pres">
      <dgm:prSet presAssocID="{1752099A-5FA7-5B42-9954-CCC2DC540A73}" presName="hierChild2" presStyleCnt="0"/>
      <dgm:spPr/>
    </dgm:pt>
    <dgm:pt modelId="{1ECF00C7-C5E3-8741-ADF9-806B64EDE667}" type="pres">
      <dgm:prSet presAssocID="{AF3F40A8-F199-A743-B561-4B35277591F2}" presName="Name37" presStyleLbl="parChTrans1D2" presStyleIdx="0" presStyleCnt="3"/>
      <dgm:spPr/>
    </dgm:pt>
    <dgm:pt modelId="{906E7852-8E60-1B47-80DF-6B47CAAC6977}" type="pres">
      <dgm:prSet presAssocID="{F0B52F86-83AF-D945-9E33-5773BE9861C5}" presName="hierRoot2" presStyleCnt="0">
        <dgm:presLayoutVars>
          <dgm:hierBranch val="init"/>
        </dgm:presLayoutVars>
      </dgm:prSet>
      <dgm:spPr/>
    </dgm:pt>
    <dgm:pt modelId="{5F166C48-B3DA-D841-BB5C-9A77209CBB30}" type="pres">
      <dgm:prSet presAssocID="{F0B52F86-83AF-D945-9E33-5773BE9861C5}" presName="rootComposite" presStyleCnt="0"/>
      <dgm:spPr/>
    </dgm:pt>
    <dgm:pt modelId="{5845FCA8-0A1F-2640-97C4-4A3788F23915}" type="pres">
      <dgm:prSet presAssocID="{F0B52F86-83AF-D945-9E33-5773BE9861C5}" presName="rootText" presStyleLbl="node2" presStyleIdx="0" presStyleCnt="3">
        <dgm:presLayoutVars>
          <dgm:chPref val="3"/>
        </dgm:presLayoutVars>
      </dgm:prSet>
      <dgm:spPr/>
    </dgm:pt>
    <dgm:pt modelId="{958CC36B-934C-3C47-86CD-EE9AA7D51767}" type="pres">
      <dgm:prSet presAssocID="{F0B52F86-83AF-D945-9E33-5773BE9861C5}" presName="rootConnector" presStyleLbl="node2" presStyleIdx="0" presStyleCnt="3"/>
      <dgm:spPr/>
    </dgm:pt>
    <dgm:pt modelId="{A67A4242-190A-B740-B249-92EC92FD784C}" type="pres">
      <dgm:prSet presAssocID="{F0B52F86-83AF-D945-9E33-5773BE9861C5}" presName="hierChild4" presStyleCnt="0"/>
      <dgm:spPr/>
    </dgm:pt>
    <dgm:pt modelId="{026DDC67-EA84-8E43-AD57-5AF450DB2B9A}" type="pres">
      <dgm:prSet presAssocID="{F0B52F86-83AF-D945-9E33-5773BE9861C5}" presName="hierChild5" presStyleCnt="0"/>
      <dgm:spPr/>
    </dgm:pt>
    <dgm:pt modelId="{121007E9-CD5C-7140-B544-52C442F00D11}" type="pres">
      <dgm:prSet presAssocID="{1752099A-5FA7-5B42-9954-CCC2DC540A73}" presName="hierChild3" presStyleCnt="0"/>
      <dgm:spPr/>
    </dgm:pt>
    <dgm:pt modelId="{B65A2833-C8C0-0247-87CA-7945B3E683BC}" type="pres">
      <dgm:prSet presAssocID="{33175CCB-1C8B-1C44-8A2A-276D69ED11D2}" presName="hierRoot1" presStyleCnt="0">
        <dgm:presLayoutVars>
          <dgm:hierBranch val="init"/>
        </dgm:presLayoutVars>
      </dgm:prSet>
      <dgm:spPr/>
    </dgm:pt>
    <dgm:pt modelId="{301D2DF9-B202-574F-84EA-5BA31F98131B}" type="pres">
      <dgm:prSet presAssocID="{33175CCB-1C8B-1C44-8A2A-276D69ED11D2}" presName="rootComposite1" presStyleCnt="0"/>
      <dgm:spPr/>
    </dgm:pt>
    <dgm:pt modelId="{C5D8E2F1-97FC-F347-9170-4064343C3811}" type="pres">
      <dgm:prSet presAssocID="{33175CCB-1C8B-1C44-8A2A-276D69ED11D2}" presName="rootText1" presStyleLbl="node0" presStyleIdx="1" presStyleCnt="3">
        <dgm:presLayoutVars>
          <dgm:chPref val="3"/>
        </dgm:presLayoutVars>
      </dgm:prSet>
      <dgm:spPr/>
    </dgm:pt>
    <dgm:pt modelId="{C6449F97-9166-AF4C-87CE-9FD02372539F}" type="pres">
      <dgm:prSet presAssocID="{33175CCB-1C8B-1C44-8A2A-276D69ED11D2}" presName="rootConnector1" presStyleLbl="node1" presStyleIdx="0" presStyleCnt="0"/>
      <dgm:spPr/>
    </dgm:pt>
    <dgm:pt modelId="{05668BE9-3B80-3B49-A76C-C09F131BF063}" type="pres">
      <dgm:prSet presAssocID="{33175CCB-1C8B-1C44-8A2A-276D69ED11D2}" presName="hierChild2" presStyleCnt="0"/>
      <dgm:spPr/>
    </dgm:pt>
    <dgm:pt modelId="{4679F5F9-1196-E54A-9278-E283B575EDF7}" type="pres">
      <dgm:prSet presAssocID="{FD4FE526-268F-0640-B0A0-18A1ACB0B79D}" presName="Name37" presStyleLbl="parChTrans1D2" presStyleIdx="1" presStyleCnt="3"/>
      <dgm:spPr/>
    </dgm:pt>
    <dgm:pt modelId="{14D42014-F87F-BE4E-8AAF-CB91A631CE3F}" type="pres">
      <dgm:prSet presAssocID="{8196662A-287F-234F-A077-9224702B5B77}" presName="hierRoot2" presStyleCnt="0">
        <dgm:presLayoutVars>
          <dgm:hierBranch val="init"/>
        </dgm:presLayoutVars>
      </dgm:prSet>
      <dgm:spPr/>
    </dgm:pt>
    <dgm:pt modelId="{75E5DC73-C7DC-104D-A7D5-6061EDFBBBFF}" type="pres">
      <dgm:prSet presAssocID="{8196662A-287F-234F-A077-9224702B5B77}" presName="rootComposite" presStyleCnt="0"/>
      <dgm:spPr/>
    </dgm:pt>
    <dgm:pt modelId="{68CB8270-ED27-7A44-ABBF-D78EE3618E0C}" type="pres">
      <dgm:prSet presAssocID="{8196662A-287F-234F-A077-9224702B5B77}" presName="rootText" presStyleLbl="node2" presStyleIdx="1" presStyleCnt="3">
        <dgm:presLayoutVars>
          <dgm:chPref val="3"/>
        </dgm:presLayoutVars>
      </dgm:prSet>
      <dgm:spPr/>
    </dgm:pt>
    <dgm:pt modelId="{5832DF68-574A-D640-892E-07F7FDEFAD91}" type="pres">
      <dgm:prSet presAssocID="{8196662A-287F-234F-A077-9224702B5B77}" presName="rootConnector" presStyleLbl="node2" presStyleIdx="1" presStyleCnt="3"/>
      <dgm:spPr/>
    </dgm:pt>
    <dgm:pt modelId="{DF73364F-07D9-CB42-ADC8-DD2673E9BA2F}" type="pres">
      <dgm:prSet presAssocID="{8196662A-287F-234F-A077-9224702B5B77}" presName="hierChild4" presStyleCnt="0"/>
      <dgm:spPr/>
    </dgm:pt>
    <dgm:pt modelId="{7A10243C-CE86-E54B-9E3F-2A9923CF8AFB}" type="pres">
      <dgm:prSet presAssocID="{8196662A-287F-234F-A077-9224702B5B77}" presName="hierChild5" presStyleCnt="0"/>
      <dgm:spPr/>
    </dgm:pt>
    <dgm:pt modelId="{F0D25ADC-BFDA-6D41-9BCC-3A5BCD1DF1BE}" type="pres">
      <dgm:prSet presAssocID="{33175CCB-1C8B-1C44-8A2A-276D69ED11D2}" presName="hierChild3" presStyleCnt="0"/>
      <dgm:spPr/>
    </dgm:pt>
    <dgm:pt modelId="{80F812D3-2B9E-7E45-A90F-F7ACD050033D}" type="pres">
      <dgm:prSet presAssocID="{00BA3E18-A5E2-9140-B854-8729D59638C7}" presName="hierRoot1" presStyleCnt="0">
        <dgm:presLayoutVars>
          <dgm:hierBranch val="init"/>
        </dgm:presLayoutVars>
      </dgm:prSet>
      <dgm:spPr/>
    </dgm:pt>
    <dgm:pt modelId="{2962642F-4DD5-5E4A-9315-96FE8EC01A76}" type="pres">
      <dgm:prSet presAssocID="{00BA3E18-A5E2-9140-B854-8729D59638C7}" presName="rootComposite1" presStyleCnt="0"/>
      <dgm:spPr/>
    </dgm:pt>
    <dgm:pt modelId="{5140F242-929D-B443-90CF-AFD526D80F40}" type="pres">
      <dgm:prSet presAssocID="{00BA3E18-A5E2-9140-B854-8729D59638C7}" presName="rootText1" presStyleLbl="node0" presStyleIdx="2" presStyleCnt="3">
        <dgm:presLayoutVars>
          <dgm:chPref val="3"/>
        </dgm:presLayoutVars>
      </dgm:prSet>
      <dgm:spPr/>
    </dgm:pt>
    <dgm:pt modelId="{FC6A72ED-3BD6-F144-A43A-FB1A5849B0E2}" type="pres">
      <dgm:prSet presAssocID="{00BA3E18-A5E2-9140-B854-8729D59638C7}" presName="rootConnector1" presStyleLbl="node1" presStyleIdx="0" presStyleCnt="0"/>
      <dgm:spPr/>
    </dgm:pt>
    <dgm:pt modelId="{B3AA8EA6-52C4-8349-9368-4FF3FAE83536}" type="pres">
      <dgm:prSet presAssocID="{00BA3E18-A5E2-9140-B854-8729D59638C7}" presName="hierChild2" presStyleCnt="0"/>
      <dgm:spPr/>
    </dgm:pt>
    <dgm:pt modelId="{815BB7B9-3932-994F-B0D2-27C9106BD710}" type="pres">
      <dgm:prSet presAssocID="{A334A644-A3B5-3D4E-B13B-652835867506}" presName="Name37" presStyleLbl="parChTrans1D2" presStyleIdx="2" presStyleCnt="3"/>
      <dgm:spPr/>
    </dgm:pt>
    <dgm:pt modelId="{976F6072-DD90-B445-AC30-7F2C5B549399}" type="pres">
      <dgm:prSet presAssocID="{2E7B7787-BF7C-304D-9F38-1C0AB771DD8B}" presName="hierRoot2" presStyleCnt="0">
        <dgm:presLayoutVars>
          <dgm:hierBranch val="init"/>
        </dgm:presLayoutVars>
      </dgm:prSet>
      <dgm:spPr/>
    </dgm:pt>
    <dgm:pt modelId="{CB085B09-8F8D-F04E-86FE-54DBA526E791}" type="pres">
      <dgm:prSet presAssocID="{2E7B7787-BF7C-304D-9F38-1C0AB771DD8B}" presName="rootComposite" presStyleCnt="0"/>
      <dgm:spPr/>
    </dgm:pt>
    <dgm:pt modelId="{0EB5FDF4-0847-DD45-8A2B-34AACAB8E94F}" type="pres">
      <dgm:prSet presAssocID="{2E7B7787-BF7C-304D-9F38-1C0AB771DD8B}" presName="rootText" presStyleLbl="node2" presStyleIdx="2" presStyleCnt="3">
        <dgm:presLayoutVars>
          <dgm:chPref val="3"/>
        </dgm:presLayoutVars>
      </dgm:prSet>
      <dgm:spPr/>
    </dgm:pt>
    <dgm:pt modelId="{AA8B4E78-4AE2-BC43-BFC0-03F59D9E2B44}" type="pres">
      <dgm:prSet presAssocID="{2E7B7787-BF7C-304D-9F38-1C0AB771DD8B}" presName="rootConnector" presStyleLbl="node2" presStyleIdx="2" presStyleCnt="3"/>
      <dgm:spPr/>
    </dgm:pt>
    <dgm:pt modelId="{8C3D2EFC-5F0E-BC43-A6AC-B9C2FFE0ED81}" type="pres">
      <dgm:prSet presAssocID="{2E7B7787-BF7C-304D-9F38-1C0AB771DD8B}" presName="hierChild4" presStyleCnt="0"/>
      <dgm:spPr/>
    </dgm:pt>
    <dgm:pt modelId="{F639BC36-A124-8048-879A-E7E8182E8CD7}" type="pres">
      <dgm:prSet presAssocID="{2E7B7787-BF7C-304D-9F38-1C0AB771DD8B}" presName="hierChild5" presStyleCnt="0"/>
      <dgm:spPr/>
    </dgm:pt>
    <dgm:pt modelId="{CF92FF2B-0894-7441-BBF1-C522AE0E3B1C}" type="pres">
      <dgm:prSet presAssocID="{00BA3E18-A5E2-9140-B854-8729D59638C7}" presName="hierChild3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4A6F215-BE86-B548-9D2E-DA87E8C40638}" type="presOf" srcId="{AF3F40A8-F199-A743-B561-4B35277591F2}" destId="{1ECF00C7-C5E3-8741-ADF9-806B64EDE667}" srcOrd="0" destOrd="0" presId="urn:microsoft.com/office/officeart/2005/8/layout/orgChart1"/>
    <dgm:cxn modelId="{664BE316-77AD-EB49-B8D4-7DC83FA02A4F}" type="presOf" srcId="{FD4FE526-268F-0640-B0A0-18A1ACB0B79D}" destId="{4679F5F9-1196-E54A-9278-E283B575EDF7}" srcOrd="0" destOrd="0" presId="urn:microsoft.com/office/officeart/2005/8/layout/orgChart1"/>
    <dgm:cxn modelId="{20674D24-C7B9-AC4E-BDAE-2AF7711C31A7}" type="presOf" srcId="{1752099A-5FA7-5B42-9954-CCC2DC540A73}" destId="{6B4C1FAD-A3E8-A344-826B-CA6B69CEC7F2}" srcOrd="0" destOrd="0" presId="urn:microsoft.com/office/officeart/2005/8/layout/orgChart1"/>
    <dgm:cxn modelId="{62223825-F0D9-024C-B0CA-F4BF17EF076B}" type="presOf" srcId="{8196662A-287F-234F-A077-9224702B5B77}" destId="{5832DF68-574A-D640-892E-07F7FDEFAD91}" srcOrd="1" destOrd="0" presId="urn:microsoft.com/office/officeart/2005/8/layout/orgChart1"/>
    <dgm:cxn modelId="{6E666645-214F-B746-9A42-5BD54640CE70}" type="presOf" srcId="{33175CCB-1C8B-1C44-8A2A-276D69ED11D2}" destId="{C5D8E2F1-97FC-F347-9170-4064343C3811}" srcOrd="0" destOrd="0" presId="urn:microsoft.com/office/officeart/2005/8/layout/orgChart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2F05876-BCAB-9C40-B0F7-599DD93BFE86}" type="presOf" srcId="{2E7B7787-BF7C-304D-9F38-1C0AB771DD8B}" destId="{0EB5FDF4-0847-DD45-8A2B-34AACAB8E94F}" srcOrd="0" destOrd="0" presId="urn:microsoft.com/office/officeart/2005/8/layout/orgChart1"/>
    <dgm:cxn modelId="{72C52077-84F3-D04F-8499-A133A6F1F218}" type="presOf" srcId="{8196662A-287F-234F-A077-9224702B5B77}" destId="{68CB8270-ED27-7A44-ABBF-D78EE3618E0C}" srcOrd="0" destOrd="0" presId="urn:microsoft.com/office/officeart/2005/8/layout/orgChart1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DA683B8E-6836-694A-B98F-9ED000D15675}" type="presOf" srcId="{F0B52F86-83AF-D945-9E33-5773BE9861C5}" destId="{958CC36B-934C-3C47-86CD-EE9AA7D51767}" srcOrd="1" destOrd="0" presId="urn:microsoft.com/office/officeart/2005/8/layout/orgChart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D8E27CBB-8CE0-4E42-8A91-0B73C3163B98}" type="presOf" srcId="{33175CCB-1C8B-1C44-8A2A-276D69ED11D2}" destId="{C6449F97-9166-AF4C-87CE-9FD02372539F}" srcOrd="1" destOrd="0" presId="urn:microsoft.com/office/officeart/2005/8/layout/orgChart1"/>
    <dgm:cxn modelId="{0146C3BF-EEA2-9F4F-BF59-CEC279F71E65}" type="presOf" srcId="{A334A644-A3B5-3D4E-B13B-652835867506}" destId="{815BB7B9-3932-994F-B0D2-27C9106BD710}" srcOrd="0" destOrd="0" presId="urn:microsoft.com/office/officeart/2005/8/layout/orgChart1"/>
    <dgm:cxn modelId="{1B7742C1-1F0B-BE42-8593-14451DFD1EAE}" type="presOf" srcId="{2E7B7787-BF7C-304D-9F38-1C0AB771DD8B}" destId="{AA8B4E78-4AE2-BC43-BFC0-03F59D9E2B44}" srcOrd="1" destOrd="0" presId="urn:microsoft.com/office/officeart/2005/8/layout/orgChart1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1FABC4D0-B585-BD4E-96E6-FE0408C3764A}" type="presOf" srcId="{00BA3E18-A5E2-9140-B854-8729D59638C7}" destId="{FC6A72ED-3BD6-F144-A43A-FB1A5849B0E2}" srcOrd="1" destOrd="0" presId="urn:microsoft.com/office/officeart/2005/8/layout/orgChart1"/>
    <dgm:cxn modelId="{869246DB-D293-DE46-9E38-0087E991F51B}" type="presOf" srcId="{1752099A-5FA7-5B42-9954-CCC2DC540A73}" destId="{9B926105-E8C3-2A40-AA80-914990D9E183}" srcOrd="1" destOrd="0" presId="urn:microsoft.com/office/officeart/2005/8/layout/orgChart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3AACF9DE-AD2E-ED43-A7D5-DD70A38421ED}" type="presOf" srcId="{F0B52F86-83AF-D945-9E33-5773BE9861C5}" destId="{5845FCA8-0A1F-2640-97C4-4A3788F23915}" srcOrd="0" destOrd="0" presId="urn:microsoft.com/office/officeart/2005/8/layout/orgChart1"/>
    <dgm:cxn modelId="{B09C2FDF-6C46-2842-A6FD-5F5D45E637FA}" type="presOf" srcId="{00BA3E18-A5E2-9140-B854-8729D59638C7}" destId="{5140F242-929D-B443-90CF-AFD526D80F40}" srcOrd="0" destOrd="0" presId="urn:microsoft.com/office/officeart/2005/8/layout/orgChart1"/>
    <dgm:cxn modelId="{62F01CE9-7F35-784E-80F5-89D46020BFE4}" type="presOf" srcId="{5B0BFAD2-A999-3B41-82A1-CDF4A6E3F1DA}" destId="{59F2E2E3-30A0-094B-9714-8F68D72D568C}" srcOrd="0" destOrd="0" presId="urn:microsoft.com/office/officeart/2005/8/layout/orgChart1"/>
    <dgm:cxn modelId="{5A99818F-639A-5E4C-B616-9949F9BDE073}" type="presParOf" srcId="{59F2E2E3-30A0-094B-9714-8F68D72D568C}" destId="{C6B4C6F6-B1BA-854E-BBA7-FD268135BC2F}" srcOrd="0" destOrd="0" presId="urn:microsoft.com/office/officeart/2005/8/layout/orgChart1"/>
    <dgm:cxn modelId="{1FAD079B-70E2-1543-8BB5-F6A1E31ACC7D}" type="presParOf" srcId="{C6B4C6F6-B1BA-854E-BBA7-FD268135BC2F}" destId="{EB0776A9-0C75-4B43-B9FB-260C1E829306}" srcOrd="0" destOrd="0" presId="urn:microsoft.com/office/officeart/2005/8/layout/orgChart1"/>
    <dgm:cxn modelId="{17868977-EFA7-4A4F-9BE6-DE2DBE6E6AD0}" type="presParOf" srcId="{EB0776A9-0C75-4B43-B9FB-260C1E829306}" destId="{6B4C1FAD-A3E8-A344-826B-CA6B69CEC7F2}" srcOrd="0" destOrd="0" presId="urn:microsoft.com/office/officeart/2005/8/layout/orgChart1"/>
    <dgm:cxn modelId="{189294AA-35FC-6642-9E15-D883700AC9A7}" type="presParOf" srcId="{EB0776A9-0C75-4B43-B9FB-260C1E829306}" destId="{9B926105-E8C3-2A40-AA80-914990D9E183}" srcOrd="1" destOrd="0" presId="urn:microsoft.com/office/officeart/2005/8/layout/orgChart1"/>
    <dgm:cxn modelId="{2C723817-ACCF-8549-AE86-EBCA611FAE4D}" type="presParOf" srcId="{C6B4C6F6-B1BA-854E-BBA7-FD268135BC2F}" destId="{F6E31C62-0C40-9E44-A86B-56748D968CC8}" srcOrd="1" destOrd="0" presId="urn:microsoft.com/office/officeart/2005/8/layout/orgChart1"/>
    <dgm:cxn modelId="{6DD8351A-7EF2-6E40-90DA-CFEF9F595FB5}" type="presParOf" srcId="{F6E31C62-0C40-9E44-A86B-56748D968CC8}" destId="{1ECF00C7-C5E3-8741-ADF9-806B64EDE667}" srcOrd="0" destOrd="0" presId="urn:microsoft.com/office/officeart/2005/8/layout/orgChart1"/>
    <dgm:cxn modelId="{D78A096B-5CA9-C340-A1B8-56CA6ECAE794}" type="presParOf" srcId="{F6E31C62-0C40-9E44-A86B-56748D968CC8}" destId="{906E7852-8E60-1B47-80DF-6B47CAAC6977}" srcOrd="1" destOrd="0" presId="urn:microsoft.com/office/officeart/2005/8/layout/orgChart1"/>
    <dgm:cxn modelId="{72EC742E-B046-B84B-A01B-7828742649CA}" type="presParOf" srcId="{906E7852-8E60-1B47-80DF-6B47CAAC6977}" destId="{5F166C48-B3DA-D841-BB5C-9A77209CBB30}" srcOrd="0" destOrd="0" presId="urn:microsoft.com/office/officeart/2005/8/layout/orgChart1"/>
    <dgm:cxn modelId="{F005CE7E-8CAE-2048-94FD-7AA607F3733E}" type="presParOf" srcId="{5F166C48-B3DA-D841-BB5C-9A77209CBB30}" destId="{5845FCA8-0A1F-2640-97C4-4A3788F23915}" srcOrd="0" destOrd="0" presId="urn:microsoft.com/office/officeart/2005/8/layout/orgChart1"/>
    <dgm:cxn modelId="{AF064FD4-2588-8C47-963B-9B75183C331D}" type="presParOf" srcId="{5F166C48-B3DA-D841-BB5C-9A77209CBB30}" destId="{958CC36B-934C-3C47-86CD-EE9AA7D51767}" srcOrd="1" destOrd="0" presId="urn:microsoft.com/office/officeart/2005/8/layout/orgChart1"/>
    <dgm:cxn modelId="{7F3726DA-E1CC-6549-B215-2C349F8A6849}" type="presParOf" srcId="{906E7852-8E60-1B47-80DF-6B47CAAC6977}" destId="{A67A4242-190A-B740-B249-92EC92FD784C}" srcOrd="1" destOrd="0" presId="urn:microsoft.com/office/officeart/2005/8/layout/orgChart1"/>
    <dgm:cxn modelId="{A264739A-2534-8A4F-8AF6-604E17C9C5D0}" type="presParOf" srcId="{906E7852-8E60-1B47-80DF-6B47CAAC6977}" destId="{026DDC67-EA84-8E43-AD57-5AF450DB2B9A}" srcOrd="2" destOrd="0" presId="urn:microsoft.com/office/officeart/2005/8/layout/orgChart1"/>
    <dgm:cxn modelId="{CB7664B8-08F5-1949-A8F6-04A888B0445C}" type="presParOf" srcId="{C6B4C6F6-B1BA-854E-BBA7-FD268135BC2F}" destId="{121007E9-CD5C-7140-B544-52C442F00D11}" srcOrd="2" destOrd="0" presId="urn:microsoft.com/office/officeart/2005/8/layout/orgChart1"/>
    <dgm:cxn modelId="{F5255EAC-501A-364E-AA57-11E3C681CF82}" type="presParOf" srcId="{59F2E2E3-30A0-094B-9714-8F68D72D568C}" destId="{B65A2833-C8C0-0247-87CA-7945B3E683BC}" srcOrd="1" destOrd="0" presId="urn:microsoft.com/office/officeart/2005/8/layout/orgChart1"/>
    <dgm:cxn modelId="{74F76465-CFC9-814F-8526-4FB0BF72389C}" type="presParOf" srcId="{B65A2833-C8C0-0247-87CA-7945B3E683BC}" destId="{301D2DF9-B202-574F-84EA-5BA31F98131B}" srcOrd="0" destOrd="0" presId="urn:microsoft.com/office/officeart/2005/8/layout/orgChart1"/>
    <dgm:cxn modelId="{08BD858E-E2C2-EA4A-BAB8-F6891A8B1A5F}" type="presParOf" srcId="{301D2DF9-B202-574F-84EA-5BA31F98131B}" destId="{C5D8E2F1-97FC-F347-9170-4064343C3811}" srcOrd="0" destOrd="0" presId="urn:microsoft.com/office/officeart/2005/8/layout/orgChart1"/>
    <dgm:cxn modelId="{CED4520F-4D7D-B340-9B39-8A768BD0124E}" type="presParOf" srcId="{301D2DF9-B202-574F-84EA-5BA31F98131B}" destId="{C6449F97-9166-AF4C-87CE-9FD02372539F}" srcOrd="1" destOrd="0" presId="urn:microsoft.com/office/officeart/2005/8/layout/orgChart1"/>
    <dgm:cxn modelId="{B6B082C9-387F-DF4C-8D1A-2E3B236C3715}" type="presParOf" srcId="{B65A2833-C8C0-0247-87CA-7945B3E683BC}" destId="{05668BE9-3B80-3B49-A76C-C09F131BF063}" srcOrd="1" destOrd="0" presId="urn:microsoft.com/office/officeart/2005/8/layout/orgChart1"/>
    <dgm:cxn modelId="{3D1185DB-B5F3-6C4D-AE9D-77A6BC470A0B}" type="presParOf" srcId="{05668BE9-3B80-3B49-A76C-C09F131BF063}" destId="{4679F5F9-1196-E54A-9278-E283B575EDF7}" srcOrd="0" destOrd="0" presId="urn:microsoft.com/office/officeart/2005/8/layout/orgChart1"/>
    <dgm:cxn modelId="{738D265C-3586-1F47-9E74-BA879ACA1CE3}" type="presParOf" srcId="{05668BE9-3B80-3B49-A76C-C09F131BF063}" destId="{14D42014-F87F-BE4E-8AAF-CB91A631CE3F}" srcOrd="1" destOrd="0" presId="urn:microsoft.com/office/officeart/2005/8/layout/orgChart1"/>
    <dgm:cxn modelId="{770CB700-EF2F-8049-8438-5ED72B980A56}" type="presParOf" srcId="{14D42014-F87F-BE4E-8AAF-CB91A631CE3F}" destId="{75E5DC73-C7DC-104D-A7D5-6061EDFBBBFF}" srcOrd="0" destOrd="0" presId="urn:microsoft.com/office/officeart/2005/8/layout/orgChart1"/>
    <dgm:cxn modelId="{F6BE5127-9997-6D44-99B6-F8EF087C4159}" type="presParOf" srcId="{75E5DC73-C7DC-104D-A7D5-6061EDFBBBFF}" destId="{68CB8270-ED27-7A44-ABBF-D78EE3618E0C}" srcOrd="0" destOrd="0" presId="urn:microsoft.com/office/officeart/2005/8/layout/orgChart1"/>
    <dgm:cxn modelId="{2FC95E71-F6CD-6646-9F6F-9CD4E13B9098}" type="presParOf" srcId="{75E5DC73-C7DC-104D-A7D5-6061EDFBBBFF}" destId="{5832DF68-574A-D640-892E-07F7FDEFAD91}" srcOrd="1" destOrd="0" presId="urn:microsoft.com/office/officeart/2005/8/layout/orgChart1"/>
    <dgm:cxn modelId="{300BAD7C-490A-3347-AB11-0F48191C7A13}" type="presParOf" srcId="{14D42014-F87F-BE4E-8AAF-CB91A631CE3F}" destId="{DF73364F-07D9-CB42-ADC8-DD2673E9BA2F}" srcOrd="1" destOrd="0" presId="urn:microsoft.com/office/officeart/2005/8/layout/orgChart1"/>
    <dgm:cxn modelId="{5738D4CF-A473-8C46-975C-DD7BAB1230A9}" type="presParOf" srcId="{14D42014-F87F-BE4E-8AAF-CB91A631CE3F}" destId="{7A10243C-CE86-E54B-9E3F-2A9923CF8AFB}" srcOrd="2" destOrd="0" presId="urn:microsoft.com/office/officeart/2005/8/layout/orgChart1"/>
    <dgm:cxn modelId="{0F169ACF-3884-D241-9E6E-5716009975C6}" type="presParOf" srcId="{B65A2833-C8C0-0247-87CA-7945B3E683BC}" destId="{F0D25ADC-BFDA-6D41-9BCC-3A5BCD1DF1BE}" srcOrd="2" destOrd="0" presId="urn:microsoft.com/office/officeart/2005/8/layout/orgChart1"/>
    <dgm:cxn modelId="{F979F963-5125-2542-9C91-B11F1D543DEF}" type="presParOf" srcId="{59F2E2E3-30A0-094B-9714-8F68D72D568C}" destId="{80F812D3-2B9E-7E45-A90F-F7ACD050033D}" srcOrd="2" destOrd="0" presId="urn:microsoft.com/office/officeart/2005/8/layout/orgChart1"/>
    <dgm:cxn modelId="{219A1971-3BEC-7C42-A236-57C8D0F8EC2D}" type="presParOf" srcId="{80F812D3-2B9E-7E45-A90F-F7ACD050033D}" destId="{2962642F-4DD5-5E4A-9315-96FE8EC01A76}" srcOrd="0" destOrd="0" presId="urn:microsoft.com/office/officeart/2005/8/layout/orgChart1"/>
    <dgm:cxn modelId="{4FBBD56B-83FA-3948-9CBF-8CE46F970FD0}" type="presParOf" srcId="{2962642F-4DD5-5E4A-9315-96FE8EC01A76}" destId="{5140F242-929D-B443-90CF-AFD526D80F40}" srcOrd="0" destOrd="0" presId="urn:microsoft.com/office/officeart/2005/8/layout/orgChart1"/>
    <dgm:cxn modelId="{3746BD45-038F-AE4C-89B3-41DF9B56F3F5}" type="presParOf" srcId="{2962642F-4DD5-5E4A-9315-96FE8EC01A76}" destId="{FC6A72ED-3BD6-F144-A43A-FB1A5849B0E2}" srcOrd="1" destOrd="0" presId="urn:microsoft.com/office/officeart/2005/8/layout/orgChart1"/>
    <dgm:cxn modelId="{91F39A7A-C515-4146-B85C-4E70D130D8D1}" type="presParOf" srcId="{80F812D3-2B9E-7E45-A90F-F7ACD050033D}" destId="{B3AA8EA6-52C4-8349-9368-4FF3FAE83536}" srcOrd="1" destOrd="0" presId="urn:microsoft.com/office/officeart/2005/8/layout/orgChart1"/>
    <dgm:cxn modelId="{5C9B566F-1A70-3944-AEB0-6602A74D4EB7}" type="presParOf" srcId="{B3AA8EA6-52C4-8349-9368-4FF3FAE83536}" destId="{815BB7B9-3932-994F-B0D2-27C9106BD710}" srcOrd="0" destOrd="0" presId="urn:microsoft.com/office/officeart/2005/8/layout/orgChart1"/>
    <dgm:cxn modelId="{3BD267FE-41BF-0245-AF07-14170C05EB29}" type="presParOf" srcId="{B3AA8EA6-52C4-8349-9368-4FF3FAE83536}" destId="{976F6072-DD90-B445-AC30-7F2C5B549399}" srcOrd="1" destOrd="0" presId="urn:microsoft.com/office/officeart/2005/8/layout/orgChart1"/>
    <dgm:cxn modelId="{D5512417-AAD7-1942-9B0C-A67956AA34F4}" type="presParOf" srcId="{976F6072-DD90-B445-AC30-7F2C5B549399}" destId="{CB085B09-8F8D-F04E-86FE-54DBA526E791}" srcOrd="0" destOrd="0" presId="urn:microsoft.com/office/officeart/2005/8/layout/orgChart1"/>
    <dgm:cxn modelId="{3BCDD690-E0CB-ED4C-8934-2C53DFAA5530}" type="presParOf" srcId="{CB085B09-8F8D-F04E-86FE-54DBA526E791}" destId="{0EB5FDF4-0847-DD45-8A2B-34AACAB8E94F}" srcOrd="0" destOrd="0" presId="urn:microsoft.com/office/officeart/2005/8/layout/orgChart1"/>
    <dgm:cxn modelId="{43480416-51E4-F041-8A40-29C480797923}" type="presParOf" srcId="{CB085B09-8F8D-F04E-86FE-54DBA526E791}" destId="{AA8B4E78-4AE2-BC43-BFC0-03F59D9E2B44}" srcOrd="1" destOrd="0" presId="urn:microsoft.com/office/officeart/2005/8/layout/orgChart1"/>
    <dgm:cxn modelId="{4CB12FDC-C778-954A-BF61-229244137EAA}" type="presParOf" srcId="{976F6072-DD90-B445-AC30-7F2C5B549399}" destId="{8C3D2EFC-5F0E-BC43-A6AC-B9C2FFE0ED81}" srcOrd="1" destOrd="0" presId="urn:microsoft.com/office/officeart/2005/8/layout/orgChart1"/>
    <dgm:cxn modelId="{912C54A0-3CDC-1D4F-A184-4430E5B12F1C}" type="presParOf" srcId="{976F6072-DD90-B445-AC30-7F2C5B549399}" destId="{F639BC36-A124-8048-879A-E7E8182E8CD7}" srcOrd="2" destOrd="0" presId="urn:microsoft.com/office/officeart/2005/8/layout/orgChart1"/>
    <dgm:cxn modelId="{C7273BDB-6BA9-3744-820C-18FA87086CA4}" type="presParOf" srcId="{80F812D3-2B9E-7E45-A90F-F7ACD050033D}" destId="{CF92FF2B-0894-7441-BBF1-C522AE0E3B1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اكتمال خطوات التحسين الأساسية</a:t>
          </a:r>
          <a:endParaRPr lang="en-GB" sz="2400" dirty="0"/>
        </a:p>
        <a:p>
          <a:pPr algn="ctr">
            <a:buNone/>
          </a:pPr>
          <a:r>
            <a:rPr lang="ar-SA" sz="2400" dirty="0"/>
            <a:t>تم تنفيذ الإصلاحات الموعودة — والجمهور يلاحظها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استقرار مؤشرات الثقة</a:t>
          </a:r>
          <a:endParaRPr lang="en-GB" sz="2400" dirty="0"/>
        </a:p>
        <a:p>
          <a:pPr algn="ctr">
            <a:buNone/>
          </a:pPr>
          <a:r>
            <a:rPr lang="ar-SA" sz="2400" dirty="0"/>
            <a:t>مؤشرات الثقة عادت إلى مستويات مقبولة ومستدامة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تراجع الحضور السلبي للأزمة في وسائل الإعلام </a:t>
          </a:r>
          <a:r>
            <a:rPr lang="ar-SA" sz="2400" b="1" dirty="0" err="1"/>
            <a:t>والسوشيال</a:t>
          </a:r>
          <a:r>
            <a:rPr lang="ar-SA" sz="2400" b="1" dirty="0"/>
            <a:t> ميديا</a:t>
          </a:r>
          <a:endParaRPr lang="en-GB" sz="2400" dirty="0"/>
        </a:p>
        <a:p>
          <a:pPr algn="ctr">
            <a:buNone/>
          </a:pPr>
          <a:r>
            <a:rPr lang="ar-SA" sz="2400" dirty="0"/>
            <a:t>الأزمة لم تعد موضوع النقاش الأساسي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ظهور دلائل واضحة على بناء صورة إيجابية جديدة</a:t>
          </a:r>
          <a:endParaRPr lang="en-GB" sz="2400" dirty="0"/>
        </a:p>
        <a:p>
          <a:pPr algn="ctr">
            <a:buNone/>
          </a:pPr>
          <a:r>
            <a:rPr lang="ar-SA" sz="2400" dirty="0"/>
            <a:t>الجمهور بدأ يُعيد بناء علاقته بالمؤسسة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4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4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4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4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enn3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١- </a:t>
          </a:r>
          <a:r>
            <a:rPr lang="ar-SA" sz="2400" b="1" dirty="0"/>
            <a:t>التعافي الأساسي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تمت السيطرة على الأضرار الكبرى — لكن الثقة لم تكتمل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٢- </a:t>
          </a:r>
          <a:r>
            <a:rPr lang="ar-SA" sz="2400" b="1" dirty="0"/>
            <a:t>بناء القيم الإيجابية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بدأت القيم الإيجابية (شفافية، مسؤولية...) تُصبح واضحة في الصورة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٣- </a:t>
          </a:r>
          <a:r>
            <a:rPr lang="ar-SA" sz="2400" b="1" dirty="0"/>
            <a:t>استقرار الصورة الجديدة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الجمهور أصبح يُدرك هوية المؤسسة الجديدة بشكل متماسك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٤- </a:t>
          </a:r>
          <a:r>
            <a:rPr lang="ar-SA" sz="2400" b="1" dirty="0"/>
            <a:t>تعزيز الارتباط العاطفي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الجمهور يُعبّر عن ارتباط عاطفي إيجابي — ما يدل على نضج الصورة فعليًا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F6693EB-D68E-8E43-AA94-EF8D08FCA3ED}" type="pres">
      <dgm:prSet presAssocID="{FC59F2C5-80E2-AD4A-AD85-54DDF7E1F903}" presName="Name0" presStyleCnt="0">
        <dgm:presLayoutVars>
          <dgm:dir val="rev"/>
          <dgm:resizeHandles val="exact"/>
        </dgm:presLayoutVars>
      </dgm:prSet>
      <dgm:spPr/>
    </dgm:pt>
    <dgm:pt modelId="{6DE9AC12-B294-1448-BB15-2DD8D75160CE}" type="pres">
      <dgm:prSet presAssocID="{CE204DBC-4615-A74D-91B7-BCE007B1DB25}" presName="Name5" presStyleLbl="vennNode1" presStyleIdx="0" presStyleCnt="4">
        <dgm:presLayoutVars>
          <dgm:bulletEnabled val="1"/>
        </dgm:presLayoutVars>
      </dgm:prSet>
      <dgm:spPr/>
    </dgm:pt>
    <dgm:pt modelId="{09E5B2D7-4DD9-CA4D-9E5C-8EB5CCD171DB}" type="pres">
      <dgm:prSet presAssocID="{129EF210-9901-FB4E-91C7-7108A5A2834A}" presName="space" presStyleCnt="0"/>
      <dgm:spPr/>
    </dgm:pt>
    <dgm:pt modelId="{FBCD9227-AFA1-AD47-AFF8-C332A41AFAF4}" type="pres">
      <dgm:prSet presAssocID="{64964D88-FD86-174D-914C-CE8F8A1F66C9}" presName="Name5" presStyleLbl="vennNode1" presStyleIdx="1" presStyleCnt="4">
        <dgm:presLayoutVars>
          <dgm:bulletEnabled val="1"/>
        </dgm:presLayoutVars>
      </dgm:prSet>
      <dgm:spPr/>
    </dgm:pt>
    <dgm:pt modelId="{D7933B20-44F0-F24A-BFBB-0A8A591A0B9B}" type="pres">
      <dgm:prSet presAssocID="{9BF74076-8E0B-C04A-807E-DEEC74D4C8C6}" presName="space" presStyleCnt="0"/>
      <dgm:spPr/>
    </dgm:pt>
    <dgm:pt modelId="{BC9B9A96-21B0-7B45-8657-083ECC1EBC71}" type="pres">
      <dgm:prSet presAssocID="{F7EA539D-FC05-1540-AD9A-EE773CE2F5DE}" presName="Name5" presStyleLbl="vennNode1" presStyleIdx="2" presStyleCnt="4">
        <dgm:presLayoutVars>
          <dgm:bulletEnabled val="1"/>
        </dgm:presLayoutVars>
      </dgm:prSet>
      <dgm:spPr/>
    </dgm:pt>
    <dgm:pt modelId="{B86F2CDD-1C40-0B4B-88EA-709450FC146E}" type="pres">
      <dgm:prSet presAssocID="{976B52BE-E96B-5346-8477-5F12C31331FF}" presName="space" presStyleCnt="0"/>
      <dgm:spPr/>
    </dgm:pt>
    <dgm:pt modelId="{9A5DC129-EFED-7643-BCCB-6B2E6D1E0176}" type="pres">
      <dgm:prSet presAssocID="{47CFD6F0-AEAA-B940-819E-5A0859090BCF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DE41940E-8A6F-8D4F-848A-1859E272D436}" type="presOf" srcId="{F7EA539D-FC05-1540-AD9A-EE773CE2F5DE}" destId="{BC9B9A96-21B0-7B45-8657-083ECC1EBC71}" srcOrd="0" destOrd="0" presId="urn:microsoft.com/office/officeart/2005/8/layout/venn3"/>
    <dgm:cxn modelId="{ACB9B72B-A60A-B145-88D7-C6B9D5B03972}" type="presOf" srcId="{64964D88-FD86-174D-914C-CE8F8A1F66C9}" destId="{FBCD9227-AFA1-AD47-AFF8-C332A41AFAF4}" srcOrd="0" destOrd="0" presId="urn:microsoft.com/office/officeart/2005/8/layout/venn3"/>
    <dgm:cxn modelId="{41D01E37-606C-D343-BAAF-D48FDE1A914F}" type="presOf" srcId="{47CFD6F0-AEAA-B940-819E-5A0859090BCF}" destId="{9A5DC129-EFED-7643-BCCB-6B2E6D1E0176}" srcOrd="0" destOrd="0" presId="urn:microsoft.com/office/officeart/2005/8/layout/venn3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2E9E2B81-0629-2840-893D-2E93D6C3232F}" type="presOf" srcId="{FC59F2C5-80E2-AD4A-AD85-54DDF7E1F903}" destId="{DF6693EB-D68E-8E43-AA94-EF8D08FCA3ED}" srcOrd="0" destOrd="0" presId="urn:microsoft.com/office/officeart/2005/8/layout/venn3"/>
    <dgm:cxn modelId="{679B67A7-6A32-654C-A450-C7C6170DC02B}" type="presOf" srcId="{CE204DBC-4615-A74D-91B7-BCE007B1DB25}" destId="{6DE9AC12-B294-1448-BB15-2DD8D75160CE}" srcOrd="0" destOrd="0" presId="urn:microsoft.com/office/officeart/2005/8/layout/venn3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66FA680E-0CF3-4441-9A6D-56D1D8D7A493}" type="presParOf" srcId="{DF6693EB-D68E-8E43-AA94-EF8D08FCA3ED}" destId="{6DE9AC12-B294-1448-BB15-2DD8D75160CE}" srcOrd="0" destOrd="0" presId="urn:microsoft.com/office/officeart/2005/8/layout/venn3"/>
    <dgm:cxn modelId="{BB12944B-834B-2649-99F2-388A74FE07A1}" type="presParOf" srcId="{DF6693EB-D68E-8E43-AA94-EF8D08FCA3ED}" destId="{09E5B2D7-4DD9-CA4D-9E5C-8EB5CCD171DB}" srcOrd="1" destOrd="0" presId="urn:microsoft.com/office/officeart/2005/8/layout/venn3"/>
    <dgm:cxn modelId="{DE973BEC-7FB2-E849-803A-409F7D781160}" type="presParOf" srcId="{DF6693EB-D68E-8E43-AA94-EF8D08FCA3ED}" destId="{FBCD9227-AFA1-AD47-AFF8-C332A41AFAF4}" srcOrd="2" destOrd="0" presId="urn:microsoft.com/office/officeart/2005/8/layout/venn3"/>
    <dgm:cxn modelId="{BED3CD03-CFE3-C24C-AFEB-F6DC822ECC10}" type="presParOf" srcId="{DF6693EB-D68E-8E43-AA94-EF8D08FCA3ED}" destId="{D7933B20-44F0-F24A-BFBB-0A8A591A0B9B}" srcOrd="3" destOrd="0" presId="urn:microsoft.com/office/officeart/2005/8/layout/venn3"/>
    <dgm:cxn modelId="{31139024-B348-A944-8534-0BB737315E04}" type="presParOf" srcId="{DF6693EB-D68E-8E43-AA94-EF8D08FCA3ED}" destId="{BC9B9A96-21B0-7B45-8657-083ECC1EBC71}" srcOrd="4" destOrd="0" presId="urn:microsoft.com/office/officeart/2005/8/layout/venn3"/>
    <dgm:cxn modelId="{82120DC3-078E-BE4A-A7DB-18EC9DFCB718}" type="presParOf" srcId="{DF6693EB-D68E-8E43-AA94-EF8D08FCA3ED}" destId="{B86F2CDD-1C40-0B4B-88EA-709450FC146E}" srcOrd="5" destOrd="0" presId="urn:microsoft.com/office/officeart/2005/8/layout/venn3"/>
    <dgm:cxn modelId="{92B43EBE-57A4-F04A-BEF7-3DD17B25D740}" type="presParOf" srcId="{DF6693EB-D68E-8E43-AA94-EF8D08FCA3ED}" destId="{9A5DC129-EFED-7643-BCCB-6B2E6D1E0176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التعامل بصبر طويل الأمد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بعض الشرائح تحتاج وقتًا طويلًا لتُعيد بناء الثقة — لا نتسرّع في محاولة "إرضائها" سريعًا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الاعتراف بمشاعرهم واحترامها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لا نقلّل من شأن غضبهم أو ألمهم — بل نُظهر تفهّمًا واحترامًا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عدم الدخول في مواجهات دفاعية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الردود الدفاعية تُفاقم الموقف — نُبقي الحوار مفتوحًا وإيجابيًا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تركيز على الأفعال — لا الأقوال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الجمهور المُتشكّك يُريد رؤية تغيّر حقيقي — لا سماع وعود جديدة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4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4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4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استجابة سريعة جدًا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300" dirty="0"/>
            <a:t>سحب جميع الأجهزة من الأسواق بسرعة</a:t>
          </a:r>
          <a:endParaRPr lang="en-GB" sz="23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شفافية كاملة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نشر تقارير فنية تُفسّر المشكلة بدقّة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تحمّل المسؤولية دون تبرير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اعتذار رسمي صريح — دون محاولة لوم أطراف أخرى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إجراءات تحسين واضحة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تحسين اختبارات الجودة وتغيير بروتوكولات الإنتاج وحملات لشرح هذه التحسينات للجمهور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E7D442D9-4E7D-D14A-898A-484029378D50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98D903A-E813-ED43-805F-81655BD1E0A0}" type="pres">
      <dgm:prSet presAssocID="{4A11EF4C-C086-E642-9BB3-7F06E5C1290B}" presName="root" presStyleCnt="0"/>
      <dgm:spPr/>
    </dgm:pt>
    <dgm:pt modelId="{D550062F-D55F-3349-9F0E-C977D7847D95}" type="pres">
      <dgm:prSet presAssocID="{4A11EF4C-C086-E642-9BB3-7F06E5C1290B}" presName="rootComposite" presStyleCnt="0"/>
      <dgm:spPr/>
    </dgm:pt>
    <dgm:pt modelId="{1E86AE99-2F08-FA40-9615-A4DE3A99665A}" type="pres">
      <dgm:prSet presAssocID="{4A11EF4C-C086-E642-9BB3-7F06E5C1290B}" presName="rootText" presStyleLbl="node1" presStyleIdx="0" presStyleCnt="4"/>
      <dgm:spPr/>
    </dgm:pt>
    <dgm:pt modelId="{D6C97B16-BD5E-D748-9390-6BFCC2D7AC9C}" type="pres">
      <dgm:prSet presAssocID="{4A11EF4C-C086-E642-9BB3-7F06E5C1290B}" presName="rootConnector" presStyleLbl="node1" presStyleIdx="0" presStyleCnt="4"/>
      <dgm:spPr/>
    </dgm:pt>
    <dgm:pt modelId="{272287EE-5ED6-2547-ABEA-F75412095E44}" type="pres">
      <dgm:prSet presAssocID="{4A11EF4C-C086-E642-9BB3-7F06E5C1290B}" presName="childShape" presStyleCnt="0"/>
      <dgm:spPr/>
    </dgm:pt>
    <dgm:pt modelId="{316AC14D-84B9-C649-AD71-C638509709EF}" type="pres">
      <dgm:prSet presAssocID="{0C3FAF49-7E15-F346-B5F7-74FAF3B60F5B}" presName="Name13" presStyleLbl="parChTrans1D2" presStyleIdx="0" presStyleCnt="4"/>
      <dgm:spPr/>
    </dgm:pt>
    <dgm:pt modelId="{EDE3011C-CF51-294B-AFF0-A09F089C0034}" type="pres">
      <dgm:prSet presAssocID="{C88ED262-17EB-A64F-8186-B36DDD55690A}" presName="childText" presStyleLbl="bgAcc1" presStyleIdx="0" presStyleCnt="4" custScaleX="108032" custScaleY="155652">
        <dgm:presLayoutVars>
          <dgm:bulletEnabled val="1"/>
        </dgm:presLayoutVars>
      </dgm:prSet>
      <dgm:spPr/>
    </dgm:pt>
    <dgm:pt modelId="{A986E20F-BEAC-754D-9036-9278547A3792}" type="pres">
      <dgm:prSet presAssocID="{102A7D41-83D4-E04C-90C4-580B0FF7BC74}" presName="root" presStyleCnt="0"/>
      <dgm:spPr/>
    </dgm:pt>
    <dgm:pt modelId="{15B31387-A80F-1B47-A50E-D118E74F493D}" type="pres">
      <dgm:prSet presAssocID="{102A7D41-83D4-E04C-90C4-580B0FF7BC74}" presName="rootComposite" presStyleCnt="0"/>
      <dgm:spPr/>
    </dgm:pt>
    <dgm:pt modelId="{81983CDA-1018-6147-851F-99F502C53F0D}" type="pres">
      <dgm:prSet presAssocID="{102A7D41-83D4-E04C-90C4-580B0FF7BC74}" presName="rootText" presStyleLbl="node1" presStyleIdx="1" presStyleCnt="4"/>
      <dgm:spPr/>
    </dgm:pt>
    <dgm:pt modelId="{E6639DCA-2888-AC43-B5AB-749798BB6272}" type="pres">
      <dgm:prSet presAssocID="{102A7D41-83D4-E04C-90C4-580B0FF7BC74}" presName="rootConnector" presStyleLbl="node1" presStyleIdx="1" presStyleCnt="4"/>
      <dgm:spPr/>
    </dgm:pt>
    <dgm:pt modelId="{A853E971-903F-2340-83E8-8D4C0CEA44BC}" type="pres">
      <dgm:prSet presAssocID="{102A7D41-83D4-E04C-90C4-580B0FF7BC74}" presName="childShape" presStyleCnt="0"/>
      <dgm:spPr/>
    </dgm:pt>
    <dgm:pt modelId="{F639994A-B83E-0342-9807-68D2A0A3503B}" type="pres">
      <dgm:prSet presAssocID="{A9DB0A45-BA50-9B41-9880-F5C4AAF131D7}" presName="Name13" presStyleLbl="parChTrans1D2" presStyleIdx="1" presStyleCnt="4"/>
      <dgm:spPr/>
    </dgm:pt>
    <dgm:pt modelId="{EB367D7C-1AAB-1542-B131-4120EBFEEB79}" type="pres">
      <dgm:prSet presAssocID="{65387183-454B-F14D-A6F6-7DA8C5BFAE05}" presName="childText" presStyleLbl="bgAcc1" presStyleIdx="1" presStyleCnt="4" custScaleX="108032" custScaleY="155652">
        <dgm:presLayoutVars>
          <dgm:bulletEnabled val="1"/>
        </dgm:presLayoutVars>
      </dgm:prSet>
      <dgm:spPr/>
    </dgm:pt>
    <dgm:pt modelId="{8E38BB30-D9C7-174F-A40C-4E6EF468DC4F}" type="pres">
      <dgm:prSet presAssocID="{ADD6F1E2-4AED-DA41-AAFA-764AE518E54B}" presName="root" presStyleCnt="0"/>
      <dgm:spPr/>
    </dgm:pt>
    <dgm:pt modelId="{E0283850-670D-5B48-90AE-3C40C8B449CA}" type="pres">
      <dgm:prSet presAssocID="{ADD6F1E2-4AED-DA41-AAFA-764AE518E54B}" presName="rootComposite" presStyleCnt="0"/>
      <dgm:spPr/>
    </dgm:pt>
    <dgm:pt modelId="{C7D2CAEE-389E-034C-81A1-F0F483CB7E67}" type="pres">
      <dgm:prSet presAssocID="{ADD6F1E2-4AED-DA41-AAFA-764AE518E54B}" presName="rootText" presStyleLbl="node1" presStyleIdx="2" presStyleCnt="4"/>
      <dgm:spPr/>
    </dgm:pt>
    <dgm:pt modelId="{A1C06F01-9B1C-D24A-87B8-F734D01BEB31}" type="pres">
      <dgm:prSet presAssocID="{ADD6F1E2-4AED-DA41-AAFA-764AE518E54B}" presName="rootConnector" presStyleLbl="node1" presStyleIdx="2" presStyleCnt="4"/>
      <dgm:spPr/>
    </dgm:pt>
    <dgm:pt modelId="{8CB0A52D-524D-2140-AD2A-C06E6DC71BC9}" type="pres">
      <dgm:prSet presAssocID="{ADD6F1E2-4AED-DA41-AAFA-764AE518E54B}" presName="childShape" presStyleCnt="0"/>
      <dgm:spPr/>
    </dgm:pt>
    <dgm:pt modelId="{05853FE1-303F-9746-A4D2-EB4C3B498793}" type="pres">
      <dgm:prSet presAssocID="{A6221FE1-B857-2448-A6B5-034DBE16CDA4}" presName="Name13" presStyleLbl="parChTrans1D2" presStyleIdx="2" presStyleCnt="4"/>
      <dgm:spPr/>
    </dgm:pt>
    <dgm:pt modelId="{E952635A-5BB8-9E45-9B26-0DD59E1666A6}" type="pres">
      <dgm:prSet presAssocID="{B1994776-BB7E-AD4E-900E-8296E2C69C4F}" presName="childText" presStyleLbl="bgAcc1" presStyleIdx="2" presStyleCnt="4" custScaleX="108032" custScaleY="155652">
        <dgm:presLayoutVars>
          <dgm:bulletEnabled val="1"/>
        </dgm:presLayoutVars>
      </dgm:prSet>
      <dgm:spPr/>
    </dgm:pt>
    <dgm:pt modelId="{BC2CD80B-2DB8-0B4B-8BF7-AD57E6BDC690}" type="pres">
      <dgm:prSet presAssocID="{62E37409-2A2A-FA47-83CE-3CEDEC3BC08D}" presName="root" presStyleCnt="0"/>
      <dgm:spPr/>
    </dgm:pt>
    <dgm:pt modelId="{B38FA87B-469C-4945-9777-803F02B09996}" type="pres">
      <dgm:prSet presAssocID="{62E37409-2A2A-FA47-83CE-3CEDEC3BC08D}" presName="rootComposite" presStyleCnt="0"/>
      <dgm:spPr/>
    </dgm:pt>
    <dgm:pt modelId="{64D79F5E-B14B-B74D-9FD1-4A3E8286B3A4}" type="pres">
      <dgm:prSet presAssocID="{62E37409-2A2A-FA47-83CE-3CEDEC3BC08D}" presName="rootText" presStyleLbl="node1" presStyleIdx="3" presStyleCnt="4"/>
      <dgm:spPr/>
    </dgm:pt>
    <dgm:pt modelId="{C741CF6F-B61F-5A47-B099-651B57AC0F51}" type="pres">
      <dgm:prSet presAssocID="{62E37409-2A2A-FA47-83CE-3CEDEC3BC08D}" presName="rootConnector" presStyleLbl="node1" presStyleIdx="3" presStyleCnt="4"/>
      <dgm:spPr/>
    </dgm:pt>
    <dgm:pt modelId="{CB48E756-E3A5-AF41-992B-2C7E4778A7AC}" type="pres">
      <dgm:prSet presAssocID="{62E37409-2A2A-FA47-83CE-3CEDEC3BC08D}" presName="childShape" presStyleCnt="0"/>
      <dgm:spPr/>
    </dgm:pt>
    <dgm:pt modelId="{5847B32B-064F-3243-9E48-537848B2A5EB}" type="pres">
      <dgm:prSet presAssocID="{99C57B0C-6DAF-2B4C-A3F6-2D14EAC7BAF5}" presName="Name13" presStyleLbl="parChTrans1D2" presStyleIdx="3" presStyleCnt="4"/>
      <dgm:spPr/>
    </dgm:pt>
    <dgm:pt modelId="{53DB7F9A-290C-1644-8B8C-A081C233C1CD}" type="pres">
      <dgm:prSet presAssocID="{83C71CD6-57CD-1345-AA65-E4449339D441}" presName="childText" presStyleLbl="bgAcc1" presStyleIdx="3" presStyleCnt="4" custScaleX="108032" custScaleY="155652">
        <dgm:presLayoutVars>
          <dgm:bulletEnabled val="1"/>
        </dgm:presLayoutVars>
      </dgm:prSet>
      <dgm:spPr/>
    </dgm:pt>
  </dgm:ptLst>
  <dgm:cxnLst>
    <dgm:cxn modelId="{7F373002-C4C7-294D-904D-682B63F16A5E}" type="presOf" srcId="{ADD6F1E2-4AED-DA41-AAFA-764AE518E54B}" destId="{C7D2CAEE-389E-034C-81A1-F0F483CB7E67}" srcOrd="0" destOrd="0" presId="urn:microsoft.com/office/officeart/2005/8/layout/hierarchy3"/>
    <dgm:cxn modelId="{CA2B0D15-8D7A-5343-A9F8-347A4311C5F2}" type="presOf" srcId="{62E37409-2A2A-FA47-83CE-3CEDEC3BC08D}" destId="{C741CF6F-B61F-5A47-B099-651B57AC0F51}" srcOrd="1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4A0501F-5BB5-F145-B1D4-0AC5B39E81BF}" type="presOf" srcId="{102A7D41-83D4-E04C-90C4-580B0FF7BC74}" destId="{81983CDA-1018-6147-851F-99F502C53F0D}" srcOrd="0" destOrd="0" presId="urn:microsoft.com/office/officeart/2005/8/layout/hierarchy3"/>
    <dgm:cxn modelId="{44AD8E22-BF3E-584B-A703-C9A4C40CBBD1}" type="presOf" srcId="{62E37409-2A2A-FA47-83CE-3CEDEC3BC08D}" destId="{64D79F5E-B14B-B74D-9FD1-4A3E8286B3A4}" srcOrd="0" destOrd="0" presId="urn:microsoft.com/office/officeart/2005/8/layout/hierarchy3"/>
    <dgm:cxn modelId="{24161424-EFD0-4242-824D-A2BC18A59665}" type="presOf" srcId="{83C71CD6-57CD-1345-AA65-E4449339D441}" destId="{53DB7F9A-290C-1644-8B8C-A081C233C1CD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BAD5602D-859B-0F41-B988-D3FB7710B7AE}" type="presOf" srcId="{C88ED262-17EB-A64F-8186-B36DDD55690A}" destId="{EDE3011C-CF51-294B-AFF0-A09F089C0034}" srcOrd="0" destOrd="0" presId="urn:microsoft.com/office/officeart/2005/8/layout/hierarchy3"/>
    <dgm:cxn modelId="{7071FB2F-B693-294D-94FE-7D300506BA91}" type="presOf" srcId="{BD09AEF8-F502-8F47-BA6A-B0FFAEB3008F}" destId="{E7D442D9-4E7D-D14A-898A-484029378D50}" srcOrd="0" destOrd="0" presId="urn:microsoft.com/office/officeart/2005/8/layout/hierarchy3"/>
    <dgm:cxn modelId="{0986984F-0183-8F40-976B-2FB9038738CA}" type="presOf" srcId="{0C3FAF49-7E15-F346-B5F7-74FAF3B60F5B}" destId="{316AC14D-84B9-C649-AD71-C638509709EF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0F36564-55D3-154F-9C55-B2B14E9A04B5}" type="presOf" srcId="{65387183-454B-F14D-A6F6-7DA8C5BFAE05}" destId="{EB367D7C-1AAB-1542-B131-4120EBFEEB79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D410C0A3-7710-744A-8BAE-81172042B372}" type="presOf" srcId="{ADD6F1E2-4AED-DA41-AAFA-764AE518E54B}" destId="{A1C06F01-9B1C-D24A-87B8-F734D01BEB31}" srcOrd="1" destOrd="0" presId="urn:microsoft.com/office/officeart/2005/8/layout/hierarchy3"/>
    <dgm:cxn modelId="{C582DBAB-BA56-E948-894A-DA4ADABD0EB4}" type="presOf" srcId="{A6221FE1-B857-2448-A6B5-034DBE16CDA4}" destId="{05853FE1-303F-9746-A4D2-EB4C3B498793}" srcOrd="0" destOrd="0" presId="urn:microsoft.com/office/officeart/2005/8/layout/hierarchy3"/>
    <dgm:cxn modelId="{336ED5AE-393D-3841-B33E-70781188591B}" type="presOf" srcId="{4A11EF4C-C086-E642-9BB3-7F06E5C1290B}" destId="{D6C97B16-BD5E-D748-9390-6BFCC2D7AC9C}" srcOrd="1" destOrd="0" presId="urn:microsoft.com/office/officeart/2005/8/layout/hierarchy3"/>
    <dgm:cxn modelId="{72A9AFC7-4A64-7748-9B75-AC1AD4D33D4C}" type="presOf" srcId="{4A11EF4C-C086-E642-9BB3-7F06E5C1290B}" destId="{1E86AE99-2F08-FA40-9615-A4DE3A99665A}" srcOrd="0" destOrd="0" presId="urn:microsoft.com/office/officeart/2005/8/layout/hierarchy3"/>
    <dgm:cxn modelId="{7F4AD9C7-2B3B-934E-A510-30D8030A36F4}" type="presOf" srcId="{99C57B0C-6DAF-2B4C-A3F6-2D14EAC7BAF5}" destId="{5847B32B-064F-3243-9E48-537848B2A5E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521EFBE1-7FD6-BD4B-8561-F9AE2FB97523}" type="presOf" srcId="{A9DB0A45-BA50-9B41-9880-F5C4AAF131D7}" destId="{F639994A-B83E-0342-9807-68D2A0A3503B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F62271F2-D570-F649-B5E8-8AA971F4A526}" type="presOf" srcId="{102A7D41-83D4-E04C-90C4-580B0FF7BC74}" destId="{E6639DCA-2888-AC43-B5AB-749798BB6272}" srcOrd="1" destOrd="0" presId="urn:microsoft.com/office/officeart/2005/8/layout/hierarchy3"/>
    <dgm:cxn modelId="{52DD61F4-988A-F947-9B43-EE8F1F85CD60}" type="presOf" srcId="{B1994776-BB7E-AD4E-900E-8296E2C69C4F}" destId="{E952635A-5BB8-9E45-9B26-0DD59E1666A6}" srcOrd="0" destOrd="0" presId="urn:microsoft.com/office/officeart/2005/8/layout/hierarchy3"/>
    <dgm:cxn modelId="{5BF7FDFD-0367-A944-8F88-73DCF90F38A3}" type="presParOf" srcId="{E7D442D9-4E7D-D14A-898A-484029378D50}" destId="{998D903A-E813-ED43-805F-81655BD1E0A0}" srcOrd="0" destOrd="0" presId="urn:microsoft.com/office/officeart/2005/8/layout/hierarchy3"/>
    <dgm:cxn modelId="{FF1804CA-842A-5A4D-800A-8AFC0588B1DC}" type="presParOf" srcId="{998D903A-E813-ED43-805F-81655BD1E0A0}" destId="{D550062F-D55F-3349-9F0E-C977D7847D95}" srcOrd="0" destOrd="0" presId="urn:microsoft.com/office/officeart/2005/8/layout/hierarchy3"/>
    <dgm:cxn modelId="{DB96F888-871F-9247-83E5-463EF77B6140}" type="presParOf" srcId="{D550062F-D55F-3349-9F0E-C977D7847D95}" destId="{1E86AE99-2F08-FA40-9615-A4DE3A99665A}" srcOrd="0" destOrd="0" presId="urn:microsoft.com/office/officeart/2005/8/layout/hierarchy3"/>
    <dgm:cxn modelId="{7CB7A3C4-D580-C04B-9FA6-65AD83C03ED2}" type="presParOf" srcId="{D550062F-D55F-3349-9F0E-C977D7847D95}" destId="{D6C97B16-BD5E-D748-9390-6BFCC2D7AC9C}" srcOrd="1" destOrd="0" presId="urn:microsoft.com/office/officeart/2005/8/layout/hierarchy3"/>
    <dgm:cxn modelId="{4C3A1411-DEC9-824F-8AB3-AC486A5F9ABF}" type="presParOf" srcId="{998D903A-E813-ED43-805F-81655BD1E0A0}" destId="{272287EE-5ED6-2547-ABEA-F75412095E44}" srcOrd="1" destOrd="0" presId="urn:microsoft.com/office/officeart/2005/8/layout/hierarchy3"/>
    <dgm:cxn modelId="{6011A18D-840F-C442-8555-D403B4744A25}" type="presParOf" srcId="{272287EE-5ED6-2547-ABEA-F75412095E44}" destId="{316AC14D-84B9-C649-AD71-C638509709EF}" srcOrd="0" destOrd="0" presId="urn:microsoft.com/office/officeart/2005/8/layout/hierarchy3"/>
    <dgm:cxn modelId="{851063C3-55C4-1E40-BC2C-FB9A34D2668A}" type="presParOf" srcId="{272287EE-5ED6-2547-ABEA-F75412095E44}" destId="{EDE3011C-CF51-294B-AFF0-A09F089C0034}" srcOrd="1" destOrd="0" presId="urn:microsoft.com/office/officeart/2005/8/layout/hierarchy3"/>
    <dgm:cxn modelId="{E9A9215E-200F-A144-9BEF-BFB2979CF2B7}" type="presParOf" srcId="{E7D442D9-4E7D-D14A-898A-484029378D50}" destId="{A986E20F-BEAC-754D-9036-9278547A3792}" srcOrd="1" destOrd="0" presId="urn:microsoft.com/office/officeart/2005/8/layout/hierarchy3"/>
    <dgm:cxn modelId="{497BEF6E-EEC7-5248-A3C5-76D499F546F1}" type="presParOf" srcId="{A986E20F-BEAC-754D-9036-9278547A3792}" destId="{15B31387-A80F-1B47-A50E-D118E74F493D}" srcOrd="0" destOrd="0" presId="urn:microsoft.com/office/officeart/2005/8/layout/hierarchy3"/>
    <dgm:cxn modelId="{34871381-120D-E24D-B167-742D644D9832}" type="presParOf" srcId="{15B31387-A80F-1B47-A50E-D118E74F493D}" destId="{81983CDA-1018-6147-851F-99F502C53F0D}" srcOrd="0" destOrd="0" presId="urn:microsoft.com/office/officeart/2005/8/layout/hierarchy3"/>
    <dgm:cxn modelId="{5975B4A4-D0EF-B444-B1B5-7B821B92A138}" type="presParOf" srcId="{15B31387-A80F-1B47-A50E-D118E74F493D}" destId="{E6639DCA-2888-AC43-B5AB-749798BB6272}" srcOrd="1" destOrd="0" presId="urn:microsoft.com/office/officeart/2005/8/layout/hierarchy3"/>
    <dgm:cxn modelId="{1451B08D-F963-F146-8D69-3B8B9EC331AA}" type="presParOf" srcId="{A986E20F-BEAC-754D-9036-9278547A3792}" destId="{A853E971-903F-2340-83E8-8D4C0CEA44BC}" srcOrd="1" destOrd="0" presId="urn:microsoft.com/office/officeart/2005/8/layout/hierarchy3"/>
    <dgm:cxn modelId="{A5DB6035-6F4C-7D42-AE32-C7DA114CF8DF}" type="presParOf" srcId="{A853E971-903F-2340-83E8-8D4C0CEA44BC}" destId="{F639994A-B83E-0342-9807-68D2A0A3503B}" srcOrd="0" destOrd="0" presId="urn:microsoft.com/office/officeart/2005/8/layout/hierarchy3"/>
    <dgm:cxn modelId="{5912F21C-A6AD-6540-81D1-563F625D8232}" type="presParOf" srcId="{A853E971-903F-2340-83E8-8D4C0CEA44BC}" destId="{EB367D7C-1AAB-1542-B131-4120EBFEEB79}" srcOrd="1" destOrd="0" presId="urn:microsoft.com/office/officeart/2005/8/layout/hierarchy3"/>
    <dgm:cxn modelId="{409F2488-5411-2948-8AA6-070F36A30341}" type="presParOf" srcId="{E7D442D9-4E7D-D14A-898A-484029378D50}" destId="{8E38BB30-D9C7-174F-A40C-4E6EF468DC4F}" srcOrd="2" destOrd="0" presId="urn:microsoft.com/office/officeart/2005/8/layout/hierarchy3"/>
    <dgm:cxn modelId="{6E52D27F-7C95-8848-9B32-3C95857983AA}" type="presParOf" srcId="{8E38BB30-D9C7-174F-A40C-4E6EF468DC4F}" destId="{E0283850-670D-5B48-90AE-3C40C8B449CA}" srcOrd="0" destOrd="0" presId="urn:microsoft.com/office/officeart/2005/8/layout/hierarchy3"/>
    <dgm:cxn modelId="{E719A25A-4E3A-9F47-8245-454522187F27}" type="presParOf" srcId="{E0283850-670D-5B48-90AE-3C40C8B449CA}" destId="{C7D2CAEE-389E-034C-81A1-F0F483CB7E67}" srcOrd="0" destOrd="0" presId="urn:microsoft.com/office/officeart/2005/8/layout/hierarchy3"/>
    <dgm:cxn modelId="{73C8B13A-104C-8A4C-919E-190204201719}" type="presParOf" srcId="{E0283850-670D-5B48-90AE-3C40C8B449CA}" destId="{A1C06F01-9B1C-D24A-87B8-F734D01BEB31}" srcOrd="1" destOrd="0" presId="urn:microsoft.com/office/officeart/2005/8/layout/hierarchy3"/>
    <dgm:cxn modelId="{D62DD433-6CDD-6C40-9813-1ED6F72BB28C}" type="presParOf" srcId="{8E38BB30-D9C7-174F-A40C-4E6EF468DC4F}" destId="{8CB0A52D-524D-2140-AD2A-C06E6DC71BC9}" srcOrd="1" destOrd="0" presId="urn:microsoft.com/office/officeart/2005/8/layout/hierarchy3"/>
    <dgm:cxn modelId="{B29CDC9D-7B5A-4D40-9D22-B63837F4FBFD}" type="presParOf" srcId="{8CB0A52D-524D-2140-AD2A-C06E6DC71BC9}" destId="{05853FE1-303F-9746-A4D2-EB4C3B498793}" srcOrd="0" destOrd="0" presId="urn:microsoft.com/office/officeart/2005/8/layout/hierarchy3"/>
    <dgm:cxn modelId="{B818DE29-F14F-024B-9A30-C2256CDB9E29}" type="presParOf" srcId="{8CB0A52D-524D-2140-AD2A-C06E6DC71BC9}" destId="{E952635A-5BB8-9E45-9B26-0DD59E1666A6}" srcOrd="1" destOrd="0" presId="urn:microsoft.com/office/officeart/2005/8/layout/hierarchy3"/>
    <dgm:cxn modelId="{FBC66EA5-662A-444B-8390-AFEB724E2252}" type="presParOf" srcId="{E7D442D9-4E7D-D14A-898A-484029378D50}" destId="{BC2CD80B-2DB8-0B4B-8BF7-AD57E6BDC690}" srcOrd="3" destOrd="0" presId="urn:microsoft.com/office/officeart/2005/8/layout/hierarchy3"/>
    <dgm:cxn modelId="{99012750-4DBE-6B40-94F8-A52AA1812152}" type="presParOf" srcId="{BC2CD80B-2DB8-0B4B-8BF7-AD57E6BDC690}" destId="{B38FA87B-469C-4945-9777-803F02B09996}" srcOrd="0" destOrd="0" presId="urn:microsoft.com/office/officeart/2005/8/layout/hierarchy3"/>
    <dgm:cxn modelId="{2F49EDD1-E352-894D-8687-FFE6A6B58053}" type="presParOf" srcId="{B38FA87B-469C-4945-9777-803F02B09996}" destId="{64D79F5E-B14B-B74D-9FD1-4A3E8286B3A4}" srcOrd="0" destOrd="0" presId="urn:microsoft.com/office/officeart/2005/8/layout/hierarchy3"/>
    <dgm:cxn modelId="{8D222ECE-C89B-3B4E-8D06-02F020F06E0B}" type="presParOf" srcId="{B38FA87B-469C-4945-9777-803F02B09996}" destId="{C741CF6F-B61F-5A47-B099-651B57AC0F51}" srcOrd="1" destOrd="0" presId="urn:microsoft.com/office/officeart/2005/8/layout/hierarchy3"/>
    <dgm:cxn modelId="{12667E3A-7E43-E24B-BBFC-CC5BD3172DF4}" type="presParOf" srcId="{BC2CD80B-2DB8-0B4B-8BF7-AD57E6BDC690}" destId="{CB48E756-E3A5-AF41-992B-2C7E4778A7AC}" srcOrd="1" destOrd="0" presId="urn:microsoft.com/office/officeart/2005/8/layout/hierarchy3"/>
    <dgm:cxn modelId="{D493AD42-31A8-F640-92A6-3ECF8D43384D}" type="presParOf" srcId="{CB48E756-E3A5-AF41-992B-2C7E4778A7AC}" destId="{5847B32B-064F-3243-9E48-537848B2A5EB}" srcOrd="0" destOrd="0" presId="urn:microsoft.com/office/officeart/2005/8/layout/hierarchy3"/>
    <dgm:cxn modelId="{DE2F4B30-5FB0-A64A-A116-E84456DA72AE}" type="presParOf" srcId="{CB48E756-E3A5-AF41-992B-2C7E4778A7AC}" destId="{53DB7F9A-290C-1644-8B8C-A081C233C1C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b="1" dirty="0"/>
            <a:t>١- الشفافية ليست خيارًا — بل ضرورة</a:t>
          </a:r>
          <a:endParaRPr lang="en-GB" sz="28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الإعلام الحديث يُكشف أي محاولة للتجميل أو الإخفاء فورًا</a:t>
          </a:r>
          <a:endParaRPr lang="en-GB" sz="24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b="1" dirty="0"/>
            <a:t>٢- سرعة الاستجابة تُحدّد مصير الصورة</a:t>
          </a:r>
          <a:endParaRPr lang="en-GB" sz="28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في بيئة الإعلام اللحظي، التأخّر يُفاقم الضرر</a:t>
          </a:r>
          <a:endParaRPr lang="en-GB" sz="24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b="1" dirty="0"/>
            <a:t>٣- إشراك الجمهور بات أكثر أهمية</a:t>
          </a:r>
          <a:endParaRPr lang="en-GB" sz="28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 err="1"/>
            <a:t>السوشيال</a:t>
          </a:r>
          <a:r>
            <a:rPr lang="ar-SA" sz="2400" dirty="0"/>
            <a:t> ميديا تمنح الجمهور صوتًا قويًا — يجب دمجه في استراتيجية التعافي</a:t>
          </a:r>
          <a:endParaRPr lang="en-GB" sz="24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4C876D26-62F2-534A-8285-004449E5AB79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٤- الاستمرارية مطلوبة أكثر من أي وقت مضى</a:t>
          </a:r>
          <a:endParaRPr lang="en-GB" dirty="0"/>
        </a:p>
      </dgm:t>
    </dgm:pt>
    <dgm:pt modelId="{20EE2EBB-1175-4C4C-9705-C974FA02421F}" type="parTrans" cxnId="{8B9B67CD-C0E7-5542-AD62-2466698FFDC1}">
      <dgm:prSet/>
      <dgm:spPr/>
      <dgm:t>
        <a:bodyPr/>
        <a:lstStyle/>
        <a:p>
          <a:pPr algn="r" rtl="1"/>
          <a:endParaRPr lang="en-GB"/>
        </a:p>
      </dgm:t>
    </dgm:pt>
    <dgm:pt modelId="{3D46B2B3-DFA2-7846-A23B-001162498004}" type="sibTrans" cxnId="{8B9B67CD-C0E7-5542-AD62-2466698FFDC1}">
      <dgm:prSet/>
      <dgm:spPr/>
      <dgm:t>
        <a:bodyPr/>
        <a:lstStyle/>
        <a:p>
          <a:pPr algn="r" rtl="1"/>
          <a:endParaRPr lang="en-GB"/>
        </a:p>
      </dgm:t>
    </dgm:pt>
    <dgm:pt modelId="{E36883C0-73F0-B24C-AA1A-11A2C4D69DD8}">
      <dgm:prSet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dirty="0"/>
            <a:t>الإعلام الرقمي يُخلّد الأزمات — لذا يجب بناء سردية تعافٍ طويلة الأمد</a:t>
          </a:r>
          <a:endParaRPr lang="en-GB" dirty="0"/>
        </a:p>
      </dgm:t>
    </dgm:pt>
    <dgm:pt modelId="{B62A5B6C-6EDA-0D4F-8A5A-4A6FB2448048}" type="parTrans" cxnId="{437BF7CE-FC9E-CE4D-BD13-7DF6A7AF702D}">
      <dgm:prSet/>
      <dgm:spPr/>
      <dgm:t>
        <a:bodyPr/>
        <a:lstStyle/>
        <a:p>
          <a:pPr algn="r" rtl="1"/>
          <a:endParaRPr lang="en-GB"/>
        </a:p>
      </dgm:t>
    </dgm:pt>
    <dgm:pt modelId="{6F3D1FE8-6C42-A64A-B461-B9C1A6D295CC}" type="sibTrans" cxnId="{437BF7CE-FC9E-CE4D-BD13-7DF6A7AF702D}">
      <dgm:prSet/>
      <dgm:spPr/>
      <dgm:t>
        <a:bodyPr/>
        <a:lstStyle/>
        <a:p>
          <a:pPr algn="r" rtl="1"/>
          <a:endParaRPr lang="en-GB"/>
        </a:p>
      </dgm:t>
    </dgm:pt>
    <dgm:pt modelId="{ABEB4457-898F-0442-B0C5-B869A21897A4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3FBD8E86-3016-6941-BA75-A363B426BBF6}" type="pres">
      <dgm:prSet presAssocID="{1752099A-5FA7-5B42-9954-CCC2DC540A73}" presName="circle1" presStyleLbl="node1" presStyleIdx="0" presStyleCnt="4"/>
      <dgm:spPr/>
    </dgm:pt>
    <dgm:pt modelId="{A7E4D1D4-E6CB-F349-90F6-55F0851900C8}" type="pres">
      <dgm:prSet presAssocID="{1752099A-5FA7-5B42-9954-CCC2DC540A73}" presName="space" presStyleCnt="0"/>
      <dgm:spPr/>
    </dgm:pt>
    <dgm:pt modelId="{49E899CB-87DE-3F4F-8495-3BDFEC4CE13D}" type="pres">
      <dgm:prSet presAssocID="{1752099A-5FA7-5B42-9954-CCC2DC540A73}" presName="rect1" presStyleLbl="alignAcc1" presStyleIdx="0" presStyleCnt="4"/>
      <dgm:spPr/>
    </dgm:pt>
    <dgm:pt modelId="{A0EBF819-7944-D048-953E-97FF314688E2}" type="pres">
      <dgm:prSet presAssocID="{33175CCB-1C8B-1C44-8A2A-276D69ED11D2}" presName="vertSpace2" presStyleLbl="node1" presStyleIdx="0" presStyleCnt="4"/>
      <dgm:spPr/>
    </dgm:pt>
    <dgm:pt modelId="{C4B69ED9-F129-9F42-B3E5-C2D81EFDADAD}" type="pres">
      <dgm:prSet presAssocID="{33175CCB-1C8B-1C44-8A2A-276D69ED11D2}" presName="circle2" presStyleLbl="node1" presStyleIdx="1" presStyleCnt="4"/>
      <dgm:spPr/>
    </dgm:pt>
    <dgm:pt modelId="{5CB42F93-FE35-3D4A-B6C3-DE9E9616F247}" type="pres">
      <dgm:prSet presAssocID="{33175CCB-1C8B-1C44-8A2A-276D69ED11D2}" presName="rect2" presStyleLbl="alignAcc1" presStyleIdx="1" presStyleCnt="4"/>
      <dgm:spPr/>
    </dgm:pt>
    <dgm:pt modelId="{B84D47EA-14EC-6A4B-9CEE-BE3697AC1603}" type="pres">
      <dgm:prSet presAssocID="{00BA3E18-A5E2-9140-B854-8729D59638C7}" presName="vertSpace3" presStyleLbl="node1" presStyleIdx="1" presStyleCnt="4"/>
      <dgm:spPr/>
    </dgm:pt>
    <dgm:pt modelId="{9DF404F2-35BD-4546-850A-4FB1B6498B9F}" type="pres">
      <dgm:prSet presAssocID="{00BA3E18-A5E2-9140-B854-8729D59638C7}" presName="circle3" presStyleLbl="node1" presStyleIdx="2" presStyleCnt="4"/>
      <dgm:spPr/>
    </dgm:pt>
    <dgm:pt modelId="{CA8BD88C-04E4-CF44-B7D8-DD6F8D09B391}" type="pres">
      <dgm:prSet presAssocID="{00BA3E18-A5E2-9140-B854-8729D59638C7}" presName="rect3" presStyleLbl="alignAcc1" presStyleIdx="2" presStyleCnt="4"/>
      <dgm:spPr/>
    </dgm:pt>
    <dgm:pt modelId="{AA6DCA02-2F0A-FB4D-89F4-F12D068EB5AA}" type="pres">
      <dgm:prSet presAssocID="{4C876D26-62F2-534A-8285-004449E5AB79}" presName="vertSpace4" presStyleLbl="node1" presStyleIdx="2" presStyleCnt="4"/>
      <dgm:spPr/>
    </dgm:pt>
    <dgm:pt modelId="{2375E7A8-E6E0-A340-AA35-22E8F6A63005}" type="pres">
      <dgm:prSet presAssocID="{4C876D26-62F2-534A-8285-004449E5AB79}" presName="circle4" presStyleLbl="node1" presStyleIdx="3" presStyleCnt="4"/>
      <dgm:spPr/>
    </dgm:pt>
    <dgm:pt modelId="{704E4386-2E8D-FB4D-B3A9-87CA63C26226}" type="pres">
      <dgm:prSet presAssocID="{4C876D26-62F2-534A-8285-004449E5AB79}" presName="rect4" presStyleLbl="alignAcc1" presStyleIdx="3" presStyleCnt="4"/>
      <dgm:spPr/>
    </dgm:pt>
    <dgm:pt modelId="{9AAAAD28-0CC6-4849-B802-A743FCEA2BF0}" type="pres">
      <dgm:prSet presAssocID="{1752099A-5FA7-5B42-9954-CCC2DC540A73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B78C82EC-15B3-4B4B-839F-AA82D66A1074}" type="pres">
      <dgm:prSet presAssocID="{1752099A-5FA7-5B42-9954-CCC2DC540A73}" presName="rect1ChTx" presStyleLbl="alignAcc1" presStyleIdx="3" presStyleCnt="4">
        <dgm:presLayoutVars>
          <dgm:bulletEnabled val="1"/>
        </dgm:presLayoutVars>
      </dgm:prSet>
      <dgm:spPr/>
    </dgm:pt>
    <dgm:pt modelId="{22DA3AA4-E2DD-EA48-AC9F-8AAFBB349ED2}" type="pres">
      <dgm:prSet presAssocID="{33175CCB-1C8B-1C44-8A2A-276D69ED11D2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37DA109E-8680-0746-88A0-5A09E823AFFF}" type="pres">
      <dgm:prSet presAssocID="{33175CCB-1C8B-1C44-8A2A-276D69ED11D2}" presName="rect2ChTx" presStyleLbl="alignAcc1" presStyleIdx="3" presStyleCnt="4">
        <dgm:presLayoutVars>
          <dgm:bulletEnabled val="1"/>
        </dgm:presLayoutVars>
      </dgm:prSet>
      <dgm:spPr/>
    </dgm:pt>
    <dgm:pt modelId="{DBD87C31-920D-914A-9C35-219C85BE1A78}" type="pres">
      <dgm:prSet presAssocID="{00BA3E18-A5E2-9140-B854-8729D59638C7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2BE75753-09C5-EF41-8764-C70907863296}" type="pres">
      <dgm:prSet presAssocID="{00BA3E18-A5E2-9140-B854-8729D59638C7}" presName="rect3ChTx" presStyleLbl="alignAcc1" presStyleIdx="3" presStyleCnt="4">
        <dgm:presLayoutVars>
          <dgm:bulletEnabled val="1"/>
        </dgm:presLayoutVars>
      </dgm:prSet>
      <dgm:spPr/>
    </dgm:pt>
    <dgm:pt modelId="{577C69AE-59CF-3948-84B7-99D7F93D36AF}" type="pres">
      <dgm:prSet presAssocID="{4C876D26-62F2-534A-8285-004449E5AB79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DB3AD6C2-13FB-6948-9BB5-AA698A7F47DD}" type="pres">
      <dgm:prSet presAssocID="{4C876D26-62F2-534A-8285-004449E5AB79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735B6F0F-A7BF-364B-BDCB-CB7C2E9DA009}" type="presOf" srcId="{4C876D26-62F2-534A-8285-004449E5AB79}" destId="{577C69AE-59CF-3948-84B7-99D7F93D36AF}" srcOrd="1" destOrd="0" presId="urn:microsoft.com/office/officeart/2005/8/layout/target3"/>
    <dgm:cxn modelId="{56FBF855-AB4B-914F-A226-02E365DD33D6}" type="presOf" srcId="{2E7B7787-BF7C-304D-9F38-1C0AB771DD8B}" destId="{2BE75753-09C5-EF41-8764-C70907863296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7C1195E-7E57-554C-ACB1-5839F4B42A75}" type="presOf" srcId="{00BA3E18-A5E2-9140-B854-8729D59638C7}" destId="{CA8BD88C-04E4-CF44-B7D8-DD6F8D09B391}" srcOrd="0" destOrd="0" presId="urn:microsoft.com/office/officeart/2005/8/layout/target3"/>
    <dgm:cxn modelId="{D3C05A66-133D-D142-B85F-3FF572F1C496}" type="presOf" srcId="{1752099A-5FA7-5B42-9954-CCC2DC540A73}" destId="{9AAAAD28-0CC6-4849-B802-A743FCEA2BF0}" srcOrd="1" destOrd="0" presId="urn:microsoft.com/office/officeart/2005/8/layout/target3"/>
    <dgm:cxn modelId="{20982176-ED61-E040-BF1F-2CD5C0830F2F}" type="presOf" srcId="{33175CCB-1C8B-1C44-8A2A-276D69ED11D2}" destId="{5CB42F93-FE35-3D4A-B6C3-DE9E9616F247}" srcOrd="0" destOrd="0" presId="urn:microsoft.com/office/officeart/2005/8/layout/target3"/>
    <dgm:cxn modelId="{CC07D37D-3EE4-2946-A9C4-1F253022173A}" type="presOf" srcId="{8196662A-287F-234F-A077-9224702B5B77}" destId="{37DA109E-8680-0746-88A0-5A09E823AFFF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C1B2D0A0-ECA8-1240-9206-53E8DCDCE4D0}" type="presOf" srcId="{4C876D26-62F2-534A-8285-004449E5AB79}" destId="{704E4386-2E8D-FB4D-B3A9-87CA63C26226}" srcOrd="0" destOrd="0" presId="urn:microsoft.com/office/officeart/2005/8/layout/target3"/>
    <dgm:cxn modelId="{3D94E8C0-9E3E-634E-BE87-028673BD40C0}" type="presOf" srcId="{1752099A-5FA7-5B42-9954-CCC2DC540A73}" destId="{49E899CB-87DE-3F4F-8495-3BDFEC4CE13D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8E0187C8-0405-8141-A906-5FBDC620C509}" type="presOf" srcId="{E36883C0-73F0-B24C-AA1A-11A2C4D69DD8}" destId="{DB3AD6C2-13FB-6948-9BB5-AA698A7F47DD}" srcOrd="0" destOrd="0" presId="urn:microsoft.com/office/officeart/2005/8/layout/target3"/>
    <dgm:cxn modelId="{8B9B67CD-C0E7-5542-AD62-2466698FFDC1}" srcId="{5B0BFAD2-A999-3B41-82A1-CDF4A6E3F1DA}" destId="{4C876D26-62F2-534A-8285-004449E5AB79}" srcOrd="3" destOrd="0" parTransId="{20EE2EBB-1175-4C4C-9705-C974FA02421F}" sibTransId="{3D46B2B3-DFA2-7846-A23B-001162498004}"/>
    <dgm:cxn modelId="{437BF7CE-FC9E-CE4D-BD13-7DF6A7AF702D}" srcId="{4C876D26-62F2-534A-8285-004449E5AB79}" destId="{E36883C0-73F0-B24C-AA1A-11A2C4D69DD8}" srcOrd="0" destOrd="0" parTransId="{B62A5B6C-6EDA-0D4F-8A5A-4A6FB2448048}" sibTransId="{6F3D1FE8-6C42-A64A-B461-B9C1A6D295CC}"/>
    <dgm:cxn modelId="{51FB9AD1-0464-6045-9FFA-7D17996E0D0B}" type="presOf" srcId="{F0B52F86-83AF-D945-9E33-5773BE9861C5}" destId="{B78C82EC-15B3-4B4B-839F-AA82D66A1074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AC289E8-6677-1846-836C-B6DEADD10D82}" type="presOf" srcId="{33175CCB-1C8B-1C44-8A2A-276D69ED11D2}" destId="{22DA3AA4-E2DD-EA48-AC9F-8AAFBB349ED2}" srcOrd="1" destOrd="0" presId="urn:microsoft.com/office/officeart/2005/8/layout/target3"/>
    <dgm:cxn modelId="{9206B8F4-9801-CF45-8080-4811283BA84F}" type="presOf" srcId="{5B0BFAD2-A999-3B41-82A1-CDF4A6E3F1DA}" destId="{ABEB4457-898F-0442-B0C5-B869A21897A4}" srcOrd="0" destOrd="0" presId="urn:microsoft.com/office/officeart/2005/8/layout/target3"/>
    <dgm:cxn modelId="{19CB99FF-407E-1147-A64B-46F101D692BC}" type="presOf" srcId="{00BA3E18-A5E2-9140-B854-8729D59638C7}" destId="{DBD87C31-920D-914A-9C35-219C85BE1A78}" srcOrd="1" destOrd="0" presId="urn:microsoft.com/office/officeart/2005/8/layout/target3"/>
    <dgm:cxn modelId="{DBB5F183-C291-4D4D-8647-3A8DD8780F60}" type="presParOf" srcId="{ABEB4457-898F-0442-B0C5-B869A21897A4}" destId="{3FBD8E86-3016-6941-BA75-A363B426BBF6}" srcOrd="0" destOrd="0" presId="urn:microsoft.com/office/officeart/2005/8/layout/target3"/>
    <dgm:cxn modelId="{B22320BC-92E5-9247-878C-255AE2D5933C}" type="presParOf" srcId="{ABEB4457-898F-0442-B0C5-B869A21897A4}" destId="{A7E4D1D4-E6CB-F349-90F6-55F0851900C8}" srcOrd="1" destOrd="0" presId="urn:microsoft.com/office/officeart/2005/8/layout/target3"/>
    <dgm:cxn modelId="{741AE232-63B0-6142-8C16-5D42E0FB7A65}" type="presParOf" srcId="{ABEB4457-898F-0442-B0C5-B869A21897A4}" destId="{49E899CB-87DE-3F4F-8495-3BDFEC4CE13D}" srcOrd="2" destOrd="0" presId="urn:microsoft.com/office/officeart/2005/8/layout/target3"/>
    <dgm:cxn modelId="{E516F7D2-3881-5449-8544-CB1EF5A10CB1}" type="presParOf" srcId="{ABEB4457-898F-0442-B0C5-B869A21897A4}" destId="{A0EBF819-7944-D048-953E-97FF314688E2}" srcOrd="3" destOrd="0" presId="urn:microsoft.com/office/officeart/2005/8/layout/target3"/>
    <dgm:cxn modelId="{2DC4B81B-ED8F-E940-B2BD-93BCC0EBD2F5}" type="presParOf" srcId="{ABEB4457-898F-0442-B0C5-B869A21897A4}" destId="{C4B69ED9-F129-9F42-B3E5-C2D81EFDADAD}" srcOrd="4" destOrd="0" presId="urn:microsoft.com/office/officeart/2005/8/layout/target3"/>
    <dgm:cxn modelId="{485F4CB2-AEB3-CD4B-B2C2-54049DAE758A}" type="presParOf" srcId="{ABEB4457-898F-0442-B0C5-B869A21897A4}" destId="{5CB42F93-FE35-3D4A-B6C3-DE9E9616F247}" srcOrd="5" destOrd="0" presId="urn:microsoft.com/office/officeart/2005/8/layout/target3"/>
    <dgm:cxn modelId="{46FC2341-B4C7-7D46-AAA5-8EDA60FF3795}" type="presParOf" srcId="{ABEB4457-898F-0442-B0C5-B869A21897A4}" destId="{B84D47EA-14EC-6A4B-9CEE-BE3697AC1603}" srcOrd="6" destOrd="0" presId="urn:microsoft.com/office/officeart/2005/8/layout/target3"/>
    <dgm:cxn modelId="{D045F860-F21B-3841-A514-CF58E210B6B7}" type="presParOf" srcId="{ABEB4457-898F-0442-B0C5-B869A21897A4}" destId="{9DF404F2-35BD-4546-850A-4FB1B6498B9F}" srcOrd="7" destOrd="0" presId="urn:microsoft.com/office/officeart/2005/8/layout/target3"/>
    <dgm:cxn modelId="{E0DABDA0-F237-C34B-8F96-383D2DDFCD0C}" type="presParOf" srcId="{ABEB4457-898F-0442-B0C5-B869A21897A4}" destId="{CA8BD88C-04E4-CF44-B7D8-DD6F8D09B391}" srcOrd="8" destOrd="0" presId="urn:microsoft.com/office/officeart/2005/8/layout/target3"/>
    <dgm:cxn modelId="{D60EB723-5A46-3940-BA2A-F94805828F82}" type="presParOf" srcId="{ABEB4457-898F-0442-B0C5-B869A21897A4}" destId="{AA6DCA02-2F0A-FB4D-89F4-F12D068EB5AA}" srcOrd="9" destOrd="0" presId="urn:microsoft.com/office/officeart/2005/8/layout/target3"/>
    <dgm:cxn modelId="{4198630F-2F83-7448-AECF-791C5A7BDFB9}" type="presParOf" srcId="{ABEB4457-898F-0442-B0C5-B869A21897A4}" destId="{2375E7A8-E6E0-A340-AA35-22E8F6A63005}" srcOrd="10" destOrd="0" presId="urn:microsoft.com/office/officeart/2005/8/layout/target3"/>
    <dgm:cxn modelId="{45D1042F-3F3E-6141-8CD5-1022DFF44924}" type="presParOf" srcId="{ABEB4457-898F-0442-B0C5-B869A21897A4}" destId="{704E4386-2E8D-FB4D-B3A9-87CA63C26226}" srcOrd="11" destOrd="0" presId="urn:microsoft.com/office/officeart/2005/8/layout/target3"/>
    <dgm:cxn modelId="{51AF6DA7-0E0C-EA44-98E5-6273C1427BA3}" type="presParOf" srcId="{ABEB4457-898F-0442-B0C5-B869A21897A4}" destId="{9AAAAD28-0CC6-4849-B802-A743FCEA2BF0}" srcOrd="12" destOrd="0" presId="urn:microsoft.com/office/officeart/2005/8/layout/target3"/>
    <dgm:cxn modelId="{10A43185-6204-4C4F-8683-39E210159356}" type="presParOf" srcId="{ABEB4457-898F-0442-B0C5-B869A21897A4}" destId="{B78C82EC-15B3-4B4B-839F-AA82D66A1074}" srcOrd="13" destOrd="0" presId="urn:microsoft.com/office/officeart/2005/8/layout/target3"/>
    <dgm:cxn modelId="{ECAE28EA-D961-0D42-8207-6AE2D4D10143}" type="presParOf" srcId="{ABEB4457-898F-0442-B0C5-B869A21897A4}" destId="{22DA3AA4-E2DD-EA48-AC9F-8AAFBB349ED2}" srcOrd="14" destOrd="0" presId="urn:microsoft.com/office/officeart/2005/8/layout/target3"/>
    <dgm:cxn modelId="{3B441CB1-DEFF-F143-B3E3-899244DE5C1F}" type="presParOf" srcId="{ABEB4457-898F-0442-B0C5-B869A21897A4}" destId="{37DA109E-8680-0746-88A0-5A09E823AFFF}" srcOrd="15" destOrd="0" presId="urn:microsoft.com/office/officeart/2005/8/layout/target3"/>
    <dgm:cxn modelId="{5A4EA995-8947-BE4E-9DC7-75E00C9DE2A3}" type="presParOf" srcId="{ABEB4457-898F-0442-B0C5-B869A21897A4}" destId="{DBD87C31-920D-914A-9C35-219C85BE1A78}" srcOrd="16" destOrd="0" presId="urn:microsoft.com/office/officeart/2005/8/layout/target3"/>
    <dgm:cxn modelId="{6CB7FDC0-E1C8-3D4E-A84C-B6131624B05F}" type="presParOf" srcId="{ABEB4457-898F-0442-B0C5-B869A21897A4}" destId="{2BE75753-09C5-EF41-8764-C70907863296}" srcOrd="17" destOrd="0" presId="urn:microsoft.com/office/officeart/2005/8/layout/target3"/>
    <dgm:cxn modelId="{A51B705E-DCCD-BC40-B41E-E19A51269219}" type="presParOf" srcId="{ABEB4457-898F-0442-B0C5-B869A21897A4}" destId="{577C69AE-59CF-3948-84B7-99D7F93D36AF}" srcOrd="18" destOrd="0" presId="urn:microsoft.com/office/officeart/2005/8/layout/target3"/>
    <dgm:cxn modelId="{E50ADBB1-BDD0-E148-90C8-090C5EA0B74A}" type="presParOf" srcId="{ABEB4457-898F-0442-B0C5-B869A21897A4}" destId="{DB3AD6C2-13FB-6948-9BB5-AA698A7F47D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b="1" dirty="0"/>
            <a:t>اعترف بسرعة، وابدأ في بناء سرد صادق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b="1" dirty="0"/>
            <a:t>اجعل الشفافية أولوية في كل قناة تواصل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b="1" dirty="0"/>
            <a:t>طبّق تحسينات حقيقية — واظهرها للجمهور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DCB2C85-6422-794A-AE80-A855809BE08A}">
      <dgm:prSet phldrT="[Text]" custT="1"/>
      <dgm:spPr/>
      <dgm:t>
        <a:bodyPr/>
        <a:lstStyle/>
        <a:p>
          <a:pPr algn="ctr" rtl="1">
            <a:buNone/>
          </a:pPr>
          <a:r>
            <a:rPr lang="ar-SA" sz="2400" b="1" dirty="0"/>
            <a:t>اشرك الجمهور في متابعة رحلة التحسّن</a:t>
          </a:r>
          <a:endParaRPr lang="en-GB" sz="2400" b="1" dirty="0"/>
        </a:p>
      </dgm:t>
    </dgm:pt>
    <dgm:pt modelId="{6E0C8D56-525D-F44B-8544-C728E47DC8C1}" type="parTrans" cxnId="{D2C6BE6E-F601-264D-B0A7-45954397B68A}">
      <dgm:prSet/>
      <dgm:spPr/>
      <dgm:t>
        <a:bodyPr/>
        <a:lstStyle/>
        <a:p>
          <a:pPr algn="ctr" rtl="1"/>
          <a:endParaRPr lang="en-GB" sz="2400"/>
        </a:p>
      </dgm:t>
    </dgm:pt>
    <dgm:pt modelId="{B5DED0C7-531D-5D47-BA8E-21532E194555}" type="sibTrans" cxnId="{D2C6BE6E-F601-264D-B0A7-45954397B68A}">
      <dgm:prSet custT="1"/>
      <dgm:spPr/>
      <dgm:t>
        <a:bodyPr/>
        <a:lstStyle/>
        <a:p>
          <a:pPr algn="ctr" rtl="1"/>
          <a:endParaRPr lang="en-GB" sz="2400"/>
        </a:p>
      </dgm:t>
    </dgm:pt>
    <dgm:pt modelId="{5BB2DD32-957D-F34F-93A0-6FFFC5191975}">
      <dgm:prSet phldrT="[Text]" custT="1"/>
      <dgm:spPr/>
      <dgm:t>
        <a:bodyPr/>
        <a:lstStyle/>
        <a:p>
          <a:pPr algn="ctr" rtl="1">
            <a:buNone/>
          </a:pPr>
          <a:r>
            <a:rPr lang="ar-SA" sz="2400" b="1" dirty="0"/>
            <a:t>درّب موظفيك ليكونوا سفراء للقيم الجديدة</a:t>
          </a:r>
          <a:endParaRPr lang="en-GB" sz="2400" b="1" dirty="0"/>
        </a:p>
      </dgm:t>
    </dgm:pt>
    <dgm:pt modelId="{419A0AEC-95C0-EC4A-8C0A-AD0132981271}" type="parTrans" cxnId="{40C3A84A-6239-5040-B3B7-A6BA163F862B}">
      <dgm:prSet/>
      <dgm:spPr/>
      <dgm:t>
        <a:bodyPr/>
        <a:lstStyle/>
        <a:p>
          <a:pPr algn="ctr" rtl="1"/>
          <a:endParaRPr lang="en-GB" sz="2400"/>
        </a:p>
      </dgm:t>
    </dgm:pt>
    <dgm:pt modelId="{7A7C609F-5751-A342-98C1-A9282D81F996}" type="sibTrans" cxnId="{40C3A84A-6239-5040-B3B7-A6BA163F862B}">
      <dgm:prSet/>
      <dgm:spPr/>
      <dgm:t>
        <a:bodyPr/>
        <a:lstStyle/>
        <a:p>
          <a:pPr algn="ctr" rtl="1"/>
          <a:endParaRPr lang="en-GB" sz="2400"/>
        </a:p>
      </dgm:t>
    </dgm:pt>
    <dgm:pt modelId="{AB17E3B6-FFC6-2D47-8F5B-C65881CA5712}">
      <dgm:prSet phldrT="[Text]" custT="1"/>
      <dgm:spPr/>
      <dgm:t>
        <a:bodyPr/>
        <a:lstStyle/>
        <a:p>
          <a:pPr algn="ctr" rtl="1">
            <a:buNone/>
          </a:pPr>
          <a:r>
            <a:rPr lang="ar-SA" sz="2400" b="1" dirty="0"/>
            <a:t>اضبط توقيت استئناف الحملات التجارية بحذر</a:t>
          </a:r>
          <a:endParaRPr lang="en-GB" sz="2400" b="1" dirty="0"/>
        </a:p>
      </dgm:t>
    </dgm:pt>
    <dgm:pt modelId="{5DF1A25C-1244-8543-8FEA-7C6B273267CC}" type="parTrans" cxnId="{05D96CE5-C154-2A4F-9D42-B0FBED27ED1F}">
      <dgm:prSet/>
      <dgm:spPr/>
      <dgm:t>
        <a:bodyPr/>
        <a:lstStyle/>
        <a:p>
          <a:pPr algn="ctr" rtl="1"/>
          <a:endParaRPr lang="en-GB" sz="2400"/>
        </a:p>
      </dgm:t>
    </dgm:pt>
    <dgm:pt modelId="{A2EEA6EA-5694-E041-82EA-6805E545E05E}" type="sibTrans" cxnId="{05D96CE5-C154-2A4F-9D42-B0FBED27ED1F}">
      <dgm:prSet/>
      <dgm:spPr/>
      <dgm:t>
        <a:bodyPr/>
        <a:lstStyle/>
        <a:p>
          <a:pPr algn="ctr" rtl="1"/>
          <a:endParaRPr lang="en-GB" sz="2400"/>
        </a:p>
      </dgm:t>
    </dgm:pt>
    <dgm:pt modelId="{5086E547-5144-584F-98E8-E09E67B45239}">
      <dgm:prSet phldrT="[Text]" custT="1"/>
      <dgm:spPr/>
      <dgm:t>
        <a:bodyPr/>
        <a:lstStyle/>
        <a:p>
          <a:pPr algn="ctr" rtl="1">
            <a:buNone/>
          </a:pPr>
          <a:r>
            <a:rPr lang="ar-SA" sz="2400" b="1" dirty="0"/>
            <a:t>راقب الصورة الذهنية علميًا — وعدّل الاستراتيجية باستمرار</a:t>
          </a:r>
          <a:endParaRPr lang="en-GB" sz="2400" b="1" dirty="0"/>
        </a:p>
      </dgm:t>
    </dgm:pt>
    <dgm:pt modelId="{9E2E4D42-063B-B74B-B6FF-A3C27B75EA4A}" type="parTrans" cxnId="{CC5BAD0B-9A98-3147-88F6-95E1E44C3767}">
      <dgm:prSet/>
      <dgm:spPr/>
      <dgm:t>
        <a:bodyPr/>
        <a:lstStyle/>
        <a:p>
          <a:pPr algn="ctr" rtl="1"/>
          <a:endParaRPr lang="en-GB" sz="2400"/>
        </a:p>
      </dgm:t>
    </dgm:pt>
    <dgm:pt modelId="{6B01CDA0-1FFD-3C4C-BE1E-485F150D19E9}" type="sibTrans" cxnId="{CC5BAD0B-9A98-3147-88F6-95E1E44C3767}">
      <dgm:prSet/>
      <dgm:spPr/>
      <dgm:t>
        <a:bodyPr/>
        <a:lstStyle/>
        <a:p>
          <a:pPr algn="ctr" rtl="1"/>
          <a:endParaRPr lang="en-GB" sz="2400"/>
        </a:p>
      </dgm:t>
    </dgm:pt>
    <dgm:pt modelId="{36491B7D-5846-214D-AEBA-8E90113BD2AF}" type="pres">
      <dgm:prSet presAssocID="{FC59F2C5-80E2-AD4A-AD85-54DDF7E1F903}" presName="Name0" presStyleCnt="0">
        <dgm:presLayoutVars>
          <dgm:dir/>
          <dgm:animLvl val="lvl"/>
          <dgm:resizeHandles val="exact"/>
        </dgm:presLayoutVars>
      </dgm:prSet>
      <dgm:spPr/>
    </dgm:pt>
    <dgm:pt modelId="{46A85914-2C40-4E40-8E51-40EB284BED1F}" type="pres">
      <dgm:prSet presAssocID="{5086E547-5144-584F-98E8-E09E67B45239}" presName="boxAndChildren" presStyleCnt="0"/>
      <dgm:spPr/>
    </dgm:pt>
    <dgm:pt modelId="{C0DE7CDE-46EF-EB4B-80FE-DFC98C8BE112}" type="pres">
      <dgm:prSet presAssocID="{5086E547-5144-584F-98E8-E09E67B45239}" presName="parentTextBox" presStyleLbl="node1" presStyleIdx="0" presStyleCnt="7"/>
      <dgm:spPr/>
    </dgm:pt>
    <dgm:pt modelId="{D81F48F8-6370-874F-93F1-E1CCCAD62D4F}" type="pres">
      <dgm:prSet presAssocID="{A2EEA6EA-5694-E041-82EA-6805E545E05E}" presName="sp" presStyleCnt="0"/>
      <dgm:spPr/>
    </dgm:pt>
    <dgm:pt modelId="{9874848F-A3E4-A846-8E8F-B5A4CD5607F1}" type="pres">
      <dgm:prSet presAssocID="{AB17E3B6-FFC6-2D47-8F5B-C65881CA5712}" presName="arrowAndChildren" presStyleCnt="0"/>
      <dgm:spPr/>
    </dgm:pt>
    <dgm:pt modelId="{491C1441-EC1D-6A48-9B64-D8771BED149E}" type="pres">
      <dgm:prSet presAssocID="{AB17E3B6-FFC6-2D47-8F5B-C65881CA5712}" presName="parentTextArrow" presStyleLbl="node1" presStyleIdx="1" presStyleCnt="7"/>
      <dgm:spPr/>
    </dgm:pt>
    <dgm:pt modelId="{12195EBE-831C-AD40-8267-659BCD250F37}" type="pres">
      <dgm:prSet presAssocID="{7A7C609F-5751-A342-98C1-A9282D81F996}" presName="sp" presStyleCnt="0"/>
      <dgm:spPr/>
    </dgm:pt>
    <dgm:pt modelId="{B6A0ECAD-C51C-EA42-8935-B6B38CDE514C}" type="pres">
      <dgm:prSet presAssocID="{5BB2DD32-957D-F34F-93A0-6FFFC5191975}" presName="arrowAndChildren" presStyleCnt="0"/>
      <dgm:spPr/>
    </dgm:pt>
    <dgm:pt modelId="{04121675-2546-3F42-9EDE-759A7F3AAA38}" type="pres">
      <dgm:prSet presAssocID="{5BB2DD32-957D-F34F-93A0-6FFFC5191975}" presName="parentTextArrow" presStyleLbl="node1" presStyleIdx="2" presStyleCnt="7"/>
      <dgm:spPr/>
    </dgm:pt>
    <dgm:pt modelId="{99F36D3B-16EA-084D-9358-4BA744466BF7}" type="pres">
      <dgm:prSet presAssocID="{B5DED0C7-531D-5D47-BA8E-21532E194555}" presName="sp" presStyleCnt="0"/>
      <dgm:spPr/>
    </dgm:pt>
    <dgm:pt modelId="{DD6B7B2D-32FE-704D-85E5-47A726F2CD77}" type="pres">
      <dgm:prSet presAssocID="{3DCB2C85-6422-794A-AE80-A855809BE08A}" presName="arrowAndChildren" presStyleCnt="0"/>
      <dgm:spPr/>
    </dgm:pt>
    <dgm:pt modelId="{79C9A255-75C1-DA44-AFE8-D8BB778CFCD5}" type="pres">
      <dgm:prSet presAssocID="{3DCB2C85-6422-794A-AE80-A855809BE08A}" presName="parentTextArrow" presStyleLbl="node1" presStyleIdx="3" presStyleCnt="7"/>
      <dgm:spPr/>
    </dgm:pt>
    <dgm:pt modelId="{83F715A8-4A94-E64F-BFD5-1179D0BEC139}" type="pres">
      <dgm:prSet presAssocID="{976B52BE-E96B-5346-8477-5F12C31331FF}" presName="sp" presStyleCnt="0"/>
      <dgm:spPr/>
    </dgm:pt>
    <dgm:pt modelId="{2A2C4D76-F3C8-9949-85ED-2B1692356AD3}" type="pres">
      <dgm:prSet presAssocID="{F7EA539D-FC05-1540-AD9A-EE773CE2F5DE}" presName="arrowAndChildren" presStyleCnt="0"/>
      <dgm:spPr/>
    </dgm:pt>
    <dgm:pt modelId="{C8EC0C73-A951-6F45-AC1B-804877DC1C46}" type="pres">
      <dgm:prSet presAssocID="{F7EA539D-FC05-1540-AD9A-EE773CE2F5DE}" presName="parentTextArrow" presStyleLbl="node1" presStyleIdx="4" presStyleCnt="7"/>
      <dgm:spPr/>
    </dgm:pt>
    <dgm:pt modelId="{A1B48C45-03A7-C447-90B2-E162D719B344}" type="pres">
      <dgm:prSet presAssocID="{9BF74076-8E0B-C04A-807E-DEEC74D4C8C6}" presName="sp" presStyleCnt="0"/>
      <dgm:spPr/>
    </dgm:pt>
    <dgm:pt modelId="{DAED06BE-1DDC-2F43-BECD-2168B32B28A9}" type="pres">
      <dgm:prSet presAssocID="{64964D88-FD86-174D-914C-CE8F8A1F66C9}" presName="arrowAndChildren" presStyleCnt="0"/>
      <dgm:spPr/>
    </dgm:pt>
    <dgm:pt modelId="{CD05A87F-E576-7048-B991-4D085C4C3C14}" type="pres">
      <dgm:prSet presAssocID="{64964D88-FD86-174D-914C-CE8F8A1F66C9}" presName="parentTextArrow" presStyleLbl="node1" presStyleIdx="5" presStyleCnt="7"/>
      <dgm:spPr/>
    </dgm:pt>
    <dgm:pt modelId="{94F47B92-EA37-424A-9480-89574B8E0C05}" type="pres">
      <dgm:prSet presAssocID="{129EF210-9901-FB4E-91C7-7108A5A2834A}" presName="sp" presStyleCnt="0"/>
      <dgm:spPr/>
    </dgm:pt>
    <dgm:pt modelId="{A6B20BFA-20FB-764E-9329-A807BFB59FB8}" type="pres">
      <dgm:prSet presAssocID="{CE204DBC-4615-A74D-91B7-BCE007B1DB25}" presName="arrowAndChildren" presStyleCnt="0"/>
      <dgm:spPr/>
    </dgm:pt>
    <dgm:pt modelId="{38EC5635-6196-F84D-91EB-FAD241FF9EDF}" type="pres">
      <dgm:prSet presAssocID="{CE204DBC-4615-A74D-91B7-BCE007B1DB25}" presName="parentTextArrow" presStyleLbl="node1" presStyleIdx="6" presStyleCnt="7"/>
      <dgm:spPr/>
    </dgm:pt>
  </dgm:ptLst>
  <dgm:cxnLst>
    <dgm:cxn modelId="{CC5BAD0B-9A98-3147-88F6-95E1E44C3767}" srcId="{FC59F2C5-80E2-AD4A-AD85-54DDF7E1F903}" destId="{5086E547-5144-584F-98E8-E09E67B45239}" srcOrd="6" destOrd="0" parTransId="{9E2E4D42-063B-B74B-B6FF-A3C27B75EA4A}" sibTransId="{6B01CDA0-1FFD-3C4C-BE1E-485F150D19E9}"/>
    <dgm:cxn modelId="{E74B3026-D48C-2D49-8F4E-35C00C6ACAE2}" type="presOf" srcId="{F7EA539D-FC05-1540-AD9A-EE773CE2F5DE}" destId="{C8EC0C73-A951-6F45-AC1B-804877DC1C46}" srcOrd="0" destOrd="0" presId="urn:microsoft.com/office/officeart/2005/8/layout/process4"/>
    <dgm:cxn modelId="{552A8B3E-5A9F-CE4D-A818-1FEBC9479897}" type="presOf" srcId="{5086E547-5144-584F-98E8-E09E67B45239}" destId="{C0DE7CDE-46EF-EB4B-80FE-DFC98C8BE112}" srcOrd="0" destOrd="0" presId="urn:microsoft.com/office/officeart/2005/8/layout/process4"/>
    <dgm:cxn modelId="{01D60546-7AB1-A94A-80BF-02578232D991}" type="presOf" srcId="{FC59F2C5-80E2-AD4A-AD85-54DDF7E1F903}" destId="{36491B7D-5846-214D-AEBA-8E90113BD2AF}" srcOrd="0" destOrd="0" presId="urn:microsoft.com/office/officeart/2005/8/layout/process4"/>
    <dgm:cxn modelId="{40C3A84A-6239-5040-B3B7-A6BA163F862B}" srcId="{FC59F2C5-80E2-AD4A-AD85-54DDF7E1F903}" destId="{5BB2DD32-957D-F34F-93A0-6FFFC5191975}" srcOrd="4" destOrd="0" parTransId="{419A0AEC-95C0-EC4A-8C0A-AD0132981271}" sibTransId="{7A7C609F-5751-A342-98C1-A9282D81F996}"/>
    <dgm:cxn modelId="{CD14D259-242F-4F4E-81C6-44777D8D37BC}" type="presOf" srcId="{CE204DBC-4615-A74D-91B7-BCE007B1DB25}" destId="{38EC5635-6196-F84D-91EB-FAD241FF9EDF}" srcOrd="0" destOrd="0" presId="urn:microsoft.com/office/officeart/2005/8/layout/process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6079EB69-0564-B345-9568-9813267F1A72}" type="presOf" srcId="{5BB2DD32-957D-F34F-93A0-6FFFC5191975}" destId="{04121675-2546-3F42-9EDE-759A7F3AAA38}" srcOrd="0" destOrd="0" presId="urn:microsoft.com/office/officeart/2005/8/layout/process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D2C6BE6E-F601-264D-B0A7-45954397B68A}" srcId="{FC59F2C5-80E2-AD4A-AD85-54DDF7E1F903}" destId="{3DCB2C85-6422-794A-AE80-A855809BE08A}" srcOrd="3" destOrd="0" parTransId="{6E0C8D56-525D-F44B-8544-C728E47DC8C1}" sibTransId="{B5DED0C7-531D-5D47-BA8E-21532E194555}"/>
    <dgm:cxn modelId="{16E7ADB8-DECF-2444-AAC0-04692CE188E7}" type="presOf" srcId="{64964D88-FD86-174D-914C-CE8F8A1F66C9}" destId="{CD05A87F-E576-7048-B991-4D085C4C3C14}" srcOrd="0" destOrd="0" presId="urn:microsoft.com/office/officeart/2005/8/layout/process4"/>
    <dgm:cxn modelId="{05D96CE5-C154-2A4F-9D42-B0FBED27ED1F}" srcId="{FC59F2C5-80E2-AD4A-AD85-54DDF7E1F903}" destId="{AB17E3B6-FFC6-2D47-8F5B-C65881CA5712}" srcOrd="5" destOrd="0" parTransId="{5DF1A25C-1244-8543-8FEA-7C6B273267CC}" sibTransId="{A2EEA6EA-5694-E041-82EA-6805E545E05E}"/>
    <dgm:cxn modelId="{CD9784E6-C3CD-1244-9CB4-45828C2DF369}" type="presOf" srcId="{AB17E3B6-FFC6-2D47-8F5B-C65881CA5712}" destId="{491C1441-EC1D-6A48-9B64-D8771BED149E}" srcOrd="0" destOrd="0" presId="urn:microsoft.com/office/officeart/2005/8/layout/process4"/>
    <dgm:cxn modelId="{09FC2EEA-FF0B-9349-832B-50600A7D9716}" type="presOf" srcId="{3DCB2C85-6422-794A-AE80-A855809BE08A}" destId="{79C9A255-75C1-DA44-AFE8-D8BB778CFCD5}" srcOrd="0" destOrd="0" presId="urn:microsoft.com/office/officeart/2005/8/layout/process4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B4862F4-8663-A243-A3A0-C1DC47D776A0}" type="presParOf" srcId="{36491B7D-5846-214D-AEBA-8E90113BD2AF}" destId="{46A85914-2C40-4E40-8E51-40EB284BED1F}" srcOrd="0" destOrd="0" presId="urn:microsoft.com/office/officeart/2005/8/layout/process4"/>
    <dgm:cxn modelId="{D06B184D-F1DA-9E42-9539-BEEA6EECC5B4}" type="presParOf" srcId="{46A85914-2C40-4E40-8E51-40EB284BED1F}" destId="{C0DE7CDE-46EF-EB4B-80FE-DFC98C8BE112}" srcOrd="0" destOrd="0" presId="urn:microsoft.com/office/officeart/2005/8/layout/process4"/>
    <dgm:cxn modelId="{24DF521C-5200-654D-BEA8-013EB764BD89}" type="presParOf" srcId="{36491B7D-5846-214D-AEBA-8E90113BD2AF}" destId="{D81F48F8-6370-874F-93F1-E1CCCAD62D4F}" srcOrd="1" destOrd="0" presId="urn:microsoft.com/office/officeart/2005/8/layout/process4"/>
    <dgm:cxn modelId="{FDD376F9-794E-4F41-B5B7-A13156289748}" type="presParOf" srcId="{36491B7D-5846-214D-AEBA-8E90113BD2AF}" destId="{9874848F-A3E4-A846-8E8F-B5A4CD5607F1}" srcOrd="2" destOrd="0" presId="urn:microsoft.com/office/officeart/2005/8/layout/process4"/>
    <dgm:cxn modelId="{182EFAD1-CB84-8344-81A3-86D29A2BA8F3}" type="presParOf" srcId="{9874848F-A3E4-A846-8E8F-B5A4CD5607F1}" destId="{491C1441-EC1D-6A48-9B64-D8771BED149E}" srcOrd="0" destOrd="0" presId="urn:microsoft.com/office/officeart/2005/8/layout/process4"/>
    <dgm:cxn modelId="{EC83F2A1-3071-E244-A4CE-6B82A5CB074D}" type="presParOf" srcId="{36491B7D-5846-214D-AEBA-8E90113BD2AF}" destId="{12195EBE-831C-AD40-8267-659BCD250F37}" srcOrd="3" destOrd="0" presId="urn:microsoft.com/office/officeart/2005/8/layout/process4"/>
    <dgm:cxn modelId="{AED74AB7-FF62-0F42-BFEA-3A08D769597A}" type="presParOf" srcId="{36491B7D-5846-214D-AEBA-8E90113BD2AF}" destId="{B6A0ECAD-C51C-EA42-8935-B6B38CDE514C}" srcOrd="4" destOrd="0" presId="urn:microsoft.com/office/officeart/2005/8/layout/process4"/>
    <dgm:cxn modelId="{62DB979C-7146-6642-BCEF-931BEE789ED5}" type="presParOf" srcId="{B6A0ECAD-C51C-EA42-8935-B6B38CDE514C}" destId="{04121675-2546-3F42-9EDE-759A7F3AAA38}" srcOrd="0" destOrd="0" presId="urn:microsoft.com/office/officeart/2005/8/layout/process4"/>
    <dgm:cxn modelId="{24F56727-3006-5C4A-9B58-0D06B1604A60}" type="presParOf" srcId="{36491B7D-5846-214D-AEBA-8E90113BD2AF}" destId="{99F36D3B-16EA-084D-9358-4BA744466BF7}" srcOrd="5" destOrd="0" presId="urn:microsoft.com/office/officeart/2005/8/layout/process4"/>
    <dgm:cxn modelId="{26617C80-41EE-9049-9380-CFE440112D5F}" type="presParOf" srcId="{36491B7D-5846-214D-AEBA-8E90113BD2AF}" destId="{DD6B7B2D-32FE-704D-85E5-47A726F2CD77}" srcOrd="6" destOrd="0" presId="urn:microsoft.com/office/officeart/2005/8/layout/process4"/>
    <dgm:cxn modelId="{04B711C1-5EE7-8946-A175-A338A3CA10E3}" type="presParOf" srcId="{DD6B7B2D-32FE-704D-85E5-47A726F2CD77}" destId="{79C9A255-75C1-DA44-AFE8-D8BB778CFCD5}" srcOrd="0" destOrd="0" presId="urn:microsoft.com/office/officeart/2005/8/layout/process4"/>
    <dgm:cxn modelId="{DAF6C21C-341F-024F-9BDB-C50ED2DA05F4}" type="presParOf" srcId="{36491B7D-5846-214D-AEBA-8E90113BD2AF}" destId="{83F715A8-4A94-E64F-BFD5-1179D0BEC139}" srcOrd="7" destOrd="0" presId="urn:microsoft.com/office/officeart/2005/8/layout/process4"/>
    <dgm:cxn modelId="{F6F10921-3201-4B47-8CD4-D0C1B606B37A}" type="presParOf" srcId="{36491B7D-5846-214D-AEBA-8E90113BD2AF}" destId="{2A2C4D76-F3C8-9949-85ED-2B1692356AD3}" srcOrd="8" destOrd="0" presId="urn:microsoft.com/office/officeart/2005/8/layout/process4"/>
    <dgm:cxn modelId="{1FB809A4-E3BD-3C49-84B0-A4383EBFABAB}" type="presParOf" srcId="{2A2C4D76-F3C8-9949-85ED-2B1692356AD3}" destId="{C8EC0C73-A951-6F45-AC1B-804877DC1C46}" srcOrd="0" destOrd="0" presId="urn:microsoft.com/office/officeart/2005/8/layout/process4"/>
    <dgm:cxn modelId="{298D0C00-4D03-F946-A845-6D85EB271C18}" type="presParOf" srcId="{36491B7D-5846-214D-AEBA-8E90113BD2AF}" destId="{A1B48C45-03A7-C447-90B2-E162D719B344}" srcOrd="9" destOrd="0" presId="urn:microsoft.com/office/officeart/2005/8/layout/process4"/>
    <dgm:cxn modelId="{6451655A-B75F-C043-AB25-BF1A9106DF9D}" type="presParOf" srcId="{36491B7D-5846-214D-AEBA-8E90113BD2AF}" destId="{DAED06BE-1DDC-2F43-BECD-2168B32B28A9}" srcOrd="10" destOrd="0" presId="urn:microsoft.com/office/officeart/2005/8/layout/process4"/>
    <dgm:cxn modelId="{7DCE1C94-253A-654E-8881-1D90F9DCBF30}" type="presParOf" srcId="{DAED06BE-1DDC-2F43-BECD-2168B32B28A9}" destId="{CD05A87F-E576-7048-B991-4D085C4C3C14}" srcOrd="0" destOrd="0" presId="urn:microsoft.com/office/officeart/2005/8/layout/process4"/>
    <dgm:cxn modelId="{2FBE9180-2E0F-C84E-9080-857946A2A877}" type="presParOf" srcId="{36491B7D-5846-214D-AEBA-8E90113BD2AF}" destId="{94F47B92-EA37-424A-9480-89574B8E0C05}" srcOrd="11" destOrd="0" presId="urn:microsoft.com/office/officeart/2005/8/layout/process4"/>
    <dgm:cxn modelId="{F7360258-3997-C245-BD6E-0EEDFDE2DEFD}" type="presParOf" srcId="{36491B7D-5846-214D-AEBA-8E90113BD2AF}" destId="{A6B20BFA-20FB-764E-9329-A807BFB59FB8}" srcOrd="12" destOrd="0" presId="urn:microsoft.com/office/officeart/2005/8/layout/process4"/>
    <dgm:cxn modelId="{0313D186-8D49-774F-A138-5E6129D530F1}" type="presParOf" srcId="{A6B20BFA-20FB-764E-9329-A807BFB59FB8}" destId="{38EC5635-6196-F84D-91EB-FAD241FF9ED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5E6BA2-523E-024D-A7A7-144DE90CAC7B}">
      <dsp:nvSpPr>
        <dsp:cNvPr id="0" name=""/>
        <dsp:cNvSpPr/>
      </dsp:nvSpPr>
      <dsp:spPr>
        <a:xfrm>
          <a:off x="0" y="344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الصورة الذهنية تُبنى في العقول — وليست فقط في الإعلام</a:t>
          </a:r>
          <a:endParaRPr lang="en-GB" sz="2400" kern="1200" dirty="0"/>
        </a:p>
      </dsp:txBody>
      <dsp:txXfrm>
        <a:off x="25378" y="25722"/>
        <a:ext cx="10097368" cy="469117"/>
      </dsp:txXfrm>
    </dsp:sp>
    <dsp:sp modelId="{C385128F-E1BA-9944-9066-06F410057047}">
      <dsp:nvSpPr>
        <dsp:cNvPr id="0" name=""/>
        <dsp:cNvSpPr/>
      </dsp:nvSpPr>
      <dsp:spPr>
        <a:xfrm>
          <a:off x="0" y="520217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400" kern="1200" dirty="0"/>
            <a:t>من الصعب تغيير تصوّرات الجمهور الراسخة</a:t>
          </a:r>
          <a:r>
            <a:rPr lang="en-GB" sz="2400" kern="1200" dirty="0"/>
            <a:t>.</a:t>
          </a:r>
        </a:p>
      </dsp:txBody>
      <dsp:txXfrm>
        <a:off x="0" y="520217"/>
        <a:ext cx="10148124" cy="358712"/>
      </dsp:txXfrm>
    </dsp:sp>
    <dsp:sp modelId="{EC901102-69FF-D746-B258-D4EC988CF79C}">
      <dsp:nvSpPr>
        <dsp:cNvPr id="0" name=""/>
        <dsp:cNvSpPr/>
      </dsp:nvSpPr>
      <dsp:spPr>
        <a:xfrm>
          <a:off x="0" y="878929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الجمهور يُخزّن المشاعر المرتبطة بالأزمة لفترة طويلة</a:t>
          </a:r>
          <a:endParaRPr lang="en-GB" sz="2400" kern="1200" dirty="0"/>
        </a:p>
      </dsp:txBody>
      <dsp:txXfrm>
        <a:off x="25378" y="904307"/>
        <a:ext cx="10097368" cy="469117"/>
      </dsp:txXfrm>
    </dsp:sp>
    <dsp:sp modelId="{771F224A-FF5D-F548-8859-708CF2C73CC3}">
      <dsp:nvSpPr>
        <dsp:cNvPr id="0" name=""/>
        <dsp:cNvSpPr/>
      </dsp:nvSpPr>
      <dsp:spPr>
        <a:xfrm>
          <a:off x="0" y="1398802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المشاعر السلبية لا تزول مع بيان رسمي أو إعلان سريع</a:t>
          </a:r>
          <a:endParaRPr lang="en-GB" sz="2400" kern="1200" dirty="0"/>
        </a:p>
      </dsp:txBody>
      <dsp:txXfrm>
        <a:off x="0" y="1398802"/>
        <a:ext cx="10148124" cy="358712"/>
      </dsp:txXfrm>
    </dsp:sp>
    <dsp:sp modelId="{C60E073A-882F-EC4B-9A5D-11E704900BCF}">
      <dsp:nvSpPr>
        <dsp:cNvPr id="0" name=""/>
        <dsp:cNvSpPr/>
      </dsp:nvSpPr>
      <dsp:spPr>
        <a:xfrm>
          <a:off x="0" y="1757515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إعادة بناء الثقة تتطلّب وقتًا وتجارب إيجابية متكرّرة</a:t>
          </a:r>
          <a:endParaRPr lang="en-GB" sz="2400" kern="1200" dirty="0"/>
        </a:p>
      </dsp:txBody>
      <dsp:txXfrm>
        <a:off x="25378" y="1782893"/>
        <a:ext cx="10097368" cy="469117"/>
      </dsp:txXfrm>
    </dsp:sp>
    <dsp:sp modelId="{2E171B1C-05CC-334A-B6B3-82F5EE024637}">
      <dsp:nvSpPr>
        <dsp:cNvPr id="0" name=""/>
        <dsp:cNvSpPr/>
      </dsp:nvSpPr>
      <dsp:spPr>
        <a:xfrm>
          <a:off x="0" y="2277388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لا تكفي حملة واحدة — بل يحتاج الجمهور لرؤية تغيّر حقيقي مستمر</a:t>
          </a:r>
          <a:r>
            <a:rPr lang="en-GB" sz="2400" kern="1200" dirty="0"/>
            <a:t>.</a:t>
          </a:r>
          <a:endParaRPr lang="en-GB" sz="2400" b="1" kern="1200" dirty="0"/>
        </a:p>
      </dsp:txBody>
      <dsp:txXfrm>
        <a:off x="0" y="2277388"/>
        <a:ext cx="10148124" cy="358712"/>
      </dsp:txXfrm>
    </dsp:sp>
    <dsp:sp modelId="{FFD2B13C-035C-7346-8585-66A450E2D8EE}">
      <dsp:nvSpPr>
        <dsp:cNvPr id="0" name=""/>
        <dsp:cNvSpPr/>
      </dsp:nvSpPr>
      <dsp:spPr>
        <a:xfrm>
          <a:off x="0" y="2636100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الإعلام الرقمي يُخلّد أخطاء المؤسسة</a:t>
          </a:r>
          <a:endParaRPr lang="en-GB" sz="2400" kern="1200" dirty="0"/>
        </a:p>
      </dsp:txBody>
      <dsp:txXfrm>
        <a:off x="25378" y="2661478"/>
        <a:ext cx="10097368" cy="469117"/>
      </dsp:txXfrm>
    </dsp:sp>
    <dsp:sp modelId="{C61F57D9-6B55-0743-B573-7F817B1046FB}">
      <dsp:nvSpPr>
        <dsp:cNvPr id="0" name=""/>
        <dsp:cNvSpPr/>
      </dsp:nvSpPr>
      <dsp:spPr>
        <a:xfrm>
          <a:off x="0" y="3155973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الأزمات تظل حاضرة في نتائج البحث ووسائل التواصل لسنوات</a:t>
          </a:r>
          <a:endParaRPr lang="en-GB" sz="2400" b="1" kern="1200" dirty="0"/>
        </a:p>
      </dsp:txBody>
      <dsp:txXfrm>
        <a:off x="0" y="3155973"/>
        <a:ext cx="10148124" cy="358712"/>
      </dsp:txXfrm>
    </dsp:sp>
    <dsp:sp modelId="{DB98B327-556A-7F41-96DF-DB4D27A0B17F}">
      <dsp:nvSpPr>
        <dsp:cNvPr id="0" name=""/>
        <dsp:cNvSpPr/>
      </dsp:nvSpPr>
      <dsp:spPr>
        <a:xfrm>
          <a:off x="0" y="3514686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الجمهور يُصبح أكثر نقدًا وحذرًا بعد الأزمات</a:t>
          </a:r>
          <a:endParaRPr lang="en-GB" sz="2400" kern="1200" dirty="0"/>
        </a:p>
      </dsp:txBody>
      <dsp:txXfrm>
        <a:off x="25378" y="3540064"/>
        <a:ext cx="10097368" cy="469117"/>
      </dsp:txXfrm>
    </dsp:sp>
    <dsp:sp modelId="{C2BD53F9-6BBB-D04C-ABEB-C70A9718B9F7}">
      <dsp:nvSpPr>
        <dsp:cNvPr id="0" name=""/>
        <dsp:cNvSpPr/>
      </dsp:nvSpPr>
      <dsp:spPr>
        <a:xfrm>
          <a:off x="0" y="4034559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أي محاولة تلميع ساذجة تُقابَل بالرفض</a:t>
          </a:r>
          <a:endParaRPr lang="en-GB" sz="2400" b="1" kern="1200" dirty="0"/>
        </a:p>
      </dsp:txBody>
      <dsp:txXfrm>
        <a:off x="0" y="4034559"/>
        <a:ext cx="10148124" cy="358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896398" y="-2791482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لا معنى لإعلان "عودة الأمور إلى طبيعتها" إذا كان الجمهور ما يزال يشعر بالغضب أو عدم الثقة</a:t>
          </a:r>
          <a:endParaRPr lang="en-GB" sz="2000" kern="1200" dirty="0"/>
        </a:p>
      </dsp:txBody>
      <dsp:txXfrm rot="5400000">
        <a:off x="40138" y="145054"/>
        <a:ext cx="6574893" cy="741958"/>
      </dsp:txXfrm>
    </dsp:sp>
    <dsp:sp modelId="{2D644AA8-B101-AB42-81EB-2D42B53CA4E5}">
      <dsp:nvSpPr>
        <dsp:cNvPr id="0" name=""/>
        <dsp:cNvSpPr/>
      </dsp:nvSpPr>
      <dsp:spPr>
        <a:xfrm>
          <a:off x="6615031" y="2136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الإدارة قد تعتقد أن الأزمة انتهت — لكن رأي الجمهور هو الأساس</a:t>
          </a:r>
          <a:endParaRPr lang="en-GB" sz="2000" b="1" kern="1200" dirty="0"/>
        </a:p>
      </dsp:txBody>
      <dsp:txXfrm>
        <a:off x="6665204" y="52309"/>
        <a:ext cx="3620608" cy="927446"/>
      </dsp:txXfrm>
    </dsp:sp>
    <dsp:sp modelId="{C6EE18F5-D4BB-2847-9241-8FA85CBCDC58}">
      <dsp:nvSpPr>
        <dsp:cNvPr id="0" name=""/>
        <dsp:cNvSpPr/>
      </dsp:nvSpPr>
      <dsp:spPr>
        <a:xfrm rot="16200000">
          <a:off x="2896398" y="-1712299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الاستطلاعات، البحوث النوعية، مراقبة السلوك الشرائي، تحليل الاتجاهات الرقمية</a:t>
          </a:r>
          <a:endParaRPr lang="en-GB" sz="2000" kern="1200" dirty="0"/>
        </a:p>
      </dsp:txBody>
      <dsp:txXfrm rot="5400000">
        <a:off x="40138" y="1224237"/>
        <a:ext cx="6574893" cy="741958"/>
      </dsp:txXfrm>
    </dsp:sp>
    <dsp:sp modelId="{FB23362C-8FBC-FB44-B9DA-C9CF74B8C6EF}">
      <dsp:nvSpPr>
        <dsp:cNvPr id="0" name=""/>
        <dsp:cNvSpPr/>
      </dsp:nvSpPr>
      <dsp:spPr>
        <a:xfrm>
          <a:off x="6615031" y="1081319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مؤشرات التعافي الحقيقية تأتي من قياسات علمية للرأي العام</a:t>
          </a:r>
          <a:endParaRPr lang="en-GB" sz="2000" kern="1200" dirty="0"/>
        </a:p>
      </dsp:txBody>
      <dsp:txXfrm>
        <a:off x="6665204" y="1131492"/>
        <a:ext cx="3620608" cy="927446"/>
      </dsp:txXfrm>
    </dsp:sp>
    <dsp:sp modelId="{3B9D189F-3DD9-F441-9D64-222893C28A99}">
      <dsp:nvSpPr>
        <dsp:cNvPr id="0" name=""/>
        <dsp:cNvSpPr/>
      </dsp:nvSpPr>
      <dsp:spPr>
        <a:xfrm rot="16200000">
          <a:off x="2896398" y="-633117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هذه الفجوة خطيرة — قد تقود إلى إطلاق حملات غير مناسبة توقيتها</a:t>
          </a:r>
          <a:endParaRPr lang="en-GB" sz="2000" kern="1200" dirty="0"/>
        </a:p>
      </dsp:txBody>
      <dsp:txXfrm rot="5400000">
        <a:off x="40138" y="2303419"/>
        <a:ext cx="6574893" cy="741958"/>
      </dsp:txXfrm>
    </dsp:sp>
    <dsp:sp modelId="{9959D325-8390-B94E-B5E8-7D41491FFA18}">
      <dsp:nvSpPr>
        <dsp:cNvPr id="0" name=""/>
        <dsp:cNvSpPr/>
      </dsp:nvSpPr>
      <dsp:spPr>
        <a:xfrm>
          <a:off x="6615031" y="2160501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فجوة كبيرة قد تظهر بين ما تظنّه المؤسسة وما يراه الجمهور</a:t>
          </a:r>
          <a:endParaRPr lang="en-GB" sz="2000" kern="1200" dirty="0"/>
        </a:p>
      </dsp:txBody>
      <dsp:txXfrm>
        <a:off x="6665204" y="2210674"/>
        <a:ext cx="3620608" cy="927446"/>
      </dsp:txXfrm>
    </dsp:sp>
    <dsp:sp modelId="{9CAF9328-8181-094B-BCE0-6AEE18A35D2B}">
      <dsp:nvSpPr>
        <dsp:cNvPr id="0" name=""/>
        <dsp:cNvSpPr/>
      </dsp:nvSpPr>
      <dsp:spPr>
        <a:xfrm rot="16200000">
          <a:off x="2896398" y="446065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لا يجب الاكتفاء بالمؤشرات الداخلية — الجمهور هو من يُقرّر متى تعافت المؤسسة</a:t>
          </a:r>
          <a:endParaRPr lang="en-GB" sz="2000" kern="1200" dirty="0"/>
        </a:p>
      </dsp:txBody>
      <dsp:txXfrm rot="5400000">
        <a:off x="40138" y="3382601"/>
        <a:ext cx="6574893" cy="741958"/>
      </dsp:txXfrm>
    </dsp:sp>
    <dsp:sp modelId="{281E2A25-90C3-B34C-A297-12C5A844A3B5}">
      <dsp:nvSpPr>
        <dsp:cNvPr id="0" name=""/>
        <dsp:cNvSpPr/>
      </dsp:nvSpPr>
      <dsp:spPr>
        <a:xfrm>
          <a:off x="6615031" y="3239684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الاستماع المستمر للجمهور هو البوصلة</a:t>
          </a:r>
          <a:endParaRPr lang="en-GB" sz="2000" kern="1200" dirty="0"/>
        </a:p>
      </dsp:txBody>
      <dsp:txXfrm>
        <a:off x="6665204" y="3289857"/>
        <a:ext cx="3620608" cy="9274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5587267" y="17947"/>
          <a:ext cx="4901067" cy="13291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kern="1200" dirty="0"/>
            <a:t>أمثلة ناجحة</a:t>
          </a:r>
          <a:endParaRPr lang="en-GB" sz="3200" b="1" kern="1200" dirty="0"/>
        </a:p>
      </dsp:txBody>
      <dsp:txXfrm>
        <a:off x="5587267" y="17947"/>
        <a:ext cx="4901067" cy="1329143"/>
      </dsp:txXfrm>
    </dsp:sp>
    <dsp:sp modelId="{045651F5-5816-1948-A4FF-40DCA81680F2}">
      <dsp:nvSpPr>
        <dsp:cNvPr id="0" name=""/>
        <dsp:cNvSpPr/>
      </dsp:nvSpPr>
      <dsp:spPr>
        <a:xfrm>
          <a:off x="5587267" y="1157719"/>
          <a:ext cx="4901067" cy="244579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400" b="1" kern="1200" dirty="0"/>
            <a:t>Samsung:</a:t>
          </a:r>
          <a:r>
            <a:rPr lang="en-GB" sz="2400" kern="1200" dirty="0"/>
            <a:t> </a:t>
          </a:r>
          <a:r>
            <a:rPr lang="ar-SA" sz="2400" kern="1200" dirty="0"/>
            <a:t> تعافي فعّال بعد أزمة</a:t>
          </a:r>
          <a:r>
            <a:rPr lang="en-GB" sz="2400" kern="1200" dirty="0"/>
            <a:t> Galaxy Note 7.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en-GB" sz="2400" b="1" kern="1200" dirty="0"/>
            <a:t>Nike:</a:t>
          </a:r>
          <a:r>
            <a:rPr lang="en-GB" sz="2400" kern="1200" dirty="0"/>
            <a:t> </a:t>
          </a:r>
          <a:r>
            <a:rPr lang="ar-SA" sz="2400" kern="1200" dirty="0"/>
            <a:t> عزّزت هويتها بعد أزمة حملة</a:t>
          </a:r>
          <a:r>
            <a:rPr lang="en-GB" sz="2400" kern="1200" dirty="0"/>
            <a:t> Colin Kaepernick.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en-GB" sz="2400" b="1" kern="1200" dirty="0"/>
            <a:t>Johnson &amp; Johnson:</a:t>
          </a:r>
          <a:r>
            <a:rPr lang="en-GB" sz="2400" kern="1200" dirty="0"/>
            <a:t> </a:t>
          </a:r>
          <a:r>
            <a:rPr lang="ar-SA" sz="2400" kern="1200" dirty="0"/>
            <a:t> تعافي قوي بعد أزمة</a:t>
          </a:r>
          <a:r>
            <a:rPr lang="en-GB" sz="2400" kern="1200" dirty="0"/>
            <a:t> Tylenol.</a:t>
          </a:r>
        </a:p>
      </dsp:txBody>
      <dsp:txXfrm>
        <a:off x="5587267" y="1157719"/>
        <a:ext cx="4901067" cy="2445795"/>
      </dsp:txXfrm>
    </dsp:sp>
    <dsp:sp modelId="{EC177CF8-B5F5-414F-A53E-2F438E96288D}">
      <dsp:nvSpPr>
        <dsp:cNvPr id="0" name=""/>
        <dsp:cNvSpPr/>
      </dsp:nvSpPr>
      <dsp:spPr>
        <a:xfrm>
          <a:off x="51" y="17947"/>
          <a:ext cx="4901067" cy="13291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kern="1200" dirty="0"/>
            <a:t>أمثلة فاشلة</a:t>
          </a:r>
          <a:endParaRPr lang="en-GB" sz="3200" b="1" kern="1200" dirty="0"/>
        </a:p>
      </dsp:txBody>
      <dsp:txXfrm>
        <a:off x="51" y="17947"/>
        <a:ext cx="4901067" cy="1329143"/>
      </dsp:txXfrm>
    </dsp:sp>
    <dsp:sp modelId="{C4E50838-661D-0A4F-9230-A17B5BBA0433}">
      <dsp:nvSpPr>
        <dsp:cNvPr id="0" name=""/>
        <dsp:cNvSpPr/>
      </dsp:nvSpPr>
      <dsp:spPr>
        <a:xfrm>
          <a:off x="51" y="1157719"/>
          <a:ext cx="4901067" cy="244579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000" b="1" kern="1200" dirty="0"/>
            <a:t>BP:</a:t>
          </a:r>
          <a:r>
            <a:rPr lang="en-GB" sz="2000" kern="1200" dirty="0"/>
            <a:t> </a:t>
          </a:r>
          <a:r>
            <a:rPr lang="ar-SA" sz="2000" kern="1200" dirty="0"/>
            <a:t> تعافٍ بطيء ومعقّد بعد أزمة النفط في خليج المكسيك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en-GB" sz="2000" b="1" kern="1200" dirty="0"/>
            <a:t>United Airlines:</a:t>
          </a:r>
          <a:r>
            <a:rPr lang="en-GB" sz="2000" kern="1200" dirty="0"/>
            <a:t> </a:t>
          </a:r>
          <a:r>
            <a:rPr lang="ar-SA" sz="2000" kern="1200" dirty="0"/>
            <a:t> تضرّر الصورة بعد حادثة طرد راكب، مع تعافٍ ضعيف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en-GB" sz="2000" b="1" kern="1200" dirty="0"/>
            <a:t>Pepsi:</a:t>
          </a:r>
          <a:r>
            <a:rPr lang="en-GB" sz="2000" kern="1200" dirty="0"/>
            <a:t> </a:t>
          </a:r>
          <a:r>
            <a:rPr lang="ar-SA" sz="2000" kern="1200" dirty="0"/>
            <a:t> فشل في التعافي السريع بعد إعلان</a:t>
          </a:r>
          <a:r>
            <a:rPr lang="en-GB" sz="2000" kern="1200" dirty="0"/>
            <a:t> Kendall Jenner.</a:t>
          </a:r>
        </a:p>
      </dsp:txBody>
      <dsp:txXfrm>
        <a:off x="51" y="1157719"/>
        <a:ext cx="4901067" cy="24457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16C24-7D39-464E-A53C-2CB9B0077275}">
      <dsp:nvSpPr>
        <dsp:cNvPr id="0" name=""/>
        <dsp:cNvSpPr/>
      </dsp:nvSpPr>
      <dsp:spPr>
        <a:xfrm>
          <a:off x="7882514" y="0"/>
          <a:ext cx="2248917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تعزّز الثقة</a:t>
          </a:r>
          <a:r>
            <a:rPr lang="en-GB" sz="2400" b="1" kern="1200" dirty="0"/>
            <a:t>:</a:t>
          </a:r>
          <a:r>
            <a:rPr lang="en-GB" sz="2400" kern="1200" dirty="0"/>
            <a:t> </a:t>
          </a:r>
          <a:endParaRPr lang="ar-SA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الجمهور يُقدّر الصراحة والاعتراف بالخطأ أكثر من المحاولات التجميلية</a:t>
          </a:r>
          <a:endParaRPr lang="en-GB" sz="2400" b="1" kern="1200" dirty="0"/>
        </a:p>
      </dsp:txBody>
      <dsp:txXfrm>
        <a:off x="7948383" y="65869"/>
        <a:ext cx="2117179" cy="3535322"/>
      </dsp:txXfrm>
    </dsp:sp>
    <dsp:sp modelId="{D72658D4-1D9E-8D44-B452-0D74D90B1A16}">
      <dsp:nvSpPr>
        <dsp:cNvPr id="0" name=""/>
        <dsp:cNvSpPr/>
      </dsp:nvSpPr>
      <dsp:spPr>
        <a:xfrm>
          <a:off x="5255778" y="0"/>
          <a:ext cx="2248917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تُظهر المسؤولية</a:t>
          </a:r>
          <a:r>
            <a:rPr lang="en-GB" sz="2400" b="1" kern="1200" dirty="0"/>
            <a:t>:</a:t>
          </a:r>
          <a:r>
            <a:rPr lang="en-GB" sz="2400" kern="1200" dirty="0"/>
            <a:t> </a:t>
          </a:r>
          <a:endParaRPr lang="ar-SA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مؤسسة تعترف بمشاكلها وتُشارك تقدّمها في الحل تبني مصداقية أكبر</a:t>
          </a:r>
          <a:endParaRPr lang="en-GB" sz="2400" b="1" kern="1200" dirty="0"/>
        </a:p>
      </dsp:txBody>
      <dsp:txXfrm>
        <a:off x="5321647" y="65869"/>
        <a:ext cx="2117179" cy="3535322"/>
      </dsp:txXfrm>
    </dsp:sp>
    <dsp:sp modelId="{2DAB9BC3-80B0-7A48-AC12-EAE6017414CD}">
      <dsp:nvSpPr>
        <dsp:cNvPr id="0" name=""/>
        <dsp:cNvSpPr/>
      </dsp:nvSpPr>
      <dsp:spPr>
        <a:xfrm>
          <a:off x="2629041" y="0"/>
          <a:ext cx="2248917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تُجنّب المؤسسة المفاجآت الإعلامية</a:t>
          </a:r>
          <a:r>
            <a:rPr lang="en-GB" sz="2400" b="1" kern="1200" dirty="0"/>
            <a:t>:</a:t>
          </a:r>
          <a:endParaRPr lang="ar-SA" sz="2400" b="1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</a:t>
          </a:r>
          <a:r>
            <a:rPr lang="ar-SA" sz="2400" kern="1200" dirty="0"/>
            <a:t>الشفافية تمنع اكتشاف حقائق مخفية لاحقًا — ما قد يُعيد إشعال الأزمة</a:t>
          </a:r>
          <a:endParaRPr lang="en-GB" sz="2400" b="1" kern="1200" dirty="0"/>
        </a:p>
      </dsp:txBody>
      <dsp:txXfrm>
        <a:off x="2694910" y="65869"/>
        <a:ext cx="2117179" cy="3535322"/>
      </dsp:txXfrm>
    </dsp:sp>
    <dsp:sp modelId="{0001DD54-90FD-1945-B09D-075EC2D38CB4}">
      <dsp:nvSpPr>
        <dsp:cNvPr id="0" name=""/>
        <dsp:cNvSpPr/>
      </dsp:nvSpPr>
      <dsp:spPr>
        <a:xfrm>
          <a:off x="2305" y="0"/>
          <a:ext cx="2248917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تُساعد على بناء سرد جديد</a:t>
          </a:r>
          <a:r>
            <a:rPr lang="en-GB" sz="2400" b="1" kern="1200" dirty="0"/>
            <a:t>:</a:t>
          </a:r>
          <a:endParaRPr lang="ar-SA" sz="2400" b="1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</a:t>
          </a:r>
          <a:r>
            <a:rPr lang="ar-SA" sz="2400" kern="1200" dirty="0"/>
            <a:t>المؤسسة الشفافة تُصبح قادرة على تقديم قصة تطوّر إيجابية</a:t>
          </a:r>
          <a:endParaRPr lang="en-GB" sz="2400" b="1" kern="1200" dirty="0"/>
        </a:p>
      </dsp:txBody>
      <dsp:txXfrm>
        <a:off x="68174" y="65869"/>
        <a:ext cx="2117179" cy="353532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CF4C1D-749F-2048-A463-91C4935B2F24}">
      <dsp:nvSpPr>
        <dsp:cNvPr id="0" name=""/>
        <dsp:cNvSpPr/>
      </dsp:nvSpPr>
      <dsp:spPr>
        <a:xfrm>
          <a:off x="6410308" y="361"/>
          <a:ext cx="3887053" cy="3887053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13917" tIns="25400" rIns="213917" bIns="25400" numCol="1" spcCol="1270" anchor="ctr" anchorCtr="1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</a:t>
          </a:r>
          <a:r>
            <a:rPr lang="en-GB" sz="2000" kern="1200" dirty="0"/>
            <a:t>🟢 </a:t>
          </a:r>
          <a:r>
            <a:rPr lang="ar-SA" sz="2000" kern="1200" dirty="0"/>
            <a:t> </a:t>
          </a:r>
          <a:r>
            <a:rPr lang="ar-SA" sz="2000" b="1" kern="1200" dirty="0"/>
            <a:t>ما قبل الأزمة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صورة مستقرة — نابعة من التجارب المتراكمة</a:t>
          </a:r>
          <a:endParaRPr lang="en-GB" sz="2000" kern="1200" dirty="0"/>
        </a:p>
      </dsp:txBody>
      <dsp:txXfrm>
        <a:off x="6979554" y="569607"/>
        <a:ext cx="2748561" cy="2748561"/>
      </dsp:txXfrm>
    </dsp:sp>
    <dsp:sp modelId="{4B505C07-F448-534A-B5F5-66B604FFDD9D}">
      <dsp:nvSpPr>
        <dsp:cNvPr id="0" name=""/>
        <dsp:cNvSpPr/>
      </dsp:nvSpPr>
      <dsp:spPr>
        <a:xfrm>
          <a:off x="3300666" y="361"/>
          <a:ext cx="3887053" cy="3887053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13917" tIns="25400" rIns="213917" bIns="25400" numCol="1" spcCol="1270" anchor="ctr" anchorCtr="1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</a:t>
          </a:r>
          <a:r>
            <a:rPr lang="en-GB" sz="2000" kern="1200" dirty="0"/>
            <a:t>🟡  </a:t>
          </a:r>
          <a:r>
            <a:rPr lang="ar-SA" sz="2000" kern="1200" dirty="0"/>
            <a:t> </a:t>
          </a:r>
          <a:r>
            <a:rPr lang="ar-SA" sz="2000" b="1" kern="1200" dirty="0"/>
            <a:t>أثناء الأزمة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اضطراب حاد — المشاعر السلبية تطغى على الإدراك العقلاني</a:t>
          </a:r>
          <a:endParaRPr lang="en-GB" sz="2000" kern="1200" dirty="0"/>
        </a:p>
      </dsp:txBody>
      <dsp:txXfrm>
        <a:off x="3869912" y="569607"/>
        <a:ext cx="2748561" cy="2748561"/>
      </dsp:txXfrm>
    </dsp:sp>
    <dsp:sp modelId="{6494E510-BF71-424F-960E-81104342AFEC}">
      <dsp:nvSpPr>
        <dsp:cNvPr id="0" name=""/>
        <dsp:cNvSpPr/>
      </dsp:nvSpPr>
      <dsp:spPr>
        <a:xfrm>
          <a:off x="191023" y="361"/>
          <a:ext cx="3887053" cy="3887053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13917" tIns="25400" rIns="213917" bIns="25400" numCol="1" spcCol="1270" anchor="ctr" anchorCtr="1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</a:t>
          </a:r>
          <a:r>
            <a:rPr lang="en-GB" sz="2000" kern="1200" dirty="0"/>
            <a:t>🔵</a:t>
          </a:r>
          <a:r>
            <a:rPr lang="ar-SA" sz="2000" kern="1200" dirty="0"/>
            <a:t> </a:t>
          </a:r>
          <a:r>
            <a:rPr lang="en-GB" sz="2000" kern="1200" dirty="0"/>
            <a:t> </a:t>
          </a:r>
          <a:r>
            <a:rPr lang="ar-SA" sz="2000" b="1" kern="1200" dirty="0"/>
            <a:t>ما بعد الأزمة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صورة هشة — الجمهور في حالة تقييم مستمر لكل خطوة تقوم بها المؤسسة</a:t>
          </a:r>
          <a:endParaRPr lang="en-GB" sz="2000" kern="1200" dirty="0"/>
        </a:p>
      </dsp:txBody>
      <dsp:txXfrm>
        <a:off x="760269" y="569607"/>
        <a:ext cx="2748561" cy="274856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5187017" y="35309"/>
          <a:ext cx="351494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الاستجابة السريعة والمتّزنة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تبني انطباعًا بأن المؤسسة مسؤولة ومستعدة لتحمّل الموقف</a:t>
          </a:r>
          <a:endParaRPr lang="en-GB" sz="2200" b="1" kern="1200" dirty="0"/>
        </a:p>
      </dsp:txBody>
      <dsp:txXfrm>
        <a:off x="5187017" y="35309"/>
        <a:ext cx="3514945" cy="1937997"/>
      </dsp:txXfrm>
    </dsp:sp>
    <dsp:sp modelId="{13D75C33-BE60-824B-8A05-AD643078CE0E}">
      <dsp:nvSpPr>
        <dsp:cNvPr id="0" name=""/>
        <dsp:cNvSpPr/>
      </dsp:nvSpPr>
      <dsp:spPr>
        <a:xfrm>
          <a:off x="1634022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الشفافية في التواصل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تُعزز مصداقية المؤسسة حتى لو لم تُحلّ كل جوانب الأزمة بعد</a:t>
          </a:r>
          <a:endParaRPr lang="en-GB" sz="2200" kern="1200" dirty="0"/>
        </a:p>
      </dsp:txBody>
      <dsp:txXfrm>
        <a:off x="1634022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710599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الاعتراف بالأخطاء دون مواربة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يُعيد بناء الثقة مع الجمهور — يعكس نضج المؤسسة</a:t>
          </a:r>
          <a:endParaRPr lang="en-GB" sz="2200" kern="1200" dirty="0"/>
        </a:p>
      </dsp:txBody>
      <dsp:txXfrm>
        <a:off x="7105990" y="2296306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3552995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٤- </a:t>
          </a:r>
          <a:r>
            <a:rPr lang="ar-SA" sz="2200" b="1" kern="1200" dirty="0"/>
            <a:t>الأفعال المصاحبة للكلام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200" kern="1200" dirty="0"/>
            <a:t>الجمهور يُراقب: هل الأفعال تتماشى مع الرسائل؟</a:t>
          </a:r>
          <a:endParaRPr lang="en-GB" sz="2200" kern="1200" dirty="0"/>
        </a:p>
      </dsp:txBody>
      <dsp:txXfrm>
        <a:off x="3552995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٥- </a:t>
          </a:r>
          <a:r>
            <a:rPr lang="ar-SA" sz="2200" b="1" kern="1200" dirty="0"/>
            <a:t>الاستمرارية في الرسائل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يُثبّت صورة المؤسسة ككيان جدير بالثقة على المدى الطويل</a:t>
          </a:r>
          <a:endParaRPr lang="en-GB" sz="2200" kern="1200" dirty="0"/>
        </a:p>
      </dsp:txBody>
      <dsp:txXfrm>
        <a:off x="0" y="2296306"/>
        <a:ext cx="3229995" cy="193799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الارتباط العاطفي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هل نجحت المؤسسة في إعادة بناء علاقة عاطفية إيجابية مع جمهورها؟</a:t>
          </a:r>
          <a:endParaRPr lang="en-GB" sz="2000" b="1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القدرة على التعلّم والتحسّن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هل أثبتت المؤسسة أنها تعلّمت من الأزمة وطوّرت نفسها؟</a:t>
          </a:r>
          <a:endParaRPr lang="en-GB" sz="1800" b="1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القيم الأخلاقية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هل أظهرت المؤسسة التزامًا حقيقيًا بالقيم خلال وبعد الأزمة؟</a:t>
          </a:r>
          <a:endParaRPr lang="en-GB" sz="2000" b="1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الجدارة بالثقة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هل يمكن للجمهور أن يعتمد على المؤسسة مستقبلًا؟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المصداقية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هل المؤسسة صادقة في تواصلها وأفعالها؟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299327" y="369625"/>
          <a:ext cx="1625320" cy="1390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قياس الوضع الراهن</a:t>
          </a:r>
          <a:endParaRPr lang="en-GB" sz="2400" kern="1200" dirty="0"/>
        </a:p>
      </dsp:txBody>
      <dsp:txXfrm>
        <a:off x="8340046" y="410344"/>
        <a:ext cx="1543882" cy="1308812"/>
      </dsp:txXfrm>
    </dsp:sp>
    <dsp:sp modelId="{474E08C6-BF25-524D-BF09-D2E56798AA30}">
      <dsp:nvSpPr>
        <dsp:cNvPr id="0" name=""/>
        <dsp:cNvSpPr/>
      </dsp:nvSpPr>
      <dsp:spPr>
        <a:xfrm>
          <a:off x="9599583" y="1759876"/>
          <a:ext cx="162532" cy="1455575"/>
        </a:xfrm>
        <a:custGeom>
          <a:avLst/>
          <a:gdLst/>
          <a:ahLst/>
          <a:cxnLst/>
          <a:rect l="0" t="0" r="0" b="0"/>
          <a:pathLst>
            <a:path>
              <a:moveTo>
                <a:pt x="162532" y="0"/>
              </a:moveTo>
              <a:lnTo>
                <a:pt x="162532" y="1455575"/>
              </a:lnTo>
              <a:lnTo>
                <a:pt x="0" y="14555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8013417" y="1948348"/>
          <a:ext cx="1586166" cy="25342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كيف يرى الجمهور المؤسسة بعد الأزمة؟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ما هي العواطف السائدة؟</a:t>
          </a:r>
          <a:endParaRPr lang="en-GB" sz="2400" kern="1200" dirty="0"/>
        </a:p>
      </dsp:txBody>
      <dsp:txXfrm>
        <a:off x="8059874" y="1994805"/>
        <a:ext cx="1493252" cy="2441292"/>
      </dsp:txXfrm>
    </dsp:sp>
    <dsp:sp modelId="{1E59F680-4E82-2143-8417-50D78DDBE869}">
      <dsp:nvSpPr>
        <dsp:cNvPr id="0" name=""/>
        <dsp:cNvSpPr/>
      </dsp:nvSpPr>
      <dsp:spPr>
        <a:xfrm>
          <a:off x="6297063" y="369625"/>
          <a:ext cx="1625320" cy="1390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تحليل مؤشرات الثقة</a:t>
          </a:r>
          <a:endParaRPr lang="en-GB" sz="2400" kern="1200" dirty="0"/>
        </a:p>
      </dsp:txBody>
      <dsp:txXfrm>
        <a:off x="6337782" y="410344"/>
        <a:ext cx="1543882" cy="1308812"/>
      </dsp:txXfrm>
    </dsp:sp>
    <dsp:sp modelId="{3F52908F-F3E2-1444-BEA9-F4716613E0BA}">
      <dsp:nvSpPr>
        <dsp:cNvPr id="0" name=""/>
        <dsp:cNvSpPr/>
      </dsp:nvSpPr>
      <dsp:spPr>
        <a:xfrm>
          <a:off x="7597319" y="1759876"/>
          <a:ext cx="162532" cy="1455575"/>
        </a:xfrm>
        <a:custGeom>
          <a:avLst/>
          <a:gdLst/>
          <a:ahLst/>
          <a:cxnLst/>
          <a:rect l="0" t="0" r="0" b="0"/>
          <a:pathLst>
            <a:path>
              <a:moveTo>
                <a:pt x="162532" y="0"/>
              </a:moveTo>
              <a:lnTo>
                <a:pt x="162532" y="1455575"/>
              </a:lnTo>
              <a:lnTo>
                <a:pt x="0" y="14555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6011153" y="1948348"/>
          <a:ext cx="1586166" cy="25342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مستويات الثقة العامة — هل ارتفعت؟ انخفضت؟ توقّفت؟</a:t>
          </a:r>
          <a:endParaRPr lang="en-GB" sz="2400" kern="1200" dirty="0"/>
        </a:p>
      </dsp:txBody>
      <dsp:txXfrm>
        <a:off x="6057610" y="1994805"/>
        <a:ext cx="1493252" cy="2441292"/>
      </dsp:txXfrm>
    </dsp:sp>
    <dsp:sp modelId="{FD7770DE-E48B-1A48-AB1E-8D3686CF1477}">
      <dsp:nvSpPr>
        <dsp:cNvPr id="0" name=""/>
        <dsp:cNvSpPr/>
      </dsp:nvSpPr>
      <dsp:spPr>
        <a:xfrm>
          <a:off x="4294799" y="369625"/>
          <a:ext cx="1625320" cy="1390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تقييم فجوات التوقعات</a:t>
          </a:r>
          <a:endParaRPr lang="en-GB" sz="2400" kern="1200" dirty="0"/>
        </a:p>
      </dsp:txBody>
      <dsp:txXfrm>
        <a:off x="4335518" y="410344"/>
        <a:ext cx="1543882" cy="1308812"/>
      </dsp:txXfrm>
    </dsp:sp>
    <dsp:sp modelId="{12943B04-FBB2-6F4C-87AA-89510E0340E7}">
      <dsp:nvSpPr>
        <dsp:cNvPr id="0" name=""/>
        <dsp:cNvSpPr/>
      </dsp:nvSpPr>
      <dsp:spPr>
        <a:xfrm>
          <a:off x="5595055" y="1759876"/>
          <a:ext cx="162532" cy="1455575"/>
        </a:xfrm>
        <a:custGeom>
          <a:avLst/>
          <a:gdLst/>
          <a:ahLst/>
          <a:cxnLst/>
          <a:rect l="0" t="0" r="0" b="0"/>
          <a:pathLst>
            <a:path>
              <a:moveTo>
                <a:pt x="162532" y="0"/>
              </a:moveTo>
              <a:lnTo>
                <a:pt x="162532" y="1455575"/>
              </a:lnTo>
              <a:lnTo>
                <a:pt x="0" y="14555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4008889" y="1948348"/>
          <a:ext cx="1586166" cy="25342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ما الذي يتوقّعه الجمهور؟ هل نُدرك هذه التوقّعات بدقة؟</a:t>
          </a:r>
          <a:endParaRPr lang="en-GB" sz="2400" b="1" kern="1200" dirty="0"/>
        </a:p>
      </dsp:txBody>
      <dsp:txXfrm>
        <a:off x="4055346" y="1994805"/>
        <a:ext cx="1493252" cy="2441292"/>
      </dsp:txXfrm>
    </dsp:sp>
    <dsp:sp modelId="{58AD48F4-42FD-B845-9AF1-09F42F377880}">
      <dsp:nvSpPr>
        <dsp:cNvPr id="0" name=""/>
        <dsp:cNvSpPr/>
      </dsp:nvSpPr>
      <dsp:spPr>
        <a:xfrm>
          <a:off x="2292535" y="369625"/>
          <a:ext cx="1625320" cy="1390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تحليل ردود الفعل الرقمية</a:t>
          </a:r>
          <a:endParaRPr lang="en-GB" sz="2400" kern="1200" dirty="0"/>
        </a:p>
      </dsp:txBody>
      <dsp:txXfrm>
        <a:off x="2333254" y="410344"/>
        <a:ext cx="1543882" cy="1308812"/>
      </dsp:txXfrm>
    </dsp:sp>
    <dsp:sp modelId="{4B36EB3F-BD60-9047-9F69-8C58C7038857}">
      <dsp:nvSpPr>
        <dsp:cNvPr id="0" name=""/>
        <dsp:cNvSpPr/>
      </dsp:nvSpPr>
      <dsp:spPr>
        <a:xfrm>
          <a:off x="3592791" y="1759876"/>
          <a:ext cx="162532" cy="1455575"/>
        </a:xfrm>
        <a:custGeom>
          <a:avLst/>
          <a:gdLst/>
          <a:ahLst/>
          <a:cxnLst/>
          <a:rect l="0" t="0" r="0" b="0"/>
          <a:pathLst>
            <a:path>
              <a:moveTo>
                <a:pt x="162532" y="0"/>
              </a:moveTo>
              <a:lnTo>
                <a:pt x="162532" y="1455575"/>
              </a:lnTo>
              <a:lnTo>
                <a:pt x="0" y="14555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2006625" y="1948348"/>
          <a:ext cx="1586166" cy="25342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ما الاتجاهات في وسائل التواصل؟ هل ما زالت الرسائل السلبية سائدة؟</a:t>
          </a:r>
          <a:endParaRPr lang="en-GB" sz="2400" b="1" kern="1200" dirty="0"/>
        </a:p>
      </dsp:txBody>
      <dsp:txXfrm>
        <a:off x="2053082" y="1994805"/>
        <a:ext cx="1493252" cy="2441292"/>
      </dsp:txXfrm>
    </dsp:sp>
    <dsp:sp modelId="{03383082-7E6B-8940-9864-54F2EAC78BF6}">
      <dsp:nvSpPr>
        <dsp:cNvPr id="0" name=""/>
        <dsp:cNvSpPr/>
      </dsp:nvSpPr>
      <dsp:spPr>
        <a:xfrm>
          <a:off x="290271" y="369625"/>
          <a:ext cx="1625320" cy="1390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٥- رصد الإعلام التقليدي</a:t>
          </a:r>
          <a:endParaRPr lang="en-GB" sz="3000" kern="1200" dirty="0"/>
        </a:p>
      </dsp:txBody>
      <dsp:txXfrm>
        <a:off x="330990" y="410344"/>
        <a:ext cx="1543882" cy="1308812"/>
      </dsp:txXfrm>
    </dsp:sp>
    <dsp:sp modelId="{78036620-2946-9146-9C29-243A9DBC7863}">
      <dsp:nvSpPr>
        <dsp:cNvPr id="0" name=""/>
        <dsp:cNvSpPr/>
      </dsp:nvSpPr>
      <dsp:spPr>
        <a:xfrm>
          <a:off x="1590527" y="1759876"/>
          <a:ext cx="162532" cy="1455575"/>
        </a:xfrm>
        <a:custGeom>
          <a:avLst/>
          <a:gdLst/>
          <a:ahLst/>
          <a:cxnLst/>
          <a:rect l="0" t="0" r="0" b="0"/>
          <a:pathLst>
            <a:path>
              <a:moveTo>
                <a:pt x="162532" y="0"/>
              </a:moveTo>
              <a:lnTo>
                <a:pt x="162532" y="1455575"/>
              </a:lnTo>
              <a:lnTo>
                <a:pt x="0" y="14555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E93D9F-D5A1-574E-BDB8-29BDE2A18FDA}">
      <dsp:nvSpPr>
        <dsp:cNvPr id="0" name=""/>
        <dsp:cNvSpPr/>
      </dsp:nvSpPr>
      <dsp:spPr>
        <a:xfrm>
          <a:off x="4361" y="1948348"/>
          <a:ext cx="1586166" cy="25342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كيف تُغطّي وسائل الإعلام قصة المؤسسة؟</a:t>
          </a:r>
          <a:endParaRPr lang="en-GB" sz="2400" b="1" kern="1200" dirty="0"/>
        </a:p>
      </dsp:txBody>
      <dsp:txXfrm>
        <a:off x="50818" y="1994805"/>
        <a:ext cx="1493252" cy="244129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51BE2-BF78-B747-ADED-D8F45BFABD44}">
      <dsp:nvSpPr>
        <dsp:cNvPr id="0" name=""/>
        <dsp:cNvSpPr/>
      </dsp:nvSpPr>
      <dsp:spPr>
        <a:xfrm rot="10800000">
          <a:off x="8093422" y="104619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الاعتراف بالتجربة</a:t>
          </a:r>
          <a:endParaRPr lang="en-GB" sz="2000" b="1" kern="1200" dirty="0"/>
        </a:p>
      </dsp:txBody>
      <dsp:txXfrm rot="10800000">
        <a:off x="8541079" y="1046192"/>
        <a:ext cx="1342972" cy="895314"/>
      </dsp:txXfrm>
    </dsp:sp>
    <dsp:sp modelId="{7B03C379-8265-3541-9D62-CAB8EF5AB48D}">
      <dsp:nvSpPr>
        <dsp:cNvPr id="0" name=""/>
        <dsp:cNvSpPr/>
      </dsp:nvSpPr>
      <dsp:spPr>
        <a:xfrm>
          <a:off x="8541079" y="2053421"/>
          <a:ext cx="1790628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السرد يبدأ بالاعتراف بما حدث — دون محاولة طمسه</a:t>
          </a:r>
          <a:r>
            <a:rPr lang="en-GB" sz="2000" kern="1200" dirty="0"/>
            <a:t>.</a:t>
          </a:r>
          <a:endParaRPr lang="en-GB" sz="2000" b="0" kern="1200" dirty="0"/>
        </a:p>
      </dsp:txBody>
      <dsp:txXfrm>
        <a:off x="8541079" y="2053421"/>
        <a:ext cx="1790628" cy="1170000"/>
      </dsp:txXfrm>
    </dsp:sp>
    <dsp:sp modelId="{2C183539-95ED-844D-86E5-8817D387BFA6}">
      <dsp:nvSpPr>
        <dsp:cNvPr id="0" name=""/>
        <dsp:cNvSpPr/>
      </dsp:nvSpPr>
      <dsp:spPr>
        <a:xfrm rot="10800000">
          <a:off x="6071136" y="104619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إبراز التعلم</a:t>
          </a:r>
          <a:endParaRPr lang="en-GB" sz="2000" kern="1200" dirty="0"/>
        </a:p>
      </dsp:txBody>
      <dsp:txXfrm rot="10800000">
        <a:off x="6518793" y="1046192"/>
        <a:ext cx="1342972" cy="895314"/>
      </dsp:txXfrm>
    </dsp:sp>
    <dsp:sp modelId="{2AA6EC6E-741E-6B49-9F5F-2EE94515712F}">
      <dsp:nvSpPr>
        <dsp:cNvPr id="0" name=""/>
        <dsp:cNvSpPr/>
      </dsp:nvSpPr>
      <dsp:spPr>
        <a:xfrm>
          <a:off x="6518793" y="2053421"/>
          <a:ext cx="1790628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كيف تعلّمت المؤسسة من الأزمة؟ ما التغييرات التي قامت بها؟</a:t>
          </a:r>
          <a:endParaRPr lang="en-GB" sz="2000" b="0" kern="1200" dirty="0"/>
        </a:p>
      </dsp:txBody>
      <dsp:txXfrm>
        <a:off x="6518793" y="2053421"/>
        <a:ext cx="1790628" cy="1170000"/>
      </dsp:txXfrm>
    </dsp:sp>
    <dsp:sp modelId="{74A009E9-0543-5D4E-A0D8-59DDB95EEA3F}">
      <dsp:nvSpPr>
        <dsp:cNvPr id="0" name=""/>
        <dsp:cNvSpPr/>
      </dsp:nvSpPr>
      <dsp:spPr>
        <a:xfrm rot="10800000">
          <a:off x="4048849" y="104619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إعادة تأكيد القيم</a:t>
          </a:r>
          <a:endParaRPr lang="en-GB" sz="2000" kern="1200" dirty="0"/>
        </a:p>
      </dsp:txBody>
      <dsp:txXfrm rot="10800000">
        <a:off x="4496506" y="1046192"/>
        <a:ext cx="1342972" cy="895314"/>
      </dsp:txXfrm>
    </dsp:sp>
    <dsp:sp modelId="{4D4EB352-CBB5-9C4E-8167-61569D1176CB}">
      <dsp:nvSpPr>
        <dsp:cNvPr id="0" name=""/>
        <dsp:cNvSpPr/>
      </dsp:nvSpPr>
      <dsp:spPr>
        <a:xfrm>
          <a:off x="4496507" y="2053421"/>
          <a:ext cx="1790628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تأكيد القيم الأساسية التي تلتزم بها المؤسسة الآن</a:t>
          </a:r>
          <a:endParaRPr lang="en-GB" sz="2000" b="0" kern="1200" dirty="0"/>
        </a:p>
      </dsp:txBody>
      <dsp:txXfrm>
        <a:off x="4496507" y="2053421"/>
        <a:ext cx="1790628" cy="1170000"/>
      </dsp:txXfrm>
    </dsp:sp>
    <dsp:sp modelId="{22C4A73D-42DC-ED41-885E-BCD2493B4FE2}">
      <dsp:nvSpPr>
        <dsp:cNvPr id="0" name=""/>
        <dsp:cNvSpPr/>
      </dsp:nvSpPr>
      <dsp:spPr>
        <a:xfrm rot="10800000">
          <a:off x="2026563" y="104619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تقديم رؤية مستقبلية</a:t>
          </a:r>
          <a:endParaRPr lang="en-GB" sz="2000" kern="1200" dirty="0"/>
        </a:p>
      </dsp:txBody>
      <dsp:txXfrm rot="10800000">
        <a:off x="2474220" y="1046192"/>
        <a:ext cx="1342972" cy="895314"/>
      </dsp:txXfrm>
    </dsp:sp>
    <dsp:sp modelId="{ABEB1AFD-653F-1940-A8E6-F630A3B9DB5E}">
      <dsp:nvSpPr>
        <dsp:cNvPr id="0" name=""/>
        <dsp:cNvSpPr/>
      </dsp:nvSpPr>
      <dsp:spPr>
        <a:xfrm>
          <a:off x="2474221" y="2053421"/>
          <a:ext cx="1790628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سرد واضح: إلى أين تتجه المؤسسة بعد الأزمة؟ ماذا تعد جمهورها؟</a:t>
          </a:r>
          <a:endParaRPr lang="en-GB" sz="2000" b="0" kern="1200" dirty="0"/>
        </a:p>
      </dsp:txBody>
      <dsp:txXfrm>
        <a:off x="2474221" y="2053421"/>
        <a:ext cx="1790628" cy="1170000"/>
      </dsp:txXfrm>
    </dsp:sp>
    <dsp:sp modelId="{177B357B-30AA-AB48-8B19-35F20E63EA1F}">
      <dsp:nvSpPr>
        <dsp:cNvPr id="0" name=""/>
        <dsp:cNvSpPr/>
      </dsp:nvSpPr>
      <dsp:spPr>
        <a:xfrm rot="10800000">
          <a:off x="4277" y="104619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003" tIns="24003" rIns="72009" bIns="24003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kern="1200" dirty="0"/>
            <a:t>٥- </a:t>
          </a:r>
          <a:r>
            <a:rPr lang="ar-SA" sz="1800" b="1" kern="1200" dirty="0"/>
            <a:t>إشراك الجمهور</a:t>
          </a:r>
          <a:endParaRPr lang="en-GB" sz="1800" kern="1200" dirty="0"/>
        </a:p>
      </dsp:txBody>
      <dsp:txXfrm rot="10800000">
        <a:off x="451934" y="1046192"/>
        <a:ext cx="1342972" cy="895314"/>
      </dsp:txXfrm>
    </dsp:sp>
    <dsp:sp modelId="{AC65120B-2D9A-0148-B1CE-DDA795D5C357}">
      <dsp:nvSpPr>
        <dsp:cNvPr id="0" name=""/>
        <dsp:cNvSpPr/>
      </dsp:nvSpPr>
      <dsp:spPr>
        <a:xfrm>
          <a:off x="451935" y="2053421"/>
          <a:ext cx="1790628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السرد ليس خطابًا من طرف واحد — بل حوار مفتوح مع الجمهور</a:t>
          </a:r>
          <a:endParaRPr lang="en-GB" sz="2000" b="0" kern="1200" dirty="0"/>
        </a:p>
      </dsp:txBody>
      <dsp:txXfrm>
        <a:off x="451935" y="2053421"/>
        <a:ext cx="1790628" cy="117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دعوة الجمهور للتعبير عن مخاوفه ومقترحاته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فتح قنوات الحوار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الاستماع بجدّية، وإظهار التفاعل مع ما يُقال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الاستماع النشط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إشراك ممثلين عن العملاء في لجان تحسين الخدمات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إشراك الجمهور في الحلول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نشر قصص حقيقية عن كيف أثّرت ملاحظات الجمهور في تحسين الأداء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نشر قصص التغيير بمشاركة الجمهور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إشراكهم في تقييم التقدّم وإصدار تقارير دورية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تقييم مستمر لمدى رضا الجمهور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819CF-EEA9-1F4D-A051-D8D389B6CD61}">
      <dsp:nvSpPr>
        <dsp:cNvPr id="0" name=""/>
        <dsp:cNvSpPr/>
      </dsp:nvSpPr>
      <dsp:spPr>
        <a:xfrm>
          <a:off x="0" y="3240068"/>
          <a:ext cx="10133737" cy="42525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متابعة التفاعل وضبط الرسائل حسب الاستجابة</a:t>
          </a:r>
          <a:endParaRPr lang="en-GB" sz="2400" b="1" kern="1200" dirty="0"/>
        </a:p>
      </dsp:txBody>
      <dsp:txXfrm>
        <a:off x="0" y="3240068"/>
        <a:ext cx="10133737" cy="425257"/>
      </dsp:txXfrm>
    </dsp:sp>
    <dsp:sp modelId="{B852581A-5872-894A-BC2D-769FB05070C6}">
      <dsp:nvSpPr>
        <dsp:cNvPr id="0" name=""/>
        <dsp:cNvSpPr/>
      </dsp:nvSpPr>
      <dsp:spPr>
        <a:xfrm rot="10800000">
          <a:off x="0" y="2592401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إطلاق الرسائل تدريجيًا عبر القنوات المختلفة</a:t>
          </a:r>
          <a:endParaRPr lang="en-GB" sz="2400" b="1" kern="1200" dirty="0"/>
        </a:p>
      </dsp:txBody>
      <dsp:txXfrm rot="10800000">
        <a:off x="0" y="2592401"/>
        <a:ext cx="10133737" cy="424979"/>
      </dsp:txXfrm>
    </dsp:sp>
    <dsp:sp modelId="{2DB96690-C9AB-7A46-845A-75A38543C92E}">
      <dsp:nvSpPr>
        <dsp:cNvPr id="0" name=""/>
        <dsp:cNvSpPr/>
      </dsp:nvSpPr>
      <dsp:spPr>
        <a:xfrm rot="10800000">
          <a:off x="0" y="1944734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اختبار الرسائل مع عينات من الجمهور قبل تعميمها</a:t>
          </a:r>
          <a:endParaRPr lang="en-GB" sz="2000" b="1" kern="1200" dirty="0"/>
        </a:p>
      </dsp:txBody>
      <dsp:txXfrm rot="10800000">
        <a:off x="0" y="1944734"/>
        <a:ext cx="10133737" cy="424979"/>
      </dsp:txXfrm>
    </dsp:sp>
    <dsp:sp modelId="{1DEC0D89-9BDE-CE47-A270-C4D704771545}">
      <dsp:nvSpPr>
        <dsp:cNvPr id="0" name=""/>
        <dsp:cNvSpPr/>
      </dsp:nvSpPr>
      <dsp:spPr>
        <a:xfrm rot="10800000">
          <a:off x="0" y="1297068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مواءمة الرسائل مع القيم المؤسسية والسرد الجديد</a:t>
          </a:r>
          <a:endParaRPr lang="en-GB" sz="2400" b="1" kern="1200" dirty="0"/>
        </a:p>
      </dsp:txBody>
      <dsp:txXfrm rot="10800000">
        <a:off x="0" y="1297068"/>
        <a:ext cx="10133737" cy="424979"/>
      </dsp:txXfrm>
    </dsp:sp>
    <dsp:sp modelId="{CC4B3D6D-2957-5449-9D90-CFC0823045F1}">
      <dsp:nvSpPr>
        <dsp:cNvPr id="0" name=""/>
        <dsp:cNvSpPr/>
      </dsp:nvSpPr>
      <dsp:spPr>
        <a:xfrm rot="10800000">
          <a:off x="0" y="649401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صياغة رسائل جديدة تركّز على التعافي والتعلّم</a:t>
          </a:r>
          <a:endParaRPr lang="en-GB" sz="2400" b="1" kern="1200" dirty="0"/>
        </a:p>
      </dsp:txBody>
      <dsp:txXfrm rot="10800000">
        <a:off x="0" y="649401"/>
        <a:ext cx="10133737" cy="424979"/>
      </dsp:txXfrm>
    </dsp:sp>
    <dsp:sp modelId="{E195836A-C50B-3742-A748-C44D5AD42F59}">
      <dsp:nvSpPr>
        <dsp:cNvPr id="0" name=""/>
        <dsp:cNvSpPr/>
      </dsp:nvSpPr>
      <dsp:spPr>
        <a:xfrm rot="10800000">
          <a:off x="0" y="1734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مراجعة شاملة لكل الرسائل السابقة</a:t>
          </a:r>
          <a:r>
            <a:rPr lang="ar-SA" sz="2100" kern="1200" dirty="0"/>
            <a:t> </a:t>
          </a:r>
          <a:r>
            <a:rPr lang="en-GB" sz="2100" kern="1200" dirty="0"/>
            <a:t>— </a:t>
          </a:r>
          <a:r>
            <a:rPr lang="ar-SA" sz="2100" kern="1200" dirty="0"/>
            <a:t>ما الذي يجب تعديله أو حذفه؟</a:t>
          </a:r>
          <a:endParaRPr lang="en-GB" sz="2100" b="1" kern="1200" dirty="0"/>
        </a:p>
      </dsp:txBody>
      <dsp:txXfrm rot="10800000">
        <a:off x="0" y="1734"/>
        <a:ext cx="10133737" cy="42497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A1C13-9B3B-B142-AF13-3E26D7F1B31B}">
      <dsp:nvSpPr>
        <dsp:cNvPr id="0" name=""/>
        <dsp:cNvSpPr/>
      </dsp:nvSpPr>
      <dsp:spPr>
        <a:xfrm>
          <a:off x="4007948" y="973906"/>
          <a:ext cx="748885" cy="91440"/>
        </a:xfrm>
        <a:custGeom>
          <a:avLst/>
          <a:gdLst/>
          <a:ahLst/>
          <a:cxnLst/>
          <a:rect l="0" t="0" r="0" b="0"/>
          <a:pathLst>
            <a:path>
              <a:moveTo>
                <a:pt x="748885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62903" y="1015729"/>
        <a:ext cx="38974" cy="7794"/>
      </dsp:txXfrm>
    </dsp:sp>
    <dsp:sp modelId="{D6903E4F-B927-C447-BBD0-05C4E7A413A7}">
      <dsp:nvSpPr>
        <dsp:cNvPr id="0" name=""/>
        <dsp:cNvSpPr/>
      </dsp:nvSpPr>
      <dsp:spPr>
        <a:xfrm>
          <a:off x="4755033" y="2906"/>
          <a:ext cx="3389068" cy="2033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فور انتهاء المرحلة الحرجة</a:t>
          </a:r>
          <a:r>
            <a:rPr lang="en-GB" sz="2400" b="1" kern="1200" dirty="0"/>
            <a:t>:</a:t>
          </a:r>
          <a:r>
            <a:rPr lang="en-GB" sz="2400" kern="1200" dirty="0"/>
            <a:t> </a:t>
          </a:r>
          <a:r>
            <a:rPr lang="ar-SA" sz="2400" kern="1200" dirty="0"/>
            <a:t>الامتناع عن الإعلانات التجارية — التركيز على الرسائل المؤسسية</a:t>
          </a:r>
          <a:endParaRPr lang="en-GB" sz="2400" kern="1200" dirty="0"/>
        </a:p>
      </dsp:txBody>
      <dsp:txXfrm>
        <a:off x="4755033" y="2906"/>
        <a:ext cx="3389068" cy="2033441"/>
      </dsp:txXfrm>
    </dsp:sp>
    <dsp:sp modelId="{D58CB0EA-2380-7B4F-B2F5-DC46AEA6616E}">
      <dsp:nvSpPr>
        <dsp:cNvPr id="0" name=""/>
        <dsp:cNvSpPr/>
      </dsp:nvSpPr>
      <dsp:spPr>
        <a:xfrm>
          <a:off x="2281013" y="2034547"/>
          <a:ext cx="4168554" cy="7488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542"/>
              </a:lnTo>
              <a:lnTo>
                <a:pt x="4168554" y="391542"/>
              </a:lnTo>
              <a:lnTo>
                <a:pt x="4168554" y="748885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259270" y="2405093"/>
        <a:ext cx="212040" cy="7794"/>
      </dsp:txXfrm>
    </dsp:sp>
    <dsp:sp modelId="{4F6A6E4B-EB7C-D643-9337-F72725EF7FE1}">
      <dsp:nvSpPr>
        <dsp:cNvPr id="0" name=""/>
        <dsp:cNvSpPr/>
      </dsp:nvSpPr>
      <dsp:spPr>
        <a:xfrm>
          <a:off x="586479" y="2906"/>
          <a:ext cx="3389068" cy="2033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عند بدء تحسّن مؤشرات الثقة</a:t>
          </a:r>
          <a:r>
            <a:rPr lang="en-GB" sz="2400" b="1" kern="1200" dirty="0"/>
            <a:t>:</a:t>
          </a:r>
          <a:r>
            <a:rPr lang="en-GB" sz="2400" kern="1200" dirty="0"/>
            <a:t> </a:t>
          </a:r>
          <a:r>
            <a:rPr lang="ar-SA" sz="2400" kern="1200" dirty="0"/>
            <a:t>إدخال رسائل قيمية، لا ترويج مباشر</a:t>
          </a:r>
          <a:endParaRPr lang="en-GB" sz="2400" kern="1200" dirty="0"/>
        </a:p>
      </dsp:txBody>
      <dsp:txXfrm>
        <a:off x="586479" y="2906"/>
        <a:ext cx="3389068" cy="2033441"/>
      </dsp:txXfrm>
    </dsp:sp>
    <dsp:sp modelId="{2C468CE1-1C3F-A24D-96FF-CB31552C7365}">
      <dsp:nvSpPr>
        <dsp:cNvPr id="0" name=""/>
        <dsp:cNvSpPr/>
      </dsp:nvSpPr>
      <dsp:spPr>
        <a:xfrm>
          <a:off x="4007948" y="3786834"/>
          <a:ext cx="748885" cy="91440"/>
        </a:xfrm>
        <a:custGeom>
          <a:avLst/>
          <a:gdLst/>
          <a:ahLst/>
          <a:cxnLst/>
          <a:rect l="0" t="0" r="0" b="0"/>
          <a:pathLst>
            <a:path>
              <a:moveTo>
                <a:pt x="748885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62903" y="3828656"/>
        <a:ext cx="38974" cy="7794"/>
      </dsp:txXfrm>
    </dsp:sp>
    <dsp:sp modelId="{F5D63118-ECBB-1B42-BB3D-EE8F57B3C486}">
      <dsp:nvSpPr>
        <dsp:cNvPr id="0" name=""/>
        <dsp:cNvSpPr/>
      </dsp:nvSpPr>
      <dsp:spPr>
        <a:xfrm>
          <a:off x="4755033" y="2815833"/>
          <a:ext cx="3389068" cy="2033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عند استعادة قدر كافٍ من الثقة</a:t>
          </a:r>
          <a:r>
            <a:rPr lang="en-GB" sz="2400" b="1" kern="1200" dirty="0"/>
            <a:t>:</a:t>
          </a:r>
          <a:r>
            <a:rPr lang="en-GB" sz="2400" kern="1200" dirty="0"/>
            <a:t> </a:t>
          </a:r>
          <a:r>
            <a:rPr lang="ar-SA" sz="2400" kern="1200" dirty="0"/>
            <a:t>إعادة الإعلانات التجارية بشكل متدرّج ومدروس</a:t>
          </a:r>
          <a:endParaRPr lang="en-GB" sz="2400" kern="1200" dirty="0"/>
        </a:p>
      </dsp:txBody>
      <dsp:txXfrm>
        <a:off x="4755033" y="2815833"/>
        <a:ext cx="3389068" cy="2033441"/>
      </dsp:txXfrm>
    </dsp:sp>
    <dsp:sp modelId="{75E26A91-EB9F-154D-913B-B15D37706725}">
      <dsp:nvSpPr>
        <dsp:cNvPr id="0" name=""/>
        <dsp:cNvSpPr/>
      </dsp:nvSpPr>
      <dsp:spPr>
        <a:xfrm>
          <a:off x="586479" y="2815833"/>
          <a:ext cx="3389068" cy="2033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عند عودة الوضع إلى استقرار نسبي</a:t>
          </a:r>
          <a:r>
            <a:rPr lang="en-GB" sz="2400" b="1" kern="1200" dirty="0"/>
            <a:t>:</a:t>
          </a:r>
          <a:r>
            <a:rPr lang="en-GB" sz="2400" kern="1200" dirty="0"/>
            <a:t> </a:t>
          </a:r>
          <a:r>
            <a:rPr lang="ar-SA" sz="2400" kern="1200" dirty="0"/>
            <a:t>العودة إلى الإعلان التجاري الطبيعي، مع استمرار توجيه الرسائل القيمية</a:t>
          </a:r>
          <a:endParaRPr lang="en-GB" sz="2400" kern="1200" dirty="0"/>
        </a:p>
      </dsp:txBody>
      <dsp:txXfrm>
        <a:off x="586479" y="2815833"/>
        <a:ext cx="3389068" cy="203344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7863352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إضفاء المصداقية على الرسائل</a:t>
          </a:r>
          <a:endParaRPr lang="en-GB" sz="2400" kern="1200" dirty="0"/>
        </a:p>
      </dsp:txBody>
      <dsp:txXfrm>
        <a:off x="7898452" y="681701"/>
        <a:ext cx="1991495" cy="1128200"/>
      </dsp:txXfrm>
    </dsp:sp>
    <dsp:sp modelId="{474E08C6-BF25-524D-BF09-D2E56798AA30}">
      <dsp:nvSpPr>
        <dsp:cNvPr id="0" name=""/>
        <dsp:cNvSpPr/>
      </dsp:nvSpPr>
      <dsp:spPr>
        <a:xfrm>
          <a:off x="9512708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576225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150813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  <a:tabLst/>
          </a:pPr>
          <a:r>
            <a:rPr lang="ar-SA" sz="2400" kern="1200" dirty="0"/>
            <a:t>ظهور القادة يُظهر التزامًا شخصيًا — لا يُترك الأمر للمتحدّثين الرسميين فقط</a:t>
          </a:r>
          <a:endParaRPr lang="en-GB" sz="2400" kern="1200" dirty="0"/>
        </a:p>
      </dsp:txBody>
      <dsp:txXfrm>
        <a:off x="7632943" y="2132916"/>
        <a:ext cx="1823047" cy="2015944"/>
      </dsp:txXfrm>
    </dsp:sp>
    <dsp:sp modelId="{1E59F680-4E82-2143-8417-50D78DDBE869}">
      <dsp:nvSpPr>
        <dsp:cNvPr id="0" name=""/>
        <dsp:cNvSpPr/>
      </dsp:nvSpPr>
      <dsp:spPr>
        <a:xfrm>
          <a:off x="5339264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إظهار الشجاعة والمسؤولية</a:t>
          </a:r>
          <a:endParaRPr lang="en-GB" sz="2400" kern="1200" dirty="0"/>
        </a:p>
      </dsp:txBody>
      <dsp:txXfrm>
        <a:off x="5374364" y="681701"/>
        <a:ext cx="1991495" cy="1128200"/>
      </dsp:txXfrm>
    </dsp:sp>
    <dsp:sp modelId="{3F52908F-F3E2-1444-BEA9-F4716613E0BA}">
      <dsp:nvSpPr>
        <dsp:cNvPr id="0" name=""/>
        <dsp:cNvSpPr/>
      </dsp:nvSpPr>
      <dsp:spPr>
        <a:xfrm>
          <a:off x="6988620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052137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القادة الذين يواجهون الجمهور يُعزّزون الثقة — بدل الاختباء خلف البيانات المكتوبة</a:t>
          </a:r>
          <a:endParaRPr lang="en-GB" sz="2400" kern="1200" dirty="0"/>
        </a:p>
      </dsp:txBody>
      <dsp:txXfrm>
        <a:off x="5108855" y="2132916"/>
        <a:ext cx="1823047" cy="2015944"/>
      </dsp:txXfrm>
    </dsp:sp>
    <dsp:sp modelId="{FD7770DE-E48B-1A48-AB1E-8D3686CF1477}">
      <dsp:nvSpPr>
        <dsp:cNvPr id="0" name=""/>
        <dsp:cNvSpPr/>
      </dsp:nvSpPr>
      <dsp:spPr>
        <a:xfrm>
          <a:off x="2815176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إبراز رؤية المؤسسة للمستقبل</a:t>
          </a:r>
          <a:endParaRPr lang="en-GB" sz="2400" kern="1200" dirty="0"/>
        </a:p>
      </dsp:txBody>
      <dsp:txXfrm>
        <a:off x="2850276" y="681701"/>
        <a:ext cx="1991495" cy="1128200"/>
      </dsp:txXfrm>
    </dsp:sp>
    <dsp:sp modelId="{12943B04-FBB2-6F4C-87AA-89510E0340E7}">
      <dsp:nvSpPr>
        <dsp:cNvPr id="0" name=""/>
        <dsp:cNvSpPr/>
      </dsp:nvSpPr>
      <dsp:spPr>
        <a:xfrm>
          <a:off x="4464532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2528049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القادة يُلهمون الجمهور عندما يُقدّمون رؤية واضحة للمستقبل بعد الأزمة</a:t>
          </a:r>
          <a:endParaRPr lang="en-GB" sz="2400" b="1" kern="1200" dirty="0"/>
        </a:p>
      </dsp:txBody>
      <dsp:txXfrm>
        <a:off x="2584767" y="2132916"/>
        <a:ext cx="1823047" cy="2015944"/>
      </dsp:txXfrm>
    </dsp:sp>
    <dsp:sp modelId="{58AD48F4-42FD-B845-9AF1-09F42F377880}">
      <dsp:nvSpPr>
        <dsp:cNvPr id="0" name=""/>
        <dsp:cNvSpPr/>
      </dsp:nvSpPr>
      <dsp:spPr>
        <a:xfrm>
          <a:off x="291088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بناء ارتباط عاطفي مع الجمهور</a:t>
          </a:r>
          <a:endParaRPr lang="en-GB" sz="2400" kern="1200" dirty="0"/>
        </a:p>
      </dsp:txBody>
      <dsp:txXfrm>
        <a:off x="326188" y="681701"/>
        <a:ext cx="1991495" cy="1128200"/>
      </dsp:txXfrm>
    </dsp:sp>
    <dsp:sp modelId="{4B36EB3F-BD60-9047-9F69-8C58C7038857}">
      <dsp:nvSpPr>
        <dsp:cNvPr id="0" name=""/>
        <dsp:cNvSpPr/>
      </dsp:nvSpPr>
      <dsp:spPr>
        <a:xfrm>
          <a:off x="1940444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3960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ظهور القادة شخصيًا يُعيد بناء العلاقة الإنسانية مع الجمهور</a:t>
          </a:r>
          <a:endParaRPr lang="en-GB" sz="2400" b="1" kern="1200" dirty="0"/>
        </a:p>
      </dsp:txBody>
      <dsp:txXfrm>
        <a:off x="60678" y="2132916"/>
        <a:ext cx="1823047" cy="20159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31E52-BDBE-104E-AE7C-A6B64EB07B19}">
      <dsp:nvSpPr>
        <dsp:cNvPr id="0" name=""/>
        <dsp:cNvSpPr/>
      </dsp:nvSpPr>
      <dsp:spPr>
        <a:xfrm>
          <a:off x="2428762" y="0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تحديد وسائل الإعلام الموثوقة والمناسبة</a:t>
          </a:r>
          <a:endParaRPr lang="en-GB" sz="2400" b="1" kern="1200" dirty="0"/>
        </a:p>
      </dsp:txBody>
      <dsp:txXfrm>
        <a:off x="2929451" y="12710"/>
        <a:ext cx="7617676" cy="408531"/>
      </dsp:txXfrm>
    </dsp:sp>
    <dsp:sp modelId="{3D87AEAF-3D2D-4240-8DBA-1FC97DD80785}">
      <dsp:nvSpPr>
        <dsp:cNvPr id="0" name=""/>
        <dsp:cNvSpPr/>
      </dsp:nvSpPr>
      <dsp:spPr>
        <a:xfrm>
          <a:off x="1821572" y="494223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بناء علاقات مستدامة مع الصحفيين والمحرّرين</a:t>
          </a:r>
          <a:endParaRPr lang="en-GB" sz="2400" b="1" kern="1200" dirty="0"/>
        </a:p>
      </dsp:txBody>
      <dsp:txXfrm>
        <a:off x="2723541" y="506933"/>
        <a:ext cx="7216395" cy="408531"/>
      </dsp:txXfrm>
    </dsp:sp>
    <dsp:sp modelId="{D95E1750-33B4-884F-92B9-59E69F527393}">
      <dsp:nvSpPr>
        <dsp:cNvPr id="0" name=""/>
        <dsp:cNvSpPr/>
      </dsp:nvSpPr>
      <dsp:spPr>
        <a:xfrm>
          <a:off x="1214381" y="988446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مشاركة قصص تعافٍ حقيقية وقابلة للتوثيق</a:t>
          </a:r>
          <a:endParaRPr lang="en-GB" sz="2400" b="1" kern="1200" dirty="0"/>
        </a:p>
      </dsp:txBody>
      <dsp:txXfrm>
        <a:off x="2116350" y="1001156"/>
        <a:ext cx="7216395" cy="408531"/>
      </dsp:txXfrm>
    </dsp:sp>
    <dsp:sp modelId="{C89631AB-BA1E-4046-B37F-DA384A9AACE3}">
      <dsp:nvSpPr>
        <dsp:cNvPr id="0" name=""/>
        <dsp:cNvSpPr/>
      </dsp:nvSpPr>
      <dsp:spPr>
        <a:xfrm>
          <a:off x="607190" y="1482669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إشراك الإعلام في متابعة رحلة التحسّن المؤسسي</a:t>
          </a:r>
          <a:endParaRPr lang="en-GB" sz="2400" b="1" kern="1200" dirty="0"/>
        </a:p>
      </dsp:txBody>
      <dsp:txXfrm>
        <a:off x="1509160" y="1495379"/>
        <a:ext cx="7216395" cy="408531"/>
      </dsp:txXfrm>
    </dsp:sp>
    <dsp:sp modelId="{1EE06673-B0DA-C543-9747-CF345688170C}">
      <dsp:nvSpPr>
        <dsp:cNvPr id="0" name=""/>
        <dsp:cNvSpPr/>
      </dsp:nvSpPr>
      <dsp:spPr>
        <a:xfrm>
          <a:off x="0" y="1976892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تحقيق توازن بين التغطية الإعلامية الإيجابية والشفافية</a:t>
          </a:r>
          <a:endParaRPr lang="en-GB" sz="2400" b="1" kern="1200" dirty="0"/>
        </a:p>
      </dsp:txBody>
      <dsp:txXfrm>
        <a:off x="901969" y="1989602"/>
        <a:ext cx="7216395" cy="408531"/>
      </dsp:txXfrm>
    </dsp:sp>
    <dsp:sp modelId="{93BE5B01-D3A9-CA4C-A8FE-7FC806D9CBF5}">
      <dsp:nvSpPr>
        <dsp:cNvPr id="0" name=""/>
        <dsp:cNvSpPr/>
      </dsp:nvSpPr>
      <dsp:spPr>
        <a:xfrm>
          <a:off x="2428762" y="317025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2492227" y="317025"/>
        <a:ext cx="155138" cy="212256"/>
      </dsp:txXfrm>
    </dsp:sp>
    <dsp:sp modelId="{C34EEBBF-649E-8841-B2F0-4BFDDAC1DE9B}">
      <dsp:nvSpPr>
        <dsp:cNvPr id="0" name=""/>
        <dsp:cNvSpPr/>
      </dsp:nvSpPr>
      <dsp:spPr>
        <a:xfrm>
          <a:off x="1821572" y="811249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885037" y="811249"/>
        <a:ext cx="155138" cy="212256"/>
      </dsp:txXfrm>
    </dsp:sp>
    <dsp:sp modelId="{ACF91E96-6ACA-7E4A-A6E7-920BA4A4CEF3}">
      <dsp:nvSpPr>
        <dsp:cNvPr id="0" name=""/>
        <dsp:cNvSpPr/>
      </dsp:nvSpPr>
      <dsp:spPr>
        <a:xfrm>
          <a:off x="1214381" y="1298239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277846" y="1298239"/>
        <a:ext cx="155138" cy="212256"/>
      </dsp:txXfrm>
    </dsp:sp>
    <dsp:sp modelId="{D2D9A648-5F17-5143-976B-E865557B7F1D}">
      <dsp:nvSpPr>
        <dsp:cNvPr id="0" name=""/>
        <dsp:cNvSpPr/>
      </dsp:nvSpPr>
      <dsp:spPr>
        <a:xfrm>
          <a:off x="607190" y="1797284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670655" y="1797284"/>
        <a:ext cx="155138" cy="21225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625053" y="42779"/>
          <a:ext cx="1815849" cy="12518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اختيار مؤثرين ذوي مصداقية حقيقية</a:t>
          </a:r>
          <a:endParaRPr lang="en-GB" sz="2000" kern="1200" dirty="0"/>
        </a:p>
      </dsp:txBody>
      <dsp:txXfrm>
        <a:off x="8625053" y="42779"/>
        <a:ext cx="1815849" cy="1251873"/>
      </dsp:txXfrm>
    </dsp:sp>
    <dsp:sp modelId="{045651F5-5816-1948-A4FF-40DCA81680F2}">
      <dsp:nvSpPr>
        <dsp:cNvPr id="0" name=""/>
        <dsp:cNvSpPr/>
      </dsp:nvSpPr>
      <dsp:spPr>
        <a:xfrm>
          <a:off x="8591709" y="1246199"/>
          <a:ext cx="1896676" cy="2449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000" kern="1200" dirty="0"/>
            <a:t>ليس كل مؤثر مناسب — الجمهور يُصدّق المؤثرين الذين يُشاركون القيم الحقيقية</a:t>
          </a:r>
          <a:endParaRPr lang="en-GB" sz="2000" kern="1200" dirty="0"/>
        </a:p>
      </dsp:txBody>
      <dsp:txXfrm>
        <a:off x="8591709" y="1246199"/>
        <a:ext cx="1896676" cy="2449232"/>
      </dsp:txXfrm>
    </dsp:sp>
    <dsp:sp modelId="{EC177CF8-B5F5-414F-A53E-2F438E96288D}">
      <dsp:nvSpPr>
        <dsp:cNvPr id="0" name=""/>
        <dsp:cNvSpPr/>
      </dsp:nvSpPr>
      <dsp:spPr>
        <a:xfrm>
          <a:off x="6480660" y="42779"/>
          <a:ext cx="1815849" cy="12518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تعاون قائم على الصدق — لا الإعلانات المدفوعة الصريحة</a:t>
          </a:r>
          <a:endParaRPr lang="en-GB" sz="2000" kern="1200" dirty="0"/>
        </a:p>
      </dsp:txBody>
      <dsp:txXfrm>
        <a:off x="6480660" y="42779"/>
        <a:ext cx="1815849" cy="1251873"/>
      </dsp:txXfrm>
    </dsp:sp>
    <dsp:sp modelId="{C4E50838-661D-0A4F-9230-A17B5BBA0433}">
      <dsp:nvSpPr>
        <dsp:cNvPr id="0" name=""/>
        <dsp:cNvSpPr/>
      </dsp:nvSpPr>
      <dsp:spPr>
        <a:xfrm>
          <a:off x="6474326" y="1246199"/>
          <a:ext cx="1896676" cy="2449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أن تكون الرسالة نابعة من المؤثر، لا إعلانًا واضحًا</a:t>
          </a:r>
          <a:endParaRPr lang="en-GB" sz="2000" kern="1200" dirty="0"/>
        </a:p>
      </dsp:txBody>
      <dsp:txXfrm>
        <a:off x="6474326" y="1246199"/>
        <a:ext cx="1896676" cy="2449232"/>
      </dsp:txXfrm>
    </dsp:sp>
    <dsp:sp modelId="{B8684A02-3572-0945-B847-82A166B416B9}">
      <dsp:nvSpPr>
        <dsp:cNvPr id="0" name=""/>
        <dsp:cNvSpPr/>
      </dsp:nvSpPr>
      <dsp:spPr>
        <a:xfrm>
          <a:off x="4336268" y="42779"/>
          <a:ext cx="1815849" cy="12518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دمج المؤثرين في حملات القيم وليس في حملات الترويج المباشر</a:t>
          </a:r>
          <a:endParaRPr lang="en-GB" sz="2000" kern="1200" dirty="0"/>
        </a:p>
      </dsp:txBody>
      <dsp:txXfrm>
        <a:off x="4336268" y="42779"/>
        <a:ext cx="1815849" cy="1251873"/>
      </dsp:txXfrm>
    </dsp:sp>
    <dsp:sp modelId="{FA2079E0-83A9-DA44-BA47-022EAE095881}">
      <dsp:nvSpPr>
        <dsp:cNvPr id="0" name=""/>
        <dsp:cNvSpPr/>
      </dsp:nvSpPr>
      <dsp:spPr>
        <a:xfrm>
          <a:off x="4329933" y="1246199"/>
          <a:ext cx="1896676" cy="2449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مؤثر يتحدث عن جهود التحسين والمسؤولية الاجتماعية أكثر تأثيرًا من مؤثر يروّج للمنتج</a:t>
          </a:r>
          <a:endParaRPr lang="en-GB" sz="2000" kern="1200" dirty="0"/>
        </a:p>
      </dsp:txBody>
      <dsp:txXfrm>
        <a:off x="4329933" y="1246199"/>
        <a:ext cx="1896676" cy="2449232"/>
      </dsp:txXfrm>
    </dsp:sp>
    <dsp:sp modelId="{65574064-AB9C-7C44-ACBC-5DDDEBEF091D}">
      <dsp:nvSpPr>
        <dsp:cNvPr id="0" name=""/>
        <dsp:cNvSpPr/>
      </dsp:nvSpPr>
      <dsp:spPr>
        <a:xfrm>
          <a:off x="2191875" y="42779"/>
          <a:ext cx="1815849" cy="12518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الشفافية</a:t>
          </a:r>
          <a:endParaRPr lang="en-GB" sz="2000" kern="1200" dirty="0"/>
        </a:p>
      </dsp:txBody>
      <dsp:txXfrm>
        <a:off x="2191875" y="42779"/>
        <a:ext cx="1815849" cy="1251873"/>
      </dsp:txXfrm>
    </dsp:sp>
    <dsp:sp modelId="{9B6BE2D0-AC21-C94C-8288-314757E981D2}">
      <dsp:nvSpPr>
        <dsp:cNvPr id="0" name=""/>
        <dsp:cNvSpPr/>
      </dsp:nvSpPr>
      <dsp:spPr>
        <a:xfrm>
          <a:off x="2185541" y="1246199"/>
          <a:ext cx="1896676" cy="2449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توضيح العلاقة مع المؤثر بوضوح — الجمهور اليوم يُدقّق في أي شراكة غير شفافة</a:t>
          </a:r>
          <a:endParaRPr lang="en-GB" sz="2000" kern="1200" dirty="0"/>
        </a:p>
      </dsp:txBody>
      <dsp:txXfrm>
        <a:off x="2185541" y="1246199"/>
        <a:ext cx="1896676" cy="2449232"/>
      </dsp:txXfrm>
    </dsp:sp>
    <dsp:sp modelId="{B8DF8877-AC4C-2A40-A5D9-6BBA0C616898}">
      <dsp:nvSpPr>
        <dsp:cNvPr id="0" name=""/>
        <dsp:cNvSpPr/>
      </dsp:nvSpPr>
      <dsp:spPr>
        <a:xfrm>
          <a:off x="47482" y="42779"/>
          <a:ext cx="1815849" cy="12518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أفضل الممارسات</a:t>
          </a:r>
          <a:endParaRPr lang="en-GB" sz="2000" kern="1200" dirty="0"/>
        </a:p>
      </dsp:txBody>
      <dsp:txXfrm>
        <a:off x="47482" y="42779"/>
        <a:ext cx="1815849" cy="1251873"/>
      </dsp:txXfrm>
    </dsp:sp>
    <dsp:sp modelId="{7C43C71A-E0C2-BF45-8F0C-C02F50A0B12D}">
      <dsp:nvSpPr>
        <dsp:cNvPr id="0" name=""/>
        <dsp:cNvSpPr/>
      </dsp:nvSpPr>
      <dsp:spPr>
        <a:xfrm>
          <a:off x="41148" y="1246199"/>
          <a:ext cx="1896676" cy="24492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إشراك المؤثرين في </a:t>
          </a:r>
          <a:r>
            <a:rPr lang="ar-SA" sz="2000" b="1" kern="1200" dirty="0"/>
            <a:t>مشاريع حقيقية</a:t>
          </a:r>
          <a:r>
            <a:rPr lang="ar-SA" sz="2000" kern="1200" dirty="0"/>
            <a:t> تعكس التغيير — مثال: مؤثر يُشارك في ورشة تحسين تجربة العملاء</a:t>
          </a:r>
          <a:endParaRPr lang="en-GB" sz="2000" kern="1200" dirty="0"/>
        </a:p>
      </dsp:txBody>
      <dsp:txXfrm>
        <a:off x="41148" y="1246199"/>
        <a:ext cx="1896676" cy="244923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أن تُكرَّر القيم نفسها في البيانات الرسمية، والإعلانات، والتواصل الرقمي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اتساق الرسائل عبر القنوات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ليس بالكلام فقط — بل في الأفعال اليومية التي يراها الجمهور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إبراز القيم في السلوك المؤسسي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الموظفون هم قناة التواصل الأقوى مع الجمهور — يجب تدريبهم على تمثيل القيم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تمكين الموظفين كسفراء للقيم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من تصميم المنتج إلى خدمة ما بعد البيع — القيم يجب أن تكون حاضرة في كل تفاعل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إدماج القيم في تجربة العملاء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>
              <a:solidFill>
                <a:srgbClr val="FF0000"/>
              </a:solidFill>
            </a:rPr>
            <a:t>عدم الاتساق يُدمّر الثقة — إذا تباينت الرسائل بين القنوات، سيُلاحظ الجمهور ذلك فورًا</a:t>
          </a:r>
          <a:endParaRPr lang="en-GB" sz="2400" kern="1200" dirty="0">
            <a:solidFill>
              <a:srgbClr val="FF0000"/>
            </a:solidFill>
          </a:endParaRPr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>
              <a:solidFill>
                <a:srgbClr val="FF0000"/>
              </a:solidFill>
            </a:rPr>
            <a:t>تحذير</a:t>
          </a:r>
          <a:endParaRPr lang="en-GB" sz="2400" kern="1200" dirty="0">
            <a:solidFill>
              <a:srgbClr val="FF0000"/>
            </a:solidFill>
          </a:endParaRPr>
        </a:p>
      </dsp:txBody>
      <dsp:txXfrm>
        <a:off x="6240162" y="3516596"/>
        <a:ext cx="4057252" cy="71298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31E52-BDBE-104E-AE7C-A6B64EB07B19}">
      <dsp:nvSpPr>
        <dsp:cNvPr id="0" name=""/>
        <dsp:cNvSpPr/>
      </dsp:nvSpPr>
      <dsp:spPr>
        <a:xfrm>
          <a:off x="2428762" y="0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نشر تقارير دورية حول التحسينات</a:t>
          </a:r>
          <a:endParaRPr lang="en-GB" sz="2400" b="1" kern="1200" dirty="0"/>
        </a:p>
      </dsp:txBody>
      <dsp:txXfrm>
        <a:off x="2929451" y="12710"/>
        <a:ext cx="7617676" cy="408531"/>
      </dsp:txXfrm>
    </dsp:sp>
    <dsp:sp modelId="{3D87AEAF-3D2D-4240-8DBA-1FC97DD80785}">
      <dsp:nvSpPr>
        <dsp:cNvPr id="0" name=""/>
        <dsp:cNvSpPr/>
      </dsp:nvSpPr>
      <dsp:spPr>
        <a:xfrm>
          <a:off x="1821572" y="494223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الاعتراف العلني بالمشاكل المتبقية</a:t>
          </a:r>
          <a:endParaRPr lang="en-GB" sz="2400" b="1" kern="1200" dirty="0"/>
        </a:p>
      </dsp:txBody>
      <dsp:txXfrm>
        <a:off x="2723541" y="506933"/>
        <a:ext cx="7216395" cy="408531"/>
      </dsp:txXfrm>
    </dsp:sp>
    <dsp:sp modelId="{D95E1750-33B4-884F-92B9-59E69F527393}">
      <dsp:nvSpPr>
        <dsp:cNvPr id="0" name=""/>
        <dsp:cNvSpPr/>
      </dsp:nvSpPr>
      <dsp:spPr>
        <a:xfrm>
          <a:off x="1214381" y="988446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توضيح خطط التحسين المستقبلية</a:t>
          </a:r>
          <a:endParaRPr lang="en-GB" sz="2400" b="1" kern="1200" dirty="0"/>
        </a:p>
      </dsp:txBody>
      <dsp:txXfrm>
        <a:off x="2116350" y="1001156"/>
        <a:ext cx="7216395" cy="408531"/>
      </dsp:txXfrm>
    </dsp:sp>
    <dsp:sp modelId="{C89631AB-BA1E-4046-B37F-DA384A9AACE3}">
      <dsp:nvSpPr>
        <dsp:cNvPr id="0" name=""/>
        <dsp:cNvSpPr/>
      </dsp:nvSpPr>
      <dsp:spPr>
        <a:xfrm>
          <a:off x="607190" y="1482669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فتح قنوات استماع مستمرة للجمهور</a:t>
          </a:r>
          <a:endParaRPr lang="en-GB" sz="2400" b="1" kern="1200" dirty="0"/>
        </a:p>
      </dsp:txBody>
      <dsp:txXfrm>
        <a:off x="1509160" y="1495379"/>
        <a:ext cx="7216395" cy="408531"/>
      </dsp:txXfrm>
    </dsp:sp>
    <dsp:sp modelId="{1EE06673-B0DA-C543-9747-CF345688170C}">
      <dsp:nvSpPr>
        <dsp:cNvPr id="0" name=""/>
        <dsp:cNvSpPr/>
      </dsp:nvSpPr>
      <dsp:spPr>
        <a:xfrm>
          <a:off x="0" y="1976892"/>
          <a:ext cx="8131075" cy="43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تحديث الجمهور دوريًا — حتى لو لم تكتمل الإنجازات</a:t>
          </a:r>
          <a:endParaRPr lang="en-GB" sz="2400" b="1" kern="1200" dirty="0"/>
        </a:p>
      </dsp:txBody>
      <dsp:txXfrm>
        <a:off x="901969" y="1989602"/>
        <a:ext cx="7216395" cy="408531"/>
      </dsp:txXfrm>
    </dsp:sp>
    <dsp:sp modelId="{93BE5B01-D3A9-CA4C-A8FE-7FC806D9CBF5}">
      <dsp:nvSpPr>
        <dsp:cNvPr id="0" name=""/>
        <dsp:cNvSpPr/>
      </dsp:nvSpPr>
      <dsp:spPr>
        <a:xfrm>
          <a:off x="2428762" y="317025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2492227" y="317025"/>
        <a:ext cx="155138" cy="212256"/>
      </dsp:txXfrm>
    </dsp:sp>
    <dsp:sp modelId="{C34EEBBF-649E-8841-B2F0-4BFDDAC1DE9B}">
      <dsp:nvSpPr>
        <dsp:cNvPr id="0" name=""/>
        <dsp:cNvSpPr/>
      </dsp:nvSpPr>
      <dsp:spPr>
        <a:xfrm>
          <a:off x="1821572" y="811249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885037" y="811249"/>
        <a:ext cx="155138" cy="212256"/>
      </dsp:txXfrm>
    </dsp:sp>
    <dsp:sp modelId="{ACF91E96-6ACA-7E4A-A6E7-920BA4A4CEF3}">
      <dsp:nvSpPr>
        <dsp:cNvPr id="0" name=""/>
        <dsp:cNvSpPr/>
      </dsp:nvSpPr>
      <dsp:spPr>
        <a:xfrm>
          <a:off x="1214381" y="1298239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277846" y="1298239"/>
        <a:ext cx="155138" cy="212256"/>
      </dsp:txXfrm>
    </dsp:sp>
    <dsp:sp modelId="{D2D9A648-5F17-5143-976B-E865557B7F1D}">
      <dsp:nvSpPr>
        <dsp:cNvPr id="0" name=""/>
        <dsp:cNvSpPr/>
      </dsp:nvSpPr>
      <dsp:spPr>
        <a:xfrm>
          <a:off x="607190" y="1797284"/>
          <a:ext cx="282068" cy="282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670655" y="1797284"/>
        <a:ext cx="155138" cy="21225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41BF82-5ACF-1C4E-BED8-0226DF104BD2}">
      <dsp:nvSpPr>
        <dsp:cNvPr id="0" name=""/>
        <dsp:cNvSpPr/>
      </dsp:nvSpPr>
      <dsp:spPr>
        <a:xfrm>
          <a:off x="0" y="3148731"/>
          <a:ext cx="10133737" cy="5165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إيقاف البرنامج تدريجيًا بعد بناء ثقة كافية — مع التحوّل إلى خطاب القيم الإيجابية</a:t>
          </a:r>
          <a:endParaRPr lang="en-GB" sz="2400" b="1" kern="1200" dirty="0"/>
        </a:p>
      </dsp:txBody>
      <dsp:txXfrm>
        <a:off x="0" y="3148731"/>
        <a:ext cx="10133737" cy="516575"/>
      </dsp:txXfrm>
    </dsp:sp>
    <dsp:sp modelId="{2DB96690-C9AB-7A46-845A-75A38543C92E}">
      <dsp:nvSpPr>
        <dsp:cNvPr id="0" name=""/>
        <dsp:cNvSpPr/>
      </dsp:nvSpPr>
      <dsp:spPr>
        <a:xfrm rot="10800000">
          <a:off x="0" y="2361986"/>
          <a:ext cx="10133737" cy="794493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ربط الاعتذار بإجراءات تحسين مستمرة</a:t>
          </a:r>
          <a:endParaRPr lang="en-GB" sz="2000" b="1" kern="1200" dirty="0"/>
        </a:p>
      </dsp:txBody>
      <dsp:txXfrm rot="10800000">
        <a:off x="0" y="2361986"/>
        <a:ext cx="10133737" cy="516238"/>
      </dsp:txXfrm>
    </dsp:sp>
    <dsp:sp modelId="{1DEC0D89-9BDE-CE47-A270-C4D704771545}">
      <dsp:nvSpPr>
        <dsp:cNvPr id="0" name=""/>
        <dsp:cNvSpPr/>
      </dsp:nvSpPr>
      <dsp:spPr>
        <a:xfrm rot="10800000">
          <a:off x="0" y="1575242"/>
          <a:ext cx="10133737" cy="794493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رسائل متابعة تُبيّن التقدّم في تنفيذ التعويضات</a:t>
          </a:r>
          <a:endParaRPr lang="en-GB" sz="2400" b="1" kern="1200" dirty="0"/>
        </a:p>
      </dsp:txBody>
      <dsp:txXfrm rot="10800000">
        <a:off x="0" y="1575242"/>
        <a:ext cx="10133737" cy="516238"/>
      </dsp:txXfrm>
    </dsp:sp>
    <dsp:sp modelId="{CC4B3D6D-2957-5449-9D90-CFC0823045F1}">
      <dsp:nvSpPr>
        <dsp:cNvPr id="0" name=""/>
        <dsp:cNvSpPr/>
      </dsp:nvSpPr>
      <dsp:spPr>
        <a:xfrm rot="10800000">
          <a:off x="0" y="788497"/>
          <a:ext cx="10133737" cy="794493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برامج تعويض واضحة — لا رمزية — تُظهر التزام المؤسسة برد الحقوق</a:t>
          </a:r>
          <a:endParaRPr lang="en-GB" sz="2400" b="1" kern="1200" dirty="0"/>
        </a:p>
      </dsp:txBody>
      <dsp:txXfrm rot="10800000">
        <a:off x="0" y="788497"/>
        <a:ext cx="10133737" cy="516238"/>
      </dsp:txXfrm>
    </dsp:sp>
    <dsp:sp modelId="{E195836A-C50B-3742-A748-C44D5AD42F59}">
      <dsp:nvSpPr>
        <dsp:cNvPr id="0" name=""/>
        <dsp:cNvSpPr/>
      </dsp:nvSpPr>
      <dsp:spPr>
        <a:xfrm rot="10800000">
          <a:off x="0" y="1752"/>
          <a:ext cx="10133737" cy="794493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اعتذار صادق ومستمر — يُذكّر الجمهور بالتزامنا بالتغيير</a:t>
          </a:r>
          <a:endParaRPr lang="en-GB" sz="2100" b="1" kern="1200" dirty="0"/>
        </a:p>
      </dsp:txBody>
      <dsp:txXfrm rot="10800000">
        <a:off x="0" y="1752"/>
        <a:ext cx="10133737" cy="51623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84A477-F2E5-9043-A33A-81D05EA290B1}">
      <dsp:nvSpPr>
        <dsp:cNvPr id="0" name=""/>
        <dsp:cNvSpPr/>
      </dsp:nvSpPr>
      <dsp:spPr>
        <a:xfrm rot="10800000">
          <a:off x="8232224" y="2021216"/>
          <a:ext cx="1850003" cy="110957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D1B178A-3036-8741-B88C-52866278689C}">
      <dsp:nvSpPr>
        <dsp:cNvPr id="0" name=""/>
        <dsp:cNvSpPr/>
      </dsp:nvSpPr>
      <dsp:spPr>
        <a:xfrm>
          <a:off x="8228524" y="2204497"/>
          <a:ext cx="1668702" cy="1461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إجراء دراسات نوعية (مجموعات تركيز، مقابلات عميقة</a:t>
          </a:r>
          <a:r>
            <a:rPr lang="en-GB" sz="2100" b="1" kern="1200" dirty="0"/>
            <a:t>(</a:t>
          </a:r>
        </a:p>
      </dsp:txBody>
      <dsp:txXfrm>
        <a:off x="8228524" y="2204497"/>
        <a:ext cx="1668702" cy="1461094"/>
      </dsp:txXfrm>
    </dsp:sp>
    <dsp:sp modelId="{2559A4A6-48E3-8749-84DC-801E91D06DCF}">
      <dsp:nvSpPr>
        <dsp:cNvPr id="0" name=""/>
        <dsp:cNvSpPr/>
      </dsp:nvSpPr>
      <dsp:spPr>
        <a:xfrm rot="5400000">
          <a:off x="8228524" y="1516923"/>
          <a:ext cx="314500" cy="314500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9053F26-83F2-C843-AD17-C9ECD8C30653}">
      <dsp:nvSpPr>
        <dsp:cNvPr id="0" name=""/>
        <dsp:cNvSpPr/>
      </dsp:nvSpPr>
      <dsp:spPr>
        <a:xfrm rot="10800000">
          <a:off x="6187970" y="1516279"/>
          <a:ext cx="1850003" cy="110957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D5AC2C0-4A12-0B47-A9BA-F34154EF40A8}">
      <dsp:nvSpPr>
        <dsp:cNvPr id="0" name=""/>
        <dsp:cNvSpPr/>
      </dsp:nvSpPr>
      <dsp:spPr>
        <a:xfrm>
          <a:off x="6184270" y="1699560"/>
          <a:ext cx="1668702" cy="1461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تنفيذ استطلاعات رأي كمية على شرائح متنوعة من الجمهور</a:t>
          </a:r>
          <a:endParaRPr lang="en-GB" sz="2400" b="1" kern="1200" dirty="0"/>
        </a:p>
      </dsp:txBody>
      <dsp:txXfrm>
        <a:off x="6184270" y="1699560"/>
        <a:ext cx="1668702" cy="1461094"/>
      </dsp:txXfrm>
    </dsp:sp>
    <dsp:sp modelId="{2A754D38-174A-CF46-BBCB-6E8221882F6F}">
      <dsp:nvSpPr>
        <dsp:cNvPr id="0" name=""/>
        <dsp:cNvSpPr/>
      </dsp:nvSpPr>
      <dsp:spPr>
        <a:xfrm rot="5400000">
          <a:off x="6184270" y="1011986"/>
          <a:ext cx="314500" cy="314500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37C8AA-DC80-1D4A-8F31-DF0102AA9809}">
      <dsp:nvSpPr>
        <dsp:cNvPr id="0" name=""/>
        <dsp:cNvSpPr/>
      </dsp:nvSpPr>
      <dsp:spPr>
        <a:xfrm rot="10800000">
          <a:off x="4143717" y="1011342"/>
          <a:ext cx="1850003" cy="110957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74155C-094B-1744-A57E-BCF87667D307}">
      <dsp:nvSpPr>
        <dsp:cNvPr id="0" name=""/>
        <dsp:cNvSpPr/>
      </dsp:nvSpPr>
      <dsp:spPr>
        <a:xfrm>
          <a:off x="4140017" y="1194623"/>
          <a:ext cx="1668702" cy="1461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تحليل سلوك العملاء (الشراء، الشكاوى، التفاعل الرقمي</a:t>
          </a:r>
          <a:r>
            <a:rPr lang="en-GB" sz="2400" b="1" kern="1200" dirty="0"/>
            <a:t>(</a:t>
          </a:r>
        </a:p>
      </dsp:txBody>
      <dsp:txXfrm>
        <a:off x="4140017" y="1194623"/>
        <a:ext cx="1668702" cy="1461094"/>
      </dsp:txXfrm>
    </dsp:sp>
    <dsp:sp modelId="{57A8C36B-2FEA-1247-A3D7-AC7FB86C19CF}">
      <dsp:nvSpPr>
        <dsp:cNvPr id="0" name=""/>
        <dsp:cNvSpPr/>
      </dsp:nvSpPr>
      <dsp:spPr>
        <a:xfrm rot="5400000">
          <a:off x="4140017" y="507049"/>
          <a:ext cx="314500" cy="314500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B2E4FD-6D3B-C545-A40B-004A00FEE92D}">
      <dsp:nvSpPr>
        <dsp:cNvPr id="0" name=""/>
        <dsp:cNvSpPr/>
      </dsp:nvSpPr>
      <dsp:spPr>
        <a:xfrm rot="10800000">
          <a:off x="2099463" y="506405"/>
          <a:ext cx="1850003" cy="110957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6C8914-FFB0-794E-B4E7-E404B99BD920}">
      <dsp:nvSpPr>
        <dsp:cNvPr id="0" name=""/>
        <dsp:cNvSpPr/>
      </dsp:nvSpPr>
      <dsp:spPr>
        <a:xfrm>
          <a:off x="2095763" y="689686"/>
          <a:ext cx="1668702" cy="1461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مراقبة اتجاهات وسائل التواصل الاجتماعي بشكل دوري</a:t>
          </a:r>
          <a:endParaRPr lang="en-GB" sz="2000" b="1" kern="1200" dirty="0"/>
        </a:p>
      </dsp:txBody>
      <dsp:txXfrm>
        <a:off x="2095763" y="689686"/>
        <a:ext cx="1668702" cy="1461094"/>
      </dsp:txXfrm>
    </dsp:sp>
    <dsp:sp modelId="{4AD6EA16-6CE4-E74C-8023-6C506F103D91}">
      <dsp:nvSpPr>
        <dsp:cNvPr id="0" name=""/>
        <dsp:cNvSpPr/>
      </dsp:nvSpPr>
      <dsp:spPr>
        <a:xfrm rot="5400000">
          <a:off x="2095763" y="2112"/>
          <a:ext cx="314500" cy="314500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E479DD-954B-A746-9702-D559AA3278BD}">
      <dsp:nvSpPr>
        <dsp:cNvPr id="0" name=""/>
        <dsp:cNvSpPr/>
      </dsp:nvSpPr>
      <dsp:spPr>
        <a:xfrm rot="10800000">
          <a:off x="55210" y="1468"/>
          <a:ext cx="1850003" cy="110957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A347837-5D12-464C-BC6F-C324D046782B}">
      <dsp:nvSpPr>
        <dsp:cNvPr id="0" name=""/>
        <dsp:cNvSpPr/>
      </dsp:nvSpPr>
      <dsp:spPr>
        <a:xfrm>
          <a:off x="51510" y="184749"/>
          <a:ext cx="1668702" cy="1461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إعداد تقارير دورية للإدارة حول تطور الصورة الذهنية</a:t>
          </a:r>
          <a:endParaRPr lang="en-GB" sz="2400" b="1" kern="1200" dirty="0"/>
        </a:p>
      </dsp:txBody>
      <dsp:txXfrm>
        <a:off x="51510" y="184749"/>
        <a:ext cx="1668702" cy="146109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5BB7B9-3932-994F-B0D2-27C9106BD710}">
      <dsp:nvSpPr>
        <dsp:cNvPr id="0" name=""/>
        <dsp:cNvSpPr/>
      </dsp:nvSpPr>
      <dsp:spPr>
        <a:xfrm>
          <a:off x="985893" y="2127007"/>
          <a:ext cx="91440" cy="4330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307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79F5F9-1196-E54A-9278-E283B575EDF7}">
      <dsp:nvSpPr>
        <dsp:cNvPr id="0" name=""/>
        <dsp:cNvSpPr/>
      </dsp:nvSpPr>
      <dsp:spPr>
        <a:xfrm>
          <a:off x="3481251" y="2127007"/>
          <a:ext cx="91440" cy="4330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307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CF00C7-C5E3-8741-ADF9-806B64EDE667}">
      <dsp:nvSpPr>
        <dsp:cNvPr id="0" name=""/>
        <dsp:cNvSpPr/>
      </dsp:nvSpPr>
      <dsp:spPr>
        <a:xfrm>
          <a:off x="5976609" y="2127007"/>
          <a:ext cx="91440" cy="4330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307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4C1FAD-A3E8-A344-826B-CA6B69CEC7F2}">
      <dsp:nvSpPr>
        <dsp:cNvPr id="0" name=""/>
        <dsp:cNvSpPr/>
      </dsp:nvSpPr>
      <dsp:spPr>
        <a:xfrm>
          <a:off x="4991189" y="1095867"/>
          <a:ext cx="2062279" cy="10311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المرحلة المبكرة</a:t>
          </a:r>
          <a:endParaRPr lang="en-GB" sz="2000" b="1" kern="1200" dirty="0"/>
        </a:p>
      </dsp:txBody>
      <dsp:txXfrm>
        <a:off x="4991189" y="1095867"/>
        <a:ext cx="2062279" cy="1031139"/>
      </dsp:txXfrm>
    </dsp:sp>
    <dsp:sp modelId="{5845FCA8-0A1F-2640-97C4-4A3788F23915}">
      <dsp:nvSpPr>
        <dsp:cNvPr id="0" name=""/>
        <dsp:cNvSpPr/>
      </dsp:nvSpPr>
      <dsp:spPr>
        <a:xfrm>
          <a:off x="4991189" y="2560086"/>
          <a:ext cx="2062279" cy="10311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رسائل قصيرة وواضحة — تُكرّر القيم الأساسية</a:t>
          </a:r>
          <a:endParaRPr lang="en-GB" sz="2000" kern="1200" dirty="0"/>
        </a:p>
      </dsp:txBody>
      <dsp:txXfrm>
        <a:off x="4991189" y="2560086"/>
        <a:ext cx="2062279" cy="1031139"/>
      </dsp:txXfrm>
    </dsp:sp>
    <dsp:sp modelId="{C5D8E2F1-97FC-F347-9170-4064343C3811}">
      <dsp:nvSpPr>
        <dsp:cNvPr id="0" name=""/>
        <dsp:cNvSpPr/>
      </dsp:nvSpPr>
      <dsp:spPr>
        <a:xfrm>
          <a:off x="2495831" y="1095867"/>
          <a:ext cx="2062279" cy="10311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المرحلة المتوسطة</a:t>
          </a:r>
          <a:endParaRPr lang="en-GB" sz="2000" kern="1200" dirty="0"/>
        </a:p>
      </dsp:txBody>
      <dsp:txXfrm>
        <a:off x="2495831" y="1095867"/>
        <a:ext cx="2062279" cy="1031139"/>
      </dsp:txXfrm>
    </dsp:sp>
    <dsp:sp modelId="{68CB8270-ED27-7A44-ABBF-D78EE3618E0C}">
      <dsp:nvSpPr>
        <dsp:cNvPr id="0" name=""/>
        <dsp:cNvSpPr/>
      </dsp:nvSpPr>
      <dsp:spPr>
        <a:xfrm>
          <a:off x="2495831" y="2560086"/>
          <a:ext cx="2062279" cy="10311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تنويع الرسائل دون فقدان المحور الأساسي</a:t>
          </a:r>
          <a:endParaRPr lang="en-GB" sz="2000" kern="1200" dirty="0"/>
        </a:p>
      </dsp:txBody>
      <dsp:txXfrm>
        <a:off x="2495831" y="2560086"/>
        <a:ext cx="2062279" cy="1031139"/>
      </dsp:txXfrm>
    </dsp:sp>
    <dsp:sp modelId="{5140F242-929D-B443-90CF-AFD526D80F40}">
      <dsp:nvSpPr>
        <dsp:cNvPr id="0" name=""/>
        <dsp:cNvSpPr/>
      </dsp:nvSpPr>
      <dsp:spPr>
        <a:xfrm>
          <a:off x="473" y="1095867"/>
          <a:ext cx="2062279" cy="10311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المرحلة المتقدّمة</a:t>
          </a:r>
          <a:endParaRPr lang="en-GB" sz="2000" kern="1200" dirty="0"/>
        </a:p>
      </dsp:txBody>
      <dsp:txXfrm>
        <a:off x="473" y="1095867"/>
        <a:ext cx="2062279" cy="1031139"/>
      </dsp:txXfrm>
    </dsp:sp>
    <dsp:sp modelId="{0EB5FDF4-0847-DD45-8A2B-34AACAB8E94F}">
      <dsp:nvSpPr>
        <dsp:cNvPr id="0" name=""/>
        <dsp:cNvSpPr/>
      </dsp:nvSpPr>
      <dsp:spPr>
        <a:xfrm>
          <a:off x="473" y="2560086"/>
          <a:ext cx="2062279" cy="10311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دمج الرسائل في السلوك المؤسسي — بحيث تُصبح القيم جزءًا من تجربة الجمهور</a:t>
          </a:r>
          <a:endParaRPr lang="en-GB" sz="2000" kern="1200" dirty="0"/>
        </a:p>
      </dsp:txBody>
      <dsp:txXfrm>
        <a:off x="473" y="2560086"/>
        <a:ext cx="2062279" cy="103113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331352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اكتمال خطوات التحسين الأساسية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تم تنفيذ الإصلاحات الموعودة — والجمهور يلاحظها</a:t>
          </a:r>
          <a:endParaRPr lang="en-GB" sz="2400" b="1" kern="1200" dirty="0"/>
        </a:p>
      </dsp:txBody>
      <dsp:txXfrm rot="-5400000">
        <a:off x="8004596" y="765549"/>
        <a:ext cx="2481261" cy="2296648"/>
      </dsp:txXfrm>
    </dsp:sp>
    <dsp:sp modelId="{DC0786CE-B56F-1E40-9ECA-A54F8183CAB5}">
      <dsp:nvSpPr>
        <dsp:cNvPr id="0" name=""/>
        <dsp:cNvSpPr/>
      </dsp:nvSpPr>
      <dsp:spPr>
        <a:xfrm rot="5400000">
          <a:off x="4663996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استقرار مؤشرات الثقة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مؤشرات الثقة عادت إلى مستويات مقبولة ومستدامة</a:t>
          </a:r>
          <a:endParaRPr lang="en-GB" sz="2400" b="1" kern="1200" dirty="0"/>
        </a:p>
      </dsp:txBody>
      <dsp:txXfrm rot="-5400000">
        <a:off x="5337240" y="765549"/>
        <a:ext cx="2481261" cy="2296648"/>
      </dsp:txXfrm>
    </dsp:sp>
    <dsp:sp modelId="{D229AB5C-ED82-CE46-81B8-AE6662733BF7}">
      <dsp:nvSpPr>
        <dsp:cNvPr id="0" name=""/>
        <dsp:cNvSpPr/>
      </dsp:nvSpPr>
      <dsp:spPr>
        <a:xfrm rot="5400000">
          <a:off x="1996641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تراجع الحضور السلبي للأزمة في وسائل الإعلام </a:t>
          </a:r>
          <a:r>
            <a:rPr lang="ar-SA" sz="2400" b="1" kern="1200" dirty="0" err="1"/>
            <a:t>والسوشيال</a:t>
          </a:r>
          <a:r>
            <a:rPr lang="ar-SA" sz="2400" b="1" kern="1200" dirty="0"/>
            <a:t> ميديا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الأزمة لم تعد موضوع النقاش الأساسي</a:t>
          </a:r>
          <a:endParaRPr lang="en-GB" sz="2400" b="1" kern="1200" dirty="0"/>
        </a:p>
      </dsp:txBody>
      <dsp:txXfrm rot="-5400000">
        <a:off x="2669885" y="765549"/>
        <a:ext cx="2481261" cy="2296648"/>
      </dsp:txXfrm>
    </dsp:sp>
    <dsp:sp modelId="{131A6150-00E6-9A45-9F0E-CA2480B52E92}">
      <dsp:nvSpPr>
        <dsp:cNvPr id="0" name=""/>
        <dsp:cNvSpPr/>
      </dsp:nvSpPr>
      <dsp:spPr>
        <a:xfrm rot="5400000">
          <a:off x="-670714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ظهور دلائل واضحة على بناء صورة إيجابية جديدة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الجمهور بدأ يُعيد بناء علاقته بالمؤسسة</a:t>
          </a:r>
          <a:endParaRPr lang="en-GB" sz="2400" b="1" kern="1200" dirty="0"/>
        </a:p>
      </dsp:txBody>
      <dsp:txXfrm rot="-5400000">
        <a:off x="2530" y="765549"/>
        <a:ext cx="2481261" cy="229664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9AC12-B294-1448-BB15-2DD8D75160CE}">
      <dsp:nvSpPr>
        <dsp:cNvPr id="0" name=""/>
        <dsp:cNvSpPr/>
      </dsp:nvSpPr>
      <dsp:spPr>
        <a:xfrm>
          <a:off x="7022182" y="190716"/>
          <a:ext cx="2924694" cy="292469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0956" tIns="30480" rIns="160956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١- </a:t>
          </a:r>
          <a:r>
            <a:rPr lang="ar-SA" sz="2400" b="1" kern="1200" dirty="0"/>
            <a:t>التعافي الأساسي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تمت السيطرة على الأضرار الكبرى — لكن الثقة لم تكتمل</a:t>
          </a:r>
          <a:endParaRPr lang="en-GB" sz="2400" b="1" kern="1200" dirty="0">
            <a:cs typeface="+mj-cs"/>
          </a:endParaRPr>
        </a:p>
      </dsp:txBody>
      <dsp:txXfrm>
        <a:off x="7450494" y="619028"/>
        <a:ext cx="2068070" cy="2068070"/>
      </dsp:txXfrm>
    </dsp:sp>
    <dsp:sp modelId="{FBCD9227-AFA1-AD47-AFF8-C332A41AFAF4}">
      <dsp:nvSpPr>
        <dsp:cNvPr id="0" name=""/>
        <dsp:cNvSpPr/>
      </dsp:nvSpPr>
      <dsp:spPr>
        <a:xfrm>
          <a:off x="4682426" y="190716"/>
          <a:ext cx="2924694" cy="292469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0956" tIns="30480" rIns="160956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٢- </a:t>
          </a:r>
          <a:r>
            <a:rPr lang="ar-SA" sz="2400" b="1" kern="1200" dirty="0"/>
            <a:t>بناء القيم الإيجابية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بدأت القيم الإيجابية (شفافية، مسؤولية...) تُصبح واضحة في الصورة</a:t>
          </a:r>
          <a:endParaRPr lang="en-GB" sz="2400" b="1" kern="1200" dirty="0">
            <a:cs typeface="+mj-cs"/>
          </a:endParaRPr>
        </a:p>
      </dsp:txBody>
      <dsp:txXfrm>
        <a:off x="5110738" y="619028"/>
        <a:ext cx="2068070" cy="2068070"/>
      </dsp:txXfrm>
    </dsp:sp>
    <dsp:sp modelId="{BC9B9A96-21B0-7B45-8657-083ECC1EBC71}">
      <dsp:nvSpPr>
        <dsp:cNvPr id="0" name=""/>
        <dsp:cNvSpPr/>
      </dsp:nvSpPr>
      <dsp:spPr>
        <a:xfrm>
          <a:off x="2342670" y="190716"/>
          <a:ext cx="2924694" cy="292469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0956" tIns="30480" rIns="160956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٣- </a:t>
          </a:r>
          <a:r>
            <a:rPr lang="ar-SA" sz="2400" b="1" kern="1200" dirty="0"/>
            <a:t>استقرار الصورة الجديدة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الجمهور أصبح يُدرك هوية المؤسسة الجديدة بشكل متماسك</a:t>
          </a:r>
          <a:endParaRPr lang="en-GB" sz="2400" b="1" kern="1200" dirty="0">
            <a:cs typeface="+mj-cs"/>
          </a:endParaRPr>
        </a:p>
      </dsp:txBody>
      <dsp:txXfrm>
        <a:off x="2770982" y="619028"/>
        <a:ext cx="2068070" cy="2068070"/>
      </dsp:txXfrm>
    </dsp:sp>
    <dsp:sp modelId="{9A5DC129-EFED-7643-BCCB-6B2E6D1E0176}">
      <dsp:nvSpPr>
        <dsp:cNvPr id="0" name=""/>
        <dsp:cNvSpPr/>
      </dsp:nvSpPr>
      <dsp:spPr>
        <a:xfrm>
          <a:off x="2914" y="190716"/>
          <a:ext cx="2924694" cy="292469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0956" tIns="30480" rIns="160956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٤- </a:t>
          </a:r>
          <a:r>
            <a:rPr lang="ar-SA" sz="2400" b="1" kern="1200" dirty="0"/>
            <a:t>تعزيز الارتباط العاطفي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الجمهور يُعبّر عن ارتباط عاطفي إيجابي — ما يدل على نضج الصورة فعليًا</a:t>
          </a:r>
          <a:endParaRPr lang="en-GB" sz="2400" b="1" kern="1200" dirty="0">
            <a:cs typeface="+mj-cs"/>
          </a:endParaRPr>
        </a:p>
      </dsp:txBody>
      <dsp:txXfrm>
        <a:off x="431226" y="619028"/>
        <a:ext cx="2068070" cy="206807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3069726" y="-2996598"/>
          <a:ext cx="573113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الشرائح تحتاج وقتًا طويلًا لتُعيد بناء الثقة — لا نتسرّع في محاولة "إرضائها" سريعًا</a:t>
          </a:r>
          <a:endParaRPr lang="en-GB" sz="2000" kern="1200" dirty="0"/>
        </a:p>
      </dsp:txBody>
      <dsp:txXfrm rot="5400000">
        <a:off x="27977" y="101105"/>
        <a:ext cx="6684590" cy="517159"/>
      </dsp:txXfrm>
    </dsp:sp>
    <dsp:sp modelId="{2D644AA8-B101-AB42-81EB-2D42B53CA4E5}">
      <dsp:nvSpPr>
        <dsp:cNvPr id="0" name=""/>
        <dsp:cNvSpPr/>
      </dsp:nvSpPr>
      <dsp:spPr>
        <a:xfrm>
          <a:off x="6712567" y="1489"/>
          <a:ext cx="3775818" cy="7163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التعامل بصبر طويل الأمد</a:t>
          </a:r>
          <a:endParaRPr lang="en-GB" sz="2000" b="1" kern="1200" dirty="0"/>
        </a:p>
      </dsp:txBody>
      <dsp:txXfrm>
        <a:off x="6747538" y="36460"/>
        <a:ext cx="3705876" cy="646450"/>
      </dsp:txXfrm>
    </dsp:sp>
    <dsp:sp modelId="{C6EE18F5-D4BB-2847-9241-8FA85CBCDC58}">
      <dsp:nvSpPr>
        <dsp:cNvPr id="0" name=""/>
        <dsp:cNvSpPr/>
      </dsp:nvSpPr>
      <dsp:spPr>
        <a:xfrm rot="16200000">
          <a:off x="3069726" y="-2244386"/>
          <a:ext cx="573113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لا نقلّل من شأن غضبهم أو ألمهم — بل نُظهر تفهّمًا واحترامًا</a:t>
          </a:r>
          <a:endParaRPr lang="en-GB" sz="2000" kern="1200" dirty="0"/>
        </a:p>
      </dsp:txBody>
      <dsp:txXfrm rot="5400000">
        <a:off x="27977" y="853317"/>
        <a:ext cx="6684590" cy="517159"/>
      </dsp:txXfrm>
    </dsp:sp>
    <dsp:sp modelId="{FB23362C-8FBC-FB44-B9DA-C9CF74B8C6EF}">
      <dsp:nvSpPr>
        <dsp:cNvPr id="0" name=""/>
        <dsp:cNvSpPr/>
      </dsp:nvSpPr>
      <dsp:spPr>
        <a:xfrm>
          <a:off x="6712567" y="753701"/>
          <a:ext cx="3775818" cy="7163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الاعتراف بمشاعرهم واحترامها</a:t>
          </a:r>
          <a:endParaRPr lang="en-GB" sz="2000" kern="1200" dirty="0"/>
        </a:p>
      </dsp:txBody>
      <dsp:txXfrm>
        <a:off x="6747538" y="788672"/>
        <a:ext cx="3705876" cy="646450"/>
      </dsp:txXfrm>
    </dsp:sp>
    <dsp:sp modelId="{3B9D189F-3DD9-F441-9D64-222893C28A99}">
      <dsp:nvSpPr>
        <dsp:cNvPr id="0" name=""/>
        <dsp:cNvSpPr/>
      </dsp:nvSpPr>
      <dsp:spPr>
        <a:xfrm rot="16200000">
          <a:off x="3069726" y="-1492174"/>
          <a:ext cx="573113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الردود الدفاعية تُفاقم الموقف — نُبقي الحوار مفتوحًا وإيجابيًا</a:t>
          </a:r>
          <a:endParaRPr lang="en-GB" sz="2000" kern="1200" dirty="0"/>
        </a:p>
      </dsp:txBody>
      <dsp:txXfrm rot="5400000">
        <a:off x="27977" y="1605529"/>
        <a:ext cx="6684590" cy="517159"/>
      </dsp:txXfrm>
    </dsp:sp>
    <dsp:sp modelId="{9959D325-8390-B94E-B5E8-7D41491FFA18}">
      <dsp:nvSpPr>
        <dsp:cNvPr id="0" name=""/>
        <dsp:cNvSpPr/>
      </dsp:nvSpPr>
      <dsp:spPr>
        <a:xfrm>
          <a:off x="6712567" y="1505912"/>
          <a:ext cx="3775818" cy="7163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عدم الدخول في مواجهات دفاعية</a:t>
          </a:r>
          <a:endParaRPr lang="en-GB" sz="2000" kern="1200" dirty="0"/>
        </a:p>
      </dsp:txBody>
      <dsp:txXfrm>
        <a:off x="6747538" y="1540883"/>
        <a:ext cx="3705876" cy="646450"/>
      </dsp:txXfrm>
    </dsp:sp>
    <dsp:sp modelId="{9CAF9328-8181-094B-BCE0-6AEE18A35D2B}">
      <dsp:nvSpPr>
        <dsp:cNvPr id="0" name=""/>
        <dsp:cNvSpPr/>
      </dsp:nvSpPr>
      <dsp:spPr>
        <a:xfrm rot="16200000">
          <a:off x="3069726" y="-739963"/>
          <a:ext cx="573113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الجمهور المُتشكّك يُريد رؤية تغيّر حقيقي — لا سماع وعود جديدة</a:t>
          </a:r>
          <a:endParaRPr lang="en-GB" sz="2000" kern="1200" dirty="0"/>
        </a:p>
      </dsp:txBody>
      <dsp:txXfrm rot="5400000">
        <a:off x="27977" y="2357740"/>
        <a:ext cx="6684590" cy="517159"/>
      </dsp:txXfrm>
    </dsp:sp>
    <dsp:sp modelId="{281E2A25-90C3-B34C-A297-12C5A844A3B5}">
      <dsp:nvSpPr>
        <dsp:cNvPr id="0" name=""/>
        <dsp:cNvSpPr/>
      </dsp:nvSpPr>
      <dsp:spPr>
        <a:xfrm>
          <a:off x="6712567" y="2258124"/>
          <a:ext cx="3775818" cy="7163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تركيز على الأفعال — لا الأقوال</a:t>
          </a:r>
          <a:endParaRPr lang="en-GB" sz="2000" kern="1200" dirty="0"/>
        </a:p>
      </dsp:txBody>
      <dsp:txXfrm>
        <a:off x="6747538" y="2293095"/>
        <a:ext cx="3705876" cy="64645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6AE99-2F08-FA40-9615-A4DE3A99665A}">
      <dsp:nvSpPr>
        <dsp:cNvPr id="0" name=""/>
        <dsp:cNvSpPr/>
      </dsp:nvSpPr>
      <dsp:spPr>
        <a:xfrm>
          <a:off x="8174542" y="21212"/>
          <a:ext cx="2141872" cy="1070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استجابة سريعة جدًا</a:t>
          </a:r>
          <a:endParaRPr lang="en-GB" sz="2400" kern="1200" dirty="0"/>
        </a:p>
      </dsp:txBody>
      <dsp:txXfrm>
        <a:off x="8205909" y="52579"/>
        <a:ext cx="2079138" cy="1008202"/>
      </dsp:txXfrm>
    </dsp:sp>
    <dsp:sp modelId="{316AC14D-84B9-C649-AD71-C638509709EF}">
      <dsp:nvSpPr>
        <dsp:cNvPr id="0" name=""/>
        <dsp:cNvSpPr/>
      </dsp:nvSpPr>
      <dsp:spPr>
        <a:xfrm>
          <a:off x="9888040" y="1092148"/>
          <a:ext cx="214187" cy="1101201"/>
        </a:xfrm>
        <a:custGeom>
          <a:avLst/>
          <a:gdLst/>
          <a:ahLst/>
          <a:cxnLst/>
          <a:rect l="0" t="0" r="0" b="0"/>
          <a:pathLst>
            <a:path>
              <a:moveTo>
                <a:pt x="214187" y="0"/>
              </a:moveTo>
              <a:lnTo>
                <a:pt x="214187" y="1101201"/>
              </a:lnTo>
              <a:lnTo>
                <a:pt x="0" y="11012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E3011C-CF51-294B-AFF0-A09F089C0034}">
      <dsp:nvSpPr>
        <dsp:cNvPr id="0" name=""/>
        <dsp:cNvSpPr/>
      </dsp:nvSpPr>
      <dsp:spPr>
        <a:xfrm>
          <a:off x="8036914" y="1359882"/>
          <a:ext cx="1851126" cy="16669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300" kern="1200" dirty="0"/>
            <a:t>سحب جميع الأجهزة من الأسواق بسرعة</a:t>
          </a:r>
          <a:endParaRPr lang="en-GB" sz="2300" kern="1200" dirty="0"/>
        </a:p>
      </dsp:txBody>
      <dsp:txXfrm>
        <a:off x="8085737" y="1408705"/>
        <a:ext cx="1753480" cy="1569287"/>
      </dsp:txXfrm>
    </dsp:sp>
    <dsp:sp modelId="{81983CDA-1018-6147-851F-99F502C53F0D}">
      <dsp:nvSpPr>
        <dsp:cNvPr id="0" name=""/>
        <dsp:cNvSpPr/>
      </dsp:nvSpPr>
      <dsp:spPr>
        <a:xfrm>
          <a:off x="5497201" y="21212"/>
          <a:ext cx="2141872" cy="1070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شفافية كاملة</a:t>
          </a:r>
          <a:endParaRPr lang="en-GB" sz="2400" kern="1200" dirty="0"/>
        </a:p>
      </dsp:txBody>
      <dsp:txXfrm>
        <a:off x="5528568" y="52579"/>
        <a:ext cx="2079138" cy="1008202"/>
      </dsp:txXfrm>
    </dsp:sp>
    <dsp:sp modelId="{F639994A-B83E-0342-9807-68D2A0A3503B}">
      <dsp:nvSpPr>
        <dsp:cNvPr id="0" name=""/>
        <dsp:cNvSpPr/>
      </dsp:nvSpPr>
      <dsp:spPr>
        <a:xfrm>
          <a:off x="7210699" y="1092148"/>
          <a:ext cx="214187" cy="1101201"/>
        </a:xfrm>
        <a:custGeom>
          <a:avLst/>
          <a:gdLst/>
          <a:ahLst/>
          <a:cxnLst/>
          <a:rect l="0" t="0" r="0" b="0"/>
          <a:pathLst>
            <a:path>
              <a:moveTo>
                <a:pt x="214187" y="0"/>
              </a:moveTo>
              <a:lnTo>
                <a:pt x="214187" y="1101201"/>
              </a:lnTo>
              <a:lnTo>
                <a:pt x="0" y="11012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367D7C-1AAB-1542-B131-4120EBFEEB79}">
      <dsp:nvSpPr>
        <dsp:cNvPr id="0" name=""/>
        <dsp:cNvSpPr/>
      </dsp:nvSpPr>
      <dsp:spPr>
        <a:xfrm>
          <a:off x="5359573" y="1359882"/>
          <a:ext cx="1851126" cy="16669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نشر تقارير فنية تُفسّر المشكلة بدقّة</a:t>
          </a:r>
          <a:endParaRPr lang="en-GB" sz="2000" kern="1200" dirty="0"/>
        </a:p>
      </dsp:txBody>
      <dsp:txXfrm>
        <a:off x="5408396" y="1408705"/>
        <a:ext cx="1753480" cy="1569287"/>
      </dsp:txXfrm>
    </dsp:sp>
    <dsp:sp modelId="{C7D2CAEE-389E-034C-81A1-F0F483CB7E67}">
      <dsp:nvSpPr>
        <dsp:cNvPr id="0" name=""/>
        <dsp:cNvSpPr/>
      </dsp:nvSpPr>
      <dsp:spPr>
        <a:xfrm>
          <a:off x="2819860" y="21212"/>
          <a:ext cx="2141872" cy="1070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تحمّل المسؤولية دون تبرير</a:t>
          </a:r>
          <a:endParaRPr lang="en-GB" sz="2400" kern="1200" dirty="0"/>
        </a:p>
      </dsp:txBody>
      <dsp:txXfrm>
        <a:off x="2851227" y="52579"/>
        <a:ext cx="2079138" cy="1008202"/>
      </dsp:txXfrm>
    </dsp:sp>
    <dsp:sp modelId="{05853FE1-303F-9746-A4D2-EB4C3B498793}">
      <dsp:nvSpPr>
        <dsp:cNvPr id="0" name=""/>
        <dsp:cNvSpPr/>
      </dsp:nvSpPr>
      <dsp:spPr>
        <a:xfrm>
          <a:off x="4533358" y="1092148"/>
          <a:ext cx="214187" cy="1101201"/>
        </a:xfrm>
        <a:custGeom>
          <a:avLst/>
          <a:gdLst/>
          <a:ahLst/>
          <a:cxnLst/>
          <a:rect l="0" t="0" r="0" b="0"/>
          <a:pathLst>
            <a:path>
              <a:moveTo>
                <a:pt x="214187" y="0"/>
              </a:moveTo>
              <a:lnTo>
                <a:pt x="214187" y="1101201"/>
              </a:lnTo>
              <a:lnTo>
                <a:pt x="0" y="11012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52635A-5BB8-9E45-9B26-0DD59E1666A6}">
      <dsp:nvSpPr>
        <dsp:cNvPr id="0" name=""/>
        <dsp:cNvSpPr/>
      </dsp:nvSpPr>
      <dsp:spPr>
        <a:xfrm>
          <a:off x="2682232" y="1359882"/>
          <a:ext cx="1851126" cy="16669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اعتذار رسمي صريح — دون محاولة لوم أطراف أخرى</a:t>
          </a:r>
          <a:endParaRPr lang="en-GB" sz="2400" kern="1200" dirty="0"/>
        </a:p>
      </dsp:txBody>
      <dsp:txXfrm>
        <a:off x="2731055" y="1408705"/>
        <a:ext cx="1753480" cy="1569287"/>
      </dsp:txXfrm>
    </dsp:sp>
    <dsp:sp modelId="{64D79F5E-B14B-B74D-9FD1-4A3E8286B3A4}">
      <dsp:nvSpPr>
        <dsp:cNvPr id="0" name=""/>
        <dsp:cNvSpPr/>
      </dsp:nvSpPr>
      <dsp:spPr>
        <a:xfrm>
          <a:off x="142519" y="21212"/>
          <a:ext cx="2141872" cy="1070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إجراءات تحسين واضحة</a:t>
          </a:r>
          <a:endParaRPr lang="en-GB" sz="2400" kern="1200" dirty="0"/>
        </a:p>
      </dsp:txBody>
      <dsp:txXfrm>
        <a:off x="173886" y="52579"/>
        <a:ext cx="2079138" cy="1008202"/>
      </dsp:txXfrm>
    </dsp:sp>
    <dsp:sp modelId="{5847B32B-064F-3243-9E48-537848B2A5EB}">
      <dsp:nvSpPr>
        <dsp:cNvPr id="0" name=""/>
        <dsp:cNvSpPr/>
      </dsp:nvSpPr>
      <dsp:spPr>
        <a:xfrm>
          <a:off x="1856017" y="1092148"/>
          <a:ext cx="214187" cy="1101201"/>
        </a:xfrm>
        <a:custGeom>
          <a:avLst/>
          <a:gdLst/>
          <a:ahLst/>
          <a:cxnLst/>
          <a:rect l="0" t="0" r="0" b="0"/>
          <a:pathLst>
            <a:path>
              <a:moveTo>
                <a:pt x="214187" y="0"/>
              </a:moveTo>
              <a:lnTo>
                <a:pt x="214187" y="1101201"/>
              </a:lnTo>
              <a:lnTo>
                <a:pt x="0" y="11012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DB7F9A-290C-1644-8B8C-A081C233C1CD}">
      <dsp:nvSpPr>
        <dsp:cNvPr id="0" name=""/>
        <dsp:cNvSpPr/>
      </dsp:nvSpPr>
      <dsp:spPr>
        <a:xfrm>
          <a:off x="4891" y="1359882"/>
          <a:ext cx="1851126" cy="16669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تحسين اختبارات الجودة وتغيير بروتوكولات الإنتاج وحملات لشرح هذه التحسينات للجمهور</a:t>
          </a:r>
          <a:endParaRPr lang="en-GB" sz="2000" kern="1200" dirty="0"/>
        </a:p>
      </dsp:txBody>
      <dsp:txXfrm>
        <a:off x="53714" y="1408705"/>
        <a:ext cx="1753480" cy="1569287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BD8E86-3016-6941-BA75-A363B426BBF6}">
      <dsp:nvSpPr>
        <dsp:cNvPr id="0" name=""/>
        <dsp:cNvSpPr/>
      </dsp:nvSpPr>
      <dsp:spPr>
        <a:xfrm>
          <a:off x="6066372" y="0"/>
          <a:ext cx="4269613" cy="42696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E899CB-87DE-3F4F-8495-3BDFEC4CE13D}">
      <dsp:nvSpPr>
        <dsp:cNvPr id="0" name=""/>
        <dsp:cNvSpPr/>
      </dsp:nvSpPr>
      <dsp:spPr>
        <a:xfrm>
          <a:off x="0" y="0"/>
          <a:ext cx="8201179" cy="42696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١- الشفافية ليست خيارًا — بل ضرورة</a:t>
          </a:r>
          <a:endParaRPr lang="en-GB" sz="2800" b="1" kern="1200" dirty="0"/>
        </a:p>
      </dsp:txBody>
      <dsp:txXfrm>
        <a:off x="4100589" y="0"/>
        <a:ext cx="4100589" cy="907292"/>
      </dsp:txXfrm>
    </dsp:sp>
    <dsp:sp modelId="{C4B69ED9-F129-9F42-B3E5-C2D81EFDADAD}">
      <dsp:nvSpPr>
        <dsp:cNvPr id="0" name=""/>
        <dsp:cNvSpPr/>
      </dsp:nvSpPr>
      <dsp:spPr>
        <a:xfrm>
          <a:off x="6626758" y="907292"/>
          <a:ext cx="3148840" cy="314884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CB42F93-FE35-3D4A-B6C3-DE9E9616F247}">
      <dsp:nvSpPr>
        <dsp:cNvPr id="0" name=""/>
        <dsp:cNvSpPr/>
      </dsp:nvSpPr>
      <dsp:spPr>
        <a:xfrm>
          <a:off x="0" y="907292"/>
          <a:ext cx="8201179" cy="31488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٢- سرعة الاستجابة تُحدّد مصير الصورة</a:t>
          </a:r>
          <a:endParaRPr lang="en-GB" sz="2800" kern="1200" dirty="0"/>
        </a:p>
      </dsp:txBody>
      <dsp:txXfrm>
        <a:off x="4100589" y="907292"/>
        <a:ext cx="4100589" cy="907292"/>
      </dsp:txXfrm>
    </dsp:sp>
    <dsp:sp modelId="{9DF404F2-35BD-4546-850A-4FB1B6498B9F}">
      <dsp:nvSpPr>
        <dsp:cNvPr id="0" name=""/>
        <dsp:cNvSpPr/>
      </dsp:nvSpPr>
      <dsp:spPr>
        <a:xfrm>
          <a:off x="7187145" y="1814585"/>
          <a:ext cx="2028066" cy="202806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8BD88C-04E4-CF44-B7D8-DD6F8D09B391}">
      <dsp:nvSpPr>
        <dsp:cNvPr id="0" name=""/>
        <dsp:cNvSpPr/>
      </dsp:nvSpPr>
      <dsp:spPr>
        <a:xfrm>
          <a:off x="0" y="1814585"/>
          <a:ext cx="8201179" cy="20280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٣- إشراك الجمهور بات أكثر أهمية</a:t>
          </a:r>
          <a:endParaRPr lang="en-GB" sz="2800" kern="1200" dirty="0"/>
        </a:p>
      </dsp:txBody>
      <dsp:txXfrm>
        <a:off x="4100589" y="1814585"/>
        <a:ext cx="4100589" cy="907292"/>
      </dsp:txXfrm>
    </dsp:sp>
    <dsp:sp modelId="{2375E7A8-E6E0-A340-AA35-22E8F6A63005}">
      <dsp:nvSpPr>
        <dsp:cNvPr id="0" name=""/>
        <dsp:cNvSpPr/>
      </dsp:nvSpPr>
      <dsp:spPr>
        <a:xfrm>
          <a:off x="7747532" y="2721878"/>
          <a:ext cx="907292" cy="907292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04E4386-2E8D-FB4D-B3A9-87CA63C26226}">
      <dsp:nvSpPr>
        <dsp:cNvPr id="0" name=""/>
        <dsp:cNvSpPr/>
      </dsp:nvSpPr>
      <dsp:spPr>
        <a:xfrm>
          <a:off x="0" y="2721878"/>
          <a:ext cx="8201179" cy="9072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600" b="1" kern="1200" dirty="0"/>
            <a:t>٤- الاستمرارية مطلوبة أكثر من أي وقت مضى</a:t>
          </a:r>
          <a:endParaRPr lang="en-GB" sz="2600" kern="1200" dirty="0"/>
        </a:p>
      </dsp:txBody>
      <dsp:txXfrm>
        <a:off x="4100589" y="2721878"/>
        <a:ext cx="4100589" cy="907292"/>
      </dsp:txXfrm>
    </dsp:sp>
    <dsp:sp modelId="{B78C82EC-15B3-4B4B-839F-AA82D66A1074}">
      <dsp:nvSpPr>
        <dsp:cNvPr id="0" name=""/>
        <dsp:cNvSpPr/>
      </dsp:nvSpPr>
      <dsp:spPr>
        <a:xfrm>
          <a:off x="0" y="0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الإعلام الحديث يُكشف أي محاولة للتجميل أو الإخفاء فورًا</a:t>
          </a:r>
          <a:endParaRPr lang="en-GB" sz="2400" b="0" kern="1200" dirty="0"/>
        </a:p>
      </dsp:txBody>
      <dsp:txXfrm>
        <a:off x="0" y="0"/>
        <a:ext cx="4100589" cy="907292"/>
      </dsp:txXfrm>
    </dsp:sp>
    <dsp:sp modelId="{37DA109E-8680-0746-88A0-5A09E823AFFF}">
      <dsp:nvSpPr>
        <dsp:cNvPr id="0" name=""/>
        <dsp:cNvSpPr/>
      </dsp:nvSpPr>
      <dsp:spPr>
        <a:xfrm>
          <a:off x="0" y="907292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في بيئة الإعلام اللحظي، التأخّر يُفاقم الضرر</a:t>
          </a:r>
          <a:endParaRPr lang="en-GB" sz="2400" b="0" kern="1200" dirty="0"/>
        </a:p>
      </dsp:txBody>
      <dsp:txXfrm>
        <a:off x="0" y="907292"/>
        <a:ext cx="4100589" cy="907292"/>
      </dsp:txXfrm>
    </dsp:sp>
    <dsp:sp modelId="{2BE75753-09C5-EF41-8764-C70907863296}">
      <dsp:nvSpPr>
        <dsp:cNvPr id="0" name=""/>
        <dsp:cNvSpPr/>
      </dsp:nvSpPr>
      <dsp:spPr>
        <a:xfrm>
          <a:off x="0" y="1814585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 err="1"/>
            <a:t>السوشيال</a:t>
          </a:r>
          <a:r>
            <a:rPr lang="ar-SA" sz="2400" kern="1200" dirty="0"/>
            <a:t> ميديا تمنح الجمهور صوتًا قويًا — يجب دمجه في استراتيجية التعافي</a:t>
          </a:r>
          <a:endParaRPr lang="en-GB" sz="2400" b="0" kern="1200" dirty="0"/>
        </a:p>
      </dsp:txBody>
      <dsp:txXfrm>
        <a:off x="0" y="1814585"/>
        <a:ext cx="4100589" cy="907292"/>
      </dsp:txXfrm>
    </dsp:sp>
    <dsp:sp modelId="{DB3AD6C2-13FB-6948-9BB5-AA698A7F47DD}">
      <dsp:nvSpPr>
        <dsp:cNvPr id="0" name=""/>
        <dsp:cNvSpPr/>
      </dsp:nvSpPr>
      <dsp:spPr>
        <a:xfrm>
          <a:off x="0" y="2721878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500" kern="1200" dirty="0"/>
            <a:t>الإعلام الرقمي يُخلّد الأزمات — لذا يجب بناء سردية تعافٍ طويلة الأمد</a:t>
          </a:r>
          <a:endParaRPr lang="en-GB" sz="2500" kern="1200" dirty="0"/>
        </a:p>
      </dsp:txBody>
      <dsp:txXfrm>
        <a:off x="0" y="2721878"/>
        <a:ext cx="4100589" cy="907292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DE7CDE-46EF-EB4B-80FE-DFC98C8BE112}">
      <dsp:nvSpPr>
        <dsp:cNvPr id="0" name=""/>
        <dsp:cNvSpPr/>
      </dsp:nvSpPr>
      <dsp:spPr>
        <a:xfrm>
          <a:off x="0" y="3412143"/>
          <a:ext cx="9974613" cy="3733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راقب الصورة الذهنية علميًا — وعدّل الاستراتيجية باستمرار</a:t>
          </a:r>
          <a:endParaRPr lang="en-GB" sz="2400" b="1" kern="1200" dirty="0"/>
        </a:p>
      </dsp:txBody>
      <dsp:txXfrm>
        <a:off x="0" y="3412143"/>
        <a:ext cx="9974613" cy="373389"/>
      </dsp:txXfrm>
    </dsp:sp>
    <dsp:sp modelId="{491C1441-EC1D-6A48-9B64-D8771BED149E}">
      <dsp:nvSpPr>
        <dsp:cNvPr id="0" name=""/>
        <dsp:cNvSpPr/>
      </dsp:nvSpPr>
      <dsp:spPr>
        <a:xfrm rot="10800000">
          <a:off x="0" y="2843471"/>
          <a:ext cx="9974613" cy="57427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اضبط توقيت استئناف الحملات التجارية بحذر</a:t>
          </a:r>
          <a:endParaRPr lang="en-GB" sz="2400" b="1" kern="1200" dirty="0"/>
        </a:p>
      </dsp:txBody>
      <dsp:txXfrm rot="10800000">
        <a:off x="0" y="2843471"/>
        <a:ext cx="9974613" cy="373145"/>
      </dsp:txXfrm>
    </dsp:sp>
    <dsp:sp modelId="{04121675-2546-3F42-9EDE-759A7F3AAA38}">
      <dsp:nvSpPr>
        <dsp:cNvPr id="0" name=""/>
        <dsp:cNvSpPr/>
      </dsp:nvSpPr>
      <dsp:spPr>
        <a:xfrm rot="10800000">
          <a:off x="0" y="2274800"/>
          <a:ext cx="9974613" cy="57427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درّب موظفيك ليكونوا سفراء للقيم الجديدة</a:t>
          </a:r>
          <a:endParaRPr lang="en-GB" sz="2400" b="1" kern="1200" dirty="0"/>
        </a:p>
      </dsp:txBody>
      <dsp:txXfrm rot="10800000">
        <a:off x="0" y="2274800"/>
        <a:ext cx="9974613" cy="373145"/>
      </dsp:txXfrm>
    </dsp:sp>
    <dsp:sp modelId="{79C9A255-75C1-DA44-AFE8-D8BB778CFCD5}">
      <dsp:nvSpPr>
        <dsp:cNvPr id="0" name=""/>
        <dsp:cNvSpPr/>
      </dsp:nvSpPr>
      <dsp:spPr>
        <a:xfrm rot="10800000">
          <a:off x="0" y="1706128"/>
          <a:ext cx="9974613" cy="57427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اشرك الجمهور في متابعة رحلة التحسّن</a:t>
          </a:r>
          <a:endParaRPr lang="en-GB" sz="2400" b="1" kern="1200" dirty="0"/>
        </a:p>
      </dsp:txBody>
      <dsp:txXfrm rot="10800000">
        <a:off x="0" y="1706128"/>
        <a:ext cx="9974613" cy="373145"/>
      </dsp:txXfrm>
    </dsp:sp>
    <dsp:sp modelId="{C8EC0C73-A951-6F45-AC1B-804877DC1C46}">
      <dsp:nvSpPr>
        <dsp:cNvPr id="0" name=""/>
        <dsp:cNvSpPr/>
      </dsp:nvSpPr>
      <dsp:spPr>
        <a:xfrm rot="10800000">
          <a:off x="0" y="1137457"/>
          <a:ext cx="9974613" cy="57427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طبّق تحسينات حقيقية — واظهرها للجمهور</a:t>
          </a:r>
          <a:endParaRPr lang="en-GB" sz="2400" b="1" kern="1200" dirty="0"/>
        </a:p>
      </dsp:txBody>
      <dsp:txXfrm rot="10800000">
        <a:off x="0" y="1137457"/>
        <a:ext cx="9974613" cy="373145"/>
      </dsp:txXfrm>
    </dsp:sp>
    <dsp:sp modelId="{CD05A87F-E576-7048-B991-4D085C4C3C14}">
      <dsp:nvSpPr>
        <dsp:cNvPr id="0" name=""/>
        <dsp:cNvSpPr/>
      </dsp:nvSpPr>
      <dsp:spPr>
        <a:xfrm rot="10800000">
          <a:off x="0" y="568786"/>
          <a:ext cx="9974613" cy="57427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اجعل الشفافية أولوية في كل قناة تواصل</a:t>
          </a:r>
          <a:endParaRPr lang="en-GB" sz="2400" b="1" kern="1200" dirty="0"/>
        </a:p>
      </dsp:txBody>
      <dsp:txXfrm rot="10800000">
        <a:off x="0" y="568786"/>
        <a:ext cx="9974613" cy="373145"/>
      </dsp:txXfrm>
    </dsp:sp>
    <dsp:sp modelId="{38EC5635-6196-F84D-91EB-FAD241FF9EDF}">
      <dsp:nvSpPr>
        <dsp:cNvPr id="0" name=""/>
        <dsp:cNvSpPr/>
      </dsp:nvSpPr>
      <dsp:spPr>
        <a:xfrm rot="10800000">
          <a:off x="0" y="114"/>
          <a:ext cx="9974613" cy="57427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اعترف بسرعة، وابدأ في بناء سرد صادق</a:t>
          </a:r>
          <a:endParaRPr lang="en-GB" sz="2400" b="1" kern="1200" dirty="0"/>
        </a:p>
      </dsp:txBody>
      <dsp:txXfrm rot="10800000">
        <a:off x="0" y="114"/>
        <a:ext cx="9974613" cy="373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E453D-7491-0049-9545-7D378A1E8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EE28BC-6A11-279E-6B18-91DF2C696B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2E7FF2-21A9-1A15-9F88-1BFED68EA2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7AC119-A5B2-568A-DEAD-63F9B2C844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5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39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B4A46-F45B-36E8-1726-E43E5E67E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C6A43D-DE9A-893C-6067-8C39EEEC54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0CFA34-2489-0FCC-7754-457B68DCAA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4A178-95E5-923B-D265-479C1C50A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93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BBBE2-01A0-0571-4CBF-16A8F0992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1695BD-500D-8121-A658-7CDFA66E82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9C909-0314-EE2C-F9A2-BD0DEEB6AE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C8E8BF-A003-A58C-012B-868A2A9B37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49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2EFB6-57BC-FFFA-E695-39203C41C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58E16B-8355-59D4-765D-1FD504452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787C1-B5DA-98F9-BAF1-792C465C26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46DDDF-D71C-4323-808B-B9B646B3F4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61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A655F0-F654-6A8E-69E6-FA416E10F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BF909-9D8E-DE46-8B4B-59F1B44AB1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43EBB9-EDB0-17B6-3AB1-13C810C1C1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5F1A-0A8D-DE59-3306-86CD0DF39F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156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7C115-D2B1-69A8-88A9-4E4C2ACB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5139F9-754E-9E73-D447-44D8D3C62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45CD2-2D15-CD01-F6DA-E3F863132F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75B9A6-C734-9876-F018-AEA0F5E140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639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F85C03-65A7-8FFF-E1F1-32C9424B1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A41738-FD20-FF85-77F5-E61BFBF2B8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D55C76-D76C-4A60-8746-F2561F849B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C62661-03F2-78CA-E732-2FD5CC8C53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450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0EE11-218E-8117-2745-D9045021D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BA635B-105F-4700-8EA0-8175FCB328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1ED25C-768F-0D98-7145-9669DB9B17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430BE-ECC0-D5F0-9149-49458FEFDD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322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D17BD7-289D-38B4-1C1D-F6D80538B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3F374C-0752-0875-0AB4-1A00E906BF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A89AFB-7DF5-02FD-1007-4D9664EE41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1AA62-3985-8B38-943E-8981F0DE15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45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03F9E-EE8C-FB1F-FE18-601785625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40F33-6DAE-3D77-E879-FB66DD9C5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08EB8C-2F45-6E8E-47AE-0A00F3B396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0EDE8-AE78-0231-F753-FE1356D31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386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CAA39-A852-D41E-07C7-CC75118D6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860F7-96C7-7E90-BF5F-DD7CAEFD1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DC4D1D-599A-4141-6CB4-B94B46826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D128A-1B93-C062-FEE4-21DFC26E46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1331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B31E8-E78A-1E13-8A74-4F62B1681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FE7E7-C382-99E9-1598-46D96FD3A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A0E63-5EBC-9C4A-E2B8-6F92A7F5CB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9059A-0538-EC4A-06C6-C8EFFF5CBD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06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63C37-6230-EBAF-5CD4-2CB512C97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4138FD-15A8-F34A-E3BD-45AE85578F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2E856C-3195-1EB6-DED5-8FB3F6518C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E2544-BAF1-91F6-C1C2-906CE431FA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584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29F59-597C-4E19-AC27-1297BCD30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E7CA36-3E5F-67AD-1989-A83DE780A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6A64D-E046-2DA6-4B86-7AFF82173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0A9799-319C-C9C2-9919-EE58CD644E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9018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675CF-6065-82ED-2A19-9AE1CEC66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15F43E-4892-A4DD-9C59-5D1B78EF87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3AB1C1-8FDB-4E76-53DB-4EBDF17D03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0C52F7-7A22-9589-93DB-C163E613AA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9816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86C8D-7252-6645-CE01-BBD369C7C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23C6CC-5C37-EC97-1D6E-BD63881098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C37719-356D-0C00-AB57-C909CAF240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8C7F9A-38BB-9838-1436-B581581A5D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8987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4CC5F-01B9-023B-B1EE-E545E809B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8687F-03A0-EE3D-597E-5E5F3919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F6710-DF55-C709-D4AD-C03675ED6B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8FA2D-6ABC-345B-26FA-C6FC8C9F87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4750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2B308-2C18-BB95-E110-FA4E45BD9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CB474D-195A-6F7E-E3D5-D8B5284D65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2A1935-BFC1-85CB-55A5-DA15D61B0A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DE4211-BF8A-B31A-4740-47E6EBF328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6351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09FD2-F8E0-CC92-ED10-1AF1248E4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BC1A67-C854-1AAD-9C27-1E3A64F248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72E031-CAE5-4940-D81D-BB94BD6D47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935440-515E-2B01-C362-64471BD32E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94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C0D43-9631-71DC-C838-74499C423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DC8BA7-EFE8-2257-D25A-ECBC03735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1C0A52-1A84-3426-7636-539F142409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E8BCBE-F6B5-7275-9A98-4365977C7A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7706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326FC-A930-067D-4C1B-9EBBF11C1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B2CCE-BCFD-61AA-FFAB-6D9F672402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78514C-0D5A-325E-C010-2961CF3929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2C362-49DA-3603-CAA3-5614285CFD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5250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E63C3-97E5-A5AC-4545-C2702DB8F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260DB6-62A8-A148-11C9-58221B926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235F1E-4895-8F42-774D-DC03B148E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34DA1-B9D5-39D5-9676-A7C62A4C5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96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783E9-45F8-606E-E211-633D505B3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678AC3-47BB-C5FE-22E7-0365D0FAE8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8BFA9A-D2C0-75A8-4A0E-5BAB7E6DEB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A4A03E-94CD-39EF-D26E-B2DA7B7469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4309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272468-B909-41C5-08D1-B5EB10770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2E24B4-AFA0-9A15-72A7-AEEEE573A2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E26D25-58CA-E399-0A31-F2A83517EC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999A2F-105B-0B12-D69B-550D849A56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7559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F4F29-00D6-75E6-A258-75B83634E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F2852-9AE2-9D82-C942-A3F86A4BF1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171A2A-0016-412A-7181-6830C501DD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84B31E-90A8-A092-96CF-A2DEC6CCBF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402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EA337-8607-00D7-7A41-6F7110DE9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883945-C24D-C9AD-76E7-4FA6E654A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EC7F01-36DE-3412-8B54-11798C535D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63ED10-57AE-5EAA-C57F-DAA3AD2B4D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0218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100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502E3-195A-3062-AF2B-976C8CE16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9D559F-5689-FDDB-7379-945D4F9FA3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312D27-DE77-9CDC-C9BD-0192176061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633B91-6641-E605-20B8-692176AA18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1380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A0A44-715C-3659-D1D8-7D0F286FC4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24B7BC-28B1-4A65-93C1-923D6DE57F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4C2327-B109-CE23-A1F3-B49AFD229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5C7E47-01C0-6A13-21D1-91A68066A4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69627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1F0A5-08D0-186C-88E6-AC2F56779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89AFFE-6479-2C19-8C4D-2F0DE376EF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B45B-AE8E-1CE3-D3C9-AEBE4A87F4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13B590-B8EE-B181-8089-4CFF03CF4C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54612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26219-A5CC-037E-34DD-6C0BD7558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A0DDA-3F50-EC9C-DB5F-8D63FF36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9D1D7-D2C3-B117-D0BE-FCFD97216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28045-8DAE-1B34-FC68-C87A3527C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10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9289F-AE09-AB8D-BD43-7FEB32C1C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17D6BE-4604-057A-B31F-76E641EC87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68B2B4-383A-D9D6-1E62-12EC5AA453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B0EBC5-1E4C-70FF-03D9-E09F593E88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01408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78FD6-B7F2-95D5-6FDD-98DC1E68D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3550B7-4C15-1840-CB9B-5817E1CB19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E343BB-828B-86C0-3FF7-8E34A6C4D5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13581E-E561-8AEE-3A00-B22CC71AE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94403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325CB-B1F9-D443-3C65-64E702A0D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27AEA4-2468-964A-577E-6688CB1FF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E9BB6C-1901-39CE-55D1-C62ECBBC9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3B3C2-A6D1-7903-46A6-DAE5A508C2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68783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C11F6C-BD5E-AABD-5817-8C90C032CC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49A80A-12F6-8179-380D-9B5ED0D3A5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39B5C3-2CC2-BAB7-E7A1-27C0C45195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16636F-D097-B39A-0DB4-8894C217A9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7871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youtube.com/watch?v=-grjIUWKoBA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5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6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6.xml"/><Relationship Id="rId5" Type="http://schemas.openxmlformats.org/officeDocument/2006/relationships/diagramLayout" Target="../diagrams/layout26.xml"/><Relationship Id="rId4" Type="http://schemas.openxmlformats.org/officeDocument/2006/relationships/diagramData" Target="../diagrams/data2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السادس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استراتيجيات استعادة الصورة الذهنية بعد الأزمات </a:t>
            </a:r>
            <a:endParaRPr lang="en-US" sz="32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Placeholder 6" descr="A hand stopping dominoes&#10;&#10;AI-generated content may be incorrect.">
            <a:extLst>
              <a:ext uri="{FF2B5EF4-FFF2-40B4-BE49-F238E27FC236}">
                <a16:creationId xmlns:a16="http://schemas.microsoft.com/office/drawing/2014/main" id="{19239506-3AC2-7228-BCA1-03708B70EA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9" b="10479"/>
          <a:stretch>
            <a:fillRect/>
          </a:stretch>
        </p:blipFill>
        <p:spPr>
          <a:xfrm>
            <a:off x="1" y="0"/>
            <a:ext cx="8139750" cy="4982547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1934308" y="1816299"/>
            <a:ext cx="10049683" cy="4086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 فهم الفرق بين إدارة الأزمة الفورية وبين بناء الصورة الذهنية طويلة المدى.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تعلّم كيفية تصميم استراتيجيات متكاملة لاستعادة الصورة الذهنية.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التعرّف على الأدوات والمنهجيات العلمية لتقييم صورة المؤسسة بعد الأزمة.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تحليل أمثلة ناجحة وأخرى فاشلة في تعافي الصورة الذهنية.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فهم كيف يُخاطب الإعلان والاتصال المؤسسي العاطفة والعقل معًا بعد الأزمات.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بناء القدرة على إعداد برنامج تعافي صورة ذهنية فعّال يُطبَّق في السياقات المهنية الحقيقية.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9B9D0-9189-550C-0E3F-F66713B52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F721E-C617-07F3-4DC9-FCA6201ADCF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EC143C-EB4E-41BD-C74C-4BA06FADB25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لماذا تُعد استعادة الصورة الذهنية أصعب من معالجة الأزمة؟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B62B3B-7714-4813-3114-8283CD4B2AE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0EA40-2B54-78BA-B349-56E5AB64321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F1AC73-43C8-61CF-4804-39E774CE0C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CB159E-A315-492A-5836-16E9E883A3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6992C7D-70A4-33C5-9898-509A426656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8531580"/>
              </p:ext>
            </p:extLst>
          </p:nvPr>
        </p:nvGraphicFramePr>
        <p:xfrm>
          <a:off x="935182" y="2221105"/>
          <a:ext cx="10148125" cy="4393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5523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208009" y="1035640"/>
            <a:ext cx="944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"إيقاف الهجوم" و"إعادة بناء الصورة"</a:t>
            </a:r>
          </a:p>
          <a:p>
            <a:pPr algn="r" rtl="1"/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923727F-9ACF-5DF5-0019-735D91BE0C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631130"/>
              </p:ext>
            </p:extLst>
          </p:nvPr>
        </p:nvGraphicFramePr>
        <p:xfrm>
          <a:off x="762000" y="2494028"/>
          <a:ext cx="10496550" cy="3697224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248275">
                  <a:extLst>
                    <a:ext uri="{9D8B030D-6E8A-4147-A177-3AD203B41FA5}">
                      <a16:colId xmlns:a16="http://schemas.microsoft.com/office/drawing/2014/main" val="4087190312"/>
                    </a:ext>
                  </a:extLst>
                </a:gridCol>
                <a:gridCol w="5248275">
                  <a:extLst>
                    <a:ext uri="{9D8B030D-6E8A-4147-A177-3AD203B41FA5}">
                      <a16:colId xmlns:a16="http://schemas.microsoft.com/office/drawing/2014/main" val="2935397295"/>
                    </a:ext>
                  </a:extLst>
                </a:gridCol>
              </a:tblGrid>
              <a:tr h="6160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إيقاف الهجوم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إعادة بناء الصورة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26416162"/>
                  </a:ext>
                </a:extLst>
              </a:tr>
              <a:tr h="6162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يركّز على الحد من الانتقادات العلنية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يركّز على إعادة بناء الثقة العميقة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6931881"/>
                  </a:ext>
                </a:extLst>
              </a:tr>
              <a:tr h="6162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يعتمد على رسائل دفاعية ومهدّئة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يعتمد على سرد جديد للقيم والمسؤولية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76740625"/>
                  </a:ext>
                </a:extLst>
              </a:tr>
              <a:tr h="6162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قصير الأجل — يستهدف كبح التصعيد الإعلامي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طويل الأجل — يستهدف تغيير إدراك الجمهور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53742852"/>
                  </a:ext>
                </a:extLst>
              </a:tr>
              <a:tr h="6162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لا يُغيّر الصورة الذهنية فعليًا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يُعيد تشكيل الصورة الذهنية تدريجيًا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08173614"/>
                  </a:ext>
                </a:extLst>
              </a:tr>
              <a:tr h="6162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ينتهي بإيقاف الموجة الإعلامية السلبية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يستمر حتى بناء علاقة جديدة مع الجمهور</a:t>
                      </a:r>
                      <a:r>
                        <a:rPr lang="en-GB" sz="2400" b="0" kern="0" dirty="0">
                          <a:effectLst/>
                        </a:rPr>
                        <a:t>.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08765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2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FF3F-9D6C-B5F5-44FF-07CDD5451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7CFAEE-B31C-62E0-1CCA-86BF5F8E2FC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33DA9-7CC7-7A87-1D28-2621F955DF0E}"/>
              </a:ext>
            </a:extLst>
          </p:cNvPr>
          <p:cNvSpPr txBox="1"/>
          <p:nvPr/>
        </p:nvSpPr>
        <p:spPr>
          <a:xfrm>
            <a:off x="617280" y="1120157"/>
            <a:ext cx="91697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من يُقرر أن المؤسسة تعافت؟ الجمهور أم المؤسسة؟</a:t>
            </a:r>
          </a:p>
          <a:p>
            <a:pPr algn="r" rtl="1"/>
            <a:endParaRPr lang="ar-SA" sz="32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6A6A39-FEFC-7D34-DC1B-3AF6A02C174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32664-90C5-796E-5BC2-547EDE80F5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7D6D6-8720-7985-374D-7ED605C73B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90B4C6-F68E-987A-93C5-D99CD5ECF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01FCCC2-D8F3-1632-E497-45A4D5D986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541015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399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01347-B88B-A283-EA18-050229AC2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27F3D1-C385-5E36-7535-807E17D05F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930F97-E567-B55A-93B0-F3051463B725}"/>
              </a:ext>
            </a:extLst>
          </p:cNvPr>
          <p:cNvSpPr txBox="1"/>
          <p:nvPr/>
        </p:nvSpPr>
        <p:spPr>
          <a:xfrm>
            <a:off x="1218251" y="918752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أمثلة مؤسسات نجحت أو فشلت في إعادة بناء الصورة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8DBD24-92FC-C4E4-94FB-49DB159CA54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C7C256-7839-3ACC-8ECF-9067163696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5722BE-C15C-8D53-4D55-2158269B2F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F8BEB-746B-E25C-27DE-5E62FFFA2C8F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22B00B-61D8-CE8B-C436-8041B0FB87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79BA2FE-66C5-4A4F-3FC7-BCC265559A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9042686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6236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90F51-8F39-B531-B86A-6A4395DF9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EEFB3-2876-D45E-AA64-84CA8B9D0CA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21C84-2BC2-CC0A-79AB-170DA6618EC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العلاقة بين الشفافية واستعادة الصورة الذهنية بعد الأزمة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9AB432-849D-3CBA-A0CD-8550CC7E28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AF4BB-2CD0-CFF2-3B68-45AC95EC29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FBF5E6-F286-841D-42AA-25E8515A474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4356D-DDB4-4168-0F89-F1BA9D2FD0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C1D918F-4091-588A-1A7A-6B1F99E0E2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7309566"/>
              </p:ext>
            </p:extLst>
          </p:nvPr>
        </p:nvGraphicFramePr>
        <p:xfrm>
          <a:off x="949569" y="2782533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639D239-770E-9520-1F05-BCADB741E3B5}"/>
              </a:ext>
            </a:extLst>
          </p:cNvPr>
          <p:cNvSpPr txBox="1"/>
          <p:nvPr/>
        </p:nvSpPr>
        <p:spPr>
          <a:xfrm>
            <a:off x="1657350" y="2058441"/>
            <a:ext cx="76748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لماذا تُعد الشفافية عنصرًا محوريًا في استعادة الصورة الذهنية؟</a:t>
            </a:r>
            <a:r>
              <a:rPr lang="en-GB" sz="2400" b="1" dirty="0">
                <a:solidFill>
                  <a:srgbClr val="FF0000"/>
                </a:solidFill>
                <a:effectLst/>
              </a:rPr>
              <a:t>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09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3C39F-E149-E49B-F8CB-2F3EDCEC2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787797-C64F-141A-6106-DB64BA7B6F2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EFD77-4D78-5E1A-B687-8092D884BC6B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تتغيّر الصورة الذهنية أثناء الأزمات؟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4BA248-615C-D58F-D494-2FF73AD6D3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F5A351-3550-1F51-A2B8-8023FDC453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0726BA-76D5-F924-A3EB-1F86626F9B5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24A96-30FE-347A-7F25-449BE76189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EBAC4D-4909-BC5E-2FF3-EAF3B783B8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7563172"/>
              </p:ext>
            </p:extLst>
          </p:nvPr>
        </p:nvGraphicFramePr>
        <p:xfrm>
          <a:off x="762000" y="2196500"/>
          <a:ext cx="10488386" cy="3887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6346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F5886-9B8C-3861-5235-70B8A6728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DA0C67-0478-AEE0-C4A1-FC14D511D95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CDEE80-2330-474B-2DD4-9015F7F7B29B}"/>
              </a:ext>
            </a:extLst>
          </p:cNvPr>
          <p:cNvSpPr txBox="1"/>
          <p:nvPr/>
        </p:nvSpPr>
        <p:spPr>
          <a:xfrm>
            <a:off x="1108692" y="1120157"/>
            <a:ext cx="8678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أثر الاستجابة المؤسسية على الصورة الذهنية طويلة المدى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FD87ED-3952-17FE-838A-0726976A17F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A5776-BD17-580F-CB73-906FAF0EAF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D9A1E-ED7D-7877-29A1-3E0EBCE08C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10DB9C-B959-5641-E95F-1178B9B63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455261C-33E4-1CEA-AF3B-683A19FF3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6410946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746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56000-DE6F-200F-3571-29ACB136B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0C6A1A-9ADF-E497-DE52-B2278BC8D7A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51FB9A-3700-9910-2743-1B7CDB6F6B79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تحوّل الإدراك الجماهيري بعد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3F7940-AA2A-4791-B586-700D59069D7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1C2965-C73E-D7AA-D87D-7D5EF5C25C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8462DD-8215-63E9-D8F8-52836A80585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A88BB9-6A0C-4C00-996F-79F8F17311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1CEC05E-9243-CCB1-DE13-61F1A9422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95747"/>
              </p:ext>
            </p:extLst>
          </p:nvPr>
        </p:nvGraphicFramePr>
        <p:xfrm>
          <a:off x="895350" y="2436566"/>
          <a:ext cx="10363200" cy="388803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43300">
                  <a:extLst>
                    <a:ext uri="{9D8B030D-6E8A-4147-A177-3AD203B41FA5}">
                      <a16:colId xmlns:a16="http://schemas.microsoft.com/office/drawing/2014/main" val="3297680028"/>
                    </a:ext>
                  </a:extLst>
                </a:gridCol>
                <a:gridCol w="6819900">
                  <a:extLst>
                    <a:ext uri="{9D8B030D-6E8A-4147-A177-3AD203B41FA5}">
                      <a16:colId xmlns:a16="http://schemas.microsoft.com/office/drawing/2014/main" val="1677579477"/>
                    </a:ext>
                  </a:extLst>
                </a:gridCol>
              </a:tblGrid>
              <a:tr h="77742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المرحلة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إدراك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39617618"/>
                  </a:ext>
                </a:extLst>
              </a:tr>
              <a:tr h="777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أثناء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مشاعر سلبية قوية — فقدان الثقة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69490272"/>
                  </a:ext>
                </a:extLst>
              </a:tr>
              <a:tr h="777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بدء الاستجابة المؤسسية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مراقبة دقيقة — الجمهور ينتظر الأفعال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10142779"/>
                  </a:ext>
                </a:extLst>
              </a:tr>
              <a:tr h="777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أثناء التعافي التدريجي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تقييم واقعي — هل تغيّرت المؤسسة حقًا؟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48017683"/>
                  </a:ext>
                </a:extLst>
              </a:tr>
              <a:tr h="777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بعد بناء الثقة مجددًا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انطباع مستقر — صورة ذهنية جديدة (إيجابية أو سلبية)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97200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67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9CE12-7B0F-6BDC-E7D1-516AB3BAA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A391DC-0746-B731-3595-D99AB64C848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561A7-73E9-DBFC-B753-41F811FC8B17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مكونات الصورة الذهنية الجديدة التي يجب استهدافها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3EC51A-A42D-177F-6263-ED192BFD2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B4DE08-E6CE-E02D-45EA-CC5FD195E32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5BDD6-3A0F-0F15-1606-19D93B92513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3FB3D5-221C-D10A-BACD-EE40545C28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F82D52B-9E9F-5C61-6B09-7F17F194FB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8157825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517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1E46C-652B-C17E-003D-71A8D1D81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45FC70-59B1-ECC7-B51D-4CE85EC1C8F9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7442BD-FB2F-FCD5-A938-8F657ACDBADB}"/>
              </a:ext>
            </a:extLst>
          </p:cNvPr>
          <p:cNvSpPr txBox="1"/>
          <p:nvPr/>
        </p:nvSpPr>
        <p:spPr>
          <a:xfrm>
            <a:off x="617279" y="1037548"/>
            <a:ext cx="906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تفكيك فجوة التوقعات بين ما تُعلنه المؤسسة وما يشعر به الجمهور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802DB8-EA55-7252-EC50-54C003DF80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4967E3-A16F-C626-A065-F6AE901EA5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A96B54-DFDE-40BA-2256-6CA6D67000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FFB7C4-8F47-8FE7-2ED1-DE83B61F8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1E6D34-883E-5453-7534-4EA1E02476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487227"/>
              </p:ext>
            </p:extLst>
          </p:nvPr>
        </p:nvGraphicFramePr>
        <p:xfrm>
          <a:off x="1013442" y="2494028"/>
          <a:ext cx="10245108" cy="3811520"/>
        </p:xfrm>
        <a:graphic>
          <a:graphicData uri="http://schemas.openxmlformats.org/drawingml/2006/table">
            <a:tbl>
              <a:tblPr rtl="1" firstRow="1" firstCol="1" bandRow="1">
                <a:tableStyleId>{5A111915-BE36-4E01-A7E5-04B1672EAD32}</a:tableStyleId>
              </a:tblPr>
              <a:tblGrid>
                <a:gridCol w="5122554">
                  <a:extLst>
                    <a:ext uri="{9D8B030D-6E8A-4147-A177-3AD203B41FA5}">
                      <a16:colId xmlns:a16="http://schemas.microsoft.com/office/drawing/2014/main" val="59355495"/>
                    </a:ext>
                  </a:extLst>
                </a:gridCol>
                <a:gridCol w="5122554">
                  <a:extLst>
                    <a:ext uri="{9D8B030D-6E8A-4147-A177-3AD203B41FA5}">
                      <a16:colId xmlns:a16="http://schemas.microsoft.com/office/drawing/2014/main" val="1225401714"/>
                    </a:ext>
                  </a:extLst>
                </a:gridCol>
              </a:tblGrid>
              <a:tr h="7623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ما تُعلنه المؤسسة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ما يشعر به الجمهور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76294179"/>
                  </a:ext>
                </a:extLst>
              </a:tr>
              <a:tr h="7623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>
                          <a:effectLst/>
                        </a:rPr>
                        <a:t>"</a:t>
                      </a:r>
                      <a:r>
                        <a:rPr lang="ar-SA" sz="2400" b="0" kern="0">
                          <a:effectLst/>
                        </a:rPr>
                        <a:t>لقد تعلّمنا الدرس</a:t>
                      </a:r>
                      <a:r>
                        <a:rPr lang="en-GB" sz="2400" b="0" kern="0">
                          <a:effectLst/>
                        </a:rPr>
                        <a:t>."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>
                          <a:effectLst/>
                        </a:rPr>
                        <a:t>"</a:t>
                      </a:r>
                      <a:r>
                        <a:rPr lang="ar-SA" sz="2400" b="0" kern="0">
                          <a:effectLst/>
                        </a:rPr>
                        <a:t>سنرى... هل الأفعال ستُثبت ذلك؟</a:t>
                      </a:r>
                      <a:r>
                        <a:rPr lang="en-GB" sz="2400" b="0" kern="0">
                          <a:effectLst/>
                        </a:rPr>
                        <a:t>"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1574715"/>
                  </a:ext>
                </a:extLst>
              </a:tr>
              <a:tr h="7623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>
                          <a:effectLst/>
                        </a:rPr>
                        <a:t>"</a:t>
                      </a:r>
                      <a:r>
                        <a:rPr lang="ar-SA" sz="2400" b="0" kern="0">
                          <a:effectLst/>
                        </a:rPr>
                        <a:t>نحن ملتزمون بالشفافية</a:t>
                      </a:r>
                      <a:r>
                        <a:rPr lang="en-GB" sz="2400" b="0" kern="0">
                          <a:effectLst/>
                        </a:rPr>
                        <a:t>."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>
                          <a:effectLst/>
                        </a:rPr>
                        <a:t>"</a:t>
                      </a:r>
                      <a:r>
                        <a:rPr lang="ar-SA" sz="2400" b="0" kern="0">
                          <a:effectLst/>
                        </a:rPr>
                        <a:t>ما زلنا نُشكّك في صدق الرسائل</a:t>
                      </a:r>
                      <a:r>
                        <a:rPr lang="en-GB" sz="2400" b="0" kern="0">
                          <a:effectLst/>
                        </a:rPr>
                        <a:t>."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74659201"/>
                  </a:ext>
                </a:extLst>
              </a:tr>
              <a:tr h="7623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>
                          <a:effectLst/>
                        </a:rPr>
                        <a:t>"</a:t>
                      </a:r>
                      <a:r>
                        <a:rPr lang="ar-SA" sz="2400" b="0" kern="0">
                          <a:effectLst/>
                        </a:rPr>
                        <a:t>الأزمة أصبحت خلفنا</a:t>
                      </a:r>
                      <a:r>
                        <a:rPr lang="en-GB" sz="2400" b="0" kern="0">
                          <a:effectLst/>
                        </a:rPr>
                        <a:t>."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>
                          <a:effectLst/>
                        </a:rPr>
                        <a:t>"</a:t>
                      </a:r>
                      <a:r>
                        <a:rPr lang="ar-SA" sz="2400" b="0" kern="0">
                          <a:effectLst/>
                        </a:rPr>
                        <a:t>نحن لم ننسَ بعد — ما زلنا نتألّم</a:t>
                      </a:r>
                      <a:r>
                        <a:rPr lang="en-GB" sz="2400" b="0" kern="0">
                          <a:effectLst/>
                        </a:rPr>
                        <a:t>."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25828250"/>
                  </a:ext>
                </a:extLst>
              </a:tr>
              <a:tr h="76230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>
                          <a:effectLst/>
                        </a:rPr>
                        <a:t>"</a:t>
                      </a:r>
                      <a:r>
                        <a:rPr lang="ar-SA" sz="2400" b="0" kern="0">
                          <a:effectLst/>
                        </a:rPr>
                        <a:t>نُقدّم اعتذارًا صادقًا</a:t>
                      </a:r>
                      <a:r>
                        <a:rPr lang="en-GB" sz="2400" b="0" kern="0">
                          <a:effectLst/>
                        </a:rPr>
                        <a:t>."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0" kern="0" dirty="0">
                          <a:effectLst/>
                        </a:rPr>
                        <a:t>"</a:t>
                      </a:r>
                      <a:r>
                        <a:rPr lang="ar-SA" sz="2400" b="0" kern="0" dirty="0">
                          <a:effectLst/>
                        </a:rPr>
                        <a:t>هل هذا الاعتذار حقيقي أم صوري؟</a:t>
                      </a:r>
                      <a:r>
                        <a:rPr lang="en-GB" sz="2400" b="0" kern="0" dirty="0">
                          <a:effectLst/>
                        </a:rPr>
                        <a:t>"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89700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65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C4C1D-5BA4-9112-45A9-ADFC4E0B5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AFEAC-6021-54AD-9084-8299FBAD9EB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3AA77-F16A-FE2D-C16A-F85DDD97365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تقييم "رصيد الصورة" قبل بدء استراتيجية التعافي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C74826-FD28-098E-88B2-79BEA892FD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A575D8-50C1-2642-9CA5-DA7CD1F41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1613E3-5668-A8DE-3BC8-99EF0C16970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8A8D6C-09A9-E1B7-4057-624C41EB8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6B27589-B463-0992-0E82-4F97CFA2A4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6002436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7838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E14C5-75D6-8E66-3682-315B3FABE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13DEA9-0490-7C57-D9EC-1F521CA4B83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8A202-48E9-51B5-1FCD-0D2B5E885B30}"/>
              </a:ext>
            </a:extLst>
          </p:cNvPr>
          <p:cNvSpPr txBox="1"/>
          <p:nvPr/>
        </p:nvSpPr>
        <p:spPr>
          <a:xfrm>
            <a:off x="448887" y="1163525"/>
            <a:ext cx="9229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التعامل مع الأسئلة الصعبة والعدائية</a:t>
            </a:r>
          </a:p>
          <a:p>
            <a:pPr algn="r" rtl="1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35A76B-C89A-E6FA-269F-B4EF8FEDA4A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3C0563-56EA-7C4F-59AE-EC28E74A22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170833-6A46-7D88-18D5-2D81AE847B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807400-0D16-0A2D-EE9F-69B6387E3A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6E3B118-287A-8A5F-3E02-8104573BF0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330526"/>
              </p:ext>
            </p:extLst>
          </p:nvPr>
        </p:nvGraphicFramePr>
        <p:xfrm>
          <a:off x="762000" y="2494028"/>
          <a:ext cx="10477500" cy="3200448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238750">
                  <a:extLst>
                    <a:ext uri="{9D8B030D-6E8A-4147-A177-3AD203B41FA5}">
                      <a16:colId xmlns:a16="http://schemas.microsoft.com/office/drawing/2014/main" val="2201491979"/>
                    </a:ext>
                  </a:extLst>
                </a:gridCol>
                <a:gridCol w="5238750">
                  <a:extLst>
                    <a:ext uri="{9D8B030D-6E8A-4147-A177-3AD203B41FA5}">
                      <a16:colId xmlns:a16="http://schemas.microsoft.com/office/drawing/2014/main" val="4232805504"/>
                    </a:ext>
                  </a:extLst>
                </a:gridCol>
              </a:tblGrid>
              <a:tr h="53327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الحالة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الخيار المناسب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55276926"/>
                  </a:ext>
                </a:extLst>
              </a:tr>
              <a:tr h="5334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أزمة عميقة أضرّت بجوهر ثقة الجمهور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إعادة بناء الصورة بالكامل</a:t>
                      </a:r>
                      <a:r>
                        <a:rPr lang="en-GB" sz="2000" b="0" kern="0">
                          <a:effectLst/>
                        </a:rPr>
                        <a:t>.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50666551"/>
                  </a:ext>
                </a:extLst>
              </a:tr>
              <a:tr h="5334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أزمة محدودة الأثر مع جمهور معين فقط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ترميم الصورة في الشريحة المستهدفة</a:t>
                      </a:r>
                      <a:r>
                        <a:rPr lang="en-GB" sz="2000" b="0" kern="0">
                          <a:effectLst/>
                        </a:rPr>
                        <a:t>.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99590688"/>
                  </a:ext>
                </a:extLst>
              </a:tr>
              <a:tr h="5334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أزمة مرتبطة بقيم أخلاقية أو قانونية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إعادة بناء — تركيز على القيم</a:t>
                      </a:r>
                      <a:r>
                        <a:rPr lang="en-GB" sz="2000" b="0" kern="0">
                          <a:effectLst/>
                        </a:rPr>
                        <a:t>.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12784389"/>
                  </a:ext>
                </a:extLst>
              </a:tr>
              <a:tr h="5334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أزمة تشغيلية/لوجستية (غير أخلاقية)</a:t>
                      </a:r>
                      <a:endParaRPr lang="en-GB" sz="20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ترميم — مع تحسين التجربة</a:t>
                      </a:r>
                      <a:r>
                        <a:rPr lang="en-GB" sz="2000" b="0" kern="0">
                          <a:effectLst/>
                        </a:rPr>
                        <a:t>.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2423375"/>
                  </a:ext>
                </a:extLst>
              </a:tr>
              <a:tr h="53343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أزمة قديمة لكن آثارها ما زالت حاضرة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بناء تدريجي لصورة جديدة</a:t>
                      </a:r>
                      <a:r>
                        <a:rPr lang="en-GB" sz="2000" b="0" kern="0" dirty="0">
                          <a:effectLst/>
                        </a:rPr>
                        <a:t>.</a:t>
                      </a:r>
                      <a:endParaRPr lang="en-GB" sz="20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72746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847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891A-70CB-F336-5B3A-BFCDE0AEB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9CBB91-3808-6E56-87AC-E5900C05353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931AEF-295B-340A-EA73-34F8A3BD0ABE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أهمية السرد المؤسسي الجديد بعد الأزمات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3BC30D-F0BB-99D1-A35E-EA02D865CF1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29BA1-7C29-290C-D653-ED0320586E0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996AAF-4C07-16E1-4B52-5B0978C4B68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5C2394-04E6-B89F-D747-E78E246EFD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D2C33BD-4F4F-A0D0-F368-FA79A15AF2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4556840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1524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931F71-60B9-C896-3B05-B4A50E8F4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721FD-BC18-6E7D-43A4-640F89FAEA24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0A704E-3E89-42E9-7546-E0AF8607B8D2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دور القيم المؤسسية في بناء سردية ما بعد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7192E2-9E16-D528-0D4A-5BAC357FB7B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4E9024-1489-23B9-7E5E-FC7F7706A4A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89151A-CC29-FC6C-7C43-05ED2A971C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61FBC7-5EE1-8F2A-87E4-780C187EC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0AB135A-CDE1-EB38-27A4-04D791C6CB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405152"/>
              </p:ext>
            </p:extLst>
          </p:nvPr>
        </p:nvGraphicFramePr>
        <p:xfrm>
          <a:off x="762000" y="2385290"/>
          <a:ext cx="10515600" cy="3920256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778535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809283716"/>
                    </a:ext>
                  </a:extLst>
                </a:gridCol>
              </a:tblGrid>
              <a:tr h="65337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نوع الأزمة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القيمة التي يجب تعزيزها في السرد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8265586"/>
                  </a:ext>
                </a:extLst>
              </a:tr>
              <a:tr h="65337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أزمة أخلاقية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النزاهة — التزام أخلاقي صارم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72876505"/>
                  </a:ext>
                </a:extLst>
              </a:tr>
              <a:tr h="65337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أزمة مرتبطة بسلامة المنتجات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المسؤولية — أولوية سلامة الجمهور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85344867"/>
                  </a:ext>
                </a:extLst>
              </a:tr>
              <a:tr h="65337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أزمة بيئية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الاستدامة — التزام طويل الأمد بالبيئة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37666431"/>
                  </a:ext>
                </a:extLst>
              </a:tr>
              <a:tr h="65337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أزمة مرتبطة بخدمة العملاء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العناية بالعملاء — الالتزام بتجربة متميّزة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6622263"/>
                  </a:ext>
                </a:extLst>
              </a:tr>
              <a:tr h="65337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أزمة تشغيلية (لوجستية/إدارية)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الكفاءة — تحسين العمليات والخدمات</a:t>
                      </a:r>
                      <a:r>
                        <a:rPr lang="en-GB" sz="2400" b="0" kern="0" dirty="0">
                          <a:effectLst/>
                        </a:rPr>
                        <a:t>.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98136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19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CE7C6-1601-4A9C-C6AA-A48F1B37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207012-A438-EC5B-F9D2-CB7ED16EF4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A9F919-D953-7EAD-00DA-BD0F95A42DF3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مخاطبة العاطفة مقابل مخاطبة العقل أثناء إعادة بناء الصورة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2F4A83-64AC-5071-63C2-DBE34F040E0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8D530-D8DC-0C22-9BC0-4E661C3D31E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529D8A-84F8-A69C-FBC1-A32233A8928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567BB3-1F0E-E5C0-F585-931D5D409C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789D78B-5B02-81D8-B9BB-E6B097EB78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913827"/>
              </p:ext>
            </p:extLst>
          </p:nvPr>
        </p:nvGraphicFramePr>
        <p:xfrm>
          <a:off x="762000" y="2494028"/>
          <a:ext cx="10515600" cy="3697222"/>
        </p:xfrm>
        <a:graphic>
          <a:graphicData uri="http://schemas.openxmlformats.org/drawingml/2006/table">
            <a:tbl>
              <a:tblPr rtl="1" firstRow="1" firstCol="1" bandRow="1">
                <a:tableStyleId>{5FD0F851-EC5A-4D38-B0AD-8093EC10F338}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01052764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087232182"/>
                    </a:ext>
                  </a:extLst>
                </a:gridCol>
              </a:tblGrid>
              <a:tr h="73927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مخاطبة العاطفة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مخاطبة العقل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10057677"/>
                  </a:ext>
                </a:extLst>
              </a:tr>
              <a:tr h="73948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إظهار التعاطف الحقيقي مع المتضرّرين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تقديم معلومات شفافة وحقائق واضحة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91310182"/>
                  </a:ext>
                </a:extLst>
              </a:tr>
              <a:tr h="73948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استخدام لغة إنسانية صادقة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شرح ما تغيّرت فيه السياسات والإجراءات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60548338"/>
                  </a:ext>
                </a:extLst>
              </a:tr>
              <a:tr h="73948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التركيز على مشاعر الأمل والتعافي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إبراز الالتزامات والتقارير القابلة للقياس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60587626"/>
                  </a:ext>
                </a:extLst>
              </a:tr>
              <a:tr h="73948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الاعتراف بالألم الجماهيري</a:t>
                      </a:r>
                      <a:r>
                        <a:rPr lang="en-GB" sz="2400" b="0" kern="0">
                          <a:effectLst/>
                        </a:rPr>
                        <a:t>.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بيان الخطوات العملية لتحسين الأداء</a:t>
                      </a:r>
                      <a:r>
                        <a:rPr lang="en-GB" sz="2400" b="0" kern="0" dirty="0">
                          <a:effectLst/>
                        </a:rPr>
                        <a:t>.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420286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55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دمج الجمهور في عملية استعادة الصورة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937545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6109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30330-D19E-7B4A-87CF-18ABFB1CF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A607651-9C4E-37B6-D33F-092768D556AE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E7EBBC-349C-7911-BCF5-F90E6B382BBF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بناء شراكات مجتمعية لدعم الصورة الذهنية الجديدة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6C089D-86B8-C175-9E8D-4ADFDB48380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DE3F60-E5B4-F525-C546-6CC00A66C99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22A1A4-F615-24BA-1695-E151A15C4B6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A3AF0B-F17A-B86F-1BCF-4A08312F9F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C9C08C-1044-B12B-B106-73D98B60AB26}"/>
              </a:ext>
            </a:extLst>
          </p:cNvPr>
          <p:cNvSpPr txBox="1"/>
          <p:nvPr/>
        </p:nvSpPr>
        <p:spPr>
          <a:xfrm>
            <a:off x="762000" y="2329524"/>
            <a:ext cx="10534650" cy="3990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شركة أغذية محلية كوّنت شراكة مع منظمات محلية لدعم الأسر المحتاجة بعد أزمة تلوّث غذائي — ساهمت الشراكة في بناء صورة التزام اجتماعي حقيقي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الشراكة الفعّالة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اختيار شركاء موثوقين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 لا يُضرّوا بالمصداقية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وضوح أهداف الشراكة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الجمهور يجب أن يرى أثرها بوضوح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مشاركة الجمهور في رؤية نتائج الشراكة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تقارير، حملات إعلامية صادقة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الاستدامة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شراكات طويلة الأمد، لا مبادرات قصيرة لإطفاء الأزمة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🟠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تحذير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تجنّب الشراكات الرمزية التي تُستخدم للتغطية الإعلامية فقط — قد تُفاقم الضرر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الوظيفة الاتصالية للعلاقات العامة في دعم ممارسات المسؤولية الاجتماعية  للشركات - PRDMT">
            <a:extLst>
              <a:ext uri="{FF2B5EF4-FFF2-40B4-BE49-F238E27FC236}">
                <a16:creationId xmlns:a16="http://schemas.microsoft.com/office/drawing/2014/main" id="{0FF2BBC6-9237-5A73-B964-207C62D3F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049057" cy="211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926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29EE9F-3D0C-EEF8-647D-38DCBD078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CE39F-7D4E-DC5D-DDDB-C96013B7A70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993E19-8B99-BD3E-AAEA-323667A7AE19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الحملات الإعلامية التصحيحية — متى ولماذا؟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784D84-2BC8-9B0D-AFB5-11013CE0AA9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B257FE-DF0F-C98F-2A20-4E73E9EF4C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943869-7C84-D4F8-9DD4-DAD05F59E12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F6C68F-4A35-7397-4DAC-337F892E16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080DAB-1830-4D80-8423-FA2248CCC69E}"/>
              </a:ext>
            </a:extLst>
          </p:cNvPr>
          <p:cNvSpPr txBox="1"/>
          <p:nvPr/>
        </p:nvSpPr>
        <p:spPr>
          <a:xfrm>
            <a:off x="1409700" y="2436567"/>
            <a:ext cx="9810750" cy="3995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التسلسل الزمني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١️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⃣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مرحلة التهدئة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لا نُطلق الحملات الإعلامية فور الأزمة — نُركّز أولًا على الاستجابة الصادقة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٢️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⃣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مرحلة إعادة بناء الثقة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حين يبدأ الجمهور بالانفتاح على الاستماع — نُطلق الحملة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٣️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Segoe UI Symbol" panose="020B0502040204020203" pitchFamily="34" charset="0"/>
              </a:rPr>
              <a:t>⃣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مرحلة التعزيز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بعد تحقيق تحسّن ملموس — نُعزّز الصورة بحملة مدروسة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الحملة الإعلامية التصحيحية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رسائل تركّز على القيم لا على الترويج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مشاركة أفعال حقيقية، لا وعود فقط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تكرار الرسائل بطريقة ذكية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منصّات يُفضّلها الجمهور المستهدف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957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4B8C-A7DD-9205-FDEC-A5121EA58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A4E24-10DB-596D-D1B2-96503BEA67D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D6F09-8AA5-CD21-35F6-3F94AE93D642}"/>
              </a:ext>
            </a:extLst>
          </p:cNvPr>
          <p:cNvSpPr txBox="1"/>
          <p:nvPr/>
        </p:nvSpPr>
        <p:spPr>
          <a:xfrm>
            <a:off x="448887" y="1163525"/>
            <a:ext cx="9229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خطوات إعادة تصميم الرسائل المؤسسية بعد الأزمة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B700EE-65DC-CCA0-5E2F-B908AE2C40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51BF1-AA65-E590-0551-98001E3273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D335E-73E9-1366-8F5B-BDE0737F94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C51A56-F716-B105-D941-44C9A115DD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3FF566E-796D-BAE2-1379-FAB52DDE37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3095325"/>
              </p:ext>
            </p:extLst>
          </p:nvPr>
        </p:nvGraphicFramePr>
        <p:xfrm>
          <a:off x="949570" y="2096378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2815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E457F-5B88-6B5E-8017-99E9BF207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147993-92FD-611D-76F2-823E2C7FC967}"/>
              </a:ext>
            </a:extLst>
          </p:cNvPr>
          <p:cNvSpPr/>
          <p:nvPr/>
        </p:nvSpPr>
        <p:spPr>
          <a:xfrm>
            <a:off x="617280" y="1685494"/>
            <a:ext cx="10812720" cy="5064407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629C23-DF5C-A7CD-6C25-9679A5C4F887}"/>
              </a:ext>
            </a:extLst>
          </p:cNvPr>
          <p:cNvSpPr txBox="1"/>
          <p:nvPr/>
        </p:nvSpPr>
        <p:spPr>
          <a:xfrm>
            <a:off x="1108693" y="1163525"/>
            <a:ext cx="85701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استخدام قصص النجاح والقصص الإنسانية في التعافي</a:t>
            </a:r>
          </a:p>
          <a:p>
            <a:pPr algn="r" rtl="1"/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97C44C-3C01-B4D5-F0F4-76BEE1ACE1D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5C8E8E-9725-A463-730B-3EC84C69BA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441F36-8648-671D-5EE1-B32CDA1C26C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83743C-9935-AA67-0DD8-17CBB6F782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714F33-D737-4780-39F5-8F92024ED334}"/>
              </a:ext>
            </a:extLst>
          </p:cNvPr>
          <p:cNvSpPr txBox="1"/>
          <p:nvPr/>
        </p:nvSpPr>
        <p:spPr>
          <a:xfrm>
            <a:off x="2726493" y="2329525"/>
            <a:ext cx="8570157" cy="44203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بعد أزمة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Galaxy Note 7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استخدمت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Samsung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قصص مهندسيها الذين عملوا ليلًا ونهارًا لإصلاح الخلل وضمان جودة المنتجات المستقبلية — ما ساعد في بناء تعاطف وثقة جديدة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نستخدم القصص بفعالية؟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اختيار قصص حقيقية — لا مفبركة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إبراز شخصيات بشرية وراء القصة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التركيز على التغيير الإيجابي بعد الأزمة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لغة بسيطة وإنسانية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توظيف القصة في القنوات المناسبة (فيديو، مقالات، لقاءات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...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Galaxy Note 7 Recall – CIS Sandbox">
            <a:extLst>
              <a:ext uri="{FF2B5EF4-FFF2-40B4-BE49-F238E27FC236}">
                <a16:creationId xmlns:a16="http://schemas.microsoft.com/office/drawing/2014/main" id="{9ED61C41-F215-5775-7C91-0BB4DF710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6021"/>
            <a:ext cx="4026159" cy="226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412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37548"/>
            <a:ext cx="906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latin typeface="Alexandria" charset="0"/>
                <a:cs typeface="Alexandria" charset="0"/>
              </a:rPr>
              <a:t> متى نُعيد تشغيل الإعلانات التجارية؟</a:t>
            </a:r>
          </a:p>
          <a:p>
            <a:pPr algn="r" rtl="1"/>
            <a:endParaRPr lang="ar-SA" sz="2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2930518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EEDAD-907E-923A-95CE-D4FC21159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29DFD4-587E-8E23-2ADB-82C4535B5B1E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485E51-A1FC-6428-6F9F-70C6D367078E}"/>
              </a:ext>
            </a:extLst>
          </p:cNvPr>
          <p:cNvSpPr txBox="1"/>
          <p:nvPr/>
        </p:nvSpPr>
        <p:spPr>
          <a:xfrm>
            <a:off x="617279" y="1037548"/>
            <a:ext cx="906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دور القيادة العليا في سرد قصة التعافي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5854EE-92FE-C074-7F11-57DACE97AAF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5738A8-F041-77A1-31DF-72C0218DE4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3CF44D-FAEF-66A9-4ED0-617C90EBDCC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A3BEA9-1632-64A3-6303-7C161D9803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7C0347C-3B2E-6626-BE85-3CA2FB01C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05056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0081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D7510-2B1C-6A43-832E-2F1B41BDB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EA46AE-F641-E86D-D051-0236919E09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94A70-39D0-7521-52FD-A628EE9CB448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بناء تحالفات إعلامية لتعزيز الصورة الجديدة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E6D55D-AFCB-22B0-10BE-BD3FB0204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91DBBC-CAA1-9B86-0B87-6602E5FB4E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C72851-87A5-323C-5613-367FC915BB7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0EACB8-192C-43B5-AFBA-A37DA038C2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CDC3C0F-A7F5-F58F-8FCB-F6FC65B9A3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0789020"/>
              </p:ext>
            </p:extLst>
          </p:nvPr>
        </p:nvGraphicFramePr>
        <p:xfrm>
          <a:off x="743721" y="2384577"/>
          <a:ext cx="10559838" cy="2410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CF7DEAC-9751-A086-C3CE-32BB6A2103E3}"/>
              </a:ext>
            </a:extLst>
          </p:cNvPr>
          <p:cNvSpPr txBox="1"/>
          <p:nvPr/>
        </p:nvSpPr>
        <p:spPr>
          <a:xfrm>
            <a:off x="1853344" y="4732468"/>
            <a:ext cx="922996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buNone/>
            </a:pPr>
            <a:r>
              <a:rPr lang="ar-SA" sz="2400" b="1" dirty="0">
                <a:solidFill>
                  <a:srgbClr val="FF0000"/>
                </a:solidFill>
              </a:rPr>
              <a:t>مثال عملي</a:t>
            </a:r>
            <a:r>
              <a:rPr lang="en-GB" sz="2400" b="1" dirty="0"/>
              <a:t>:</a:t>
            </a:r>
            <a:br>
              <a:rPr lang="en-GB" sz="2400" dirty="0"/>
            </a:br>
            <a:r>
              <a:rPr lang="ar-SA" sz="2400" dirty="0"/>
              <a:t>بعد أزمة</a:t>
            </a:r>
            <a:r>
              <a:rPr lang="en-GB" sz="2400" dirty="0"/>
              <a:t> BP </a:t>
            </a:r>
            <a:r>
              <a:rPr lang="ar-SA" sz="2400" dirty="0"/>
              <a:t>في خليج المكسيك، بدأت الشركة بناء علاقات أقوى مع وسائل الإعلام البيئية — لتعزيز صورة التزامها بالاستدامة</a:t>
            </a:r>
            <a:r>
              <a:rPr lang="en-GB" sz="3200" dirty="0"/>
              <a:t> </a:t>
            </a:r>
            <a:endParaRPr lang="en-GB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6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74930-8D63-5130-49AB-1F0B184D7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676DFA-52C3-FE98-3DA9-FEA8302159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6F7F4-348D-DDE2-217E-5D897D31C6F1}"/>
              </a:ext>
            </a:extLst>
          </p:cNvPr>
          <p:cNvSpPr txBox="1"/>
          <p:nvPr/>
        </p:nvSpPr>
        <p:spPr>
          <a:xfrm>
            <a:off x="642159" y="1163525"/>
            <a:ext cx="90366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الاستفادة من المؤثرين في ترميم الصورة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24E9CA-5440-E4F3-57DB-ED60F1107A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3327E-12E2-5107-DD75-77CD3DB29D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9036E7-7175-7E1C-68CC-516C64DEC1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30288A-EABA-42ED-AD7C-8F2E289145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497C9A0-8418-B09E-6B61-42888E4509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3421143"/>
              </p:ext>
            </p:extLst>
          </p:nvPr>
        </p:nvGraphicFramePr>
        <p:xfrm>
          <a:off x="779447" y="2186595"/>
          <a:ext cx="10488386" cy="3695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91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85230-D62B-92BB-7D5A-68749F3A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0549B1-9168-CEA2-1CE8-5E29CC0C9811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D04E5-43DE-4052-7FD4-3EC561C792B1}"/>
              </a:ext>
            </a:extLst>
          </p:cNvPr>
          <p:cNvSpPr txBox="1"/>
          <p:nvPr/>
        </p:nvSpPr>
        <p:spPr>
          <a:xfrm>
            <a:off x="1108692" y="1120157"/>
            <a:ext cx="8678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تعزيز القيم الإيجابية في كل قناة تواصل</a:t>
            </a:r>
          </a:p>
          <a:p>
            <a:pPr algn="r" rtl="1"/>
            <a:endParaRPr lang="ar-SA" sz="28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AE2D55-901A-589C-7E96-20929BC84C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FDE67-AFD3-D619-FA7A-A8122AE662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AE7AFA-5E42-7DA9-98AD-FF721C1124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383369-A3D0-2903-8A3B-10808A24D5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1A5A020-1109-811F-41B5-BB99B8B94C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6812949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332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E31DB8-997D-ABD3-E9F3-ED6B167CC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3247E7-5189-4C37-C5A6-80442821215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25485D-DF8B-7377-016F-E7D4E4DC7C37}"/>
              </a:ext>
            </a:extLst>
          </p:cNvPr>
          <p:cNvSpPr txBox="1"/>
          <p:nvPr/>
        </p:nvSpPr>
        <p:spPr>
          <a:xfrm>
            <a:off x="448887" y="1163525"/>
            <a:ext cx="9229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استخدام الشفافية المستمرة في تعزيز الصورة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89C06C-DA2F-259B-13F4-DDDDA04C146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100450-D3D1-BB0C-EF9A-A179DC9D3B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4544C-7AE1-3600-5A21-E669EFCEC77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20F590-7F30-B05A-F4AE-EBDA83CF00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D3FB5A2-00BD-89B8-6A5E-8DD2F3EF11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073698"/>
              </p:ext>
            </p:extLst>
          </p:nvPr>
        </p:nvGraphicFramePr>
        <p:xfrm>
          <a:off x="743721" y="2384577"/>
          <a:ext cx="10559838" cy="2410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B94E504-8C37-57E7-EB96-C559A62881DD}"/>
              </a:ext>
            </a:extLst>
          </p:cNvPr>
          <p:cNvSpPr txBox="1"/>
          <p:nvPr/>
        </p:nvSpPr>
        <p:spPr>
          <a:xfrm>
            <a:off x="1853344" y="4732468"/>
            <a:ext cx="92299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</a:pPr>
            <a:r>
              <a:rPr lang="ar-SA" sz="2400" b="1" dirty="0">
                <a:solidFill>
                  <a:srgbClr val="FF0000"/>
                </a:solidFill>
              </a:rPr>
              <a:t>مثال عملي</a:t>
            </a:r>
            <a:r>
              <a:rPr lang="en-GB" sz="2400" b="1" dirty="0"/>
              <a:t>:</a:t>
            </a:r>
            <a:br>
              <a:rPr lang="en-GB" sz="2400" dirty="0"/>
            </a:br>
            <a:r>
              <a:rPr lang="ar-SA" sz="2400" dirty="0"/>
              <a:t>شركة طيران كبرى أنشأت منصة شفافة لعرض تقدمها في تحسين تجربة السفر بعد أزمة خدمة العملاء — ما ساعد في استعادة الثقة تدريجيًا </a:t>
            </a:r>
            <a:endParaRPr lang="en-GB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17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50827-6F2C-3AD5-0F4C-8F0FCB038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948E99-66AD-5466-11ED-0E2D766A279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FBAFCB-B590-888F-0177-C8FADC83834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بناء برنامج "الاعتذار المستمر والتعويض الإيجابي"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F66456-62D4-5389-A02D-8CE1C549477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82864C-26B6-C398-AC12-A50F6E4040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1DBEA1-B1C0-24E2-9241-D642C21FB29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0BC46D-2D45-521E-C138-900D14BDBF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1A3542F-BEB7-EA72-2EFB-026321E467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4201981"/>
              </p:ext>
            </p:extLst>
          </p:nvPr>
        </p:nvGraphicFramePr>
        <p:xfrm>
          <a:off x="949570" y="2096378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0696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B15A6-B8B7-DB65-20C9-D98A5373B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F905C5-6B54-02E9-46CD-617BD05CE92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A655D8-DD95-86DF-0D38-9A3673F3947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مراقبة تطور الصورة الذهنية عبر الأبحاث النوعية والكمية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3D1C89-A107-069D-DC06-8DEF7A49797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EF4E61-460A-C01B-3F27-FE35C2D88D0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E1F259-08DD-1304-EB2E-B33CDE6A33A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3B8F4C-BDFD-3D10-9A06-1F5E2A03C1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32209DF-1E11-2E1A-3F88-99D890E3A1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9077980"/>
              </p:ext>
            </p:extLst>
          </p:nvPr>
        </p:nvGraphicFramePr>
        <p:xfrm>
          <a:off x="949570" y="2096378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1787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E937C-A570-83F2-75CE-256708568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97EFC3-A0B4-DD48-5AC9-424FC41823F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593FD6-C6DB-218C-239D-664D494F9A66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تكرار الرسائل الصحيحة دون إثقال الجمهور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6497CE-3838-58DB-D154-EEEA64FF269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7A83A5-5CA4-19D7-199A-2E55CCCEDF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0FBE45-EFEC-A712-3BC2-64270C7AC50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7B6B84-F259-8737-083E-6F5C3C021D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ADA3FE6-99DE-7376-6837-776169DE41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4931853"/>
              </p:ext>
            </p:extLst>
          </p:nvPr>
        </p:nvGraphicFramePr>
        <p:xfrm>
          <a:off x="4236098" y="2170906"/>
          <a:ext cx="7053943" cy="46870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949122A-7860-B5BB-7BEC-0E65A16ADC62}"/>
              </a:ext>
            </a:extLst>
          </p:cNvPr>
          <p:cNvSpPr txBox="1"/>
          <p:nvPr/>
        </p:nvSpPr>
        <p:spPr>
          <a:xfrm>
            <a:off x="3795744" y="2339142"/>
            <a:ext cx="61022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التسلسل الزمني لتكرار الرسائل</a:t>
            </a:r>
            <a:r>
              <a:rPr lang="en-GB" sz="2800" dirty="0">
                <a:solidFill>
                  <a:srgbClr val="FF0000"/>
                </a:solidFill>
                <a:effectLst/>
              </a:rPr>
              <a:t>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DF29CC-261A-8B0C-4EF4-A51B7E031F09}"/>
              </a:ext>
            </a:extLst>
          </p:cNvPr>
          <p:cNvSpPr txBox="1"/>
          <p:nvPr/>
        </p:nvSpPr>
        <p:spPr>
          <a:xfrm>
            <a:off x="617280" y="2594636"/>
            <a:ext cx="3178464" cy="3360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الرسائل الفعّالة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بساطة ووضوح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ثبات واتساق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إظهار التقدّم الفعلي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تجنّب الإفراط الذي يُرهق الجمهور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478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تطوير هوية بصرية محدثة لدعم الصورة الجديدة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6759077-336F-23FF-B443-FD3B0CA2DDF3}"/>
              </a:ext>
            </a:extLst>
          </p:cNvPr>
          <p:cNvSpPr txBox="1"/>
          <p:nvPr/>
        </p:nvSpPr>
        <p:spPr>
          <a:xfrm>
            <a:off x="1586204" y="2404746"/>
            <a:ext cx="9666514" cy="3671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تُساعد الهوية البصرية الجديدة في ترسيخ التعافي؟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🟦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تحديث الشعار أو عناصر الهوية — مع الحفاظ على استمرارية العلامة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🟦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إدخال رموز بصرية تُعبّر عن القيم الجديدة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🟦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تبنّي أسلوب بصري أكثر إنسانية وشفافية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🟦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مراجعة كل نقاط التماس البصري مع الجمهور — وتحديثها بما يتماشى مع الصورة الجديدة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بعد أزمة الخطوط الجوية، غيّرت إحدى الشركات ألوان علامتها لتُبرز التزامها بالسلامة والراحة — ما ساعد في إعادة بناء الثقة البصرية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3BC27-64EE-A229-F66A-D96446FD1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67BCE7-D02B-B10F-60E1-A928A39A9D9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6C8EF-5879-DD37-816B-79DC344B2501}"/>
              </a:ext>
            </a:extLst>
          </p:cNvPr>
          <p:cNvSpPr txBox="1"/>
          <p:nvPr/>
        </p:nvSpPr>
        <p:spPr>
          <a:xfrm>
            <a:off x="1108692" y="1120157"/>
            <a:ext cx="8678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نُعلن "انتهاء الأزمة" للجمهور؟</a:t>
            </a:r>
          </a:p>
          <a:p>
            <a:pPr algn="r" rtl="1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49F78E-5C40-D649-BCE5-9AB55ED736A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9D5F4E-8094-F5D4-7AC8-901F6C6AA8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E23CD5-8607-1D7F-A8C3-B10F4D57845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D8DCE0-413F-6472-6FD7-9437233D10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AA01347-5AF8-7D5D-0E0B-E7D7C65484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4323215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0533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7A7B02-D692-B1F1-607D-322956F50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BFE01D-3C8A-8116-AAEE-4AA689E4524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568DFA-7AEC-CBCB-FAD9-61AF1D16E9D9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اختبار درجة النضج الجديد في صورة المؤسسة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6F130A-3BC5-2D82-4221-C594458119F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4B5F89-675C-310D-B128-6BEC8B9357C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5E859D-680B-D782-F762-B44F2D4A233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D64D57-5BF7-080A-1312-D103F2D5E0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174EAF9-C253-0F16-67B6-7D1CA7F837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8805097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5553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12C00-7FD2-726B-A24E-62AE0D66C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965248-29C1-5CAA-92F6-37E39119AD2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4816D0-4CB9-1FE7-833A-1D23DE8403D3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كيفية التعامل مع جمهور لا يغفر بسهولة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359340-5A94-FBB6-D456-A1115193C6A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FCCD6A-DB5C-8E27-137B-022F5A5545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D18BC5-71FC-1A80-FAD5-D25AB3BE87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908E68-652F-7483-ADD4-E4D6BBF23A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D5AF008-D0C8-03AD-6920-5EEBF3389E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519189"/>
              </p:ext>
            </p:extLst>
          </p:nvPr>
        </p:nvGraphicFramePr>
        <p:xfrm>
          <a:off x="762000" y="2196500"/>
          <a:ext cx="10488386" cy="2976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779B850-E57B-6392-3B33-79ACCE245796}"/>
              </a:ext>
            </a:extLst>
          </p:cNvPr>
          <p:cNvSpPr txBox="1"/>
          <p:nvPr/>
        </p:nvSpPr>
        <p:spPr>
          <a:xfrm>
            <a:off x="762000" y="5419106"/>
            <a:ext cx="1032130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بعد أزمة غذائية كبرى، خصّصت إحدى الشركات قناة مفتوحة دائمة مع مجموعات العملاء المتضرّرين — وركزت على بناء علاقة فعلية معهم على مدى عامين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488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621E-A931-4AC8-CBAA-CB424D66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353AEF-B9D7-F07F-4FBB-0BA70EE587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C1C4C-717A-1D41-68C4-9581B3E3D596}"/>
              </a:ext>
            </a:extLst>
          </p:cNvPr>
          <p:cNvSpPr txBox="1"/>
          <p:nvPr/>
        </p:nvSpPr>
        <p:spPr>
          <a:xfrm>
            <a:off x="617281" y="1163525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دراسة حالة</a:t>
            </a:r>
            <a:r>
              <a:rPr lang="en-GB" sz="2800" b="1" dirty="0"/>
              <a:t>: Nike </a:t>
            </a:r>
            <a:r>
              <a:rPr lang="ar-SA" sz="2800" b="1" dirty="0"/>
              <a:t>كيف عزّزت هويتها رغم الجدل </a:t>
            </a:r>
            <a:r>
              <a:rPr lang="en-GB" sz="2800" b="1" dirty="0"/>
              <a:t> (Colin Kaepernick)</a:t>
            </a:r>
            <a:endParaRPr lang="en-GB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CD744-23F1-F8C9-1B17-2649BB5EB4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0546A-C125-7A97-E032-D8B1E1F934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8099E-2A59-A5A5-2A78-CAD6E0A8DE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C6072-9C51-36B3-1281-46C15DB93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CCA3EF-A68B-EDC3-D9CE-8140B720F2C1}"/>
              </a:ext>
            </a:extLst>
          </p:cNvPr>
          <p:cNvSpPr txBox="1"/>
          <p:nvPr/>
        </p:nvSpPr>
        <p:spPr>
          <a:xfrm>
            <a:off x="762000" y="2329525"/>
            <a:ext cx="10668000" cy="37000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٢٠١٨، أطلقت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Nike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 جريئة دعمًا للاعب كرة القدم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Colin Kaepernick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الذي أثار جدلًا واسعًا حين ركع خلال النشيد الوطني الأمريكي احتجاجًا على الظلم العنصري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Nike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اختارت دعم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Kaepernick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رغم المخاطر — وهو ما أثار موجة جدل حاد، ودعوات مقاطعة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الاستجابة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تمسّكت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Nike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بموقفها — لم تعتذر ولم تتراجع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أطلقت سردية واضحة: "نحن ندعم من يقف من أجل قيمه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عزّزت رسائلها عبر حملات تكميلية تركّز على المساواة والعدالة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F97B17-6DBC-B8AD-D7BC-953C228FF217}"/>
              </a:ext>
            </a:extLst>
          </p:cNvPr>
          <p:cNvSpPr txBox="1"/>
          <p:nvPr/>
        </p:nvSpPr>
        <p:spPr>
          <a:xfrm>
            <a:off x="-470466" y="4137266"/>
            <a:ext cx="6102220" cy="1937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النتائج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موجة دعم ضخمة من شريحة كبيرة من الجمهور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ارتفاع في مبيعات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Nike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بعد الحملة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الصورة المؤسسية كعلامة تلتزم بمواقفها الأخلاقية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F9A570-48ED-CF59-1D40-3F6B7979379A}"/>
              </a:ext>
            </a:extLst>
          </p:cNvPr>
          <p:cNvSpPr txBox="1"/>
          <p:nvPr/>
        </p:nvSpPr>
        <p:spPr>
          <a:xfrm>
            <a:off x="3343364" y="6088116"/>
            <a:ext cx="75208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en-US" sz="2400" dirty="0">
                <a:hlinkClick r:id="rId4"/>
              </a:rPr>
              <a:t>https://www.youtube.com/watch?v=-grjIUWKoBA</a:t>
            </a:r>
            <a:r>
              <a:rPr lang="ar-SA" sz="2400" dirty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568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83007-7C1D-6E79-0885-9B3763060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648E9B-A371-67AE-D163-45F9C8154507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F54DC8-706F-EF62-86DA-D957BB111665}"/>
              </a:ext>
            </a:extLst>
          </p:cNvPr>
          <p:cNvSpPr txBox="1"/>
          <p:nvPr/>
        </p:nvSpPr>
        <p:spPr>
          <a:xfrm>
            <a:off x="617281" y="1163525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دراسة حالة</a:t>
            </a:r>
            <a:r>
              <a:rPr lang="en-GB" sz="2800" b="1" dirty="0"/>
              <a:t>: BP </a:t>
            </a:r>
            <a:r>
              <a:rPr lang="ar-SA" sz="2800" b="1" dirty="0"/>
              <a:t>أزمة النفط في خليج المكسيك (التعافي البطيء والمُعقّد)</a:t>
            </a:r>
            <a:endParaRPr lang="en-GB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DFAD7E-E4A2-84FD-F92F-520ABA03732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56A992-37FF-0802-FDC3-F1B2AB707F8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0D2749-A0BE-CB29-9CF1-C938294141B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436BC6-088E-0B7C-2932-D6AAC97020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D75513-5C66-C393-5888-D68CE5A8EB33}"/>
              </a:ext>
            </a:extLst>
          </p:cNvPr>
          <p:cNvSpPr txBox="1"/>
          <p:nvPr/>
        </p:nvSpPr>
        <p:spPr>
          <a:xfrm>
            <a:off x="5148066" y="2329525"/>
            <a:ext cx="6102220" cy="2252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المشكلة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انفجار منصة نفطية في خليج المكسيك (٢٠١٠)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أكبر كارثة بيئية بحرية في تاريخ الولايات المتحدة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أضرار بيئية واجتماعية واقتصادية هائلة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صورة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BP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تضرّرت بشكل كارثي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AC866D-D407-4FDC-FEA8-FDFFB4E56221}"/>
              </a:ext>
            </a:extLst>
          </p:cNvPr>
          <p:cNvSpPr txBox="1"/>
          <p:nvPr/>
        </p:nvSpPr>
        <p:spPr>
          <a:xfrm>
            <a:off x="617279" y="2468539"/>
            <a:ext cx="4530786" cy="1843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الاستجابة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➡️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اعتذار علني + تعهّد بتحمّل المسؤولية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➡️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تعويضات مالية ضخمة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➡️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حملات إعلامية تُبرز جهود التنظيف والاستدامة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➡️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شراكات مع منظمات بيئية (لاحقًا)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02C080-83B4-D87B-5952-08AE963B97EC}"/>
              </a:ext>
            </a:extLst>
          </p:cNvPr>
          <p:cNvSpPr txBox="1"/>
          <p:nvPr/>
        </p:nvSpPr>
        <p:spPr>
          <a:xfrm>
            <a:off x="762000" y="4834347"/>
            <a:ext cx="101021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النتائج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➡️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تحسّن تدريجي في صورة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BP —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لكن ببطء شديد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➡️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لا تزال آثار الأزمة حاضرة في صورة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BP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بعد أكثر من ١٠ سنوات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➡️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حالة نموذجية لأهمية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الاستجابة السريعة والمتّسقة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وهو ما افتقدته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BP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في المراحل الأولى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33058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0445E6-ADB0-41F9-6F59-9E56A006C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75CB33-7734-201E-3FC3-3A429652A988}"/>
              </a:ext>
            </a:extLst>
          </p:cNvPr>
          <p:cNvSpPr/>
          <p:nvPr/>
        </p:nvSpPr>
        <p:spPr>
          <a:xfrm>
            <a:off x="617280" y="1685494"/>
            <a:ext cx="10812720" cy="500767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79AE8-8EEC-E5ED-4414-2CC0915EEC77}"/>
              </a:ext>
            </a:extLst>
          </p:cNvPr>
          <p:cNvSpPr txBox="1"/>
          <p:nvPr/>
        </p:nvSpPr>
        <p:spPr>
          <a:xfrm>
            <a:off x="617281" y="1163525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دراسة حالة</a:t>
            </a:r>
            <a:r>
              <a:rPr lang="en-GB" sz="2800" b="1" dirty="0"/>
              <a:t>: Samsung </a:t>
            </a:r>
            <a:r>
              <a:rPr lang="ar-SA" sz="2800" b="1" dirty="0"/>
              <a:t>التعافي من كارثة </a:t>
            </a:r>
            <a:r>
              <a:rPr lang="en-GB" sz="2800" b="1" dirty="0"/>
              <a:t> Galaxy Note 7</a:t>
            </a:r>
            <a:endParaRPr lang="en-GB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28E016-5C62-8014-3F6E-F657CCCA95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EBD42C-1EBA-4B21-0CD2-14F96CFF42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4C0C88-A83C-9675-3D8D-9BC094D8A9C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FDD465-0F1F-8D0A-2E1E-17EC2B8A26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39B5ADB-396B-BE3D-02A8-0FCCD4FBC9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077878"/>
              </p:ext>
            </p:extLst>
          </p:nvPr>
        </p:nvGraphicFramePr>
        <p:xfrm>
          <a:off x="762000" y="2313991"/>
          <a:ext cx="10321307" cy="30480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E2D86BB-A672-9F46-B386-9F0002C7A180}"/>
              </a:ext>
            </a:extLst>
          </p:cNvPr>
          <p:cNvSpPr txBox="1"/>
          <p:nvPr/>
        </p:nvSpPr>
        <p:spPr>
          <a:xfrm>
            <a:off x="3357515" y="1909588"/>
            <a:ext cx="61022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ما الذي ميّز تعافي</a:t>
            </a:r>
            <a: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Samsung </a:t>
            </a:r>
            <a:r>
              <a:rPr lang="ar-SA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عن حالات تعافٍ فاشلة؟</a:t>
            </a:r>
            <a:r>
              <a:rPr lang="en-GB" sz="2400" dirty="0">
                <a:solidFill>
                  <a:srgbClr val="FF0000"/>
                </a:solidFill>
                <a:effectLst/>
              </a:rPr>
              <a:t>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3BDABC-BE2F-3993-1252-9F3F87A5312F}"/>
              </a:ext>
            </a:extLst>
          </p:cNvPr>
          <p:cNvSpPr txBox="1"/>
          <p:nvPr/>
        </p:nvSpPr>
        <p:spPr>
          <a:xfrm>
            <a:off x="1417963" y="5456355"/>
            <a:ext cx="9981323" cy="1236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مقارنة جانبية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على عكس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BP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United Airlines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لم تحاول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Samsung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الدفاع عن نفسها أو التقليل من خطورة المشكلة — بل تعاملت معها بجرأة وشفافية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97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EDF13-CB44-81BB-1FFC-D2DB28743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3FF9CB-8CC7-D333-DE81-825AE4AB2801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1F7377-A018-44FF-3F10-B75CC0156B12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ما الذي نتعلمه عن إدارة الصورة الذهنية في بيئة الإعلام الحديث؟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5D7EE-B3AD-E6E9-476D-852F2E3B42D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2D003E-288F-EDB9-9219-B4904CF2E87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5114B5-5885-4315-9047-19CE081170E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1673C1-972F-8A79-748C-C03204C528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4A59482-B885-CEA7-EE6C-18605E0D02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6788286"/>
              </p:ext>
            </p:extLst>
          </p:nvPr>
        </p:nvGraphicFramePr>
        <p:xfrm>
          <a:off x="928007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6548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7430D-EE4A-7E08-6C04-2DEDAA7D9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DACC93-F225-E85C-6ECA-FF60071D715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94BDDF-5EB0-72FE-4C78-31D8112C7B5C}"/>
              </a:ext>
            </a:extLst>
          </p:cNvPr>
          <p:cNvSpPr txBox="1"/>
          <p:nvPr/>
        </p:nvSpPr>
        <p:spPr>
          <a:xfrm>
            <a:off x="448887" y="1163525"/>
            <a:ext cx="92299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أهم النصائح العملية لاستعادة الصورة الذهنية بعد الأزمات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EF7592-19AC-4FCB-D2DD-C51815460B8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CE5747-64AD-17A7-5EE0-95144A7D63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6F9D1F-8B5B-BFB2-1BD2-FCEACEE4F21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C2EDFA-76E7-3977-D8DF-7DD677641D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1FB9A43-4554-D2E0-6532-564E854889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0788376"/>
              </p:ext>
            </p:extLst>
          </p:nvPr>
        </p:nvGraphicFramePr>
        <p:xfrm>
          <a:off x="1108693" y="2096378"/>
          <a:ext cx="9974614" cy="3785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7378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281C73B-C912-4B1D-B67B-C48B5A5EF25D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10658</TotalTime>
  <Words>3334</Words>
  <Application>Microsoft Macintosh PowerPoint</Application>
  <PresentationFormat>Widescreen</PresentationFormat>
  <Paragraphs>519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70</cp:revision>
  <dcterms:created xsi:type="dcterms:W3CDTF">2023-04-29T09:08:00Z</dcterms:created>
  <dcterms:modified xsi:type="dcterms:W3CDTF">2025-07-06T14:50:46Z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