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6"/>
  </p:notesMasterIdLst>
  <p:sldIdLst>
    <p:sldId id="480" r:id="rId5"/>
    <p:sldId id="303" r:id="rId6"/>
    <p:sldId id="271" r:id="rId7"/>
    <p:sldId id="313" r:id="rId8"/>
    <p:sldId id="276" r:id="rId9"/>
    <p:sldId id="256" r:id="rId10"/>
    <p:sldId id="496" r:id="rId11"/>
    <p:sldId id="497" r:id="rId12"/>
    <p:sldId id="526" r:id="rId13"/>
    <p:sldId id="503" r:id="rId14"/>
    <p:sldId id="504" r:id="rId15"/>
    <p:sldId id="505" r:id="rId16"/>
    <p:sldId id="506" r:id="rId17"/>
    <p:sldId id="507" r:id="rId18"/>
    <p:sldId id="508" r:id="rId19"/>
    <p:sldId id="509" r:id="rId20"/>
    <p:sldId id="510" r:id="rId21"/>
    <p:sldId id="511" r:id="rId22"/>
    <p:sldId id="512" r:id="rId23"/>
    <p:sldId id="513" r:id="rId24"/>
    <p:sldId id="514" r:id="rId25"/>
    <p:sldId id="515" r:id="rId26"/>
    <p:sldId id="319" r:id="rId27"/>
    <p:sldId id="516" r:id="rId28"/>
    <p:sldId id="517" r:id="rId29"/>
    <p:sldId id="518" r:id="rId30"/>
    <p:sldId id="519" r:id="rId31"/>
    <p:sldId id="521" r:id="rId32"/>
    <p:sldId id="523" r:id="rId33"/>
    <p:sldId id="524" r:id="rId34"/>
    <p:sldId id="525" r:id="rId35"/>
    <p:sldId id="528" r:id="rId36"/>
    <p:sldId id="529" r:id="rId37"/>
    <p:sldId id="530" r:id="rId38"/>
    <p:sldId id="531" r:id="rId39"/>
    <p:sldId id="532" r:id="rId40"/>
    <p:sldId id="533" r:id="rId41"/>
    <p:sldId id="535" r:id="rId42"/>
    <p:sldId id="538" r:id="rId43"/>
    <p:sldId id="539"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276"/>
            <p14:sldId id="256"/>
            <p14:sldId id="496"/>
            <p14:sldId id="497"/>
            <p14:sldId id="526"/>
            <p14:sldId id="503"/>
            <p14:sldId id="504"/>
            <p14:sldId id="505"/>
            <p14:sldId id="506"/>
            <p14:sldId id="507"/>
            <p14:sldId id="508"/>
            <p14:sldId id="509"/>
            <p14:sldId id="510"/>
            <p14:sldId id="511"/>
            <p14:sldId id="512"/>
            <p14:sldId id="513"/>
            <p14:sldId id="514"/>
            <p14:sldId id="515"/>
            <p14:sldId id="319"/>
            <p14:sldId id="516"/>
            <p14:sldId id="517"/>
            <p14:sldId id="518"/>
            <p14:sldId id="519"/>
            <p14:sldId id="521"/>
            <p14:sldId id="523"/>
            <p14:sldId id="524"/>
            <p14:sldId id="525"/>
            <p14:sldId id="528"/>
            <p14:sldId id="529"/>
            <p14:sldId id="530"/>
            <p14:sldId id="531"/>
            <p14:sldId id="532"/>
            <p14:sldId id="533"/>
            <p14:sldId id="535"/>
            <p14:sldId id="538"/>
            <p14:sldId id="539"/>
            <p14:sldId id="349"/>
          </p14:sldIdLst>
        </p14:section>
        <p14:section name="Untitled Section" id="{2F6AD2C2-46A9-4BC4-94FF-3A698A8E8EFB}">
          <p14:sldIdLst/>
        </p14:section>
      </p14:sectionLst>
    </p:ex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617DA-3115-14AF-F208-F3AE87B70CE9}" v="3" dt="2024-09-14T08:27:33.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83" autoAdjust="0"/>
    <p:restoredTop sz="94660"/>
  </p:normalViewPr>
  <p:slideViewPr>
    <p:cSldViewPr snapToGrid="0">
      <p:cViewPr>
        <p:scale>
          <a:sx n="76" d="100"/>
          <a:sy n="76" d="100"/>
        </p:scale>
        <p:origin x="-438" y="6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docChgLst>
    <pc:chgData name="MoumenCharef Eddine" userId="S::moumen.charefeddine@midocean.edu.km::4e634a0d-971e-4aed-a065-e78a2b447985" providerId="AD" clId="Web-{CA943C24-D059-A662-D3D4-F11F56A45DCC}"/>
    <pc:docChg chg="modSld">
      <pc:chgData name="MoumenCharef Eddine" userId="S::moumen.charefeddine@midocean.edu.km::4e634a0d-971e-4aed-a065-e78a2b447985" providerId="AD" clId="Web-{CA943C24-D059-A662-D3D4-F11F56A45DCC}" dt="2024-09-04T15:55:01.101" v="1" actId="1076"/>
      <pc:docMkLst>
        <pc:docMk/>
      </pc:docMkLst>
      <pc:sldChg chg="modSp">
        <pc:chgData name="MoumenCharef Eddine" userId="S::moumen.charefeddine@midocean.edu.km::4e634a0d-971e-4aed-a065-e78a2b447985" providerId="AD" clId="Web-{CA943C24-D059-A662-D3D4-F11F56A45DCC}" dt="2024-09-04T15:55:01.101" v="1" actId="1076"/>
        <pc:sldMkLst>
          <pc:docMk/>
          <pc:sldMk cId="1389432737" sldId="495"/>
        </pc:sldMkLst>
        <pc:picChg chg="mod">
          <ac:chgData name="MoumenCharef Eddine" userId="S::moumen.charefeddine@midocean.edu.km::4e634a0d-971e-4aed-a065-e78a2b447985" providerId="AD" clId="Web-{CA943C24-D059-A662-D3D4-F11F56A45DCC}" dt="2024-09-04T15:54:58.976" v="0" actId="1076"/>
          <ac:picMkLst>
            <pc:docMk/>
            <pc:sldMk cId="1389432737" sldId="495"/>
            <ac:picMk id="5" creationId="{00000000-0000-0000-0000-000000000000}"/>
          </ac:picMkLst>
        </pc:picChg>
        <pc:picChg chg="mod">
          <ac:chgData name="MoumenCharef Eddine" userId="S::moumen.charefeddine@midocean.edu.km::4e634a0d-971e-4aed-a065-e78a2b447985" providerId="AD" clId="Web-{CA943C24-D059-A662-D3D4-F11F56A45DCC}" dt="2024-09-04T15:55:01.101" v="1" actId="1076"/>
          <ac:picMkLst>
            <pc:docMk/>
            <pc:sldMk cId="1389432737" sldId="495"/>
            <ac:picMk id="8" creationId="{00000000-0000-0000-0000-000000000000}"/>
          </ac:picMkLst>
        </pc:picChg>
      </pc:sldChg>
    </pc:docChg>
  </pc:docChgLst>
  <pc:docChgLst>
    <pc:chgData name="KodsHassine" userId="S::kods.hassine@midocean.edu.km::a38286e8-f868-4b29-808a-12842d2d340e" providerId="AD" clId="Web-{AB2617DA-3115-14AF-F208-F3AE87B70CE9}"/>
    <pc:docChg chg="modSld">
      <pc:chgData name="KodsHassine" userId="S::kods.hassine@midocean.edu.km::a38286e8-f868-4b29-808a-12842d2d340e" providerId="AD" clId="Web-{AB2617DA-3115-14AF-F208-F3AE87B70CE9}" dt="2024-09-14T08:25:39.403" v="1" actId="20577"/>
      <pc:docMkLst>
        <pc:docMk/>
      </pc:docMkLst>
      <pc:sldChg chg="modSp">
        <pc:chgData name="KodsHassine" userId="S::kods.hassine@midocean.edu.km::a38286e8-f868-4b29-808a-12842d2d340e" providerId="AD" clId="Web-{AB2617DA-3115-14AF-F208-F3AE87B70CE9}" dt="2024-09-14T08:25:39.403" v="1" actId="20577"/>
        <pc:sldMkLst>
          <pc:docMk/>
          <pc:sldMk cId="0" sldId="480"/>
        </pc:sldMkLst>
        <pc:spChg chg="mod">
          <ac:chgData name="KodsHassine" userId="S::kods.hassine@midocean.edu.km::a38286e8-f868-4b29-808a-12842d2d340e" providerId="AD" clId="Web-{AB2617DA-3115-14AF-F208-F3AE87B70CE9}" dt="2024-09-14T08:25:39.403" v="1" actId="20577"/>
          <ac:spMkLst>
            <pc:docMk/>
            <pc:sldMk cId="0" sldId="480"/>
            <ac:spMk id="3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3377447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x-none"/>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x-none"/>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x-none"/>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3/3/2026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3/3/2026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3/3/2026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3/3/2026</a:t>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3/3/2026</a:t>
            </a:fld>
            <a:endParaRPr lang="en-US"/>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3/3/2026</a:t>
            </a:fld>
            <a:endParaRPr lang="en-US"/>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3/3/2026</a:t>
            </a:fld>
            <a:endParaRPr lang="en-US"/>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3/3/2026</a:t>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3/3/2026</a:t>
            </a:fld>
            <a:endParaRPr lang="en-US"/>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3/3/2026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3/3/2026</a:t>
            </a:fld>
            <a:endParaRPr lang="en-US"/>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13.emf"/></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983818" y="3664523"/>
            <a:ext cx="5216525" cy="400110"/>
          </a:xfrm>
          <a:prstGeom prst="rect">
            <a:avLst/>
          </a:prstGeom>
          <a:noFill/>
        </p:spPr>
        <p:txBody>
          <a:bodyPr wrap="square" rtlCol="0">
            <a:spAutoFit/>
          </a:bodyPr>
          <a:lstStyle/>
          <a:p>
            <a:r>
              <a:rPr lang="en-US" sz="2000" dirty="0">
                <a:latin typeface="Alexandria" charset="0"/>
                <a:cs typeface="Alexandria" charset="0"/>
              </a:rPr>
              <a:t>Prepared by Dr.</a:t>
            </a:r>
            <a:r>
              <a:rPr lang="ar-EG" sz="2000" dirty="0">
                <a:latin typeface="Alexandria" charset="0"/>
                <a:cs typeface="Alexandria" charset="0"/>
              </a:rPr>
              <a:t> </a:t>
            </a:r>
            <a:r>
              <a:rPr lang="en-GB" b="1" dirty="0" err="1"/>
              <a:t>Mahitab</a:t>
            </a:r>
            <a:r>
              <a:rPr lang="en-GB" b="1" dirty="0"/>
              <a:t> </a:t>
            </a:r>
            <a:r>
              <a:rPr lang="en-GB" b="1" dirty="0" err="1"/>
              <a:t>ELrafii</a:t>
            </a:r>
            <a:r>
              <a:rPr lang="en-GB" b="1" dirty="0"/>
              <a:t> </a:t>
            </a:r>
            <a:endParaRPr lang="en-US" sz="2000" dirty="0">
              <a:latin typeface="Alexandria" charset="0"/>
              <a:cs typeface="Alexandria" charset="0"/>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166256" y="581529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ar-EG" sz="2800" b="1" dirty="0">
                <a:solidFill>
                  <a:schemeClr val="bg1"/>
                </a:solidFill>
                <a:latin typeface="Alexandria" charset="0"/>
                <a:cs typeface="Alexandria" charset="0"/>
              </a:rPr>
              <a:t>5</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3021083" cy="646331"/>
          </a:xfrm>
          <a:prstGeom prst="rect">
            <a:avLst/>
          </a:prstGeom>
          <a:noFill/>
        </p:spPr>
        <p:txBody>
          <a:bodyPr wrap="none" rtlCol="0">
            <a:spAutoFit/>
          </a:bodyPr>
          <a:lstStyle/>
          <a:p>
            <a:endParaRPr lang="x-none" dirty="0"/>
          </a:p>
          <a:p>
            <a:r>
              <a:rPr lang="en-GB" dirty="0"/>
              <a:t> </a:t>
            </a:r>
            <a:r>
              <a:rPr lang="en-GB" b="1" dirty="0"/>
              <a:t>Research Methods (RSC 701) </a:t>
            </a:r>
            <a:endParaRPr lang="en-US" sz="2000"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738771" y="3393441"/>
            <a:ext cx="3021083" cy="646331"/>
          </a:xfrm>
          <a:prstGeom prst="rect">
            <a:avLst/>
          </a:prstGeom>
          <a:noFill/>
        </p:spPr>
        <p:txBody>
          <a:bodyPr wrap="none" rtlCol="0">
            <a:spAutoFit/>
          </a:bodyPr>
          <a:lstStyle/>
          <a:p>
            <a:endParaRPr lang="x-none" dirty="0"/>
          </a:p>
          <a:p>
            <a:r>
              <a:rPr lang="en-GB" dirty="0"/>
              <a:t> </a:t>
            </a:r>
            <a:r>
              <a:rPr lang="en-GB" b="1" dirty="0"/>
              <a:t>Research Methods (RSC 701) </a:t>
            </a:r>
            <a:endParaRPr lang="en-US" sz="4400" b="1" dirty="0">
              <a:solidFill>
                <a:srgbClr val="00B0F0"/>
              </a:solidFill>
              <a:latin typeface="Alexandria" charset="0"/>
              <a:cs typeface="Alexandria" charset="0"/>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chemeClr val="tx1"/>
                </a:solidFill>
                <a:latin typeface="Alexandria" charset="0"/>
                <a:cs typeface="Alexandria" charset="0"/>
              </a:rPr>
              <a:t>Lecture 5</a:t>
            </a:r>
            <a:endParaRPr lang="en-US" sz="2800" b="1" dirty="0">
              <a:solidFill>
                <a:schemeClr val="tx1"/>
              </a:solidFill>
              <a:latin typeface="Alexandria" charset="0"/>
              <a:cs typeface="Alexandria" charset="0"/>
            </a:endParaRPr>
          </a:p>
        </p:txBody>
      </p:sp>
      <p:sp>
        <p:nvSpPr>
          <p:cNvPr id="12" name="TextBox 11"/>
          <p:cNvSpPr txBox="1"/>
          <p:nvPr/>
        </p:nvSpPr>
        <p:spPr>
          <a:xfrm>
            <a:off x="459185" y="6187539"/>
            <a:ext cx="4886463"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Dr. </a:t>
            </a:r>
            <a:r>
              <a:rPr lang="en-GB" sz="2800" b="1" dirty="0" err="1">
                <a:solidFill>
                  <a:srgbClr val="00B0F0"/>
                </a:solidFill>
              </a:rPr>
              <a:t>Mahitab</a:t>
            </a:r>
            <a:r>
              <a:rPr lang="en-GB" sz="2800" b="1" dirty="0">
                <a:solidFill>
                  <a:srgbClr val="00B0F0"/>
                </a:solidFill>
              </a:rPr>
              <a:t> </a:t>
            </a:r>
            <a:r>
              <a:rPr lang="en-GB" sz="2800" b="1" dirty="0" err="1">
                <a:solidFill>
                  <a:srgbClr val="00B0F0"/>
                </a:solidFill>
              </a:rPr>
              <a:t>ELrafii</a:t>
            </a:r>
            <a:r>
              <a:rPr lang="en-GB" sz="2800" b="1" dirty="0">
                <a:solidFill>
                  <a:srgbClr val="00B0F0"/>
                </a:solidFill>
              </a:rPr>
              <a:t> </a:t>
            </a:r>
            <a:endParaRPr lang="en-US" sz="2800" dirty="0">
              <a:solidFill>
                <a:srgbClr val="00B0F0"/>
              </a:solidFill>
              <a:latin typeface="Alexandria" charset="0"/>
              <a:cs typeface="Alexandria" charset="0"/>
            </a:endParaRPr>
          </a:p>
          <a:p>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127760" y="1139330"/>
            <a:ext cx="99364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01339" y="1259391"/>
            <a:ext cx="1758815" cy="369332"/>
          </a:xfrm>
          <a:prstGeom prst="rect">
            <a:avLst/>
          </a:prstGeom>
          <a:noFill/>
        </p:spPr>
        <p:txBody>
          <a:bodyPr wrap="none" rtlCol="0">
            <a:spAutoFit/>
          </a:bodyPr>
          <a:lstStyle/>
          <a:p>
            <a:r>
              <a:rPr lang="en-GB" b="1"/>
              <a:t>Lecture Content </a:t>
            </a:r>
            <a:endParaRPr lang="en-US" sz="2800" b="1" dirty="0">
              <a:solidFill>
                <a:srgbClr val="00B0F0"/>
              </a:solidFill>
              <a:latin typeface="Alexandria" charset="0"/>
              <a:cs typeface="Alexandria" charset="0"/>
            </a:endParaRPr>
          </a:p>
        </p:txBody>
      </p:sp>
      <p:sp>
        <p:nvSpPr>
          <p:cNvPr id="42" name="TextBox 41"/>
          <p:cNvSpPr txBox="1"/>
          <p:nvPr/>
        </p:nvSpPr>
        <p:spPr>
          <a:xfrm>
            <a:off x="5071247" y="1139330"/>
            <a:ext cx="917148" cy="307777"/>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Lecture</a:t>
            </a:r>
          </a:p>
        </p:txBody>
      </p:sp>
      <p:sp>
        <p:nvSpPr>
          <p:cNvPr id="43" name="TextBox 42"/>
          <p:cNvSpPr txBox="1"/>
          <p:nvPr/>
        </p:nvSpPr>
        <p:spPr>
          <a:xfrm>
            <a:off x="5071247" y="1410307"/>
            <a:ext cx="942618" cy="706755"/>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xmlns="" id="{07FACC86-72C6-47EA-C520-30E803B9F71F}"/>
              </a:ext>
            </a:extLst>
          </p:cNvPr>
          <p:cNvSpPr txBox="1"/>
          <p:nvPr/>
        </p:nvSpPr>
        <p:spPr>
          <a:xfrm>
            <a:off x="1378557" y="5143570"/>
            <a:ext cx="6626942" cy="834203"/>
          </a:xfrm>
          <a:prstGeom prst="rect">
            <a:avLst/>
          </a:prstGeom>
          <a:noFill/>
        </p:spPr>
        <p:txBody>
          <a:bodyPr wrap="square">
            <a:spAutoFit/>
          </a:bodyPr>
          <a:lstStyle/>
          <a:p>
            <a:r>
              <a:rPr lang="en-GB" sz="2400" b="1" dirty="0"/>
              <a:t>Research questions and objectives</a:t>
            </a:r>
            <a:endParaRPr lang="ar-EG" sz="2400" b="1" dirty="0"/>
          </a:p>
          <a:p>
            <a:pPr marL="171450" indent="-171450">
              <a:lnSpc>
                <a:spcPct val="150000"/>
              </a:lnSpc>
              <a:buFont typeface="Arial" panose="020B0604020202020204" pitchFamily="34" charset="0"/>
              <a:buChar char="•"/>
            </a:pPr>
            <a:endParaRPr lang="en-US" sz="1800" b="1" dirty="0">
              <a:cs typeface="Tajawal Medium" panose="00000600000000000000" pitchFamily="2" charset="-7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xmlns="" id="{85AE4528-83B6-81B6-387E-61FCE27A1EAE}"/>
              </a:ext>
            </a:extLst>
          </p:cNvPr>
          <p:cNvSpPr txBox="1"/>
          <p:nvPr/>
        </p:nvSpPr>
        <p:spPr>
          <a:xfrm>
            <a:off x="3778785" y="2150478"/>
            <a:ext cx="7144854" cy="3978012"/>
          </a:xfrm>
          <a:prstGeom prst="rect">
            <a:avLst/>
          </a:prstGeom>
          <a:noFill/>
        </p:spPr>
        <p:txBody>
          <a:bodyPr wrap="square">
            <a:spAutoFit/>
          </a:bodyPr>
          <a:lstStyle/>
          <a:p>
            <a:pPr algn="l"/>
            <a:endParaRPr lang="x-none" sz="1050" b="0" i="0" u="none" strike="noStrike" baseline="0" dirty="0">
              <a:solidFill>
                <a:srgbClr val="000000"/>
              </a:solidFill>
              <a:latin typeface="Calibri" panose="020F0502020204030204" pitchFamily="34" charset="0"/>
            </a:endParaRPr>
          </a:p>
          <a:p>
            <a:r>
              <a:rPr lang="en-GB" sz="2400" b="1" dirty="0"/>
              <a:t>The Content of lecture 5 Includes the following: </a:t>
            </a:r>
          </a:p>
          <a:p>
            <a:pPr marL="285750" indent="-285750">
              <a:buFont typeface="Arial" panose="020B0604020202020204" pitchFamily="34" charset="0"/>
              <a:buChar char="•"/>
            </a:pPr>
            <a:r>
              <a:rPr lang="en-GB" sz="2000" dirty="0"/>
              <a:t>What is an academic research question? </a:t>
            </a:r>
          </a:p>
          <a:p>
            <a:pPr marL="285750" indent="-285750">
              <a:buFont typeface="Arial" panose="020B0604020202020204" pitchFamily="34" charset="0"/>
              <a:buChar char="•"/>
            </a:pPr>
            <a:r>
              <a:rPr lang="en-GB" sz="2000" dirty="0"/>
              <a:t>Importance of the research question. </a:t>
            </a:r>
          </a:p>
          <a:p>
            <a:pPr marL="285750" indent="-285750">
              <a:buFont typeface="Arial" panose="020B0604020202020204" pitchFamily="34" charset="0"/>
              <a:buChar char="•"/>
            </a:pPr>
            <a:r>
              <a:rPr lang="en-GB" sz="2000" dirty="0"/>
              <a:t>Types of Research Questions </a:t>
            </a:r>
          </a:p>
          <a:p>
            <a:pPr marL="285750" indent="-285750">
              <a:buFont typeface="Arial" panose="020B0604020202020204" pitchFamily="34" charset="0"/>
              <a:buChar char="•"/>
            </a:pPr>
            <a:r>
              <a:rPr lang="en-GB" sz="2000" dirty="0"/>
              <a:t>Steps to Developing a Good Research Question </a:t>
            </a:r>
          </a:p>
          <a:p>
            <a:pPr marL="285750" indent="-285750">
              <a:buFont typeface="Arial" panose="020B0604020202020204" pitchFamily="34" charset="0"/>
              <a:buChar char="•"/>
            </a:pPr>
            <a:r>
              <a:rPr lang="en-GB" sz="2000" dirty="0"/>
              <a:t>Examples of Good and Bad Research Questions </a:t>
            </a:r>
          </a:p>
          <a:p>
            <a:pPr marL="285750" indent="-285750">
              <a:buFont typeface="Arial" panose="020B0604020202020204" pitchFamily="34" charset="0"/>
              <a:buChar char="•"/>
            </a:pPr>
            <a:r>
              <a:rPr lang="en-GB" sz="2000" dirty="0"/>
              <a:t>Important Points to Keep in Mind in Creating a Research Question </a:t>
            </a:r>
          </a:p>
          <a:p>
            <a:pPr marL="285750" indent="-285750">
              <a:buFont typeface="Arial" panose="020B0604020202020204" pitchFamily="34" charset="0"/>
              <a:buChar char="•"/>
            </a:pPr>
            <a:r>
              <a:rPr lang="en-GB" sz="2000" dirty="0"/>
              <a:t>Research Objectives </a:t>
            </a:r>
          </a:p>
          <a:p>
            <a:pPr marL="285750" indent="-285750">
              <a:buFont typeface="Arial" panose="020B0604020202020204" pitchFamily="34" charset="0"/>
              <a:buChar char="•"/>
            </a:pPr>
            <a:r>
              <a:rPr lang="en-GB" sz="2000" dirty="0"/>
              <a:t>Why are research objectives important? </a:t>
            </a:r>
          </a:p>
          <a:p>
            <a:pPr marL="285750" indent="-285750">
              <a:buFont typeface="Arial" panose="020B0604020202020204" pitchFamily="34" charset="0"/>
              <a:buChar char="•"/>
            </a:pPr>
            <a:r>
              <a:rPr lang="en-GB" sz="2000" dirty="0"/>
              <a:t>How to write research objectives? </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2044209"/>
            <a:ext cx="11174401" cy="463816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i="0" u="none" strike="noStrike" baseline="0" dirty="0">
                <a:solidFill>
                  <a:schemeClr val="tx1"/>
                </a:solidFill>
                <a:latin typeface="Calibri" panose="020F0502020204030204" pitchFamily="34" charset="0"/>
              </a:rPr>
              <a:t>What is an academic research question? </a:t>
            </a:r>
          </a:p>
          <a:p>
            <a:r>
              <a:rPr lang="en-GB" sz="3200" b="0" i="0" u="none" strike="noStrike" baseline="0" dirty="0">
                <a:solidFill>
                  <a:srgbClr val="000000"/>
                </a:solidFill>
                <a:latin typeface="Calibri" panose="020F0502020204030204" pitchFamily="34" charset="0"/>
              </a:rPr>
              <a:t>A research question is </a:t>
            </a:r>
            <a:r>
              <a:rPr lang="en-GB" sz="3200" b="1" i="0" u="none" strike="noStrike" baseline="0" dirty="0">
                <a:solidFill>
                  <a:srgbClr val="000000"/>
                </a:solidFill>
                <a:latin typeface="Calibri" panose="020F0502020204030204" pitchFamily="34" charset="0"/>
              </a:rPr>
              <a:t>a question that a study or research project aims to answer</a:t>
            </a:r>
            <a:r>
              <a:rPr lang="en-GB" sz="3200" b="0" i="0" u="none" strike="noStrike" baseline="0" dirty="0">
                <a:solidFill>
                  <a:srgbClr val="000000"/>
                </a:solidFill>
                <a:latin typeface="Calibri" panose="020F0502020204030204" pitchFamily="34" charset="0"/>
              </a:rPr>
              <a:t>. This question often addresses an issue or a problem, which, through analysis and interpretation of data, is answered in the study's conclusion. </a:t>
            </a:r>
            <a:endParaRPr lang="en-GB" sz="3200" dirty="0">
              <a:solidFill>
                <a:schemeClr val="tx1"/>
              </a:solidFill>
            </a:endParaRPr>
          </a:p>
        </p:txBody>
      </p:sp>
      <p:sp>
        <p:nvSpPr>
          <p:cNvPr id="5" name="Rectangle 4"/>
          <p:cNvSpPr/>
          <p:nvPr/>
        </p:nvSpPr>
        <p:spPr>
          <a:xfrm>
            <a:off x="617280" y="62455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828121" y="838227"/>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p>
        </p:txBody>
      </p:sp>
      <p:sp>
        <p:nvSpPr>
          <p:cNvPr id="10" name="TextBox 9"/>
          <p:cNvSpPr txBox="1"/>
          <p:nvPr/>
        </p:nvSpPr>
        <p:spPr>
          <a:xfrm>
            <a:off x="941815" y="1091877"/>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5</a:t>
            </a:r>
            <a:endParaRPr lang="en-US" sz="4400" b="1" dirty="0">
              <a:solidFill>
                <a:schemeClr val="bg1"/>
              </a:solidFill>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i="0" u="none" strike="noStrike" baseline="0" dirty="0">
                <a:solidFill>
                  <a:schemeClr val="tx1"/>
                </a:solidFill>
                <a:latin typeface="Calibri" panose="020F0502020204030204" pitchFamily="34" charset="0"/>
              </a:rPr>
              <a:t>What is a Research Question? </a:t>
            </a:r>
          </a:p>
          <a:p>
            <a:r>
              <a:rPr lang="en-GB" sz="2800" b="0" i="0" u="none" strike="noStrike" baseline="0" dirty="0">
                <a:solidFill>
                  <a:srgbClr val="000000"/>
                </a:solidFill>
                <a:latin typeface="Calibri" panose="020F0502020204030204" pitchFamily="34" charset="0"/>
              </a:rPr>
              <a:t>In most studies, the research question is written so that it outlines various aspects of the study, including the population and variables to be studied and the problem the study addresses. </a:t>
            </a:r>
            <a:endParaRPr lang="en-US" sz="28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BD0FE43-75F1-6EFC-F0B0-AEE63E56054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22FECF54-BF6B-D400-A88A-4BC846736F3C}"/>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B96E826C-8EDE-5DF6-5E10-EAE39C32A82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263A47D5-8484-126B-41FF-6DDB845204A9}"/>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77A2EDF7-4430-A46F-7CA9-C046D446483E}"/>
              </a:ext>
            </a:extLst>
          </p:cNvPr>
          <p:cNvSpPr txBox="1"/>
          <p:nvPr/>
        </p:nvSpPr>
        <p:spPr>
          <a:xfrm>
            <a:off x="1675976" y="1468531"/>
            <a:ext cx="8417320" cy="3970318"/>
          </a:xfrm>
          <a:prstGeom prst="rect">
            <a:avLst/>
          </a:prstGeom>
          <a:noFill/>
        </p:spPr>
        <p:txBody>
          <a:bodyPr wrap="square" rtlCol="0">
            <a:spAutoFit/>
          </a:bodyPr>
          <a:lstStyle/>
          <a:p>
            <a:endParaRPr lang="ar-EG" dirty="0"/>
          </a:p>
          <a:p>
            <a:r>
              <a:rPr lang="en-GB" sz="2400" b="1" dirty="0"/>
              <a:t>What is a Research Question?</a:t>
            </a:r>
            <a:endParaRPr lang="en-GB" sz="2400" dirty="0"/>
          </a:p>
          <a:p>
            <a:endParaRPr lang="ar-EG" sz="2400" dirty="0"/>
          </a:p>
          <a:p>
            <a:r>
              <a:rPr lang="en-GB" sz="2400" dirty="0"/>
              <a:t>As their name implies, a research question is often grounded on research. As a result, these questions are dynamic; this means researchers can change or refine the research question as they review related literature and develop a framework for the study. While many research projects will focus on a single research question, larger studies often use more than one research question. </a:t>
            </a:r>
          </a:p>
          <a:p>
            <a:endParaRPr lang="x-none" dirty="0"/>
          </a:p>
        </p:txBody>
      </p:sp>
      <p:pic>
        <p:nvPicPr>
          <p:cNvPr id="5" name="Graphic 21">
            <a:extLst>
              <a:ext uri="{FF2B5EF4-FFF2-40B4-BE49-F238E27FC236}">
                <a16:creationId xmlns:a16="http://schemas.microsoft.com/office/drawing/2014/main" xmlns="" id="{4E25E776-0D74-4ABB-94E7-F0961B13EB5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269265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6D4DB73-6228-98B8-F7A8-CFC96096C89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05A92CD6-161A-7173-014A-BA4D71C9B2A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69B0A0CC-D08A-D392-8706-E2F421F6A5E7}"/>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975BF4B5-2555-4983-DCD2-3BF6F5527EF6}"/>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t>What is a Research Question?</a:t>
            </a:r>
            <a:endParaRPr lang="en-US" dirty="0"/>
          </a:p>
        </p:txBody>
      </p:sp>
      <p:pic>
        <p:nvPicPr>
          <p:cNvPr id="5" name="Graphic 21">
            <a:extLst>
              <a:ext uri="{FF2B5EF4-FFF2-40B4-BE49-F238E27FC236}">
                <a16:creationId xmlns:a16="http://schemas.microsoft.com/office/drawing/2014/main" xmlns="" id="{3DB67663-58CB-2F53-2A8F-73D0718334B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xmlns="" id="{76930B00-4D27-9A2C-72E5-F38B66588666}"/>
              </a:ext>
            </a:extLst>
          </p:cNvPr>
          <p:cNvPicPr>
            <a:picLocks noChangeAspect="1"/>
          </p:cNvPicPr>
          <p:nvPr/>
        </p:nvPicPr>
        <p:blipFill>
          <a:blip r:embed="rId3"/>
          <a:stretch>
            <a:fillRect/>
          </a:stretch>
        </p:blipFill>
        <p:spPr>
          <a:xfrm>
            <a:off x="1665187" y="1488216"/>
            <a:ext cx="8196567" cy="3732713"/>
          </a:xfrm>
          <a:prstGeom prst="rect">
            <a:avLst/>
          </a:prstGeom>
        </p:spPr>
      </p:pic>
    </p:spTree>
    <p:extLst>
      <p:ext uri="{BB962C8B-B14F-4D97-AF65-F5344CB8AC3E}">
        <p14:creationId xmlns:p14="http://schemas.microsoft.com/office/powerpoint/2010/main" val="1904072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3EAF19E-D859-8E8E-BA17-28A4FF379E5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456A7EF1-55E9-BDE5-E466-1C04F1E32A70}"/>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B677B9B9-66AC-B84F-1325-9DADE1816F1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E526E3CC-D524-5356-53B1-C97EBF7469B5}"/>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2F5E4979-7C07-E9B8-9A89-A9637F050067}"/>
              </a:ext>
            </a:extLst>
          </p:cNvPr>
          <p:cNvSpPr txBox="1"/>
          <p:nvPr/>
        </p:nvSpPr>
        <p:spPr>
          <a:xfrm>
            <a:off x="1547201" y="2058466"/>
            <a:ext cx="8417320" cy="2677656"/>
          </a:xfrm>
          <a:prstGeom prst="rect">
            <a:avLst/>
          </a:prstGeom>
          <a:noFill/>
        </p:spPr>
        <p:txBody>
          <a:bodyPr wrap="square" rtlCol="0">
            <a:spAutoFit/>
          </a:bodyPr>
          <a:lstStyle/>
          <a:p>
            <a:r>
              <a:rPr lang="en-GB" sz="2400" b="1" dirty="0"/>
              <a:t>Importance of the research question </a:t>
            </a:r>
            <a:endParaRPr lang="en-GB" sz="2400" dirty="0"/>
          </a:p>
          <a:p>
            <a:r>
              <a:rPr lang="en-GB" sz="2400" dirty="0"/>
              <a:t>The primary importance of framing the research question is that it narrows down a broad topic of interest into a specific area of study. Research questions, along with hypotheses, also serve as a guiding framework for research. These questions also specifically reveal the boundaries of the study, setting its limits, and ensuring cohesion. </a:t>
            </a:r>
          </a:p>
        </p:txBody>
      </p:sp>
      <p:pic>
        <p:nvPicPr>
          <p:cNvPr id="5" name="Graphic 21">
            <a:extLst>
              <a:ext uri="{FF2B5EF4-FFF2-40B4-BE49-F238E27FC236}">
                <a16:creationId xmlns:a16="http://schemas.microsoft.com/office/drawing/2014/main" xmlns="" id="{CB04ADB4-3D29-8063-59FB-EA6DB46DBFE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608769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7B25273-97B7-4007-CA8D-4F222CA8056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312984AF-C0B9-44F4-7BA2-3762DBC6F4E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42ABA618-C778-849D-F12A-3854E3E1893D}"/>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A4FC62A1-1F2D-343C-D3C5-E1FB805B9C1E}"/>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6864DE87-524E-652B-8414-59387C0BE304}"/>
              </a:ext>
            </a:extLst>
          </p:cNvPr>
          <p:cNvSpPr txBox="1"/>
          <p:nvPr/>
        </p:nvSpPr>
        <p:spPr>
          <a:xfrm>
            <a:off x="1665188" y="2192594"/>
            <a:ext cx="8299086" cy="1569660"/>
          </a:xfrm>
          <a:prstGeom prst="rect">
            <a:avLst/>
          </a:prstGeom>
          <a:noFill/>
        </p:spPr>
        <p:txBody>
          <a:bodyPr wrap="square" rtlCol="0">
            <a:spAutoFit/>
          </a:bodyPr>
          <a:lstStyle/>
          <a:p>
            <a:r>
              <a:rPr lang="en-GB" sz="2400" dirty="0"/>
              <a:t>Moreover, the main research question has an effect on the rest of the study questions. These questions influence factors, such as the Research Methodology, sample size, data collection, and data analysis. </a:t>
            </a:r>
          </a:p>
        </p:txBody>
      </p:sp>
      <p:pic>
        <p:nvPicPr>
          <p:cNvPr id="5" name="Graphic 21">
            <a:extLst>
              <a:ext uri="{FF2B5EF4-FFF2-40B4-BE49-F238E27FC236}">
                <a16:creationId xmlns:a16="http://schemas.microsoft.com/office/drawing/2014/main" xmlns="" id="{AF326B17-FBC2-B9F0-7C18-2180F3F932C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834364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BC473CE-AE4D-66E4-39EA-51316FCDA05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F40F925A-EAB1-A8C7-4981-7819933C2F3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F00E8AEA-2682-DE42-7839-5D7CD53E5EED}"/>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552F5184-E1C0-2214-84DD-7896F0C68B11}"/>
              </a:ext>
            </a:extLst>
          </p:cNvPr>
          <p:cNvSpPr/>
          <p:nvPr/>
        </p:nvSpPr>
        <p:spPr>
          <a:xfrm>
            <a:off x="1160206" y="1285191"/>
            <a:ext cx="9366606" cy="52616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6A8ECB94-F0F1-94F7-5ED2-6BC86EAD0A3B}"/>
              </a:ext>
            </a:extLst>
          </p:cNvPr>
          <p:cNvSpPr txBox="1"/>
          <p:nvPr/>
        </p:nvSpPr>
        <p:spPr>
          <a:xfrm>
            <a:off x="1385895" y="1587869"/>
            <a:ext cx="8417320" cy="3046988"/>
          </a:xfrm>
          <a:prstGeom prst="rect">
            <a:avLst/>
          </a:prstGeom>
          <a:noFill/>
        </p:spPr>
        <p:txBody>
          <a:bodyPr wrap="square" rtlCol="0">
            <a:spAutoFit/>
          </a:bodyPr>
          <a:lstStyle/>
          <a:p>
            <a:r>
              <a:rPr lang="en-GB" sz="2400" b="1" dirty="0"/>
              <a:t>Types of Research Questions </a:t>
            </a:r>
            <a:r>
              <a:rPr lang="ar-EG" sz="2400" b="1" dirty="0"/>
              <a:t>: </a:t>
            </a:r>
            <a:endParaRPr lang="en-GB" sz="2400" dirty="0"/>
          </a:p>
          <a:p>
            <a:r>
              <a:rPr lang="en-GB" sz="2400" dirty="0"/>
              <a:t>Research questions can be classified into different categories, depending on the type of research to be done. Knowing what type of research, one wants to do—quantitative, qualitative, or mixed-methods studies—can help in determining the best type of research question to use. </a:t>
            </a:r>
          </a:p>
          <a:p>
            <a:r>
              <a:rPr lang="en-GB" sz="2400" dirty="0"/>
              <a:t>Doody and Bailey (2016) suggest a number of common types of research questions, as outlined below. </a:t>
            </a:r>
          </a:p>
        </p:txBody>
      </p:sp>
      <p:pic>
        <p:nvPicPr>
          <p:cNvPr id="5" name="Graphic 21">
            <a:extLst>
              <a:ext uri="{FF2B5EF4-FFF2-40B4-BE49-F238E27FC236}">
                <a16:creationId xmlns:a16="http://schemas.microsoft.com/office/drawing/2014/main" xmlns="" id="{62ED7374-5F2B-089B-867E-5584BC3EF48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11356" y="-227046"/>
            <a:ext cx="2305141" cy="1076343"/>
          </a:xfrm>
          <a:prstGeom prst="rect">
            <a:avLst/>
          </a:prstGeom>
        </p:spPr>
      </p:pic>
    </p:spTree>
    <p:extLst>
      <p:ext uri="{BB962C8B-B14F-4D97-AF65-F5344CB8AC3E}">
        <p14:creationId xmlns:p14="http://schemas.microsoft.com/office/powerpoint/2010/main" val="3320125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340A2F8-45DA-32FE-2260-F8354030029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B2998150-050E-3011-7051-9264F7B066AB}"/>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D9D527FE-FF2C-9C76-8568-1C7BA0095A9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2C2F8596-AB60-DF27-3205-4A76C634F54A}"/>
              </a:ext>
            </a:extLst>
          </p:cNvPr>
          <p:cNvSpPr/>
          <p:nvPr/>
        </p:nvSpPr>
        <p:spPr>
          <a:xfrm>
            <a:off x="1130710" y="1285192"/>
            <a:ext cx="9396102" cy="44670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740B5535-C974-148C-D88F-CDA64E310910}"/>
              </a:ext>
            </a:extLst>
          </p:cNvPr>
          <p:cNvSpPr txBox="1"/>
          <p:nvPr/>
        </p:nvSpPr>
        <p:spPr>
          <a:xfrm>
            <a:off x="1547201" y="1964448"/>
            <a:ext cx="8417320" cy="2677656"/>
          </a:xfrm>
          <a:prstGeom prst="rect">
            <a:avLst/>
          </a:prstGeom>
          <a:noFill/>
        </p:spPr>
        <p:txBody>
          <a:bodyPr wrap="square" rtlCol="0">
            <a:spAutoFit/>
          </a:bodyPr>
          <a:lstStyle/>
          <a:p>
            <a:r>
              <a:rPr lang="en-GB" sz="2400" b="1" dirty="0"/>
              <a:t>Quantitative research questions </a:t>
            </a:r>
            <a:endParaRPr lang="en-GB" sz="2400" dirty="0"/>
          </a:p>
          <a:p>
            <a:pPr marL="342900" indent="-342900">
              <a:buFont typeface="Arial" panose="020B0604020202020204" pitchFamily="34" charset="0"/>
              <a:buChar char="•"/>
            </a:pPr>
            <a:r>
              <a:rPr lang="en-GB" sz="2400" dirty="0"/>
              <a:t>Quantitative research questions are precise. These questions typically include the population to be studied, dependent and independent variables, and the research design to be used. They are usually framed and finalized at the start of the study . </a:t>
            </a:r>
          </a:p>
          <a:p>
            <a:pPr marL="342900" indent="-342900">
              <a:buFont typeface="Arial" panose="020B0604020202020204" pitchFamily="34" charset="0"/>
              <a:buChar char="•"/>
            </a:pPr>
            <a:r>
              <a:rPr lang="en-GB" sz="2400" dirty="0"/>
              <a:t>Quantitative research questions also establish a link between the research question and the research design. </a:t>
            </a:r>
          </a:p>
        </p:txBody>
      </p:sp>
      <p:pic>
        <p:nvPicPr>
          <p:cNvPr id="5" name="Graphic 21">
            <a:extLst>
              <a:ext uri="{FF2B5EF4-FFF2-40B4-BE49-F238E27FC236}">
                <a16:creationId xmlns:a16="http://schemas.microsoft.com/office/drawing/2014/main" xmlns="" id="{708D62D6-5E54-AF9A-EDE7-3A833169BB1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953336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47B52D2-246A-69F6-EA70-C130374A62B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8F74FC0C-0EE5-F20F-E9FC-43793C9A3B8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7A39C613-0E04-6C73-9CB2-4EFEBF4F0A83}"/>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B4D666C2-6369-C543-7752-0AE9C8E2682D}"/>
              </a:ext>
            </a:extLst>
          </p:cNvPr>
          <p:cNvSpPr/>
          <p:nvPr/>
        </p:nvSpPr>
        <p:spPr>
          <a:xfrm>
            <a:off x="1032387" y="1081548"/>
            <a:ext cx="9494425" cy="46998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D76B3BC4-17D0-C6D4-7144-0845ED2FA031}"/>
              </a:ext>
            </a:extLst>
          </p:cNvPr>
          <p:cNvSpPr txBox="1"/>
          <p:nvPr/>
        </p:nvSpPr>
        <p:spPr>
          <a:xfrm>
            <a:off x="1570939" y="1562095"/>
            <a:ext cx="8417320"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t>Moreover, these questions are not answerable with “yes” or “no” responses. As a result, quantitative research questions don’t use words such as “is,” “are,” “do,” or “does.” </a:t>
            </a:r>
          </a:p>
          <a:p>
            <a:pPr marL="342900" indent="-342900">
              <a:buFont typeface="Arial" panose="020B0604020202020204" pitchFamily="34" charset="0"/>
              <a:buChar char="•"/>
            </a:pPr>
            <a:r>
              <a:rPr lang="en-GB" sz="2400" dirty="0"/>
              <a:t>Quantitative research questions usually seek to understand particular social, familial, or educational experiences or processes that occur in a particular context and/or location (Marshall &amp; Rossman, 2011). They can be further categorized into three types: descriptive, comparative, and relationship. </a:t>
            </a:r>
          </a:p>
        </p:txBody>
      </p:sp>
      <p:pic>
        <p:nvPicPr>
          <p:cNvPr id="5" name="Graphic 21">
            <a:extLst>
              <a:ext uri="{FF2B5EF4-FFF2-40B4-BE49-F238E27FC236}">
                <a16:creationId xmlns:a16="http://schemas.microsoft.com/office/drawing/2014/main" xmlns="" id="{38486D4B-E67E-8584-4C47-A4AED2B817D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116755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745EEA1-CD17-0227-241C-07CF7035560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2E4E36EA-F83A-66FA-5338-AEFBD15B8DE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B553C4C4-2F6C-15C4-1C23-041228FD9B1C}"/>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3135E202-73D8-A06C-7053-1219406FFEEA}"/>
              </a:ext>
            </a:extLst>
          </p:cNvPr>
          <p:cNvSpPr/>
          <p:nvPr/>
        </p:nvSpPr>
        <p:spPr>
          <a:xfrm>
            <a:off x="1042219" y="1285192"/>
            <a:ext cx="9484593" cy="50719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970701DA-B56A-312D-58DA-80F9D779D5FD}"/>
              </a:ext>
            </a:extLst>
          </p:cNvPr>
          <p:cNvSpPr txBox="1"/>
          <p:nvPr/>
        </p:nvSpPr>
        <p:spPr>
          <a:xfrm>
            <a:off x="1333001" y="1644589"/>
            <a:ext cx="8417320" cy="2677656"/>
          </a:xfrm>
          <a:prstGeom prst="rect">
            <a:avLst/>
          </a:prstGeom>
          <a:noFill/>
        </p:spPr>
        <p:txBody>
          <a:bodyPr wrap="square" rtlCol="0">
            <a:spAutoFit/>
          </a:bodyPr>
          <a:lstStyle/>
          <a:p>
            <a:endParaRPr lang="x-none" sz="2400" dirty="0"/>
          </a:p>
          <a:p>
            <a:pPr marL="342900" indent="-342900">
              <a:buFont typeface="Arial" panose="020B0604020202020204" pitchFamily="34" charset="0"/>
              <a:buChar char="•"/>
            </a:pPr>
            <a:r>
              <a:rPr lang="en-GB" sz="2400" dirty="0"/>
              <a:t>Descriptive research questions aim to measure the responses of a study’s population to one or more variables or describe variables that the research will measure. These questions typically begin with “what.” </a:t>
            </a:r>
          </a:p>
          <a:p>
            <a:pPr marL="342900" indent="-342900">
              <a:buFont typeface="Arial" panose="020B0604020202020204" pitchFamily="34" charset="0"/>
              <a:buChar char="•"/>
            </a:pPr>
            <a:r>
              <a:rPr lang="en-GB" sz="2400" dirty="0"/>
              <a:t>Comparative research questions aim to discover the differences between two or more groups for an outcome variable. </a:t>
            </a:r>
          </a:p>
        </p:txBody>
      </p:sp>
      <p:pic>
        <p:nvPicPr>
          <p:cNvPr id="5" name="Graphic 21">
            <a:extLst>
              <a:ext uri="{FF2B5EF4-FFF2-40B4-BE49-F238E27FC236}">
                <a16:creationId xmlns:a16="http://schemas.microsoft.com/office/drawing/2014/main" xmlns="" id="{21E93F9B-992A-BCFB-D704-FCBC0922E6D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784452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9BF44A9-8E1C-426E-FE15-B37947FA0D6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03BF4324-B16E-3057-A00C-51A018018EB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EB457A42-1093-03CF-457C-275752902705}"/>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E9197B5F-F48E-6218-C6CB-D6CC4A4FBDA5}"/>
              </a:ext>
            </a:extLst>
          </p:cNvPr>
          <p:cNvSpPr/>
          <p:nvPr/>
        </p:nvSpPr>
        <p:spPr>
          <a:xfrm>
            <a:off x="1146300" y="1285192"/>
            <a:ext cx="9455096" cy="5250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544ABDE6-1447-A3A2-EC9A-6190EB57D0BE}"/>
              </a:ext>
            </a:extLst>
          </p:cNvPr>
          <p:cNvSpPr txBox="1"/>
          <p:nvPr/>
        </p:nvSpPr>
        <p:spPr>
          <a:xfrm>
            <a:off x="1468543" y="1894442"/>
            <a:ext cx="8417320" cy="3046988"/>
          </a:xfrm>
          <a:prstGeom prst="rect">
            <a:avLst/>
          </a:prstGeom>
          <a:noFill/>
        </p:spPr>
        <p:txBody>
          <a:bodyPr wrap="square" rtlCol="0">
            <a:spAutoFit/>
          </a:bodyPr>
          <a:lstStyle/>
          <a:p>
            <a:endParaRPr lang="x-none" sz="2400" dirty="0"/>
          </a:p>
          <a:p>
            <a:pPr marL="342900" indent="-342900">
              <a:buFont typeface="Arial" panose="020B0604020202020204" pitchFamily="34" charset="0"/>
              <a:buChar char="•"/>
            </a:pPr>
            <a:r>
              <a:rPr lang="en-GB" sz="2400" dirty="0"/>
              <a:t>These questions can be causal, as well. For instance, the researcher may compare a group where a certain variable is involved and another group where that variable is not present. </a:t>
            </a:r>
          </a:p>
          <a:p>
            <a:r>
              <a:rPr lang="en-GB" sz="2400" dirty="0"/>
              <a:t>• Relationship research questions seek to explore and define trends and interactions between two or more variables. These questions often include both dependent and independent variables and use words such as “association” or “trends. </a:t>
            </a:r>
          </a:p>
        </p:txBody>
      </p:sp>
      <p:pic>
        <p:nvPicPr>
          <p:cNvPr id="5" name="Graphic 21">
            <a:extLst>
              <a:ext uri="{FF2B5EF4-FFF2-40B4-BE49-F238E27FC236}">
                <a16:creationId xmlns:a16="http://schemas.microsoft.com/office/drawing/2014/main" xmlns="" id="{8D5E30C2-CE68-0CFD-00A6-F1868DB2B25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780905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0701DA0-2AE6-9CCD-485D-B44E1BCAF2D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EE3044D9-0277-8635-6E0A-0E3EB0AFCB1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9677BC3C-AD2B-1538-61AD-882897E65E4B}"/>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6A8BFA7F-9B0B-EA6A-E950-7668CB99E9B8}"/>
              </a:ext>
            </a:extLst>
          </p:cNvPr>
          <p:cNvSpPr/>
          <p:nvPr/>
        </p:nvSpPr>
        <p:spPr>
          <a:xfrm>
            <a:off x="1139586" y="1214233"/>
            <a:ext cx="9376438" cy="47749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414A11B5-8CBE-7D25-C159-E84358374C91}"/>
              </a:ext>
            </a:extLst>
          </p:cNvPr>
          <p:cNvSpPr txBox="1"/>
          <p:nvPr/>
        </p:nvSpPr>
        <p:spPr>
          <a:xfrm>
            <a:off x="1619145" y="1562095"/>
            <a:ext cx="8417320" cy="3416320"/>
          </a:xfrm>
          <a:prstGeom prst="rect">
            <a:avLst/>
          </a:prstGeom>
          <a:noFill/>
        </p:spPr>
        <p:txBody>
          <a:bodyPr wrap="square" rtlCol="0">
            <a:spAutoFit/>
          </a:bodyPr>
          <a:lstStyle/>
          <a:p>
            <a:r>
              <a:rPr lang="en-GB" sz="2400" b="1" dirty="0"/>
              <a:t>Qualitative research questions </a:t>
            </a:r>
            <a:endParaRPr lang="en-GB" sz="2400" dirty="0"/>
          </a:p>
          <a:p>
            <a:r>
              <a:rPr lang="en-GB" sz="2400" dirty="0"/>
              <a:t>Qualitative research questions may concern broad areas of research or more specific areas of study. Similar to quantitative research questions, qualitative research questions are linked to research design. Unlike their quantitative counterparts, though, qualitative research questions are usually adaptable, non-directional, and more flexible (Creswell, 2013). As a result, studies using these questions generally aim to “discover,” “explain,” or “explore.” </a:t>
            </a:r>
            <a:endParaRPr lang="x-none" sz="2400" dirty="0"/>
          </a:p>
        </p:txBody>
      </p:sp>
      <p:pic>
        <p:nvPicPr>
          <p:cNvPr id="5" name="Graphic 21">
            <a:extLst>
              <a:ext uri="{FF2B5EF4-FFF2-40B4-BE49-F238E27FC236}">
                <a16:creationId xmlns:a16="http://schemas.microsoft.com/office/drawing/2014/main" xmlns="" id="{A7DC62B9-F571-6727-A459-309F37DAA40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9283314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AC625611-1F9F-43EF-52FB-28865BDDAB8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4BAC9F82-BA68-063E-87A3-851B744E104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2E9D70FD-0F39-ACD5-C310-228F7E824495}"/>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33C55368-A703-E6DD-AE2D-4076BD5A1B86}"/>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C4506BF0-012D-0D7A-AFB8-1666F8A4FF31}"/>
              </a:ext>
            </a:extLst>
          </p:cNvPr>
          <p:cNvSpPr txBox="1"/>
          <p:nvPr/>
        </p:nvSpPr>
        <p:spPr>
          <a:xfrm>
            <a:off x="1459667" y="1639345"/>
            <a:ext cx="8417320" cy="2862322"/>
          </a:xfrm>
          <a:prstGeom prst="rect">
            <a:avLst/>
          </a:prstGeom>
          <a:noFill/>
        </p:spPr>
        <p:txBody>
          <a:bodyPr wrap="square" rtlCol="0">
            <a:spAutoFit/>
          </a:bodyPr>
          <a:lstStyle/>
          <a:p>
            <a:r>
              <a:rPr lang="en-GB" sz="2000" dirty="0"/>
              <a:t>Ritchie et al. (2014) and Marshall and Rossman (2011) have also further</a:t>
            </a:r>
          </a:p>
          <a:p>
            <a:r>
              <a:rPr lang="en-GB" sz="2000" dirty="0"/>
              <a:t>categorized qualitative research questions into a number of types, as listed</a:t>
            </a:r>
          </a:p>
          <a:p>
            <a:r>
              <a:rPr lang="en-GB" sz="2000" dirty="0"/>
              <a:t>below:</a:t>
            </a:r>
          </a:p>
          <a:p>
            <a:r>
              <a:rPr lang="en-GB" sz="2000" dirty="0"/>
              <a:t>1. Contextual research questions seek to describe the nature of what already</a:t>
            </a:r>
          </a:p>
          <a:p>
            <a:r>
              <a:rPr lang="en-GB" sz="2000" dirty="0"/>
              <a:t>exists.</a:t>
            </a:r>
          </a:p>
          <a:p>
            <a:r>
              <a:rPr lang="en-GB" sz="2000" dirty="0"/>
              <a:t>2. Descriptive research questions attempt to describe a phenomenon.</a:t>
            </a:r>
          </a:p>
          <a:p>
            <a:r>
              <a:rPr lang="en-GB" sz="2000" dirty="0"/>
              <a:t>3. Emancipatory research questions aim to produce knowledge that allows for</a:t>
            </a:r>
          </a:p>
          <a:p>
            <a:r>
              <a:rPr lang="en-GB" sz="2000" dirty="0"/>
              <a:t>engagement in social action, especially for the benefit of disadvantaged</a:t>
            </a:r>
          </a:p>
          <a:p>
            <a:r>
              <a:rPr lang="en-GB" sz="2000" dirty="0"/>
              <a:t>people.</a:t>
            </a:r>
            <a:endParaRPr lang="x-none" sz="2000" dirty="0"/>
          </a:p>
        </p:txBody>
      </p:sp>
      <p:pic>
        <p:nvPicPr>
          <p:cNvPr id="5" name="Graphic 21">
            <a:extLst>
              <a:ext uri="{FF2B5EF4-FFF2-40B4-BE49-F238E27FC236}">
                <a16:creationId xmlns:a16="http://schemas.microsoft.com/office/drawing/2014/main" xmlns="" id="{B7954B6D-C3B7-1D5C-FFA1-364F3319A90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218571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46FE800-493D-CA1F-F483-CA08B866EC5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1A1A7B39-4ACF-9EA9-E7E5-D8AE32DD09A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EF467D8C-1ABA-67FE-2D8A-63F1D286D390}"/>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D4808F95-D7D8-DB52-3BFF-8C291DA3BFAF}"/>
              </a:ext>
            </a:extLst>
          </p:cNvPr>
          <p:cNvSpPr/>
          <p:nvPr/>
        </p:nvSpPr>
        <p:spPr>
          <a:xfrm>
            <a:off x="1219200" y="1285192"/>
            <a:ext cx="9307611" cy="47694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8E37E20B-8C2C-545D-8CDA-AC11D570E338}"/>
              </a:ext>
            </a:extLst>
          </p:cNvPr>
          <p:cNvSpPr txBox="1"/>
          <p:nvPr/>
        </p:nvSpPr>
        <p:spPr>
          <a:xfrm>
            <a:off x="1489162" y="1479380"/>
            <a:ext cx="8417320" cy="3170099"/>
          </a:xfrm>
          <a:prstGeom prst="rect">
            <a:avLst/>
          </a:prstGeom>
          <a:noFill/>
        </p:spPr>
        <p:txBody>
          <a:bodyPr wrap="square" rtlCol="0">
            <a:spAutoFit/>
          </a:bodyPr>
          <a:lstStyle/>
          <a:p>
            <a:r>
              <a:rPr lang="en-GB" sz="2000" dirty="0"/>
              <a:t>1. Evaluative research questions assess the effectiveness of existing methods or</a:t>
            </a:r>
          </a:p>
          <a:p>
            <a:r>
              <a:rPr lang="en-GB" sz="2000" dirty="0"/>
              <a:t>paradigms.</a:t>
            </a:r>
          </a:p>
          <a:p>
            <a:r>
              <a:rPr lang="en-GB" sz="2000" dirty="0"/>
              <a:t>2. Explanatory research questions seek to expound on a phenomenon or </a:t>
            </a:r>
            <a:r>
              <a:rPr lang="en-GB" sz="2000" dirty="0" smtClean="0"/>
              <a:t>examine reasons </a:t>
            </a:r>
            <a:r>
              <a:rPr lang="en-GB" sz="2000" dirty="0"/>
              <a:t>for and associations between what exists.</a:t>
            </a:r>
          </a:p>
          <a:p>
            <a:r>
              <a:rPr lang="en-GB" sz="2000" dirty="0"/>
              <a:t>3. Exploratory research questions investigate little-known areas of a particular topic.</a:t>
            </a:r>
          </a:p>
          <a:p>
            <a:r>
              <a:rPr lang="en-GB" sz="2000" dirty="0"/>
              <a:t>4. Generative research questions aim to provide new ideas for the development </a:t>
            </a:r>
            <a:r>
              <a:rPr lang="en-GB" sz="2000" dirty="0" smtClean="0"/>
              <a:t>of theories </a:t>
            </a:r>
            <a:r>
              <a:rPr lang="en-GB" sz="2000" dirty="0"/>
              <a:t>and actions.</a:t>
            </a:r>
          </a:p>
          <a:p>
            <a:r>
              <a:rPr lang="en-GB" sz="2000" dirty="0"/>
              <a:t>5. Ideological research questions are used in research that aims to advance </a:t>
            </a:r>
            <a:r>
              <a:rPr lang="en-GB" sz="2000" dirty="0" smtClean="0"/>
              <a:t>specific ideologies </a:t>
            </a:r>
            <a:r>
              <a:rPr lang="en-GB" sz="2000" dirty="0"/>
              <a:t>of a position.</a:t>
            </a:r>
          </a:p>
        </p:txBody>
      </p:sp>
      <p:pic>
        <p:nvPicPr>
          <p:cNvPr id="5" name="Graphic 21">
            <a:extLst>
              <a:ext uri="{FF2B5EF4-FFF2-40B4-BE49-F238E27FC236}">
                <a16:creationId xmlns:a16="http://schemas.microsoft.com/office/drawing/2014/main" xmlns="" id="{E3DBB184-B41C-1CBA-1BE4-702F8A054EF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895295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0C6AD2A9-E975-BF59-C733-44DD1FFEF3F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6104C8BF-CE27-B2FF-A350-B6457697D56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C548BEF0-F1B2-E2CC-CB2A-1368BCFCF5E8}"/>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F0EE9D84-4956-9E5C-14C4-79808CD67D0E}"/>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D63A0CBD-F5B2-E9DD-DF64-A5452492D7EF}"/>
              </a:ext>
            </a:extLst>
          </p:cNvPr>
          <p:cNvSpPr txBox="1"/>
          <p:nvPr/>
        </p:nvSpPr>
        <p:spPr>
          <a:xfrm>
            <a:off x="1639883" y="1562095"/>
            <a:ext cx="8428108" cy="3477875"/>
          </a:xfrm>
          <a:prstGeom prst="rect">
            <a:avLst/>
          </a:prstGeom>
          <a:noFill/>
        </p:spPr>
        <p:txBody>
          <a:bodyPr wrap="square" rtlCol="0">
            <a:spAutoFit/>
          </a:bodyPr>
          <a:lstStyle/>
          <a:p>
            <a:r>
              <a:rPr lang="en-GB" sz="2000" b="1" dirty="0"/>
              <a:t>Mixed-methods studies</a:t>
            </a:r>
            <a:r>
              <a:rPr lang="ar-EG" sz="2000" b="1" dirty="0"/>
              <a:t>:</a:t>
            </a:r>
          </a:p>
          <a:p>
            <a:r>
              <a:rPr lang="en-GB" sz="2000" dirty="0"/>
              <a:t>Mixed-methods studies typically require a set of both quantitative and qualitative</a:t>
            </a:r>
          </a:p>
          <a:p>
            <a:r>
              <a:rPr lang="en-GB" sz="2000" dirty="0"/>
              <a:t>research questions. Separate questions are appropriate when the </a:t>
            </a:r>
            <a:r>
              <a:rPr lang="en-GB" sz="2000" dirty="0" smtClean="0"/>
              <a:t>mixed-methods study </a:t>
            </a:r>
            <a:r>
              <a:rPr lang="en-GB" sz="2000" dirty="0"/>
              <a:t>focuses on the significance and differences in quantitative and </a:t>
            </a:r>
            <a:r>
              <a:rPr lang="en-GB" sz="2000" dirty="0" smtClean="0"/>
              <a:t>qualitative methods </a:t>
            </a:r>
            <a:r>
              <a:rPr lang="en-GB" sz="2000" dirty="0"/>
              <a:t>and not on the study’s integrative component</a:t>
            </a:r>
            <a:r>
              <a:rPr lang="en-GB" sz="2000" dirty="0" smtClean="0"/>
              <a:t>.</a:t>
            </a:r>
          </a:p>
          <a:p>
            <a:endParaRPr lang="en-GB" sz="2000" dirty="0"/>
          </a:p>
          <a:p>
            <a:r>
              <a:rPr lang="en-GB" sz="2000" dirty="0"/>
              <a:t>Researchers also have the option to develop a single mixed-methods research</a:t>
            </a:r>
          </a:p>
          <a:p>
            <a:r>
              <a:rPr lang="en-GB" sz="2000" dirty="0"/>
              <a:t>question. According to </a:t>
            </a:r>
            <a:r>
              <a:rPr lang="en-GB" sz="2000" dirty="0" err="1"/>
              <a:t>Tashakkori</a:t>
            </a:r>
            <a:r>
              <a:rPr lang="en-GB" sz="2000" dirty="0"/>
              <a:t> and Teddlie (2010), this suggests an </a:t>
            </a:r>
            <a:r>
              <a:rPr lang="en-GB" sz="2000" dirty="0" smtClean="0"/>
              <a:t>integrative process </a:t>
            </a:r>
            <a:r>
              <a:rPr lang="en-GB" sz="2000" dirty="0"/>
              <a:t>or component between the study’s quantitative and qualitative </a:t>
            </a:r>
            <a:r>
              <a:rPr lang="en-GB" sz="2000" dirty="0" smtClean="0"/>
              <a:t>research methods</a:t>
            </a:r>
            <a:r>
              <a:rPr lang="en-GB" sz="2000" dirty="0"/>
              <a:t>. </a:t>
            </a:r>
          </a:p>
        </p:txBody>
      </p:sp>
      <p:pic>
        <p:nvPicPr>
          <p:cNvPr id="5" name="Graphic 21">
            <a:extLst>
              <a:ext uri="{FF2B5EF4-FFF2-40B4-BE49-F238E27FC236}">
                <a16:creationId xmlns:a16="http://schemas.microsoft.com/office/drawing/2014/main" xmlns="" id="{D7B1A207-3A4D-11DE-E8C2-0788CF981A9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205323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921CAB2-0AC5-A903-24F1-A4B0D79F68A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A1530C04-AA75-3763-4016-DC51FEEF62F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4D5A09BA-2BB5-E27B-F6AB-F65D20E56D6C}"/>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15BEDE33-7303-5FB1-9054-EAA55D81CBED}"/>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B64A2BBE-9124-0B20-7CBE-58815DA64E25}"/>
              </a:ext>
            </a:extLst>
          </p:cNvPr>
          <p:cNvSpPr txBox="1"/>
          <p:nvPr/>
        </p:nvSpPr>
        <p:spPr>
          <a:xfrm>
            <a:off x="1675976" y="1468531"/>
            <a:ext cx="8417320" cy="3416320"/>
          </a:xfrm>
          <a:prstGeom prst="rect">
            <a:avLst/>
          </a:prstGeom>
          <a:noFill/>
        </p:spPr>
        <p:txBody>
          <a:bodyPr wrap="square" rtlCol="0">
            <a:spAutoFit/>
          </a:bodyPr>
          <a:lstStyle/>
          <a:p>
            <a:r>
              <a:rPr lang="en-GB" sz="2400" b="1" dirty="0" smtClean="0"/>
              <a:t>Steps </a:t>
            </a:r>
            <a:r>
              <a:rPr lang="en-GB" sz="2400" b="1" dirty="0"/>
              <a:t>to Developing a Good Research Question</a:t>
            </a:r>
          </a:p>
          <a:p>
            <a:r>
              <a:rPr lang="en-GB" sz="2400" dirty="0"/>
              <a:t>Before learning how to write a research paper, you must</a:t>
            </a:r>
          </a:p>
          <a:p>
            <a:r>
              <a:rPr lang="en-GB" sz="2400" dirty="0"/>
              <a:t>first learn how to create a research question. In general, a</a:t>
            </a:r>
          </a:p>
          <a:p>
            <a:r>
              <a:rPr lang="en-GB" sz="2400" dirty="0"/>
              <a:t>good research question should be relevant, determinative</a:t>
            </a:r>
          </a:p>
          <a:p>
            <a:r>
              <a:rPr lang="en-GB" sz="2400" dirty="0"/>
              <a:t>and meaningful (Stone, 2002). Creating a research</a:t>
            </a:r>
          </a:p>
          <a:p>
            <a:r>
              <a:rPr lang="en-GB" sz="2400" dirty="0"/>
              <a:t>question can be a difficult process, but there is a specific</a:t>
            </a:r>
          </a:p>
          <a:p>
            <a:r>
              <a:rPr lang="en-GB" sz="2400" dirty="0"/>
              <a:t>method you can take to make the process easier. </a:t>
            </a:r>
            <a:r>
              <a:rPr lang="en-GB" sz="2400" dirty="0" smtClean="0"/>
              <a:t>The </a:t>
            </a:r>
            <a:r>
              <a:rPr lang="en-US" sz="2400" dirty="0" smtClean="0"/>
              <a:t>steps </a:t>
            </a:r>
            <a:r>
              <a:rPr lang="en-US" sz="2400" dirty="0"/>
              <a:t>of this method as follow:</a:t>
            </a:r>
          </a:p>
          <a:p>
            <a:endParaRPr lang="en-GB" sz="2400" dirty="0"/>
          </a:p>
        </p:txBody>
      </p:sp>
      <p:pic>
        <p:nvPicPr>
          <p:cNvPr id="5" name="Graphic 21">
            <a:extLst>
              <a:ext uri="{FF2B5EF4-FFF2-40B4-BE49-F238E27FC236}">
                <a16:creationId xmlns:a16="http://schemas.microsoft.com/office/drawing/2014/main" xmlns="" id="{31171A82-EABC-76ED-DE41-CEE479B1AAD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6656627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E9919208-B643-E8EA-4AFB-2FA7CF6CB17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40C363A0-EA67-FBC5-D1D4-C9B72212A20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19CD47F9-CF16-3D46-7171-CAA4749D22D8}"/>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DD4894F6-2B39-4314-96C7-085A6235DAF7}"/>
              </a:ext>
            </a:extLst>
          </p:cNvPr>
          <p:cNvSpPr/>
          <p:nvPr/>
        </p:nvSpPr>
        <p:spPr>
          <a:xfrm>
            <a:off x="1071716" y="1285192"/>
            <a:ext cx="9455096" cy="5323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C92EA1B0-AB25-2B2E-213F-AD8E8704370F}"/>
              </a:ext>
            </a:extLst>
          </p:cNvPr>
          <p:cNvSpPr txBox="1"/>
          <p:nvPr/>
        </p:nvSpPr>
        <p:spPr>
          <a:xfrm>
            <a:off x="1421491" y="1488216"/>
            <a:ext cx="8417320" cy="3539430"/>
          </a:xfrm>
          <a:prstGeom prst="rect">
            <a:avLst/>
          </a:prstGeom>
          <a:noFill/>
        </p:spPr>
        <p:txBody>
          <a:bodyPr wrap="square" rtlCol="0">
            <a:spAutoFit/>
          </a:bodyPr>
          <a:lstStyle/>
          <a:p>
            <a:r>
              <a:rPr lang="en-GB" sz="2800" b="1" dirty="0"/>
              <a:t>1. Start with a broad topic.</a:t>
            </a:r>
          </a:p>
          <a:p>
            <a:r>
              <a:rPr lang="en-GB" sz="2800" dirty="0"/>
              <a:t>When researching a topic, it is wise to choose the field of</a:t>
            </a:r>
          </a:p>
          <a:p>
            <a:r>
              <a:rPr lang="en-GB" sz="2800" dirty="0"/>
              <a:t>study you are really interested in, as your interest in a</a:t>
            </a:r>
          </a:p>
          <a:p>
            <a:r>
              <a:rPr lang="en-GB" sz="2800" dirty="0"/>
              <a:t>topic will affect your motivation levels during your</a:t>
            </a:r>
          </a:p>
          <a:p>
            <a:r>
              <a:rPr lang="en-GB" sz="2800" dirty="0"/>
              <a:t>research. It is also wise to take into account the interests</a:t>
            </a:r>
          </a:p>
          <a:p>
            <a:r>
              <a:rPr lang="en-GB" sz="2800" dirty="0"/>
              <a:t>that the research community has taken up recently, as this</a:t>
            </a:r>
            <a:r>
              <a:rPr lang="ar-EG" sz="2800" dirty="0"/>
              <a:t> </a:t>
            </a:r>
            <a:r>
              <a:rPr lang="en-GB" sz="2800" dirty="0"/>
              <a:t>may affect the chances of your paper being published.</a:t>
            </a:r>
          </a:p>
        </p:txBody>
      </p:sp>
      <p:pic>
        <p:nvPicPr>
          <p:cNvPr id="5" name="Graphic 21">
            <a:extLst>
              <a:ext uri="{FF2B5EF4-FFF2-40B4-BE49-F238E27FC236}">
                <a16:creationId xmlns:a16="http://schemas.microsoft.com/office/drawing/2014/main" xmlns="" id="{BC41FA0C-04F4-605F-C528-0FABF54D2C4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7440184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610782B-39CE-6957-DFBA-A307C28AD18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D75780A1-6AEC-E0D5-1C72-438BF8C7758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74268B9A-BEBF-55A7-0ED1-FD64CA3632CE}"/>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712A0FC1-58A6-710E-DA07-B866C3C08F16}"/>
              </a:ext>
            </a:extLst>
          </p:cNvPr>
          <p:cNvSpPr/>
          <p:nvPr/>
        </p:nvSpPr>
        <p:spPr>
          <a:xfrm>
            <a:off x="1258528" y="1285192"/>
            <a:ext cx="9268283" cy="46898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1518F4FB-68F9-D8A5-6B69-7DF2EA72C0D1}"/>
              </a:ext>
            </a:extLst>
          </p:cNvPr>
          <p:cNvSpPr txBox="1"/>
          <p:nvPr/>
        </p:nvSpPr>
        <p:spPr>
          <a:xfrm>
            <a:off x="1665189" y="1562095"/>
            <a:ext cx="8417320" cy="3600986"/>
          </a:xfrm>
          <a:prstGeom prst="rect">
            <a:avLst/>
          </a:prstGeom>
          <a:noFill/>
        </p:spPr>
        <p:txBody>
          <a:bodyPr wrap="square" rtlCol="0">
            <a:spAutoFit/>
          </a:bodyPr>
          <a:lstStyle/>
          <a:p>
            <a:r>
              <a:rPr lang="en-GB" sz="2800" dirty="0"/>
              <a:t>2. </a:t>
            </a:r>
            <a:r>
              <a:rPr lang="en-GB" sz="2800" b="1" dirty="0"/>
              <a:t>Do preliminary </a:t>
            </a:r>
            <a:r>
              <a:rPr lang="en-GB" sz="2800" b="1" dirty="0" smtClean="0"/>
              <a:t>research to </a:t>
            </a:r>
            <a:r>
              <a:rPr lang="en-GB" sz="2800" b="1" dirty="0"/>
              <a:t>learn about topical issues.</a:t>
            </a:r>
          </a:p>
          <a:p>
            <a:r>
              <a:rPr lang="en-GB" sz="2000" dirty="0"/>
              <a:t>Once you have chosen a topic, you can begin to do preliminary research. This</a:t>
            </a:r>
          </a:p>
          <a:p>
            <a:r>
              <a:rPr lang="en-GB" sz="2000" dirty="0"/>
              <a:t>initial phase of research accomplishes two goals. First, a preliminary review of</a:t>
            </a:r>
          </a:p>
          <a:p>
            <a:r>
              <a:rPr lang="en-GB" sz="2000" dirty="0"/>
              <a:t>the relevant literature allows you to discover issues that are currently being</a:t>
            </a:r>
          </a:p>
          <a:p>
            <a:r>
              <a:rPr lang="en-GB" sz="2000" dirty="0"/>
              <a:t>discussed by scientists and fellow researchers. In this way, you get up-to-date</a:t>
            </a:r>
          </a:p>
          <a:p>
            <a:r>
              <a:rPr lang="en-GB" sz="2000" dirty="0"/>
              <a:t>and relevant knowledge of your topic</a:t>
            </a:r>
            <a:r>
              <a:rPr lang="en-GB" sz="2000" dirty="0" smtClean="0"/>
              <a:t>.</a:t>
            </a:r>
          </a:p>
          <a:p>
            <a:endParaRPr lang="en-GB" sz="2000" dirty="0"/>
          </a:p>
          <a:p>
            <a:r>
              <a:rPr lang="en-GB" sz="2000" dirty="0" smtClean="0"/>
              <a:t>Second</a:t>
            </a:r>
            <a:r>
              <a:rPr lang="en-GB" sz="2000" dirty="0"/>
              <a:t>, a preliminary review of the relevant literature allows you to identify</a:t>
            </a:r>
          </a:p>
          <a:p>
            <a:r>
              <a:rPr lang="en-GB" sz="2000" dirty="0"/>
              <a:t>gaps or limitations in existing knowledge of your topic. With a certain amount of</a:t>
            </a:r>
            <a:r>
              <a:rPr lang="ar-EG" sz="2000" dirty="0"/>
              <a:t> </a:t>
            </a:r>
            <a:r>
              <a:rPr lang="en-GB" sz="2000" dirty="0"/>
              <a:t>fine tuning, you can later use these gaps as the focus of your research question.</a:t>
            </a:r>
          </a:p>
        </p:txBody>
      </p:sp>
      <p:pic>
        <p:nvPicPr>
          <p:cNvPr id="5" name="Graphic 21">
            <a:extLst>
              <a:ext uri="{FF2B5EF4-FFF2-40B4-BE49-F238E27FC236}">
                <a16:creationId xmlns:a16="http://schemas.microsoft.com/office/drawing/2014/main" xmlns="" id="{7F46295F-92B4-6093-7EDF-503D152646C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7377680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9" name="Picture 8"/>
          <p:cNvPicPr>
            <a:picLocks noChangeAspect="1"/>
          </p:cNvPicPr>
          <p:nvPr/>
        </p:nvPicPr>
        <p:blipFill>
          <a:blip r:embed="rId3"/>
          <a:stretch>
            <a:fillRect/>
          </a:stretch>
        </p:blipFill>
        <p:spPr>
          <a:xfrm>
            <a:off x="9833969" y="-27434"/>
            <a:ext cx="2483250" cy="6912868"/>
          </a:xfrm>
          <a:prstGeom prst="rect">
            <a:avLst/>
          </a:prstGeom>
        </p:spPr>
      </p:pic>
      <p:sp>
        <p:nvSpPr>
          <p:cNvPr id="19" name="TextBox 18"/>
          <p:cNvSpPr txBox="1"/>
          <p:nvPr/>
        </p:nvSpPr>
        <p:spPr>
          <a:xfrm>
            <a:off x="868432" y="1018663"/>
            <a:ext cx="7646158" cy="621709"/>
          </a:xfrm>
          <a:prstGeom prst="rect">
            <a:avLst/>
          </a:prstGeom>
          <a:noFill/>
        </p:spPr>
        <p:txBody>
          <a:bodyPr wrap="square" rtlCol="0">
            <a:spAutoFit/>
          </a:bodyPr>
          <a:lstStyle/>
          <a:p>
            <a:pPr>
              <a:lnSpc>
                <a:spcPct val="200000"/>
              </a:lnSpc>
            </a:pPr>
            <a:r>
              <a:rPr lang="en-GB" sz="2000" b="1" dirty="0">
                <a:solidFill>
                  <a:schemeClr val="accent5"/>
                </a:solidFill>
              </a:rPr>
              <a:t>   </a:t>
            </a:r>
          </a:p>
        </p:txBody>
      </p:sp>
      <p:sp>
        <p:nvSpPr>
          <p:cNvPr id="11" name="TextBox 10">
            <a:extLst>
              <a:ext uri="{FF2B5EF4-FFF2-40B4-BE49-F238E27FC236}">
                <a16:creationId xmlns:a16="http://schemas.microsoft.com/office/drawing/2014/main" xmlns="" id="{3BFC9579-C2D6-13C3-B38B-7791B347E0A1}"/>
              </a:ext>
            </a:extLst>
          </p:cNvPr>
          <p:cNvSpPr txBox="1"/>
          <p:nvPr/>
        </p:nvSpPr>
        <p:spPr>
          <a:xfrm>
            <a:off x="1449992" y="1466091"/>
            <a:ext cx="7064597" cy="3724096"/>
          </a:xfrm>
          <a:prstGeom prst="rect">
            <a:avLst/>
          </a:prstGeom>
          <a:noFill/>
        </p:spPr>
        <p:txBody>
          <a:bodyPr wrap="square">
            <a:spAutoFit/>
          </a:bodyPr>
          <a:lstStyle/>
          <a:p>
            <a:r>
              <a:rPr lang="en-GB" sz="2800" b="1" dirty="0"/>
              <a:t>3. Narrow down your topic </a:t>
            </a:r>
            <a:r>
              <a:rPr lang="en-GB" sz="2800" b="1" dirty="0" smtClean="0"/>
              <a:t>and determine </a:t>
            </a:r>
            <a:r>
              <a:rPr lang="en-GB" sz="2800" b="1" dirty="0"/>
              <a:t>potential research questions.</a:t>
            </a:r>
          </a:p>
          <a:p>
            <a:r>
              <a:rPr lang="en-GB" sz="2000" dirty="0"/>
              <a:t>Once you have gathered enough knowledge about the subject you</a:t>
            </a:r>
          </a:p>
          <a:p>
            <a:r>
              <a:rPr lang="en-GB" sz="2000" dirty="0"/>
              <a:t>want to pursue, you can begin to focus on a more specific field of</a:t>
            </a:r>
          </a:p>
          <a:p>
            <a:r>
              <a:rPr lang="en-GB" sz="2000" dirty="0"/>
              <a:t>study. One option is to focus on gaps in existing knowledge or </a:t>
            </a:r>
            <a:r>
              <a:rPr lang="en-GB" sz="2000" dirty="0" smtClean="0"/>
              <a:t>recent literature</a:t>
            </a:r>
            <a:r>
              <a:rPr lang="en-GB" sz="2000" dirty="0"/>
              <a:t>. Referred to by Sandberg and Alvesson (2011) as </a:t>
            </a:r>
            <a:r>
              <a:rPr lang="en-GB" sz="2000" dirty="0" smtClean="0"/>
              <a:t>'gap finding</a:t>
            </a:r>
            <a:r>
              <a:rPr lang="en-GB" sz="2000" dirty="0"/>
              <a:t>', this method involves creating research questions </a:t>
            </a:r>
            <a:r>
              <a:rPr lang="en-GB" sz="2000" dirty="0" smtClean="0"/>
              <a:t>from limitations </a:t>
            </a:r>
            <a:r>
              <a:rPr lang="en-GB" sz="2000" dirty="0"/>
              <a:t>identified in the literature and areas of study that </a:t>
            </a:r>
            <a:r>
              <a:rPr lang="en-GB" sz="2000" dirty="0" smtClean="0"/>
              <a:t>have been </a:t>
            </a:r>
            <a:r>
              <a:rPr lang="en-GB" sz="2000" dirty="0"/>
              <a:t>overlooked. Likewise, researchers can choose research </a:t>
            </a:r>
            <a:r>
              <a:rPr lang="en-GB" sz="2000" dirty="0" smtClean="0"/>
              <a:t>questions that </a:t>
            </a:r>
            <a:r>
              <a:rPr lang="en-GB" sz="2000" dirty="0"/>
              <a:t>expand or complement the findings of the existing </a:t>
            </a:r>
            <a:r>
              <a:rPr lang="en-GB" sz="2000" dirty="0" smtClean="0"/>
              <a:t>literature.</a:t>
            </a:r>
            <a:endParaRPr lang="en-GB" sz="2000" dirty="0"/>
          </a:p>
        </p:txBody>
      </p:sp>
      <p:pic>
        <p:nvPicPr>
          <p:cNvPr id="2" name="Graphic 21">
            <a:extLst>
              <a:ext uri="{FF2B5EF4-FFF2-40B4-BE49-F238E27FC236}">
                <a16:creationId xmlns:a16="http://schemas.microsoft.com/office/drawing/2014/main" xmlns="" id="{BC37CC95-EB1C-D37E-CA1B-A86116DB18B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1425" y="99191"/>
            <a:ext cx="2305141" cy="1076343"/>
          </a:xfrm>
          <a:prstGeom prst="rect">
            <a:avLst/>
          </a:prstGeom>
        </p:spPr>
      </p:pic>
      <p:sp>
        <p:nvSpPr>
          <p:cNvPr id="6" name="Rectangle 5">
            <a:extLst>
              <a:ext uri="{FF2B5EF4-FFF2-40B4-BE49-F238E27FC236}">
                <a16:creationId xmlns:a16="http://schemas.microsoft.com/office/drawing/2014/main" xmlns="" id="{E948E327-DDCD-64CD-AB46-4DE983380DD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610747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6D9EC7F-241C-68C4-9A90-235B8875979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60829CFB-E730-A24B-4E8C-55A1897CCA0D}"/>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3D7520CE-6812-1AF1-377D-0F45E8BE1B4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768651B0-B63E-F072-33B6-E1B63635979F}"/>
              </a:ext>
            </a:extLst>
          </p:cNvPr>
          <p:cNvSpPr txBox="1"/>
          <p:nvPr/>
        </p:nvSpPr>
        <p:spPr>
          <a:xfrm>
            <a:off x="446944" y="2090171"/>
            <a:ext cx="8417320" cy="3046988"/>
          </a:xfrm>
          <a:prstGeom prst="rect">
            <a:avLst/>
          </a:prstGeom>
          <a:noFill/>
        </p:spPr>
        <p:txBody>
          <a:bodyPr wrap="square" rtlCol="0">
            <a:spAutoFit/>
          </a:bodyPr>
          <a:lstStyle/>
          <a:p>
            <a:r>
              <a:rPr lang="en-GB" sz="2400" dirty="0"/>
              <a:t>4. </a:t>
            </a:r>
            <a:r>
              <a:rPr lang="en-GB" sz="2400" b="1" dirty="0"/>
              <a:t>Evaluate the </a:t>
            </a:r>
            <a:r>
              <a:rPr lang="en-GB" sz="2400" b="1" dirty="0" smtClean="0"/>
              <a:t>soundness of </a:t>
            </a:r>
            <a:r>
              <a:rPr lang="en-GB" sz="2400" b="1" dirty="0"/>
              <a:t>your research question.</a:t>
            </a:r>
          </a:p>
          <a:p>
            <a:r>
              <a:rPr lang="en-GB" sz="2400" dirty="0"/>
              <a:t>Your initial research and review of related literature</a:t>
            </a:r>
          </a:p>
          <a:p>
            <a:r>
              <a:rPr lang="en-GB" sz="2400" dirty="0"/>
              <a:t>will have produced some interesting questions that</a:t>
            </a:r>
          </a:p>
          <a:p>
            <a:r>
              <a:rPr lang="en-GB" sz="2400" dirty="0"/>
              <a:t>seem like they’re worth pursuing. However, not all</a:t>
            </a:r>
          </a:p>
          <a:p>
            <a:r>
              <a:rPr lang="en-GB" sz="2400" dirty="0"/>
              <a:t>interesting questions make for sound research</a:t>
            </a:r>
          </a:p>
          <a:p>
            <a:r>
              <a:rPr lang="en-GB" sz="2400" dirty="0"/>
              <a:t>questions. Keep in mind that a research question</a:t>
            </a:r>
          </a:p>
          <a:p>
            <a:r>
              <a:rPr lang="en-GB" sz="2400" dirty="0"/>
              <a:t>draws its answer or conclusion through an analysis</a:t>
            </a:r>
          </a:p>
          <a:p>
            <a:r>
              <a:rPr lang="en-GB" sz="2400" dirty="0"/>
              <a:t>of evidence</a:t>
            </a:r>
          </a:p>
        </p:txBody>
      </p:sp>
      <p:pic>
        <p:nvPicPr>
          <p:cNvPr id="5" name="Graphic 21">
            <a:extLst>
              <a:ext uri="{FF2B5EF4-FFF2-40B4-BE49-F238E27FC236}">
                <a16:creationId xmlns:a16="http://schemas.microsoft.com/office/drawing/2014/main" xmlns="" id="{83CBA81A-5EFB-F1A3-B024-BAB15580A28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6260059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561267B7-30B8-B6D8-3587-AD108CA71F1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AB0CD7CE-DCF1-9991-C0D5-8CF9C2EF3A2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EE23ED92-4D83-A038-71D4-FB0929FB30FB}"/>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546D5B65-C0E7-5FA5-4A83-7FB39CA4E3BA}"/>
              </a:ext>
            </a:extLst>
          </p:cNvPr>
          <p:cNvSpPr/>
          <p:nvPr/>
        </p:nvSpPr>
        <p:spPr>
          <a:xfrm>
            <a:off x="0" y="952845"/>
            <a:ext cx="9521528" cy="53924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solidFill>
                  <a:schemeClr val="tx1"/>
                </a:solidFill>
              </a:rPr>
              <a:t>4. Evaluate the </a:t>
            </a:r>
            <a:r>
              <a:rPr lang="en-GB" sz="2400" dirty="0" smtClean="0">
                <a:solidFill>
                  <a:schemeClr val="tx1"/>
                </a:solidFill>
              </a:rPr>
              <a:t>soundness of </a:t>
            </a:r>
            <a:r>
              <a:rPr lang="en-GB" sz="2400" dirty="0">
                <a:solidFill>
                  <a:schemeClr val="tx1"/>
                </a:solidFill>
              </a:rPr>
              <a:t>your research question.</a:t>
            </a:r>
          </a:p>
          <a:p>
            <a:r>
              <a:rPr lang="en-GB" sz="2400" dirty="0" err="1">
                <a:solidFill>
                  <a:schemeClr val="tx1"/>
                </a:solidFill>
              </a:rPr>
              <a:t>Hulley</a:t>
            </a:r>
            <a:r>
              <a:rPr lang="en-GB" sz="2400" dirty="0">
                <a:solidFill>
                  <a:schemeClr val="tx1"/>
                </a:solidFill>
              </a:rPr>
              <a:t> et al. (2007) suggest using a set of criteria- known as the</a:t>
            </a:r>
          </a:p>
          <a:p>
            <a:r>
              <a:rPr lang="en-GB" sz="2400" dirty="0">
                <a:solidFill>
                  <a:schemeClr val="tx1"/>
                </a:solidFill>
              </a:rPr>
              <a:t>“FINER” criteria-to find out if you have a good research question. The</a:t>
            </a:r>
          </a:p>
          <a:p>
            <a:r>
              <a:rPr lang="en-GB" sz="2400" dirty="0">
                <a:solidFill>
                  <a:schemeClr val="tx1"/>
                </a:solidFill>
              </a:rPr>
              <a:t>FINER criteria are outlined below::</a:t>
            </a:r>
          </a:p>
          <a:p>
            <a:r>
              <a:rPr lang="en-GB" sz="2400" dirty="0">
                <a:solidFill>
                  <a:schemeClr val="tx1"/>
                </a:solidFill>
              </a:rPr>
              <a:t>1– Feasible:</a:t>
            </a:r>
          </a:p>
          <a:p>
            <a:r>
              <a:rPr lang="en-GB" sz="2400" dirty="0">
                <a:solidFill>
                  <a:schemeClr val="tx1"/>
                </a:solidFill>
              </a:rPr>
              <a:t>A good research question is feasible, which means that the question</a:t>
            </a:r>
          </a:p>
          <a:p>
            <a:r>
              <a:rPr lang="en-GB" sz="2400" dirty="0">
                <a:solidFill>
                  <a:schemeClr val="tx1"/>
                </a:solidFill>
              </a:rPr>
              <a:t>is well within the researcher’s ability to investigate. Researchers</a:t>
            </a:r>
          </a:p>
          <a:p>
            <a:r>
              <a:rPr lang="en-GB" sz="2400" dirty="0">
                <a:solidFill>
                  <a:schemeClr val="tx1"/>
                </a:solidFill>
              </a:rPr>
              <a:t>should be realistic about the scale of their research as well as their</a:t>
            </a:r>
          </a:p>
          <a:p>
            <a:r>
              <a:rPr lang="en-GB" sz="2400" dirty="0">
                <a:solidFill>
                  <a:schemeClr val="tx1"/>
                </a:solidFill>
              </a:rPr>
              <a:t>ability to collect data and complete the research with their skills and</a:t>
            </a:r>
          </a:p>
          <a:p>
            <a:r>
              <a:rPr lang="en-GB" sz="2400" dirty="0">
                <a:solidFill>
                  <a:schemeClr val="tx1"/>
                </a:solidFill>
              </a:rPr>
              <a:t>the resources available to them. It’s also wise to have a contingency</a:t>
            </a:r>
          </a:p>
          <a:p>
            <a:r>
              <a:rPr lang="en-GB" sz="2400" dirty="0">
                <a:solidFill>
                  <a:schemeClr val="tx1"/>
                </a:solidFill>
              </a:rPr>
              <a:t>plan in place in case problems arise</a:t>
            </a:r>
          </a:p>
        </p:txBody>
      </p:sp>
      <p:sp>
        <p:nvSpPr>
          <p:cNvPr id="24" name="TextBox 23">
            <a:extLst>
              <a:ext uri="{FF2B5EF4-FFF2-40B4-BE49-F238E27FC236}">
                <a16:creationId xmlns:a16="http://schemas.microsoft.com/office/drawing/2014/main" xmlns="" id="{D9E755E7-AD8B-2F60-8E1B-7B7F91AE23FD}"/>
              </a:ext>
            </a:extLst>
          </p:cNvPr>
          <p:cNvSpPr txBox="1"/>
          <p:nvPr/>
        </p:nvSpPr>
        <p:spPr>
          <a:xfrm>
            <a:off x="1675976" y="1468531"/>
            <a:ext cx="8417320" cy="646331"/>
          </a:xfrm>
          <a:prstGeom prst="rect">
            <a:avLst/>
          </a:prstGeom>
          <a:noFill/>
        </p:spPr>
        <p:txBody>
          <a:bodyPr wrap="square" rtlCol="0">
            <a:spAutoFit/>
          </a:bodyPr>
          <a:lstStyle/>
          <a:p>
            <a:endParaRPr lang="en-US" dirty="0">
              <a:solidFill>
                <a:srgbClr val="2D3956"/>
              </a:solidFill>
              <a:latin typeface="Alexandria" charset="0"/>
              <a:cs typeface="Alexandria" charset="0"/>
            </a:endParaRPr>
          </a:p>
          <a:p>
            <a:endParaRPr lang="en-US" dirty="0">
              <a:solidFill>
                <a:srgbClr val="2D3956"/>
              </a:solidFill>
              <a:latin typeface="Alexandria" charset="0"/>
              <a:cs typeface="Alexandria" charset="0"/>
            </a:endParaRPr>
          </a:p>
        </p:txBody>
      </p:sp>
      <p:pic>
        <p:nvPicPr>
          <p:cNvPr id="5" name="Graphic 21">
            <a:extLst>
              <a:ext uri="{FF2B5EF4-FFF2-40B4-BE49-F238E27FC236}">
                <a16:creationId xmlns:a16="http://schemas.microsoft.com/office/drawing/2014/main" xmlns="" id="{C21C5CE1-4D09-12ED-6B78-02A6597DF64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7569367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284E89D-7993-ED6B-FB18-8807B4D18AA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52198352-83B8-100E-992E-D149BF7E70F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79665CE-DC5D-C771-D897-ADBCA0DD3E27}"/>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49DF4579-BADB-258D-88D3-593ECB3FDE34}"/>
              </a:ext>
            </a:extLst>
          </p:cNvPr>
          <p:cNvSpPr/>
          <p:nvPr/>
        </p:nvSpPr>
        <p:spPr>
          <a:xfrm>
            <a:off x="973392" y="1474727"/>
            <a:ext cx="9484593" cy="44304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a:solidFill>
                  <a:schemeClr val="tx1"/>
                </a:solidFill>
              </a:rPr>
              <a:t>2 – Interesting</a:t>
            </a:r>
          </a:p>
          <a:p>
            <a:r>
              <a:rPr lang="en-GB" sz="2400">
                <a:solidFill>
                  <a:schemeClr val="tx1"/>
                </a:solidFill>
              </a:rPr>
              <a:t>The ideal research question is interesting not only to the researcher</a:t>
            </a:r>
          </a:p>
          <a:p>
            <a:r>
              <a:rPr lang="en-GB" sz="2400">
                <a:solidFill>
                  <a:schemeClr val="tx1"/>
                </a:solidFill>
              </a:rPr>
              <a:t>but also to their peers and community. This interest boosts the</a:t>
            </a:r>
          </a:p>
          <a:p>
            <a:r>
              <a:rPr lang="en-GB" sz="2400">
                <a:solidFill>
                  <a:schemeClr val="tx1"/>
                </a:solidFill>
              </a:rPr>
              <a:t>researcher’s motivation to see the question answered.</a:t>
            </a:r>
          </a:p>
          <a:p>
            <a:r>
              <a:rPr lang="en-GB" sz="2400">
                <a:solidFill>
                  <a:schemeClr val="tx1"/>
                </a:solidFill>
              </a:rPr>
              <a:t>3– Novel</a:t>
            </a:r>
          </a:p>
          <a:p>
            <a:r>
              <a:rPr lang="en-GB" sz="2400">
                <a:solidFill>
                  <a:schemeClr val="tx1"/>
                </a:solidFill>
              </a:rPr>
              <a:t>Your research question should be developed to bring new insights to</a:t>
            </a:r>
          </a:p>
          <a:p>
            <a:r>
              <a:rPr lang="en-GB" sz="2400">
                <a:solidFill>
                  <a:schemeClr val="tx1"/>
                </a:solidFill>
              </a:rPr>
              <a:t>the field of study you are investigating. The question may confirm or</a:t>
            </a:r>
          </a:p>
          <a:p>
            <a:r>
              <a:rPr lang="en-GB" sz="2400">
                <a:solidFill>
                  <a:schemeClr val="tx1"/>
                </a:solidFill>
              </a:rPr>
              <a:t>extend previous findings on the topic you are researching, for</a:t>
            </a:r>
          </a:p>
          <a:p>
            <a:r>
              <a:rPr lang="en-GB" sz="2400">
                <a:solidFill>
                  <a:schemeClr val="tx1"/>
                </a:solidFill>
              </a:rPr>
              <a:t>instance.</a:t>
            </a:r>
            <a:endParaRPr lang="en-GB" sz="2400" dirty="0">
              <a:solidFill>
                <a:schemeClr val="tx1"/>
              </a:solidFill>
            </a:endParaRPr>
          </a:p>
        </p:txBody>
      </p:sp>
      <p:pic>
        <p:nvPicPr>
          <p:cNvPr id="5" name="Graphic 21">
            <a:extLst>
              <a:ext uri="{FF2B5EF4-FFF2-40B4-BE49-F238E27FC236}">
                <a16:creationId xmlns:a16="http://schemas.microsoft.com/office/drawing/2014/main" xmlns="" id="{48A47175-071B-6551-9422-1E445965240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6100918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5FF6A80-83F6-D4E9-0B8E-691A0759F20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53E54221-DCE7-EEA8-219A-C0ABCEC71CF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CECD3C4A-8A2A-4924-3BCA-580F281DC6C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125895CA-E26B-7A6F-930B-FF41315E64C6}"/>
              </a:ext>
            </a:extLst>
          </p:cNvPr>
          <p:cNvSpPr/>
          <p:nvPr/>
        </p:nvSpPr>
        <p:spPr>
          <a:xfrm>
            <a:off x="863440" y="1025520"/>
            <a:ext cx="9366606" cy="48796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a:solidFill>
                  <a:schemeClr val="tx1"/>
                </a:solidFill>
              </a:rPr>
              <a:t>4 – Ethical</a:t>
            </a:r>
          </a:p>
          <a:p>
            <a:r>
              <a:rPr lang="en-GB" sz="2400">
                <a:solidFill>
                  <a:schemeClr val="tx1"/>
                </a:solidFill>
              </a:rPr>
              <a:t>This is one of the more important considerations of making a research</a:t>
            </a:r>
          </a:p>
          <a:p>
            <a:r>
              <a:rPr lang="en-GB" sz="2400">
                <a:solidFill>
                  <a:schemeClr val="tx1"/>
                </a:solidFill>
              </a:rPr>
              <a:t>question. Your research question and your subsequent study must be</a:t>
            </a:r>
          </a:p>
          <a:p>
            <a:r>
              <a:rPr lang="en-GB" sz="2400">
                <a:solidFill>
                  <a:schemeClr val="tx1"/>
                </a:solidFill>
              </a:rPr>
              <a:t>something that review boards and the appropriate authorities will approve.</a:t>
            </a:r>
          </a:p>
          <a:p>
            <a:r>
              <a:rPr lang="en-GB" sz="2400">
                <a:solidFill>
                  <a:schemeClr val="tx1"/>
                </a:solidFill>
              </a:rPr>
              <a:t>5 – Relevant</a:t>
            </a:r>
          </a:p>
          <a:p>
            <a:r>
              <a:rPr lang="en-GB" sz="2400">
                <a:solidFill>
                  <a:schemeClr val="tx1"/>
                </a:solidFill>
              </a:rPr>
              <a:t>Aside from being interesting and novel, the research question should be</a:t>
            </a:r>
          </a:p>
          <a:p>
            <a:r>
              <a:rPr lang="en-GB" sz="2400">
                <a:solidFill>
                  <a:schemeClr val="tx1"/>
                </a:solidFill>
              </a:rPr>
              <a:t>relevant to the scientific community and people involved in your area of study.</a:t>
            </a:r>
          </a:p>
          <a:p>
            <a:r>
              <a:rPr lang="en-GB" sz="2400">
                <a:solidFill>
                  <a:schemeClr val="tx1"/>
                </a:solidFill>
              </a:rPr>
              <a:t>If possible, your research question should also be relevant to the public’s</a:t>
            </a:r>
          </a:p>
          <a:p>
            <a:r>
              <a:rPr lang="en-GB" sz="2400">
                <a:solidFill>
                  <a:schemeClr val="tx1"/>
                </a:solidFill>
              </a:rPr>
              <a:t>interest.</a:t>
            </a:r>
            <a:endParaRPr lang="en-US" sz="2400" dirty="0">
              <a:solidFill>
                <a:schemeClr val="tx1"/>
              </a:solidFill>
            </a:endParaRPr>
          </a:p>
        </p:txBody>
      </p:sp>
      <p:sp>
        <p:nvSpPr>
          <p:cNvPr id="24" name="TextBox 23">
            <a:extLst>
              <a:ext uri="{FF2B5EF4-FFF2-40B4-BE49-F238E27FC236}">
                <a16:creationId xmlns:a16="http://schemas.microsoft.com/office/drawing/2014/main" xmlns="" id="{67A6593B-4445-C3FF-0926-50C518F14B9C}"/>
              </a:ext>
            </a:extLst>
          </p:cNvPr>
          <p:cNvSpPr txBox="1"/>
          <p:nvPr/>
        </p:nvSpPr>
        <p:spPr>
          <a:xfrm>
            <a:off x="-452284" y="1934359"/>
            <a:ext cx="8417320" cy="671851"/>
          </a:xfrm>
          <a:prstGeom prst="rect">
            <a:avLst/>
          </a:prstGeom>
          <a:noFill/>
        </p:spPr>
        <p:txBody>
          <a:bodyPr wrap="square" rtlCol="0">
            <a:spAutoFit/>
          </a:bodyPr>
          <a:lstStyle/>
          <a:p>
            <a:pPr algn="just">
              <a:lnSpc>
                <a:spcPct val="150000"/>
              </a:lnSpc>
            </a:pPr>
            <a:r>
              <a:rPr lang="en-GB" sz="2800" b="1" dirty="0"/>
              <a:t> </a:t>
            </a:r>
            <a:endParaRPr lang="en-GB" sz="2800" dirty="0">
              <a:solidFill>
                <a:srgbClr val="000000"/>
              </a:solidFill>
              <a:latin typeface="ff4"/>
            </a:endParaRPr>
          </a:p>
        </p:txBody>
      </p:sp>
      <p:pic>
        <p:nvPicPr>
          <p:cNvPr id="5" name="Graphic 21">
            <a:extLst>
              <a:ext uri="{FF2B5EF4-FFF2-40B4-BE49-F238E27FC236}">
                <a16:creationId xmlns:a16="http://schemas.microsoft.com/office/drawing/2014/main" xmlns="" id="{A24CBF18-68F8-8209-12DE-6AE876B39B1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549782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B3434896-1BF2-7E51-68ED-197F9E97C5F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95A60C2B-CCF6-E59F-BAC1-C3620B4838B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C6CB5D6E-866F-3EEF-4EDE-4AF6EF10868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8DCA88E2-F3EF-ACED-52B8-EA50B26F4210}"/>
              </a:ext>
            </a:extLst>
          </p:cNvPr>
          <p:cNvSpPr/>
          <p:nvPr/>
        </p:nvSpPr>
        <p:spPr>
          <a:xfrm>
            <a:off x="923029"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D2A0F089-C21B-3AA6-4FC0-1B1E9ECFFAA2}"/>
              </a:ext>
            </a:extLst>
          </p:cNvPr>
          <p:cNvSpPr txBox="1"/>
          <p:nvPr/>
        </p:nvSpPr>
        <p:spPr>
          <a:xfrm>
            <a:off x="1528493" y="1285192"/>
            <a:ext cx="8417320" cy="4093428"/>
          </a:xfrm>
          <a:prstGeom prst="rect">
            <a:avLst/>
          </a:prstGeom>
          <a:noFill/>
        </p:spPr>
        <p:txBody>
          <a:bodyPr wrap="square" rtlCol="0">
            <a:spAutoFit/>
          </a:bodyPr>
          <a:lstStyle/>
          <a:p>
            <a:r>
              <a:rPr lang="en-GB" sz="2000" b="1" dirty="0"/>
              <a:t>Examples of Good and Bad Research Questions </a:t>
            </a:r>
            <a:endParaRPr lang="en-GB" sz="2000" dirty="0"/>
          </a:p>
          <a:p>
            <a:r>
              <a:rPr lang="en-GB" sz="2000" dirty="0"/>
              <a:t>The following examples of research questions can further guide researchers in forming a research question correctly. </a:t>
            </a:r>
          </a:p>
          <a:p>
            <a:r>
              <a:rPr lang="en-GB" sz="2000" b="1" dirty="0"/>
              <a:t>example no. 1 </a:t>
            </a:r>
            <a:endParaRPr lang="en-GB" sz="2000" dirty="0"/>
          </a:p>
          <a:p>
            <a:r>
              <a:rPr lang="en-GB" sz="2000" dirty="0"/>
              <a:t>Bad: How does social media affect people's </a:t>
            </a:r>
            <a:r>
              <a:rPr lang="en-GB" sz="2000" dirty="0" err="1"/>
              <a:t>behavior</a:t>
            </a:r>
            <a:r>
              <a:rPr lang="en-GB" sz="2000" dirty="0"/>
              <a:t>? </a:t>
            </a:r>
          </a:p>
          <a:p>
            <a:r>
              <a:rPr lang="en-GB" sz="2000" dirty="0"/>
              <a:t>Good: What is the effect of daily use of YouTube on the attention span of children under 16? </a:t>
            </a:r>
          </a:p>
          <a:p>
            <a:r>
              <a:rPr lang="en-GB" sz="2000" dirty="0"/>
              <a:t>The first research question is considered bad because of the ambiguity of "social media" as a concept and the question's lack of specificity. A good research question should be specific and focused, and its answer should be discovered through data collection and analysis. You can also hone your ability to form well-formed and specific research questions by improving your reading skills</a:t>
            </a:r>
            <a:r>
              <a:rPr lang="en-GB" dirty="0"/>
              <a:t>.</a:t>
            </a:r>
            <a:endParaRPr lang="en-GB" sz="2800" dirty="0"/>
          </a:p>
        </p:txBody>
      </p:sp>
      <p:pic>
        <p:nvPicPr>
          <p:cNvPr id="5" name="Graphic 21">
            <a:extLst>
              <a:ext uri="{FF2B5EF4-FFF2-40B4-BE49-F238E27FC236}">
                <a16:creationId xmlns:a16="http://schemas.microsoft.com/office/drawing/2014/main" xmlns="" id="{75309F76-38B8-2A41-DACC-E5569BC9DE1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4146352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EA012CE0-3478-E501-FFAC-9E576A14E74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072DC9F7-555E-5758-2199-493AD5AE256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2774B74D-0635-6787-9CB1-5C2A015A157B}"/>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23BFCC12-E93F-7535-EB63-2D3F773BFBD0}"/>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4659D033-C293-0404-158A-4FC83CA85127}"/>
              </a:ext>
            </a:extLst>
          </p:cNvPr>
          <p:cNvSpPr txBox="1"/>
          <p:nvPr/>
        </p:nvSpPr>
        <p:spPr>
          <a:xfrm>
            <a:off x="1639883" y="1777844"/>
            <a:ext cx="8428108" cy="3170099"/>
          </a:xfrm>
          <a:prstGeom prst="rect">
            <a:avLst/>
          </a:prstGeom>
          <a:noFill/>
        </p:spPr>
        <p:txBody>
          <a:bodyPr wrap="square" rtlCol="0">
            <a:spAutoFit/>
          </a:bodyPr>
          <a:lstStyle/>
          <a:p>
            <a:r>
              <a:rPr lang="en-GB" sz="2000" b="1" dirty="0"/>
              <a:t>Example no. 2 </a:t>
            </a:r>
            <a:endParaRPr lang="en-GB" sz="2000" dirty="0"/>
          </a:p>
          <a:p>
            <a:r>
              <a:rPr lang="en-GB" sz="2000" b="1" dirty="0"/>
              <a:t>Bad: </a:t>
            </a:r>
            <a:r>
              <a:rPr lang="en-GB" sz="2000" dirty="0"/>
              <a:t>Has there been an increase in childhood obesity in the US in the past 10 years? </a:t>
            </a:r>
            <a:endParaRPr lang="en-GB" sz="2000" dirty="0" smtClean="0"/>
          </a:p>
          <a:p>
            <a:r>
              <a:rPr lang="en-GB" sz="2000" b="1" dirty="0" smtClean="0"/>
              <a:t>Good</a:t>
            </a:r>
            <a:r>
              <a:rPr lang="en-GB" sz="2000" b="1" dirty="0"/>
              <a:t>: </a:t>
            </a:r>
            <a:r>
              <a:rPr lang="en-GB" sz="2000" dirty="0"/>
              <a:t>How have school intervention programs and parental education levels affected the rate of childhood obesity among 1st to 6th-grade students? </a:t>
            </a:r>
          </a:p>
          <a:p>
            <a:r>
              <a:rPr lang="en-GB" sz="2000" dirty="0"/>
              <a:t>In the second example, the first research question is not ideal because it’s too simple, and it’s easily answerable by a “yes” or “no.” The second research question is more complicated; to answer it, the researcher must collect data, perform in-depth data analysis, and form an argument that leads to further discussion.</a:t>
            </a:r>
          </a:p>
        </p:txBody>
      </p:sp>
      <p:pic>
        <p:nvPicPr>
          <p:cNvPr id="5" name="Graphic 21">
            <a:extLst>
              <a:ext uri="{FF2B5EF4-FFF2-40B4-BE49-F238E27FC236}">
                <a16:creationId xmlns:a16="http://schemas.microsoft.com/office/drawing/2014/main" xmlns="" id="{1B804BF6-9CAB-8E87-A744-9340ABD69C7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6679407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E5342D86-1370-F37C-D0DD-5B7298CC142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2685566E-2936-F0A3-05CF-C16601D4EA4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2C7FF3BE-D517-8E48-EAF4-E68C6905BD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4BFC4054-E851-9CC4-5F23-137234E788CB}"/>
              </a:ext>
            </a:extLst>
          </p:cNvPr>
          <p:cNvSpPr/>
          <p:nvPr/>
        </p:nvSpPr>
        <p:spPr>
          <a:xfrm>
            <a:off x="1160206" y="1285192"/>
            <a:ext cx="9366606" cy="50719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DAA3D304-FC42-2446-B297-49B045AB753B}"/>
              </a:ext>
            </a:extLst>
          </p:cNvPr>
          <p:cNvSpPr txBox="1"/>
          <p:nvPr/>
        </p:nvSpPr>
        <p:spPr>
          <a:xfrm>
            <a:off x="1665188" y="1294622"/>
            <a:ext cx="8428108" cy="4708981"/>
          </a:xfrm>
          <a:prstGeom prst="rect">
            <a:avLst/>
          </a:prstGeom>
          <a:noFill/>
        </p:spPr>
        <p:txBody>
          <a:bodyPr wrap="square" rtlCol="0">
            <a:spAutoFit/>
          </a:bodyPr>
          <a:lstStyle/>
          <a:p>
            <a:r>
              <a:rPr lang="en-GB" sz="2000" b="1" dirty="0"/>
              <a:t>Important Points to Keep </a:t>
            </a:r>
            <a:r>
              <a:rPr lang="en-GB" sz="2000" b="1" dirty="0"/>
              <a:t> </a:t>
            </a:r>
            <a:r>
              <a:rPr lang="en-GB" sz="2000" b="1" dirty="0" smtClean="0"/>
              <a:t>in </a:t>
            </a:r>
            <a:r>
              <a:rPr lang="en-GB" sz="2000" b="1" dirty="0"/>
              <a:t>Mind in Creating a Research Question </a:t>
            </a:r>
          </a:p>
          <a:p>
            <a:r>
              <a:rPr lang="en-GB" sz="2000" dirty="0"/>
              <a:t>Developing the right research question is an important first step in the research process. The main points outlined below should assist researchers in their pursuit: </a:t>
            </a:r>
          </a:p>
          <a:p>
            <a:r>
              <a:rPr lang="en-GB" sz="2000" dirty="0"/>
              <a:t>The development of a research question is an iterative process that involves constantly updating one's knowledge on the topic and refining ideas at all stages (Maxwell, 2013). </a:t>
            </a:r>
          </a:p>
          <a:p>
            <a:r>
              <a:rPr lang="en-GB" sz="2000" dirty="0"/>
              <a:t>Stay up-to-date with current trends, recent research studies, and technological advancements in the field of study you are pursuing. </a:t>
            </a:r>
          </a:p>
          <a:p>
            <a:r>
              <a:rPr lang="en-GB" sz="2000" dirty="0"/>
              <a:t>Make your research question as specific and concise as possible to ensure clarity. Avoid using words or terms that do not add to the meaning of the research question. </a:t>
            </a:r>
          </a:p>
          <a:p>
            <a:r>
              <a:rPr lang="en-GB" sz="2000" dirty="0"/>
              <a:t>Aside from conducting a literature review, seek input from experts in the field, mentors, and colleagues. This input can be useful not only for the research question but also for creating the rest of the study.</a:t>
            </a:r>
            <a:endParaRPr lang="en-GB" sz="2000" b="1" dirty="0"/>
          </a:p>
        </p:txBody>
      </p:sp>
      <p:pic>
        <p:nvPicPr>
          <p:cNvPr id="5" name="Graphic 21">
            <a:extLst>
              <a:ext uri="{FF2B5EF4-FFF2-40B4-BE49-F238E27FC236}">
                <a16:creationId xmlns:a16="http://schemas.microsoft.com/office/drawing/2014/main" xmlns="" id="{78A1E6CB-C13D-B2A7-1654-86ACD4D3618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3939710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B51B960-D32C-8F1C-1511-1E888A628E2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26B6D356-4A75-9CE7-4729-2A24EC1E1E9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26B5C3FB-495A-0690-6B7E-7520C7B71FB3}"/>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95596021-8AFC-0262-0B2D-0E7D13D21981}"/>
              </a:ext>
            </a:extLst>
          </p:cNvPr>
          <p:cNvSpPr/>
          <p:nvPr/>
        </p:nvSpPr>
        <p:spPr>
          <a:xfrm>
            <a:off x="1189702" y="1285191"/>
            <a:ext cx="9337109" cy="46765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xmlns="" id="{08FEC02E-EE05-7364-17EF-C0C041288BF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xmlns="" id="{1CC71C8B-CC3D-3470-F65E-06C2B1FEFE8D}"/>
              </a:ext>
            </a:extLst>
          </p:cNvPr>
          <p:cNvPicPr>
            <a:picLocks noChangeAspect="1"/>
          </p:cNvPicPr>
          <p:nvPr/>
        </p:nvPicPr>
        <p:blipFill>
          <a:blip r:embed="rId3"/>
          <a:stretch>
            <a:fillRect/>
          </a:stretch>
        </p:blipFill>
        <p:spPr>
          <a:xfrm>
            <a:off x="3051744" y="2496492"/>
            <a:ext cx="5368412" cy="3262009"/>
          </a:xfrm>
          <a:prstGeom prst="rect">
            <a:avLst/>
          </a:prstGeom>
        </p:spPr>
      </p:pic>
      <p:pic>
        <p:nvPicPr>
          <p:cNvPr id="6" name="Picture 5">
            <a:extLst>
              <a:ext uri="{FF2B5EF4-FFF2-40B4-BE49-F238E27FC236}">
                <a16:creationId xmlns:a16="http://schemas.microsoft.com/office/drawing/2014/main" xmlns="" id="{5A8E86B9-16D3-D5C5-84DB-9C8C3D61E69C}"/>
              </a:ext>
            </a:extLst>
          </p:cNvPr>
          <p:cNvPicPr>
            <a:picLocks noChangeAspect="1"/>
          </p:cNvPicPr>
          <p:nvPr/>
        </p:nvPicPr>
        <p:blipFill>
          <a:blip r:embed="rId4"/>
          <a:stretch>
            <a:fillRect/>
          </a:stretch>
        </p:blipFill>
        <p:spPr>
          <a:xfrm>
            <a:off x="4168704" y="1328710"/>
            <a:ext cx="2756079" cy="894945"/>
          </a:xfrm>
          <a:prstGeom prst="rect">
            <a:avLst/>
          </a:prstGeom>
        </p:spPr>
      </p:pic>
    </p:spTree>
    <p:extLst>
      <p:ext uri="{BB962C8B-B14F-4D97-AF65-F5344CB8AC3E}">
        <p14:creationId xmlns:p14="http://schemas.microsoft.com/office/powerpoint/2010/main" val="18399092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B63FAAE-8622-C140-D52C-B97373105F7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F7B551B2-217D-B332-89CC-F8F4112E5B7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6A54BCB5-258C-B928-C1EF-5B105947026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BC098EF5-11A9-C11E-09ED-53F86FB7FB90}"/>
              </a:ext>
            </a:extLst>
          </p:cNvPr>
          <p:cNvSpPr/>
          <p:nvPr/>
        </p:nvSpPr>
        <p:spPr>
          <a:xfrm>
            <a:off x="1219200" y="1285191"/>
            <a:ext cx="9307612" cy="48501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7722711C-2225-5023-5E73-972A59F57072}"/>
              </a:ext>
            </a:extLst>
          </p:cNvPr>
          <p:cNvSpPr txBox="1"/>
          <p:nvPr/>
        </p:nvSpPr>
        <p:spPr>
          <a:xfrm>
            <a:off x="1576451" y="2233931"/>
            <a:ext cx="8417320" cy="1938992"/>
          </a:xfrm>
          <a:prstGeom prst="rect">
            <a:avLst/>
          </a:prstGeom>
          <a:noFill/>
        </p:spPr>
        <p:txBody>
          <a:bodyPr wrap="square" rtlCol="0">
            <a:spAutoFit/>
          </a:bodyPr>
          <a:lstStyle/>
          <a:p>
            <a:r>
              <a:rPr lang="en-GB" sz="2400" b="1" dirty="0"/>
              <a:t>Research Objectives </a:t>
            </a:r>
            <a:endParaRPr lang="en-GB" sz="2400" dirty="0"/>
          </a:p>
          <a:p>
            <a:r>
              <a:rPr lang="en-GB" sz="2400" dirty="0"/>
              <a:t>Research objectives describe what your research is trying to achieve and explain why you are pursuing it. They summarize the approach and purpose of your project and help to focus your research.</a:t>
            </a:r>
          </a:p>
        </p:txBody>
      </p:sp>
      <p:pic>
        <p:nvPicPr>
          <p:cNvPr id="5" name="Graphic 21">
            <a:extLst>
              <a:ext uri="{FF2B5EF4-FFF2-40B4-BE49-F238E27FC236}">
                <a16:creationId xmlns:a16="http://schemas.microsoft.com/office/drawing/2014/main" xmlns="" id="{95B18ED6-838E-31C5-5D65-A6FBDD5CBB2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9556391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0249BB9C-41B2-DE19-505C-D2FDC342B44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1ADD3DB2-DDE8-54FC-0804-39B9719B43AD}"/>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C143A32B-50F0-E2A3-5A79-0F3357316007}"/>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A94A99D3-DE19-1549-8938-3040B6CC2F5B}"/>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A7C5BB65-E795-BFD3-DD6B-0D9CD3EC4110}"/>
              </a:ext>
            </a:extLst>
          </p:cNvPr>
          <p:cNvSpPr txBox="1"/>
          <p:nvPr/>
        </p:nvSpPr>
        <p:spPr>
          <a:xfrm>
            <a:off x="1435509" y="1757141"/>
            <a:ext cx="8795437" cy="3046988"/>
          </a:xfrm>
          <a:prstGeom prst="rect">
            <a:avLst/>
          </a:prstGeom>
          <a:noFill/>
        </p:spPr>
        <p:txBody>
          <a:bodyPr wrap="square" rtlCol="0">
            <a:spAutoFit/>
          </a:bodyPr>
          <a:lstStyle/>
          <a:p>
            <a:r>
              <a:rPr lang="en-GB" sz="2400" b="1" dirty="0"/>
              <a:t>What is a research objective? </a:t>
            </a:r>
            <a:endParaRPr lang="en-GB" sz="2400" dirty="0"/>
          </a:p>
          <a:p>
            <a:r>
              <a:rPr lang="en-GB" sz="2400" dirty="0"/>
              <a:t>Research objectives describe what your research project intends to achieve. They should guide every step of the research process, including how to collect data, build your argument, and develop your conclusions. </a:t>
            </a:r>
          </a:p>
          <a:p>
            <a:r>
              <a:rPr lang="en-GB" sz="2400" dirty="0"/>
              <a:t>Your research objectives may evolve slightly as your research progresses, but they should always align with the research conducted and the actual content of your research paper.</a:t>
            </a:r>
          </a:p>
        </p:txBody>
      </p:sp>
      <p:pic>
        <p:nvPicPr>
          <p:cNvPr id="5" name="Graphic 21">
            <a:extLst>
              <a:ext uri="{FF2B5EF4-FFF2-40B4-BE49-F238E27FC236}">
                <a16:creationId xmlns:a16="http://schemas.microsoft.com/office/drawing/2014/main" xmlns="" id="{CACBE030-E7C5-CD15-B286-9AD19B2BB19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3444854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79BCC13-1C94-0ED5-9A58-4CE50FCCDA3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AE1110B4-0C80-468D-BEBB-A094F67BBDD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B16D7E12-ECB5-0C29-F6AB-637F7F79E703}"/>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A5370339-3EAF-28FB-68FC-0C65F430B4AB}"/>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5C1ECEDC-C0F2-531D-6BBD-4DC2D3A6CAA3}"/>
              </a:ext>
            </a:extLst>
          </p:cNvPr>
          <p:cNvSpPr txBox="1"/>
          <p:nvPr/>
        </p:nvSpPr>
        <p:spPr>
          <a:xfrm>
            <a:off x="1665188" y="1966451"/>
            <a:ext cx="8269589" cy="1938992"/>
          </a:xfrm>
          <a:prstGeom prst="rect">
            <a:avLst/>
          </a:prstGeom>
          <a:noFill/>
        </p:spPr>
        <p:txBody>
          <a:bodyPr wrap="square" rtlCol="0">
            <a:spAutoFit/>
          </a:bodyPr>
          <a:lstStyle/>
          <a:p>
            <a:r>
              <a:rPr lang="en-GB" sz="2400" b="1" dirty="0"/>
              <a:t>Why are research objectives important? </a:t>
            </a:r>
            <a:endParaRPr lang="en-GB" sz="2400" dirty="0"/>
          </a:p>
          <a:p>
            <a:r>
              <a:rPr lang="en-GB" sz="2400" dirty="0"/>
              <a:t>Research objectives are important because: </a:t>
            </a:r>
          </a:p>
          <a:p>
            <a:r>
              <a:rPr lang="en-GB" sz="2400" dirty="0"/>
              <a:t>Determine the scope and depth of your project: This helps you avoid unnecessary searching. This also means that research methods and conclusions can easily be evaluated. </a:t>
            </a:r>
          </a:p>
        </p:txBody>
      </p:sp>
      <p:pic>
        <p:nvPicPr>
          <p:cNvPr id="5" name="Graphic 21">
            <a:extLst>
              <a:ext uri="{FF2B5EF4-FFF2-40B4-BE49-F238E27FC236}">
                <a16:creationId xmlns:a16="http://schemas.microsoft.com/office/drawing/2014/main" xmlns="" id="{AA347A84-8A2E-D35D-A145-51F977B636D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4331744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07006221-1F91-FF9F-6198-9349BCFD13C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CA940EE2-F961-17E4-E4EF-7FD8BC56673C}"/>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60EE7F3A-5606-D696-3CB1-1CEBA6AC325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509F1F7E-9C3A-807C-DFAA-9EBED1C97E0E}"/>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xmlns="" id="{8FC1A3E8-A8EE-B3E7-D795-9C7AD6E4D812}"/>
              </a:ext>
            </a:extLst>
          </p:cNvPr>
          <p:cNvSpPr txBox="1"/>
          <p:nvPr/>
        </p:nvSpPr>
        <p:spPr>
          <a:xfrm>
            <a:off x="1665188" y="1894442"/>
            <a:ext cx="8417320" cy="3046988"/>
          </a:xfrm>
          <a:prstGeom prst="rect">
            <a:avLst/>
          </a:prstGeom>
          <a:noFill/>
        </p:spPr>
        <p:txBody>
          <a:bodyPr wrap="square" rtlCol="0">
            <a:spAutoFit/>
          </a:bodyPr>
          <a:lstStyle/>
          <a:p>
            <a:r>
              <a:rPr lang="en-GB" sz="2400" b="1" dirty="0"/>
              <a:t>Why are research objectives important? </a:t>
            </a:r>
            <a:endParaRPr lang="en-GB" sz="2400" dirty="0"/>
          </a:p>
          <a:p>
            <a:r>
              <a:rPr lang="en-GB" sz="2400" dirty="0"/>
              <a:t>Contribute to the design of your research: When you know what your goals are, you have a clearer idea of which methods are most appropriate for your research. </a:t>
            </a:r>
          </a:p>
          <a:p>
            <a:r>
              <a:rPr lang="en-GB" sz="2400" dirty="0"/>
              <a:t>Explain how your project will contribute to current research: it allows you to showcase your knowledge of the latest research, employ or build on existing research methods, and attempt to contribute to recent discussions. </a:t>
            </a:r>
          </a:p>
        </p:txBody>
      </p:sp>
      <p:pic>
        <p:nvPicPr>
          <p:cNvPr id="5" name="Graphic 21">
            <a:extLst>
              <a:ext uri="{FF2B5EF4-FFF2-40B4-BE49-F238E27FC236}">
                <a16:creationId xmlns:a16="http://schemas.microsoft.com/office/drawing/2014/main" xmlns="" id="{7DA48F1F-41D3-001A-3D3E-F9D527FC772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3334907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05179238-3166-F716-9AA8-EB21368CC24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F609322B-4B23-C45D-91A2-289D2E7FD69B}"/>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BB9E8F09-BE7E-E116-4AE7-9C2999A97993}"/>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13B44C58-92C0-9E30-385F-7D0411896D3B}"/>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i="0" u="none" strike="noStrike" baseline="0" dirty="0">
                <a:solidFill>
                  <a:schemeClr val="tx1"/>
                </a:solidFill>
                <a:latin typeface="Calibri" panose="020F0502020204030204" pitchFamily="34" charset="0"/>
              </a:rPr>
              <a:t>How to write research objectives </a:t>
            </a:r>
            <a:endParaRPr lang="en-GB" sz="2400" b="0" i="0" u="none" strike="noStrike" baseline="0" dirty="0">
              <a:solidFill>
                <a:schemeClr val="tx1"/>
              </a:solidFill>
              <a:latin typeface="Calibri" panose="020F0502020204030204" pitchFamily="34" charset="0"/>
            </a:endParaRPr>
          </a:p>
          <a:p>
            <a:r>
              <a:rPr lang="en-GB" sz="2800" b="0" i="0" u="none" strike="noStrike" baseline="0" dirty="0">
                <a:solidFill>
                  <a:srgbClr val="000000"/>
                </a:solidFill>
                <a:latin typeface="Calibri" panose="020F0502020204030204" pitchFamily="34" charset="0"/>
              </a:rPr>
              <a:t>Once you've created a research problem that you want to tackle, you need to decide how you're going to tackle it. This is where the research objective and objectives come in. </a:t>
            </a:r>
          </a:p>
        </p:txBody>
      </p:sp>
      <p:pic>
        <p:nvPicPr>
          <p:cNvPr id="5" name="Graphic 21">
            <a:extLst>
              <a:ext uri="{FF2B5EF4-FFF2-40B4-BE49-F238E27FC236}">
                <a16:creationId xmlns:a16="http://schemas.microsoft.com/office/drawing/2014/main" xmlns="" id="{67467CD1-D556-EFC2-A3ED-EBF86D31D3B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7004292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9E609FC-9007-38D1-4246-24DE031333B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5FD04067-8C70-9203-5E00-DF86DB86F7B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8943BB7C-CB53-27DC-BDD9-7D26C94164A3}"/>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1170871A-E1E4-44A1-1901-994D80BE8F66}"/>
              </a:ext>
            </a:extLst>
          </p:cNvPr>
          <p:cNvSpPr/>
          <p:nvPr/>
        </p:nvSpPr>
        <p:spPr>
          <a:xfrm>
            <a:off x="1061884" y="1795859"/>
            <a:ext cx="9531765" cy="37769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dirty="0">
                <a:solidFill>
                  <a:schemeClr val="tx1"/>
                </a:solidFill>
                <a:latin typeface="Calibri" panose="020F0502020204030204" pitchFamily="34" charset="0"/>
              </a:rPr>
              <a:t>How to write research </a:t>
            </a:r>
            <a:r>
              <a:rPr lang="en-US" sz="2400" b="1" dirty="0" smtClean="0">
                <a:solidFill>
                  <a:schemeClr val="tx1"/>
                </a:solidFill>
                <a:latin typeface="Calibri" panose="020F0502020204030204" pitchFamily="34" charset="0"/>
              </a:rPr>
              <a:t>objectives</a:t>
            </a:r>
            <a:endParaRPr lang="en-GB" sz="2400" b="1" i="0" u="none" strike="noStrike" baseline="0" dirty="0" smtClean="0">
              <a:solidFill>
                <a:schemeClr val="tx1"/>
              </a:solidFill>
              <a:latin typeface="Calibri" panose="020F0502020204030204" pitchFamily="34" charset="0"/>
            </a:endParaRPr>
          </a:p>
          <a:p>
            <a:r>
              <a:rPr lang="en-GB" sz="2400" b="1" i="0" u="none" strike="noStrike" baseline="0" dirty="0" smtClean="0">
                <a:solidFill>
                  <a:schemeClr val="tx1"/>
                </a:solidFill>
                <a:latin typeface="Calibri" panose="020F0502020204030204" pitchFamily="34" charset="0"/>
              </a:rPr>
              <a:t>Step </a:t>
            </a:r>
            <a:r>
              <a:rPr lang="en-GB" sz="2400" b="1" i="0" u="none" strike="noStrike" baseline="0" dirty="0">
                <a:solidFill>
                  <a:schemeClr val="tx1"/>
                </a:solidFill>
                <a:latin typeface="Calibri" panose="020F0502020204030204" pitchFamily="34" charset="0"/>
              </a:rPr>
              <a:t>1: Decide on a general aim </a:t>
            </a:r>
            <a:endParaRPr lang="en-GB" sz="2400" b="0" i="0" u="none" strike="noStrike" baseline="0" dirty="0">
              <a:solidFill>
                <a:schemeClr val="tx1"/>
              </a:solidFill>
              <a:latin typeface="Calibri" panose="020F0502020204030204" pitchFamily="34" charset="0"/>
            </a:endParaRPr>
          </a:p>
          <a:p>
            <a:r>
              <a:rPr lang="en-GB" sz="2400" b="0" i="0" u="none" strike="noStrike" baseline="0" dirty="0">
                <a:solidFill>
                  <a:schemeClr val="tx1"/>
                </a:solidFill>
                <a:latin typeface="Calibri" panose="020F0502020204030204" pitchFamily="34" charset="0"/>
              </a:rPr>
              <a:t>Your research aim should reflect your research problem and should be relatively broad. </a:t>
            </a:r>
          </a:p>
          <a:p>
            <a:r>
              <a:rPr lang="en-GB" sz="2400" b="1" i="0" u="none" strike="noStrike" baseline="0" dirty="0">
                <a:solidFill>
                  <a:schemeClr val="tx1"/>
                </a:solidFill>
                <a:latin typeface="Calibri" panose="020F0502020204030204" pitchFamily="34" charset="0"/>
              </a:rPr>
              <a:t>Step 2: Decide on specific objectives </a:t>
            </a:r>
            <a:endParaRPr lang="en-GB" sz="2400" b="0" i="0" u="none" strike="noStrike" baseline="0" dirty="0">
              <a:solidFill>
                <a:schemeClr val="tx1"/>
              </a:solidFill>
              <a:latin typeface="Calibri" panose="020F0502020204030204" pitchFamily="34" charset="0"/>
            </a:endParaRPr>
          </a:p>
          <a:p>
            <a:r>
              <a:rPr lang="en-GB" sz="2400" b="0" i="0" u="none" strike="noStrike" baseline="0" dirty="0">
                <a:solidFill>
                  <a:schemeClr val="tx1"/>
                </a:solidFill>
                <a:latin typeface="Calibri" panose="020F0502020204030204" pitchFamily="34" charset="0"/>
              </a:rPr>
              <a:t>Break down your aim into a limited number of steps that will help you resolve your research problem. What specific aspects of the problem do you want to examine or understand?</a:t>
            </a:r>
            <a:endParaRPr lang="en-GB" sz="2400" dirty="0">
              <a:solidFill>
                <a:schemeClr val="tx1"/>
              </a:solidFill>
            </a:endParaRPr>
          </a:p>
        </p:txBody>
      </p:sp>
      <p:pic>
        <p:nvPicPr>
          <p:cNvPr id="5" name="Graphic 21">
            <a:extLst>
              <a:ext uri="{FF2B5EF4-FFF2-40B4-BE49-F238E27FC236}">
                <a16:creationId xmlns:a16="http://schemas.microsoft.com/office/drawing/2014/main" xmlns="" id="{10163619-0F14-10A8-95F8-EF1251CD78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7109946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05565C19-8230-13B0-C5F3-36DAC7C7646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CF3804B4-5183-151B-DAF8-90B89C4F588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ABE58DCF-7287-B83F-CC9F-89017D42D820}"/>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B82355CA-0EBC-9EFD-1221-06A3AB1711F2}"/>
              </a:ext>
            </a:extLst>
          </p:cNvPr>
          <p:cNvSpPr/>
          <p:nvPr/>
        </p:nvSpPr>
        <p:spPr>
          <a:xfrm>
            <a:off x="1316467" y="1022555"/>
            <a:ext cx="9559065" cy="42671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i="0" u="none" strike="noStrike" baseline="0" dirty="0">
                <a:solidFill>
                  <a:schemeClr val="tx1"/>
                </a:solidFill>
                <a:latin typeface="Calibri" panose="020F0502020204030204" pitchFamily="34" charset="0"/>
              </a:rPr>
              <a:t>Step 3: Formulate your aims and objectives </a:t>
            </a:r>
            <a:endParaRPr lang="en-GB" sz="2400" b="0" i="0" u="none" strike="noStrike" baseline="0" dirty="0">
              <a:solidFill>
                <a:schemeClr val="tx1"/>
              </a:solidFill>
              <a:latin typeface="Calibri" panose="020F0502020204030204" pitchFamily="34" charset="0"/>
            </a:endParaRPr>
          </a:p>
          <a:p>
            <a:r>
              <a:rPr lang="en-GB" sz="2400" b="0" i="0" u="none" strike="noStrike" baseline="0" dirty="0">
                <a:solidFill>
                  <a:schemeClr val="tx1"/>
                </a:solidFill>
                <a:latin typeface="Calibri" panose="020F0502020204030204" pitchFamily="34" charset="0"/>
              </a:rPr>
              <a:t>Once you’ve established your research aim and objectives, you need to explain them clearly and concisely to the reader. </a:t>
            </a:r>
          </a:p>
          <a:p>
            <a:r>
              <a:rPr lang="en-GB" sz="2400" b="0" i="0" u="none" strike="noStrike" baseline="0" dirty="0">
                <a:solidFill>
                  <a:schemeClr val="tx1"/>
                </a:solidFill>
                <a:latin typeface="Calibri" panose="020F0502020204030204" pitchFamily="34" charset="0"/>
              </a:rPr>
              <a:t>You’ll lay out your aims and objectives at the end of your problem statement, which appears in your introduction. Frame them as clear declarative statements and use appropriate verbs to accurately characterize the work that you will carry out.</a:t>
            </a:r>
            <a:endParaRPr lang="en-US" sz="2400" dirty="0">
              <a:solidFill>
                <a:schemeClr val="tx1"/>
              </a:solidFill>
            </a:endParaRPr>
          </a:p>
        </p:txBody>
      </p:sp>
      <p:pic>
        <p:nvPicPr>
          <p:cNvPr id="5" name="Graphic 21">
            <a:extLst>
              <a:ext uri="{FF2B5EF4-FFF2-40B4-BE49-F238E27FC236}">
                <a16:creationId xmlns:a16="http://schemas.microsoft.com/office/drawing/2014/main" xmlns="" id="{101EAF26-9525-0209-3B5A-858E6923904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8862972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AC995D7-A8C6-6C3F-8BCB-C7746F9DE18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EADFE678-D562-5169-52B1-7B4A7F47744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F0A6D81E-4870-A1C7-4E0E-3245EF7A6570}"/>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D2F7836C-13D7-F5D2-B10A-CCB679B13C12}"/>
              </a:ext>
            </a:extLst>
          </p:cNvPr>
          <p:cNvSpPr/>
          <p:nvPr/>
        </p:nvSpPr>
        <p:spPr>
          <a:xfrm>
            <a:off x="914400" y="1709979"/>
            <a:ext cx="9679249" cy="38628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i="0" u="none" strike="noStrike" baseline="0" dirty="0">
                <a:solidFill>
                  <a:schemeClr val="tx1"/>
                </a:solidFill>
                <a:latin typeface="Calibri" panose="020F0502020204030204" pitchFamily="34" charset="0"/>
              </a:rPr>
              <a:t>SMART research objectives </a:t>
            </a:r>
            <a:endParaRPr lang="en-GB" sz="2400" b="0" i="0" u="none" strike="noStrike" baseline="0" dirty="0">
              <a:solidFill>
                <a:schemeClr val="tx1"/>
              </a:solidFill>
              <a:latin typeface="Calibri" panose="020F0502020204030204" pitchFamily="34" charset="0"/>
            </a:endParaRPr>
          </a:p>
          <a:p>
            <a:r>
              <a:rPr lang="en-GB" sz="2400" b="1" i="0" u="none" strike="noStrike" baseline="0" dirty="0">
                <a:solidFill>
                  <a:schemeClr val="tx1"/>
                </a:solidFill>
                <a:latin typeface="Calibri" panose="020F0502020204030204" pitchFamily="34" charset="0"/>
              </a:rPr>
              <a:t>Specific: </a:t>
            </a:r>
            <a:r>
              <a:rPr lang="en-GB" sz="2400" b="0" i="0" u="none" strike="noStrike" baseline="0" dirty="0">
                <a:solidFill>
                  <a:schemeClr val="tx1"/>
                </a:solidFill>
                <a:latin typeface="Calibri" panose="020F0502020204030204" pitchFamily="34" charset="0"/>
              </a:rPr>
              <a:t>Make sure your objectives aren’t overly vague. Your research needs to be clearly defined in order to get useful results. </a:t>
            </a:r>
          </a:p>
          <a:p>
            <a:r>
              <a:rPr lang="en-GB" sz="2400" b="1" i="0" u="none" strike="noStrike" baseline="0" dirty="0">
                <a:solidFill>
                  <a:schemeClr val="tx1"/>
                </a:solidFill>
                <a:latin typeface="Calibri" panose="020F0502020204030204" pitchFamily="34" charset="0"/>
              </a:rPr>
              <a:t>Measurable: </a:t>
            </a:r>
            <a:r>
              <a:rPr lang="en-GB" sz="2400" b="0" i="0" u="none" strike="noStrike" baseline="0" dirty="0">
                <a:solidFill>
                  <a:schemeClr val="tx1"/>
                </a:solidFill>
                <a:latin typeface="Calibri" panose="020F0502020204030204" pitchFamily="34" charset="0"/>
              </a:rPr>
              <a:t>Know how you’ll measure whether your objectives have been achieved. </a:t>
            </a:r>
          </a:p>
          <a:p>
            <a:r>
              <a:rPr lang="en-GB" sz="2400" b="1" i="0" u="none" strike="noStrike" baseline="0" dirty="0">
                <a:solidFill>
                  <a:schemeClr val="tx1"/>
                </a:solidFill>
                <a:latin typeface="Calibri" panose="020F0502020204030204" pitchFamily="34" charset="0"/>
              </a:rPr>
              <a:t>Achievable: </a:t>
            </a:r>
            <a:r>
              <a:rPr lang="en-GB" sz="2400" b="0" i="0" u="none" strike="noStrike" baseline="0" dirty="0">
                <a:solidFill>
                  <a:schemeClr val="tx1"/>
                </a:solidFill>
                <a:latin typeface="Calibri" panose="020F0502020204030204" pitchFamily="34" charset="0"/>
              </a:rPr>
              <a:t>Your objectives may be challenging, but they should be feasible. Make sure that relevant groundwork has been done on your topic </a:t>
            </a:r>
          </a:p>
        </p:txBody>
      </p:sp>
      <p:pic>
        <p:nvPicPr>
          <p:cNvPr id="5" name="Graphic 21">
            <a:extLst>
              <a:ext uri="{FF2B5EF4-FFF2-40B4-BE49-F238E27FC236}">
                <a16:creationId xmlns:a16="http://schemas.microsoft.com/office/drawing/2014/main" xmlns="" id="{D754EBCA-DCA7-3AD6-BC14-999CEE4E963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6256631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EBCAB92-F82E-A0BE-1A1E-2A3F746AEB2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xmlns="" id="{8A249916-E26F-7860-2E1D-0A8E0F546BC0}"/>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E0DCFD61-8424-434F-65C2-4442463F6AA4}"/>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xmlns="" id="{A4BB110B-C6F2-A665-6E1F-F94C041BB03A}"/>
              </a:ext>
            </a:extLst>
          </p:cNvPr>
          <p:cNvSpPr/>
          <p:nvPr/>
        </p:nvSpPr>
        <p:spPr>
          <a:xfrm>
            <a:off x="992876" y="1326522"/>
            <a:ext cx="9679249" cy="38628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i="0" u="none" strike="noStrike" baseline="0" dirty="0">
                <a:solidFill>
                  <a:schemeClr val="tx1"/>
                </a:solidFill>
                <a:latin typeface="Calibri" panose="020F0502020204030204" pitchFamily="34" charset="0"/>
              </a:rPr>
              <a:t>SMART research objectives </a:t>
            </a:r>
            <a:endParaRPr lang="en-GB" sz="2400" b="0" i="0" u="none" strike="noStrike" baseline="0" dirty="0">
              <a:solidFill>
                <a:schemeClr val="tx1"/>
              </a:solidFill>
              <a:latin typeface="Calibri" panose="020F0502020204030204" pitchFamily="34" charset="0"/>
            </a:endParaRPr>
          </a:p>
          <a:p>
            <a:r>
              <a:rPr lang="en-GB" sz="2400" b="1" i="0" u="none" strike="noStrike" baseline="0" dirty="0">
                <a:solidFill>
                  <a:schemeClr val="tx1"/>
                </a:solidFill>
                <a:latin typeface="Calibri" panose="020F0502020204030204" pitchFamily="34" charset="0"/>
              </a:rPr>
              <a:t>Relevant: </a:t>
            </a:r>
            <a:r>
              <a:rPr lang="en-GB" sz="2400" b="0" i="0" u="none" strike="noStrike" baseline="0" dirty="0">
                <a:solidFill>
                  <a:schemeClr val="tx1"/>
                </a:solidFill>
                <a:latin typeface="Calibri" panose="020F0502020204030204" pitchFamily="34" charset="0"/>
              </a:rPr>
              <a:t>Make sure that they directly address the research problem you want to work on and that they contribute to the current state of research in your field. </a:t>
            </a:r>
          </a:p>
          <a:p>
            <a:r>
              <a:rPr lang="en-GB" sz="2400" b="1" i="0" u="none" strike="noStrike" baseline="0" dirty="0">
                <a:solidFill>
                  <a:schemeClr val="tx1"/>
                </a:solidFill>
                <a:latin typeface="Calibri" panose="020F0502020204030204" pitchFamily="34" charset="0"/>
              </a:rPr>
              <a:t>Time-based: </a:t>
            </a:r>
            <a:r>
              <a:rPr lang="en-GB" sz="2400" b="0" i="0" u="none" strike="noStrike" baseline="0" dirty="0">
                <a:solidFill>
                  <a:schemeClr val="tx1"/>
                </a:solidFill>
                <a:latin typeface="Calibri" panose="020F0502020204030204" pitchFamily="34" charset="0"/>
              </a:rPr>
              <a:t>Set clear deadlines for objectives to ensure that the project stays on track. </a:t>
            </a:r>
          </a:p>
        </p:txBody>
      </p:sp>
      <p:pic>
        <p:nvPicPr>
          <p:cNvPr id="5" name="Graphic 21">
            <a:extLst>
              <a:ext uri="{FF2B5EF4-FFF2-40B4-BE49-F238E27FC236}">
                <a16:creationId xmlns:a16="http://schemas.microsoft.com/office/drawing/2014/main" xmlns="" id="{95F7F95D-B3B1-9910-4500-92ACC4DBBC5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0078472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07eaf5f1eaebab2c6f15aa49b4c11df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32bd5ce536fce1bea629d05c7f59d499"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d13aca44-ef33-4cf4-9980-7f0b00e6eeb9"/>
    <ds:schemaRef ds:uri="http://schemas.microsoft.com/office/infopath/2007/PartnerControls"/>
    <ds:schemaRef ds:uri="http://purl.org/dc/elements/1.1/"/>
    <ds:schemaRef ds:uri="http://schemas.microsoft.com/office/2006/documentManagement/types"/>
    <ds:schemaRef ds:uri="http://purl.org/dc/terms/"/>
    <ds:schemaRef ds:uri="http://schemas.microsoft.com/office/2006/metadata/properties"/>
    <ds:schemaRef ds:uri="49100919-8a76-4266-be0c-7dc583902cb4"/>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9FA5F2F6-D9E2-4415-BD2F-440CE8071E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493</TotalTime>
  <Words>2681</Words>
  <Application>Microsoft Office PowerPoint</Application>
  <PresentationFormat>Custom</PresentationFormat>
  <Paragraphs>190</Paragraphs>
  <Slides>41</Slides>
  <Notes>3</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admin2</cp:lastModifiedBy>
  <cp:revision>172</cp:revision>
  <dcterms:created xsi:type="dcterms:W3CDTF">2023-04-29T09:08:00Z</dcterms:created>
  <dcterms:modified xsi:type="dcterms:W3CDTF">2026-03-03T14:48:26Z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