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49"/>
  </p:notesMasterIdLst>
  <p:sldIdLst>
    <p:sldId id="649" r:id="rId6"/>
    <p:sldId id="303" r:id="rId7"/>
    <p:sldId id="620" r:id="rId8"/>
    <p:sldId id="543" r:id="rId9"/>
    <p:sldId id="618" r:id="rId10"/>
    <p:sldId id="584" r:id="rId11"/>
    <p:sldId id="650" r:id="rId12"/>
    <p:sldId id="703" r:id="rId13"/>
    <p:sldId id="660" r:id="rId14"/>
    <p:sldId id="659" r:id="rId15"/>
    <p:sldId id="678" r:id="rId16"/>
    <p:sldId id="692" r:id="rId17"/>
    <p:sldId id="691" r:id="rId18"/>
    <p:sldId id="588" r:id="rId19"/>
    <p:sldId id="661" r:id="rId20"/>
    <p:sldId id="662" r:id="rId21"/>
    <p:sldId id="663" r:id="rId22"/>
    <p:sldId id="664" r:id="rId23"/>
    <p:sldId id="665" r:id="rId24"/>
    <p:sldId id="666" r:id="rId25"/>
    <p:sldId id="667" r:id="rId26"/>
    <p:sldId id="668" r:id="rId27"/>
    <p:sldId id="670" r:id="rId28"/>
    <p:sldId id="597" r:id="rId29"/>
    <p:sldId id="671" r:id="rId30"/>
    <p:sldId id="672" r:id="rId31"/>
    <p:sldId id="673" r:id="rId32"/>
    <p:sldId id="680" r:id="rId33"/>
    <p:sldId id="681" r:id="rId34"/>
    <p:sldId id="688" r:id="rId35"/>
    <p:sldId id="693" r:id="rId36"/>
    <p:sldId id="694" r:id="rId37"/>
    <p:sldId id="695" r:id="rId38"/>
    <p:sldId id="696" r:id="rId39"/>
    <p:sldId id="697" r:id="rId40"/>
    <p:sldId id="698" r:id="rId41"/>
    <p:sldId id="699" r:id="rId42"/>
    <p:sldId id="700" r:id="rId43"/>
    <p:sldId id="701" r:id="rId44"/>
    <p:sldId id="702" r:id="rId45"/>
    <p:sldId id="683" r:id="rId46"/>
    <p:sldId id="61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9"/>
            <p14:sldId id="303"/>
            <p14:sldId id="620"/>
            <p14:sldId id="543"/>
            <p14:sldId id="618"/>
            <p14:sldId id="584"/>
            <p14:sldId id="650"/>
            <p14:sldId id="703"/>
            <p14:sldId id="660"/>
            <p14:sldId id="659"/>
            <p14:sldId id="678"/>
            <p14:sldId id="692"/>
            <p14:sldId id="691"/>
            <p14:sldId id="588"/>
            <p14:sldId id="661"/>
            <p14:sldId id="662"/>
            <p14:sldId id="663"/>
            <p14:sldId id="664"/>
            <p14:sldId id="665"/>
            <p14:sldId id="666"/>
            <p14:sldId id="667"/>
            <p14:sldId id="668"/>
            <p14:sldId id="670"/>
            <p14:sldId id="597"/>
            <p14:sldId id="671"/>
            <p14:sldId id="672"/>
            <p14:sldId id="673"/>
            <p14:sldId id="680"/>
            <p14:sldId id="681"/>
            <p14:sldId id="688"/>
            <p14:sldId id="693"/>
            <p14:sldId id="694"/>
            <p14:sldId id="695"/>
            <p14:sldId id="696"/>
            <p14:sldId id="697"/>
            <p14:sldId id="698"/>
            <p14:sldId id="699"/>
            <p14:sldId id="700"/>
            <p14:sldId id="701"/>
            <p14:sldId id="702"/>
            <p14:sldId id="683"/>
            <p14:sldId id="6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93738" autoAdjust="0"/>
  </p:normalViewPr>
  <p:slideViewPr>
    <p:cSldViewPr snapToGrid="0">
      <p:cViewPr varScale="1">
        <p:scale>
          <a:sx n="64" d="100"/>
          <a:sy n="64" d="100"/>
        </p:scale>
        <p:origin x="93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46907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8</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2284547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13</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15803307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30</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2288060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39</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30373143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fld id="{E387BDE8-AC59-4C88-BE04-4CFEB456BFCB}" type="slidenum">
              <a:rPr kumimoji="0" lang="ar-JO" altLang="en-US" sz="1200">
                <a:cs typeface="Times New Roman" panose="02020603050405020304" pitchFamily="18" charset="0"/>
              </a:rPr>
              <a:pPr/>
              <a:t>40</a:t>
            </a:fld>
            <a:endParaRPr kumimoji="0" lang="en-US" altLang="en-US" sz="1200">
              <a:cs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en-US"/>
          </a:p>
        </p:txBody>
      </p:sp>
    </p:spTree>
    <p:extLst>
      <p:ext uri="{BB962C8B-B14F-4D97-AF65-F5344CB8AC3E}">
        <p14:creationId xmlns:p14="http://schemas.microsoft.com/office/powerpoint/2010/main" val="3150187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0000"/>
                </a:solidFill>
                <a:latin typeface="Times New Roman" panose="02020603050405020304" pitchFamily="18" charset="0"/>
                <a:cs typeface="Times New Roman" panose="02020603050405020304" pitchFamily="18" charset="0"/>
              </a:rPr>
              <a:t>المحاضرة </a:t>
            </a:r>
            <a:r>
              <a:rPr lang="ar-JO" sz="2800" b="1" dirty="0" smtClean="0">
                <a:solidFill>
                  <a:srgbClr val="000000"/>
                </a:solidFill>
                <a:latin typeface="Times New Roman" panose="02020603050405020304" pitchFamily="18" charset="0"/>
                <a:cs typeface="Times New Roman" panose="02020603050405020304" pitchFamily="18" charset="0"/>
              </a:rPr>
              <a:t>الثانية</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JO" sz="3200" b="1" dirty="0" smtClean="0">
                <a:cs typeface="+mj-cs"/>
              </a:rPr>
              <a:t>خطة </a:t>
            </a:r>
            <a:r>
              <a:rPr lang="ar-EG" sz="3200" b="1" dirty="0" smtClean="0">
                <a:cs typeface="+mj-cs"/>
              </a:rPr>
              <a:t>المشروع </a:t>
            </a:r>
            <a:r>
              <a:rPr lang="ar-EG" sz="3200" b="1" dirty="0">
                <a:cs typeface="+mj-cs"/>
              </a:rPr>
              <a:t>البحثي</a:t>
            </a:r>
            <a:endParaRPr lang="en-US" sz="3200" b="1" dirty="0">
              <a:cs typeface="+mj-cs"/>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82252" y="539663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Abuanzeh</a:t>
            </a:r>
          </a:p>
        </p:txBody>
      </p:sp>
      <p:sp>
        <p:nvSpPr>
          <p:cNvPr id="9" name="TextBox 8">
            <a:extLst>
              <a:ext uri="{FF2B5EF4-FFF2-40B4-BE49-F238E27FC236}">
                <a16:creationId xmlns:a16="http://schemas.microsoft.com/office/drawing/2014/main" id="{8F2D6F91-78DB-C333-FFAC-FF52CB9F2DF3}"/>
              </a:ext>
            </a:extLst>
          </p:cNvPr>
          <p:cNvSpPr txBox="1"/>
          <p:nvPr/>
        </p:nvSpPr>
        <p:spPr>
          <a:xfrm>
            <a:off x="82252" y="509240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extLst>
      <p:ext uri="{BB962C8B-B14F-4D97-AF65-F5344CB8AC3E}">
        <p14:creationId xmlns:p14="http://schemas.microsoft.com/office/powerpoint/2010/main" val="41581856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JO" sz="2800" b="1" dirty="0" smtClean="0">
                <a:cs typeface="+mj-cs"/>
              </a:rPr>
              <a:t>الإطار النظري للبحوث</a:t>
            </a:r>
            <a:endParaRPr lang="en-US" sz="2800" b="1" dirty="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المحاضرة </a:t>
            </a:r>
            <a:r>
              <a:rPr lang="ar-JO" sz="2800" b="1" dirty="0" smtClean="0">
                <a:solidFill>
                  <a:prstClr val="black"/>
                </a:solidFill>
                <a:latin typeface="Times New Roman" panose="02020603050405020304" pitchFamily="18" charset="0"/>
                <a:cs typeface="Times New Roman" panose="02020603050405020304" pitchFamily="18" charset="0"/>
              </a:rPr>
              <a:t>الثانية</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3033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000" dirty="0" smtClean="0">
                <a:solidFill>
                  <a:prstClr val="black"/>
                </a:solidFill>
                <a:latin typeface="Times New Roman" panose="02020603050405020304" pitchFamily="18" charset="0"/>
                <a:cs typeface="Times New Roman" panose="02020603050405020304" pitchFamily="18" charset="0"/>
              </a:rPr>
              <a:t>خطة المشروع البحثي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مفهوم </a:t>
            </a:r>
            <a:r>
              <a:rPr lang="ar-JO" sz="2400" dirty="0">
                <a:solidFill>
                  <a:prstClr val="black"/>
                </a:solidFill>
                <a:cs typeface="Times New Roman" panose="02020603050405020304" pitchFamily="18" charset="0"/>
              </a:rPr>
              <a:t>الإطار النظري.</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ما </a:t>
            </a:r>
            <a:r>
              <a:rPr lang="ar-JO" sz="2400" dirty="0">
                <a:solidFill>
                  <a:prstClr val="black"/>
                </a:solidFill>
                <a:cs typeface="Times New Roman" panose="02020603050405020304" pitchFamily="18" charset="0"/>
              </a:rPr>
              <a:t>يتوجب على الباحث القيام به قبل إعداد الإطار النظري.</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ألية </a:t>
            </a:r>
            <a:r>
              <a:rPr lang="ar-JO" sz="2400" dirty="0">
                <a:solidFill>
                  <a:prstClr val="black"/>
                </a:solidFill>
                <a:cs typeface="Times New Roman" panose="02020603050405020304" pitchFamily="18" charset="0"/>
              </a:rPr>
              <a:t>صياغة الإطار النظري بطريقة متميزة واحترافية.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ألية </a:t>
            </a:r>
            <a:r>
              <a:rPr lang="ar-JO" sz="2400" dirty="0">
                <a:solidFill>
                  <a:prstClr val="black"/>
                </a:solidFill>
                <a:cs typeface="Times New Roman" panose="02020603050405020304" pitchFamily="18" charset="0"/>
              </a:rPr>
              <a:t>وأسس كتابة الباحث للإطار النظري.</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929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فهم ما هية الاطار النظري للبحوث.</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معرفة اهمية الاطار النظري للبحوث.</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التعرف على النقاط الاساسية التي تساعد في كتابة اطار نظري متميز.</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التمييز بين الاطار النظري والدراسات السابقة.</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معرفة اهمية الدراسات السابقة كجزء من الاطار النظري.</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التعرف على كيفية كتابة تلخيصا للدراسات السابقة.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460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معرفة اهم مكونات الاطار النظري.</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اكتساب مهارة كتابة اطار نظري علمي وشامل.</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اكتساب مهارة الربط بين الاطار النظري والدراسات السابقة.</a:t>
            </a:r>
          </a:p>
          <a:p>
            <a:pPr marL="465138" lvl="0" indent="-404813"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معرفة اهم النقاط الاساسية التي يجب اتباعها قبل البدء باعداد اطار نظري للبحث.</a:t>
            </a:r>
          </a:p>
          <a:p>
            <a:pPr marL="465138" indent="-404813" algn="just" rtl="1">
              <a:buFont typeface="Arial" panose="020B0604020202020204" pitchFamily="34" charset="0"/>
              <a:buChar char="•"/>
              <a:defRPr/>
            </a:pPr>
            <a:r>
              <a:rPr lang="ar-JO" sz="2400" dirty="0">
                <a:solidFill>
                  <a:prstClr val="black"/>
                </a:solidFill>
                <a:cs typeface="Times New Roman" panose="02020603050405020304" pitchFamily="18" charset="0"/>
              </a:rPr>
              <a:t>التعرف على الاسس والمعايير التي يجب اتباعها عند كتابة اطار نظري.</a:t>
            </a:r>
          </a:p>
          <a:p>
            <a:pPr marL="60325" lvl="0" algn="just" rtl="1">
              <a:defRPr/>
            </a:pPr>
            <a:endParaRPr lang="ar-JO" sz="2400" dirty="0" smtClean="0">
              <a:solidFill>
                <a:prstClr val="black"/>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039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 </a:t>
            </a: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يُعَدُّ الإطار النظري بمثابة المُكوِّن الرئيسي للأبحاث والرسائل العلمية، فهو بمثابة الهيكل العظمي بالنسبة للإنسان، ودونه لن يكون هناك بحث علمي من الأساس، وسوف يُصبح عبارةً عن رسالة عادية، أو مقال مُطوَّل خالٍ من أي لمحات أو أطر بحثية. </a:t>
            </a: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وقد تم </a:t>
            </a:r>
            <a:r>
              <a:rPr lang="ar-JO" altLang="en-US" sz="2400" dirty="0">
                <a:solidFill>
                  <a:prstClr val="black"/>
                </a:solidFill>
                <a:latin typeface="Times New Roman" panose="02020603050405020304" pitchFamily="18" charset="0"/>
                <a:cs typeface="Times New Roman" panose="02020603050405020304" pitchFamily="18" charset="0"/>
              </a:rPr>
              <a:t>تطوير النظريات من قبل الباحثين لشرح الظواهر ، ورسم الروابط ، وعمل </a:t>
            </a:r>
            <a:r>
              <a:rPr lang="ar-JO" altLang="en-US" sz="2400" dirty="0" smtClean="0">
                <a:solidFill>
                  <a:prstClr val="black"/>
                </a:solidFill>
                <a:latin typeface="Times New Roman" panose="02020603050405020304" pitchFamily="18" charset="0"/>
                <a:cs typeface="Times New Roman" panose="02020603050405020304" pitchFamily="18" charset="0"/>
              </a:rPr>
              <a:t>التنبؤات، وفي </a:t>
            </a:r>
            <a:r>
              <a:rPr lang="ar-JO" altLang="en-US" sz="2400" dirty="0">
                <a:solidFill>
                  <a:prstClr val="black"/>
                </a:solidFill>
                <a:latin typeface="Times New Roman" panose="02020603050405020304" pitchFamily="18" charset="0"/>
                <a:cs typeface="Times New Roman" panose="02020603050405020304" pitchFamily="18" charset="0"/>
              </a:rPr>
              <a:t>الاطار </a:t>
            </a:r>
            <a:r>
              <a:rPr lang="ar-JO" altLang="en-US" sz="2400" dirty="0" smtClean="0">
                <a:solidFill>
                  <a:prstClr val="black"/>
                </a:solidFill>
                <a:latin typeface="Times New Roman" panose="02020603050405020304" pitchFamily="18" charset="0"/>
                <a:cs typeface="Times New Roman" panose="02020603050405020304" pitchFamily="18" charset="0"/>
              </a:rPr>
              <a:t>النظري، </a:t>
            </a:r>
            <a:r>
              <a:rPr lang="ar-JO" altLang="en-US" sz="2400" dirty="0">
                <a:solidFill>
                  <a:prstClr val="black"/>
                </a:solidFill>
                <a:latin typeface="Times New Roman" panose="02020603050405020304" pitchFamily="18" charset="0"/>
                <a:cs typeface="Times New Roman" panose="02020603050405020304" pitchFamily="18" charset="0"/>
              </a:rPr>
              <a:t>تشرح النظريات الموجودة التي تدعم </a:t>
            </a:r>
            <a:r>
              <a:rPr lang="ar-JO" altLang="en-US" sz="2400" dirty="0" smtClean="0">
                <a:solidFill>
                  <a:prstClr val="black"/>
                </a:solidFill>
                <a:latin typeface="Times New Roman" panose="02020603050405020304" pitchFamily="18" charset="0"/>
                <a:cs typeface="Times New Roman" panose="02020603050405020304" pitchFamily="18" charset="0"/>
              </a:rPr>
              <a:t>بحثك، </a:t>
            </a:r>
            <a:r>
              <a:rPr lang="ar-JO" altLang="en-US" sz="2400" dirty="0">
                <a:solidFill>
                  <a:prstClr val="black"/>
                </a:solidFill>
                <a:latin typeface="Times New Roman" panose="02020603050405020304" pitchFamily="18" charset="0"/>
                <a:cs typeface="Times New Roman" panose="02020603050405020304" pitchFamily="18" charset="0"/>
              </a:rPr>
              <a:t>وتُظهر أن عملك يرتكز على أفكار راسخة</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بعبارة أخرى ، يبرر إطار العمل النظري بحثك اللاحق ويضعه في سياقه ، وهي خطوة أولى حاسمة لورقتك البحثية أو </a:t>
            </a:r>
            <a:r>
              <a:rPr lang="ar-JO" altLang="en-US" sz="2400" dirty="0" smtClean="0">
                <a:solidFill>
                  <a:prstClr val="black"/>
                </a:solidFill>
                <a:latin typeface="Times New Roman" panose="02020603050405020304" pitchFamily="18" charset="0"/>
                <a:cs typeface="Times New Roman" panose="02020603050405020304" pitchFamily="18" charset="0"/>
              </a:rPr>
              <a:t>أطروحتك. فالاطار </a:t>
            </a:r>
            <a:r>
              <a:rPr lang="ar-JO" altLang="en-US" sz="2400" dirty="0">
                <a:solidFill>
                  <a:prstClr val="black"/>
                </a:solidFill>
                <a:latin typeface="Times New Roman" panose="02020603050405020304" pitchFamily="18" charset="0"/>
                <a:cs typeface="Times New Roman" panose="02020603050405020304" pitchFamily="18" charset="0"/>
              </a:rPr>
              <a:t>النظري </a:t>
            </a:r>
            <a:r>
              <a:rPr lang="ar-JO" altLang="en-US" sz="2400" dirty="0" smtClean="0">
                <a:solidFill>
                  <a:prstClr val="black"/>
                </a:solidFill>
                <a:latin typeface="Times New Roman" panose="02020603050405020304" pitchFamily="18" charset="0"/>
                <a:cs typeface="Times New Roman" panose="02020603050405020304" pitchFamily="18" charset="0"/>
              </a:rPr>
              <a:t>الشامل يؤهلك </a:t>
            </a:r>
            <a:r>
              <a:rPr lang="ar-JO" altLang="en-US" sz="2400" dirty="0">
                <a:solidFill>
                  <a:prstClr val="black"/>
                </a:solidFill>
                <a:latin typeface="Times New Roman" panose="02020603050405020304" pitchFamily="18" charset="0"/>
                <a:cs typeface="Times New Roman" panose="02020603050405020304" pitchFamily="18" charset="0"/>
              </a:rPr>
              <a:t>لتحقيق النجاح لاحقًا في عملية البحث والكتابة</a:t>
            </a:r>
            <a:r>
              <a:rPr lang="ar-JO" altLang="en-US" sz="2400" dirty="0" smtClean="0">
                <a:solidFill>
                  <a:prstClr val="black"/>
                </a:solidFill>
                <a:latin typeface="Times New Roman" panose="02020603050405020304" pitchFamily="18" charset="0"/>
                <a:cs typeface="Times New Roman" panose="02020603050405020304" pitchFamily="18" charset="0"/>
              </a:rPr>
              <a:t>. </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مقدمة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930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يقسم مفهوم الإطار النظري إلى جزئين الأول هو كلمة </a:t>
            </a:r>
            <a:r>
              <a:rPr lang="ar-JO" altLang="en-US" sz="2400" b="1" dirty="0">
                <a:solidFill>
                  <a:prstClr val="black"/>
                </a:solidFill>
                <a:latin typeface="Times New Roman" panose="02020603050405020304" pitchFamily="18" charset="0"/>
                <a:cs typeface="Times New Roman" panose="02020603050405020304" pitchFamily="18" charset="0"/>
              </a:rPr>
              <a:t>الإطار</a:t>
            </a:r>
            <a:r>
              <a:rPr lang="ar-JO" altLang="en-US" sz="2400" dirty="0">
                <a:solidFill>
                  <a:prstClr val="black"/>
                </a:solidFill>
                <a:latin typeface="Times New Roman" panose="02020603050405020304" pitchFamily="18" charset="0"/>
                <a:cs typeface="Times New Roman" panose="02020603050405020304" pitchFamily="18" charset="0"/>
              </a:rPr>
              <a:t> وجمعها أطر وإطارات، وهي تعني ما يحيط بالأشياء من الخارج، أو الهيكل والحدود العامة التي تُوضِّح معالم الأشياء، والمقصود بها في مصطلحنا الحدود والمكونات الخاصة بالبحث العلمي، والتي تتوقَّف على طبيعة المنهج العلمي، وما يقوم بجمعه الباحث به من معلومات. الثاني هو كلمة </a:t>
            </a:r>
            <a:r>
              <a:rPr lang="ar-JO" altLang="en-US" sz="2400" b="1" dirty="0">
                <a:solidFill>
                  <a:prstClr val="black"/>
                </a:solidFill>
                <a:latin typeface="Times New Roman" panose="02020603050405020304" pitchFamily="18" charset="0"/>
                <a:cs typeface="Times New Roman" panose="02020603050405020304" pitchFamily="18" charset="0"/>
              </a:rPr>
              <a:t>النظري</a:t>
            </a:r>
            <a:r>
              <a:rPr lang="ar-JO" altLang="en-US" sz="2400" dirty="0">
                <a:solidFill>
                  <a:prstClr val="black"/>
                </a:solidFill>
                <a:latin typeface="Times New Roman" panose="02020603050405020304" pitchFamily="18" charset="0"/>
                <a:cs typeface="Times New Roman" panose="02020603050405020304" pitchFamily="18" charset="0"/>
              </a:rPr>
              <a:t>، وكلمة النظري مشتقة من النظر، والعلم النظري هو الذي يعتمد على كل ما هو مكتوب، وفي مصطلح الاطار النظري تعني ما يقوم به الباحث العلمي من مكتوبات تُعبِّر عن وجهة نظره </a:t>
            </a:r>
            <a:r>
              <a:rPr lang="ar-JO" altLang="en-US" sz="2400" dirty="0" smtClean="0">
                <a:solidFill>
                  <a:prstClr val="black"/>
                </a:solidFill>
                <a:latin typeface="Times New Roman" panose="02020603050405020304" pitchFamily="18" charset="0"/>
                <a:cs typeface="Times New Roman" panose="02020603050405020304" pitchFamily="18" charset="0"/>
              </a:rPr>
              <a:t>العلمية.</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مفهوم الإطار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382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3180" y="749509"/>
            <a:ext cx="6491445" cy="4887419"/>
          </a:xfrm>
          <a:prstGeom prst="rect">
            <a:avLst/>
          </a:prstGeom>
        </p:spPr>
      </p:pic>
    </p:spTree>
    <p:extLst>
      <p:ext uri="{BB962C8B-B14F-4D97-AF65-F5344CB8AC3E}">
        <p14:creationId xmlns:p14="http://schemas.microsoft.com/office/powerpoint/2010/main" val="10754860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تعدد المفاهيم التي تم إطلاقها حول مفهوم الإطار النظري </a:t>
            </a:r>
            <a:r>
              <a:rPr lang="ar-JO" altLang="en-US" sz="2400" dirty="0" smtClean="0">
                <a:solidFill>
                  <a:prstClr val="black"/>
                </a:solidFill>
                <a:latin typeface="Times New Roman" panose="02020603050405020304" pitchFamily="18" charset="0"/>
                <a:cs typeface="Times New Roman" panose="02020603050405020304" pitchFamily="18" charset="0"/>
              </a:rPr>
              <a:t>للبحث، </a:t>
            </a:r>
            <a:r>
              <a:rPr lang="ar-JO" altLang="en-US" sz="2400" dirty="0">
                <a:solidFill>
                  <a:prstClr val="black"/>
                </a:solidFill>
                <a:latin typeface="Times New Roman" panose="02020603050405020304" pitchFamily="18" charset="0"/>
                <a:cs typeface="Times New Roman" panose="02020603050405020304" pitchFamily="18" charset="0"/>
              </a:rPr>
              <a:t>ومن أفضل التعريفات والمفاهيم الآتي</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lnSpc>
                <a:spcPct val="150000"/>
              </a:lnSpc>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هو </a:t>
            </a:r>
            <a:r>
              <a:rPr lang="ar-JO" altLang="en-US" sz="2400" dirty="0">
                <a:solidFill>
                  <a:prstClr val="black"/>
                </a:solidFill>
                <a:latin typeface="Times New Roman" panose="02020603050405020304" pitchFamily="18" charset="0"/>
                <a:cs typeface="Times New Roman" panose="02020603050405020304" pitchFamily="18" charset="0"/>
              </a:rPr>
              <a:t>عبارة عن التدوينات والكتابات التي يقوم الباحث بصياغتها في البحث الخاص به والتي تبدأ بالمقدمة وتنتهي بتوصيات البحث التي تعبر عن حل الإشكالية العلمية التي </a:t>
            </a:r>
            <a:r>
              <a:rPr lang="ar-JO" altLang="en-US" sz="2400" dirty="0" smtClean="0">
                <a:solidFill>
                  <a:prstClr val="black"/>
                </a:solidFill>
                <a:latin typeface="Times New Roman" panose="02020603050405020304" pitchFamily="18" charset="0"/>
                <a:cs typeface="Times New Roman" panose="02020603050405020304" pitchFamily="18" charset="0"/>
              </a:rPr>
              <a:t>يدور </a:t>
            </a:r>
            <a:r>
              <a:rPr lang="ar-JO" altLang="en-US" sz="2400" dirty="0">
                <a:solidFill>
                  <a:prstClr val="black"/>
                </a:solidFill>
                <a:latin typeface="Times New Roman" panose="02020603050405020304" pitchFamily="18" charset="0"/>
                <a:cs typeface="Times New Roman" panose="02020603050405020304" pitchFamily="18" charset="0"/>
              </a:rPr>
              <a:t>حولها </a:t>
            </a:r>
            <a:r>
              <a:rPr lang="ar-JO" altLang="en-US" sz="2400" dirty="0" smtClean="0">
                <a:solidFill>
                  <a:prstClr val="black"/>
                </a:solidFill>
                <a:latin typeface="Times New Roman" panose="02020603050405020304" pitchFamily="18" charset="0"/>
                <a:cs typeface="Times New Roman" panose="02020603050405020304" pitchFamily="18" charset="0"/>
              </a:rPr>
              <a:t>البحث.</a:t>
            </a:r>
          </a:p>
          <a:p>
            <a:pPr marL="342900" lvl="0" indent="-342900" algn="justLow" rtl="1">
              <a:lnSpc>
                <a:spcPct val="150000"/>
              </a:lnSpc>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هو عبارة عن توضيح لما يحتويه البحث بشكل مفصل ولما يدور حوله عنوان البحث بطريقة تفصيلية واضحة ومشروحة بشكل كامل وشامل.</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مفهوم الإطار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7114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يُقدّم </a:t>
            </a:r>
            <a:r>
              <a:rPr lang="ar-JO" altLang="en-US" sz="2400" dirty="0">
                <a:solidFill>
                  <a:prstClr val="black"/>
                </a:solidFill>
                <a:latin typeface="Times New Roman" panose="02020603050405020304" pitchFamily="18" charset="0"/>
                <a:cs typeface="Times New Roman" panose="02020603050405020304" pitchFamily="18" charset="0"/>
              </a:rPr>
              <a:t>الإطار النظري نتاج الأفكار التي بنيت على تصورات المعارف والعلوم، ويسلط الباحث فكره على تحديد المفاهيم ذات الدلالة والبعد والمعنى، ويبين الباحث من خلال العرض الموضوعي التطورات العلمية التي حدثت في مجال تخصصه، ثم يقوم بتحليل المتغيرات البحثية وتأصيلها عن طريق الرجوع إلى النظريات ذات </a:t>
            </a:r>
            <a:r>
              <a:rPr lang="ar-JO" altLang="en-US" sz="2400" dirty="0" smtClean="0">
                <a:solidFill>
                  <a:prstClr val="black"/>
                </a:solidFill>
                <a:latin typeface="Times New Roman" panose="02020603050405020304" pitchFamily="18" charset="0"/>
                <a:cs typeface="Times New Roman" panose="02020603050405020304" pitchFamily="18" charset="0"/>
              </a:rPr>
              <a:t>الصلة.</a:t>
            </a: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الإطار النظري هو أحد عناصر البحث العلمي الأساسية، يقوم الباحث من خلاله بشرح النظرية التي يستند إليها بحثه، ويشرح أهم الظواهر والمفاهيم الموجودة فيه بالإضافة إلى التنبؤات، ويشرح سبب وجود المشكلة التي يعمل الباحث على دراستها، وهدف الدراسة والمتغيرات، والإطار النظري مهم لأنه يضع موضوع البحث في سياقه </a:t>
            </a:r>
            <a:r>
              <a:rPr lang="ar-JO" altLang="en-US" sz="2400" dirty="0" smtClean="0">
                <a:solidFill>
                  <a:prstClr val="black"/>
                </a:solidFill>
                <a:latin typeface="Times New Roman" panose="02020603050405020304" pitchFamily="18" charset="0"/>
                <a:cs typeface="Times New Roman" panose="02020603050405020304" pitchFamily="18" charset="0"/>
              </a:rPr>
              <a:t>العام</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مفهوم الإطار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8993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بناءا على سبق يمكن استنتاج ان الاطار النظري هو:</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الخلفية </a:t>
            </a:r>
            <a:r>
              <a:rPr lang="ar-JO" altLang="en-US" sz="2400" dirty="0">
                <a:solidFill>
                  <a:prstClr val="black"/>
                </a:solidFill>
                <a:latin typeface="Times New Roman" panose="02020603050405020304" pitchFamily="18" charset="0"/>
                <a:cs typeface="Times New Roman" panose="02020603050405020304" pitchFamily="18" charset="0"/>
              </a:rPr>
              <a:t>العلمية النظرية التي يحتاج الباحث للعلم بها ليستطيع بالتالي أن يعد بحثا علميا له أهداف وفروض علمية يكون لتحقيقها أثر في البناء المعرفي فأعداد بحث حول القوة المميزة بالسرعة مثلا يتطلب من الباحث أن يكون على دراية بالقوة ومميزاتها وأنواعها حتى يكون لبحثه أثر في الإضافة العلمية .</a:t>
            </a: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مفهوم الإطار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54109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ويمكن استعراض تعريف </a:t>
            </a:r>
            <a:r>
              <a:rPr lang="ar-JO" altLang="en-US" sz="2400" b="1" u="sng" dirty="0">
                <a:solidFill>
                  <a:prstClr val="black"/>
                </a:solidFill>
                <a:latin typeface="Times New Roman" panose="02020603050405020304" pitchFamily="18" charset="0"/>
                <a:cs typeface="Times New Roman" panose="02020603050405020304" pitchFamily="18" charset="0"/>
              </a:rPr>
              <a:t>(الإطار النظري) في عدة نقاط</a:t>
            </a:r>
            <a:r>
              <a:rPr lang="ar-JO" altLang="en-US" sz="2400" b="1" u="sng"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b="1" u="sng" dirty="0">
              <a:solidFill>
                <a:prstClr val="black"/>
              </a:solidFill>
              <a:latin typeface="Times New Roman" panose="02020603050405020304" pitchFamily="18" charset="0"/>
              <a:cs typeface="Times New Roman" panose="02020603050405020304" pitchFamily="18" charset="0"/>
            </a:endParaRPr>
          </a:p>
          <a:p>
            <a:pPr marL="457200" lvl="0" indent="-457200" algn="justLow" rtl="1">
              <a:buClr>
                <a:srgbClr val="0AAED4"/>
              </a:buClr>
              <a:buSzPct val="135000"/>
              <a:buFont typeface="+mj-lt"/>
              <a:buAutoNum type="arabicPeriod"/>
              <a:defRPr/>
            </a:pPr>
            <a:r>
              <a:rPr lang="ar-JO" altLang="en-US" sz="2400" dirty="0">
                <a:solidFill>
                  <a:prstClr val="black"/>
                </a:solidFill>
                <a:latin typeface="Times New Roman" panose="02020603050405020304" pitchFamily="18" charset="0"/>
                <a:cs typeface="Times New Roman" panose="02020603050405020304" pitchFamily="18" charset="0"/>
              </a:rPr>
              <a:t>هو الفقرة  الثانية في البحث العلمي، والتي تأتي بعد </a:t>
            </a:r>
            <a:r>
              <a:rPr lang="ar-JO" altLang="en-US" sz="2400" dirty="0" smtClean="0">
                <a:solidFill>
                  <a:prstClr val="black"/>
                </a:solidFill>
                <a:latin typeface="Times New Roman" panose="02020603050405020304" pitchFamily="18" charset="0"/>
                <a:cs typeface="Times New Roman" panose="02020603050405020304" pitchFamily="18" charset="0"/>
              </a:rPr>
              <a:t>الهيكل العام للبحث </a:t>
            </a:r>
            <a:r>
              <a:rPr lang="ar-JO" altLang="en-US" sz="2400" dirty="0">
                <a:solidFill>
                  <a:prstClr val="black"/>
                </a:solidFill>
                <a:latin typeface="Times New Roman" panose="02020603050405020304" pitchFamily="18" charset="0"/>
                <a:cs typeface="Times New Roman" panose="02020603050405020304" pitchFamily="18" charset="0"/>
              </a:rPr>
              <a:t>بشكل مباشر.</a:t>
            </a:r>
          </a:p>
          <a:p>
            <a:pPr marL="457200" lvl="0" indent="-457200" algn="justLow" rtl="1">
              <a:buClr>
                <a:srgbClr val="0AAED4"/>
              </a:buClr>
              <a:buSzPct val="135000"/>
              <a:buFont typeface="+mj-lt"/>
              <a:buAutoNum type="arabicPeriod"/>
              <a:defRPr/>
            </a:pPr>
            <a:r>
              <a:rPr lang="ar-JO" altLang="en-US" sz="2400" dirty="0">
                <a:solidFill>
                  <a:prstClr val="black"/>
                </a:solidFill>
                <a:latin typeface="Times New Roman" panose="02020603050405020304" pitchFamily="18" charset="0"/>
                <a:cs typeface="Times New Roman" panose="02020603050405020304" pitchFamily="18" charset="0"/>
              </a:rPr>
              <a:t>يبلغ حجمه للبحث العلمي حوالي أربعين إلى خمسين </a:t>
            </a:r>
            <a:r>
              <a:rPr lang="ar-JO" altLang="en-US" sz="2400" dirty="0" smtClean="0">
                <a:solidFill>
                  <a:prstClr val="black"/>
                </a:solidFill>
                <a:latin typeface="Times New Roman" panose="02020603050405020304" pitchFamily="18" charset="0"/>
                <a:cs typeface="Times New Roman" panose="02020603050405020304" pitchFamily="18" charset="0"/>
              </a:rPr>
              <a:t>صفحة.</a:t>
            </a:r>
            <a:endParaRPr lang="ar-JO" altLang="en-US" sz="2400" dirty="0">
              <a:solidFill>
                <a:prstClr val="black"/>
              </a:solidFill>
              <a:latin typeface="Times New Roman" panose="02020603050405020304" pitchFamily="18" charset="0"/>
              <a:cs typeface="Times New Roman" panose="02020603050405020304" pitchFamily="18" charset="0"/>
            </a:endParaRPr>
          </a:p>
          <a:p>
            <a:pPr marL="457200" lvl="0" indent="-457200" algn="justLow" rtl="1">
              <a:buClr>
                <a:srgbClr val="0AAED4"/>
              </a:buClr>
              <a:buSzPct val="135000"/>
              <a:buFont typeface="+mj-lt"/>
              <a:buAutoNum type="arabicPeriod"/>
              <a:defRPr/>
            </a:pPr>
            <a:r>
              <a:rPr lang="ar-JO" altLang="en-US" sz="2400" dirty="0">
                <a:solidFill>
                  <a:prstClr val="black"/>
                </a:solidFill>
                <a:latin typeface="Times New Roman" panose="02020603050405020304" pitchFamily="18" charset="0"/>
                <a:cs typeface="Times New Roman" panose="02020603050405020304" pitchFamily="18" charset="0"/>
              </a:rPr>
              <a:t>يقسم إلى الإطار النظري والدراسات السابقة</a:t>
            </a:r>
          </a:p>
          <a:p>
            <a:pPr marL="457200" lvl="0" indent="-457200" algn="justLow" rtl="1">
              <a:buClr>
                <a:srgbClr val="0AAED4"/>
              </a:buClr>
              <a:buSzPct val="135000"/>
              <a:buFont typeface="+mj-lt"/>
              <a:buAutoNum type="arabicPeriod"/>
              <a:defRPr/>
            </a:pPr>
            <a:r>
              <a:rPr lang="ar-JO" altLang="en-US" sz="2400" dirty="0">
                <a:solidFill>
                  <a:prstClr val="black"/>
                </a:solidFill>
                <a:latin typeface="Times New Roman" panose="02020603050405020304" pitchFamily="18" charset="0"/>
                <a:cs typeface="Times New Roman" panose="02020603050405020304" pitchFamily="18" charset="0"/>
              </a:rPr>
              <a:t>يعد كاملا في حال لم يحتويِ على الدراسات السابقة.</a:t>
            </a:r>
          </a:p>
          <a:p>
            <a:pPr marL="457200" lvl="0" indent="-457200" algn="justLow" rtl="1">
              <a:buClr>
                <a:srgbClr val="0AAED4"/>
              </a:buClr>
              <a:buSzPct val="135000"/>
              <a:buFont typeface="+mj-lt"/>
              <a:buAutoNum type="arabicPeriod"/>
              <a:defRPr/>
            </a:pPr>
            <a:r>
              <a:rPr lang="ar-JO" altLang="en-US" sz="2400" dirty="0">
                <a:solidFill>
                  <a:prstClr val="black"/>
                </a:solidFill>
                <a:latin typeface="Times New Roman" panose="02020603050405020304" pitchFamily="18" charset="0"/>
                <a:cs typeface="Times New Roman" panose="02020603050405020304" pitchFamily="18" charset="0"/>
              </a:rPr>
              <a:t>من خلال يقوم الباحث بعملية شرح للتدخلات وللعلاقة التي تتعلق بالظاهرة.</a:t>
            </a:r>
          </a:p>
          <a:p>
            <a:pPr marL="457200" lvl="0" indent="-457200" algn="justLow" rtl="1">
              <a:buClr>
                <a:srgbClr val="0AAED4"/>
              </a:buClr>
              <a:buSzPct val="135000"/>
              <a:buFont typeface="+mj-lt"/>
              <a:buAutoNum type="arabicPeriod"/>
              <a:defRPr/>
            </a:pPr>
            <a:r>
              <a:rPr lang="ar-JO" altLang="en-US" sz="2400" dirty="0">
                <a:solidFill>
                  <a:prstClr val="black"/>
                </a:solidFill>
                <a:latin typeface="Times New Roman" panose="02020603050405020304" pitchFamily="18" charset="0"/>
                <a:cs typeface="Times New Roman" panose="02020603050405020304" pitchFamily="18" charset="0"/>
              </a:rPr>
              <a:t>يشكل الهيكل الرئيسي والأساسي للفكرة التي يقوم الكاتب بدراستها.</a:t>
            </a:r>
          </a:p>
          <a:p>
            <a:pPr marL="457200" lvl="0" indent="-457200" algn="justLow" rtl="1">
              <a:buClr>
                <a:srgbClr val="0AAED4"/>
              </a:buClr>
              <a:buSzPct val="135000"/>
              <a:buFont typeface="+mj-lt"/>
              <a:buAutoNum type="arabicPeriod"/>
              <a:defRPr/>
            </a:pPr>
            <a:r>
              <a:rPr lang="ar-JO" altLang="en-US" sz="2400" dirty="0">
                <a:solidFill>
                  <a:prstClr val="black"/>
                </a:solidFill>
                <a:latin typeface="Times New Roman" panose="02020603050405020304" pitchFamily="18" charset="0"/>
                <a:cs typeface="Times New Roman" panose="02020603050405020304" pitchFamily="18" charset="0"/>
              </a:rPr>
              <a:t>من خلاله يقوم الباحث بجمع كافة المعلومات التي ترتبط وتتعلق بالبحث العلمي الخاص به، فيشكل بذلك الهيكل الفقري للبحث العلمي الذي يقوم به الكاتب.</a:t>
            </a:r>
            <a:endParaRPr lang="ar-JO" altLang="en-US" sz="2400" dirty="0" smtClean="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مفهوم الإطار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7378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a:latin typeface="Sakkal Majalla" panose="02000000000000000000" pitchFamily="2" charset="-78"/>
              </a:rPr>
              <a:t>أهمية الإطار النظري للبحوث العلمية</a:t>
            </a: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pic>
        <p:nvPicPr>
          <p:cNvPr id="2" name="Picture 1"/>
          <p:cNvPicPr>
            <a:picLocks noChangeAspect="1"/>
          </p:cNvPicPr>
          <p:nvPr/>
        </p:nvPicPr>
        <p:blipFill>
          <a:blip r:embed="rId3"/>
          <a:stretch>
            <a:fillRect/>
          </a:stretch>
        </p:blipFill>
        <p:spPr>
          <a:xfrm>
            <a:off x="854439" y="1900023"/>
            <a:ext cx="10568066" cy="4411461"/>
          </a:xfrm>
          <a:prstGeom prst="rect">
            <a:avLst/>
          </a:prstGeom>
        </p:spPr>
      </p:pic>
    </p:spTree>
    <p:extLst>
      <p:ext uri="{BB962C8B-B14F-4D97-AF65-F5344CB8AC3E}">
        <p14:creationId xmlns:p14="http://schemas.microsoft.com/office/powerpoint/2010/main" val="21974709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SA" altLang="en-US" sz="2400" dirty="0">
                <a:solidFill>
                  <a:prstClr val="black"/>
                </a:solidFill>
                <a:latin typeface="Times New Roman" panose="02020603050405020304" pitchFamily="18" charset="0"/>
                <a:cs typeface="Times New Roman" panose="02020603050405020304" pitchFamily="18" charset="0"/>
              </a:rPr>
              <a:t>يتوجب على الباحث قبل المباشرة بكتابة الإطار النظري أن يحدد طبيعة الموضوع، وكذلك قبل كتابة الإطار النظري أن يحدد الباحث ماهية المشكلة التي سيدور حولها كتابة وإعداد الإطار النظري، وطبيعة وآلية كتابة الإطار النظري وإعداد محتوى الإطار النظري تعتمد على الآلية التي تتبعها المؤسسة أو الجهة الأكاديمية التي يخضع لها الباحث ليتمكن من إعداد الإطار النظري بطريقة متميزة</a:t>
            </a:r>
            <a:r>
              <a:rPr lang="ar-SA"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SA" altLang="en-US" sz="2400" dirty="0">
                <a:solidFill>
                  <a:prstClr val="black"/>
                </a:solidFill>
                <a:latin typeface="Times New Roman" panose="02020603050405020304" pitchFamily="18" charset="0"/>
                <a:cs typeface="Times New Roman" panose="02020603050405020304" pitchFamily="18" charset="0"/>
              </a:rPr>
              <a:t>يوجد عديد من النقاط الواجب مراعاتها قبل كتابة الإطار النظري في البحث العلمي، حتى يصبح البحث مترابطًا في النهاية، ومعبرًا عما يتطلع إليه الباحث، ومن ثم يدخل في زمرة الأعمال البحثية الإيجابية، وفقًا للتقييمات المنهجية، ومن أبرز تلك النقاط ما يلي:</a:t>
            </a:r>
          </a:p>
          <a:p>
            <a:pPr lvl="0" algn="justLow" rtl="1">
              <a:buClr>
                <a:srgbClr val="0AAED4"/>
              </a:buClr>
              <a:buSzPct val="135000"/>
              <a:defRPr/>
            </a:pP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699934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ما يتوجب على الباحث القيام به قبل إعداد 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1867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buClr>
                <a:srgbClr val="0AAED4"/>
              </a:buClr>
              <a:buSzPct val="135000"/>
              <a:buFont typeface="+mj-lt"/>
              <a:buAutoNum type="arabicPeriod"/>
              <a:defRPr/>
            </a:pPr>
            <a:r>
              <a:rPr lang="ar-SA" altLang="en-US" sz="2400" b="1" dirty="0" smtClean="0">
                <a:solidFill>
                  <a:prstClr val="black"/>
                </a:solidFill>
                <a:latin typeface="Times New Roman" panose="02020603050405020304" pitchFamily="18" charset="0"/>
                <a:cs typeface="Times New Roman" panose="02020603050405020304" pitchFamily="18" charset="0"/>
              </a:rPr>
              <a:t>توافر </a:t>
            </a:r>
            <a:r>
              <a:rPr lang="ar-SA" altLang="en-US" sz="2400" b="1" dirty="0">
                <a:solidFill>
                  <a:prstClr val="black"/>
                </a:solidFill>
                <a:latin typeface="Times New Roman" panose="02020603050405020304" pitchFamily="18" charset="0"/>
                <a:cs typeface="Times New Roman" panose="02020603050405020304" pitchFamily="18" charset="0"/>
              </a:rPr>
              <a:t>المعلومات البحثية الشخصية: </a:t>
            </a:r>
            <a:r>
              <a:rPr lang="ar-SA" altLang="en-US" sz="2400" dirty="0">
                <a:solidFill>
                  <a:prstClr val="black"/>
                </a:solidFill>
                <a:latin typeface="Times New Roman" panose="02020603050405020304" pitchFamily="18" charset="0"/>
                <a:cs typeface="Times New Roman" panose="02020603050405020304" pitchFamily="18" charset="0"/>
              </a:rPr>
              <a:t>وتعد من أبرز النقاط الواجب مراعاتها قبل كتابة الإطار النظري، فلا يمكن للباحث أن يخوض معركة بحثية دون توافر معلومات لديه، وذلك من خلال دراسته أو تخصصه الجامعي، وعن طريق ذلك يبدأ في تكوين مفهوم عام عن موضوع البحث، ويبني على ما لديه، ومن ثم تقنين مفاهيم جديدة ذات صبغة ابتكارية بختام البحث</a:t>
            </a:r>
            <a:r>
              <a:rPr lang="ar-SA" altLang="en-US" sz="2400" dirty="0" smtClean="0">
                <a:solidFill>
                  <a:prstClr val="black"/>
                </a:solidFill>
                <a:latin typeface="Times New Roman" panose="02020603050405020304" pitchFamily="18" charset="0"/>
                <a:cs typeface="Times New Roman" panose="02020603050405020304" pitchFamily="18" charset="0"/>
              </a:rPr>
              <a:t>.</a:t>
            </a:r>
            <a:endParaRPr lang="ar-SA" altLang="en-US" sz="2400" dirty="0">
              <a:solidFill>
                <a:prstClr val="black"/>
              </a:solidFill>
              <a:latin typeface="Times New Roman" panose="02020603050405020304" pitchFamily="18" charset="0"/>
              <a:cs typeface="Times New Roman" panose="02020603050405020304" pitchFamily="18" charset="0"/>
            </a:endParaRPr>
          </a:p>
          <a:p>
            <a:pPr marL="457200" lvl="0" indent="-457200" algn="justLow" rtl="1">
              <a:buClr>
                <a:srgbClr val="0AAED4"/>
              </a:buClr>
              <a:buSzPct val="135000"/>
              <a:buFont typeface="+mj-lt"/>
              <a:buAutoNum type="arabicPeriod"/>
              <a:defRPr/>
            </a:pPr>
            <a:r>
              <a:rPr lang="ar-SA" altLang="en-US" sz="2400" b="1" dirty="0">
                <a:solidFill>
                  <a:prstClr val="black"/>
                </a:solidFill>
                <a:latin typeface="Times New Roman" panose="02020603050405020304" pitchFamily="18" charset="0"/>
                <a:cs typeface="Times New Roman" panose="02020603050405020304" pitchFamily="18" charset="0"/>
              </a:rPr>
              <a:t>وضوح الأفكار الرئيسية للبحث من خلال المقدمة: </a:t>
            </a:r>
            <a:r>
              <a:rPr lang="ar-SA" altLang="en-US" sz="2400" dirty="0">
                <a:solidFill>
                  <a:prstClr val="black"/>
                </a:solidFill>
                <a:latin typeface="Times New Roman" panose="02020603050405020304" pitchFamily="18" charset="0"/>
                <a:cs typeface="Times New Roman" panose="02020603050405020304" pitchFamily="18" charset="0"/>
              </a:rPr>
              <a:t>لا شك أن المقدمة البحثية هي المعبر أو النفق الذي يمكن عن طريقه العبور للبحث العلمي، لذا يجب أن تتضمن المقدمة الفكرة البحثية الرئيسية، مع إعطاء تصور للأفكار الفرعية في صورة موجزة، وكذلك يجب أن توضح المقدمة الأهمية التي ينطوي عليها البحث </a:t>
            </a:r>
            <a:r>
              <a:rPr lang="ar-SA" altLang="en-US" sz="2400" dirty="0" smtClean="0">
                <a:solidFill>
                  <a:prstClr val="black"/>
                </a:solidFill>
                <a:latin typeface="Times New Roman" panose="02020603050405020304" pitchFamily="18" charset="0"/>
                <a:cs typeface="Times New Roman" panose="02020603050405020304" pitchFamily="18" charset="0"/>
              </a:rPr>
              <a:t>العلمي</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kumimoji="0" lang="ar-SA"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513150" y="1019069"/>
            <a:ext cx="699934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ما يتوجب على الباحث القيام به قبل إعداد 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6048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200" b="1" dirty="0" smtClean="0">
                <a:solidFill>
                  <a:prstClr val="black"/>
                </a:solidFill>
                <a:latin typeface="Times New Roman" panose="02020603050405020304" pitchFamily="18" charset="0"/>
                <a:cs typeface="Times New Roman" panose="02020603050405020304" pitchFamily="18" charset="0"/>
              </a:rPr>
              <a:t>3. </a:t>
            </a:r>
            <a:r>
              <a:rPr lang="ar-SA" altLang="en-US" sz="2200" b="1" dirty="0" smtClean="0">
                <a:solidFill>
                  <a:prstClr val="black"/>
                </a:solidFill>
                <a:latin typeface="Times New Roman" panose="02020603050405020304" pitchFamily="18" charset="0"/>
                <a:cs typeface="Times New Roman" panose="02020603050405020304" pitchFamily="18" charset="0"/>
              </a:rPr>
              <a:t>تحديد </a:t>
            </a:r>
            <a:r>
              <a:rPr lang="ar-SA" altLang="en-US" sz="2200" b="1" dirty="0">
                <a:solidFill>
                  <a:prstClr val="black"/>
                </a:solidFill>
                <a:latin typeface="Times New Roman" panose="02020603050405020304" pitchFamily="18" charset="0"/>
                <a:cs typeface="Times New Roman" panose="02020603050405020304" pitchFamily="18" charset="0"/>
              </a:rPr>
              <a:t>مشكلة واضحة للبحث: </a:t>
            </a:r>
            <a:r>
              <a:rPr lang="ar-SA" altLang="en-US" sz="2200" dirty="0">
                <a:solidFill>
                  <a:prstClr val="black"/>
                </a:solidFill>
                <a:latin typeface="Times New Roman" panose="02020603050405020304" pitchFamily="18" charset="0"/>
                <a:cs typeface="Times New Roman" panose="02020603050405020304" pitchFamily="18" charset="0"/>
              </a:rPr>
              <a:t>من النقاط الواجب معرفتها قبل كتابة الإطار النظري فهي مناط البحث العلمي، والمحفز الحقيقي للباحث قبل القيام بأي إجراء علمي ممنهج، وفي الغالب تكون مشكلة أو ظاهرة البحث مشتقة من التجارب التي تحيط بالباحث، سواء في مجال عمله، أو في الحياة بوجه عام، فعلى سبيل المثال في حالة توجه الباحث العلمي إلى عمله، قد يرى كثيرًا من المعوقات التي تواجه البشر، مثل الأزمات المرورية، أو ذوي الاحتياجات الخاصة، أو وجود ملوثات متعددة في الهواء، ومن هنا يستلهم أفكاره وتنهض همته، ويبدأ في التفكير في تلك المشكلات، ويطرح الأسئلة المهمة التي من شأنها أن تجعله يبدأ في التنقيب عن حلول لتلك </a:t>
            </a:r>
            <a:r>
              <a:rPr lang="ar-SA" altLang="en-US" sz="2200" dirty="0" smtClean="0">
                <a:solidFill>
                  <a:prstClr val="black"/>
                </a:solidFill>
                <a:latin typeface="Times New Roman" panose="02020603050405020304" pitchFamily="18" charset="0"/>
                <a:cs typeface="Times New Roman" panose="02020603050405020304" pitchFamily="18" charset="0"/>
              </a:rPr>
              <a:t>المشكلة</a:t>
            </a:r>
            <a:r>
              <a:rPr lang="ar-JO" altLang="en-US" sz="22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SA" altLang="en-US" sz="22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200" b="1" dirty="0" smtClean="0">
                <a:solidFill>
                  <a:prstClr val="black"/>
                </a:solidFill>
                <a:latin typeface="Times New Roman" panose="02020603050405020304" pitchFamily="18" charset="0"/>
                <a:cs typeface="Times New Roman" panose="02020603050405020304" pitchFamily="18" charset="0"/>
              </a:rPr>
              <a:t>4. </a:t>
            </a:r>
            <a:r>
              <a:rPr lang="ar-SA" altLang="en-US" sz="2200" b="1" dirty="0" smtClean="0">
                <a:solidFill>
                  <a:prstClr val="black"/>
                </a:solidFill>
                <a:latin typeface="Times New Roman" panose="02020603050405020304" pitchFamily="18" charset="0"/>
                <a:cs typeface="Times New Roman" panose="02020603050405020304" pitchFamily="18" charset="0"/>
              </a:rPr>
              <a:t>الاهتمام </a:t>
            </a:r>
            <a:r>
              <a:rPr lang="ar-SA" altLang="en-US" sz="2200" b="1" dirty="0">
                <a:solidFill>
                  <a:prstClr val="black"/>
                </a:solidFill>
                <a:latin typeface="Times New Roman" panose="02020603050405020304" pitchFamily="18" charset="0"/>
                <a:cs typeface="Times New Roman" panose="02020603050405020304" pitchFamily="18" charset="0"/>
              </a:rPr>
              <a:t>بالتسلسل المنطقي لموضوع البحث: </a:t>
            </a:r>
            <a:r>
              <a:rPr lang="ar-SA" altLang="en-US" sz="2200" dirty="0">
                <a:solidFill>
                  <a:prstClr val="black"/>
                </a:solidFill>
                <a:latin typeface="Times New Roman" panose="02020603050405020304" pitchFamily="18" charset="0"/>
                <a:cs typeface="Times New Roman" panose="02020603050405020304" pitchFamily="18" charset="0"/>
              </a:rPr>
              <a:t>يجب أن ينطلق البحث بداية من المفهوم العام، ومن ثم التخصص فيما بعد؛ من خلال أفكار متفرعة ومتوازنة تعبر عنها أبواب وفصول البحث، مع الابتعاد عن تكرار أفكار البحث، وبمعنى آخر يجب أن يحمل كل جزء من أجزاء البحث الجديد من حيث المعنى والمضمون.</a:t>
            </a:r>
            <a:endParaRPr kumimoji="0" lang="ar-SA" altLang="en-US" sz="220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9934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ما يتوجب على الباحث القيام به قبل إعداد 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2961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dirty="0" smtClean="0">
                <a:solidFill>
                  <a:prstClr val="black"/>
                </a:solidFill>
                <a:latin typeface="Times New Roman" panose="02020603050405020304" pitchFamily="18" charset="0"/>
                <a:cs typeface="Times New Roman" panose="02020603050405020304" pitchFamily="18" charset="0"/>
              </a:rPr>
              <a:t>5. الهدف </a:t>
            </a:r>
            <a:r>
              <a:rPr lang="ar-JO" altLang="en-US" sz="2400" b="1" dirty="0">
                <a:solidFill>
                  <a:prstClr val="black"/>
                </a:solidFill>
                <a:latin typeface="Times New Roman" panose="02020603050405020304" pitchFamily="18" charset="0"/>
                <a:cs typeface="Times New Roman" panose="02020603050405020304" pitchFamily="18" charset="0"/>
              </a:rPr>
              <a:t>من البحث: </a:t>
            </a:r>
            <a:r>
              <a:rPr lang="ar-JO" altLang="en-US" sz="2400" dirty="0">
                <a:solidFill>
                  <a:prstClr val="black"/>
                </a:solidFill>
                <a:latin typeface="Times New Roman" panose="02020603050405020304" pitchFamily="18" charset="0"/>
                <a:cs typeface="Times New Roman" panose="02020603050405020304" pitchFamily="18" charset="0"/>
              </a:rPr>
              <a:t>من الطبيعي أن البحث العلمي على النقيض من المقالات السردية أو الموضوعات الإنشائية، حيث إن تلك الكتابات ليست بالضرورة أن تتضمن أهدافًا معينة على أرض الواقع، ففي معظمها وصف أو تعريف لظاهرة أو موضوع، أو فائدة محددة أو مزايا معينة، ولا تزيد على صفحة أو صفحتين على الأكثر، وذلك على خلاف البحث العلمي الذي يجب أن يتضمن هدفًا أو عدة أهداف محددة وواضحة، ومع الاسترسال في متن البحث العلمي يصل الباحث لحقائق ملموسة</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b="1" dirty="0" smtClean="0">
                <a:solidFill>
                  <a:prstClr val="black"/>
                </a:solidFill>
                <a:latin typeface="Times New Roman" panose="02020603050405020304" pitchFamily="18" charset="0"/>
                <a:cs typeface="Times New Roman" panose="02020603050405020304" pitchFamily="18" charset="0"/>
              </a:rPr>
              <a:t>6. تحديد </a:t>
            </a:r>
            <a:r>
              <a:rPr lang="ar-JO" altLang="en-US" sz="2400" b="1" dirty="0">
                <a:solidFill>
                  <a:prstClr val="black"/>
                </a:solidFill>
                <a:latin typeface="Times New Roman" panose="02020603050405020304" pitchFamily="18" charset="0"/>
                <a:cs typeface="Times New Roman" panose="02020603050405020304" pitchFamily="18" charset="0"/>
              </a:rPr>
              <a:t>المتغيرات البحثية: </a:t>
            </a:r>
            <a:r>
              <a:rPr lang="ar-JO" altLang="en-US" sz="2400" dirty="0">
                <a:solidFill>
                  <a:prstClr val="black"/>
                </a:solidFill>
                <a:latin typeface="Times New Roman" panose="02020603050405020304" pitchFamily="18" charset="0"/>
                <a:cs typeface="Times New Roman" panose="02020603050405020304" pitchFamily="18" charset="0"/>
              </a:rPr>
              <a:t>وهي من النقاط الواجب مراعاتها قبل كتابة الإطار النظري، ويتمثل ذلك في فرضيات البحث العلمي، والتي تعد بمثابة حلول مبدئية ووقتية يتنبأ بها الدارس أو الباحث، ويتم إثبات مدى إيجابيتها من عدمها بنهاية البحث، وفي الغالب تتضمن الفرضية العلمية متغيرين هما التابع، والمستقل، ويتم اختبار الفرضية عن طريق تحليل المعلومات التي يجمعها الباحث، ومن ثم قياسها بالوسائل الإحصائية المتعددة.</a:t>
            </a:r>
            <a:endParaRPr kumimoji="0" lang="ar-SA" altLang="en-US" sz="240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9934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ما يتوجب على الباحث القيام به قبل إعداد 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5566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dirty="0" smtClean="0">
                <a:solidFill>
                  <a:prstClr val="black"/>
                </a:solidFill>
                <a:latin typeface="Times New Roman" panose="02020603050405020304" pitchFamily="18" charset="0"/>
                <a:cs typeface="Times New Roman" panose="02020603050405020304" pitchFamily="18" charset="0"/>
              </a:rPr>
              <a:t>7. ت</a:t>
            </a:r>
            <a:r>
              <a:rPr lang="ar-SA" altLang="en-US" sz="2400" b="1" dirty="0" smtClean="0">
                <a:solidFill>
                  <a:prstClr val="black"/>
                </a:solidFill>
                <a:latin typeface="Times New Roman" panose="02020603050405020304" pitchFamily="18" charset="0"/>
                <a:cs typeface="Times New Roman" panose="02020603050405020304" pitchFamily="18" charset="0"/>
              </a:rPr>
              <a:t>عريف </a:t>
            </a:r>
            <a:r>
              <a:rPr lang="ar-SA" altLang="en-US" sz="2400" b="1" dirty="0">
                <a:solidFill>
                  <a:prstClr val="black"/>
                </a:solidFill>
                <a:latin typeface="Times New Roman" panose="02020603050405020304" pitchFamily="18" charset="0"/>
                <a:cs typeface="Times New Roman" panose="02020603050405020304" pitchFamily="18" charset="0"/>
              </a:rPr>
              <a:t>المصطلحات البحثية: </a:t>
            </a:r>
            <a:r>
              <a:rPr lang="ar-SA" altLang="en-US" sz="2400" dirty="0">
                <a:solidFill>
                  <a:prstClr val="black"/>
                </a:solidFill>
                <a:latin typeface="Times New Roman" panose="02020603050405020304" pitchFamily="18" charset="0"/>
                <a:cs typeface="Times New Roman" panose="02020603050405020304" pitchFamily="18" charset="0"/>
              </a:rPr>
              <a:t>من المهم أن يحدد الباحث مصطلحات البحث التي سوف يستعين بها، ويعد ذلك من النقاط الواجب معرفتها قبل كتابة الإطار النظري، ومن المعرف أن لكل نوع من الأبحاث مسمياته أو مصطلحاته غير دارجة لدى العامة، لذا فمن المهم أن يقوم بتعريف كل مصطلح على حدة، وذلك الأمر على جانب كبير من الأهمية، فقد يكون مفهوم أحد المصطلحات مختلفًا بالنسبة لوجهات نظر البعض، سواء من المتخصصين أو غير المتخصصين، ومن المهم تعريف ذلك؛ حتى يسير الجميع على نفس النسق والمقصد دون حدوث التباس، ومن الأسلم أن يكون التعريف مُجمعًا عليه من جانب الأكاديميين، فيجد في ذلك البحث الحجة في مقارعة ومجابهة الآخرين.</a:t>
            </a:r>
            <a:endParaRPr kumimoji="0" lang="ar-SA" altLang="en-US" sz="240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9934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ما يتوجب على الباحث القيام به قبل إعداد 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0399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dirty="0" smtClean="0">
                <a:solidFill>
                  <a:prstClr val="black"/>
                </a:solidFill>
                <a:latin typeface="Times New Roman" panose="02020603050405020304" pitchFamily="18" charset="0"/>
                <a:cs typeface="Times New Roman" panose="02020603050405020304" pitchFamily="18" charset="0"/>
              </a:rPr>
              <a:t>8. تحديد </a:t>
            </a:r>
            <a:r>
              <a:rPr lang="ar-JO" altLang="en-US" sz="2400" b="1" dirty="0">
                <a:solidFill>
                  <a:prstClr val="black"/>
                </a:solidFill>
                <a:latin typeface="Times New Roman" panose="02020603050405020304" pitchFamily="18" charset="0"/>
                <a:cs typeface="Times New Roman" panose="02020603050405020304" pitchFamily="18" charset="0"/>
              </a:rPr>
              <a:t>الدراسات والمؤلفات السابقة: </a:t>
            </a:r>
            <a:r>
              <a:rPr lang="ar-JO" altLang="en-US" sz="2400" dirty="0">
                <a:solidFill>
                  <a:prstClr val="black"/>
                </a:solidFill>
                <a:latin typeface="Times New Roman" panose="02020603050405020304" pitchFamily="18" charset="0"/>
                <a:cs typeface="Times New Roman" panose="02020603050405020304" pitchFamily="18" charset="0"/>
              </a:rPr>
              <a:t>ويعد ذلك من النقاط الواجب معرفتها قبل كتابة الإطار النظري، فبالإضافة إلى المعارف الشخصية والتخصصية للباحث، يجب أن يكون مُلمًّا بعديد من التفاصيل المتعلقة بموضوع البحث على نطاق واسع، ومن الضروري أن يستعين الباحث بالمعلومات المناسبة للبحث، ولا شك في الدراسات والمؤلفات السابقة تشكل ميدانًا واسعًا من العلوم، ومدادًا مهمًّا لكل ما يود الباحث معرفته، مع الأخذ في الاعتبار أن ما يستقيه من معلومات، يجب أن يكون في إطار الاستعانة بمادة البحث، وليس اشتقاقًا لأفكار الغير، فالباحث يجب أن يتطلع إلى الجديد، ويسعى حثيثًا لتكوين المفاهيم الجديدة، على اعتبار توافر الحداثة والأدوات العلمية العصرية التي لم تكن توجد لدى أقرانه من الباحثين، ومن ثم الابتعاد عن التكرار، وجدير بالذكر أن هناك بعض الجامعات التي تحدد نسبًا معينة للاقتباس حتى لا يشوب البحث التشابه.</a:t>
            </a:r>
            <a:endParaRPr kumimoji="0" lang="ar-SA" altLang="en-US" sz="240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9934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ما يتوجب على الباحث القيام به قبل إعداد 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27070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dirty="0" smtClean="0">
                <a:solidFill>
                  <a:prstClr val="black"/>
                </a:solidFill>
                <a:latin typeface="Times New Roman" panose="02020603050405020304" pitchFamily="18" charset="0"/>
                <a:cs typeface="Times New Roman" panose="02020603050405020304" pitchFamily="18" charset="0"/>
              </a:rPr>
              <a:t>9. </a:t>
            </a:r>
            <a:r>
              <a:rPr lang="ar-SA" altLang="en-US" sz="2400" b="1" dirty="0" smtClean="0">
                <a:solidFill>
                  <a:prstClr val="black"/>
                </a:solidFill>
                <a:latin typeface="Times New Roman" panose="02020603050405020304" pitchFamily="18" charset="0"/>
                <a:cs typeface="Times New Roman" panose="02020603050405020304" pitchFamily="18" charset="0"/>
              </a:rPr>
              <a:t>تحديد </a:t>
            </a:r>
            <a:r>
              <a:rPr lang="ar-SA" altLang="en-US" sz="2400" b="1" dirty="0">
                <a:solidFill>
                  <a:prstClr val="black"/>
                </a:solidFill>
                <a:latin typeface="Times New Roman" panose="02020603050405020304" pitchFamily="18" charset="0"/>
                <a:cs typeface="Times New Roman" panose="02020603050405020304" pitchFamily="18" charset="0"/>
              </a:rPr>
              <a:t>جميع جوانب البحث العلمي: </a:t>
            </a:r>
            <a:r>
              <a:rPr lang="ar-SA" altLang="en-US" sz="2400" dirty="0">
                <a:solidFill>
                  <a:prstClr val="black"/>
                </a:solidFill>
                <a:latin typeface="Times New Roman" panose="02020603050405020304" pitchFamily="18" charset="0"/>
                <a:cs typeface="Times New Roman" panose="02020603050405020304" pitchFamily="18" charset="0"/>
              </a:rPr>
              <a:t>وذلك في أولويات النقاط الواجب مراعاتها قبل كتابة الإطار النظري، فالتشعب في البحث العلمي سبيل الفشل، فهناك موضوع أو ظاهرة معينة ينبغي عدم الحياد عنها، لذا وجب عدم الانسياق وراء أفكار لا تمت للبحث بصلة</a:t>
            </a:r>
            <a:r>
              <a:rPr lang="ar-SA" altLang="en-US" sz="2400" dirty="0" smtClean="0">
                <a:solidFill>
                  <a:prstClr val="black"/>
                </a:solidFill>
                <a:latin typeface="Times New Roman" panose="02020603050405020304" pitchFamily="18" charset="0"/>
                <a:cs typeface="Times New Roman" panose="02020603050405020304" pitchFamily="18" charset="0"/>
              </a:rPr>
              <a:t>.</a:t>
            </a:r>
            <a:endParaRPr lang="ar-SA"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endParaRPr lang="ar-SA"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b="1" dirty="0" smtClean="0">
                <a:solidFill>
                  <a:prstClr val="black"/>
                </a:solidFill>
                <a:latin typeface="Times New Roman" panose="02020603050405020304" pitchFamily="18" charset="0"/>
                <a:cs typeface="Times New Roman" panose="02020603050405020304" pitchFamily="18" charset="0"/>
              </a:rPr>
              <a:t>10. </a:t>
            </a:r>
            <a:r>
              <a:rPr lang="ar-SA" altLang="en-US" sz="2400" b="1" dirty="0" smtClean="0">
                <a:solidFill>
                  <a:prstClr val="black"/>
                </a:solidFill>
                <a:latin typeface="Times New Roman" panose="02020603050405020304" pitchFamily="18" charset="0"/>
                <a:cs typeface="Times New Roman" panose="02020603050405020304" pitchFamily="18" charset="0"/>
              </a:rPr>
              <a:t>توثيق </a:t>
            </a:r>
            <a:r>
              <a:rPr lang="ar-SA" altLang="en-US" sz="2400" b="1" dirty="0">
                <a:solidFill>
                  <a:prstClr val="black"/>
                </a:solidFill>
                <a:latin typeface="Times New Roman" panose="02020603050405020304" pitchFamily="18" charset="0"/>
                <a:cs typeface="Times New Roman" panose="02020603050405020304" pitchFamily="18" charset="0"/>
              </a:rPr>
              <a:t>المراجع في البحث: </a:t>
            </a:r>
            <a:r>
              <a:rPr lang="ar-SA" altLang="en-US" sz="2400" dirty="0">
                <a:solidFill>
                  <a:prstClr val="black"/>
                </a:solidFill>
                <a:latin typeface="Times New Roman" panose="02020603050405020304" pitchFamily="18" charset="0"/>
                <a:cs typeface="Times New Roman" panose="02020603050405020304" pitchFamily="18" charset="0"/>
              </a:rPr>
              <a:t>ويعد التوثيق من الأمور الأخلاقية والشكلية المهمة في الإطار النظري، فعلى الجانب الأخلاقي يعد ذلك تقديرًا لجهود السابقين من باب الأمانة العلمية، وعلى الجانب الشكلي فإن ذلك الأمر يوحي بمدى اجتهاد الباحث، وسعيه للوصول إلى الحقيقة، لذا فمن المهم أن يكون الباحث على علم بطريقة التوثيق التي سوف يستخدمها، فذلك من النقاط الواجب توافرها قبل كتابة الإطار النظري، ويجب أن يتم ذلك فيما بعد بشكل مرتب، وفقًا لما اصطلح عليه خبراء البحث العلمي.</a:t>
            </a:r>
            <a:endParaRPr kumimoji="0" lang="ar-SA" altLang="en-US" sz="240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9934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ما يتوجب على الباحث القيام به قبل إعداد 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9830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dirty="0" smtClean="0">
                <a:solidFill>
                  <a:prstClr val="black"/>
                </a:solidFill>
                <a:latin typeface="Times New Roman" panose="02020603050405020304" pitchFamily="18" charset="0"/>
                <a:cs typeface="Times New Roman" panose="02020603050405020304" pitchFamily="18" charset="0"/>
              </a:rPr>
              <a:t>11. </a:t>
            </a:r>
            <a:r>
              <a:rPr lang="ar-SA" altLang="en-US" sz="2400" b="1" dirty="0" smtClean="0">
                <a:solidFill>
                  <a:prstClr val="black"/>
                </a:solidFill>
                <a:latin typeface="Times New Roman" panose="02020603050405020304" pitchFamily="18" charset="0"/>
                <a:cs typeface="Times New Roman" panose="02020603050405020304" pitchFamily="18" charset="0"/>
              </a:rPr>
              <a:t>تضمين </a:t>
            </a:r>
            <a:r>
              <a:rPr lang="ar-SA" altLang="en-US" sz="2400" b="1" dirty="0">
                <a:solidFill>
                  <a:prstClr val="black"/>
                </a:solidFill>
                <a:latin typeface="Times New Roman" panose="02020603050405020304" pitchFamily="18" charset="0"/>
                <a:cs typeface="Times New Roman" panose="02020603050405020304" pitchFamily="18" charset="0"/>
              </a:rPr>
              <a:t>الشروحات الوافية: </a:t>
            </a:r>
            <a:r>
              <a:rPr lang="ar-SA" altLang="en-US" sz="2400" dirty="0">
                <a:solidFill>
                  <a:prstClr val="black"/>
                </a:solidFill>
                <a:latin typeface="Times New Roman" panose="02020603050405020304" pitchFamily="18" charset="0"/>
                <a:cs typeface="Times New Roman" panose="02020603050405020304" pitchFamily="18" charset="0"/>
              </a:rPr>
              <a:t>من النقاط الواجب مراعاتها قبل كتابة الإطار النظري أن يسعى الباحث لتقديم شرح وافٍ لجميع أوجه التشابه أو الاختلافات فيما بين وجهات النظر المتعلقة بالدراسات أو المراجع السابقة، والتي يستعين بها الباحث في الحصول على معلومات البحث، والهدف من ذلك هو الخروج بمفاهيم ومُسلمات بحثية يمكن الاعتماد عليها في سوق النتائج.</a:t>
            </a:r>
            <a:endParaRPr kumimoji="0" lang="ar-SA" altLang="en-US" sz="240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9934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ما يتوجب على الباحث القيام به قبل إعداد الإطار </a:t>
            </a:r>
            <a:r>
              <a:rPr lang="ar-EG" sz="2800" b="1" dirty="0" smtClean="0">
                <a:latin typeface="Times New Roman" panose="02020603050405020304" pitchFamily="18" charset="0"/>
                <a:cs typeface="Times New Roman" panose="02020603050405020304" pitchFamily="18" charset="0"/>
              </a:rPr>
              <a:t>النظري</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96470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فيما يلي </a:t>
            </a:r>
            <a:r>
              <a:rPr lang="ar-JO" altLang="en-US" sz="2400" b="1" u="sng" dirty="0">
                <a:solidFill>
                  <a:prstClr val="black"/>
                </a:solidFill>
                <a:latin typeface="Times New Roman" panose="02020603050405020304" pitchFamily="18" charset="0"/>
                <a:cs typeface="Times New Roman" panose="02020603050405020304" pitchFamily="18" charset="0"/>
              </a:rPr>
              <a:t>بعض النصائح التي تساعد الباحث في كتابة إطار نظري </a:t>
            </a:r>
            <a:r>
              <a:rPr lang="ar-JO" altLang="en-US" sz="2400" b="1" u="sng" dirty="0" smtClean="0">
                <a:solidFill>
                  <a:prstClr val="black"/>
                </a:solidFill>
                <a:latin typeface="Times New Roman" panose="02020603050405020304" pitchFamily="18" charset="0"/>
                <a:cs typeface="Times New Roman" panose="02020603050405020304" pitchFamily="18" charset="0"/>
              </a:rPr>
              <a:t>متميز </a:t>
            </a:r>
            <a:r>
              <a:rPr lang="ar-JO" altLang="en-US" sz="2400" b="1" u="sng" dirty="0">
                <a:solidFill>
                  <a:prstClr val="black"/>
                </a:solidFill>
                <a:latin typeface="Times New Roman" panose="02020603050405020304" pitchFamily="18" charset="0"/>
                <a:cs typeface="Times New Roman" panose="02020603050405020304" pitchFamily="18" charset="0"/>
              </a:rPr>
              <a:t>لبحثه</a:t>
            </a:r>
            <a:r>
              <a:rPr lang="ar-JO" altLang="en-US" sz="2400" b="1" u="sng"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لكتابة </a:t>
            </a:r>
            <a:r>
              <a:rPr lang="ar-JO" altLang="en-US" sz="2400" dirty="0">
                <a:solidFill>
                  <a:prstClr val="black"/>
                </a:solidFill>
                <a:latin typeface="Times New Roman" panose="02020603050405020304" pitchFamily="18" charset="0"/>
                <a:cs typeface="Times New Roman" panose="02020603050405020304" pitchFamily="18" charset="0"/>
              </a:rPr>
              <a:t>إطار نظري جيد وواضح يجب أن يحدد الباحث أولًا هدفه من البحث، ومن ثم يجمع المعلومات والبيانات التي تدعم بحثه وتفيده بشكل مباشر</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يجب </a:t>
            </a:r>
            <a:r>
              <a:rPr lang="ar-JO" altLang="en-US" sz="2400" dirty="0">
                <a:solidFill>
                  <a:prstClr val="black"/>
                </a:solidFill>
                <a:latin typeface="Times New Roman" panose="02020603050405020304" pitchFamily="18" charset="0"/>
                <a:cs typeface="Times New Roman" panose="02020603050405020304" pitchFamily="18" charset="0"/>
              </a:rPr>
              <a:t>أن </a:t>
            </a:r>
            <a:r>
              <a:rPr lang="ar-JO" altLang="en-US" sz="2400" dirty="0" smtClean="0">
                <a:solidFill>
                  <a:prstClr val="black"/>
                </a:solidFill>
                <a:latin typeface="Times New Roman" panose="02020603050405020304" pitchFamily="18" charset="0"/>
                <a:cs typeface="Times New Roman" panose="02020603050405020304" pitchFamily="18" charset="0"/>
              </a:rPr>
              <a:t>يركز </a:t>
            </a:r>
            <a:r>
              <a:rPr lang="ar-JO" altLang="en-US" sz="2400" dirty="0">
                <a:solidFill>
                  <a:prstClr val="black"/>
                </a:solidFill>
                <a:latin typeface="Times New Roman" panose="02020603050405020304" pitchFamily="18" charset="0"/>
                <a:cs typeface="Times New Roman" panose="02020603050405020304" pitchFamily="18" charset="0"/>
              </a:rPr>
              <a:t>الباحث في الإطار النظري </a:t>
            </a:r>
            <a:r>
              <a:rPr lang="ar-JO" altLang="en-US" sz="2400" dirty="0" smtClean="0">
                <a:solidFill>
                  <a:prstClr val="black"/>
                </a:solidFill>
                <a:latin typeface="Times New Roman" panose="02020603050405020304" pitchFamily="18" charset="0"/>
                <a:cs typeface="Times New Roman" panose="02020603050405020304" pitchFamily="18" charset="0"/>
              </a:rPr>
              <a:t>على مشكلة </a:t>
            </a:r>
            <a:r>
              <a:rPr lang="ar-JO" altLang="en-US" sz="2400" dirty="0">
                <a:solidFill>
                  <a:prstClr val="black"/>
                </a:solidFill>
                <a:latin typeface="Times New Roman" panose="02020603050405020304" pitchFamily="18" charset="0"/>
                <a:cs typeface="Times New Roman" panose="02020603050405020304" pitchFamily="18" charset="0"/>
              </a:rPr>
              <a:t>البحث التي ينوي معالجتها</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أن يكون الإطار النظري منسجما مع الدراسة التي يقوم بها </a:t>
            </a:r>
            <a:r>
              <a:rPr lang="ar-JO" altLang="en-US" sz="2400" dirty="0" smtClean="0">
                <a:solidFill>
                  <a:prstClr val="black"/>
                </a:solidFill>
                <a:latin typeface="Times New Roman" panose="02020603050405020304" pitchFamily="18" charset="0"/>
                <a:cs typeface="Times New Roman" panose="02020603050405020304" pitchFamily="18" charset="0"/>
              </a:rPr>
              <a:t>الباحث.</a:t>
            </a:r>
          </a:p>
          <a:p>
            <a:pPr marL="34290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على الباحث أن يراجع الدراسات السابقة التي أجريت في نفس موضوع دراسته قبل أن يكتب الإطار النظري الخاص ببحثه؛ لأن الدراسات السابقة ستساعد في الحصول على إجابات لسؤال البحث</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أن يتميز الاطار النظري بالتحليل بدلاً من التلخيص والنقل وإعادة الصياغة</a:t>
            </a:r>
            <a:r>
              <a:rPr lang="ar-JO" altLang="en-US" sz="2400" dirty="0" smtClean="0">
                <a:solidFill>
                  <a:prstClr val="black"/>
                </a:solidFill>
                <a:latin typeface="Times New Roman" panose="02020603050405020304" pitchFamily="18" charset="0"/>
                <a:cs typeface="Times New Roman" panose="02020603050405020304" pitchFamily="18" charset="0"/>
              </a:rPr>
              <a:t>.</a:t>
            </a:r>
          </a:p>
        </p:txBody>
      </p:sp>
      <p:sp>
        <p:nvSpPr>
          <p:cNvPr id="3" name="TextBox 2"/>
          <p:cNvSpPr txBox="1"/>
          <p:nvPr/>
        </p:nvSpPr>
        <p:spPr>
          <a:xfrm>
            <a:off x="2513149" y="1019069"/>
            <a:ext cx="6331047"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ألية صياغة الإطار النظري بطريقة متميزة واحترافية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0518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أن </a:t>
            </a:r>
            <a:r>
              <a:rPr lang="ar-JO" altLang="en-US" sz="2400" dirty="0">
                <a:solidFill>
                  <a:prstClr val="black"/>
                </a:solidFill>
                <a:latin typeface="Times New Roman" panose="02020603050405020304" pitchFamily="18" charset="0"/>
                <a:cs typeface="Times New Roman" panose="02020603050405020304" pitchFamily="18" charset="0"/>
              </a:rPr>
              <a:t>یحقق التوازن بین المصادر الداعمة والمعارضة لجانب أو حجة معینة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أن يكون واسعا بما فيه الكفاية لتغطية أو تقديم ما يكفي من المعلومات المطلوبة حول الموضوع.</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كذلك أن يكون ضيقا بما فيه الكفاية للقضاء على المعلومات غير ذات الصلة من البحث الخاص بالباحث.</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أن يجرى من مصادر موثوقة بحيث يعطي الطلاب الكتب والمجلات الأولوية الأولى عند صياغته.</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على الباحث اتباع أسلوب التنسيق المنصوص عليه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أن تكون المصادر ذات صلة.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ينبغي تنظيمه على أساس وزن النقاط المقدمة مما يعطيه المزيد من القيمة.</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أن يعالج الباحث بوضوح مسألة البحث والإطار النظري.</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يجب أن تحدد الدراسات والنماذج التي تدعم الموضوع الخاص بالباحث.</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ينبغي أن يحدد الباحث المصطلحات والتعاريف الرئيسية. وينبغي أن يذكر أيضا معنى المختصرات.</a:t>
            </a:r>
            <a:endParaRPr kumimoji="0" lang="ar-JO" altLang="en-US" sz="240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6331047"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ألية صياغة الإطار النظري بطريقة متميزة واحترافية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5327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يقوم الباحث بكتابة وإعداد الإطار النظري وفق منهجية وآلية محددة تساعد على تطوير المحتوى البحثي والتي تشكل للباحث المسار الواجب عليه اتباعه عند كتابة الإطار النظري، فتكون عملية كتابة الإطار النظري للبحث بأن يقوم الباحث باتباع الأسس والمعايير التي يجب أخذها بعين الاعتبار عند كتابة وإعداد الإطار النظري.</a:t>
            </a:r>
          </a:p>
          <a:p>
            <a:pPr lvl="0" algn="just" rtl="1">
              <a:defRPr/>
            </a:pPr>
            <a:endParaRPr lang="ar-JO" sz="2400" dirty="0">
              <a:solidFill>
                <a:prstClr val="black"/>
              </a:solidFill>
              <a:cs typeface="Times New Roman" panose="02020603050405020304" pitchFamily="18" charset="0"/>
            </a:endParaRPr>
          </a:p>
          <a:p>
            <a:pPr lvl="0" algn="just" rtl="1">
              <a:defRPr/>
            </a:pPr>
            <a:r>
              <a:rPr lang="ar-JO" sz="2400" dirty="0">
                <a:solidFill>
                  <a:prstClr val="black"/>
                </a:solidFill>
                <a:cs typeface="Times New Roman" panose="02020603050405020304" pitchFamily="18" charset="0"/>
              </a:rPr>
              <a:t>فيباشر الباحث بتحديد طبيعة العنوان وصيغة العنوان بشكل واضح وصريح الأمر الذي يساعد الباحث في المباشرة في أولى خطوات كتابة الإطار النظري، والتي يحدد فيها الباحث من خلال العنوان طبيعة المتغيرات التي سيتناولها الباحث في الإطار النظري، وبعد تحديد الباحث للعنوان يهيئ الباحث القارئ لتناول محتوى الإطار النظري من خلال إعداد مقدمة واضحة تبين طبيعة المحتوى وتهيئ القارئ لما سيتم تناوله في داخل الإطار النظري مما يساعد القارئ في تكوين فكرة أساسية ومبدئية عن الإطار النظري</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p:txBody>
      </p:sp>
      <p:sp>
        <p:nvSpPr>
          <p:cNvPr id="3" name="TextBox 2"/>
          <p:cNvSpPr txBox="1"/>
          <p:nvPr/>
        </p:nvSpPr>
        <p:spPr>
          <a:xfrm>
            <a:off x="2513149" y="1019069"/>
            <a:ext cx="490698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ألية وأسس كتابة الباحث للإطار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400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smtClean="0">
                <a:solidFill>
                  <a:prstClr val="black"/>
                </a:solidFill>
                <a:cs typeface="Times New Roman" panose="02020603050405020304" pitchFamily="18" charset="0"/>
              </a:rPr>
              <a:t>ومن </a:t>
            </a:r>
            <a:r>
              <a:rPr lang="ar-JO" sz="2400" dirty="0">
                <a:solidFill>
                  <a:prstClr val="black"/>
                </a:solidFill>
                <a:cs typeface="Times New Roman" panose="02020603050405020304" pitchFamily="18" charset="0"/>
              </a:rPr>
              <a:t>ثم بعد أن يقوم الباحث بتهيئة القارئ لمحتوى الإطار </a:t>
            </a:r>
            <a:r>
              <a:rPr lang="ar-JO" sz="2400" dirty="0" smtClean="0">
                <a:solidFill>
                  <a:prstClr val="black"/>
                </a:solidFill>
                <a:cs typeface="Times New Roman" panose="02020603050405020304" pitchFamily="18" charset="0"/>
              </a:rPr>
              <a:t>النظري حيق </a:t>
            </a:r>
            <a:r>
              <a:rPr lang="ar-JO" sz="2400" dirty="0">
                <a:solidFill>
                  <a:prstClr val="black"/>
                </a:solidFill>
                <a:cs typeface="Times New Roman" panose="02020603050405020304" pitchFamily="18" charset="0"/>
              </a:rPr>
              <a:t>يقوم الباحث بتعريف القارئ بماهية المتغيرات التي سيتناولها في الإطار النظري والتي ستكون محور الاهتمام والحديث في الإطار النظري، لذا يتوجب على الباحث أن يركز على تحديد ماهية العلاقة وطبيعتها التي يتشكل منها الإطار النظري بين المتغيرات التي يحتويها وبحصرها في داخله.</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49" y="1019069"/>
            <a:ext cx="490698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ألية وأسس كتابة الباحث للإطار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6220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JO" sz="2400" dirty="0">
                <a:solidFill>
                  <a:prstClr val="black"/>
                </a:solidFill>
                <a:cs typeface="Times New Roman" panose="02020603050405020304" pitchFamily="18" charset="0"/>
              </a:rPr>
              <a:t>تتعدد الأسس والركائز التي يتوجب على الباحث أن يعتني فيها عند إجراء وكتابة الإطار النظري الأمر الذي يساعد الباحث على تطوير مهاراته البحثية في إنشاء وكتابة الإطار النظري، فمن أهم أسس كتابة وإعداد الإطار النظري ما يأتي:</a:t>
            </a:r>
          </a:p>
          <a:p>
            <a:pPr lvl="0" algn="just" rtl="1">
              <a:defRPr/>
            </a:pPr>
            <a:endParaRPr lang="ar-JO" sz="2400" dirty="0">
              <a:solidFill>
                <a:prstClr val="black"/>
              </a:solidFill>
              <a:cs typeface="Times New Roman" panose="02020603050405020304" pitchFamily="18" charset="0"/>
            </a:endParaRP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يجب أن يكون محتوى الإطار النظري أصيل خالٍ من أي شكل أو صورة من أشكال وصور السرقة الأدبية أو العلمية أو الانتحال.</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يجب أن يتم اتباع الترتيب المتعارف عليه في إعداد وكتابة الإطار النظري في الدراسات البحثية.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يجب أن يقوم الباحث باتباع الأسس اللازمة لتنسيق الإطار النظري وفق أسس تنسيق البحث بشكل عام.</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يجب أن تخضع الجداول والأشكال إلى مجموعة من المعايير أثناء إضافتها في داخل الإطار النظري.</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يجب أن يكون الإطار النظري شامل كافة المتغيرات التي يحتويها العنوان الخاص بالبحث</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p:txBody>
      </p:sp>
      <p:sp>
        <p:nvSpPr>
          <p:cNvPr id="3" name="TextBox 2"/>
          <p:cNvSpPr txBox="1"/>
          <p:nvPr/>
        </p:nvSpPr>
        <p:spPr>
          <a:xfrm>
            <a:off x="2513149" y="1019069"/>
            <a:ext cx="490698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ألية وأسس كتابة الباحث للإطار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205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يجب </a:t>
            </a:r>
            <a:r>
              <a:rPr lang="ar-JO" sz="2400" dirty="0">
                <a:solidFill>
                  <a:prstClr val="black"/>
                </a:solidFill>
                <a:cs typeface="Times New Roman" panose="02020603050405020304" pitchFamily="18" charset="0"/>
              </a:rPr>
              <a:t>أن يبدأ الإطار النظري بمقدمة تشكل البوابة وعملية التهيئة لمحتوى الإطار النظري.</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يجب أن يشعر القارئ بأن الإطار النظري ذو قيمة علمية تستحق متابعة ومواصلة القارئ.</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يجب الالتزام بعدد وحجم الصفحات التي تحتوي على الإطار النظري.</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التحقق من كتابة وتوثيق كافة المصادر والمراجع التي تم استخدامها في إعداد الإطار النظري.</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التحقق من الالتزام بالاستخدام الصحيح لعلامات الترقيم والفواصل في أماكنها الصحيحة.</a:t>
            </a:r>
          </a:p>
          <a:p>
            <a:pPr marL="342900"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التحقق من خلو الإطار النظري من كافة الأخطاء الإملائية والنحوية واللغوية.</a:t>
            </a:r>
            <a:endParaRPr kumimoji="0" lang="ar-JO" sz="24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3" name="TextBox 2"/>
          <p:cNvSpPr txBox="1"/>
          <p:nvPr/>
        </p:nvSpPr>
        <p:spPr>
          <a:xfrm>
            <a:off x="2513149" y="1019069"/>
            <a:ext cx="490698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ألية وأسس كتابة الباحث للإطار النظري</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9652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a:solidFill>
                  <a:prstClr val="black"/>
                </a:solidFill>
                <a:latin typeface="Times New Roman" panose="02020603050405020304" pitchFamily="18" charset="0"/>
                <a:cs typeface="Times New Roman" panose="02020603050405020304" pitchFamily="18" charset="0"/>
              </a:rPr>
              <a:t>مكونات الإطار النظري للبحث العلمي </a:t>
            </a:r>
            <a:r>
              <a:rPr lang="ar-JO" altLang="en-US" sz="2400" b="1" u="sng"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b="1" u="sng"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يتكون الاطار النظري من ما يلي:</a:t>
            </a:r>
          </a:p>
          <a:p>
            <a:pPr lvl="0" algn="justLow" rtl="1">
              <a:buClr>
                <a:srgbClr val="0AAED4"/>
              </a:buClr>
              <a:buSzPct val="135000"/>
              <a:defRPr/>
            </a:pP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اختيار </a:t>
            </a:r>
            <a:r>
              <a:rPr lang="ar-JO" altLang="en-US" sz="2400" dirty="0">
                <a:solidFill>
                  <a:prstClr val="black"/>
                </a:solidFill>
                <a:latin typeface="Times New Roman" panose="02020603050405020304" pitchFamily="18" charset="0"/>
                <a:cs typeface="Times New Roman" panose="02020603050405020304" pitchFamily="18" charset="0"/>
              </a:rPr>
              <a:t>وتحديد المتغيرات ذات العلاقة بالبحث العلمي، وجمع جميع المفاهيم الرئيسية لموضوع الدراسة ومشكلتها، وتحديد العلاقة بين مختلف المتغيرات من خلال دراستها وتحكيمها، ومراجعة الدراسات السابقة والمراجع والنظر فيما قالته عن هذه المتغيرات سواء كانت متغيرات مستقلة أو تابعة.</a:t>
            </a:r>
          </a:p>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النقطة </a:t>
            </a:r>
            <a:r>
              <a:rPr lang="ar-JO" altLang="en-US" sz="2400" dirty="0">
                <a:solidFill>
                  <a:prstClr val="black"/>
                </a:solidFill>
                <a:latin typeface="Times New Roman" panose="02020603050405020304" pitchFamily="18" charset="0"/>
                <a:cs typeface="Times New Roman" panose="02020603050405020304" pitchFamily="18" charset="0"/>
              </a:rPr>
              <a:t>الثانية في الإطار النظري ومكوناته تكمن في تحديد العلاقة بين مختلف المتغيرات، وعرض علاقة هذه المتغيرات بالبحث وبنيته الرئيسية والإشكالية التي يناقشها، وفي هذه النقطة يشرح الباحث ترابط المتغيرات مع بعضها البعض في الإشكالية البحثية، والتأثير الذي يتركه كل متغير بالآخر، كما يمكن للباحث هنا أن يضع رأيه الشخصي في تحديد وشرح العلاقة بين متغيرات بحثه، على أن يعلل ويشرح سبب كلامه</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5221775"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126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a:solidFill>
                  <a:prstClr val="black"/>
                </a:solidFill>
                <a:latin typeface="Times New Roman" panose="02020603050405020304" pitchFamily="18" charset="0"/>
                <a:cs typeface="Times New Roman" panose="02020603050405020304" pitchFamily="18" charset="0"/>
              </a:rPr>
              <a:t>مكونات الإطار النظري للبحث العلمي </a:t>
            </a:r>
            <a:r>
              <a:rPr lang="ar-JO" altLang="en-US" sz="2400" b="1" u="sng"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b="1" u="sng"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تحديد </a:t>
            </a:r>
            <a:r>
              <a:rPr lang="ar-JO" altLang="en-US" sz="2400" dirty="0">
                <a:solidFill>
                  <a:prstClr val="black"/>
                </a:solidFill>
                <a:latin typeface="Times New Roman" panose="02020603050405020304" pitchFamily="18" charset="0"/>
                <a:cs typeface="Times New Roman" panose="02020603050405020304" pitchFamily="18" charset="0"/>
              </a:rPr>
              <a:t>اتجاه ونوع العلاقة بين المتغيرات وتوضيحها، فقد تكون للعلاقات أنواع وطبائع مختلفة، كما يبين الباحث هنا ما الذي يربط العلاقات والمفاهيم مع الدراسات السابقة، فيجب أن تكون هناك علاقة قوية وواضحة بين البحث والدراسات السابقة التي تعرضت لذات الموضوع</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القدرة </a:t>
            </a:r>
            <a:r>
              <a:rPr lang="ar-JO" altLang="en-US" sz="2400" dirty="0">
                <a:solidFill>
                  <a:prstClr val="black"/>
                </a:solidFill>
                <a:latin typeface="Times New Roman" panose="02020603050405020304" pitchFamily="18" charset="0"/>
                <a:cs typeface="Times New Roman" panose="02020603050405020304" pitchFamily="18" charset="0"/>
              </a:rPr>
              <a:t>على الاستنباط هو من أهم المكونات، بحيث يبين مقدرة الباحث على التفسير العلمي المترافق بالأدلة النقلية والعقلية، مع استشهاده بالدراسات السابقة والمراجع المتعلقة بذات إشكالية وموضوع البحث، وما فيه من متغيرات ومفاهيم سواء كانت مستقلة أو تابعة، ويجب أن يتم عرض الباحث لهذه الأمور بصورة علمية مصحوبة بالأدلة التي تصدق استنتاجات الباحث عن العلاقة بين متغيرات بحثه.</a:t>
            </a:r>
          </a:p>
        </p:txBody>
      </p:sp>
      <p:sp>
        <p:nvSpPr>
          <p:cNvPr id="3" name="TextBox 2"/>
          <p:cNvSpPr txBox="1"/>
          <p:nvPr/>
        </p:nvSpPr>
        <p:spPr>
          <a:xfrm>
            <a:off x="2513149" y="1019069"/>
            <a:ext cx="5221775"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4190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مكونات الاطار النظري للبحث العلمي</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pic>
        <p:nvPicPr>
          <p:cNvPr id="5" name="Picture 4"/>
          <p:cNvPicPr>
            <a:picLocks noChangeAspect="1"/>
          </p:cNvPicPr>
          <p:nvPr/>
        </p:nvPicPr>
        <p:blipFill>
          <a:blip r:embed="rId3"/>
          <a:stretch>
            <a:fillRect/>
          </a:stretch>
        </p:blipFill>
        <p:spPr>
          <a:xfrm>
            <a:off x="644577" y="1752991"/>
            <a:ext cx="10747948" cy="4558494"/>
          </a:xfrm>
          <a:prstGeom prst="rect">
            <a:avLst/>
          </a:prstGeom>
        </p:spPr>
      </p:pic>
    </p:spTree>
    <p:extLst>
      <p:ext uri="{BB962C8B-B14F-4D97-AF65-F5344CB8AC3E}">
        <p14:creationId xmlns:p14="http://schemas.microsoft.com/office/powerpoint/2010/main" val="37968081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a:solidFill>
                  <a:prstClr val="black"/>
                </a:solidFill>
                <a:latin typeface="Times New Roman" panose="02020603050405020304" pitchFamily="18" charset="0"/>
                <a:cs typeface="Times New Roman" panose="02020603050405020304" pitchFamily="18" charset="0"/>
              </a:rPr>
              <a:t>الدراسات السابقة كجزء من الإطار النظري: </a:t>
            </a:r>
            <a:endParaRPr lang="ar-JO" altLang="en-US" sz="2400" b="1" u="sng"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endParaRPr lang="ar-JO" altLang="en-US" sz="2400" b="1"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الدراسات </a:t>
            </a:r>
            <a:r>
              <a:rPr lang="ar-JO" altLang="en-US" sz="2400" dirty="0">
                <a:solidFill>
                  <a:prstClr val="black"/>
                </a:solidFill>
                <a:latin typeface="Times New Roman" panose="02020603050405020304" pitchFamily="18" charset="0"/>
                <a:cs typeface="Times New Roman" panose="02020603050405020304" pitchFamily="18" charset="0"/>
              </a:rPr>
              <a:t>السابقة تعني : تلك الدراسات التي سبق كتابتها والتي تحتوي على معلومات أو معارف مرتبطة بمشكلة البحث . والغرض من تدوينها وتحليلها لعدم تكرارها و إتاحة الفرصة أمام الباحث لتصميم بحثه نحو الأفضل.</a:t>
            </a:r>
          </a:p>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والدراسات </a:t>
            </a:r>
            <a:r>
              <a:rPr lang="ar-JO" altLang="en-US" sz="2400" dirty="0">
                <a:solidFill>
                  <a:prstClr val="black"/>
                </a:solidFill>
                <a:latin typeface="Times New Roman" panose="02020603050405020304" pitchFamily="18" charset="0"/>
                <a:cs typeface="Times New Roman" panose="02020603050405020304" pitchFamily="18" charset="0"/>
              </a:rPr>
              <a:t>السابقة هي مجموعة الدراسات والأبحاث التي تناولت الموضوع الذي يقوم الباحث بدراسته، وتلعب هذه الدراسات دورا كبيرا في إعطاء فكرة عامة للباحث عن البحث الذي يقوم به، وعن مراحل تطوره.</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وتلعب الدراسات السابقة دورا كبيرا وهاما في إغناء البحث العلمي، وتجعل مصادر هذا البحث متنوعة ومتعددة. ونظرا للدور الكبير الذي </a:t>
            </a:r>
            <a:r>
              <a:rPr lang="ar-JO" altLang="en-US" sz="2400" dirty="0" smtClean="0">
                <a:solidFill>
                  <a:prstClr val="black"/>
                </a:solidFill>
                <a:latin typeface="Times New Roman" panose="02020603050405020304" pitchFamily="18" charset="0"/>
                <a:cs typeface="Times New Roman" panose="02020603050405020304" pitchFamily="18" charset="0"/>
              </a:rPr>
              <a:t>تلعبه.</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4787060"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179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كما تعتبر </a:t>
            </a:r>
            <a:r>
              <a:rPr lang="ar-JO" altLang="en-US" sz="2400" dirty="0">
                <a:solidFill>
                  <a:prstClr val="black"/>
                </a:solidFill>
                <a:latin typeface="Times New Roman" panose="02020603050405020304" pitchFamily="18" charset="0"/>
                <a:cs typeface="Times New Roman" panose="02020603050405020304" pitchFamily="18" charset="0"/>
              </a:rPr>
              <a:t>الدراسات السابقة جزء لا يتجزأ من الإطار النظري للدراسة، فعندما يقرر الباحث أن يبحث في موضوع معين فلا بدّ له من الاطلاع على الدراسات السابقة وتلخيصها ومعرفة أوجه الاستفادة منها، على أن تكون منسجمة مع موضوعه. ويستطيع الباحث أن يتبع عدة أساليب في اختيار واستعراض الدراسات السابقة بشكل </a:t>
            </a:r>
            <a:r>
              <a:rPr lang="ar-JO" altLang="en-US" sz="2400" dirty="0" smtClean="0">
                <a:solidFill>
                  <a:prstClr val="black"/>
                </a:solidFill>
                <a:latin typeface="Times New Roman" panose="02020603050405020304" pitchFamily="18" charset="0"/>
                <a:cs typeface="Times New Roman" panose="02020603050405020304" pitchFamily="18" charset="0"/>
              </a:rPr>
              <a:t>صحيح، </a:t>
            </a:r>
            <a:r>
              <a:rPr lang="ar-JO" altLang="en-US" sz="2400" dirty="0">
                <a:solidFill>
                  <a:prstClr val="black"/>
                </a:solidFill>
                <a:latin typeface="Times New Roman" panose="02020603050405020304" pitchFamily="18" charset="0"/>
                <a:cs typeface="Times New Roman" panose="02020603050405020304" pitchFamily="18" charset="0"/>
              </a:rPr>
              <a:t>ومنها ما يأتي</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أن يختار الباحث الدراسات السابقة بشكل دقيق جدا؛ لأنَّ الهدف ليس فقط تحصيل أكبر عدد منها، بل تحصيل المنسجم منها مع موضوع دراسة الباحث.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يقوم الباحث بتلخيص الدراسات والأبحاث السابقة من خلال الرجوع إلى المصادر والمراجع ذات الصلة بموضوع دراسته.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513150" y="1019069"/>
            <a:ext cx="4787060"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Tree>
    <p:extLst>
      <p:ext uri="{BB962C8B-B14F-4D97-AF65-F5344CB8AC3E}">
        <p14:creationId xmlns:p14="http://schemas.microsoft.com/office/powerpoint/2010/main" val="2519161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أن </a:t>
            </a:r>
            <a:r>
              <a:rPr lang="ar-JO" altLang="en-US" sz="2400" dirty="0">
                <a:solidFill>
                  <a:prstClr val="black"/>
                </a:solidFill>
                <a:latin typeface="Times New Roman" panose="02020603050405020304" pitchFamily="18" charset="0"/>
                <a:cs typeface="Times New Roman" panose="02020603050405020304" pitchFamily="18" charset="0"/>
              </a:rPr>
              <a:t>يطلع الباحث على المصادر الأولية ذات الصلة بموضوع دراسته، على ألا يتوسع في تلخيصها وعرضها.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يكتفي الباحث فقط بعرض الأفكار الأساسية التي طرحتها، ويذكر عنوان الدراسة، ونوعها، والإشكالية التي طرحتها، والنتائج التي توصلت إليها.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أن يبين الباحث الجوانب التي ركزت عليها الدراسات السابقة والجوانب التي تغاضت عنها.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من الأفضل أن يختار الباحث الدراسات السابقة من الأقدم إلى الأحدث.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4787060"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Tree>
    <p:extLst>
      <p:ext uri="{BB962C8B-B14F-4D97-AF65-F5344CB8AC3E}">
        <p14:creationId xmlns:p14="http://schemas.microsoft.com/office/powerpoint/2010/main" val="818275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أهمية </a:t>
            </a:r>
            <a:r>
              <a:rPr lang="ar-JO" altLang="en-US" sz="2400" b="1" u="sng" dirty="0">
                <a:solidFill>
                  <a:prstClr val="black"/>
                </a:solidFill>
                <a:latin typeface="Times New Roman" panose="02020603050405020304" pitchFamily="18" charset="0"/>
                <a:cs typeface="Times New Roman" panose="02020603050405020304" pitchFamily="18" charset="0"/>
              </a:rPr>
              <a:t>الدراسات السابقة في البحث العلمي</a:t>
            </a:r>
            <a:r>
              <a:rPr lang="ar-JO" altLang="en-US" sz="2400" b="1" u="sng"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b="1" u="sng"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للدراسات السابقة أهمية كبيرة في البحث العلمي، فهي توفر للباحث العديد من المعلومات عن الموضوع المراد </a:t>
            </a:r>
            <a:r>
              <a:rPr lang="ar-JO" altLang="en-US" sz="2400" dirty="0" smtClean="0">
                <a:solidFill>
                  <a:prstClr val="black"/>
                </a:solidFill>
                <a:latin typeface="Times New Roman" panose="02020603050405020304" pitchFamily="18" charset="0"/>
                <a:cs typeface="Times New Roman" panose="02020603050405020304" pitchFamily="18" charset="0"/>
              </a:rPr>
              <a:t>بحثه، </a:t>
            </a:r>
            <a:r>
              <a:rPr lang="ar-JO" altLang="en-US" sz="2400" dirty="0">
                <a:solidFill>
                  <a:prstClr val="black"/>
                </a:solidFill>
                <a:latin typeface="Times New Roman" panose="02020603050405020304" pitchFamily="18" charset="0"/>
                <a:cs typeface="Times New Roman" panose="02020603050405020304" pitchFamily="18" charset="0"/>
              </a:rPr>
              <a:t>وتنبع أهميتها من عدة أمور نذكر منها ما يأتي: </a:t>
            </a:r>
            <a:endParaRPr lang="ar-JO" altLang="en-US" sz="2400" dirty="0" smtClean="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تُجنّب الدراسات السابقة الباحث الوقوع في الأخطاء التي وقع فيها من سبقه من الباحثين.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تعين الدراسات السابقة الباحث على التعرف إلى الأفكار التي تمّ طرحها من قبل؛ حتى لا يكررها ويتمكن من ابتكار أفكار جديدة.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تتيح الدراسات السابقة الفرصة للباحث لاختيار مناهج جديدة لدراسته</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يستطيع الباحث من خلال الاطلاع على الدراسات السابقة بيان النواحي التي ركزت عليها والتي أغفلتها. </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4787060"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Tree>
    <p:extLst>
      <p:ext uri="{BB962C8B-B14F-4D97-AF65-F5344CB8AC3E}">
        <p14:creationId xmlns:p14="http://schemas.microsoft.com/office/powerpoint/2010/main" val="3771018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buClr>
                <a:srgbClr val="0AAED4"/>
              </a:buClr>
              <a:buSzPct val="135000"/>
              <a:buFont typeface="Arial" panose="020B0604020202020204" pitchFamily="34" charset="0"/>
              <a:buChar char="•"/>
              <a:defRPr/>
            </a:pPr>
            <a:r>
              <a:rPr lang="ar-JO" altLang="en-US" sz="2400" dirty="0" smtClean="0">
                <a:solidFill>
                  <a:prstClr val="black"/>
                </a:solidFill>
                <a:latin typeface="Times New Roman" panose="02020603050405020304" pitchFamily="18" charset="0"/>
                <a:cs typeface="Times New Roman" panose="02020603050405020304" pitchFamily="18" charset="0"/>
              </a:rPr>
              <a:t>تمكن </a:t>
            </a:r>
            <a:r>
              <a:rPr lang="ar-JO" altLang="en-US" sz="2400" dirty="0">
                <a:solidFill>
                  <a:prstClr val="black"/>
                </a:solidFill>
                <a:latin typeface="Times New Roman" panose="02020603050405020304" pitchFamily="18" charset="0"/>
                <a:cs typeface="Times New Roman" panose="02020603050405020304" pitchFamily="18" charset="0"/>
              </a:rPr>
              <a:t>الدراسات السابقة الباحث من صياغة مشكلة جديدة لدراسته. </a:t>
            </a:r>
          </a:p>
          <a:p>
            <a:pPr marL="342900" lvl="0" indent="-342900" algn="justLow" rtl="1">
              <a:buClr>
                <a:srgbClr val="0AAED4"/>
              </a:buClr>
              <a:buSzPct val="135000"/>
              <a:buFont typeface="Arial" panose="020B0604020202020204" pitchFamily="34" charset="0"/>
              <a:buChar char="•"/>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تبين الدراسات السابقة العلاقات العامة ما بين المتغيرات. </a:t>
            </a:r>
          </a:p>
          <a:p>
            <a:pPr marL="342900" lvl="0" indent="-342900" algn="justLow" rtl="1">
              <a:buClr>
                <a:srgbClr val="0AAED4"/>
              </a:buClr>
              <a:buSzPct val="135000"/>
              <a:buFont typeface="Arial" panose="020B0604020202020204" pitchFamily="34" charset="0"/>
              <a:buChar char="•"/>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تعرف الباحث الصعوبات والمشاكل التي تعرَض لها من سبقه من الباحثين. </a:t>
            </a:r>
          </a:p>
          <a:p>
            <a:pPr marL="342900" lvl="0" indent="-342900" algn="justLow" rtl="1">
              <a:buClr>
                <a:srgbClr val="0AAED4"/>
              </a:buClr>
              <a:buSzPct val="135000"/>
              <a:buFont typeface="Arial" panose="020B0604020202020204" pitchFamily="34" charset="0"/>
              <a:buChar char="•"/>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تبين للباحث الطريقة الصحيحة في اختيار الأدوات المناسبة </a:t>
            </a:r>
            <a:r>
              <a:rPr lang="ar-JO" altLang="en-US" sz="2400" dirty="0" smtClean="0">
                <a:solidFill>
                  <a:prstClr val="black"/>
                </a:solidFill>
                <a:latin typeface="Times New Roman" panose="02020603050405020304" pitchFamily="18" charset="0"/>
                <a:cs typeface="Times New Roman" panose="02020603050405020304" pitchFamily="18" charset="0"/>
              </a:rPr>
              <a:t>لدراسته. </a:t>
            </a: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تساهم نتائج الدراسات السابقة في بناء الباحث لفرضيات </a:t>
            </a:r>
            <a:r>
              <a:rPr lang="ar-JO" altLang="en-US" sz="2400" dirty="0" smtClean="0">
                <a:solidFill>
                  <a:prstClr val="black"/>
                </a:solidFill>
                <a:latin typeface="Times New Roman" panose="02020603050405020304" pitchFamily="18" charset="0"/>
                <a:cs typeface="Times New Roman" panose="02020603050405020304" pitchFamily="18" charset="0"/>
              </a:rPr>
              <a:t>دراسته.</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4787060"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Tree>
    <p:extLst>
      <p:ext uri="{BB962C8B-B14F-4D97-AF65-F5344CB8AC3E}">
        <p14:creationId xmlns:p14="http://schemas.microsoft.com/office/powerpoint/2010/main" val="2953423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smtClean="0">
                <a:solidFill>
                  <a:prstClr val="black"/>
                </a:solidFill>
                <a:latin typeface="Times New Roman" panose="02020603050405020304" pitchFamily="18" charset="0"/>
                <a:cs typeface="Times New Roman" panose="02020603050405020304" pitchFamily="18" charset="0"/>
              </a:rPr>
              <a:t>يمكن عرض </a:t>
            </a:r>
            <a:r>
              <a:rPr lang="ar-JO" altLang="en-US" sz="2400" b="1" u="sng" dirty="0">
                <a:solidFill>
                  <a:prstClr val="black"/>
                </a:solidFill>
                <a:latin typeface="Times New Roman" panose="02020603050405020304" pitchFamily="18" charset="0"/>
                <a:cs typeface="Times New Roman" panose="02020603050405020304" pitchFamily="18" charset="0"/>
              </a:rPr>
              <a:t>الدراسات السابقة </a:t>
            </a:r>
            <a:r>
              <a:rPr lang="ar-JO" altLang="en-US" sz="2400" b="1" u="sng" dirty="0" smtClean="0">
                <a:solidFill>
                  <a:prstClr val="black"/>
                </a:solidFill>
                <a:latin typeface="Times New Roman" panose="02020603050405020304" pitchFamily="18" charset="0"/>
                <a:cs typeface="Times New Roman" panose="02020603050405020304" pitchFamily="18" charset="0"/>
              </a:rPr>
              <a:t>وفقا </a:t>
            </a:r>
            <a:r>
              <a:rPr lang="ar-JO" altLang="en-US" sz="2400" b="1" u="sng" dirty="0">
                <a:solidFill>
                  <a:prstClr val="black"/>
                </a:solidFill>
                <a:latin typeface="Times New Roman" panose="02020603050405020304" pitchFamily="18" charset="0"/>
                <a:cs typeface="Times New Roman" panose="02020603050405020304" pitchFamily="18" charset="0"/>
              </a:rPr>
              <a:t>للطرق التالية: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حصر الدراسات السابقة من خلال بطاقات مستقلة بكل جزئية من المادة العلمية.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استعراض الدراسات السابقة من خلال موضوعاتها.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وضع تقسيم رئيسي لموضوعات الدراسات؛ لتصنيف عناصر البحث بشكل متسلسل ومنطقي، يعود بالنفع على دراسة الباحث.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قراءة الباحث للدراسات السابقة بشكل دقيق يمكنه من فهم مناهجها والنتائج التي توصلت إليها.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مناقشة موضوعات الدراسات السابقة دفعة واحدة.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يختصر الباحث أبرز النقاط في الدراسات السابقة.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التحدث عن مضمون الدراسات السابقة التي تفيد الباحث في دراسته.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تجنب إصدار أحكام بالنقص أو القصور على الدراسات السابقة بدون تقديم دليل. </a:t>
            </a:r>
          </a:p>
          <a:p>
            <a:pPr marL="342900" lvl="0" indent="-342900" algn="justLow" rtl="1">
              <a:buClr>
                <a:srgbClr val="0AAED4"/>
              </a:buClr>
              <a:buSzPct val="135000"/>
              <a:buFont typeface="Arial" panose="020B0604020202020204" pitchFamily="34" charset="0"/>
              <a:buChar char="•"/>
              <a:defRPr/>
            </a:pPr>
            <a:r>
              <a:rPr lang="ar-JO" altLang="en-US" sz="2400" dirty="0">
                <a:solidFill>
                  <a:prstClr val="black"/>
                </a:solidFill>
                <a:latin typeface="Times New Roman" panose="02020603050405020304" pitchFamily="18" charset="0"/>
                <a:cs typeface="Times New Roman" panose="02020603050405020304" pitchFamily="18" charset="0"/>
              </a:rPr>
              <a:t>استعراض الدراسات السابقة من خلال اعتماد طريقة التحليل.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4787060"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Tree>
    <p:extLst>
      <p:ext uri="{BB962C8B-B14F-4D97-AF65-F5344CB8AC3E}">
        <p14:creationId xmlns:p14="http://schemas.microsoft.com/office/powerpoint/2010/main" val="1696840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buClr>
                <a:srgbClr val="0AAED4"/>
              </a:buClr>
              <a:buSzPct val="135000"/>
              <a:defRPr/>
            </a:pPr>
            <a:r>
              <a:rPr lang="ar-JO" altLang="en-US" sz="2400" b="1" u="sng" dirty="0">
                <a:solidFill>
                  <a:prstClr val="black"/>
                </a:solidFill>
                <a:latin typeface="Times New Roman" panose="02020603050405020304" pitchFamily="18" charset="0"/>
                <a:cs typeface="Times New Roman" panose="02020603050405020304" pitchFamily="18" charset="0"/>
              </a:rPr>
              <a:t>كيفية كتابة الدراسات السابقة </a:t>
            </a:r>
            <a:r>
              <a:rPr lang="ar-JO" altLang="en-US" sz="2400" b="1" u="sng"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b="1" u="sng"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من </a:t>
            </a:r>
            <a:r>
              <a:rPr lang="ar-JO" altLang="en-US" sz="2400" dirty="0">
                <a:solidFill>
                  <a:prstClr val="black"/>
                </a:solidFill>
                <a:latin typeface="Times New Roman" panose="02020603050405020304" pitchFamily="18" charset="0"/>
                <a:cs typeface="Times New Roman" panose="02020603050405020304" pitchFamily="18" charset="0"/>
              </a:rPr>
              <a:t>المعتمد في بحوث </a:t>
            </a:r>
            <a:r>
              <a:rPr lang="ar-JO" altLang="en-US" sz="2400" dirty="0" smtClean="0">
                <a:solidFill>
                  <a:prstClr val="black"/>
                </a:solidFill>
                <a:latin typeface="Times New Roman" panose="02020603050405020304" pitchFamily="18" charset="0"/>
                <a:cs typeface="Times New Roman" panose="02020603050405020304" pitchFamily="18" charset="0"/>
              </a:rPr>
              <a:t>جامعة ميدأوشن يتم  </a:t>
            </a:r>
            <a:r>
              <a:rPr lang="ar-JO" altLang="en-US" sz="2400" dirty="0">
                <a:solidFill>
                  <a:prstClr val="black"/>
                </a:solidFill>
                <a:latin typeface="Times New Roman" panose="02020603050405020304" pitchFamily="18" charset="0"/>
                <a:cs typeface="Times New Roman" panose="02020603050405020304" pitchFamily="18" charset="0"/>
              </a:rPr>
              <a:t>تدوين بعض المعلومات من الدراسات السابقة لغرض توضيحها للقارئ وبيان مدى قربها وبعدها من دراسته وهذه المعلومات هي </a:t>
            </a:r>
            <a:r>
              <a:rPr lang="ar-JO" altLang="en-US" sz="2400" dirty="0" smtClean="0">
                <a:solidFill>
                  <a:prstClr val="black"/>
                </a:solidFill>
                <a:latin typeface="Times New Roman" panose="02020603050405020304" pitchFamily="18" charset="0"/>
                <a:cs typeface="Times New Roman" panose="02020603050405020304" pitchFamily="18" charset="0"/>
              </a:rPr>
              <a:t>:</a:t>
            </a:r>
          </a:p>
          <a:p>
            <a:pPr lvl="0" algn="justLow" rtl="1">
              <a:buClr>
                <a:srgbClr val="0AAED4"/>
              </a:buClr>
              <a:buSzPct val="135000"/>
              <a:defRPr/>
            </a:pPr>
            <a:endParaRPr lang="ar-JO" altLang="en-US" sz="2400" dirty="0">
              <a:solidFill>
                <a:prstClr val="black"/>
              </a:solidFill>
              <a:latin typeface="Times New Roman" panose="02020603050405020304" pitchFamily="18" charset="0"/>
              <a:cs typeface="Times New Roman" panose="02020603050405020304" pitchFamily="18" charset="0"/>
            </a:endParaRP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1- اسم الباحث .</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2- العام الذي اجري فيه البحث</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3- عنوان البحث .</a:t>
            </a:r>
          </a:p>
          <a:p>
            <a:pPr lvl="0" algn="justLow" rtl="1">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4-أهداف البحث</a:t>
            </a:r>
            <a:r>
              <a:rPr lang="ar-JO" altLang="en-US"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4787060"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Tree>
    <p:extLst>
      <p:ext uri="{BB962C8B-B14F-4D97-AF65-F5344CB8AC3E}">
        <p14:creationId xmlns:p14="http://schemas.microsoft.com/office/powerpoint/2010/main" val="3517877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buClr>
                <a:srgbClr val="0AAED4"/>
              </a:buClr>
              <a:buSzPct val="135000"/>
              <a:defRPr/>
            </a:pPr>
            <a:r>
              <a:rPr lang="ar-JO" altLang="en-US" sz="2400" dirty="0" smtClean="0">
                <a:solidFill>
                  <a:prstClr val="black"/>
                </a:solidFill>
                <a:latin typeface="Times New Roman" panose="02020603050405020304" pitchFamily="18" charset="0"/>
                <a:cs typeface="Times New Roman" panose="02020603050405020304" pitchFamily="18" charset="0"/>
              </a:rPr>
              <a:t>5- </a:t>
            </a:r>
            <a:r>
              <a:rPr lang="ar-JO" altLang="en-US" sz="2400" dirty="0">
                <a:solidFill>
                  <a:prstClr val="black"/>
                </a:solidFill>
                <a:latin typeface="Times New Roman" panose="02020603050405020304" pitchFamily="18" charset="0"/>
                <a:cs typeface="Times New Roman" panose="02020603050405020304" pitchFamily="18" charset="0"/>
              </a:rPr>
              <a:t>منهج البحث</a:t>
            </a: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6- عينة البحث.</a:t>
            </a: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7- إجراءات البحث بشكل موجز</a:t>
            </a: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8- أهم الاستنتاجات</a:t>
            </a: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9- أهم التوصيات التي خرج بها البحث.</a:t>
            </a:r>
          </a:p>
          <a:p>
            <a:pPr lvl="0" algn="justLow" rtl="1">
              <a:lnSpc>
                <a:spcPct val="150000"/>
              </a:lnSpc>
              <a:buClr>
                <a:srgbClr val="0AAED4"/>
              </a:buClr>
              <a:buSzPct val="135000"/>
              <a:defRPr/>
            </a:pPr>
            <a:r>
              <a:rPr lang="ar-JO" altLang="en-US" sz="2400" dirty="0">
                <a:solidFill>
                  <a:prstClr val="black"/>
                </a:solidFill>
                <a:latin typeface="Times New Roman" panose="02020603050405020304" pitchFamily="18" charset="0"/>
                <a:cs typeface="Times New Roman" panose="02020603050405020304" pitchFamily="18" charset="0"/>
              </a:rPr>
              <a:t>10- يدون في </a:t>
            </a:r>
            <a:r>
              <a:rPr lang="ar-JO" altLang="en-US" sz="2400" dirty="0" smtClean="0">
                <a:solidFill>
                  <a:prstClr val="black"/>
                </a:solidFill>
                <a:latin typeface="Times New Roman" panose="02020603050405020304" pitchFamily="18" charset="0"/>
                <a:cs typeface="Times New Roman" panose="02020603050405020304" pitchFamily="18" charset="0"/>
              </a:rPr>
              <a:t>قائمة المراجع </a:t>
            </a:r>
            <a:r>
              <a:rPr lang="ar-JO" altLang="en-US" sz="2400" dirty="0">
                <a:solidFill>
                  <a:prstClr val="black"/>
                </a:solidFill>
                <a:latin typeface="Times New Roman" panose="02020603050405020304" pitchFamily="18" charset="0"/>
                <a:cs typeface="Times New Roman" panose="02020603050405020304" pitchFamily="18" charset="0"/>
              </a:rPr>
              <a:t>المصدر الذي اخذ منه الدراسة السابقة.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4787060" cy="523220"/>
          </a:xfrm>
          <a:prstGeom prst="rect">
            <a:avLst/>
          </a:prstGeom>
          <a:noFill/>
        </p:spPr>
        <p:txBody>
          <a:bodyPr wrap="square" rtlCol="0">
            <a:spAutoFit/>
          </a:bodyPr>
          <a:lstStyle/>
          <a:p>
            <a:r>
              <a:rPr lang="ar-JO" sz="2800" b="1" dirty="0">
                <a:latin typeface="Times New Roman" panose="02020603050405020304" pitchFamily="18" charset="0"/>
                <a:cs typeface="Times New Roman" panose="02020603050405020304" pitchFamily="18" charset="0"/>
              </a:rPr>
              <a:t>ألية وأسس كتابة الباحث للإطار النظري</a:t>
            </a:r>
          </a:p>
        </p:txBody>
      </p:sp>
    </p:spTree>
    <p:extLst>
      <p:ext uri="{BB962C8B-B14F-4D97-AF65-F5344CB8AC3E}">
        <p14:creationId xmlns:p14="http://schemas.microsoft.com/office/powerpoint/2010/main" val="393139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974362" y="1414456"/>
            <a:ext cx="1032229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dirty="0">
                <a:solidFill>
                  <a:srgbClr val="000000"/>
                </a:solidFill>
                <a:cs typeface="Times New Roman" panose="02020603050405020304" pitchFamily="18" charset="0"/>
              </a:rPr>
              <a:t>دراسة الغنام (2024) بعنوان: "دور اليقظة الاستراتيجية على بيئة ريادة الأعمال: دراسة تطبيقية على القطاع الصحي بكفر الشيخ".</a:t>
            </a:r>
          </a:p>
          <a:p>
            <a:pPr algn="just" rtl="1" eaLnBrk="1" hangingPunct="1"/>
            <a:r>
              <a:rPr kumimoji="0" lang="ar-JO" altLang="en-US" dirty="0">
                <a:solidFill>
                  <a:srgbClr val="000000"/>
                </a:solidFill>
                <a:cs typeface="Times New Roman" panose="02020603050405020304" pitchFamily="18" charset="0"/>
              </a:rPr>
              <a:t>هدفت الدراسة إلى التعرف على دور اليقظة الإستراتيجية بأبعادها (اليقظة التكنولوجية، اليقظة التجارية، اليقظة البيئية، اليقظة التنافسية) في بيئة ريادة الأعمال بمستشفيات القطاع الحكومي والخاص بمحافظة كفرالشيخ المصرية، واستخدم الباحث المنهج الوصفي التحليلي، واستخدام الاستبانة كأداة للدراسة وزعت على عينة الدراسة البالغ عددها (310) من العاملين بالقطاع الصحي بمحافظة كفرالشيخ ، توصلت الدراسة الى ان مستوى الاهمية النسبية لليقظة الاستراتيجية وابعادها وريادة الاعمال جاءت مرتفعة في مستشفيات القطاع الصحي بمحافظة كفر الشيخ، كما بينت النتائج وجود اثر ذو دلالة احصائية لليقظة الاستراتيجية وجميع ابعادها في ريادة الاعمال بمستشفيات القطاع الحكومي والخاص بمحافظة كفر الشيخ، وأوصت الدراسة بضرورة تفعيل اليقظة الاستراتيجية في مؤسسات القطاع العام، وكذا الاهتمام بتطوير قدرات العاملين من خلال إقامة دورات تدريبية بهدف زيادة مهاراتهم وخبراتهم ليسخرها في التعامل مع التقنيات الحديثة والتي تتميز بتطورها السريع لتمكنهم من مقابلة المتطلبات الجديدة للعمل والتي لها تأثير مباشر  استمرار المنظمة وبقائها في ميدان التنافس.</a:t>
            </a: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مثال لتلخيص دراسة سابقة باللغة العربية</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38039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5" name="Text Box 9"/>
          <p:cNvSpPr txBox="1">
            <a:spLocks noChangeArrowheads="1"/>
          </p:cNvSpPr>
          <p:nvPr/>
        </p:nvSpPr>
        <p:spPr bwMode="auto">
          <a:xfrm>
            <a:off x="1050743" y="1242530"/>
            <a:ext cx="1032229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400">
                <a:solidFill>
                  <a:schemeClr val="tx1"/>
                </a:solidFill>
                <a:latin typeface="Times New Roman" panose="02020603050405020304" pitchFamily="18" charset="0"/>
                <a:cs typeface="Tahoma" panose="020B0604030504040204" pitchFamily="34" charset="0"/>
              </a:defRPr>
            </a:lvl1pPr>
            <a:lvl2pPr marL="742950" indent="-285750" eaLnBrk="0" hangingPunct="0">
              <a:defRPr kumimoji="1" sz="2400">
                <a:solidFill>
                  <a:schemeClr val="tx1"/>
                </a:solidFill>
                <a:latin typeface="Times New Roman" panose="02020603050405020304" pitchFamily="18" charset="0"/>
                <a:cs typeface="Tahoma" panose="020B0604030504040204" pitchFamily="34" charset="0"/>
              </a:defRPr>
            </a:lvl2pPr>
            <a:lvl3pPr marL="1143000" indent="-228600" eaLnBrk="0" hangingPunct="0">
              <a:defRPr kumimoji="1" sz="2400">
                <a:solidFill>
                  <a:schemeClr val="tx1"/>
                </a:solidFill>
                <a:latin typeface="Times New Roman" panose="02020603050405020304" pitchFamily="18" charset="0"/>
                <a:cs typeface="Tahoma" panose="020B0604030504040204" pitchFamily="34" charset="0"/>
              </a:defRPr>
            </a:lvl3pPr>
            <a:lvl4pPr marL="1600200" indent="-228600" eaLnBrk="0" hangingPunct="0">
              <a:defRPr kumimoji="1" sz="2400">
                <a:solidFill>
                  <a:schemeClr val="tx1"/>
                </a:solidFill>
                <a:latin typeface="Times New Roman" panose="02020603050405020304" pitchFamily="18" charset="0"/>
                <a:cs typeface="Tahoma" panose="020B0604030504040204" pitchFamily="34" charset="0"/>
              </a:defRPr>
            </a:lvl4pPr>
            <a:lvl5pPr marL="2057400" indent="-228600" eaLnBrk="0" hangingPunct="0">
              <a:defRPr kumimoji="1" sz="2400">
                <a:solidFill>
                  <a:schemeClr val="tx1"/>
                </a:solidFill>
                <a:latin typeface="Times New Roman" panose="02020603050405020304" pitchFamily="18" charset="0"/>
                <a:cs typeface="Tahoma" panose="020B0604030504040204" pitchFamily="34"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cs typeface="Tahoma" panose="020B0604030504040204" pitchFamily="34" charset="0"/>
              </a:defRPr>
            </a:lvl9pPr>
          </a:lstStyle>
          <a:p>
            <a:pPr algn="just" rtl="1" eaLnBrk="1" hangingPunct="1"/>
            <a:r>
              <a:rPr kumimoji="0" lang="ar-JO" altLang="en-US" b="1" dirty="0">
                <a:solidFill>
                  <a:srgbClr val="000000"/>
                </a:solidFill>
                <a:cs typeface="Times New Roman" panose="02020603050405020304" pitchFamily="18" charset="0"/>
              </a:rPr>
              <a:t>دراسة (2023) </a:t>
            </a:r>
            <a:r>
              <a:rPr kumimoji="0" lang="en-US" altLang="en-US" b="1" dirty="0" err="1">
                <a:solidFill>
                  <a:srgbClr val="000000"/>
                </a:solidFill>
                <a:cs typeface="Times New Roman" panose="02020603050405020304" pitchFamily="18" charset="0"/>
              </a:rPr>
              <a:t>Hattab</a:t>
            </a:r>
            <a:r>
              <a:rPr kumimoji="0" lang="en-US" altLang="en-US" b="1" dirty="0">
                <a:solidFill>
                  <a:srgbClr val="000000"/>
                </a:solidFill>
                <a:cs typeface="Times New Roman" panose="02020603050405020304" pitchFamily="18" charset="0"/>
              </a:rPr>
              <a:t> et al.  </a:t>
            </a:r>
            <a:r>
              <a:rPr kumimoji="0" lang="ar-JO" altLang="en-US" b="1" dirty="0" smtClean="0">
                <a:solidFill>
                  <a:srgbClr val="000000"/>
                </a:solidFill>
                <a:cs typeface="Times New Roman" panose="02020603050405020304" pitchFamily="18" charset="0"/>
              </a:rPr>
              <a:t> بعنوان</a:t>
            </a:r>
            <a:r>
              <a:rPr kumimoji="0" lang="ar-JO" altLang="en-US" b="1" dirty="0">
                <a:solidFill>
                  <a:srgbClr val="000000"/>
                </a:solidFill>
                <a:cs typeface="Times New Roman" panose="02020603050405020304" pitchFamily="18" charset="0"/>
              </a:rPr>
              <a:t>:</a:t>
            </a:r>
          </a:p>
          <a:p>
            <a:pPr algn="just" eaLnBrk="1" hangingPunct="1"/>
            <a:r>
              <a:rPr kumimoji="0" lang="ar-JO" altLang="en-US" b="1" dirty="0">
                <a:solidFill>
                  <a:srgbClr val="000000"/>
                </a:solidFill>
                <a:cs typeface="Times New Roman" panose="02020603050405020304" pitchFamily="18" charset="0"/>
              </a:rPr>
              <a:t>" </a:t>
            </a:r>
            <a:r>
              <a:rPr kumimoji="0" lang="en-US" altLang="en-US" b="1" dirty="0">
                <a:solidFill>
                  <a:srgbClr val="000000"/>
                </a:solidFill>
                <a:cs typeface="Times New Roman" panose="02020603050405020304" pitchFamily="18" charset="0"/>
              </a:rPr>
              <a:t>The Impact of Strategic Capabilities in Achieving Sustainable Competitive Advantage".</a:t>
            </a:r>
          </a:p>
          <a:p>
            <a:pPr algn="just" rtl="1" eaLnBrk="1" hangingPunct="1"/>
            <a:r>
              <a:rPr kumimoji="0" lang="en-US" altLang="en-US" b="1" dirty="0">
                <a:solidFill>
                  <a:srgbClr val="000000"/>
                </a:solidFill>
                <a:cs typeface="Times New Roman" panose="02020603050405020304" pitchFamily="18" charset="0"/>
              </a:rPr>
              <a:t>" </a:t>
            </a:r>
            <a:r>
              <a:rPr kumimoji="0" lang="ar-JO" altLang="en-US" b="1" dirty="0">
                <a:solidFill>
                  <a:srgbClr val="000000"/>
                </a:solidFill>
                <a:cs typeface="Times New Roman" panose="02020603050405020304" pitchFamily="18" charset="0"/>
              </a:rPr>
              <a:t>أثر القدرات الاستراتيجية في تحقيق الميزة التنافسية المستدامة"</a:t>
            </a:r>
          </a:p>
          <a:p>
            <a:pPr algn="just" rtl="1" eaLnBrk="1" hangingPunct="1"/>
            <a:r>
              <a:rPr kumimoji="0" lang="ar-JO" altLang="en-US" dirty="0">
                <a:solidFill>
                  <a:srgbClr val="000000"/>
                </a:solidFill>
                <a:cs typeface="Times New Roman" panose="02020603050405020304" pitchFamily="18" charset="0"/>
              </a:rPr>
              <a:t>هدفت الدراسة إلى فحص تأثير القدرات الإستراتيجية بأبعادها (المعرفة التقنية لبناء القيمة، والقدرة على توليد الموارد)،في تحقيق الميزة التنافسية المستدامة بأبعادها (التكلفة، الجودة، التسليم، المرونة) في شركات صناعة الأسمدة الماليزية، اعتمدت الدراسة على المنهج الوصفي التحليلي، وعلى الاستبانة كأداة رئيسية لجمع البيانات، وتم اختيار عينة عشوائية مكونة من (95) فرداً من العاملين في مصانع الأسمدة الماليزية، وقد توصلت الدراسة إلى عدد من النتائج أهمها ان مستوى القدرات الاستراتيجية والميزة التنافسية المستدامة في شركات صناعة الأسمدة الماليزية مرتفعا، ووجود ارتباط وتأثير بين القدرات الاستراتيجية وأبعادها والميزة التنافسية المستدامة بأبعادها، وأوصت الدراسة بزيادة اهتمام القيادة العليا بالشركة بالقدرات الاستراتيجية التي تساعدها في تقديم خدمات ومنتجات جديدة وتحسين المنتجات الحالية وكذلك تصميم العمليات الجديدة وتحسين العمليات الحالية حتى تتمكن من التكيف مع مخرجات التطور التكنولوجي المساهمة وتعزيز بقاء ونمو الشركة في الأسواق شديدة التنافسية.</a:t>
            </a:r>
          </a:p>
        </p:txBody>
      </p:sp>
      <p:sp>
        <p:nvSpPr>
          <p:cNvPr id="14" name="Title 1">
            <a:extLst>
              <a:ext uri="{FF2B5EF4-FFF2-40B4-BE49-F238E27FC236}">
                <a16:creationId xmlns:a16="http://schemas.microsoft.com/office/drawing/2014/main" id="{7EA7358D-8A2E-4570-9701-8B099D2A0D47}"/>
              </a:ext>
            </a:extLst>
          </p:cNvPr>
          <p:cNvSpPr>
            <a:spLocks noGrp="1"/>
          </p:cNvSpPr>
          <p:nvPr>
            <p:ph type="title"/>
          </p:nvPr>
        </p:nvSpPr>
        <p:spPr>
          <a:xfrm>
            <a:off x="2135188" y="251930"/>
            <a:ext cx="8153400" cy="990600"/>
          </a:xfrm>
        </p:spPr>
        <p:txBody>
          <a:bodyPr>
            <a:normAutofit/>
          </a:bodyPr>
          <a:lstStyle/>
          <a:p>
            <a:pPr algn="ctr"/>
            <a:r>
              <a:rPr lang="ar-JO" altLang="en-US" b="1" dirty="0" smtClean="0">
                <a:latin typeface="Sakkal Majalla" panose="02000000000000000000" pitchFamily="2" charset="-78"/>
              </a:rPr>
              <a:t>مثال لتلخيص دراسة سابقة باللغة الانجليزية</a:t>
            </a:r>
            <a:endParaRPr lang="en-GB" altLang="en-US" b="1" dirty="0">
              <a:latin typeface="Sakkal Majalla" panose="02000000000000000000" pitchFamily="2" charset="-78"/>
            </a:endParaRPr>
          </a:p>
        </p:txBody>
      </p:sp>
      <p:sp>
        <p:nvSpPr>
          <p:cNvPr id="15" name="TextBox 14">
            <a:extLst>
              <a:ext uri="{FF2B5EF4-FFF2-40B4-BE49-F238E27FC236}">
                <a16:creationId xmlns:a16="http://schemas.microsoft.com/office/drawing/2014/main" id="{9E46CB9E-CA8E-FC7E-40C7-D6D98AA89697}"/>
              </a:ext>
            </a:extLst>
          </p:cNvPr>
          <p:cNvSpPr txBox="1"/>
          <p:nvPr/>
        </p:nvSpPr>
        <p:spPr>
          <a:xfrm>
            <a:off x="9264625" y="631148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399322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1385"/>
                                        </p:tgtEl>
                                        <p:attrNameLst>
                                          <p:attrName>style.visibility</p:attrName>
                                        </p:attrNameLst>
                                      </p:cBhvr>
                                      <p:to>
                                        <p:strVal val="visible"/>
                                      </p:to>
                                    </p:set>
                                    <p:anim calcmode="lin" valueType="num">
                                      <p:cBhvr additive="base">
                                        <p:cTn id="7" dur="500" fill="hold"/>
                                        <p:tgtEl>
                                          <p:spTgt spid="101385"/>
                                        </p:tgtEl>
                                        <p:attrNameLst>
                                          <p:attrName>ppt_x</p:attrName>
                                        </p:attrNameLst>
                                      </p:cBhvr>
                                      <p:tavLst>
                                        <p:tav tm="0">
                                          <p:val>
                                            <p:strVal val="0-#ppt_w/2"/>
                                          </p:val>
                                        </p:tav>
                                        <p:tav tm="100000">
                                          <p:val>
                                            <p:strVal val="#ppt_x"/>
                                          </p:val>
                                        </p:tav>
                                      </p:tavLst>
                                    </p:anim>
                                    <p:anim calcmode="lin" valueType="num">
                                      <p:cBhvr additive="base">
                                        <p:cTn id="8" dur="500" fill="hold"/>
                                        <p:tgtEl>
                                          <p:spTgt spid="1013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5"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eaLnBrk="0" hangingPunct="0">
              <a:buClr>
                <a:srgbClr val="0AAED4"/>
              </a:buClr>
              <a:buSzPct val="135000"/>
              <a:defRPr/>
            </a:pPr>
            <a:r>
              <a:rPr lang="ar-JO" sz="2400" dirty="0" smtClean="0">
                <a:solidFill>
                  <a:prstClr val="black"/>
                </a:solidFill>
                <a:latin typeface="Times New Roman" panose="02020603050405020304" pitchFamily="18" charset="0"/>
                <a:cs typeface="Times New Roman" panose="02020603050405020304" pitchFamily="18" charset="0"/>
              </a:rPr>
              <a:t>كما </a:t>
            </a:r>
            <a:r>
              <a:rPr lang="ar-JO" sz="2400" dirty="0">
                <a:solidFill>
                  <a:prstClr val="black"/>
                </a:solidFill>
                <a:latin typeface="Times New Roman" panose="02020603050405020304" pitchFamily="18" charset="0"/>
                <a:cs typeface="Times New Roman" panose="02020603050405020304" pitchFamily="18" charset="0"/>
              </a:rPr>
              <a:t>لاحظنا تعتبر الدراسات السابقة أحد أجزاء الإطار النظري الأساسية، وهي عبارة عن المراجع والمصادر التي تناولت ذات إشكالية البحث العلمي المطروح، بحيث يتمكن الباحث من خلالها القيام بالمقارنة بين بحثه العلمي والأبحاث السابقة، ليشير الى أوجه الاختلاف والتشابه بينهم.</a:t>
            </a:r>
          </a:p>
          <a:p>
            <a:pPr lvl="0" algn="justLow" rtl="1" eaLnBrk="0" hangingPunct="0">
              <a:buClr>
                <a:srgbClr val="0AAED4"/>
              </a:buClr>
              <a:buSzPct val="135000"/>
              <a:defRPr/>
            </a:pPr>
            <a:r>
              <a:rPr lang="ar-JO" sz="2400" dirty="0" smtClean="0">
                <a:solidFill>
                  <a:prstClr val="black"/>
                </a:solidFill>
                <a:latin typeface="Times New Roman" panose="02020603050405020304" pitchFamily="18" charset="0"/>
                <a:cs typeface="Times New Roman" panose="02020603050405020304" pitchFamily="18" charset="0"/>
              </a:rPr>
              <a:t>بالإضافة </a:t>
            </a:r>
            <a:r>
              <a:rPr lang="ar-JO" sz="2400" dirty="0">
                <a:solidFill>
                  <a:prstClr val="black"/>
                </a:solidFill>
                <a:latin typeface="Times New Roman" panose="02020603050405020304" pitchFamily="18" charset="0"/>
                <a:cs typeface="Times New Roman" panose="02020603050405020304" pitchFamily="18" charset="0"/>
              </a:rPr>
              <a:t>الى ما ذكرناه فإن الدراسات السابقة تمكّن الباحث من الابتعاد عن الأخطاء التي وقع بها من سبقه من الباحثين، وتوفر جهده ووقته لأنه سيتجنب بحث الأمور التي تمّت دراستها سابقاً، دون أن نتجاهل الدور الكبير الذي تلعبه توصيات الدراسات السابقة في اختيار الباحث لإحدى النقاط التي لم تدرس سابقاً، لتتم دراستها في هذا البحث الذي يقوم بدراسته.</a:t>
            </a:r>
          </a:p>
          <a:p>
            <a:pPr lvl="0" algn="justLow" rtl="1" eaLnBrk="0" hangingPunct="0">
              <a:buClr>
                <a:srgbClr val="0AAED4"/>
              </a:buClr>
              <a:buSzPct val="135000"/>
              <a:defRPr/>
            </a:pPr>
            <a:r>
              <a:rPr lang="ar-JO" sz="2400" dirty="0" smtClean="0">
                <a:solidFill>
                  <a:prstClr val="black"/>
                </a:solidFill>
                <a:latin typeface="Times New Roman" panose="02020603050405020304" pitchFamily="18" charset="0"/>
                <a:cs typeface="Times New Roman" panose="02020603050405020304" pitchFamily="18" charset="0"/>
              </a:rPr>
              <a:t>تساهم </a:t>
            </a:r>
            <a:r>
              <a:rPr lang="ar-JO" sz="2400" dirty="0">
                <a:solidFill>
                  <a:prstClr val="black"/>
                </a:solidFill>
                <a:latin typeface="Times New Roman" panose="02020603050405020304" pitchFamily="18" charset="0"/>
                <a:cs typeface="Times New Roman" panose="02020603050405020304" pitchFamily="18" charset="0"/>
              </a:rPr>
              <a:t>الدراسات السابقة في مساعدة الباحث على أن يطّور الأسئلة المتعلقة بالإطار النظري الذي يقوم به، وتوضح له مشكلة البحث العلمي</a:t>
            </a:r>
            <a:r>
              <a:rPr lang="ar-JO" sz="2400" dirty="0" smtClean="0">
                <a:solidFill>
                  <a:prstClr val="black"/>
                </a:solidFill>
                <a:latin typeface="Times New Roman" panose="02020603050405020304" pitchFamily="18" charset="0"/>
                <a:cs typeface="Times New Roman" panose="02020603050405020304" pitchFamily="18" charset="0"/>
              </a:rPr>
              <a:t>.</a:t>
            </a:r>
            <a:endParaRPr lang="ar-JO" sz="2400" dirty="0">
              <a:solidFill>
                <a:prstClr val="black"/>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الخاتمة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2105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eaLnBrk="0" hangingPunct="0">
              <a:buClr>
                <a:srgbClr val="0AAED4"/>
              </a:buClr>
              <a:buSzPct val="135000"/>
              <a:defRPr/>
            </a:pPr>
            <a:r>
              <a:rPr lang="ar-JO" sz="2400" dirty="0">
                <a:solidFill>
                  <a:prstClr val="black"/>
                </a:solidFill>
                <a:latin typeface="Times New Roman" panose="02020603050405020304" pitchFamily="18" charset="0"/>
                <a:cs typeface="Times New Roman" panose="02020603050405020304" pitchFamily="18" charset="0"/>
              </a:rPr>
              <a:t> وأخيراً يمكن القول بأن إعداد وكتابة الإطار النظري الخاص بالدراسة أو البحث التي يقوم الباحث بإعدادها من أكبر المهام وأكثر حاجة لبذل جهد للبعد عن الوقوع في الأخطاء الإملائية والنحوية واللغوية وللتحقق من الوصول إلى التميز في المجال البحثي، كما أن الإطار النظري يحتاج من الباحث أن يقوم بوضع العديد من البدائل التي تعبر عن محتوى الإطار النظري ليتمكن الباحث من اختيار البديل الأفضل بمساعدة المشرف للوصول إلى الاحترافية في إعداد الإطار النظري الذي يتناسب مع البحث ومع الجهد المبذول فيه، لذا فالإطار النظري يحتاج إلى إعطائه حيز جيد ومناسب من اهتمام الباحث ومن الوقت المطلوب لإنجاز الدراسة البحثية</a:t>
            </a:r>
            <a:r>
              <a:rPr lang="ar-JO" sz="2400" dirty="0" smtClean="0">
                <a:solidFill>
                  <a:prstClr val="black"/>
                </a:solidFill>
                <a:latin typeface="Times New Roman" panose="02020603050405020304" pitchFamily="18" charset="0"/>
                <a:cs typeface="Times New Roman" panose="02020603050405020304" pitchFamily="18" charset="0"/>
              </a:rPr>
              <a:t>.</a:t>
            </a:r>
          </a:p>
          <a:p>
            <a:pPr lvl="0" algn="justLow" rtl="1" eaLnBrk="0" hangingPunct="0">
              <a:buClr>
                <a:srgbClr val="0AAED4"/>
              </a:buClr>
              <a:buSzPct val="135000"/>
              <a:defRPr/>
            </a:pPr>
            <a:endParaRPr lang="ar-JO" sz="2400" dirty="0" smtClean="0">
              <a:solidFill>
                <a:prstClr val="black"/>
              </a:solidFill>
              <a:latin typeface="Times New Roman" panose="02020603050405020304" pitchFamily="18" charset="0"/>
              <a:cs typeface="Times New Roman" panose="02020603050405020304" pitchFamily="18" charset="0"/>
            </a:endParaRPr>
          </a:p>
          <a:p>
            <a:pPr algn="justLow" rtl="1" eaLnBrk="0" hangingPunct="0">
              <a:buClr>
                <a:srgbClr val="0AAED4"/>
              </a:buClr>
              <a:buSzPct val="135000"/>
              <a:defRPr/>
            </a:pPr>
            <a:r>
              <a:rPr lang="ar-JO" sz="2400" dirty="0">
                <a:solidFill>
                  <a:prstClr val="black"/>
                </a:solidFill>
                <a:latin typeface="Times New Roman" panose="02020603050405020304" pitchFamily="18" charset="0"/>
                <a:cs typeface="Times New Roman" panose="02020603050405020304" pitchFamily="18" charset="0"/>
              </a:rPr>
              <a:t>وبعد كل ما طرحناه  نتأكد من أهمية الإطار النظري ومكوناته، لذلك لا بدّ للباحث من أن يمنحه الجهد والعناية الكبيرين، مع الحرص على إعطائه حقه الكامل من حيث المعلومات وعدد الصفحات</a:t>
            </a:r>
            <a:r>
              <a:rPr lang="ar-JO" sz="2400" dirty="0" smtClean="0">
                <a:solidFill>
                  <a:prstClr val="black"/>
                </a:solidFill>
                <a:latin typeface="Times New Roman" panose="02020603050405020304" pitchFamily="18" charset="0"/>
                <a:cs typeface="Times New Roman" panose="02020603050405020304" pitchFamily="18" charset="0"/>
              </a:rPr>
              <a:t>.</a:t>
            </a:r>
            <a:endParaRPr lang="ar-JO" altLang="en-US" sz="2400" dirty="0">
              <a:solidFill>
                <a:srgbClr val="000000"/>
              </a:solidFill>
              <a:cs typeface="Times New Roman" panose="02020603050405020304" pitchFamily="18" charset="0"/>
            </a:endParaRPr>
          </a:p>
        </p:txBody>
      </p:sp>
      <p:sp>
        <p:nvSpPr>
          <p:cNvPr id="3" name="TextBox 2"/>
          <p:cNvSpPr txBox="1"/>
          <p:nvPr/>
        </p:nvSpPr>
        <p:spPr>
          <a:xfrm>
            <a:off x="2513150" y="1019069"/>
            <a:ext cx="5018866" cy="523220"/>
          </a:xfrm>
          <a:prstGeom prst="rect">
            <a:avLst/>
          </a:prstGeom>
          <a:noFill/>
        </p:spPr>
        <p:txBody>
          <a:bodyPr wrap="square" rtlCol="0">
            <a:spAutoFit/>
          </a:bodyPr>
          <a:lstStyle/>
          <a:p>
            <a:r>
              <a:rPr lang="ar-EG" sz="2800" b="1">
                <a:latin typeface="Times New Roman" panose="02020603050405020304" pitchFamily="18" charset="0"/>
                <a:cs typeface="Times New Roman" panose="02020603050405020304" pitchFamily="18" charset="0"/>
              </a:rPr>
              <a:t>الخاتمة</a:t>
            </a:r>
            <a:endParaRPr lang="ar-EG"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21" y="751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10396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13103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981BCC0-549B-4EE8-A0B3-0E522BEFD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D545394-9EEE-42D7-AAAC-3EE4E7836DBB}">
  <ds:schemaRefs>
    <ds:schemaRef ds:uri="http://www.w3.org/XML/1998/namespace"/>
    <ds:schemaRef ds:uri="http://purl.org/dc/dcmitype/"/>
    <ds:schemaRef ds:uri="49100919-8a76-4266-be0c-7dc583902cb4"/>
    <ds:schemaRef ds:uri="http://schemas.microsoft.com/office/2006/metadata/propertie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d13aca44-ef33-4cf4-9980-7f0b00e6eeb9"/>
    <ds:schemaRef ds:uri="http://purl.org/dc/terms/"/>
  </ds:schemaRefs>
</ds:datastoreItem>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2091</TotalTime>
  <Words>4188</Words>
  <Application>Microsoft Office PowerPoint</Application>
  <PresentationFormat>Widescreen</PresentationFormat>
  <Paragraphs>340</Paragraphs>
  <Slides>43</Slides>
  <Notes>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Arial</vt:lpstr>
      <vt:lpstr>Calibri</vt:lpstr>
      <vt:lpstr>Calibri Light</vt:lpstr>
      <vt:lpstr>Roboto Light</vt:lpstr>
      <vt:lpstr>Sakkal Majalla</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أهمية الإطار النظري للبحوث العلمية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مكونات الاطار النظري للبحث العلمي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مثال لتلخيص دراسة سابقة باللغة العربية</vt:lpstr>
      <vt:lpstr>مثال لتلخيص دراسة سابقة باللغة الانجليزية</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asmaabau</cp:lastModifiedBy>
  <cp:revision>131</cp:revision>
  <dcterms:created xsi:type="dcterms:W3CDTF">2023-04-29T09:08:00Z</dcterms:created>
  <dcterms:modified xsi:type="dcterms:W3CDTF">2024-06-13T16:32:10Z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