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g" ContentType="image/jpg"/>
  <Default Extension="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1.xml" ContentType="application/vnd.openxmlformats-officedocument.theme+xml"/>
  <Override PartName="/ppt/slideMasters/slideMaster1.xml" ContentType="application/vnd.openxmlformats-officedocument.presentationml.slideMaster+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slides/slide1.xml" ContentType="application/vnd.openxmlformats-officedocument.presentationml.slide+xml"/>
  <Override PartName="/ppt/notesSlides/notesSlide2.xml" ContentType="application/vnd.openxmlformats-officedocument.presentationml.notesSlide+xml"/>
  <Override PartName="/ppt/slides/slide2.xml" ContentType="application/vnd.openxmlformats-officedocument.presentationml.slide+xml"/>
  <Override PartName="/ppt/notesSlides/notesSlide3.xml" ContentType="application/vnd.openxmlformats-officedocument.presentationml.notesSlide+xml"/>
  <Override PartName="/ppt/slides/slide3.xml" ContentType="application/vnd.openxmlformats-officedocument.presentationml.slide+xml"/>
  <Override PartName="/ppt/notesSlides/notesSlide4.xml" ContentType="application/vnd.openxmlformats-officedocument.presentationml.notesSlide+xml"/>
  <Override PartName="/ppt/slides/slide4.xml" ContentType="application/vnd.openxmlformats-officedocument.presentationml.slide+xml"/>
  <Override PartName="/ppt/notesSlides/notesSlide5.xml" ContentType="application/vnd.openxmlformats-officedocument.presentationml.notesSlide+xml"/>
  <Override PartName="/ppt/slides/slide5.xml" ContentType="application/vnd.openxmlformats-officedocument.presentationml.slide+xml"/>
  <Override PartName="/ppt/notesSlides/notesSlide6.xml" ContentType="application/vnd.openxmlformats-officedocument.presentationml.notesSlide+xml"/>
  <Override PartName="/ppt/slides/slide6.xml" ContentType="application/vnd.openxmlformats-officedocument.presentationml.slide+xml"/>
  <Override PartName="/ppt/notesSlides/notesSlide7.xml" ContentType="application/vnd.openxmlformats-officedocument.presentationml.notesSlide+xml"/>
  <Override PartName="/ppt/slides/slide7.xml" ContentType="application/vnd.openxmlformats-officedocument.presentationml.slide+xml"/>
  <Override PartName="/ppt/notesSlides/notesSlide8.xml" ContentType="application/vnd.openxmlformats-officedocument.presentationml.notesSlide+xml"/>
  <Override PartName="/ppt/slides/slide8.xml" ContentType="application/vnd.openxmlformats-officedocument.presentationml.slide+xml"/>
  <Override PartName="/ppt/notesSlides/notesSlide9.xml" ContentType="application/vnd.openxmlformats-officedocument.presentationml.notesSlide+xml"/>
  <Override PartName="/ppt/slides/slide9.xml" ContentType="application/vnd.openxmlformats-officedocument.presentationml.slide+xml"/>
  <Override PartName="/ppt/notesSlides/notesSlide10.xml" ContentType="application/vnd.openxmlformats-officedocument.presentationml.notesSlide+xml"/>
  <Override PartName="/ppt/slides/slide10.xml" ContentType="application/vnd.openxmlformats-officedocument.presentationml.slide+xml"/>
  <Override PartName="/ppt/notesSlides/notesSlide11.xml" ContentType="application/vnd.openxmlformats-officedocument.presentationml.notesSlide+xml"/>
  <Override PartName="/ppt/slides/slide11.xml" ContentType="application/vnd.openxmlformats-officedocument.presentationml.slide+xml"/>
  <Override PartName="/ppt/notesSlides/notesSlide12.xml" ContentType="application/vnd.openxmlformats-officedocument.presentationml.notesSlide+xml"/>
  <Override PartName="/ppt/slides/slide12.xml" ContentType="application/vnd.openxmlformats-officedocument.presentationml.slide+xml"/>
  <Override PartName="/ppt/notesSlides/notesSlide13.xml" ContentType="application/vnd.openxmlformats-officedocument.presentationml.notesSlide+xml"/>
  <Override PartName="/ppt/slides/slide13.xml" ContentType="application/vnd.openxmlformats-officedocument.presentationml.slide+xml"/>
  <Override PartName="/ppt/notesSlides/notesSlide14.xml" ContentType="application/vnd.openxmlformats-officedocument.presentationml.notesSlide+xml"/>
  <Override PartName="/ppt/slides/slide14.xml" ContentType="application/vnd.openxmlformats-officedocument.presentationml.slide+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 Id="rId4" Type="http://schemas.openxmlformats.org/package/2006/relationships/metadata/thumbnail" Target="docProps/thumbnail.jpeg"/></Relationships>
</file>

<file path=ppt/presentation.xml><?xml version="1.0" encoding="utf-8"?>
<p:presentation xmlns:p="http://schemas.openxmlformats.org/presentationml/2006/main" xmlns:r="http://schemas.openxmlformats.org/officeDocument/2006/relationships" xmlns:a="http://schemas.openxmlformats.org/drawingml/2006/main">
  <p:sldMasterIdLst>
    <p:sldMasterId id="2147483660" r:id="rId1"/>
  </p:sldMasterIdLst>
  <p:notesMasterIdLst>
    <p:notesMasterId r:id="rId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Lst>
  <p:sldSz cx="12192000" cy="6858000"/>
  <p:notesSz cx="6857895" cy="9143861"/>
  <p:kinsoku lang="zh-CN" invalStChars="!%),.:;?]}¨·ˇˉ་―‖’”…‰∶、。〃々〉》」』】〕〗！＂＇％），．：；？］｀｜｝～￠" invalEndChars="([{·‘“〈《「『【〔〖（．［｛￡￥"/>
  <p:defaultTextStyle>
    <a:defPPr>
      <a:defRPr lang="zh-CN"/>
    </a:defPPr>
    <a:lvl1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1pPr>
    <a:lvl2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2pPr>
    <a:lvl3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3pPr>
    <a:lvl4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4pPr>
    <a:lvl5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5pPr>
    <a:lvl6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6pPr>
    <a:lvl7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7pPr>
    <a:lvl8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8pPr>
    <a:lvl9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showNarration="1">
    <p:penClr>
      <a:srgbClr val="FF0000"/>
    </p:penClr>
    <p:extLst>
      <p:ext uri="{EC167BDD-8182-4AB7-AECC-EB403E3ABB37}">
        <p14:laserClr xmlns:p14="http://schemas.microsoft.com/office/powerpoint/2010/main">
          <a:srgbClr val="FF0000"/>
        </p14:laserClr>
      </p:ext>
    </p:extLst>
  </p:showPr>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p:restoredLeft sz="16666" autoAdjust="0"/>
    <p:restoredTop sz="100000" autoAdjust="0"/>
  </p:normalViewPr>
  <p:slideViewPr>
    <p:cSldViewPr snapToGrid="0">
      <p:cViewPr varScale="1">
        <p:scale>
          <a:sx n="185" d="100"/>
          <a:sy n="185" d="100"/>
        </p:scale>
        <p:origin x="0" y="0"/>
      </p:cViewPr>
      <p:guideLst>
        <p:guide orient="horz" pos="2160"/>
        <p:guide pos="2880"/>
      </p:guideLst>
    </p:cSldViewPr>
  </p:slideViewPr>
  <p:outlineViewPr>
    <p:cViewPr>
      <p:scale>
        <a:sx n="33" d="100"/>
        <a:sy n="33" d="100"/>
      </p:scale>
      <p:origin x="0" y="0"/>
    </p:cViewPr>
    <p:sldLst/>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57" d="100"/>
          <a:sy n="57" d="100"/>
        </p:scale>
        <p:origin x="0" y="0"/>
      </p:cViewPr>
      <p:guideLst/>
    </p:cSldViewPr>
  </p:notesViewPr>
  <p:gridSpacing cx="72009" cy="72009"/>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theme" Target="theme/theme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presProps" Target="presProps.xml"/><Relationship Id="rId19" Type="http://schemas.openxmlformats.org/officeDocument/2006/relationships/viewProps" Target="viewProps.xml"/><Relationship Id="rId2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5" name="Object"/>
          <p:cNvSpPr>
            <a:spLocks noGrp="1"/>
          </p:cNvSpPr>
          <p:nvPr>
            <p:ph type="sldImg" idx="2"/>
          </p:nvPr>
        </p:nvSpPr>
        <p:spPr>
          <a:xfrm rot="0">
            <a:off x="1143225" y="685800"/>
            <a:ext cx="4572225" cy="3429000"/>
          </a:xfrm>
          <a:custGeom>
            <a:gdLst>
              <a:gd name="T1" fmla="*/ 0 w 21600"/>
              <a:gd name="T2" fmla="*/ 0 h 21600"/>
              <a:gd name="T3" fmla="*/ 21600 w 21600"/>
              <a:gd name="T4" fmla="*/ 21600 h 21600"/>
            </a:gdLst>
            <a:rect l="T1" t="T2" r="T3" b="T4"/>
            <a:pathLst>
              <a:path w="21600" h="21600">
                <a:moveTo>
                  <a:pt x="0" y="0"/>
                </a:moveTo>
                <a:lnTo>
                  <a:pt x="21600" y="0"/>
                </a:lnTo>
                <a:lnTo>
                  <a:pt x="21600" y="21600"/>
                </a:lnTo>
                <a:lnTo>
                  <a:pt x="0" y="21600"/>
                </a:lnTo>
                <a:close/>
              </a:path>
            </a:pathLst>
          </a:custGeom>
          <a:noFill/>
          <a:ln w="9525" cmpd="sng" cap="flat">
            <a:solidFill>
              <a:srgbClr val="000000"/>
            </a:solidFill>
            <a:prstDash val="solid"/>
            <a:round/>
          </a:ln>
        </p:spPr>
      </p:sp>
      <p:sp>
        <p:nvSpPr>
          <p:cNvPr id="6" name="Text box"/>
          <p:cNvSpPr>
            <a:spLocks noGrp="1"/>
          </p:cNvSpPr>
          <p:nvPr>
            <p:ph type="body" idx="1"/>
          </p:nvPr>
        </p:nvSpPr>
        <p:spPr>
          <a:xfrm rot="0">
            <a:off x="685800" y="4343400"/>
            <a:ext cx="5486400" cy="4114800"/>
          </a:xfrm>
          <a:prstGeom prst="rect"/>
          <a:noFill/>
          <a:ln w="12700" cmpd="sng" cap="flat">
            <a:noFill/>
            <a:prstDash val="solid"/>
            <a:round/>
          </a:ln>
        </p:spPr>
        <p:txBody>
          <a:bodyPr vert="horz" wrap="square" lIns="91425" tIns="91425" rIns="91425" bIns="91425" anchor="t" anchorCtr="0">
            <a:prstTxWarp prst="textNoShape"/>
          </a:bodyPr>
          <a:lstStyle/>
          <a:p>
            <a:pPr marL="457200" indent="-298450">
              <a:spcBef>
                <a:spcPts val="0"/>
              </a:spcBef>
              <a:spcAft>
                <a:spcPts val="0"/>
              </a:spcAft>
              <a:buSzPts val="1100"/>
              <a:buFont typeface="Droid Sans"/>
              <a:buChar char="●"/>
            </a:pPr>
            <a:endParaRPr lang="zh-CN" altLang="en-US"/>
          </a:p>
        </p:txBody>
      </p:sp>
    </p:spTree>
    <p:extLst>
      <p:ext uri="{BB962C8B-B14F-4D97-AF65-F5344CB8AC3E}">
        <p14:creationId xmlns:p14="http://schemas.microsoft.com/office/powerpoint/2010/main" val="1615137476"/>
      </p:ext>
    </p:extLst>
  </p:cSld>
  <p:clrMap bg1="lt1" tx1="dk1" bg2="lt2" tx2="dk2" accent1="accent1" accent2="accent2" accent3="accent3" accent4="accent4" accent5="accent5" accent6="accent6" hlink="hlink" folHlink="folHlink"/>
  <p:hf sldNum="1" hdr="0" ftr="0" dt="0"/>
  <p:notesStyle>
    <a:lvl1pPr marL="0" indent="0" algn="l" defTabSz="914400" fontAlgn="auto" hangingPunct="1">
      <a:lnSpc>
        <a:spcPct val="100000"/>
      </a:lnSpc>
      <a:spcBef>
        <a:spcPts val="0"/>
      </a:spcBef>
      <a:spcAft>
        <a:spcPts val="0"/>
      </a:spcAft>
      <a:buNone/>
      <a:defRPr sz="1400" b="0" i="0" u="none" strike="noStrike" kern="0" cap="none" spc="0" baseline="0">
        <a:solidFill>
          <a:srgbClr val="000000"/>
        </a:solidFill>
        <a:latin typeface="Arial" pitchFamily="0" charset="0"/>
        <a:ea typeface="Arial" pitchFamily="0" charset="0"/>
        <a:cs typeface="Arial" pitchFamily="0" charset="0"/>
      </a:defRPr>
    </a:lvl1pPr>
    <a:lvl2pPr marL="0" indent="0" algn="l" defTabSz="914400" fontAlgn="auto" hangingPunct="1">
      <a:lnSpc>
        <a:spcPct val="100000"/>
      </a:lnSpc>
      <a:spcBef>
        <a:spcPts val="0"/>
      </a:spcBef>
      <a:spcAft>
        <a:spcPts val="0"/>
      </a:spcAft>
      <a:buNone/>
      <a:defRPr sz="1400" b="0" i="0" u="none" strike="noStrike" kern="0" cap="none" spc="0" baseline="0">
        <a:solidFill>
          <a:srgbClr val="000000"/>
        </a:solidFill>
        <a:latin typeface="Arial" pitchFamily="0" charset="0"/>
        <a:ea typeface="Arial" pitchFamily="0" charset="0"/>
        <a:cs typeface="Arial" pitchFamily="0" charset="0"/>
      </a:defRPr>
    </a:lvl2pPr>
    <a:lvl3pPr marL="0" indent="0" algn="l" defTabSz="914400" fontAlgn="auto" hangingPunct="1">
      <a:lnSpc>
        <a:spcPct val="100000"/>
      </a:lnSpc>
      <a:spcBef>
        <a:spcPts val="0"/>
      </a:spcBef>
      <a:spcAft>
        <a:spcPts val="0"/>
      </a:spcAft>
      <a:buNone/>
      <a:defRPr sz="1400" b="0" i="0" u="none" strike="noStrike" kern="0" cap="none" spc="0" baseline="0">
        <a:solidFill>
          <a:srgbClr val="000000"/>
        </a:solidFill>
        <a:latin typeface="Arial" pitchFamily="0" charset="0"/>
        <a:ea typeface="Arial" pitchFamily="0" charset="0"/>
        <a:cs typeface="Arial" pitchFamily="0" charset="0"/>
      </a:defRPr>
    </a:lvl3pPr>
    <a:lvl4pPr marL="0" indent="0" algn="l" defTabSz="914400" fontAlgn="auto" hangingPunct="1">
      <a:lnSpc>
        <a:spcPct val="100000"/>
      </a:lnSpc>
      <a:spcBef>
        <a:spcPts val="0"/>
      </a:spcBef>
      <a:spcAft>
        <a:spcPts val="0"/>
      </a:spcAft>
      <a:buNone/>
      <a:defRPr sz="1400" b="0" i="0" u="none" strike="noStrike" kern="0" cap="none" spc="0" baseline="0">
        <a:solidFill>
          <a:srgbClr val="000000"/>
        </a:solidFill>
        <a:latin typeface="Arial" pitchFamily="0" charset="0"/>
        <a:ea typeface="Arial" pitchFamily="0" charset="0"/>
        <a:cs typeface="Arial" pitchFamily="0" charset="0"/>
      </a:defRPr>
    </a:lvl4pPr>
    <a:lvl5pPr marL="0" indent="0" algn="l" defTabSz="914400" fontAlgn="auto" hangingPunct="1">
      <a:lnSpc>
        <a:spcPct val="100000"/>
      </a:lnSpc>
      <a:spcBef>
        <a:spcPts val="0"/>
      </a:spcBef>
      <a:spcAft>
        <a:spcPts val="0"/>
      </a:spcAft>
      <a:buNone/>
      <a:defRPr sz="1400" b="0" i="0" u="none" strike="noStrike" kern="0" cap="none" spc="0" baseline="0">
        <a:solidFill>
          <a:srgbClr val="000000"/>
        </a:solidFill>
        <a:latin typeface="Arial" pitchFamily="0" charset="0"/>
        <a:ea typeface="Arial" pitchFamily="0" charset="0"/>
        <a:cs typeface="Arial" pitchFamily="0" charset="0"/>
      </a:defRPr>
    </a:lvl5pPr>
    <a:lvl6pPr marL="0" indent="0" algn="l" defTabSz="914400" fontAlgn="auto" hangingPunct="1">
      <a:lnSpc>
        <a:spcPct val="100000"/>
      </a:lnSpc>
      <a:spcBef>
        <a:spcPts val="0"/>
      </a:spcBef>
      <a:spcAft>
        <a:spcPts val="0"/>
      </a:spcAft>
      <a:buNone/>
      <a:defRPr sz="1400" b="0" i="0" u="none" strike="noStrike" kern="0" cap="none" spc="0" baseline="0">
        <a:solidFill>
          <a:srgbClr val="000000"/>
        </a:solidFill>
        <a:latin typeface="Arial" pitchFamily="0" charset="0"/>
        <a:ea typeface="Arial" pitchFamily="0" charset="0"/>
        <a:cs typeface="Arial" pitchFamily="0" charset="0"/>
      </a:defRPr>
    </a:lvl6pPr>
    <a:lvl7pPr marL="0" indent="0" algn="l" defTabSz="914400" fontAlgn="auto" hangingPunct="1">
      <a:lnSpc>
        <a:spcPct val="100000"/>
      </a:lnSpc>
      <a:spcBef>
        <a:spcPts val="0"/>
      </a:spcBef>
      <a:spcAft>
        <a:spcPts val="0"/>
      </a:spcAft>
      <a:buNone/>
      <a:defRPr sz="1400" b="0" i="0" u="none" strike="noStrike" kern="0" cap="none" spc="0" baseline="0">
        <a:solidFill>
          <a:srgbClr val="000000"/>
        </a:solidFill>
        <a:latin typeface="Arial" pitchFamily="0" charset="0"/>
        <a:ea typeface="Arial" pitchFamily="0" charset="0"/>
        <a:cs typeface="Arial" pitchFamily="0" charset="0"/>
      </a:defRPr>
    </a:lvl7pPr>
    <a:lvl8pPr marL="0" indent="0" algn="l" defTabSz="914400" fontAlgn="auto" hangingPunct="1">
      <a:lnSpc>
        <a:spcPct val="100000"/>
      </a:lnSpc>
      <a:spcBef>
        <a:spcPts val="0"/>
      </a:spcBef>
      <a:spcAft>
        <a:spcPts val="0"/>
      </a:spcAft>
      <a:buNone/>
      <a:defRPr sz="1400" b="0" i="0" u="none" strike="noStrike" kern="0" cap="none" spc="0" baseline="0">
        <a:solidFill>
          <a:srgbClr val="000000"/>
        </a:solidFill>
        <a:latin typeface="Arial" pitchFamily="0" charset="0"/>
        <a:ea typeface="Arial" pitchFamily="0" charset="0"/>
        <a:cs typeface="Arial" pitchFamily="0" charset="0"/>
      </a:defRPr>
    </a:lvl8pPr>
    <a:lvl9pPr marL="0" indent="0" algn="l" defTabSz="914400" fontAlgn="auto" hangingPunct="1">
      <a:lnSpc>
        <a:spcPct val="100000"/>
      </a:lnSpc>
      <a:spcBef>
        <a:spcPts val="0"/>
      </a:spcBef>
      <a:spcAft>
        <a:spcPts val="0"/>
      </a:spcAft>
      <a:buNone/>
      <a:defRPr sz="1400" b="0" i="0" u="none" strike="noStrike" kern="0" cap="none" spc="0" baseline="0">
        <a:solidFill>
          <a:srgbClr val="000000"/>
        </a:solidFill>
        <a:latin typeface="Arial" pitchFamily="0" charset="0"/>
        <a:ea typeface="Arial" pitchFamily="0" charset="0"/>
        <a:cs typeface="Arial" pitchFamily="0" charset="0"/>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18"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19" name="Object"/>
          <p:cNvSpPr>
            <a:spLocks noGrp="1"/>
          </p:cNvSpPr>
          <p:nvPr>
            <p:ph type="sldImg" idx="2"/>
          </p:nvPr>
        </p:nvSpPr>
        <p:spPr>
          <a:xfrm rot="0">
            <a:off x="1143225" y="685800"/>
            <a:ext cx="4572225" cy="3429000"/>
          </a:xfrm>
          <a:custGeom>
            <a:gdLst>
              <a:gd name="T1" fmla="*/ 0 w 21600"/>
              <a:gd name="T2" fmla="*/ 0 h 21600"/>
              <a:gd name="T3" fmla="*/ 21600 w 21600"/>
              <a:gd name="T4" fmla="*/ 21600 h 21600"/>
            </a:gdLst>
            <a:rect l="T1" t="T2" r="T3" b="T4"/>
            <a:pathLst>
              <a:path w="21600" h="21600">
                <a:moveTo>
                  <a:pt x="0" y="0"/>
                </a:moveTo>
                <a:lnTo>
                  <a:pt x="21600" y="0"/>
                </a:lnTo>
                <a:lnTo>
                  <a:pt x="21600" y="21600"/>
                </a:lnTo>
                <a:lnTo>
                  <a:pt x="0" y="21600"/>
                </a:lnTo>
                <a:close/>
              </a:path>
            </a:pathLst>
          </a:custGeom>
          <a:noFill/>
          <a:ln cmpd="sng" cap="flat">
            <a:noFill/>
            <a:prstDash val="solid"/>
            <a:miter/>
          </a:ln>
        </p:spPr>
      </p:sp>
    </p:spTree>
    <p:extLst>
      <p:ext uri="{BB962C8B-B14F-4D97-AF65-F5344CB8AC3E}">
        <p14:creationId xmlns:p14="http://schemas.microsoft.com/office/powerpoint/2010/main" val="1788962645"/>
      </p:ext>
    </p:extLst>
  </p:cSld>
  <p:clrMapOvr>
    <a:masterClrMapping/>
  </p:clrMapOvr>
</p:notes>
</file>

<file path=ppt/notesSlides/notesSlide2.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28"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29" name="Object"/>
          <p:cNvSpPr>
            <a:spLocks noGrp="1"/>
          </p:cNvSpPr>
          <p:nvPr>
            <p:ph type="sldImg" idx="2"/>
          </p:nvPr>
        </p:nvSpPr>
        <p:spPr>
          <a:xfrm rot="0">
            <a:off x="1143225" y="685800"/>
            <a:ext cx="4572225" cy="3429000"/>
          </a:xfrm>
          <a:custGeom>
            <a:gdLst>
              <a:gd name="T1" fmla="*/ 0 w 21600"/>
              <a:gd name="T2" fmla="*/ 0 h 21600"/>
              <a:gd name="T3" fmla="*/ 21600 w 21600"/>
              <a:gd name="T4" fmla="*/ 21600 h 21600"/>
            </a:gdLst>
            <a:rect l="T1" t="T2" r="T3" b="T4"/>
            <a:pathLst>
              <a:path w="21600" h="21600">
                <a:moveTo>
                  <a:pt x="0" y="0"/>
                </a:moveTo>
                <a:lnTo>
                  <a:pt x="21600" y="0"/>
                </a:lnTo>
                <a:lnTo>
                  <a:pt x="21600" y="21600"/>
                </a:lnTo>
                <a:lnTo>
                  <a:pt x="0" y="21600"/>
                </a:lnTo>
                <a:close/>
              </a:path>
            </a:pathLst>
          </a:custGeom>
          <a:noFill/>
          <a:ln cmpd="sng" cap="flat">
            <a:noFill/>
            <a:prstDash val="solid"/>
            <a:miter/>
          </a:ln>
        </p:spPr>
      </p:sp>
    </p:spTree>
    <p:extLst>
      <p:ext uri="{BB962C8B-B14F-4D97-AF65-F5344CB8AC3E}">
        <p14:creationId xmlns:p14="http://schemas.microsoft.com/office/powerpoint/2010/main" val="712042577"/>
      </p:ext>
    </p:extLst>
  </p:cSld>
  <p:clrMapOvr>
    <a:masterClrMapping/>
  </p:clrMapOvr>
</p:notes>
</file>

<file path=ppt/notesSlides/notesSlide3.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42"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43" name="Object"/>
          <p:cNvSpPr>
            <a:spLocks noGrp="1"/>
          </p:cNvSpPr>
          <p:nvPr>
            <p:ph type="sldImg" idx="2"/>
          </p:nvPr>
        </p:nvSpPr>
        <p:spPr>
          <a:xfrm rot="0">
            <a:off x="1143225" y="685800"/>
            <a:ext cx="4572225" cy="3429000"/>
          </a:xfrm>
          <a:custGeom>
            <a:gdLst>
              <a:gd name="T1" fmla="*/ 0 w 21600"/>
              <a:gd name="T2" fmla="*/ 0 h 21600"/>
              <a:gd name="T3" fmla="*/ 21600 w 21600"/>
              <a:gd name="T4" fmla="*/ 21600 h 21600"/>
            </a:gdLst>
            <a:rect l="T1" t="T2" r="T3" b="T4"/>
            <a:pathLst>
              <a:path w="21600" h="21600">
                <a:moveTo>
                  <a:pt x="0" y="0"/>
                </a:moveTo>
                <a:lnTo>
                  <a:pt x="21600" y="0"/>
                </a:lnTo>
                <a:lnTo>
                  <a:pt x="21600" y="21600"/>
                </a:lnTo>
                <a:lnTo>
                  <a:pt x="0" y="21600"/>
                </a:lnTo>
                <a:close/>
              </a:path>
            </a:pathLst>
          </a:custGeom>
          <a:noFill/>
          <a:ln cmpd="sng" cap="flat">
            <a:noFill/>
            <a:prstDash val="solid"/>
            <a:miter/>
          </a:ln>
        </p:spPr>
      </p:sp>
    </p:spTree>
    <p:extLst>
      <p:ext uri="{BB962C8B-B14F-4D97-AF65-F5344CB8AC3E}">
        <p14:creationId xmlns:p14="http://schemas.microsoft.com/office/powerpoint/2010/main" val="1328889004"/>
      </p:ext>
    </p:extLst>
  </p:cSld>
  <p:clrMapOvr>
    <a:masterClrMapping/>
  </p:clrMapOvr>
</p:notes>
</file>

<file path=ppt/notesSlides/notesSlide4.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61"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62" name="Object"/>
          <p:cNvSpPr>
            <a:spLocks noGrp="1"/>
          </p:cNvSpPr>
          <p:nvPr>
            <p:ph type="sldImg" idx="2"/>
          </p:nvPr>
        </p:nvSpPr>
        <p:spPr>
          <a:xfrm rot="0">
            <a:off x="1143225" y="685800"/>
            <a:ext cx="4572225" cy="3429000"/>
          </a:xfrm>
          <a:custGeom>
            <a:gdLst>
              <a:gd name="T1" fmla="*/ 0 w 21600"/>
              <a:gd name="T2" fmla="*/ 0 h 21600"/>
              <a:gd name="T3" fmla="*/ 21600 w 21600"/>
              <a:gd name="T4" fmla="*/ 21600 h 21600"/>
            </a:gdLst>
            <a:rect l="T1" t="T2" r="T3" b="T4"/>
            <a:pathLst>
              <a:path w="21600" h="21600">
                <a:moveTo>
                  <a:pt x="0" y="0"/>
                </a:moveTo>
                <a:lnTo>
                  <a:pt x="21600" y="0"/>
                </a:lnTo>
                <a:lnTo>
                  <a:pt x="21600" y="21600"/>
                </a:lnTo>
                <a:lnTo>
                  <a:pt x="0" y="21600"/>
                </a:lnTo>
                <a:close/>
              </a:path>
            </a:pathLst>
          </a:custGeom>
          <a:noFill/>
          <a:ln cmpd="sng" cap="flat">
            <a:noFill/>
            <a:prstDash val="solid"/>
            <a:miter/>
          </a:ln>
        </p:spPr>
      </p:sp>
    </p:spTree>
    <p:extLst>
      <p:ext uri="{BB962C8B-B14F-4D97-AF65-F5344CB8AC3E}">
        <p14:creationId xmlns:p14="http://schemas.microsoft.com/office/powerpoint/2010/main" val="582981085"/>
      </p:ext>
    </p:extLst>
  </p:cSld>
  <p:clrMapOvr>
    <a:masterClrMapping/>
  </p:clrMapOvr>
</p:notes>
</file>

<file path=ppt/notesSlides/notesSlide5.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78"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79" name="Object"/>
          <p:cNvSpPr>
            <a:spLocks noGrp="1"/>
          </p:cNvSpPr>
          <p:nvPr>
            <p:ph type="sldImg" idx="2"/>
          </p:nvPr>
        </p:nvSpPr>
        <p:spPr>
          <a:xfrm rot="0">
            <a:off x="1143225" y="685800"/>
            <a:ext cx="4572225" cy="3429000"/>
          </a:xfrm>
          <a:custGeom>
            <a:gdLst>
              <a:gd name="T1" fmla="*/ 0 w 21600"/>
              <a:gd name="T2" fmla="*/ 0 h 21600"/>
              <a:gd name="T3" fmla="*/ 21600 w 21600"/>
              <a:gd name="T4" fmla="*/ 21600 h 21600"/>
            </a:gdLst>
            <a:rect l="T1" t="T2" r="T3" b="T4"/>
            <a:pathLst>
              <a:path w="21600" h="21600">
                <a:moveTo>
                  <a:pt x="0" y="0"/>
                </a:moveTo>
                <a:lnTo>
                  <a:pt x="21600" y="0"/>
                </a:lnTo>
                <a:lnTo>
                  <a:pt x="21600" y="21600"/>
                </a:lnTo>
                <a:lnTo>
                  <a:pt x="0" y="21600"/>
                </a:lnTo>
                <a:close/>
              </a:path>
            </a:pathLst>
          </a:custGeom>
          <a:noFill/>
          <a:ln cmpd="sng" cap="flat">
            <a:noFill/>
            <a:prstDash val="solid"/>
            <a:miter/>
          </a:ln>
        </p:spPr>
      </p:sp>
    </p:spTree>
    <p:extLst>
      <p:ext uri="{BB962C8B-B14F-4D97-AF65-F5344CB8AC3E}">
        <p14:creationId xmlns:p14="http://schemas.microsoft.com/office/powerpoint/2010/main" val="370830091"/>
      </p:ext>
    </p:extLst>
  </p:cSld>
  <p:clrMapOvr>
    <a:masterClrMapping/>
  </p:clrMapOvr>
</p:notes>
</file>

<file path=ppt/notesSlides/notesSlide6.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87"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88" name="Object"/>
          <p:cNvSpPr>
            <a:spLocks noGrp="1"/>
          </p:cNvSpPr>
          <p:nvPr>
            <p:ph type="sldImg" idx="2"/>
          </p:nvPr>
        </p:nvSpPr>
        <p:spPr>
          <a:xfrm rot="0">
            <a:off x="1143225" y="685800"/>
            <a:ext cx="4572225" cy="3429000"/>
          </a:xfrm>
          <a:custGeom>
            <a:gdLst>
              <a:gd name="T1" fmla="*/ 0 w 21600"/>
              <a:gd name="T2" fmla="*/ 0 h 21600"/>
              <a:gd name="T3" fmla="*/ 21600 w 21600"/>
              <a:gd name="T4" fmla="*/ 21600 h 21600"/>
            </a:gdLst>
            <a:rect l="T1" t="T2" r="T3" b="T4"/>
            <a:pathLst>
              <a:path w="21600" h="21600">
                <a:moveTo>
                  <a:pt x="0" y="0"/>
                </a:moveTo>
                <a:lnTo>
                  <a:pt x="21600" y="0"/>
                </a:lnTo>
                <a:lnTo>
                  <a:pt x="21600" y="21600"/>
                </a:lnTo>
                <a:lnTo>
                  <a:pt x="0" y="21600"/>
                </a:lnTo>
                <a:close/>
              </a:path>
            </a:pathLst>
          </a:custGeom>
          <a:noFill/>
          <a:ln cmpd="sng" cap="flat">
            <a:noFill/>
            <a:prstDash val="solid"/>
            <a:miter/>
          </a:ln>
        </p:spPr>
      </p:sp>
    </p:spTree>
    <p:extLst>
      <p:ext uri="{BB962C8B-B14F-4D97-AF65-F5344CB8AC3E}">
        <p14:creationId xmlns:p14="http://schemas.microsoft.com/office/powerpoint/2010/main" val="945676118"/>
      </p:ext>
    </p:extLst>
  </p:cSld>
  <p:clrMapOvr>
    <a:masterClrMapping/>
  </p:clrMapOvr>
</p:notes>
</file>

<file path=ppt/notesSlides/notesSlide7.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96"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97" name="Object"/>
          <p:cNvSpPr>
            <a:spLocks noGrp="1"/>
          </p:cNvSpPr>
          <p:nvPr>
            <p:ph type="sldImg" idx="2"/>
          </p:nvPr>
        </p:nvSpPr>
        <p:spPr>
          <a:xfrm rot="0">
            <a:off x="1143225" y="685800"/>
            <a:ext cx="4572300" cy="3429000"/>
          </a:xfrm>
          <a:custGeom>
            <a:gdLst>
              <a:gd name="T1" fmla="*/ 0 w 21600"/>
              <a:gd name="T2" fmla="*/ 0 h 21600"/>
              <a:gd name="T3" fmla="*/ 21600 w 21600"/>
              <a:gd name="T4" fmla="*/ 21600 h 21600"/>
            </a:gdLst>
            <a:rect l="T1" t="T2" r="T3" b="T4"/>
            <a:pathLst>
              <a:path w="21600" h="21600">
                <a:moveTo>
                  <a:pt x="0" y="0"/>
                </a:moveTo>
                <a:lnTo>
                  <a:pt x="21599" y="0"/>
                </a:lnTo>
                <a:lnTo>
                  <a:pt x="21599" y="21600"/>
                </a:lnTo>
                <a:lnTo>
                  <a:pt x="0" y="21600"/>
                </a:lnTo>
                <a:close/>
              </a:path>
            </a:pathLst>
          </a:custGeom>
          <a:noFill/>
          <a:ln cmpd="sng" cap="flat">
            <a:noFill/>
            <a:prstDash val="solid"/>
            <a:miter/>
          </a:ln>
        </p:spPr>
      </p:sp>
    </p:spTree>
    <p:extLst>
      <p:ext uri="{BB962C8B-B14F-4D97-AF65-F5344CB8AC3E}">
        <p14:creationId xmlns:p14="http://schemas.microsoft.com/office/powerpoint/2010/main" val="1164360516"/>
      </p:ext>
    </p:extLst>
  </p:cSld>
  <p:clrMapOvr>
    <a:masterClrMapping/>
  </p:clrMapOvr>
</p:notes>
</file>

<file path=ppt/notesSlides/notesSlide8.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103"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104" name="Object"/>
          <p:cNvSpPr>
            <a:spLocks noGrp="1"/>
          </p:cNvSpPr>
          <p:nvPr>
            <p:ph type="sldImg" idx="2"/>
          </p:nvPr>
        </p:nvSpPr>
        <p:spPr>
          <a:xfrm rot="0">
            <a:off x="1143225" y="685800"/>
            <a:ext cx="4572225" cy="3429000"/>
          </a:xfrm>
          <a:custGeom>
            <a:gdLst>
              <a:gd name="T1" fmla="*/ 0 w 21600"/>
              <a:gd name="T2" fmla="*/ 0 h 21600"/>
              <a:gd name="T3" fmla="*/ 21600 w 21600"/>
              <a:gd name="T4" fmla="*/ 21600 h 21600"/>
            </a:gdLst>
            <a:rect l="T1" t="T2" r="T3" b="T4"/>
            <a:pathLst>
              <a:path w="21600" h="21600">
                <a:moveTo>
                  <a:pt x="0" y="0"/>
                </a:moveTo>
                <a:lnTo>
                  <a:pt x="21600" y="0"/>
                </a:lnTo>
                <a:lnTo>
                  <a:pt x="21600" y="21600"/>
                </a:lnTo>
                <a:lnTo>
                  <a:pt x="0" y="21600"/>
                </a:lnTo>
                <a:close/>
              </a:path>
            </a:pathLst>
          </a:custGeom>
          <a:noFill/>
          <a:ln cmpd="sng" cap="flat">
            <a:noFill/>
            <a:prstDash val="solid"/>
            <a:miter/>
          </a:ln>
        </p:spPr>
      </p:sp>
    </p:spTree>
    <p:extLst>
      <p:ext uri="{BB962C8B-B14F-4D97-AF65-F5344CB8AC3E}">
        <p14:creationId xmlns:p14="http://schemas.microsoft.com/office/powerpoint/2010/main" val="1344770827"/>
      </p:ext>
    </p:extLst>
  </p:cSld>
  <p:clrMapOvr>
    <a:masterClrMapping/>
  </p:clrMapOvr>
</p:notes>
</file>

<file path=ppt/notesSlides/notesSlide9.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109"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110" name="Object"/>
          <p:cNvSpPr>
            <a:spLocks noGrp="1"/>
          </p:cNvSpPr>
          <p:nvPr>
            <p:ph type="sldImg" idx="2"/>
          </p:nvPr>
        </p:nvSpPr>
        <p:spPr>
          <a:xfrm rot="0">
            <a:off x="1143225" y="685800"/>
            <a:ext cx="4572225" cy="3429000"/>
          </a:xfrm>
          <a:custGeom>
            <a:gdLst>
              <a:gd name="T1" fmla="*/ 0 w 21600"/>
              <a:gd name="T2" fmla="*/ 0 h 21600"/>
              <a:gd name="T3" fmla="*/ 21600 w 21600"/>
              <a:gd name="T4" fmla="*/ 21600 h 21600"/>
            </a:gdLst>
            <a:rect l="T1" t="T2" r="T3" b="T4"/>
            <a:pathLst>
              <a:path w="21600" h="21600">
                <a:moveTo>
                  <a:pt x="0" y="0"/>
                </a:moveTo>
                <a:lnTo>
                  <a:pt x="21600" y="0"/>
                </a:lnTo>
                <a:lnTo>
                  <a:pt x="21600" y="21600"/>
                </a:lnTo>
                <a:lnTo>
                  <a:pt x="0" y="21600"/>
                </a:lnTo>
                <a:close/>
              </a:path>
            </a:pathLst>
          </a:custGeom>
          <a:noFill/>
          <a:ln cmpd="sng" cap="flat">
            <a:noFill/>
            <a:prstDash val="solid"/>
            <a:miter/>
          </a:ln>
        </p:spPr>
      </p:sp>
    </p:spTree>
    <p:extLst>
      <p:ext uri="{BB962C8B-B14F-4D97-AF65-F5344CB8AC3E}">
        <p14:creationId xmlns:p14="http://schemas.microsoft.com/office/powerpoint/2010/main" val="710607471"/>
      </p:ext>
    </p:extLst>
  </p:cSld>
  <p:clrMapOvr>
    <a:masterClrMapping/>
  </p:clrMapOvr>
</p:notes>
</file>

<file path=ppt/notesSlides/notesSlide10.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115"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116" name="Object"/>
          <p:cNvSpPr>
            <a:spLocks noGrp="1"/>
          </p:cNvSpPr>
          <p:nvPr>
            <p:ph type="sldImg" idx="2"/>
          </p:nvPr>
        </p:nvSpPr>
        <p:spPr>
          <a:xfrm rot="0">
            <a:off x="1143225" y="685800"/>
            <a:ext cx="4572300" cy="3429000"/>
          </a:xfrm>
          <a:custGeom>
            <a:gdLst>
              <a:gd name="T1" fmla="*/ 0 w 21600"/>
              <a:gd name="T2" fmla="*/ 0 h 21600"/>
              <a:gd name="T3" fmla="*/ 21600 w 21600"/>
              <a:gd name="T4" fmla="*/ 21600 h 21600"/>
            </a:gdLst>
            <a:rect l="T1" t="T2" r="T3" b="T4"/>
            <a:pathLst>
              <a:path w="21600" h="21600">
                <a:moveTo>
                  <a:pt x="0" y="0"/>
                </a:moveTo>
                <a:lnTo>
                  <a:pt x="21599" y="0"/>
                </a:lnTo>
                <a:lnTo>
                  <a:pt x="21599" y="21600"/>
                </a:lnTo>
                <a:lnTo>
                  <a:pt x="0" y="21600"/>
                </a:lnTo>
                <a:close/>
              </a:path>
            </a:pathLst>
          </a:custGeom>
          <a:noFill/>
          <a:ln cmpd="sng" cap="flat">
            <a:noFill/>
            <a:prstDash val="solid"/>
            <a:miter/>
          </a:ln>
        </p:spPr>
      </p:sp>
    </p:spTree>
    <p:extLst>
      <p:ext uri="{BB962C8B-B14F-4D97-AF65-F5344CB8AC3E}">
        <p14:creationId xmlns:p14="http://schemas.microsoft.com/office/powerpoint/2010/main" val="1655406991"/>
      </p:ext>
    </p:extLst>
  </p:cSld>
  <p:clrMapOvr>
    <a:masterClrMapping/>
  </p:clrMapOvr>
</p:notes>
</file>

<file path=ppt/notesSlides/notesSlide11.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121"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122" name="Object"/>
          <p:cNvSpPr>
            <a:spLocks noGrp="1"/>
          </p:cNvSpPr>
          <p:nvPr>
            <p:ph type="sldImg" idx="2"/>
          </p:nvPr>
        </p:nvSpPr>
        <p:spPr>
          <a:xfrm rot="0">
            <a:off x="1143225" y="685800"/>
            <a:ext cx="4572300" cy="3429000"/>
          </a:xfrm>
          <a:custGeom>
            <a:gdLst>
              <a:gd name="T1" fmla="*/ 0 w 21600"/>
              <a:gd name="T2" fmla="*/ 0 h 21600"/>
              <a:gd name="T3" fmla="*/ 21600 w 21600"/>
              <a:gd name="T4" fmla="*/ 21600 h 21600"/>
            </a:gdLst>
            <a:rect l="T1" t="T2" r="T3" b="T4"/>
            <a:pathLst>
              <a:path w="21600" h="21600">
                <a:moveTo>
                  <a:pt x="0" y="0"/>
                </a:moveTo>
                <a:lnTo>
                  <a:pt x="21599" y="0"/>
                </a:lnTo>
                <a:lnTo>
                  <a:pt x="21599" y="21600"/>
                </a:lnTo>
                <a:lnTo>
                  <a:pt x="0" y="21600"/>
                </a:lnTo>
                <a:close/>
              </a:path>
            </a:pathLst>
          </a:custGeom>
          <a:noFill/>
          <a:ln cmpd="sng" cap="flat">
            <a:noFill/>
            <a:prstDash val="solid"/>
            <a:miter/>
          </a:ln>
        </p:spPr>
      </p:sp>
    </p:spTree>
    <p:extLst>
      <p:ext uri="{BB962C8B-B14F-4D97-AF65-F5344CB8AC3E}">
        <p14:creationId xmlns:p14="http://schemas.microsoft.com/office/powerpoint/2010/main" val="92575449"/>
      </p:ext>
    </p:extLst>
  </p:cSld>
  <p:clrMapOvr>
    <a:masterClrMapping/>
  </p:clrMapOvr>
</p:notes>
</file>

<file path=ppt/notesSlides/notesSlide12.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128"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129" name="Object"/>
          <p:cNvSpPr>
            <a:spLocks noGrp="1"/>
          </p:cNvSpPr>
          <p:nvPr>
            <p:ph type="sldImg" idx="2"/>
          </p:nvPr>
        </p:nvSpPr>
        <p:spPr>
          <a:xfrm rot="0">
            <a:off x="1143225" y="685800"/>
            <a:ext cx="4572300" cy="3429000"/>
          </a:xfrm>
          <a:custGeom>
            <a:gdLst>
              <a:gd name="T1" fmla="*/ 0 w 21600"/>
              <a:gd name="T2" fmla="*/ 0 h 21600"/>
              <a:gd name="T3" fmla="*/ 21600 w 21600"/>
              <a:gd name="T4" fmla="*/ 21600 h 21600"/>
            </a:gdLst>
            <a:rect l="T1" t="T2" r="T3" b="T4"/>
            <a:pathLst>
              <a:path w="21600" h="21600">
                <a:moveTo>
                  <a:pt x="0" y="0"/>
                </a:moveTo>
                <a:lnTo>
                  <a:pt x="21599" y="0"/>
                </a:lnTo>
                <a:lnTo>
                  <a:pt x="21599" y="21600"/>
                </a:lnTo>
                <a:lnTo>
                  <a:pt x="0" y="21600"/>
                </a:lnTo>
                <a:close/>
              </a:path>
            </a:pathLst>
          </a:custGeom>
          <a:noFill/>
          <a:ln cmpd="sng" cap="flat">
            <a:noFill/>
            <a:prstDash val="solid"/>
            <a:miter/>
          </a:ln>
        </p:spPr>
      </p:sp>
    </p:spTree>
    <p:extLst>
      <p:ext uri="{BB962C8B-B14F-4D97-AF65-F5344CB8AC3E}">
        <p14:creationId xmlns:p14="http://schemas.microsoft.com/office/powerpoint/2010/main" val="880259067"/>
      </p:ext>
    </p:extLst>
  </p:cSld>
  <p:clrMapOvr>
    <a:masterClrMapping/>
  </p:clrMapOvr>
</p:notes>
</file>

<file path=ppt/notesSlides/notesSlide13.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155"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156" name="Object"/>
          <p:cNvSpPr>
            <a:spLocks noGrp="1"/>
          </p:cNvSpPr>
          <p:nvPr>
            <p:ph type="sldImg" idx="2"/>
          </p:nvPr>
        </p:nvSpPr>
        <p:spPr>
          <a:xfrm rot="0">
            <a:off x="1143225" y="685800"/>
            <a:ext cx="4572225" cy="3429000"/>
          </a:xfrm>
          <a:custGeom>
            <a:gdLst>
              <a:gd name="T1" fmla="*/ 0 w 21600"/>
              <a:gd name="T2" fmla="*/ 0 h 21600"/>
              <a:gd name="T3" fmla="*/ 21600 w 21600"/>
              <a:gd name="T4" fmla="*/ 21600 h 21600"/>
            </a:gdLst>
            <a:rect l="T1" t="T2" r="T3" b="T4"/>
            <a:pathLst>
              <a:path w="21600" h="21600">
                <a:moveTo>
                  <a:pt x="0" y="0"/>
                </a:moveTo>
                <a:lnTo>
                  <a:pt x="21600" y="0"/>
                </a:lnTo>
                <a:lnTo>
                  <a:pt x="21600" y="21600"/>
                </a:lnTo>
                <a:lnTo>
                  <a:pt x="0" y="21600"/>
                </a:lnTo>
                <a:close/>
              </a:path>
            </a:pathLst>
          </a:custGeom>
          <a:noFill/>
          <a:ln cmpd="sng" cap="flat">
            <a:noFill/>
            <a:prstDash val="solid"/>
            <a:miter/>
          </a:ln>
        </p:spPr>
      </p:sp>
    </p:spTree>
    <p:extLst>
      <p:ext uri="{BB962C8B-B14F-4D97-AF65-F5344CB8AC3E}">
        <p14:creationId xmlns:p14="http://schemas.microsoft.com/office/powerpoint/2010/main" val="1676113848"/>
      </p:ext>
    </p:extLst>
  </p:cSld>
  <p:clrMapOvr>
    <a:masterClrMapping/>
  </p:clrMapOvr>
</p:notes>
</file>

<file path=ppt/notesSlides/notesSlide14.xml><?xml version="1.0" encoding="utf-8"?>
<p:notes xmlns:p="http://schemas.openxmlformats.org/presentationml/2006/main" xmlns:r="http://schemas.openxmlformats.org/officeDocument/2006/relationships" xmlns:a="http://schemas.openxmlformats.org/drawingml/2006/main">
  <p:cSld>
    <p:spTree>
      <p:nvGrpSpPr>
        <p:cNvPr id="1" name=""/>
        <p:cNvGrpSpPr/>
        <p:nvPr/>
      </p:nvGrpSpPr>
      <p:grpSpPr>
        <a:xfrm>
          <a:off x="0" y="0"/>
          <a:ext cx="0" cy="0"/>
          <a:chOff x="0" y="0"/>
          <a:chExt cx="0" cy="0"/>
        </a:xfrm>
      </p:grpSpPr>
      <p:sp>
        <p:nvSpPr>
          <p:cNvPr id="162" name="Text box"/>
          <p:cNvSpPr>
            <a:spLocks noGrp="1"/>
          </p:cNvSpPr>
          <p:nvPr>
            <p:ph type="body" idx="1"/>
          </p:nvPr>
        </p:nvSpPr>
        <p:spPr>
          <a:xfrm rot="0">
            <a:off x="685800" y="4343400"/>
            <a:ext cx="5486400" cy="4114800"/>
          </a:xfrm>
          <a:prstGeom prst="rect"/>
          <a:noFill/>
          <a:ln w="12700" cmpd="sng" cap="flat">
            <a:noFill/>
            <a:prstDash val="solid"/>
            <a:miter/>
          </a:ln>
        </p:spPr>
        <p:txBody>
          <a:bodyPr vert="horz" wrap="square" lIns="91425" tIns="91425" rIns="91425" bIns="91425" anchor="t" anchorCtr="0">
            <a:prstTxWarp prst="textNoShape"/>
          </a:bodyPr>
          <a:lstStyle/>
          <a:p>
            <a:endParaRPr lang="zh-CN" altLang="en-US"/>
          </a:p>
        </p:txBody>
      </p:sp>
      <p:sp>
        <p:nvSpPr>
          <p:cNvPr id="163" name="Object"/>
          <p:cNvSpPr>
            <a:spLocks noGrp="1"/>
          </p:cNvSpPr>
          <p:nvPr>
            <p:ph type="sldImg" idx="2"/>
          </p:nvPr>
        </p:nvSpPr>
        <p:spPr>
          <a:xfrm rot="0">
            <a:off x="1143225" y="685800"/>
            <a:ext cx="4572225" cy="3429000"/>
          </a:xfrm>
          <a:custGeom>
            <a:gdLst>
              <a:gd name="T1" fmla="*/ 0 w 21600"/>
              <a:gd name="T2" fmla="*/ 0 h 21600"/>
              <a:gd name="T3" fmla="*/ 21600 w 21600"/>
              <a:gd name="T4" fmla="*/ 21600 h 21600"/>
            </a:gdLst>
            <a:rect l="T1" t="T2" r="T3" b="T4"/>
            <a:pathLst>
              <a:path w="21600" h="21600">
                <a:moveTo>
                  <a:pt x="0" y="0"/>
                </a:moveTo>
                <a:lnTo>
                  <a:pt x="21600" y="0"/>
                </a:lnTo>
                <a:lnTo>
                  <a:pt x="21600" y="21600"/>
                </a:lnTo>
                <a:lnTo>
                  <a:pt x="0" y="21600"/>
                </a:lnTo>
                <a:close/>
              </a:path>
            </a:pathLst>
          </a:custGeom>
          <a:noFill/>
          <a:ln cmpd="sng" cap="flat">
            <a:noFill/>
            <a:prstDash val="solid"/>
            <a:miter/>
          </a:ln>
        </p:spPr>
      </p:sp>
    </p:spTree>
    <p:extLst>
      <p:ext uri="{BB962C8B-B14F-4D97-AF65-F5344CB8AC3E}">
        <p14:creationId xmlns:p14="http://schemas.microsoft.com/office/powerpoint/2010/main" val="20532034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p="http://schemas.openxmlformats.org/presentationml/2006/main" xmlns:a="http://schemas.openxmlformats.org/drawingml/2006/main" xmlns:r="http://schemas.openxmlformats.org/officeDocument/2006/relationships" type="title" preserve="1">
  <p:cSld name="标题幻灯片">
    <p:spTree>
      <p:nvGrpSpPr>
        <p:cNvPr id="1" name=""/>
        <p:cNvGrpSpPr/>
        <p:nvPr/>
      </p:nvGrpSpPr>
      <p:grpSpPr>
        <a:xfrm>
          <a:off x="0" y="0"/>
          <a:ext cx="0" cy="0"/>
          <a:chOff x="0" y="0"/>
          <a:chExt cx="0" cy="0"/>
        </a:xfrm>
      </p:grpSpPr>
      <p:sp>
        <p:nvSpPr>
          <p:cNvPr id="2" name="Text box"/>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Text box"/>
          <p:cNvSpPr>
            <a:spLocks noGrp="1"/>
          </p:cNvSpPr>
          <p:nvPr>
            <p:ph type="subTitle" idx="1"/>
          </p:nvPr>
        </p:nvSpPr>
        <p:spPr>
          <a:xfrm>
            <a:off x="1828800" y="3886199"/>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110513866"/>
      </p:ext>
    </p:extLst>
  </p:cSld>
  <p:clrMapOvr>
    <a:masterClrMapping/>
  </p:clrMapOvr>
</p:sldLayout>
</file>

<file path=ppt/slideLayouts/slideLayout2.xml><?xml version="1.0" encoding="utf-8"?>
<p:sldLayout xmlns:p="http://schemas.openxmlformats.org/presentationml/2006/main" xmlns:a="http://schemas.openxmlformats.org/drawingml/2006/main" xmlns:r="http://schemas.openxmlformats.org/officeDocument/2006/relationships" type="obj" preserve="1">
  <p:cSld name="标题和内容">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smtClean="0"/>
              <a:t>单击此处编辑母版标题样式</a:t>
            </a:r>
            <a:endParaRPr lang="zh-CN" altLang="en-US"/>
          </a:p>
        </p:txBody>
      </p:sp>
      <p:sp>
        <p:nvSpPr>
          <p:cNvPr id="3" name="Text box"/>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1822589500"/>
      </p:ext>
    </p:extLst>
  </p:cSld>
  <p:clrMapOvr>
    <a:masterClrMapping/>
  </p:clrMapOvr>
</p:sldLayout>
</file>

<file path=ppt/slideLayouts/slideLayout3.xml><?xml version="1.0" encoding="utf-8"?>
<p:sldLayout xmlns:p="http://schemas.openxmlformats.org/presentationml/2006/main" xmlns:a="http://schemas.openxmlformats.org/drawingml/2006/main" xmlns:r="http://schemas.openxmlformats.org/officeDocument/2006/relationships" type="secHead" preserve="1">
  <p:cSld name="节标题">
    <p:spTree>
      <p:nvGrpSpPr>
        <p:cNvPr id="1" name=""/>
        <p:cNvGrpSpPr/>
        <p:nvPr/>
      </p:nvGrpSpPr>
      <p:grpSpPr>
        <a:xfrm>
          <a:off x="0" y="0"/>
          <a:ext cx="0" cy="0"/>
          <a:chOff x="0" y="0"/>
          <a:chExt cx="0" cy="0"/>
        </a:xfrm>
      </p:grpSpPr>
      <p:sp>
        <p:nvSpPr>
          <p:cNvPr id="2" name="Text box"/>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Text box"/>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6"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1949576866"/>
      </p:ext>
    </p:extLst>
  </p:cSld>
  <p:clrMapOvr>
    <a:masterClrMapping/>
  </p:clrMapOvr>
</p:sldLayout>
</file>

<file path=ppt/slideLayouts/slideLayout4.xml><?xml version="1.0" encoding="utf-8"?>
<p:sldLayout xmlns:p="http://schemas.openxmlformats.org/presentationml/2006/main" xmlns:a="http://schemas.openxmlformats.org/drawingml/2006/main" xmlns:r="http://schemas.openxmlformats.org/officeDocument/2006/relationships" type="twoObj" preserve="1">
  <p:cSld name="两栏内容">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smtClean="0"/>
              <a:t>单击此处编辑母版标题样式</a:t>
            </a:r>
            <a:endParaRPr lang="zh-CN" altLang="en-US"/>
          </a:p>
        </p:txBody>
      </p:sp>
      <p:sp>
        <p:nvSpPr>
          <p:cNvPr id="3" name="Text box"/>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Text box"/>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898752547"/>
      </p:ext>
    </p:extLst>
  </p:cSld>
  <p:clrMapOvr>
    <a:masterClrMapping/>
  </p:clrMapOvr>
</p:sldLayout>
</file>

<file path=ppt/slideLayouts/slideLayout5.xml><?xml version="1.0" encoding="utf-8"?>
<p:sldLayout xmlns:p="http://schemas.openxmlformats.org/presentationml/2006/main" xmlns:a="http://schemas.openxmlformats.org/drawingml/2006/main" xmlns:r="http://schemas.openxmlformats.org/officeDocument/2006/relationships" type="twoTxTwoObj" preserve="1">
  <p:cSld name="比较">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Text box"/>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Text box"/>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Text box"/>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Text box"/>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9"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1733524964"/>
      </p:ext>
    </p:extLst>
  </p:cSld>
  <p:clrMapOvr>
    <a:masterClrMapping/>
  </p:clrMapOvr>
</p:sldLayout>
</file>

<file path=ppt/slideLayouts/slideLayout6.xml><?xml version="1.0" encoding="utf-8"?>
<p:sldLayout xmlns:p="http://schemas.openxmlformats.org/presentationml/2006/main" xmlns:a="http://schemas.openxmlformats.org/drawingml/2006/main" xmlns:r="http://schemas.openxmlformats.org/officeDocument/2006/relationships" type="titleOnly" preserve="1">
  <p:cSld name="仅标题">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smtClean="0"/>
              <a:t>单击此处编辑母版标题样式</a:t>
            </a:r>
            <a:endParaRPr lang="zh-CN" altLang="en-US"/>
          </a:p>
        </p:txBody>
      </p:sp>
      <p:sp>
        <p:nvSpPr>
          <p:cNvPr id="5"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1202444509"/>
      </p:ext>
    </p:extLst>
  </p:cSld>
  <p:clrMapOvr>
    <a:masterClrMapping/>
  </p:clrMapOvr>
</p:sldLayout>
</file>

<file path=ppt/slideLayouts/slideLayout7.xml><?xml version="1.0" encoding="utf-8"?>
<p:sldLayout xmlns:p="http://schemas.openxmlformats.org/presentationml/2006/main" xmlns:a="http://schemas.openxmlformats.org/drawingml/2006/main" xmlns:r="http://schemas.openxmlformats.org/officeDocument/2006/relationships" type="blank" preserve="1">
  <p:cSld name="空白">
    <p:spTree>
      <p:nvGrpSpPr>
        <p:cNvPr id="1" name=""/>
        <p:cNvGrpSpPr/>
        <p:nvPr/>
      </p:nvGrpSpPr>
      <p:grpSpPr>
        <a:xfrm>
          <a:off x="0" y="0"/>
          <a:ext cx="0" cy="0"/>
          <a:chOff x="0" y="0"/>
          <a:chExt cx="0" cy="0"/>
        </a:xfrm>
      </p:grpSpPr>
      <p:sp>
        <p:nvSpPr>
          <p:cNvPr id="4"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478260335"/>
      </p:ext>
    </p:extLst>
  </p:cSld>
  <p:clrMapOvr>
    <a:masterClrMapping/>
  </p:clrMapOvr>
</p:sldLayout>
</file>

<file path=ppt/slideLayouts/slideLayout8.xml><?xml version="1.0" encoding="utf-8"?>
<p:sldLayout xmlns:p="http://schemas.openxmlformats.org/presentationml/2006/main" xmlns:a="http://schemas.openxmlformats.org/drawingml/2006/main" xmlns:r="http://schemas.openxmlformats.org/officeDocument/2006/relationships" type="objTx" preserve="1">
  <p:cSld name="内容与标题">
    <p:spTree>
      <p:nvGrpSpPr>
        <p:cNvPr id="1" name=""/>
        <p:cNvGrpSpPr/>
        <p:nvPr/>
      </p:nvGrpSpPr>
      <p:grpSpPr>
        <a:xfrm>
          <a:off x="0" y="0"/>
          <a:ext cx="0" cy="0"/>
          <a:chOff x="0" y="0"/>
          <a:chExt cx="0" cy="0"/>
        </a:xfrm>
      </p:grpSpPr>
      <p:sp>
        <p:nvSpPr>
          <p:cNvPr id="2" name="Text box"/>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Text box"/>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Text box"/>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7"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1981157983"/>
      </p:ext>
    </p:extLst>
  </p:cSld>
  <p:clrMapOvr>
    <a:masterClrMapping/>
  </p:clrMapOvr>
</p:sldLayout>
</file>

<file path=ppt/slideLayouts/slideLayout9.xml><?xml version="1.0" encoding="utf-8"?>
<p:sldLayout xmlns:p="http://schemas.openxmlformats.org/presentationml/2006/main" xmlns:a="http://schemas.openxmlformats.org/drawingml/2006/main" xmlns:r="http://schemas.openxmlformats.org/officeDocument/2006/relationships" type="picTx" preserve="1">
  <p:cSld name="图片与标题">
    <p:spTree>
      <p:nvGrpSpPr>
        <p:cNvPr id="1" name=""/>
        <p:cNvGrpSpPr/>
        <p:nvPr/>
      </p:nvGrpSpPr>
      <p:grpSpPr>
        <a:xfrm>
          <a:off x="0" y="0"/>
          <a:ext cx="0" cy="0"/>
          <a:chOff x="0" y="0"/>
          <a:chExt cx="0" cy="0"/>
        </a:xfrm>
      </p:grpSpPr>
      <p:sp>
        <p:nvSpPr>
          <p:cNvPr id="2" name="Text box"/>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Text box"/>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Text box"/>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7"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455791546"/>
      </p:ext>
    </p:extLst>
  </p:cSld>
  <p:clrMapOvr>
    <a:masterClrMapping/>
  </p:clrMapOvr>
</p:sldLayout>
</file>

<file path=ppt/slideLayouts/slideLayout10.xml><?xml version="1.0" encoding="utf-8"?>
<p:sldLayout xmlns:p="http://schemas.openxmlformats.org/presentationml/2006/main" xmlns:a="http://schemas.openxmlformats.org/drawingml/2006/main" xmlns:r="http://schemas.openxmlformats.org/officeDocument/2006/relationships" type="vertTx" preserve="1">
  <p:cSld name="标题和竖排文本">
    <p:spTree>
      <p:nvGrpSpPr>
        <p:cNvPr id="1" name=""/>
        <p:cNvGrpSpPr/>
        <p:nvPr/>
      </p:nvGrpSpPr>
      <p:grpSpPr>
        <a:xfrm>
          <a:off x="0" y="0"/>
          <a:ext cx="0" cy="0"/>
          <a:chOff x="0" y="0"/>
          <a:chExt cx="0" cy="0"/>
        </a:xfrm>
      </p:grpSpPr>
      <p:sp>
        <p:nvSpPr>
          <p:cNvPr id="2" name="Text box"/>
          <p:cNvSpPr>
            <a:spLocks noGrp="1"/>
          </p:cNvSpPr>
          <p:nvPr>
            <p:ph type="title"/>
          </p:nvPr>
        </p:nvSpPr>
        <p:spPr/>
        <p:txBody>
          <a:bodyPr/>
          <a:lstStyle/>
          <a:p>
            <a:r>
              <a:rPr lang="zh-CN" altLang="en-US" smtClean="0"/>
              <a:t>单击此处编辑母版标题样式</a:t>
            </a:r>
            <a:endParaRPr lang="zh-CN" altLang="en-US"/>
          </a:p>
        </p:txBody>
      </p:sp>
      <p:sp>
        <p:nvSpPr>
          <p:cNvPr id="3" name="Text box"/>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71666298"/>
      </p:ext>
    </p:extLst>
  </p:cSld>
  <p:clrMapOvr>
    <a:masterClrMapping/>
  </p:clrMapOvr>
</p:sldLayout>
</file>

<file path=ppt/slideLayouts/slideLayout11.xml><?xml version="1.0" encoding="utf-8"?>
<p:sldLayout xmlns:p="http://schemas.openxmlformats.org/presentationml/2006/main" xmlns:a="http://schemas.openxmlformats.org/drawingml/2006/main" xmlns:r="http://schemas.openxmlformats.org/officeDocument/2006/relationships" type="vertTitleAndTx" preserve="1">
  <p:cSld name="垂直排列标题与文本">
    <p:spTree>
      <p:nvGrpSpPr>
        <p:cNvPr id="1" name=""/>
        <p:cNvGrpSpPr/>
        <p:nvPr/>
      </p:nvGrpSpPr>
      <p:grpSpPr>
        <a:xfrm>
          <a:off x="0" y="0"/>
          <a:ext cx="0" cy="0"/>
          <a:chOff x="0" y="0"/>
          <a:chExt cx="0" cy="0"/>
        </a:xfrm>
      </p:grpSpPr>
      <p:sp>
        <p:nvSpPr>
          <p:cNvPr id="2" name="Text box"/>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Text box"/>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Text box"/>
          <p:cNvSpPr>
            <a:spLocks noGrp="1"/>
          </p:cNvSpPr>
          <p:nvPr>
            <p:ph type="sldNum" sz="quarter" idx="12"/>
          </p:nvPr>
        </p:nvSpPr>
        <p:spPr/>
        <p:txBody>
          <a:bodyPr/>
          <a:lstStyle/>
          <a:p>
            <a:fld id="{3E00D155-3BB6-43CF-9AC4-BC63A66E74A9}" type="slidenum">
              <a:rPr lang="zh-CN" altLang="en-US" smtClean="0"/>
              <a:t/>
            </a:fld>
            <a:endParaRPr lang="zh-CN" altLang="en-US"/>
          </a:p>
        </p:txBody>
      </p:sp>
    </p:spTree>
    <p:extLst>
      <p:ext uri="{BB962C8B-B14F-4D97-AF65-F5344CB8AC3E}">
        <p14:creationId xmlns:p14="http://schemas.microsoft.com/office/powerpoint/2010/main" val="203696443"/>
      </p:ext>
    </p:extLst>
  </p:cSld>
  <p:clrMapOvr>
    <a:masterClrMapping/>
  </p:clrMapOvr>
</p:sldLayout>
</file>

<file path=ppt/slideLayouts/slideLayout12.xml><?xml version="1.0" encoding="utf-8"?>
<p:sldLayout xmlns:p="http://schemas.openxmlformats.org/presentationml/2006/main" xmlns:a="http://schemas.openxmlformats.org/drawingml/2006/main" xmlns:r="http://schemas.openxmlformats.org/officeDocument/2006/relationships" showMasterSp="0" preserve="1">
  <p:cSld name="自定义版式">
    <p:bg>
      <p:bgPr>
        <a:solidFill>
          <a:srgbClr val="FFFFFF"/>
        </a:solidFill>
      </p:bgPr>
    </p:bg>
    <p:spTree>
      <p:nvGrpSpPr>
        <p:cNvPr id="1" name=""/>
        <p:cNvGrpSpPr/>
        <p:nvPr/>
      </p:nvGrpSpPr>
      <p:grpSpPr>
        <a:xfrm>
          <a:off x="0" y="0"/>
          <a:ext cx="0" cy="0"/>
          <a:chOff x="0" y="0"/>
          <a:chExt cx="0" cy="0"/>
        </a:xfrm>
      </p:grpSpPr>
      <p:sp>
        <p:nvSpPr>
          <p:cNvPr id="7" name="Text box"/>
          <p:cNvSpPr>
            <a:spLocks noGrp="1"/>
          </p:cNvSpPr>
          <p:nvPr>
            <p:ph type="sldNum" idx="12"/>
          </p:nvPr>
        </p:nvSpPr>
        <p:spPr>
          <a:xfrm rot="0">
            <a:off x="11381735" y="6333134"/>
            <a:ext cx="731700" cy="524700"/>
          </a:xfrm>
          <a:prstGeom prst="rect"/>
          <a:noFill/>
          <a:ln w="12700" cmpd="sng" cap="flat">
            <a:noFill/>
            <a:prstDash val="solid"/>
            <a:round/>
          </a:ln>
        </p:spPr>
        <p:txBody>
          <a:bodyPr vert="horz" wrap="square" lIns="121900" tIns="121900" rIns="121900" bIns="121900" anchor="ctr" anchorCtr="0">
            <a:prstTxWarp prst="textNoShape"/>
          </a:bodyPr>
          <a:lstStyle/>
          <a:p>
            <a:pPr marL="0" indent="0" algn="r">
              <a:spcBef>
                <a:spcPts val="0"/>
              </a:spcBef>
              <a:spcAft>
                <a:spcPts val="0"/>
              </a:spcAft>
            </a:pPr>
            <a:fld id="{CAD2D6BD-DE1B-4B5F-8B41-2702339687B9}" type="slidenum">
              <a:rPr lang="en-US" altLang="zh-CN" sz="1300" b="0" i="0" u="none" strike="noStrike" kern="0" cap="none" spc="0" baseline="0">
                <a:solidFill>
                  <a:schemeClr val="accent1"/>
                </a:solidFill>
                <a:latin typeface="Lato" pitchFamily="0" charset="0"/>
                <a:ea typeface="Lato" pitchFamily="0" charset="0"/>
                <a:cs typeface="Lato" pitchFamily="0" charset="0"/>
                <a:sym typeface="Lato" pitchFamily="0" charset="0"/>
              </a:rPr>
              <a:t>&lt;#&gt;</a:t>
            </a:fld>
            <a:endParaRPr lang="zh-CN" altLang="en-US" sz="1300">
              <a:solidFill>
                <a:schemeClr val="accent1"/>
              </a:solidFill>
              <a:latin typeface="Lato" pitchFamily="0" charset="0"/>
              <a:ea typeface="Lato" pitchFamily="0" charset="0"/>
              <a:cs typeface="Lato" pitchFamily="0" charset="0"/>
              <a:sym typeface="Lato" pitchFamily="0" charset="0"/>
            </a:endParaRPr>
          </a:p>
        </p:txBody>
      </p:sp>
    </p:spTree>
    <p:extLst>
      <p:ext uri="{BB962C8B-B14F-4D97-AF65-F5344CB8AC3E}">
        <p14:creationId xmlns:p14="http://schemas.microsoft.com/office/powerpoint/2010/main" val="1865695976"/>
      </p:ext>
    </p:extLst>
  </p:cSld>
  <p:clrMapOvr>
    <a:masterClrMapping/>
  </p:clrMapOvr>
  <p:hf sldNum="0"/>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s>
</file>

<file path=ppt/slideMasters/slideMaster1.xml><?xml version="1.0" encoding="utf-8"?>
<p:sldMaster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sp>
        <p:nvSpPr>
          <p:cNvPr id="2" name="Text box"/>
          <p:cNvSpPr>
            <a:spLocks noGrp="1"/>
          </p:cNvSpPr>
          <p:nvPr>
            <p:ph type="title"/>
          </p:nvPr>
        </p:nvSpPr>
        <p:spPr>
          <a:xfrm rot="0">
            <a:off x="415599" y="593367"/>
            <a:ext cx="11360699" cy="763500"/>
          </a:xfrm>
          <a:prstGeom prst="rect"/>
          <a:noFill/>
          <a:ln w="12700" cmpd="sng" cap="flat">
            <a:noFill/>
            <a:prstDash val="solid"/>
            <a:round/>
          </a:ln>
        </p:spPr>
        <p:txBody>
          <a:bodyPr vert="horz" wrap="square" lIns="121900" tIns="121900" rIns="121900" bIns="121900" anchor="t" anchorCtr="0">
            <a:prstTxWarp prst="textNoShape"/>
          </a:bodyPr>
          <a:lstStyle/>
          <a:p>
            <a:pPr>
              <a:spcBef>
                <a:spcPts val="0"/>
              </a:spcBef>
              <a:spcAft>
                <a:spcPts val="0"/>
              </a:spcAft>
              <a:buNone/>
            </a:pPr>
            <a:endParaRPr lang="zh-CN" altLang="en-US"/>
          </a:p>
        </p:txBody>
      </p:sp>
      <p:sp>
        <p:nvSpPr>
          <p:cNvPr id="3" name="Text box"/>
          <p:cNvSpPr>
            <a:spLocks noGrp="1"/>
          </p:cNvSpPr>
          <p:nvPr>
            <p:ph type="body" idx="1"/>
          </p:nvPr>
        </p:nvSpPr>
        <p:spPr>
          <a:xfrm rot="0">
            <a:off x="415599" y="1536633"/>
            <a:ext cx="11360699" cy="4555200"/>
          </a:xfrm>
          <a:prstGeom prst="rect"/>
          <a:noFill/>
          <a:ln w="12700" cmpd="sng" cap="flat">
            <a:noFill/>
            <a:prstDash val="solid"/>
            <a:round/>
          </a:ln>
        </p:spPr>
        <p:txBody>
          <a:bodyPr vert="horz" wrap="square" lIns="121900" tIns="121900" rIns="121900" bIns="121900" anchor="t" anchorCtr="0">
            <a:prstTxWarp prst="textNoShape"/>
          </a:bodyPr>
          <a:lstStyle/>
          <a:p>
            <a:pPr marL="457200" indent="-336550">
              <a:lnSpc>
                <a:spcPct val="115000"/>
              </a:lnSpc>
              <a:spcBef>
                <a:spcPts val="0"/>
              </a:spcBef>
              <a:spcAft>
                <a:spcPts val="0"/>
              </a:spcAft>
              <a:buClr>
                <a:schemeClr val="accent1"/>
              </a:buClr>
              <a:buSzPts val="1700"/>
              <a:buFont typeface="Lato" pitchFamily="0" charset="0"/>
              <a:buChar char="●"/>
            </a:pPr>
            <a:endParaRPr lang="zh-CN" altLang="en-US"/>
          </a:p>
        </p:txBody>
      </p:sp>
      <p:sp>
        <p:nvSpPr>
          <p:cNvPr id="4" name="Text box"/>
          <p:cNvSpPr>
            <a:spLocks noGrp="1"/>
          </p:cNvSpPr>
          <p:nvPr>
            <p:ph type="sldNum" idx="12"/>
          </p:nvPr>
        </p:nvSpPr>
        <p:spPr>
          <a:xfrm rot="0">
            <a:off x="11381735" y="6333134"/>
            <a:ext cx="731700" cy="524700"/>
          </a:xfrm>
          <a:prstGeom prst="rect"/>
          <a:noFill/>
          <a:ln w="12700" cmpd="sng" cap="flat">
            <a:noFill/>
            <a:prstDash val="solid"/>
            <a:round/>
          </a:ln>
        </p:spPr>
        <p:txBody>
          <a:bodyPr vert="horz" wrap="square" lIns="121900" tIns="121900" rIns="121900" bIns="121900" anchor="ctr" anchorCtr="0">
            <a:prstTxWarp prst="textNoShape"/>
          </a:bodyPr>
          <a:lstStyle/>
          <a:p>
            <a:pPr marL="0" indent="0" algn="r">
              <a:spcBef>
                <a:spcPts val="0"/>
              </a:spcBef>
              <a:spcAft>
                <a:spcPts val="0"/>
              </a:spcAft>
            </a:pPr>
            <a:fld id="{CAD2D6BD-DE1B-4B5F-8B41-2702339687B9}" type="slidenum">
              <a:rPr lang="en-US" altLang="zh-CN" sz="1300" b="0" i="0" u="none" strike="noStrike" kern="0" cap="none" spc="0" baseline="0">
                <a:solidFill>
                  <a:schemeClr val="accent1"/>
                </a:solidFill>
                <a:latin typeface="Lato" pitchFamily="0" charset="0"/>
                <a:ea typeface="Lato" pitchFamily="0" charset="0"/>
                <a:cs typeface="Lato" pitchFamily="0" charset="0"/>
                <a:sym typeface="Lato" pitchFamily="0" charset="0"/>
              </a:rPr>
              <a:t>&lt;#&gt;</a:t>
            </a:fld>
            <a:endParaRPr lang="zh-CN" altLang="en-US" sz="1300">
              <a:solidFill>
                <a:schemeClr val="accent1"/>
              </a:solidFill>
              <a:latin typeface="Lato" pitchFamily="0" charset="0"/>
              <a:ea typeface="Lato" pitchFamily="0" charset="0"/>
              <a:cs typeface="Lato" pitchFamily="0" charset="0"/>
              <a:sym typeface="Lato" pitchFamily="0" charset="0"/>
            </a:endParaRPr>
          </a:p>
        </p:txBody>
      </p:sp>
    </p:spTree>
    <p:extLst>
      <p:ext uri="{BB962C8B-B14F-4D97-AF65-F5344CB8AC3E}">
        <p14:creationId xmlns:p14="http://schemas.microsoft.com/office/powerpoint/2010/main" val="731075825"/>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ransition>
    <p:fade thruBlk="1"/>
  </p:transition>
  <p:hf sldNum="0" hdr="0" ftr="0" dt="0"/>
  <p:txStyles>
    <p:titleStyle>
      <a:lvl1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1pPr>
    </p:titleStyle>
    <p:bodyStyle>
      <a:lvl1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1pPr>
      <a:lvl2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2pPr>
      <a:lvl3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3pPr>
      <a:lvl4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4pPr>
      <a:lvl5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5pPr>
      <a:lvl6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6pPr>
      <a:lvl7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7pPr>
      <a:lvl8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8pPr>
      <a:lvl9pPr algn="l" defTabSz="914400" fontAlgn="auto" hangingPunct="1">
        <a:lnSpc>
          <a:spcPct val="100000"/>
        </a:lnSpc>
        <a:spcBef>
          <a:spcPts val="0"/>
        </a:spcBef>
        <a:spcAft>
          <a:spcPts val="0"/>
        </a:spcAft>
        <a:buNone/>
        <a:defRPr sz="1400" b="0" i="0" u="none" strike="noStrike" cap="none">
          <a:solidFill>
            <a:srgbClr val="000000"/>
          </a:solidFill>
          <a:latin typeface="Arial" pitchFamily="0" charset="0"/>
          <a:ea typeface="Arial" pitchFamily="0" charset="0"/>
          <a:cs typeface="Arial" pitchFamily="0" charset="0"/>
        </a:defRPr>
      </a:lvl9pPr>
    </p:body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1.png"/><Relationship Id="rId2" Type="http://schemas.openxmlformats.org/officeDocument/2006/relationships/image" Target="../media/2.png"/><Relationship Id="rId3" Type="http://schemas.openxmlformats.org/officeDocument/2006/relationships/image" Target="../media/3.jpg"/><Relationship Id="rId4" Type="http://schemas.openxmlformats.org/officeDocument/2006/relationships/slideLayout" Target="../slideLayouts/slideLayout12.xml"/><Relationship Id="rId5"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3.jpg"/><Relationship Id="rId2" Type="http://schemas.openxmlformats.org/officeDocument/2006/relationships/image" Target="../media/4.png"/><Relationship Id="rId3" Type="http://schemas.openxmlformats.org/officeDocument/2006/relationships/slideLayout" Target="../slideLayouts/slideLayout12.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5.png"/><Relationship Id="rId2" Type="http://schemas.openxmlformats.org/officeDocument/2006/relationships/image" Target="../media/4.png"/><Relationship Id="rId3" Type="http://schemas.openxmlformats.org/officeDocument/2006/relationships/image" Target="../media/3.jpg"/><Relationship Id="rId4" Type="http://schemas.openxmlformats.org/officeDocument/2006/relationships/slideLayout" Target="../slideLayouts/slideLayout12.xml"/><Relationship Id="rId5"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3.jpg"/><Relationship Id="rId2" Type="http://schemas.openxmlformats.org/officeDocument/2006/relationships/slideLayout" Target="../slideLayouts/slideLayout12.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6.png"/><Relationship Id="rId2" Type="http://schemas.openxmlformats.org/officeDocument/2006/relationships/image" Target="../media/7.png"/><Relationship Id="rId3" Type="http://schemas.openxmlformats.org/officeDocument/2006/relationships/image" Target="../media/8.png"/><Relationship Id="rId4" Type="http://schemas.openxmlformats.org/officeDocument/2006/relationships/image" Target="../media/3.jpg"/><Relationship Id="rId5" Type="http://schemas.openxmlformats.org/officeDocument/2006/relationships/slideLayout" Target="../slideLayouts/slideLayout12.xml"/><Relationship Id="rId6"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3.jpg"/><Relationship Id="rId2" Type="http://schemas.openxmlformats.org/officeDocument/2006/relationships/slideLayout" Target="../slideLayouts/slideLayout12.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3.jpg"/><Relationship Id="rId2" Type="http://schemas.openxmlformats.org/officeDocument/2006/relationships/slideLayout" Target="../slideLayouts/slideLayout12.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9.png"/><Relationship Id="rId2" Type="http://schemas.openxmlformats.org/officeDocument/2006/relationships/image" Target="../media/3.jpg"/><Relationship Id="rId3" Type="http://schemas.openxmlformats.org/officeDocument/2006/relationships/slideLayout" Target="../slideLayouts/slideLayout12.xml"/><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3.jpg"/><Relationship Id="rId2" Type="http://schemas.openxmlformats.org/officeDocument/2006/relationships/slideLayout" Target="../slideLayouts/slideLayout12.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3.jpg"/><Relationship Id="rId2" Type="http://schemas.openxmlformats.org/officeDocument/2006/relationships/slideLayout" Target="../slideLayouts/slideLayout12.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3.jpg"/><Relationship Id="rId2" Type="http://schemas.openxmlformats.org/officeDocument/2006/relationships/slideLayout" Target="../slideLayouts/slideLayout12.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3.jpg"/><Relationship Id="rId2" Type="http://schemas.openxmlformats.org/officeDocument/2006/relationships/hyperlink" Target="https://doi.org/10.55074/hesj.v1i7.80" TargetMode="External"/><Relationship Id="rId3" Type="http://schemas.openxmlformats.org/officeDocument/2006/relationships/hyperlink" Target="https://doi.org/10.55214/25768484.v8i3.1091" TargetMode="External"/><Relationship Id="rId4" Type="http://schemas.openxmlformats.org/officeDocument/2006/relationships/hyperlink" Target="https://doi.org/10.1057/s41599-024-03313" TargetMode="External"/><Relationship Id="rId5" Type="http://schemas.openxmlformats.org/officeDocument/2006/relationships/hyperlink" Target="https://doi.org/10.1057/s41599-023-02187-8" TargetMode="External"/><Relationship Id="rId6" Type="http://schemas.openxmlformats.org/officeDocument/2006/relationships/hyperlink" Target="https://doi.org/10.3389/fcomm.2025.1523295" TargetMode="External"/><Relationship Id="rId7" Type="http://schemas.openxmlformats.org/officeDocument/2006/relationships/hyperlink" Target="https://www.researchgate.net/deref/https%3A%2F%2Fdoi.org%2F10.35516%2Fhum.v51i5.3721?_tp=eyJjb250ZXh0Ijp7ImZpcnN0UGFnZSI6InB1YmxpY2F0aW9uIiwicGFnZSI6InB1YmxpY2F0aW9uIn19" TargetMode="External"/><Relationship Id="rId8" Type="http://schemas.openxmlformats.org/officeDocument/2006/relationships/slideLayout" Target="../slideLayouts/slideLayout12.xml"/><Relationship Id="rId9"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10.png"/><Relationship Id="rId2" Type="http://schemas.openxmlformats.org/officeDocument/2006/relationships/image" Target="../media/11.png"/><Relationship Id="rId3" Type="http://schemas.openxmlformats.org/officeDocument/2006/relationships/image" Target="../media/12.png"/><Relationship Id="rId4" Type="http://schemas.openxmlformats.org/officeDocument/2006/relationships/image" Target="../media/13.png"/><Relationship Id="rId5" Type="http://schemas.openxmlformats.org/officeDocument/2006/relationships/image" Target="../media/3.jpg"/><Relationship Id="rId6" Type="http://schemas.openxmlformats.org/officeDocument/2006/relationships/image" Target="../media/12.png"/><Relationship Id="rId7" Type="http://schemas.openxmlformats.org/officeDocument/2006/relationships/slideLayout" Target="../slideLayouts/slideLayout12.xml"/><Relationship Id="rId8"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14.png"/><Relationship Id="rId2" Type="http://schemas.openxmlformats.org/officeDocument/2006/relationships/image" Target="../media/3.jpg"/><Relationship Id="rId3" Type="http://schemas.openxmlformats.org/officeDocument/2006/relationships/slideLayout" Target="../slideLayouts/slideLayout12.xml"/><Relationship Id="rId4" Type="http://schemas.openxmlformats.org/officeDocument/2006/relationships/notesSlide" Target="../notesSlides/notesSlide14.xml"/></Relationships>
</file>

<file path=ppt/slides/slide1.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pic>
        <p:nvPicPr>
          <p:cNvPr id="8" name="Images" descr="image.png"/>
          <p:cNvPicPr>
            <a:picLocks/>
          </p:cNvPicPr>
          <p:nvPr/>
        </p:nvPicPr>
        <p:blipFill>
          <a:blip r:embed="rId1" cstate="print"/>
          <a:stretch>
            <a:fillRect/>
          </a:stretch>
        </p:blipFill>
        <p:spPr>
          <a:xfrm rot="0">
            <a:off x="-224149" y="4249823"/>
            <a:ext cx="6839400" cy="1257300"/>
          </a:xfrm>
          <a:prstGeom prst="rect"/>
          <a:noFill/>
          <a:ln w="12700" cmpd="sng" cap="flat">
            <a:noFill/>
            <a:prstDash val="solid"/>
            <a:round/>
          </a:ln>
        </p:spPr>
      </p:pic>
      <p:sp>
        <p:nvSpPr>
          <p:cNvPr id="9" name="Rectangles"/>
          <p:cNvSpPr>
            <a:spLocks/>
          </p:cNvSpPr>
          <p:nvPr/>
        </p:nvSpPr>
        <p:spPr>
          <a:xfrm rot="0">
            <a:off x="363565" y="2656485"/>
            <a:ext cx="5198700" cy="1411605"/>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29999"/>
              </a:lnSpc>
              <a:spcBef>
                <a:spcPts val="0"/>
              </a:spcBef>
              <a:spcAft>
                <a:spcPts val="0"/>
              </a:spcAft>
              <a:buNone/>
            </a:pPr>
            <a:r>
              <a:rPr lang="en-US" altLang="zh-CN" sz="2400" b="0" i="0" u="none" strike="noStrike" kern="0" cap="none" spc="0" baseline="0">
                <a:solidFill>
                  <a:srgbClr val="0F2B48"/>
                </a:solidFill>
                <a:latin typeface="Cairo Black" pitchFamily="0" charset="0"/>
                <a:ea typeface="Cairo Black" pitchFamily="0" charset="0"/>
                <a:cs typeface="Cairo Black" pitchFamily="0" charset="0"/>
                <a:sym typeface="Cairo Black" pitchFamily="0" charset="0"/>
              </a:rPr>
              <a:t>أثر استخدام منصات التواصل الجامعي في تعزيز الانتماء المؤسسي والتواصل الفعال </a:t>
            </a:r>
            <a:r>
              <a:rPr lang="en-US" altLang="zh-CN" sz="2400" b="0" i="0" u="none" strike="noStrike" kern="0" cap="none" spc="0" baseline="0">
                <a:solidFill>
                  <a:srgbClr val="0F2B48"/>
                </a:solidFill>
                <a:latin typeface="Cairo Black" pitchFamily="0" charset="0"/>
                <a:ea typeface="Cairo Black" pitchFamily="0" charset="0"/>
                <a:cs typeface="Cairo Black" pitchFamily="0" charset="0"/>
                <a:sym typeface="Cairo Black" pitchFamily="0" charset="0"/>
              </a:rPr>
              <a:t>بين الطلاب و</a:t>
            </a:r>
            <a:r>
              <a:rPr lang="en-US" altLang="zh-CN" sz="2400" b="0" i="0" u="none" strike="noStrike" kern="0" cap="none" spc="0" baseline="0">
                <a:solidFill>
                  <a:srgbClr val="0F2B48"/>
                </a:solidFill>
                <a:latin typeface="Cairo Black" pitchFamily="0" charset="0"/>
                <a:ea typeface="Cairo Black" pitchFamily="0" charset="0"/>
                <a:cs typeface="Cairo Black" pitchFamily="0" charset="0"/>
              </a:rPr>
              <a:t>اﻷ</a:t>
            </a:r>
            <a:r>
              <a:rPr lang="en-US" altLang="zh-CN" sz="2400" b="0" i="0" u="none" strike="noStrike" kern="0" cap="none" spc="0" baseline="0">
                <a:solidFill>
                  <a:srgbClr val="0F2B48"/>
                </a:solidFill>
                <a:latin typeface="Cairo Black" pitchFamily="0" charset="0"/>
                <a:ea typeface="Cairo Black" pitchFamily="0" charset="0"/>
                <a:cs typeface="Cairo Black" pitchFamily="0" charset="0"/>
                <a:sym typeface="Cairo Black" pitchFamily="0" charset="0"/>
              </a:rPr>
              <a:t>دارة</a:t>
            </a:r>
            <a:endParaRPr lang="zh-CN" altLang="en-US" sz="2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0" name="Rectangles"/>
          <p:cNvSpPr>
            <a:spLocks/>
          </p:cNvSpPr>
          <p:nvPr/>
        </p:nvSpPr>
        <p:spPr>
          <a:xfrm rot="0">
            <a:off x="1471450" y="5176062"/>
            <a:ext cx="3448200" cy="180975"/>
          </a:xfrm>
          <a:prstGeom prst="rect"/>
          <a:noFill/>
          <a:ln w="12700" cmpd="sng" cap="flat">
            <a:noFill/>
            <a:prstDash val="solid"/>
            <a:round/>
          </a:ln>
        </p:spPr>
        <p:txBody>
          <a:bodyPr vert="horz" wrap="square" lIns="0" tIns="0" rIns="0" bIns="0" anchor="ctr" anchorCtr="0">
            <a:prstTxWarp prst="textNoShape"/>
            <a:spAutoFit/>
          </a:bodyPr>
          <a:lstStyle/>
          <a:p>
            <a:pPr marL="0" indent="0" algn="ctr">
              <a:lnSpc>
                <a:spcPct val="100000"/>
              </a:lnSpc>
              <a:spcBef>
                <a:spcPts val="0"/>
              </a:spcBef>
              <a:spcAft>
                <a:spcPts val="0"/>
              </a:spcAft>
              <a:buNone/>
            </a:pPr>
            <a:r>
              <a:rPr lang="en-US" altLang="zh-CN" sz="1200" b="0" i="0" u="none" strike="noStrike" kern="0" cap="none" spc="0" baseline="0">
                <a:solidFill>
                  <a:srgbClr val="64748B"/>
                </a:solidFill>
                <a:latin typeface="Cairo SemiBold" pitchFamily="0" charset="0"/>
                <a:ea typeface="Cairo SemiBold" pitchFamily="0" charset="0"/>
                <a:cs typeface="Cairo SemiBold" pitchFamily="0" charset="0"/>
                <a:sym typeface="Cairo SemiBold" pitchFamily="0" charset="0"/>
              </a:rPr>
              <a:t>إعداد الطالبة</a:t>
            </a:r>
            <a:r>
              <a:rPr lang="en-US" altLang="zh-CN" sz="1200" b="0" i="0" u="none" strike="noStrike" kern="0" cap="none" spc="0" baseline="0">
                <a:solidFill>
                  <a:srgbClr val="000000"/>
                </a:solidFill>
                <a:latin typeface="Cairo" pitchFamily="0" charset="0"/>
                <a:ea typeface="Cairo" pitchFamily="0" charset="0"/>
                <a:cs typeface="Cairo" pitchFamily="0" charset="0"/>
                <a:sym typeface="Cairo" pitchFamily="0" charset="0"/>
              </a:rPr>
              <a:t> </a:t>
            </a:r>
            <a:r>
              <a:rPr lang="en-US" altLang="zh-CN" sz="1200" b="1" i="0" u="none" strike="noStrike" kern="0" cap="none" spc="0" baseline="0">
                <a:solidFill>
                  <a:srgbClr val="0F2B48"/>
                </a:solidFill>
                <a:latin typeface="Cairo" pitchFamily="0" charset="0"/>
                <a:ea typeface="Cairo" pitchFamily="0" charset="0"/>
                <a:cs typeface="Cairo" pitchFamily="0" charset="0"/>
                <a:sym typeface="Cairo" pitchFamily="0" charset="0"/>
              </a:rPr>
              <a:t>شوق عمر بازهير (242001640)</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1" name="Rectangles"/>
          <p:cNvSpPr>
            <a:spLocks/>
          </p:cNvSpPr>
          <p:nvPr/>
        </p:nvSpPr>
        <p:spPr>
          <a:xfrm rot="0">
            <a:off x="696533" y="6400624"/>
            <a:ext cx="2851200" cy="180975"/>
          </a:xfrm>
          <a:prstGeom prst="rect"/>
          <a:noFill/>
          <a:ln w="12700" cmpd="sng" cap="flat">
            <a:noFill/>
            <a:prstDash val="solid"/>
            <a:round/>
          </a:ln>
        </p:spPr>
        <p:txBody>
          <a:bodyPr vert="horz" wrap="square" lIns="0" tIns="0" rIns="0" bIns="0" anchor="ctr" anchorCtr="0">
            <a:prstTxWarp prst="textNoShape"/>
            <a:spAutoFit/>
          </a:bodyPr>
          <a:lstStyle/>
          <a:p>
            <a:pPr marL="0" indent="0" algn="ctr">
              <a:lnSpc>
                <a:spcPct val="100000"/>
              </a:lnSpc>
              <a:spcBef>
                <a:spcPts val="0"/>
              </a:spcBef>
              <a:spcAft>
                <a:spcPts val="0"/>
              </a:spcAft>
              <a:buNone/>
            </a:pPr>
            <a:r>
              <a:rPr lang="en-US" altLang="zh-CN" sz="1200" b="0" i="0" u="none" strike="noStrike" kern="0" cap="none" spc="0" baseline="0">
                <a:solidFill>
                  <a:srgbClr val="64748B"/>
                </a:solidFill>
                <a:latin typeface="Cairo SemiBold" pitchFamily="0" charset="0"/>
                <a:ea typeface="Cairo SemiBold" pitchFamily="0" charset="0"/>
                <a:cs typeface="Cairo SemiBold" pitchFamily="0" charset="0"/>
                <a:sym typeface="Cairo SemiBold" pitchFamily="0" charset="0"/>
              </a:rPr>
              <a:t>الإشراف الأكاديمي</a:t>
            </a:r>
            <a:r>
              <a:rPr lang="en-US" altLang="zh-CN" sz="1200" b="0" i="0" u="none" strike="noStrike" kern="0" cap="none" spc="0" baseline="0">
                <a:solidFill>
                  <a:srgbClr val="000000"/>
                </a:solidFill>
                <a:latin typeface="Cairo" pitchFamily="0" charset="0"/>
                <a:ea typeface="Cairo" pitchFamily="0" charset="0"/>
                <a:cs typeface="Cairo" pitchFamily="0" charset="0"/>
                <a:sym typeface="Cairo" pitchFamily="0" charset="0"/>
              </a:rPr>
              <a:t> </a:t>
            </a:r>
            <a:r>
              <a:rPr lang="en-US" altLang="zh-CN" sz="1200" b="1" i="0" u="none" strike="noStrike" kern="0" cap="none" spc="0" baseline="0">
                <a:solidFill>
                  <a:srgbClr val="0F2B48"/>
                </a:solidFill>
                <a:latin typeface="Cairo" pitchFamily="0" charset="0"/>
                <a:ea typeface="Cairo" pitchFamily="0" charset="0"/>
                <a:cs typeface="Cairo" pitchFamily="0" charset="0"/>
                <a:sym typeface="Cairo" pitchFamily="0" charset="0"/>
              </a:rPr>
              <a:t>تحت إشراف د. ري</a:t>
            </a:r>
            <a:r>
              <a:rPr lang="en-US" altLang="zh-CN" sz="1200" b="1" i="0" u="none" strike="noStrike" kern="0" cap="none" spc="0" baseline="0">
                <a:solidFill>
                  <a:srgbClr val="0F2B48"/>
                </a:solidFill>
                <a:latin typeface="Cairo" pitchFamily="0" charset="0"/>
                <a:ea typeface="Cairo" pitchFamily="0" charset="0"/>
                <a:cs typeface="Cairo" pitchFamily="0" charset="0"/>
              </a:rPr>
              <a:t>ـ</a:t>
            </a:r>
            <a:r>
              <a:rPr lang="en-US" altLang="zh-CN" sz="1200" b="1" i="0" u="none" strike="noStrike" kern="0" cap="none" spc="0" baseline="0">
                <a:solidFill>
                  <a:srgbClr val="0F2B48"/>
                </a:solidFill>
                <a:latin typeface="Cairo" pitchFamily="0" charset="0"/>
                <a:ea typeface="Cairo" pitchFamily="0" charset="0"/>
                <a:cs typeface="Cairo" pitchFamily="0" charset="0"/>
                <a:sym typeface="Cairo" pitchFamily="0" charset="0"/>
              </a:rPr>
              <a:t>ف بركة</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2" name="Rectangles"/>
          <p:cNvSpPr>
            <a:spLocks/>
          </p:cNvSpPr>
          <p:nvPr/>
        </p:nvSpPr>
        <p:spPr>
          <a:xfrm flipH="1" rot="0">
            <a:off x="290199" y="4447693"/>
            <a:ext cx="5810700" cy="723900"/>
          </a:xfrm>
          <a:prstGeom prst="rect"/>
          <a:noFill/>
          <a:ln w="12700" cmpd="sng" cap="flat">
            <a:noFill/>
            <a:prstDash val="solid"/>
            <a:round/>
          </a:ln>
        </p:spPr>
        <p:txBody>
          <a:bodyPr vert="horz" wrap="square" lIns="0" tIns="0" rIns="0" bIns="0" anchor="ctr" anchorCtr="0">
            <a:prstTxWarp prst="textNoShape"/>
            <a:spAutoFit/>
          </a:bodyPr>
          <a:lstStyle/>
          <a:p>
            <a:pPr marL="0" indent="0" algn="ctr">
              <a:lnSpc>
                <a:spcPct val="100000"/>
              </a:lnSpc>
              <a:spcBef>
                <a:spcPts val="0"/>
              </a:spcBef>
              <a:spcAft>
                <a:spcPts val="0"/>
              </a:spcAft>
              <a:buNone/>
            </a:pPr>
            <a:r>
              <a:rPr lang="en-US" altLang="zh-CN" sz="1200" b="0" i="0" u="none" strike="noStrike" kern="0" cap="none" spc="0" baseline="0">
                <a:solidFill>
                  <a:srgbClr val="64748B"/>
                </a:solidFill>
                <a:latin typeface="Cairo SemiBold" pitchFamily="0" charset="0"/>
                <a:ea typeface="Cairo SemiBold" pitchFamily="0" charset="0"/>
                <a:cs typeface="Cairo SemiBold" pitchFamily="0" charset="0"/>
                <a:sym typeface="Cairo SemiBold" pitchFamily="0" charset="0"/>
              </a:rPr>
              <a:t>المساق </a:t>
            </a:r>
            <a:r>
              <a:rPr lang="en-US" altLang="zh-CN" sz="1200" b="0" i="0" u="none" strike="noStrike" kern="0" cap="none" spc="0" baseline="0">
                <a:solidFill>
                  <a:srgbClr val="64748B"/>
                </a:solidFill>
                <a:latin typeface="Cairo SemiBold" pitchFamily="0" charset="0"/>
                <a:ea typeface="Cairo SemiBold" pitchFamily="0" charset="0"/>
                <a:cs typeface="Cairo SemiBold" pitchFamily="0" charset="0"/>
                <a:sym typeface="Cairo SemiBold" pitchFamily="0" charset="0"/>
              </a:rPr>
              <a:t>:</a:t>
            </a:r>
            <a:r>
              <a:rPr lang="en-US" altLang="zh-CN" sz="1200" b="0" i="0" u="none" strike="noStrike" kern="0" cap="none" spc="0" baseline="0">
                <a:solidFill>
                  <a:srgbClr val="000000"/>
                </a:solidFill>
                <a:latin typeface="Cairo" pitchFamily="0" charset="0"/>
                <a:ea typeface="Cairo" pitchFamily="0" charset="0"/>
                <a:cs typeface="Cairo" pitchFamily="0" charset="0"/>
                <a:sym typeface="Cairo" pitchFamily="0" charset="0"/>
              </a:rPr>
              <a:t> </a:t>
            </a:r>
            <a:r>
              <a:rPr lang="en-US" altLang="zh-CN" sz="1200" b="1" i="0" u="none" strike="noStrike" kern="0" cap="none" spc="0" baseline="0">
                <a:solidFill>
                  <a:srgbClr val="0F2B48"/>
                </a:solidFill>
                <a:latin typeface="Cairo" pitchFamily="0" charset="0"/>
                <a:ea typeface="Cairo" pitchFamily="0" charset="0"/>
                <a:cs typeface="Cairo" pitchFamily="0" charset="0"/>
                <a:sym typeface="Cairo" pitchFamily="0" charset="0"/>
              </a:rPr>
              <a:t>مقدمة في طرق البحث</a:t>
            </a:r>
            <a:endParaRPr lang="en-US" altLang="zh-CN" sz="1200" b="1" i="0" u="none" strike="noStrike" kern="0" cap="none" spc="0" baseline="0">
              <a:solidFill>
                <a:srgbClr val="0F2B48"/>
              </a:solidFill>
              <a:latin typeface="Cairo" pitchFamily="0" charset="0"/>
              <a:ea typeface="Cairo" pitchFamily="0" charset="0"/>
              <a:cs typeface="Cairo" pitchFamily="0" charset="0"/>
              <a:sym typeface="Cairo" pitchFamily="0" charset="0"/>
            </a:endParaRPr>
          </a:p>
          <a:p>
            <a:pPr marL="0" indent="0" algn="ctr">
              <a:lnSpc>
                <a:spcPct val="100000"/>
              </a:lnSpc>
              <a:spcBef>
                <a:spcPts val="0"/>
              </a:spcBef>
              <a:spcAft>
                <a:spcPts val="0"/>
              </a:spcAft>
              <a:buNone/>
            </a:pPr>
            <a:r>
              <a:rPr lang="en-US" altLang="zh-CN" sz="1200" b="1" i="0" u="none" strike="noStrike" kern="0" cap="none" spc="0" baseline="0">
                <a:solidFill>
                  <a:srgbClr val="0F2B48"/>
                </a:solidFill>
                <a:latin typeface="Cairo" pitchFamily="0" charset="0"/>
                <a:ea typeface="Cairo" pitchFamily="0" charset="0"/>
                <a:cs typeface="Cairo" pitchFamily="0" charset="0"/>
                <a:sym typeface="Cairo" pitchFamily="0" charset="0"/>
              </a:rPr>
              <a:t>MGM333 </a:t>
            </a:r>
            <a:endParaRPr lang="en-US" altLang="zh-CN" sz="1200" b="1" i="0" u="none" strike="noStrike" kern="0" cap="none" spc="0" baseline="0">
              <a:solidFill>
                <a:srgbClr val="0F2B48"/>
              </a:solidFill>
              <a:latin typeface="Cairo" pitchFamily="0" charset="0"/>
              <a:ea typeface="Cairo" pitchFamily="0" charset="0"/>
              <a:cs typeface="Cairo" pitchFamily="0" charset="0"/>
              <a:sym typeface="Cairo" pitchFamily="0" charset="0"/>
            </a:endParaRPr>
          </a:p>
          <a:p>
            <a:pPr marL="0" indent="0" algn="ctr">
              <a:lnSpc>
                <a:spcPct val="100000"/>
              </a:lnSpc>
              <a:spcBef>
                <a:spcPts val="0"/>
              </a:spcBef>
              <a:spcAft>
                <a:spcPts val="0"/>
              </a:spcAft>
              <a:buNone/>
            </a:pPr>
            <a:r>
              <a:rPr lang="en-US" altLang="zh-CN" sz="1200" b="1" i="0" u="none" strike="noStrike" kern="0" cap="none" spc="0" baseline="0">
                <a:solidFill>
                  <a:srgbClr val="0F2B48"/>
                </a:solidFill>
                <a:latin typeface="Cairo" pitchFamily="0" charset="0"/>
                <a:ea typeface="Cairo" pitchFamily="0" charset="0"/>
                <a:cs typeface="Cairo" pitchFamily="0" charset="0"/>
                <a:sym typeface="Cairo" pitchFamily="0" charset="0"/>
              </a:rPr>
              <a:t> الإعلام والتسوي</a:t>
            </a:r>
            <a:r>
              <a:rPr lang="en-US" altLang="zh-CN" sz="1200" b="1" i="0" u="none" strike="noStrike" kern="0" cap="none" spc="0" baseline="0">
                <a:solidFill>
                  <a:srgbClr val="0F2B48"/>
                </a:solidFill>
                <a:latin typeface="Cairo" pitchFamily="0" charset="0"/>
                <a:ea typeface="Cairo" pitchFamily="0" charset="0"/>
                <a:cs typeface="Cairo" pitchFamily="0" charset="0"/>
              </a:rPr>
              <a:t>ـ</a:t>
            </a:r>
            <a:r>
              <a:rPr lang="en-US" altLang="zh-CN" sz="1200" b="1" i="0" u="none" strike="noStrike" kern="0" cap="none" spc="0" baseline="0">
                <a:solidFill>
                  <a:srgbClr val="0F2B48"/>
                </a:solidFill>
                <a:latin typeface="Cairo" pitchFamily="0" charset="0"/>
                <a:ea typeface="Cairo" pitchFamily="0" charset="0"/>
                <a:cs typeface="Cairo" pitchFamily="0" charset="0"/>
                <a:sym typeface="Cairo" pitchFamily="0" charset="0"/>
              </a:rPr>
              <a:t>ق الرقمي</a:t>
            </a:r>
            <a:endParaRPr lang="en-US" altLang="zh-CN" sz="1200" b="1" i="0" u="none" strike="noStrike" kern="0" cap="none" spc="0" baseline="0">
              <a:solidFill>
                <a:srgbClr val="0F2B48"/>
              </a:solidFill>
              <a:latin typeface="Cairo" pitchFamily="0" charset="0"/>
              <a:ea typeface="Cairo" pitchFamily="0" charset="0"/>
              <a:cs typeface="Cairo" pitchFamily="0" charset="0"/>
              <a:sym typeface="Cairo" pitchFamily="0" charset="0"/>
            </a:endParaRPr>
          </a:p>
          <a:p>
            <a:pPr marL="0" indent="0" algn="ctr">
              <a:lnSpc>
                <a:spcPct val="100000"/>
              </a:lnSpc>
              <a:spcBef>
                <a:spcPts val="0"/>
              </a:spcBef>
              <a:spcAft>
                <a:spcPts val="0"/>
              </a:spcAft>
              <a:buNone/>
            </a:pPr>
            <a:endParaRPr lang="zh-CN" altLang="en-US" sz="1200" b="1" i="0" u="none" strike="noStrike" kern="0" cap="none" spc="0" baseline="0">
              <a:solidFill>
                <a:srgbClr val="0F2B48"/>
              </a:solidFill>
              <a:latin typeface="Cairo" pitchFamily="0" charset="0"/>
              <a:ea typeface="Cairo" pitchFamily="0" charset="0"/>
              <a:cs typeface="Cairo" pitchFamily="0" charset="0"/>
              <a:sym typeface="Cairo" pitchFamily="0" charset="0"/>
            </a:endParaRPr>
          </a:p>
        </p:txBody>
      </p:sp>
      <p:sp>
        <p:nvSpPr>
          <p:cNvPr id="13" name="Oval"/>
          <p:cNvSpPr>
            <a:spLocks/>
          </p:cNvSpPr>
          <p:nvPr/>
        </p:nvSpPr>
        <p:spPr>
          <a:xfrm rot="0">
            <a:off x="6512294" y="431268"/>
            <a:ext cx="6986699" cy="6986699"/>
          </a:xfrm>
          <a:prstGeom prst="ellipse"/>
          <a:solidFill>
            <a:srgbClr val="4A86E8"/>
          </a:solidFill>
          <a:ln w="12700" cmpd="sng" cap="flat">
            <a:noFill/>
            <a:prstDash val="solid"/>
            <a:round/>
          </a:ln>
        </p:spPr>
        <p:txBody>
          <a:bodyPr vert="horz" wrap="square" lIns="91425" tIns="91425" rIns="91425" bIns="91425" anchor="ctr" anchorCtr="0">
            <a:prstTxWarp prst="textNoShape"/>
          </a:bodyPr>
          <a:lstStyle/>
          <a:p>
            <a:pPr marL="0" indent="0" algn="ctr">
              <a:lnSpc>
                <a:spcPct val="100000"/>
              </a:lnSpc>
              <a:spcBef>
                <a:spcPts val="0"/>
              </a:spcBef>
              <a:spcAft>
                <a:spcPts val="0"/>
              </a:spcAft>
              <a:buNone/>
            </a:pPr>
            <a:endParaRPr lang="zh-CN" altLang="en-US" sz="1400" b="0" i="0" u="none" strike="noStrike" kern="0" cap="none" spc="0" baseline="0">
              <a:solidFill>
                <a:srgbClr val="000000"/>
              </a:solidFill>
              <a:latin typeface="Calibri" pitchFamily="0" charset="0"/>
              <a:ea typeface="Calibri" pitchFamily="0" charset="0"/>
              <a:cs typeface="Calibri" pitchFamily="0" charset="0"/>
              <a:sym typeface="Calibri" pitchFamily="0" charset="0"/>
            </a:endParaRPr>
          </a:p>
        </p:txBody>
      </p:sp>
      <p:pic>
        <p:nvPicPr>
          <p:cNvPr id="14" name="Images"/>
          <p:cNvPicPr>
            <a:picLocks/>
          </p:cNvPicPr>
          <p:nvPr/>
        </p:nvPicPr>
        <p:blipFill>
          <a:blip r:embed="rId2" cstate="print"/>
          <a:srcRect l="15018" r="14574"/>
          <a:stretch>
            <a:fillRect/>
          </a:stretch>
        </p:blipFill>
        <p:spPr>
          <a:xfrm rot="0">
            <a:off x="6695751" y="704560"/>
            <a:ext cx="6986701" cy="7085400"/>
          </a:xfrm>
          <a:prstGeom prst="ellipse"/>
          <a:noFill/>
          <a:ln w="12700" cmpd="sng" cap="flat">
            <a:noFill/>
            <a:prstDash val="solid"/>
            <a:round/>
          </a:ln>
        </p:spPr>
      </p:pic>
      <p:sp>
        <p:nvSpPr>
          <p:cNvPr id="15" name="Rounded rectangle"/>
          <p:cNvSpPr>
            <a:spLocks/>
          </p:cNvSpPr>
          <p:nvPr/>
        </p:nvSpPr>
        <p:spPr>
          <a:xfrm rot="0">
            <a:off x="1114750" y="1762250"/>
            <a:ext cx="4161600" cy="628199"/>
          </a:xfrm>
          <a:prstGeom prst="roundRect">
            <a:avLst>
              <a:gd name="adj" fmla="val 50000"/>
            </a:avLst>
          </a:prstGeom>
          <a:solidFill>
            <a:srgbClr val="C9DAF8"/>
          </a:solidFill>
          <a:ln w="12700" cmpd="sng" cap="flat">
            <a:noFill/>
            <a:prstDash val="solid"/>
            <a:round/>
          </a:ln>
        </p:spPr>
        <p:txBody>
          <a:bodyPr vert="horz" wrap="square" lIns="91425" tIns="91425" rIns="91425" bIns="91425" anchor="ctr" anchorCtr="0">
            <a:prstTxWarp prst="textNoShape"/>
          </a:bodyPr>
          <a:lstStyle/>
          <a:p>
            <a:pPr marL="0" indent="0" algn="ctr">
              <a:lnSpc>
                <a:spcPct val="100000"/>
              </a:lnSpc>
              <a:spcBef>
                <a:spcPts val="0"/>
              </a:spcBef>
              <a:spcAft>
                <a:spcPts val="0"/>
              </a:spcAft>
              <a:buNone/>
            </a:pPr>
            <a:endParaRPr lang="zh-CN" altLang="en-US" sz="1400" b="0" i="0" u="none" strike="noStrike" kern="0" cap="none" spc="0" baseline="0">
              <a:solidFill>
                <a:srgbClr val="000000"/>
              </a:solidFill>
              <a:latin typeface="Calibri" pitchFamily="0" charset="0"/>
              <a:ea typeface="Calibri" pitchFamily="0" charset="0"/>
              <a:cs typeface="Calibri" pitchFamily="0" charset="0"/>
              <a:sym typeface="Calibri" pitchFamily="0" charset="0"/>
            </a:endParaRPr>
          </a:p>
        </p:txBody>
      </p:sp>
      <p:sp>
        <p:nvSpPr>
          <p:cNvPr id="16" name="Rectangles"/>
          <p:cNvSpPr>
            <a:spLocks/>
          </p:cNvSpPr>
          <p:nvPr/>
        </p:nvSpPr>
        <p:spPr>
          <a:xfrm rot="0">
            <a:off x="463150" y="1742564"/>
            <a:ext cx="5464800" cy="596400"/>
          </a:xfrm>
          <a:prstGeom prst="rect"/>
          <a:noFill/>
          <a:ln w="12700" cmpd="sng" cap="flat">
            <a:noFill/>
            <a:prstDash val="solid"/>
            <a:round/>
          </a:ln>
        </p:spPr>
        <p:txBody>
          <a:bodyPr vert="horz" wrap="square" lIns="0" tIns="0" rIns="0" bIns="0" anchor="ctr" anchorCtr="0">
            <a:prstTxWarp prst="textNoShape"/>
          </a:bodyPr>
          <a:lstStyle/>
          <a:p>
            <a:pPr marL="0" indent="0" algn="ctr">
              <a:lnSpc>
                <a:spcPct val="129999"/>
              </a:lnSpc>
              <a:spcBef>
                <a:spcPts val="0"/>
              </a:spcBef>
              <a:spcAft>
                <a:spcPts val="0"/>
              </a:spcAft>
              <a:buNone/>
            </a:pPr>
            <a:r>
              <a:rPr lang="en-US" altLang="zh-CN" sz="2200" b="0" i="0" u="none" strike="noStrike" kern="0" cap="none" spc="0" baseline="0">
                <a:solidFill>
                  <a:srgbClr val="0F2B48"/>
                </a:solidFill>
                <a:latin typeface="Cairo" pitchFamily="0" charset="0"/>
                <a:ea typeface="Cairo" pitchFamily="0" charset="0"/>
                <a:cs typeface="Cairo" pitchFamily="0" charset="0"/>
                <a:sym typeface="Cairo" pitchFamily="0" charset="0"/>
              </a:rPr>
              <a:t>مسابقة أفضل مقترح بحثي</a:t>
            </a:r>
            <a:endParaRPr lang="zh-CN" altLang="en-US" sz="2200" b="0" i="0" u="none" strike="noStrike" kern="0" cap="none" spc="0" baseline="0">
              <a:solidFill>
                <a:srgbClr val="000000"/>
              </a:solidFill>
              <a:latin typeface="Cairo" pitchFamily="0" charset="0"/>
              <a:ea typeface="Cairo" pitchFamily="0" charset="0"/>
              <a:cs typeface="Cairo" pitchFamily="0" charset="0"/>
              <a:sym typeface="Cairo" pitchFamily="0" charset="0"/>
            </a:endParaRPr>
          </a:p>
        </p:txBody>
      </p:sp>
      <p:pic>
        <p:nvPicPr>
          <p:cNvPr id="17" name="Images"/>
          <p:cNvPicPr>
            <a:picLocks/>
          </p:cNvPicPr>
          <p:nvPr/>
        </p:nvPicPr>
        <p:blipFill>
          <a:blip r:embed="rId3" cstate="print"/>
          <a:stretch>
            <a:fillRect/>
          </a:stretch>
        </p:blipFill>
        <p:spPr>
          <a:xfrm rot="0">
            <a:off x="0" y="48750"/>
            <a:ext cx="2967875" cy="1250350"/>
          </a:xfrm>
          <a:prstGeom prst="rect"/>
          <a:noFill/>
          <a:ln w="12700" cmpd="sng" cap="flat">
            <a:noFill/>
            <a:prstDash val="solid"/>
            <a:round/>
          </a:ln>
        </p:spPr>
      </p:pic>
    </p:spTree>
    <p:extLst>
      <p:ext uri="{BB962C8B-B14F-4D97-AF65-F5344CB8AC3E}">
        <p14:creationId xmlns:p14="http://schemas.microsoft.com/office/powerpoint/2010/main" val="841121590"/>
      </p:ext>
    </p:extLst>
  </p:cSld>
  <p:clrMapOvr>
    <a:masterClrMapping/>
  </p:clrMapOvr>
  <p:transition>
    <p:fade thruBlk="1"/>
  </p:transition>
</p:sld>
</file>

<file path=ppt/slides/slide2.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sp>
        <p:nvSpPr>
          <p:cNvPr id="20" name="Rectangles"/>
          <p:cNvSpPr>
            <a:spLocks/>
          </p:cNvSpPr>
          <p:nvPr/>
        </p:nvSpPr>
        <p:spPr>
          <a:xfrm rot="0">
            <a:off x="6572249" y="2445097"/>
            <a:ext cx="5400600" cy="211499"/>
          </a:xfrm>
          <a:prstGeom prst="rect"/>
          <a:noFill/>
          <a:ln w="12700" cmpd="sng" cap="flat">
            <a:noFill/>
            <a:prstDash val="solid"/>
            <a:round/>
          </a:ln>
        </p:spPr>
        <p:txBody>
          <a:bodyPr vert="horz" wrap="square" lIns="0" tIns="0" rIns="0" bIns="0" anchor="t" anchorCtr="0">
            <a:prstTxWarp prst="textNoShape"/>
            <a:spAutoFit/>
          </a:bodyPr>
          <a:lstStyle/>
          <a:p>
            <a:pPr marL="0" indent="0" algn="l">
              <a:lnSpc>
                <a:spcPct val="100000"/>
              </a:lnSpc>
              <a:spcBef>
                <a:spcPts val="0"/>
              </a:spcBef>
              <a:spcAft>
                <a:spcPts val="0"/>
              </a:spcAft>
              <a:buNone/>
            </a:pP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21" name="Rectangles"/>
          <p:cNvSpPr>
            <a:spLocks/>
          </p:cNvSpPr>
          <p:nvPr/>
        </p:nvSpPr>
        <p:spPr>
          <a:xfrm flipH="1" rot="0">
            <a:off x="-6356850" y="14796505"/>
            <a:ext cx="18072600" cy="33659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60000"/>
              </a:lnSpc>
              <a:spcBef>
                <a:spcPts val="0"/>
              </a:spcBef>
              <a:spcAft>
                <a:spcPts val="0"/>
              </a:spcAft>
              <a:buNone/>
            </a:pPr>
            <a:endParaRPr lang="zh-CN" altLang="en-US"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p:txBody>
      </p:sp>
      <p:sp>
        <p:nvSpPr>
          <p:cNvPr id="22" name="Rectangles"/>
          <p:cNvSpPr>
            <a:spLocks/>
          </p:cNvSpPr>
          <p:nvPr/>
        </p:nvSpPr>
        <p:spPr>
          <a:xfrm rot="0">
            <a:off x="6572249" y="4001392"/>
            <a:ext cx="5143501" cy="346200"/>
          </a:xfrm>
          <a:prstGeom prst="rect"/>
          <a:noFill/>
          <a:ln w="12700" cmpd="sng" cap="flat">
            <a:noFill/>
            <a:prstDash val="solid"/>
            <a:round/>
          </a:ln>
        </p:spPr>
        <p:txBody>
          <a:bodyPr vert="horz" wrap="square" lIns="0" tIns="0" rIns="0" bIns="0" anchor="t" anchorCtr="0">
            <a:prstTxWarp prst="textNoShape"/>
            <a:spAutoFit/>
          </a:bodyPr>
          <a:lstStyle/>
          <a:p>
            <a:pPr marL="0" indent="0" algn="l">
              <a:lnSpc>
                <a:spcPct val="160000"/>
              </a:lnSpc>
              <a:spcBef>
                <a:spcPts val="0"/>
              </a:spcBef>
              <a:spcAft>
                <a:spcPts val="0"/>
              </a:spcAft>
              <a:buNone/>
            </a:pP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pic>
        <p:nvPicPr>
          <p:cNvPr id="23" name="Images"/>
          <p:cNvPicPr>
            <a:picLocks/>
          </p:cNvPicPr>
          <p:nvPr/>
        </p:nvPicPr>
        <p:blipFill>
          <a:blip r:embed="rId1" cstate="print"/>
          <a:stretch>
            <a:fillRect/>
          </a:stretch>
        </p:blipFill>
        <p:spPr>
          <a:xfrm rot="0">
            <a:off x="0" y="48750"/>
            <a:ext cx="2967875" cy="1250350"/>
          </a:xfrm>
          <a:prstGeom prst="rect"/>
          <a:noFill/>
          <a:ln w="12700" cmpd="sng" cap="flat">
            <a:noFill/>
            <a:prstDash val="solid"/>
            <a:round/>
          </a:ln>
        </p:spPr>
      </p:pic>
      <p:pic>
        <p:nvPicPr>
          <p:cNvPr id="24" name="Images" descr="image.png"/>
          <p:cNvPicPr>
            <a:picLocks/>
          </p:cNvPicPr>
          <p:nvPr/>
        </p:nvPicPr>
        <p:blipFill>
          <a:blip r:embed="rId2" cstate="print"/>
          <a:stretch>
            <a:fillRect/>
          </a:stretch>
        </p:blipFill>
        <p:spPr>
          <a:xfrm rot="0">
            <a:off x="731775" y="1738025"/>
            <a:ext cx="10983974" cy="4760175"/>
          </a:xfrm>
          <a:prstGeom prst="rect"/>
          <a:noFill/>
          <a:ln w="12700" cmpd="sng" cap="flat">
            <a:noFill/>
            <a:prstDash val="solid"/>
            <a:round/>
          </a:ln>
          <a:effectLst>
            <a:outerShdw sx="100000" sy="100000" algn="bl" rotWithShape="0" blurRad="57150" dist="19050" dir="5400000">
              <a:srgbClr val="000000">
                <a:alpha val="49803"/>
              </a:srgbClr>
            </a:outerShdw>
          </a:effectLst>
        </p:spPr>
      </p:pic>
      <p:sp>
        <p:nvSpPr>
          <p:cNvPr id="25" name="Rectangles"/>
          <p:cNvSpPr>
            <a:spLocks/>
          </p:cNvSpPr>
          <p:nvPr/>
        </p:nvSpPr>
        <p:spPr>
          <a:xfrm rot="0">
            <a:off x="1116263" y="1814225"/>
            <a:ext cx="10215000" cy="4316700"/>
          </a:xfrm>
          <a:prstGeom prst="rect"/>
          <a:noFill/>
          <a:ln w="12700" cmpd="sng" cap="flat">
            <a:noFill/>
            <a:prstDash val="solid"/>
            <a:round/>
          </a:ln>
        </p:spPr>
        <p:txBody>
          <a:bodyPr vert="horz" wrap="square" lIns="91425" tIns="91425" rIns="91425" bIns="91425" anchor="t" anchorCtr="0">
            <a:prstTxWarp prst="textNoShape"/>
            <a:spAutoFit/>
          </a:bodyPr>
          <a:lstStyle/>
          <a:p>
            <a:pPr marL="0" indent="0" algn="r">
              <a:lnSpc>
                <a:spcPct val="100000"/>
              </a:lnSpc>
              <a:spcBef>
                <a:spcPts val="0"/>
              </a:spcBef>
              <a:spcAft>
                <a:spcPts val="0"/>
              </a:spcAft>
              <a:buNone/>
            </a:pPr>
            <a:r>
              <a:rPr lang="en-US" altLang="zh-CN" sz="2000" b="0" i="0" u="none" strike="noStrike" kern="0" cap="none" spc="0" baseline="0">
                <a:solidFill>
                  <a:schemeClr val="accent5"/>
                </a:solidFill>
                <a:latin typeface="Cairo" pitchFamily="0" charset="0"/>
                <a:ea typeface="Cairo" pitchFamily="0" charset="0"/>
                <a:cs typeface="Cairo" pitchFamily="0" charset="0"/>
                <a:sym typeface="Cairo" pitchFamily="0" charset="0"/>
              </a:rPr>
              <a:t>يشهد قطاع التعليم العالي تحولًا رقميًا متسارعًا، انعكس بصورة واضحة على أساليب الاتصال والتواصل داخل الجامعات، حيث أصبحت منصات التواصل الجامعي الرسمية إحدى الأدوات الرئيسة لنشر المعلومات والأخبار، وتقديم الخدمات، وتعزيز التفاعل مع الطلاب ومشاركتهم في الأنشطة الجامعية.</a:t>
            </a:r>
            <a:endParaRPr lang="en-US" altLang="zh-CN" sz="2000" b="0" i="0" u="none" strike="noStrike" kern="0" cap="none" spc="0" baseline="0">
              <a:solidFill>
                <a:schemeClr val="accent5"/>
              </a:solidFill>
              <a:latin typeface="Cairo" pitchFamily="0" charset="0"/>
              <a:ea typeface="Cairo" pitchFamily="0" charset="0"/>
              <a:cs typeface="Cairo" pitchFamily="0" charset="0"/>
              <a:sym typeface="Cairo" pitchFamily="0" charset="0"/>
            </a:endParaRPr>
          </a:p>
          <a:p>
            <a:pPr marL="0" indent="0" algn="r">
              <a:lnSpc>
                <a:spcPct val="100000"/>
              </a:lnSpc>
              <a:spcBef>
                <a:spcPts val="0"/>
              </a:spcBef>
              <a:spcAft>
                <a:spcPts val="0"/>
              </a:spcAft>
              <a:buNone/>
            </a:pPr>
            <a:endParaRPr lang="en-US" altLang="zh-CN" sz="2000" b="0" i="0" u="none" strike="noStrike" kern="0" cap="none" spc="0" baseline="0">
              <a:solidFill>
                <a:schemeClr val="accent5"/>
              </a:solidFill>
              <a:latin typeface="Cairo" pitchFamily="0" charset="0"/>
              <a:ea typeface="Cairo" pitchFamily="0" charset="0"/>
              <a:cs typeface="Cairo" pitchFamily="0" charset="0"/>
              <a:sym typeface="Cairo" pitchFamily="0" charset="0"/>
            </a:endParaRPr>
          </a:p>
          <a:p>
            <a:pPr marL="0" indent="0" algn="r">
              <a:lnSpc>
                <a:spcPct val="100000"/>
              </a:lnSpc>
              <a:spcBef>
                <a:spcPts val="0"/>
              </a:spcBef>
              <a:spcAft>
                <a:spcPts val="0"/>
              </a:spcAft>
              <a:buNone/>
            </a:pPr>
            <a:r>
              <a:rPr lang="en-US" altLang="zh-CN" sz="2000" b="0" i="0" u="none" strike="noStrike" kern="0" cap="none" spc="0" baseline="0">
                <a:solidFill>
                  <a:schemeClr val="accent5"/>
                </a:solidFill>
                <a:latin typeface="Cairo" pitchFamily="0" charset="0"/>
                <a:ea typeface="Cairo" pitchFamily="0" charset="0"/>
                <a:cs typeface="Cairo" pitchFamily="0" charset="0"/>
                <a:sym typeface="Cairo" pitchFamily="0" charset="0"/>
              </a:rPr>
              <a:t>ومع تزايد الاعتماد على هذه المنصات، لم يعد دورها يقتصر على نقل المعلومات، بل أصبح يساهم في بناء جسور التواصل بين الإدارة والطلاب وتعزيز شعورهم بالانتماء للمؤسسة التعليمية</a:t>
            </a:r>
            <a:endParaRPr lang="en-US" altLang="zh-CN" sz="2000" b="0" i="0" u="none" strike="noStrike" kern="0" cap="none" spc="0" baseline="0">
              <a:solidFill>
                <a:schemeClr val="accent5"/>
              </a:solidFill>
              <a:latin typeface="Cairo" pitchFamily="0" charset="0"/>
              <a:ea typeface="Cairo" pitchFamily="0" charset="0"/>
              <a:cs typeface="Cairo" pitchFamily="0" charset="0"/>
              <a:sym typeface="Cairo" pitchFamily="0" charset="0"/>
            </a:endParaRPr>
          </a:p>
          <a:p>
            <a:pPr marL="0" indent="0" algn="r">
              <a:lnSpc>
                <a:spcPct val="100000"/>
              </a:lnSpc>
              <a:spcBef>
                <a:spcPts val="0"/>
              </a:spcBef>
              <a:spcAft>
                <a:spcPts val="0"/>
              </a:spcAft>
              <a:buNone/>
            </a:pPr>
            <a:endParaRPr lang="en-US" altLang="zh-CN" sz="2000" b="0" i="0" u="none" strike="noStrike" kern="0" cap="none" spc="0" baseline="0">
              <a:solidFill>
                <a:schemeClr val="accent5"/>
              </a:solidFill>
              <a:latin typeface="Cairo" pitchFamily="0" charset="0"/>
              <a:ea typeface="Cairo" pitchFamily="0" charset="0"/>
              <a:cs typeface="Cairo" pitchFamily="0" charset="0"/>
              <a:sym typeface="Cairo" pitchFamily="0" charset="0"/>
            </a:endParaRPr>
          </a:p>
          <a:p>
            <a:pPr marL="0" indent="0" algn="r">
              <a:lnSpc>
                <a:spcPct val="100000"/>
              </a:lnSpc>
              <a:spcBef>
                <a:spcPts val="0"/>
              </a:spcBef>
              <a:spcAft>
                <a:spcPts val="0"/>
              </a:spcAft>
              <a:buNone/>
            </a:pPr>
            <a:r>
              <a:rPr lang="en-US" altLang="zh-CN" sz="2000" b="0" i="0" u="none" strike="noStrike" kern="0" cap="none" spc="0" baseline="0">
                <a:solidFill>
                  <a:schemeClr val="accent5"/>
                </a:solidFill>
                <a:latin typeface="Cairo" pitchFamily="0" charset="0"/>
                <a:ea typeface="Cairo" pitchFamily="0" charset="0"/>
                <a:cs typeface="Cairo" pitchFamily="0" charset="0"/>
                <a:sym typeface="Cairo" pitchFamily="0" charset="0"/>
              </a:rPr>
              <a:t>جاءت فكرة هذا البحث نتيجة ملاحظة التوسع في استخدام الجامعات لمنصات التواصل الجامعي الرسمية في ظل التحول الرقمي، مقابل تفاوت واضح في مستوى تفاعل الطلاب مع هذه المنصات واختلاف مدى استفادتهم منها.</a:t>
            </a:r>
            <a:endParaRPr lang="en-US" altLang="zh-CN" sz="2000" b="0" i="0" u="none" strike="noStrike" kern="0" cap="none" spc="0" baseline="0">
              <a:solidFill>
                <a:schemeClr val="accent5"/>
              </a:solidFill>
              <a:latin typeface="Cairo" pitchFamily="0" charset="0"/>
              <a:ea typeface="Cairo" pitchFamily="0" charset="0"/>
              <a:cs typeface="Cairo" pitchFamily="0" charset="0"/>
              <a:sym typeface="Cairo" pitchFamily="0" charset="0"/>
            </a:endParaRPr>
          </a:p>
          <a:p>
            <a:pPr marL="0" indent="0" algn="r">
              <a:lnSpc>
                <a:spcPct val="100000"/>
              </a:lnSpc>
              <a:spcBef>
                <a:spcPts val="0"/>
              </a:spcBef>
              <a:spcAft>
                <a:spcPts val="0"/>
              </a:spcAft>
              <a:buNone/>
            </a:pPr>
            <a:endParaRPr lang="en-US" altLang="zh-CN" sz="2000" b="0" i="0" u="none" strike="noStrike" kern="0" cap="none" spc="0" baseline="0">
              <a:solidFill>
                <a:schemeClr val="accent5"/>
              </a:solidFill>
              <a:latin typeface="Cairo" pitchFamily="0" charset="0"/>
              <a:ea typeface="Cairo" pitchFamily="0" charset="0"/>
              <a:cs typeface="Cairo" pitchFamily="0" charset="0"/>
              <a:sym typeface="Cairo" pitchFamily="0" charset="0"/>
            </a:endParaRPr>
          </a:p>
          <a:p>
            <a:pPr marL="0" indent="0" algn="r">
              <a:lnSpc>
                <a:spcPct val="100000"/>
              </a:lnSpc>
              <a:spcBef>
                <a:spcPts val="0"/>
              </a:spcBef>
              <a:spcAft>
                <a:spcPts val="0"/>
              </a:spcAft>
              <a:buNone/>
            </a:pPr>
            <a:r>
              <a:rPr lang="en-US" altLang="zh-CN" sz="2000" b="0" i="0" u="none" strike="noStrike" kern="0" cap="none" spc="0" baseline="0">
                <a:solidFill>
                  <a:schemeClr val="accent5"/>
                </a:solidFill>
                <a:latin typeface="Cairo" pitchFamily="0" charset="0"/>
                <a:ea typeface="Cairo" pitchFamily="0" charset="0"/>
                <a:cs typeface="Cairo" pitchFamily="0" charset="0"/>
                <a:sym typeface="Cairo" pitchFamily="0" charset="0"/>
              </a:rPr>
              <a:t>كما تشير الدراسات الحديثة إلى أن استراتيجيات الاتصال التفاعلي عبر منصات التواصل الاجتماعي تسهم في تعزيز الانتماء المؤسسي وزيادة مشاركة الطلاب، مما يؤكد أهمية دراسة هذا الموضوع</a:t>
            </a:r>
            <a:endParaRPr lang="en-US" altLang="zh-CN" sz="2000" b="0" i="0" u="none" strike="noStrike" kern="0" cap="none" spc="0" baseline="0">
              <a:solidFill>
                <a:schemeClr val="accent5"/>
              </a:solidFill>
              <a:latin typeface="Cairo" pitchFamily="0" charset="0"/>
              <a:ea typeface="Cairo" pitchFamily="0" charset="0"/>
              <a:cs typeface="Cairo" pitchFamily="0" charset="0"/>
              <a:sym typeface="Cairo" pitchFamily="0" charset="0"/>
            </a:endParaRPr>
          </a:p>
          <a:p>
            <a:pPr marL="0" indent="0" algn="r">
              <a:lnSpc>
                <a:spcPct val="100000"/>
              </a:lnSpc>
              <a:spcBef>
                <a:spcPts val="0"/>
              </a:spcBef>
              <a:spcAft>
                <a:spcPts val="0"/>
              </a:spcAft>
              <a:buNone/>
            </a:pPr>
            <a:endParaRPr lang="zh-CN" altLang="en-US" sz="2000" b="0" i="0" u="none" strike="noStrike" kern="0" cap="none" spc="0" baseline="0">
              <a:solidFill>
                <a:schemeClr val="accent5"/>
              </a:solidFill>
              <a:latin typeface="Cairo" pitchFamily="0" charset="0"/>
              <a:ea typeface="Cairo" pitchFamily="0" charset="0"/>
              <a:cs typeface="Cairo" pitchFamily="0" charset="0"/>
              <a:sym typeface="Cairo" pitchFamily="0" charset="0"/>
            </a:endParaRPr>
          </a:p>
        </p:txBody>
      </p:sp>
      <p:cxnSp>
        <p:nvCxnSpPr>
          <p:cNvPr id="26" name="直线连接线"/>
          <p:cNvCxnSpPr>
            <a:cxnSpLocks/>
          </p:cNvCxnSpPr>
          <p:nvPr/>
        </p:nvCxnSpPr>
        <p:spPr>
          <a:xfrm rot="0">
            <a:off x="3014968" y="862998"/>
            <a:ext cx="8571600" cy="53399"/>
          </a:xfrm>
          <a:prstGeom prst="straightConnector1"/>
          <a:noFill/>
          <a:ln w="28575" cmpd="sng" cap="flat">
            <a:solidFill>
              <a:srgbClr val="E9EDEE"/>
            </a:solidFill>
            <a:prstDash val="solid"/>
            <a:round/>
          </a:ln>
        </p:spPr>
      </p:cxnSp>
      <p:sp>
        <p:nvSpPr>
          <p:cNvPr id="27" name="Rectangles"/>
          <p:cNvSpPr>
            <a:spLocks/>
          </p:cNvSpPr>
          <p:nvPr/>
        </p:nvSpPr>
        <p:spPr>
          <a:xfrm rot="0">
            <a:off x="10082376" y="382700"/>
            <a:ext cx="1301999" cy="550200"/>
          </a:xfrm>
          <a:prstGeom prst="rect"/>
          <a:noFill/>
          <a:ln w="12700" cmpd="sng" cap="flat">
            <a:noFill/>
            <a:prstDash val="solid"/>
            <a:round/>
          </a:ln>
        </p:spPr>
        <p:txBody>
          <a:bodyPr vert="horz" wrap="square" lIns="91425" tIns="91425" rIns="91425" bIns="91425" anchor="t" anchorCtr="0">
            <a:prstTxWarp prst="textNoShape"/>
            <a:spAutoFit/>
          </a:bodyPr>
          <a:lstStyle/>
          <a:p>
            <a:pPr marL="0" indent="0" algn="r">
              <a:lnSpc>
                <a:spcPct val="100000"/>
              </a:lnSpc>
              <a:spcBef>
                <a:spcPts val="0"/>
              </a:spcBef>
              <a:spcAft>
                <a:spcPts val="0"/>
              </a:spcAft>
              <a:buNone/>
            </a:pPr>
            <a:r>
              <a:rPr lang="en-US" altLang="zh-CN" sz="2400" b="1" i="0" u="none" strike="noStrike" kern="0" cap="none" spc="0" baseline="0">
                <a:solidFill>
                  <a:srgbClr val="073763"/>
                </a:solidFill>
                <a:latin typeface="Cairo" pitchFamily="0" charset="0"/>
                <a:ea typeface="Cairo" pitchFamily="0" charset="0"/>
                <a:cs typeface="Cairo" pitchFamily="0" charset="0"/>
                <a:sym typeface="Cairo" pitchFamily="0" charset="0"/>
              </a:rPr>
              <a:t>مقدمة</a:t>
            </a:r>
            <a:endParaRPr lang="zh-CN" altLang="en-US" sz="2400" b="1" i="0" u="none" strike="noStrike" kern="0" cap="none" spc="0" baseline="0">
              <a:solidFill>
                <a:srgbClr val="073763"/>
              </a:solidFill>
              <a:latin typeface="Cairo" pitchFamily="0" charset="0"/>
              <a:ea typeface="Cairo" pitchFamily="0" charset="0"/>
              <a:cs typeface="Cairo" pitchFamily="0" charset="0"/>
              <a:sym typeface="Cairo" pitchFamily="0" charset="0"/>
            </a:endParaRPr>
          </a:p>
        </p:txBody>
      </p:sp>
    </p:spTree>
    <p:extLst>
      <p:ext uri="{BB962C8B-B14F-4D97-AF65-F5344CB8AC3E}">
        <p14:creationId xmlns:p14="http://schemas.microsoft.com/office/powerpoint/2010/main" val="1276585669"/>
      </p:ext>
    </p:extLst>
  </p:cSld>
  <p:clrMapOvr>
    <a:masterClrMapping/>
  </p:clrMapOvr>
  <p:transition>
    <p:fade thruBlk="1"/>
  </p:transition>
</p:sld>
</file>

<file path=ppt/slides/slide3.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pic>
        <p:nvPicPr>
          <p:cNvPr id="30" name="Images" descr="image.png"/>
          <p:cNvPicPr>
            <a:picLocks/>
          </p:cNvPicPr>
          <p:nvPr/>
        </p:nvPicPr>
        <p:blipFill>
          <a:blip r:embed="rId1" cstate="print"/>
          <a:stretch>
            <a:fillRect/>
          </a:stretch>
        </p:blipFill>
        <p:spPr>
          <a:xfrm rot="0">
            <a:off x="6238875" y="1442351"/>
            <a:ext cx="5381625" cy="4839300"/>
          </a:xfrm>
          <a:prstGeom prst="rect"/>
          <a:noFill/>
          <a:ln w="12700" cmpd="sng" cap="flat">
            <a:noFill/>
            <a:prstDash val="solid"/>
            <a:round/>
          </a:ln>
        </p:spPr>
      </p:pic>
      <p:pic>
        <p:nvPicPr>
          <p:cNvPr id="31" name="Images" descr="image.png"/>
          <p:cNvPicPr>
            <a:picLocks/>
          </p:cNvPicPr>
          <p:nvPr/>
        </p:nvPicPr>
        <p:blipFill>
          <a:blip r:embed="rId2" cstate="print"/>
          <a:stretch>
            <a:fillRect/>
          </a:stretch>
        </p:blipFill>
        <p:spPr>
          <a:xfrm rot="0">
            <a:off x="571500" y="1442350"/>
            <a:ext cx="5381625" cy="4839300"/>
          </a:xfrm>
          <a:prstGeom prst="rect"/>
          <a:noFill/>
          <a:ln w="12700" cmpd="sng" cap="flat">
            <a:noFill/>
            <a:prstDash val="solid"/>
            <a:round/>
          </a:ln>
        </p:spPr>
      </p:pic>
      <p:sp>
        <p:nvSpPr>
          <p:cNvPr id="32" name="Rectangles"/>
          <p:cNvSpPr>
            <a:spLocks/>
          </p:cNvSpPr>
          <p:nvPr/>
        </p:nvSpPr>
        <p:spPr>
          <a:xfrm rot="0">
            <a:off x="5429240" y="1602233"/>
            <a:ext cx="4670701" cy="266700"/>
          </a:xfrm>
          <a:prstGeom prst="rect"/>
          <a:noFill/>
          <a:ln w="12700" cmpd="sng" cap="flat">
            <a:noFill/>
            <a:prstDash val="solid"/>
            <a:round/>
          </a:ln>
        </p:spPr>
        <p:txBody>
          <a:bodyPr vert="horz" wrap="square" lIns="0" tIns="0" rIns="0" bIns="0" anchor="ctr" anchorCtr="0">
            <a:prstTxWarp prst="textNoShape"/>
            <a:spAutoFit/>
          </a:bodyPr>
          <a:lstStyle/>
          <a:p>
            <a:pPr marL="0" indent="0" algn="r">
              <a:lnSpc>
                <a:spcPct val="100000"/>
              </a:lnSpc>
              <a:spcBef>
                <a:spcPts val="0"/>
              </a:spcBef>
              <a:spcAft>
                <a:spcPts val="0"/>
              </a:spcAft>
              <a:buNone/>
            </a:pPr>
            <a:r>
              <a:rPr lang="en-US" altLang="zh-CN" sz="1800" b="1" i="0" u="none" strike="noStrike" kern="0" cap="none" spc="0" baseline="0">
                <a:solidFill>
                  <a:srgbClr val="073763"/>
                </a:solidFill>
                <a:latin typeface="Cairo" pitchFamily="0" charset="0"/>
                <a:ea typeface="Cairo" pitchFamily="0" charset="0"/>
                <a:cs typeface="Cairo" pitchFamily="0" charset="0"/>
                <a:sym typeface="Cairo" pitchFamily="0" charset="0"/>
              </a:rPr>
              <a:t>بيان مشكلة البحث</a:t>
            </a:r>
            <a:endParaRPr lang="zh-CN" altLang="en-US" sz="1400" b="0"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
        <p:nvSpPr>
          <p:cNvPr id="33" name="Rectangles"/>
          <p:cNvSpPr>
            <a:spLocks/>
          </p:cNvSpPr>
          <p:nvPr/>
        </p:nvSpPr>
        <p:spPr>
          <a:xfrm rot="0">
            <a:off x="6648488" y="2158074"/>
            <a:ext cx="4562399" cy="2998660"/>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59000"/>
              </a:lnSpc>
              <a:spcBef>
                <a:spcPts val="0"/>
              </a:spcBef>
              <a:spcAft>
                <a:spcPts val="0"/>
              </a:spcAft>
              <a:buNone/>
            </a:pPr>
            <a:r>
              <a:rPr lang="en-US" altLang="zh-CN" sz="1450" b="0" i="0" u="none" strike="noStrike" kern="0" cap="none" spc="0" baseline="0">
                <a:solidFill>
                  <a:srgbClr val="334155"/>
                </a:solidFill>
                <a:latin typeface="Cairo" pitchFamily="0" charset="0"/>
                <a:ea typeface="Cairo" pitchFamily="0" charset="0"/>
                <a:cs typeface="Cairo" pitchFamily="0" charset="0"/>
                <a:sym typeface="Cairo" pitchFamily="0" charset="0"/>
              </a:rPr>
              <a:t>على الرغم من التوسع في استخدام منصات التواصل الجامعي الرسمية داخل مؤسسات التعليم العالي، إلا أن مدى تأثير هذه المنصات في تعزيز الانتماء المؤسسي وتحسين التواصل الفعال بين الطلاب والإدارة لا يزال بحاجة إلى مزيد من الدراسة، خاصة في البيئة الجامعية السعودية.</a:t>
            </a:r>
            <a:endParaRPr lang="en-US" altLang="zh-CN" sz="14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59000"/>
              </a:lnSpc>
              <a:spcBef>
                <a:spcPts val="0"/>
              </a:spcBef>
              <a:spcAft>
                <a:spcPts val="0"/>
              </a:spcAft>
              <a:buNone/>
            </a:pPr>
            <a:endParaRPr lang="en-US" altLang="zh-CN" sz="14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59000"/>
              </a:lnSpc>
              <a:spcBef>
                <a:spcPts val="0"/>
              </a:spcBef>
              <a:spcAft>
                <a:spcPts val="0"/>
              </a:spcAft>
              <a:buNone/>
            </a:pPr>
            <a:r>
              <a:rPr lang="en-US" altLang="zh-CN" sz="1450" b="0" i="0" u="none" strike="noStrike" kern="0" cap="none" spc="0" baseline="0">
                <a:solidFill>
                  <a:srgbClr val="334155"/>
                </a:solidFill>
                <a:latin typeface="Cairo" pitchFamily="0" charset="0"/>
                <a:ea typeface="Cairo" pitchFamily="0" charset="0"/>
                <a:cs typeface="Cairo" pitchFamily="0" charset="0"/>
                <a:sym typeface="Cairo" pitchFamily="0" charset="0"/>
              </a:rPr>
              <a:t>كما أن اختلاف مستويات التفاعل والاستجابة عبر هذه المنصات يثير الحاجة إلى قياس أثر استخدامها في بناء علاقة أكثر فاعلية بين الجامعة وطلابها.</a:t>
            </a:r>
            <a:endParaRPr lang="zh-CN" altLang="en-US" sz="1450" b="0" i="0" u="none" strike="noStrike" kern="0" cap="none" spc="0" baseline="0">
              <a:solidFill>
                <a:srgbClr val="334155"/>
              </a:solidFill>
              <a:latin typeface="Cairo" pitchFamily="0" charset="0"/>
              <a:ea typeface="Cairo" pitchFamily="0" charset="0"/>
              <a:cs typeface="Cairo" pitchFamily="0" charset="0"/>
              <a:sym typeface="Cairo" pitchFamily="0" charset="0"/>
            </a:endParaRPr>
          </a:p>
        </p:txBody>
      </p:sp>
      <p:sp>
        <p:nvSpPr>
          <p:cNvPr id="34" name="Rectangles"/>
          <p:cNvSpPr>
            <a:spLocks/>
          </p:cNvSpPr>
          <p:nvPr/>
        </p:nvSpPr>
        <p:spPr>
          <a:xfrm rot="0">
            <a:off x="981113" y="2319198"/>
            <a:ext cx="4562400" cy="1211580"/>
          </a:xfrm>
          <a:prstGeom prst="rect"/>
          <a:noFill/>
          <a:ln w="12700" cmpd="sng" cap="flat">
            <a:noFill/>
            <a:prstDash val="solid"/>
            <a:round/>
          </a:ln>
        </p:spPr>
        <p:txBody>
          <a:bodyPr vert="horz" wrap="square" lIns="0" tIns="0" rIns="0" bIns="0" anchor="t" anchorCtr="0">
            <a:prstTxWarp prst="textNoShape"/>
            <a:spAutoFit/>
          </a:bodyPr>
          <a:lstStyle/>
          <a:p>
            <a:pPr marL="355600" indent="0" algn="r">
              <a:lnSpc>
                <a:spcPct val="159000"/>
              </a:lnSpc>
              <a:spcBef>
                <a:spcPts val="0"/>
              </a:spcBef>
              <a:spcAft>
                <a:spcPts val="0"/>
              </a:spcAft>
              <a:buNone/>
            </a:pPr>
            <a:r>
              <a:rPr lang="en-US" altLang="zh-CN" sz="1275" b="0" i="0" u="none" strike="noStrike" kern="0" cap="none" spc="0" baseline="0">
                <a:solidFill>
                  <a:srgbClr val="334155"/>
                </a:solidFill>
                <a:latin typeface="Cairo" pitchFamily="0" charset="0"/>
                <a:ea typeface="Cairo" pitchFamily="0" charset="0"/>
                <a:cs typeface="Cairo" pitchFamily="0" charset="0"/>
                <a:sym typeface="Cairo" pitchFamily="0" charset="0"/>
              </a:rPr>
              <a:t>إثراء الادبيات العلمية المتعلقة بالاتصال الم</a:t>
            </a:r>
            <a:r>
              <a:rPr lang="en-US" altLang="zh-CN" sz="1275" b="0" i="0" u="none" strike="noStrike" kern="0" cap="none" spc="0" baseline="0">
                <a:solidFill>
                  <a:srgbClr val="334155"/>
                </a:solidFill>
                <a:latin typeface="Cairo" pitchFamily="0" charset="0"/>
                <a:ea typeface="Cairo" pitchFamily="0" charset="0"/>
                <a:cs typeface="Cairo" pitchFamily="0" charset="0"/>
              </a:rPr>
              <a:t>ؤ</a:t>
            </a:r>
            <a:r>
              <a:rPr lang="en-US" altLang="zh-CN" sz="1275" b="0" i="0" u="none" strike="noStrike" kern="0" cap="none" spc="0" baseline="0">
                <a:solidFill>
                  <a:srgbClr val="334155"/>
                </a:solidFill>
                <a:latin typeface="Cairo" pitchFamily="0" charset="0"/>
                <a:ea typeface="Cairo" pitchFamily="0" charset="0"/>
                <a:cs typeface="Cairo" pitchFamily="0" charset="0"/>
                <a:sym typeface="Cairo" pitchFamily="0" charset="0"/>
              </a:rPr>
              <a:t>سسي الرقمي </a:t>
            </a:r>
            <a:endParaRPr lang="en-US" altLang="zh-CN" sz="1275"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355600" indent="0" algn="r">
              <a:lnSpc>
                <a:spcPct val="159000"/>
              </a:lnSpc>
              <a:spcBef>
                <a:spcPts val="0"/>
              </a:spcBef>
              <a:spcAft>
                <a:spcPts val="0"/>
              </a:spcAft>
              <a:buNone/>
            </a:pPr>
            <a:r>
              <a:rPr lang="en-US" altLang="zh-CN" sz="1275" b="0" i="0" u="none" strike="noStrike" kern="0" cap="none" spc="0" baseline="0">
                <a:solidFill>
                  <a:srgbClr val="334155"/>
                </a:solidFill>
                <a:latin typeface="Cairo" pitchFamily="0" charset="0"/>
                <a:ea typeface="Cairo" pitchFamily="0" charset="0"/>
                <a:cs typeface="Cairo" pitchFamily="0" charset="0"/>
                <a:sym typeface="Cairo" pitchFamily="0" charset="0"/>
              </a:rPr>
              <a:t>توسيع المعرفة حول العلاقة بين استخدام منصات التواصل والانتماء المؤسسي </a:t>
            </a:r>
            <a:endParaRPr lang="en-US" altLang="zh-CN" sz="1275"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355600" indent="0" algn="r">
              <a:lnSpc>
                <a:spcPct val="159000"/>
              </a:lnSpc>
              <a:spcBef>
                <a:spcPts val="0"/>
              </a:spcBef>
              <a:spcAft>
                <a:spcPts val="0"/>
              </a:spcAft>
              <a:buNone/>
            </a:pPr>
            <a:r>
              <a:rPr lang="en-US" altLang="zh-CN" sz="1275" b="0" i="0" u="none" strike="noStrike" kern="0" cap="none" spc="0" baseline="0">
                <a:solidFill>
                  <a:srgbClr val="334155"/>
                </a:solidFill>
                <a:latin typeface="Cairo" pitchFamily="0" charset="0"/>
                <a:ea typeface="Cairo" pitchFamily="0" charset="0"/>
                <a:cs typeface="Cairo" pitchFamily="0" charset="0"/>
                <a:sym typeface="Cairo" pitchFamily="0" charset="0"/>
              </a:rPr>
              <a:t>توفير مرجع علمي يمكن الاستفادة منه في الدراسات المستقبلية </a:t>
            </a:r>
            <a:endParaRPr lang="zh-CN" altLang="en-US" sz="1275" b="0" i="0" u="none" strike="noStrike" kern="0" cap="none" spc="0" baseline="0">
              <a:solidFill>
                <a:srgbClr val="334155"/>
              </a:solidFill>
              <a:latin typeface="Cairo" pitchFamily="0" charset="0"/>
              <a:ea typeface="Cairo" pitchFamily="0" charset="0"/>
              <a:cs typeface="Cairo" pitchFamily="0" charset="0"/>
              <a:sym typeface="Cairo" pitchFamily="0" charset="0"/>
            </a:endParaRPr>
          </a:p>
        </p:txBody>
      </p:sp>
      <p:sp>
        <p:nvSpPr>
          <p:cNvPr id="35" name="Rectangles"/>
          <p:cNvSpPr>
            <a:spLocks/>
          </p:cNvSpPr>
          <p:nvPr/>
        </p:nvSpPr>
        <p:spPr>
          <a:xfrm rot="0">
            <a:off x="1259544" y="4167557"/>
            <a:ext cx="4562400" cy="2438400"/>
          </a:xfrm>
          <a:prstGeom prst="rect"/>
          <a:noFill/>
          <a:ln w="12700" cmpd="sng" cap="flat">
            <a:noFill/>
            <a:prstDash val="solid"/>
            <a:round/>
          </a:ln>
        </p:spPr>
        <p:txBody>
          <a:bodyPr vert="horz" wrap="square" lIns="0" tIns="0" rIns="0" bIns="0" anchor="t" anchorCtr="0">
            <a:prstTxWarp prst="textNoShape"/>
            <a:spAutoFit/>
          </a:bodyPr>
          <a:lstStyle/>
          <a:p>
            <a:pPr marL="146050" indent="0" algn="r">
              <a:lnSpc>
                <a:spcPct val="150000"/>
              </a:lnSpc>
              <a:spcBef>
                <a:spcPts val="1200"/>
              </a:spcBef>
              <a:spcAft>
                <a:spcPts val="0"/>
              </a:spcAft>
              <a:buNone/>
            </a:pPr>
            <a:r>
              <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rPr>
              <a:t>مساعدة الجامعات على تقييم أثر منصات التواصل الجامعي في تحقيق أهدافها الاتصالية.</a:t>
            </a:r>
            <a:endPar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endParaRPr>
          </a:p>
          <a:p>
            <a:pPr marL="146050" indent="0" algn="r">
              <a:lnSpc>
                <a:spcPct val="150000"/>
              </a:lnSpc>
              <a:spcBef>
                <a:spcPts val="0"/>
              </a:spcBef>
              <a:spcAft>
                <a:spcPts val="0"/>
              </a:spcAft>
              <a:buNone/>
            </a:pPr>
            <a:r>
              <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rPr>
              <a:t>دعم متخذي القرار في تطوير استراتيجيات الاتصال الرقمي داخل الجامعات.</a:t>
            </a:r>
            <a:endPar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endParaRPr>
          </a:p>
          <a:p>
            <a:pPr marL="146050" indent="0" algn="r">
              <a:lnSpc>
                <a:spcPct val="150000"/>
              </a:lnSpc>
              <a:spcBef>
                <a:spcPts val="0"/>
              </a:spcBef>
              <a:spcAft>
                <a:spcPts val="0"/>
              </a:spcAft>
              <a:buNone/>
            </a:pPr>
            <a:r>
              <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rPr>
              <a:t>الإسهام في تحسين جودة التواصل بين الطلاب والإدارة.</a:t>
            </a:r>
            <a:endPar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endParaRPr>
          </a:p>
          <a:p>
            <a:pPr marL="146050" indent="0" algn="r">
              <a:lnSpc>
                <a:spcPct val="150000"/>
              </a:lnSpc>
              <a:spcBef>
                <a:spcPts val="0"/>
              </a:spcBef>
              <a:spcAft>
                <a:spcPts val="0"/>
              </a:spcAft>
              <a:buNone/>
            </a:pPr>
            <a:r>
              <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rPr>
              <a:t>تقديم توصيات عملية تساعد على تعزيز الانتماء المؤسسي وزيادة تفاعل الطلاب مع المنصات الجامعية.</a:t>
            </a:r>
            <a:endPar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endParaRPr>
          </a:p>
          <a:p>
            <a:pPr marL="0" indent="0" algn="l">
              <a:lnSpc>
                <a:spcPct val="150000"/>
              </a:lnSpc>
              <a:spcBef>
                <a:spcPts val="1200"/>
              </a:spcBef>
              <a:spcAft>
                <a:spcPts val="0"/>
              </a:spcAft>
              <a:buNone/>
            </a:pPr>
            <a:endParaRPr lang="zh-CN" altLang="en-US" sz="1300" b="0" i="0" u="none" strike="noStrike" kern="0" cap="none" spc="0" baseline="0">
              <a:solidFill>
                <a:srgbClr val="334155"/>
              </a:solidFill>
              <a:latin typeface="Cairo" pitchFamily="0" charset="0"/>
              <a:ea typeface="Cairo" pitchFamily="0" charset="0"/>
              <a:cs typeface="Cairo" pitchFamily="0" charset="0"/>
              <a:sym typeface="Cairo" pitchFamily="0" charset="0"/>
            </a:endParaRPr>
          </a:p>
        </p:txBody>
      </p:sp>
      <p:sp>
        <p:nvSpPr>
          <p:cNvPr id="36" name="Rectangles"/>
          <p:cNvSpPr>
            <a:spLocks/>
          </p:cNvSpPr>
          <p:nvPr/>
        </p:nvSpPr>
        <p:spPr>
          <a:xfrm rot="0">
            <a:off x="7972500" y="545250"/>
            <a:ext cx="3658200" cy="491489"/>
          </a:xfrm>
          <a:prstGeom prst="rect"/>
          <a:noFill/>
          <a:ln w="12700" cmpd="sng" cap="flat">
            <a:noFill/>
            <a:prstDash val="solid"/>
            <a:round/>
          </a:ln>
        </p:spPr>
        <p:txBody>
          <a:bodyPr vert="horz" wrap="square" lIns="0" tIns="0" rIns="0" bIns="0" anchor="t" anchorCtr="0">
            <a:prstTxWarp prst="textNoShape"/>
            <a:spAutoFit/>
          </a:bodyPr>
          <a:lstStyle/>
          <a:p>
            <a:pPr marL="0" indent="0" algn="l">
              <a:lnSpc>
                <a:spcPct val="120000"/>
              </a:lnSpc>
              <a:spcBef>
                <a:spcPts val="0"/>
              </a:spcBef>
              <a:spcAft>
                <a:spcPts val="0"/>
              </a:spcAft>
              <a:buNone/>
            </a:pP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مشكلة البحث وأ</a:t>
            </a: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هميته</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37" name="Rectangles"/>
          <p:cNvSpPr>
            <a:spLocks/>
          </p:cNvSpPr>
          <p:nvPr/>
        </p:nvSpPr>
        <p:spPr>
          <a:xfrm rot="0">
            <a:off x="571500" y="1001910"/>
            <a:ext cx="11048999" cy="19050"/>
          </a:xfrm>
          <a:prstGeom prst="rect"/>
          <a:solidFill>
            <a:srgbClr val="F1F5F9"/>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pic>
        <p:nvPicPr>
          <p:cNvPr id="38" name="Images"/>
          <p:cNvPicPr>
            <a:picLocks/>
          </p:cNvPicPr>
          <p:nvPr/>
        </p:nvPicPr>
        <p:blipFill>
          <a:blip r:embed="rId3" cstate="print"/>
          <a:stretch>
            <a:fillRect/>
          </a:stretch>
        </p:blipFill>
        <p:spPr>
          <a:xfrm rot="0">
            <a:off x="0" y="48750"/>
            <a:ext cx="2967875" cy="1250350"/>
          </a:xfrm>
          <a:prstGeom prst="rect"/>
          <a:noFill/>
          <a:ln w="12700" cmpd="sng" cap="flat">
            <a:noFill/>
            <a:prstDash val="solid"/>
            <a:round/>
          </a:ln>
        </p:spPr>
      </p:pic>
      <p:sp>
        <p:nvSpPr>
          <p:cNvPr id="39" name="Rectangles"/>
          <p:cNvSpPr>
            <a:spLocks/>
          </p:cNvSpPr>
          <p:nvPr/>
        </p:nvSpPr>
        <p:spPr>
          <a:xfrm rot="0">
            <a:off x="1409696" y="1602225"/>
            <a:ext cx="2582100" cy="266700"/>
          </a:xfrm>
          <a:prstGeom prst="rect"/>
          <a:noFill/>
          <a:ln w="12700" cmpd="sng" cap="flat">
            <a:noFill/>
            <a:prstDash val="solid"/>
            <a:round/>
          </a:ln>
        </p:spPr>
        <p:txBody>
          <a:bodyPr vert="horz" wrap="square" lIns="0" tIns="0" rIns="0" bIns="0" anchor="ctr" anchorCtr="0">
            <a:prstTxWarp prst="textNoShape"/>
            <a:spAutoFit/>
          </a:bodyPr>
          <a:lstStyle/>
          <a:p>
            <a:pPr marL="0" indent="0" algn="r">
              <a:lnSpc>
                <a:spcPct val="100000"/>
              </a:lnSpc>
              <a:spcBef>
                <a:spcPts val="0"/>
              </a:spcBef>
              <a:spcAft>
                <a:spcPts val="0"/>
              </a:spcAft>
              <a:buNone/>
            </a:pPr>
            <a:r>
              <a:rPr lang="en-US" altLang="zh-CN" sz="1800" b="1" i="0" u="none" strike="noStrike" kern="0" cap="none" spc="0" baseline="0">
                <a:solidFill>
                  <a:srgbClr val="073763"/>
                </a:solidFill>
                <a:latin typeface="Cairo" pitchFamily="0" charset="0"/>
                <a:ea typeface="Cairo" pitchFamily="0" charset="0"/>
                <a:cs typeface="Cairo" pitchFamily="0" charset="0"/>
                <a:sym typeface="Cairo" pitchFamily="0" charset="0"/>
              </a:rPr>
              <a:t>أهمية البحث </a:t>
            </a:r>
            <a:endParaRPr lang="zh-CN" altLang="en-US" sz="1400" b="0"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
        <p:nvSpPr>
          <p:cNvPr id="40" name="Rectangles"/>
          <p:cNvSpPr>
            <a:spLocks/>
          </p:cNvSpPr>
          <p:nvPr/>
        </p:nvSpPr>
        <p:spPr>
          <a:xfrm rot="0">
            <a:off x="3204745" y="1883213"/>
            <a:ext cx="2582100" cy="266700"/>
          </a:xfrm>
          <a:prstGeom prst="rect"/>
          <a:noFill/>
          <a:ln w="12700" cmpd="sng" cap="flat">
            <a:noFill/>
            <a:prstDash val="solid"/>
            <a:round/>
          </a:ln>
        </p:spPr>
        <p:txBody>
          <a:bodyPr vert="horz" wrap="square" lIns="0" tIns="0" rIns="0" bIns="0" anchor="ctr" anchorCtr="0">
            <a:prstTxWarp prst="textNoShape"/>
            <a:spAutoFit/>
          </a:bodyPr>
          <a:lstStyle/>
          <a:p>
            <a:pPr marL="0" indent="0" algn="r">
              <a:lnSpc>
                <a:spcPct val="100000"/>
              </a:lnSpc>
              <a:spcBef>
                <a:spcPts val="0"/>
              </a:spcBef>
              <a:spcAft>
                <a:spcPts val="0"/>
              </a:spcAft>
              <a:buNone/>
            </a:pPr>
            <a:r>
              <a:rPr lang="en-US" altLang="zh-CN" sz="1800" b="1" i="0" u="none" strike="noStrike" kern="0" cap="none" spc="0" baseline="0">
                <a:solidFill>
                  <a:srgbClr val="073763"/>
                </a:solidFill>
                <a:latin typeface="Cairo" pitchFamily="0" charset="0"/>
                <a:ea typeface="Cairo" pitchFamily="0" charset="0"/>
                <a:cs typeface="Cairo" pitchFamily="0" charset="0"/>
                <a:sym typeface="Cairo" pitchFamily="0" charset="0"/>
              </a:rPr>
              <a:t>اﻷهمية النظرية</a:t>
            </a:r>
            <a:endParaRPr lang="zh-CN" altLang="en-US" sz="1400" b="0"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
        <p:nvSpPr>
          <p:cNvPr id="41" name="Rectangles"/>
          <p:cNvSpPr>
            <a:spLocks/>
          </p:cNvSpPr>
          <p:nvPr/>
        </p:nvSpPr>
        <p:spPr>
          <a:xfrm rot="0">
            <a:off x="3204745" y="3830288"/>
            <a:ext cx="2582100" cy="266700"/>
          </a:xfrm>
          <a:prstGeom prst="rect"/>
          <a:noFill/>
          <a:ln w="12700" cmpd="sng" cap="flat">
            <a:noFill/>
            <a:prstDash val="solid"/>
            <a:round/>
          </a:ln>
        </p:spPr>
        <p:txBody>
          <a:bodyPr vert="horz" wrap="square" lIns="0" tIns="0" rIns="0" bIns="0" anchor="ctr" anchorCtr="0">
            <a:prstTxWarp prst="textNoShape"/>
            <a:spAutoFit/>
          </a:bodyPr>
          <a:lstStyle/>
          <a:p>
            <a:pPr marL="0" indent="0" algn="r">
              <a:lnSpc>
                <a:spcPct val="100000"/>
              </a:lnSpc>
              <a:spcBef>
                <a:spcPts val="0"/>
              </a:spcBef>
              <a:spcAft>
                <a:spcPts val="0"/>
              </a:spcAft>
              <a:buNone/>
            </a:pPr>
            <a:r>
              <a:rPr lang="en-US" altLang="zh-CN" sz="1800" b="1" i="0" u="none" strike="noStrike" kern="0" cap="none" spc="0" baseline="0">
                <a:solidFill>
                  <a:srgbClr val="073763"/>
                </a:solidFill>
                <a:latin typeface="Cairo" pitchFamily="0" charset="0"/>
                <a:ea typeface="Cairo" pitchFamily="0" charset="0"/>
                <a:cs typeface="Cairo" pitchFamily="0" charset="0"/>
                <a:sym typeface="Cairo" pitchFamily="0" charset="0"/>
              </a:rPr>
              <a:t>اﻷهمية العملية </a:t>
            </a:r>
            <a:endParaRPr lang="zh-CN" altLang="en-US" sz="1400" b="0"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Tree>
    <p:extLst>
      <p:ext uri="{BB962C8B-B14F-4D97-AF65-F5344CB8AC3E}">
        <p14:creationId xmlns:p14="http://schemas.microsoft.com/office/powerpoint/2010/main" val="364592081"/>
      </p:ext>
    </p:extLst>
  </p:cSld>
  <p:clrMapOvr>
    <a:masterClrMapping/>
  </p:clrMapOvr>
  <p:transition>
    <p:fade thruBlk="1"/>
  </p:transition>
</p:sld>
</file>

<file path=ppt/slides/slide4.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sp>
        <p:nvSpPr>
          <p:cNvPr id="44" name="Rounded rectangle"/>
          <p:cNvSpPr>
            <a:spLocks/>
          </p:cNvSpPr>
          <p:nvPr/>
        </p:nvSpPr>
        <p:spPr>
          <a:xfrm rot="0">
            <a:off x="1247775" y="2731889"/>
            <a:ext cx="10001400" cy="651300"/>
          </a:xfrm>
          <a:prstGeom prst="roundRect">
            <a:avLst>
              <a:gd name="adj" fmla="val 14620"/>
            </a:avLst>
          </a:prstGeom>
          <a:solidFill>
            <a:srgbClr val="F8FAFC"/>
          </a:solidFill>
          <a:ln w="9525" cmpd="sng" cap="flat">
            <a:solidFill>
              <a:srgbClr val="E2E8F0"/>
            </a:solid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
        <p:nvSpPr>
          <p:cNvPr id="45" name="Rectangles"/>
          <p:cNvSpPr>
            <a:spLocks/>
          </p:cNvSpPr>
          <p:nvPr/>
        </p:nvSpPr>
        <p:spPr>
          <a:xfrm rot="0">
            <a:off x="1704974" y="2825082"/>
            <a:ext cx="9315600" cy="333184"/>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59000"/>
              </a:lnSpc>
              <a:spcBef>
                <a:spcPts val="0"/>
              </a:spcBef>
              <a:spcAft>
                <a:spcPts val="0"/>
              </a:spcAft>
              <a:buNone/>
            </a:pPr>
            <a:r>
              <a:rPr lang="en-US" altLang="zh-CN" sz="1425" b="1" i="0" u="none" strike="noStrike" kern="0" cap="none" spc="0" baseline="0">
                <a:solidFill>
                  <a:srgbClr val="334155"/>
                </a:solidFill>
                <a:latin typeface="Cairo" pitchFamily="0" charset="0"/>
                <a:ea typeface="Cairo" pitchFamily="0" charset="0"/>
                <a:cs typeface="Cairo" pitchFamily="0" charset="0"/>
                <a:sym typeface="Cairo" pitchFamily="0" charset="0"/>
              </a:rPr>
              <a:t>السؤال الأول:</a:t>
            </a:r>
            <a:r>
              <a:rPr lang="en-US" altLang="zh-CN" sz="1425" b="0" i="0" u="none" strike="noStrike" kern="0" cap="none" spc="0" baseline="0">
                <a:solidFill>
                  <a:srgbClr val="334155"/>
                </a:solidFill>
                <a:latin typeface="Cairo" pitchFamily="0" charset="0"/>
                <a:ea typeface="Cairo" pitchFamily="0" charset="0"/>
                <a:cs typeface="Cairo" pitchFamily="0" charset="0"/>
                <a:sym typeface="Cairo" pitchFamily="0" charset="0"/>
              </a:rPr>
              <a:t> ما مستوى استخدام  طلاب الجامعة لمنصات التواصل الجامعي الرسمية؟</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46" name="Rounded rectangle"/>
          <p:cNvSpPr>
            <a:spLocks/>
          </p:cNvSpPr>
          <p:nvPr/>
        </p:nvSpPr>
        <p:spPr>
          <a:xfrm rot="0">
            <a:off x="1247775" y="3516659"/>
            <a:ext cx="10001400" cy="651300"/>
          </a:xfrm>
          <a:prstGeom prst="roundRect">
            <a:avLst>
              <a:gd name="adj" fmla="val 14620"/>
            </a:avLst>
          </a:prstGeom>
          <a:solidFill>
            <a:srgbClr val="F8FAFC"/>
          </a:solidFill>
          <a:ln w="9525" cmpd="sng" cap="flat">
            <a:solidFill>
              <a:srgbClr val="E2E8F0"/>
            </a:solid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
        <p:nvSpPr>
          <p:cNvPr id="47" name="Rectangles"/>
          <p:cNvSpPr>
            <a:spLocks/>
          </p:cNvSpPr>
          <p:nvPr/>
        </p:nvSpPr>
        <p:spPr>
          <a:xfrm rot="0">
            <a:off x="1704974" y="3609852"/>
            <a:ext cx="9315600" cy="333184"/>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59000"/>
              </a:lnSpc>
              <a:spcBef>
                <a:spcPts val="0"/>
              </a:spcBef>
              <a:spcAft>
                <a:spcPts val="0"/>
              </a:spcAft>
              <a:buNone/>
            </a:pPr>
            <a:r>
              <a:rPr lang="en-US" altLang="zh-CN" sz="1425" b="1" i="0" u="none" strike="noStrike" kern="0" cap="none" spc="0" baseline="0">
                <a:solidFill>
                  <a:srgbClr val="334155"/>
                </a:solidFill>
                <a:latin typeface="Cairo" pitchFamily="0" charset="0"/>
                <a:ea typeface="Cairo" pitchFamily="0" charset="0"/>
                <a:cs typeface="Cairo" pitchFamily="0" charset="0"/>
                <a:sym typeface="Cairo" pitchFamily="0" charset="0"/>
              </a:rPr>
              <a:t>السؤال الثاني:</a:t>
            </a:r>
            <a:r>
              <a:rPr lang="en-US" altLang="zh-CN" sz="1425" b="0" i="0" u="none" strike="noStrike" kern="0" cap="none" spc="0" baseline="0">
                <a:solidFill>
                  <a:srgbClr val="334155"/>
                </a:solidFill>
                <a:latin typeface="Cairo" pitchFamily="0" charset="0"/>
                <a:ea typeface="Cairo" pitchFamily="0" charset="0"/>
                <a:cs typeface="Cairo" pitchFamily="0" charset="0"/>
                <a:sym typeface="Cairo" pitchFamily="0" charset="0"/>
              </a:rPr>
              <a:t> ما </a:t>
            </a:r>
            <a:r>
              <a:rPr lang="en-US" altLang="zh-CN" sz="1425" b="0" i="0" u="none" strike="noStrike" kern="0" cap="none" spc="0" baseline="0">
                <a:solidFill>
                  <a:srgbClr val="334155"/>
                </a:solidFill>
                <a:latin typeface="Cairo" pitchFamily="0" charset="0"/>
                <a:ea typeface="Cairo" pitchFamily="0" charset="0"/>
                <a:cs typeface="Cairo" pitchFamily="0" charset="0"/>
                <a:sym typeface="Cairo" pitchFamily="0" charset="0"/>
              </a:rPr>
              <a:t>مستوى الانتماء المؤسسي لدى طلاب الجامعة؟</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48" name="Rounded rectangle"/>
          <p:cNvSpPr>
            <a:spLocks/>
          </p:cNvSpPr>
          <p:nvPr/>
        </p:nvSpPr>
        <p:spPr>
          <a:xfrm rot="0">
            <a:off x="1247775" y="4301430"/>
            <a:ext cx="10001400" cy="651300"/>
          </a:xfrm>
          <a:prstGeom prst="roundRect">
            <a:avLst>
              <a:gd name="adj" fmla="val 14620"/>
            </a:avLst>
          </a:prstGeom>
          <a:solidFill>
            <a:srgbClr val="F8FAFC"/>
          </a:solidFill>
          <a:ln w="9525" cmpd="sng" cap="flat">
            <a:solidFill>
              <a:srgbClr val="E2E8F0"/>
            </a:solid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
        <p:nvSpPr>
          <p:cNvPr id="49" name="Rectangles"/>
          <p:cNvSpPr>
            <a:spLocks/>
          </p:cNvSpPr>
          <p:nvPr/>
        </p:nvSpPr>
        <p:spPr>
          <a:xfrm rot="0">
            <a:off x="1704974" y="4394623"/>
            <a:ext cx="9315600" cy="333184"/>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59000"/>
              </a:lnSpc>
              <a:spcBef>
                <a:spcPts val="0"/>
              </a:spcBef>
              <a:spcAft>
                <a:spcPts val="0"/>
              </a:spcAft>
              <a:buNone/>
            </a:pPr>
            <a:r>
              <a:rPr lang="en-US" altLang="zh-CN" sz="1425" b="1" i="0" u="none" strike="noStrike" kern="0" cap="none" spc="0" baseline="0">
                <a:solidFill>
                  <a:srgbClr val="334155"/>
                </a:solidFill>
                <a:latin typeface="Cairo" pitchFamily="0" charset="0"/>
                <a:ea typeface="Cairo" pitchFamily="0" charset="0"/>
                <a:cs typeface="Cairo" pitchFamily="0" charset="0"/>
                <a:sym typeface="Cairo" pitchFamily="0" charset="0"/>
              </a:rPr>
              <a:t>ا</a:t>
            </a:r>
            <a:r>
              <a:rPr lang="en-US" altLang="zh-CN" sz="1425" b="1" i="0" u="none" strike="noStrike" kern="0" cap="none" spc="0" baseline="0">
                <a:solidFill>
                  <a:srgbClr val="334155"/>
                </a:solidFill>
                <a:latin typeface="Cairo" pitchFamily="0" charset="0"/>
                <a:ea typeface="Cairo" pitchFamily="0" charset="0"/>
                <a:cs typeface="Cairo" pitchFamily="0" charset="0"/>
                <a:sym typeface="Cairo" pitchFamily="0" charset="0"/>
              </a:rPr>
              <a:t>لسؤال الثالث:</a:t>
            </a:r>
            <a:r>
              <a:rPr lang="en-US" altLang="zh-CN" sz="1425" b="0" i="0" u="none" strike="noStrike" kern="0" cap="none" spc="0" baseline="0">
                <a:solidFill>
                  <a:srgbClr val="334155"/>
                </a:solidFill>
                <a:latin typeface="Cairo" pitchFamily="0" charset="0"/>
                <a:ea typeface="Cairo" pitchFamily="0" charset="0"/>
                <a:cs typeface="Cairo" pitchFamily="0" charset="0"/>
                <a:sym typeface="Cairo" pitchFamily="0" charset="0"/>
              </a:rPr>
              <a:t> ما مستوى</a:t>
            </a:r>
            <a:r>
              <a:rPr lang="en-US" altLang="zh-CN" sz="1425" b="0" i="0" u="none" strike="noStrike" kern="0" cap="none" spc="0" baseline="0">
                <a:solidFill>
                  <a:srgbClr val="334155"/>
                </a:solidFill>
                <a:latin typeface="Cairo" pitchFamily="0" charset="0"/>
                <a:ea typeface="Cairo" pitchFamily="0" charset="0"/>
                <a:cs typeface="Cairo" pitchFamily="0" charset="0"/>
                <a:sym typeface="Cairo" pitchFamily="0" charset="0"/>
              </a:rPr>
              <a:t> التواصل الفعال بين  الطلاب واﻹدارة عبر منصات التواصل الجامعي ؟</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50" name="Rounded rectangle"/>
          <p:cNvSpPr>
            <a:spLocks/>
          </p:cNvSpPr>
          <p:nvPr/>
        </p:nvSpPr>
        <p:spPr>
          <a:xfrm rot="0">
            <a:off x="1247775" y="5162401"/>
            <a:ext cx="10001400" cy="651299"/>
          </a:xfrm>
          <a:prstGeom prst="roundRect">
            <a:avLst>
              <a:gd name="adj" fmla="val 14620"/>
            </a:avLst>
          </a:prstGeom>
          <a:solidFill>
            <a:srgbClr val="F8FAFC"/>
          </a:solidFill>
          <a:ln w="9525" cmpd="sng" cap="flat">
            <a:solidFill>
              <a:srgbClr val="E2E8F0"/>
            </a:solid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
        <p:nvSpPr>
          <p:cNvPr id="51" name="Rectangles"/>
          <p:cNvSpPr>
            <a:spLocks/>
          </p:cNvSpPr>
          <p:nvPr/>
        </p:nvSpPr>
        <p:spPr>
          <a:xfrm rot="0">
            <a:off x="1019175" y="5179393"/>
            <a:ext cx="10001400" cy="333184"/>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59000"/>
              </a:lnSpc>
              <a:spcBef>
                <a:spcPts val="0"/>
              </a:spcBef>
              <a:spcAft>
                <a:spcPts val="0"/>
              </a:spcAft>
              <a:buNone/>
            </a:pPr>
            <a:r>
              <a:rPr lang="en-US" altLang="zh-CN" sz="1425" b="1" i="0" u="none" strike="noStrike" kern="0" cap="none" spc="0" baseline="0">
                <a:solidFill>
                  <a:srgbClr val="334155"/>
                </a:solidFill>
                <a:latin typeface="Cairo" pitchFamily="0" charset="0"/>
                <a:ea typeface="Cairo" pitchFamily="0" charset="0"/>
                <a:cs typeface="Cairo" pitchFamily="0" charset="0"/>
                <a:sym typeface="Cairo" pitchFamily="0" charset="0"/>
              </a:rPr>
              <a:t>ا</a:t>
            </a:r>
            <a:r>
              <a:rPr lang="en-US" altLang="zh-CN" sz="1425" b="1" i="0" u="none" strike="noStrike" kern="0" cap="none" spc="0" baseline="0">
                <a:solidFill>
                  <a:srgbClr val="334155"/>
                </a:solidFill>
                <a:latin typeface="Cairo" pitchFamily="0" charset="0"/>
                <a:ea typeface="Cairo" pitchFamily="0" charset="0"/>
                <a:cs typeface="Cairo" pitchFamily="0" charset="0"/>
                <a:sym typeface="Cairo" pitchFamily="0" charset="0"/>
              </a:rPr>
              <a:t>لسؤال الرابع:</a:t>
            </a:r>
            <a:r>
              <a:rPr lang="en-US" altLang="zh-CN" sz="1425" b="0" i="0" u="none" strike="noStrike" kern="0" cap="none" spc="0" baseline="0">
                <a:solidFill>
                  <a:srgbClr val="334155"/>
                </a:solidFill>
                <a:latin typeface="Cairo" pitchFamily="0" charset="0"/>
                <a:ea typeface="Cairo" pitchFamily="0" charset="0"/>
                <a:cs typeface="Cairo" pitchFamily="0" charset="0"/>
                <a:sym typeface="Cairo" pitchFamily="0" charset="0"/>
              </a:rPr>
              <a:t> </a:t>
            </a:r>
            <a:r>
              <a:rPr lang="en-US" altLang="zh-CN" sz="1425" b="0" i="0" u="none" strike="noStrike" kern="0" cap="none" spc="0" baseline="0">
                <a:solidFill>
                  <a:srgbClr val="334155"/>
                </a:solidFill>
                <a:latin typeface="Cairo" pitchFamily="0" charset="0"/>
                <a:ea typeface="Cairo" pitchFamily="0" charset="0"/>
                <a:cs typeface="Cairo" pitchFamily="0" charset="0"/>
                <a:sym typeface="Cairo" pitchFamily="0" charset="0"/>
              </a:rPr>
              <a:t>هل توجد علاقة ذات دلالة إحصائية بين أستخدام منصات التواصل الجامعي ومستوى الانتماء المؤسسي لدى الطلاب؟</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52" name="Rectangles"/>
          <p:cNvSpPr>
            <a:spLocks/>
          </p:cNvSpPr>
          <p:nvPr/>
        </p:nvSpPr>
        <p:spPr>
          <a:xfrm rot="0">
            <a:off x="19050" y="476250"/>
            <a:ext cx="11601600" cy="49148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أسئلة  البحث</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53" name="Rectangles"/>
          <p:cNvSpPr>
            <a:spLocks/>
          </p:cNvSpPr>
          <p:nvPr/>
        </p:nvSpPr>
        <p:spPr>
          <a:xfrm rot="0">
            <a:off x="571500" y="1001910"/>
            <a:ext cx="11048999" cy="19050"/>
          </a:xfrm>
          <a:prstGeom prst="rect"/>
          <a:solidFill>
            <a:srgbClr val="F1F5F9"/>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pic>
        <p:nvPicPr>
          <p:cNvPr id="54" name="Images"/>
          <p:cNvPicPr>
            <a:picLocks/>
          </p:cNvPicPr>
          <p:nvPr/>
        </p:nvPicPr>
        <p:blipFill>
          <a:blip r:embed="rId1" cstate="print"/>
          <a:stretch>
            <a:fillRect/>
          </a:stretch>
        </p:blipFill>
        <p:spPr>
          <a:xfrm rot="0">
            <a:off x="0" y="48750"/>
            <a:ext cx="2967875" cy="1250350"/>
          </a:xfrm>
          <a:prstGeom prst="rect"/>
          <a:noFill/>
          <a:ln w="12700" cmpd="sng" cap="flat">
            <a:noFill/>
            <a:prstDash val="solid"/>
            <a:round/>
          </a:ln>
        </p:spPr>
      </p:pic>
      <p:sp>
        <p:nvSpPr>
          <p:cNvPr id="55" name="Rectangles"/>
          <p:cNvSpPr>
            <a:spLocks/>
          </p:cNvSpPr>
          <p:nvPr/>
        </p:nvSpPr>
        <p:spPr>
          <a:xfrm rot="0">
            <a:off x="9672625" y="1203375"/>
            <a:ext cx="1871700" cy="32003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18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السؤال الرئيسي</a:t>
            </a:r>
            <a:endParaRPr lang="zh-CN" altLang="en-US" sz="18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56" name="Rounded rectangle"/>
          <p:cNvSpPr>
            <a:spLocks/>
          </p:cNvSpPr>
          <p:nvPr/>
        </p:nvSpPr>
        <p:spPr>
          <a:xfrm rot="0">
            <a:off x="1372589" y="1591202"/>
            <a:ext cx="10001400" cy="651300"/>
          </a:xfrm>
          <a:prstGeom prst="roundRect">
            <a:avLst>
              <a:gd name="adj" fmla="val 14620"/>
            </a:avLst>
          </a:prstGeom>
          <a:solidFill>
            <a:srgbClr val="F8FAFC"/>
          </a:solidFill>
          <a:ln w="9525" cmpd="sng" cap="flat">
            <a:solidFill>
              <a:srgbClr val="E2E8F0"/>
            </a:solid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
        <p:nvSpPr>
          <p:cNvPr id="57" name="Rectangles"/>
          <p:cNvSpPr>
            <a:spLocks/>
          </p:cNvSpPr>
          <p:nvPr/>
        </p:nvSpPr>
        <p:spPr>
          <a:xfrm rot="0">
            <a:off x="1704974" y="1707825"/>
            <a:ext cx="9315600" cy="333184"/>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59000"/>
              </a:lnSpc>
              <a:spcBef>
                <a:spcPts val="0"/>
              </a:spcBef>
              <a:spcAft>
                <a:spcPts val="0"/>
              </a:spcAft>
              <a:buNone/>
            </a:pPr>
            <a:r>
              <a:rPr lang="en-US" altLang="zh-CN" sz="1425" b="1" i="0" u="none" strike="noStrike" kern="0" cap="none" spc="0" baseline="0">
                <a:solidFill>
                  <a:srgbClr val="334155"/>
                </a:solidFill>
                <a:latin typeface="Cairo" pitchFamily="0" charset="0"/>
                <a:ea typeface="Cairo" pitchFamily="0" charset="0"/>
                <a:cs typeface="Cairo" pitchFamily="0" charset="0"/>
                <a:sym typeface="Cairo" pitchFamily="0" charset="0"/>
              </a:rPr>
              <a:t>ماأثر منصات التواصل الجامعي في تعزيز الانتماء المؤسسي والتواصل الفعال بين الطلاب واﻹدارة؟</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58" name="Rectangles"/>
          <p:cNvSpPr>
            <a:spLocks/>
          </p:cNvSpPr>
          <p:nvPr/>
        </p:nvSpPr>
        <p:spPr>
          <a:xfrm rot="0">
            <a:off x="9672625" y="2346375"/>
            <a:ext cx="1871700" cy="320040"/>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18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الاسئلة الفرعية</a:t>
            </a:r>
            <a:endParaRPr lang="zh-CN" altLang="en-US" sz="18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59" name="Rounded rectangle"/>
          <p:cNvSpPr>
            <a:spLocks/>
          </p:cNvSpPr>
          <p:nvPr/>
        </p:nvSpPr>
        <p:spPr>
          <a:xfrm rot="0">
            <a:off x="1247775" y="5977825"/>
            <a:ext cx="10001400" cy="651299"/>
          </a:xfrm>
          <a:prstGeom prst="roundRect">
            <a:avLst>
              <a:gd name="adj" fmla="val 14620"/>
            </a:avLst>
          </a:prstGeom>
          <a:solidFill>
            <a:srgbClr val="F8FAFC"/>
          </a:solidFill>
          <a:ln w="9525" cmpd="sng" cap="flat">
            <a:solidFill>
              <a:srgbClr val="E2E8F0"/>
            </a:solid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
        <p:nvSpPr>
          <p:cNvPr id="60" name="Rectangles"/>
          <p:cNvSpPr>
            <a:spLocks/>
          </p:cNvSpPr>
          <p:nvPr/>
        </p:nvSpPr>
        <p:spPr>
          <a:xfrm rot="0">
            <a:off x="492281" y="5923223"/>
            <a:ext cx="12192000" cy="516034"/>
          </a:xfrm>
          <a:prstGeom prst="rect"/>
          <a:noFill/>
          <a:ln w="12700" cmpd="sng" cap="flat">
            <a:noFill/>
            <a:prstDash val="solid"/>
            <a:round/>
          </a:ln>
        </p:spPr>
        <p:txBody>
          <a:bodyPr vert="horz" wrap="square" lIns="91425" tIns="91425" rIns="91425" bIns="91425" anchor="t" anchorCtr="0">
            <a:prstTxWarp prst="textNoShape"/>
            <a:spAutoFit/>
          </a:bodyPr>
          <a:lstStyle/>
          <a:p>
            <a:pPr marL="0" indent="0" algn="ctr">
              <a:lnSpc>
                <a:spcPct val="159000"/>
              </a:lnSpc>
              <a:spcBef>
                <a:spcPts val="0"/>
              </a:spcBef>
              <a:spcAft>
                <a:spcPts val="0"/>
              </a:spcAft>
              <a:buNone/>
            </a:pPr>
            <a:r>
              <a:rPr lang="en-US" altLang="zh-CN" sz="1425" b="1" i="0" u="none" strike="noStrike" kern="0" cap="none" spc="0" baseline="0">
                <a:solidFill>
                  <a:srgbClr val="334155"/>
                </a:solidFill>
                <a:latin typeface="Cairo" pitchFamily="0" charset="0"/>
                <a:ea typeface="Cairo" pitchFamily="0" charset="0"/>
                <a:cs typeface="Cairo" pitchFamily="0" charset="0"/>
                <a:sym typeface="Cairo" pitchFamily="0" charset="0"/>
              </a:rPr>
              <a:t>السؤال الخامس: </a:t>
            </a:r>
            <a:r>
              <a:rPr lang="en-US" altLang="zh-CN" sz="1425" b="0" i="0" u="none" strike="noStrike" kern="0" cap="none" spc="0" baseline="0">
                <a:solidFill>
                  <a:srgbClr val="334155"/>
                </a:solidFill>
                <a:latin typeface="Cairo" pitchFamily="0" charset="0"/>
                <a:ea typeface="Cairo" pitchFamily="0" charset="0"/>
                <a:cs typeface="Cairo" pitchFamily="0" charset="0"/>
                <a:sym typeface="Cairo" pitchFamily="0" charset="0"/>
              </a:rPr>
              <a:t>هل توجد علاقة ذات دلالة إحصائية بين إستخدام منصات التواصل الجامعي ومستوى التواصل الفعال بين الطلاب واﻹدارة؟</a:t>
            </a:r>
            <a:endParaRPr lang="zh-CN" altLang="en-US" sz="1700" b="0" i="0" u="none" strike="noStrike" kern="0" cap="none" spc="0" baseline="0">
              <a:solidFill>
                <a:schemeClr val="accent1"/>
              </a:solidFill>
              <a:latin typeface="Lato" pitchFamily="0" charset="0"/>
              <a:ea typeface="Lato" pitchFamily="0" charset="0"/>
              <a:cs typeface="Lato" pitchFamily="0" charset="0"/>
              <a:sym typeface="Lato" pitchFamily="0" charset="0"/>
            </a:endParaRPr>
          </a:p>
        </p:txBody>
      </p:sp>
    </p:spTree>
    <p:extLst>
      <p:ext uri="{BB962C8B-B14F-4D97-AF65-F5344CB8AC3E}">
        <p14:creationId xmlns:p14="http://schemas.microsoft.com/office/powerpoint/2010/main" val="1991809321"/>
      </p:ext>
    </p:extLst>
  </p:cSld>
  <p:clrMapOvr>
    <a:masterClrMapping/>
  </p:clrMapOvr>
  <p:transition>
    <p:fade thruBlk="1"/>
  </p:transition>
</p:sld>
</file>

<file path=ppt/slides/slide5.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pic>
        <p:nvPicPr>
          <p:cNvPr id="63" name="Images" descr="image.png"/>
          <p:cNvPicPr>
            <a:picLocks/>
          </p:cNvPicPr>
          <p:nvPr/>
        </p:nvPicPr>
        <p:blipFill>
          <a:blip r:embed="rId1" cstate="print"/>
          <a:stretch>
            <a:fillRect/>
          </a:stretch>
        </p:blipFill>
        <p:spPr>
          <a:xfrm rot="0">
            <a:off x="8089850" y="3329332"/>
            <a:ext cx="3530650" cy="1828575"/>
          </a:xfrm>
          <a:prstGeom prst="rect"/>
          <a:noFill/>
          <a:ln w="12700" cmpd="sng" cap="flat">
            <a:noFill/>
            <a:prstDash val="solid"/>
            <a:round/>
          </a:ln>
        </p:spPr>
      </p:pic>
      <p:pic>
        <p:nvPicPr>
          <p:cNvPr id="64" name="Images" descr="image.png"/>
          <p:cNvPicPr>
            <a:picLocks/>
          </p:cNvPicPr>
          <p:nvPr/>
        </p:nvPicPr>
        <p:blipFill>
          <a:blip r:embed="rId2" cstate="print"/>
          <a:stretch>
            <a:fillRect/>
          </a:stretch>
        </p:blipFill>
        <p:spPr>
          <a:xfrm rot="0">
            <a:off x="4330600" y="3329332"/>
            <a:ext cx="3530650" cy="1828575"/>
          </a:xfrm>
          <a:prstGeom prst="rect"/>
          <a:noFill/>
          <a:ln w="12700" cmpd="sng" cap="flat">
            <a:noFill/>
            <a:prstDash val="solid"/>
            <a:round/>
          </a:ln>
        </p:spPr>
      </p:pic>
      <p:pic>
        <p:nvPicPr>
          <p:cNvPr id="65" name="Images" descr="image.png"/>
          <p:cNvPicPr>
            <a:picLocks/>
          </p:cNvPicPr>
          <p:nvPr/>
        </p:nvPicPr>
        <p:blipFill>
          <a:blip r:embed="rId3" cstate="print"/>
          <a:stretch>
            <a:fillRect/>
          </a:stretch>
        </p:blipFill>
        <p:spPr>
          <a:xfrm rot="0">
            <a:off x="571350" y="3329332"/>
            <a:ext cx="3530650" cy="1828575"/>
          </a:xfrm>
          <a:prstGeom prst="rect"/>
          <a:noFill/>
          <a:ln w="12700" cmpd="sng" cap="flat">
            <a:noFill/>
            <a:prstDash val="solid"/>
            <a:round/>
          </a:ln>
        </p:spPr>
      </p:pic>
      <p:sp>
        <p:nvSpPr>
          <p:cNvPr id="66" name="Rectangles"/>
          <p:cNvSpPr>
            <a:spLocks/>
          </p:cNvSpPr>
          <p:nvPr/>
        </p:nvSpPr>
        <p:spPr>
          <a:xfrm rot="0">
            <a:off x="9145160" y="3434111"/>
            <a:ext cx="1420199" cy="257174"/>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00000"/>
              </a:lnSpc>
              <a:spcBef>
                <a:spcPts val="0"/>
              </a:spcBef>
              <a:spcAft>
                <a:spcPts val="0"/>
              </a:spcAft>
              <a:buNone/>
            </a:pPr>
            <a:r>
              <a:rPr lang="en-US" altLang="zh-CN" sz="1650" b="1" i="0" u="none" strike="noStrike" kern="0" cap="none" spc="0" baseline="0">
                <a:solidFill>
                  <a:srgbClr val="0F2B48"/>
                </a:solidFill>
                <a:latin typeface="Cairo" pitchFamily="0" charset="0"/>
                <a:ea typeface="Cairo" pitchFamily="0" charset="0"/>
                <a:cs typeface="Cairo" pitchFamily="0" charset="0"/>
                <a:sym typeface="Cairo" pitchFamily="0" charset="0"/>
              </a:rPr>
              <a:t>تحليل مستوى </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67" name="Rectangles"/>
          <p:cNvSpPr>
            <a:spLocks/>
          </p:cNvSpPr>
          <p:nvPr/>
        </p:nvSpPr>
        <p:spPr>
          <a:xfrm rot="0">
            <a:off x="8251775" y="3872261"/>
            <a:ext cx="3054300" cy="571500"/>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50000"/>
              </a:lnSpc>
              <a:spcBef>
                <a:spcPts val="0"/>
              </a:spcBef>
              <a:spcAft>
                <a:spcPts val="0"/>
              </a:spcAft>
              <a:buNone/>
            </a:pPr>
            <a:r>
              <a:rPr lang="en-US" altLang="zh-CN" sz="1300" b="0" i="0" u="none" strike="noStrike" kern="0" cap="none" spc="0" baseline="0">
                <a:solidFill>
                  <a:srgbClr val="475569"/>
                </a:solidFill>
                <a:latin typeface="Cairo" pitchFamily="0" charset="0"/>
                <a:ea typeface="Cairo" pitchFamily="0" charset="0"/>
                <a:cs typeface="Cairo" pitchFamily="0" charset="0"/>
                <a:sym typeface="Cairo" pitchFamily="0" charset="0"/>
              </a:rPr>
              <a:t>ا</a:t>
            </a:r>
            <a:r>
              <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rPr>
              <a:t>ستخدام طلاب الجامعة لمنصات التواصل الجامعي الرسمية.</a:t>
            </a:r>
            <a:endParaRPr lang="zh-CN" altLang="en-US" sz="1300" b="0" i="0" u="none" strike="noStrike" kern="0" cap="none" spc="0" baseline="0">
              <a:solidFill>
                <a:srgbClr val="000000"/>
              </a:solidFill>
              <a:latin typeface="Cairo" pitchFamily="0" charset="0"/>
              <a:ea typeface="Cairo" pitchFamily="0" charset="0"/>
              <a:cs typeface="Cairo" pitchFamily="0" charset="0"/>
              <a:sym typeface="Cairo" pitchFamily="0" charset="0"/>
            </a:endParaRPr>
          </a:p>
        </p:txBody>
      </p:sp>
      <p:sp>
        <p:nvSpPr>
          <p:cNvPr id="68" name="Rectangles"/>
          <p:cNvSpPr>
            <a:spLocks/>
          </p:cNvSpPr>
          <p:nvPr/>
        </p:nvSpPr>
        <p:spPr>
          <a:xfrm rot="0">
            <a:off x="5339714" y="3510311"/>
            <a:ext cx="1360199" cy="257174"/>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00000"/>
              </a:lnSpc>
              <a:spcBef>
                <a:spcPts val="0"/>
              </a:spcBef>
              <a:spcAft>
                <a:spcPts val="0"/>
              </a:spcAft>
              <a:buNone/>
            </a:pPr>
            <a:r>
              <a:rPr lang="en-US" altLang="zh-CN" sz="1650" b="1" i="0" u="none" strike="noStrike" kern="0" cap="none" spc="0" baseline="0">
                <a:solidFill>
                  <a:srgbClr val="0F2B48"/>
                </a:solidFill>
                <a:latin typeface="Cairo" pitchFamily="0" charset="0"/>
                <a:ea typeface="Cairo" pitchFamily="0" charset="0"/>
                <a:cs typeface="Cairo" pitchFamily="0" charset="0"/>
                <a:sym typeface="Cairo" pitchFamily="0" charset="0"/>
              </a:rPr>
              <a:t>تقييم مستوى</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69" name="Rectangles"/>
          <p:cNvSpPr>
            <a:spLocks/>
          </p:cNvSpPr>
          <p:nvPr/>
        </p:nvSpPr>
        <p:spPr>
          <a:xfrm rot="0">
            <a:off x="4721125" y="3872261"/>
            <a:ext cx="3054299" cy="1162050"/>
          </a:xfrm>
          <a:prstGeom prst="rect"/>
          <a:noFill/>
          <a:ln w="12700" cmpd="sng" cap="flat">
            <a:noFill/>
            <a:prstDash val="solid"/>
            <a:round/>
          </a:ln>
        </p:spPr>
        <p:txBody>
          <a:bodyPr vert="horz" wrap="square" lIns="0" tIns="0" rIns="0" bIns="0" anchor="t" anchorCtr="0">
            <a:prstTxWarp prst="textNoShape"/>
            <a:spAutoFit/>
          </a:bodyPr>
          <a:lstStyle/>
          <a:p>
            <a:pPr marL="457200" indent="0" algn="ctr">
              <a:lnSpc>
                <a:spcPct val="100000"/>
              </a:lnSpc>
              <a:spcBef>
                <a:spcPts val="1200"/>
              </a:spcBef>
              <a:spcAft>
                <a:spcPts val="0"/>
              </a:spcAft>
              <a:buNone/>
            </a:pPr>
            <a:r>
              <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rPr>
              <a:t>الفعال بين الطلاب والإدارة عبر منصات التواصل الجامعي.</a:t>
            </a:r>
            <a:endPar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endParaRPr>
          </a:p>
          <a:p>
            <a:pPr marL="457200" indent="0" algn="ctr">
              <a:lnSpc>
                <a:spcPct val="100000"/>
              </a:lnSpc>
              <a:spcBef>
                <a:spcPts val="1200"/>
              </a:spcBef>
              <a:spcAft>
                <a:spcPts val="0"/>
              </a:spcAft>
              <a:buNone/>
            </a:pPr>
            <a:r>
              <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rPr>
              <a:t>والانتماء المؤسسي لدى طلاب الجامعة.</a:t>
            </a:r>
            <a:endPar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endParaRPr>
          </a:p>
          <a:p>
            <a:pPr marL="0" indent="0" algn="ctr">
              <a:lnSpc>
                <a:spcPct val="150000"/>
              </a:lnSpc>
              <a:spcBef>
                <a:spcPts val="1200"/>
              </a:spcBef>
              <a:spcAft>
                <a:spcPts val="0"/>
              </a:spcAft>
              <a:buNone/>
            </a:pPr>
            <a:endParaRPr lang="zh-CN" altLang="en-US" sz="1300" b="0" i="0" u="none" strike="noStrike" kern="0" cap="none" spc="0" baseline="0">
              <a:solidFill>
                <a:srgbClr val="475569"/>
              </a:solidFill>
              <a:latin typeface="Cairo" pitchFamily="0" charset="0"/>
              <a:ea typeface="Cairo" pitchFamily="0" charset="0"/>
              <a:cs typeface="Cairo" pitchFamily="0" charset="0"/>
              <a:sym typeface="Cairo" pitchFamily="0" charset="0"/>
            </a:endParaRPr>
          </a:p>
        </p:txBody>
      </p:sp>
      <p:sp>
        <p:nvSpPr>
          <p:cNvPr id="70" name="Rectangles"/>
          <p:cNvSpPr>
            <a:spLocks/>
          </p:cNvSpPr>
          <p:nvPr/>
        </p:nvSpPr>
        <p:spPr>
          <a:xfrm rot="0">
            <a:off x="1236604" y="3510306"/>
            <a:ext cx="1988999" cy="257175"/>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00000"/>
              </a:lnSpc>
              <a:spcBef>
                <a:spcPts val="0"/>
              </a:spcBef>
              <a:spcAft>
                <a:spcPts val="0"/>
              </a:spcAft>
              <a:buNone/>
            </a:pPr>
            <a:r>
              <a:rPr lang="en-US" altLang="zh-CN" sz="1650" b="1" i="0" u="none" strike="noStrike" kern="0" cap="none" spc="0" baseline="0">
                <a:solidFill>
                  <a:srgbClr val="0F2B48"/>
                </a:solidFill>
                <a:latin typeface="Cairo" pitchFamily="0" charset="0"/>
                <a:ea typeface="Cairo" pitchFamily="0" charset="0"/>
                <a:cs typeface="Cairo" pitchFamily="0" charset="0"/>
                <a:sym typeface="Cairo" pitchFamily="0" charset="0"/>
              </a:rPr>
              <a:t>الكشف عن العلاقة</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71" name="Rectangles"/>
          <p:cNvSpPr>
            <a:spLocks/>
          </p:cNvSpPr>
          <p:nvPr/>
        </p:nvSpPr>
        <p:spPr>
          <a:xfrm rot="0">
            <a:off x="19050" y="476250"/>
            <a:ext cx="11601450" cy="49148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أهداف الدراسة الرئيسة</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72" name="Rectangles"/>
          <p:cNvSpPr>
            <a:spLocks/>
          </p:cNvSpPr>
          <p:nvPr/>
        </p:nvSpPr>
        <p:spPr>
          <a:xfrm rot="0">
            <a:off x="571500" y="1001910"/>
            <a:ext cx="11048999" cy="19050"/>
          </a:xfrm>
          <a:prstGeom prst="rect"/>
          <a:solidFill>
            <a:srgbClr val="F1F5F9"/>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pic>
        <p:nvPicPr>
          <p:cNvPr id="73" name="Images"/>
          <p:cNvPicPr>
            <a:picLocks/>
          </p:cNvPicPr>
          <p:nvPr/>
        </p:nvPicPr>
        <p:blipFill>
          <a:blip r:embed="rId4" cstate="print"/>
          <a:stretch>
            <a:fillRect/>
          </a:stretch>
        </p:blipFill>
        <p:spPr>
          <a:xfrm rot="0">
            <a:off x="0" y="48750"/>
            <a:ext cx="2967875" cy="1250350"/>
          </a:xfrm>
          <a:prstGeom prst="rect"/>
          <a:noFill/>
          <a:ln w="12700" cmpd="sng" cap="flat">
            <a:noFill/>
            <a:prstDash val="solid"/>
            <a:round/>
          </a:ln>
        </p:spPr>
      </p:pic>
      <p:sp>
        <p:nvSpPr>
          <p:cNvPr id="74" name="Rectangles"/>
          <p:cNvSpPr>
            <a:spLocks/>
          </p:cNvSpPr>
          <p:nvPr/>
        </p:nvSpPr>
        <p:spPr>
          <a:xfrm rot="0">
            <a:off x="-57150" y="1752056"/>
            <a:ext cx="11601600" cy="32003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18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الهدف العام</a:t>
            </a:r>
            <a:endParaRPr lang="zh-CN" altLang="en-US" sz="18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75" name="Rectangles"/>
          <p:cNvSpPr>
            <a:spLocks/>
          </p:cNvSpPr>
          <p:nvPr/>
        </p:nvSpPr>
        <p:spPr>
          <a:xfrm rot="0">
            <a:off x="1458175" y="2272056"/>
            <a:ext cx="10076400" cy="314325"/>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50000"/>
              </a:lnSpc>
              <a:spcBef>
                <a:spcPts val="0"/>
              </a:spcBef>
              <a:spcAft>
                <a:spcPts val="0"/>
              </a:spcAft>
              <a:buNone/>
            </a:pPr>
            <a:r>
              <a:rPr lang="en-US" altLang="zh-CN" sz="1400" b="1" i="0" u="sng" strike="noStrike" kern="0" cap="none" spc="0" baseline="0">
                <a:solidFill>
                  <a:srgbClr val="073763"/>
                </a:solidFill>
                <a:latin typeface="Cairo" pitchFamily="0" charset="0"/>
                <a:ea typeface="Cairo" pitchFamily="0" charset="0"/>
                <a:cs typeface="Cairo" pitchFamily="0" charset="0"/>
                <a:sym typeface="Cairo" pitchFamily="0" charset="0"/>
              </a:rPr>
              <a:t>استقصاء أثر استخدام منصات التواصل الجامعي في تعزيز الانتماء المؤسسي والتواصل الفعال بين الطلاب والإدارة.</a:t>
            </a:r>
            <a:endParaRPr lang="zh-CN" altLang="en-US" sz="1400" b="1" i="0" u="sng"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
        <p:nvSpPr>
          <p:cNvPr id="76" name="Rectangles"/>
          <p:cNvSpPr>
            <a:spLocks/>
          </p:cNvSpPr>
          <p:nvPr/>
        </p:nvSpPr>
        <p:spPr>
          <a:xfrm rot="0">
            <a:off x="-57150" y="2666456"/>
            <a:ext cx="11601600" cy="320040"/>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18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الاهداف الفرعية</a:t>
            </a:r>
            <a:endParaRPr lang="zh-CN" altLang="en-US" sz="18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77" name="Rectangles"/>
          <p:cNvSpPr>
            <a:spLocks/>
          </p:cNvSpPr>
          <p:nvPr/>
        </p:nvSpPr>
        <p:spPr>
          <a:xfrm rot="0">
            <a:off x="885775" y="3906161"/>
            <a:ext cx="3054300" cy="1352550"/>
          </a:xfrm>
          <a:prstGeom prst="rect"/>
          <a:noFill/>
          <a:ln w="12700" cmpd="sng" cap="flat">
            <a:noFill/>
            <a:prstDash val="solid"/>
            <a:round/>
          </a:ln>
        </p:spPr>
        <p:txBody>
          <a:bodyPr vert="horz" wrap="square" lIns="0" tIns="0" rIns="0" bIns="0" anchor="t" anchorCtr="0">
            <a:prstTxWarp prst="textNoShape"/>
            <a:spAutoFit/>
          </a:bodyPr>
          <a:lstStyle/>
          <a:p>
            <a:pPr marL="457200" indent="0" algn="ctr">
              <a:lnSpc>
                <a:spcPct val="100000"/>
              </a:lnSpc>
              <a:spcBef>
                <a:spcPts val="1200"/>
              </a:spcBef>
              <a:spcAft>
                <a:spcPts val="0"/>
              </a:spcAft>
              <a:buNone/>
            </a:pPr>
            <a:r>
              <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rPr>
              <a:t>بين استخدام منصات التواصل الجامعي ومستوى الانتماء المؤسسي لدى الطلاب</a:t>
            </a:r>
            <a:endPar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endParaRPr>
          </a:p>
          <a:p>
            <a:pPr marL="457200" indent="0" algn="ctr">
              <a:lnSpc>
                <a:spcPct val="100000"/>
              </a:lnSpc>
              <a:spcBef>
                <a:spcPts val="1200"/>
              </a:spcBef>
              <a:spcAft>
                <a:spcPts val="0"/>
              </a:spcAft>
              <a:buNone/>
            </a:pPr>
            <a:r>
              <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rPr>
              <a:t> ومستوى التواصل الفعال بين الطلاب واﻹدارة</a:t>
            </a:r>
            <a:endParaRPr lang="en-US" altLang="zh-CN" sz="1300" b="0" i="0" u="none" strike="noStrike" kern="0" cap="none" spc="0" baseline="0">
              <a:solidFill>
                <a:srgbClr val="000000"/>
              </a:solidFill>
              <a:latin typeface="Cairo" pitchFamily="0" charset="0"/>
              <a:ea typeface="Cairo" pitchFamily="0" charset="0"/>
              <a:cs typeface="Cairo" pitchFamily="0" charset="0"/>
              <a:sym typeface="Cairo" pitchFamily="0" charset="0"/>
            </a:endParaRPr>
          </a:p>
          <a:p>
            <a:pPr marL="0" indent="0" algn="ctr">
              <a:lnSpc>
                <a:spcPct val="150000"/>
              </a:lnSpc>
              <a:spcBef>
                <a:spcPts val="1200"/>
              </a:spcBef>
              <a:spcAft>
                <a:spcPts val="0"/>
              </a:spcAft>
              <a:buNone/>
            </a:pPr>
            <a:endParaRPr lang="zh-CN" altLang="en-US" sz="1300" b="0" i="0" u="none" strike="noStrike" kern="0" cap="none" spc="0" baseline="0">
              <a:solidFill>
                <a:srgbClr val="475569"/>
              </a:solidFill>
              <a:latin typeface="Cairo" pitchFamily="0" charset="0"/>
              <a:ea typeface="Cairo" pitchFamily="0" charset="0"/>
              <a:cs typeface="Cairo" pitchFamily="0" charset="0"/>
              <a:sym typeface="Cairo" pitchFamily="0" charset="0"/>
            </a:endParaRPr>
          </a:p>
        </p:txBody>
      </p:sp>
    </p:spTree>
    <p:extLst>
      <p:ext uri="{BB962C8B-B14F-4D97-AF65-F5344CB8AC3E}">
        <p14:creationId xmlns:p14="http://schemas.microsoft.com/office/powerpoint/2010/main" val="1653249162"/>
      </p:ext>
    </p:extLst>
  </p:cSld>
  <p:clrMapOvr>
    <a:masterClrMapping/>
  </p:clrMapOvr>
  <p:transition>
    <p:fade thruBlk="1"/>
  </p:transition>
</p:sld>
</file>

<file path=ppt/slides/slide6.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sp>
        <p:nvSpPr>
          <p:cNvPr id="80" name="Rectangles"/>
          <p:cNvSpPr>
            <a:spLocks/>
          </p:cNvSpPr>
          <p:nvPr/>
        </p:nvSpPr>
        <p:spPr>
          <a:xfrm rot="0">
            <a:off x="6315075" y="509736"/>
            <a:ext cx="5400599" cy="491490"/>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الأدبيات والدراسات السابقة</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81" name="Rectangles"/>
          <p:cNvSpPr>
            <a:spLocks/>
          </p:cNvSpPr>
          <p:nvPr/>
        </p:nvSpPr>
        <p:spPr>
          <a:xfrm rot="0">
            <a:off x="5818575" y="2124675"/>
            <a:ext cx="5731200" cy="301751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هدف</a:t>
            </a: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 </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الدراسة</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استقصاء دور شبكات التواصل الاجتماعي في الاتصال المؤسسي داخل الجامعات،</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 ومدى إسهامها في تعزيز شعور الطلاب بالانتماء للمؤسسة التعليمية.</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أبرز</a:t>
            </a: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 </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النتائج</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ساهمت استراتيجيات الاتصال التفاعلي في تعزيز الانتماء المؤسسي.</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زادت من مشاركة الطلاب في الحياة الجامعية.</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يعتمد نجاح المنصات على جودة المحتوى ومستوى التفاعل.</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الاستفادة</a:t>
            </a: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 </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من</a:t>
            </a: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 </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الدراسة</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دعمت العلاقة بين استخدام منصات التواصل الجامعي والانتماء المؤسسية </a:t>
            </a:r>
            <a:endParaRPr lang="zh-CN" altLang="en-US"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p:txBody>
      </p:sp>
      <p:pic>
        <p:nvPicPr>
          <p:cNvPr id="82" name="Images"/>
          <p:cNvPicPr>
            <a:picLocks/>
          </p:cNvPicPr>
          <p:nvPr/>
        </p:nvPicPr>
        <p:blipFill>
          <a:blip r:embed="rId1" cstate="print"/>
          <a:stretch>
            <a:fillRect/>
          </a:stretch>
        </p:blipFill>
        <p:spPr>
          <a:xfrm rot="0">
            <a:off x="0" y="48750"/>
            <a:ext cx="2967875" cy="1250350"/>
          </a:xfrm>
          <a:prstGeom prst="rect"/>
          <a:noFill/>
          <a:ln w="12700" cmpd="sng" cap="flat">
            <a:noFill/>
            <a:prstDash val="solid"/>
            <a:round/>
          </a:ln>
        </p:spPr>
      </p:pic>
      <p:sp>
        <p:nvSpPr>
          <p:cNvPr id="83" name="Rectangles"/>
          <p:cNvSpPr>
            <a:spLocks/>
          </p:cNvSpPr>
          <p:nvPr/>
        </p:nvSpPr>
        <p:spPr>
          <a:xfrm rot="0">
            <a:off x="6519824" y="1291550"/>
            <a:ext cx="5143499" cy="621000"/>
          </a:xfrm>
          <a:prstGeom prst="rect"/>
          <a:noFill/>
          <a:ln w="12700" cmpd="sng" cap="flat">
            <a:noFill/>
            <a:prstDash val="solid"/>
            <a:round/>
          </a:ln>
        </p:spPr>
        <p:txBody>
          <a:bodyPr vert="horz" wrap="square" lIns="91425" tIns="91425" rIns="91425" bIns="91425" anchor="t" anchorCtr="0">
            <a:prstTxWarp prst="textNoShape"/>
            <a:spAutoFit/>
          </a:bodyPr>
          <a:lstStyle/>
          <a:p>
            <a:pPr marL="0" indent="0" algn="l">
              <a:lnSpc>
                <a:spcPct val="100000"/>
              </a:lnSpc>
              <a:spcBef>
                <a:spcPts val="0"/>
              </a:spcBef>
              <a:spcAft>
                <a:spcPts val="0"/>
              </a:spcAft>
              <a:buNone/>
            </a:pPr>
            <a:r>
              <a:rPr lang="en-US" altLang="zh-CN" sz="1500" b="1" i="0" u="none" strike="noStrike" kern="0" cap="none" spc="0" baseline="0">
                <a:solidFill>
                  <a:schemeClr val="accent5"/>
                </a:solidFill>
                <a:latin typeface="Lora" pitchFamily="0" charset="0"/>
                <a:ea typeface="Lora" pitchFamily="0" charset="0"/>
                <a:cs typeface="Lora" pitchFamily="0" charset="0"/>
                <a:sym typeface="Lora" pitchFamily="0" charset="0"/>
              </a:rPr>
              <a:t>The Use of Social Networks in Institutional </a:t>
            </a:r>
            <a:endParaRPr lang="en-US" altLang="zh-CN" sz="1500" b="1" i="0" u="none" strike="noStrike" kern="0" cap="none" spc="0" baseline="0">
              <a:solidFill>
                <a:schemeClr val="accent5"/>
              </a:solidFill>
              <a:latin typeface="Lora" pitchFamily="0" charset="0"/>
              <a:ea typeface="Lora" pitchFamily="0" charset="0"/>
              <a:cs typeface="Lora" pitchFamily="0" charset="0"/>
              <a:sym typeface="Lora" pitchFamily="0" charset="0"/>
            </a:endParaRPr>
          </a:p>
          <a:p>
            <a:pPr marL="0" indent="0" algn="l">
              <a:lnSpc>
                <a:spcPct val="100000"/>
              </a:lnSpc>
              <a:spcBef>
                <a:spcPts val="0"/>
              </a:spcBef>
              <a:spcAft>
                <a:spcPts val="0"/>
              </a:spcAft>
              <a:buNone/>
            </a:pPr>
            <a:r>
              <a:rPr lang="en-US" altLang="zh-CN" sz="1500" b="1" i="0" u="none" strike="noStrike" kern="0" cap="none" spc="0" baseline="0">
                <a:solidFill>
                  <a:schemeClr val="accent5"/>
                </a:solidFill>
                <a:latin typeface="Lora" pitchFamily="0" charset="0"/>
                <a:ea typeface="Lora" pitchFamily="0" charset="0"/>
                <a:cs typeface="Lora" pitchFamily="0" charset="0"/>
                <a:sym typeface="Lora" pitchFamily="0" charset="0"/>
              </a:rPr>
              <a:t>Communication at University (2025) Galioto et al.</a:t>
            </a:r>
            <a:endParaRPr lang="zh-CN" altLang="en-US" sz="1500" b="1" i="0" u="none" strike="noStrike" kern="0" cap="none" spc="0" baseline="0">
              <a:solidFill>
                <a:schemeClr val="accent5"/>
              </a:solidFill>
              <a:latin typeface="Lora" pitchFamily="0" charset="0"/>
              <a:ea typeface="Lora" pitchFamily="0" charset="0"/>
              <a:cs typeface="Lora" pitchFamily="0" charset="0"/>
              <a:sym typeface="Lora" pitchFamily="0" charset="0"/>
            </a:endParaRPr>
          </a:p>
        </p:txBody>
      </p:sp>
      <p:sp>
        <p:nvSpPr>
          <p:cNvPr id="84" name="Rectangles"/>
          <p:cNvSpPr>
            <a:spLocks/>
          </p:cNvSpPr>
          <p:nvPr/>
        </p:nvSpPr>
        <p:spPr>
          <a:xfrm rot="0">
            <a:off x="539395" y="1299100"/>
            <a:ext cx="5143500" cy="840075"/>
          </a:xfrm>
          <a:prstGeom prst="rect"/>
          <a:noFill/>
          <a:ln w="12700" cmpd="sng" cap="flat">
            <a:noFill/>
            <a:prstDash val="solid"/>
            <a:round/>
          </a:ln>
        </p:spPr>
        <p:txBody>
          <a:bodyPr vert="horz" wrap="square" lIns="91425" tIns="91425" rIns="91425" bIns="91425" anchor="t" anchorCtr="0">
            <a:prstTxWarp prst="textNoShape"/>
            <a:spAutoFit/>
          </a:bodyPr>
          <a:lstStyle/>
          <a:p>
            <a:pPr marL="0" indent="0" algn="l">
              <a:lnSpc>
                <a:spcPct val="100000"/>
              </a:lnSpc>
              <a:spcBef>
                <a:spcPts val="0"/>
              </a:spcBef>
              <a:spcAft>
                <a:spcPts val="0"/>
              </a:spcAft>
              <a:buNone/>
            </a:pPr>
            <a:r>
              <a:rPr lang="en-US" altLang="zh-CN" sz="1500" b="1" i="0" u="none" strike="noStrike" kern="0" cap="none" spc="0" baseline="0">
                <a:solidFill>
                  <a:schemeClr val="accent5"/>
                </a:solidFill>
                <a:latin typeface="Lora" pitchFamily="0" charset="0"/>
                <a:ea typeface="Lora" pitchFamily="0" charset="0"/>
                <a:cs typeface="Lora" pitchFamily="0" charset="0"/>
                <a:sym typeface="Lora" pitchFamily="0" charset="0"/>
              </a:rPr>
              <a:t>Revolutionizing Education: Unleashing the Power of Social Media in Saudi Arabian Public Universities (2024)Alshammari et al</a:t>
            </a:r>
            <a:endParaRPr lang="zh-CN" altLang="en-US" sz="1500" b="1" i="0" u="none" strike="noStrike" kern="0" cap="none" spc="0" baseline="0">
              <a:solidFill>
                <a:schemeClr val="accent5"/>
              </a:solidFill>
              <a:latin typeface="Lora" pitchFamily="0" charset="0"/>
              <a:ea typeface="Lora" pitchFamily="0" charset="0"/>
              <a:cs typeface="Lora" pitchFamily="0" charset="0"/>
              <a:sym typeface="Lora" pitchFamily="0" charset="0"/>
            </a:endParaRPr>
          </a:p>
        </p:txBody>
      </p:sp>
      <p:sp>
        <p:nvSpPr>
          <p:cNvPr id="85" name="Rectangles"/>
          <p:cNvSpPr>
            <a:spLocks/>
          </p:cNvSpPr>
          <p:nvPr/>
        </p:nvSpPr>
        <p:spPr>
          <a:xfrm rot="0">
            <a:off x="158400" y="2292975"/>
            <a:ext cx="5731200" cy="268223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هدف الدراسة</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استكشاف واقع استخدام وسائل التواصل الاجتماعي في الجامعات السعودية ودورها في دعم التحول الرقمي وتحسين الاتصال الجامعي</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أبرز النتائج</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توسعت الجامعات السعودية في استخدام وسائل التواصل الاجتماعي.</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ترتبط فعالية المنصات بجودة المحتوى ومستوى تفاعل المستخدمين </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الاستفادة من الدراسة</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دعمت خلفية البحث وأكدت أهمية منصات التواصل في الجامعات السعودية</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a:t>
            </a:r>
            <a:endParaRPr lang="zh-CN" altLang="en-US"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p:txBody>
      </p:sp>
      <p:sp>
        <p:nvSpPr>
          <p:cNvPr id="86" name="Rectangles"/>
          <p:cNvSpPr>
            <a:spLocks/>
          </p:cNvSpPr>
          <p:nvPr/>
        </p:nvSpPr>
        <p:spPr>
          <a:xfrm flipH="1" rot="10800000">
            <a:off x="2815525" y="1035730"/>
            <a:ext cx="8805001" cy="36599"/>
          </a:xfrm>
          <a:prstGeom prst="rect"/>
          <a:solidFill>
            <a:srgbClr val="F1F5F9"/>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Tree>
    <p:extLst>
      <p:ext uri="{BB962C8B-B14F-4D97-AF65-F5344CB8AC3E}">
        <p14:creationId xmlns:p14="http://schemas.microsoft.com/office/powerpoint/2010/main" val="1943099248"/>
      </p:ext>
    </p:extLst>
  </p:cSld>
  <p:clrMapOvr>
    <a:masterClrMapping/>
  </p:clrMapOvr>
  <p:transition>
    <p:fade thruBlk="1"/>
  </p:transition>
</p:sld>
</file>

<file path=ppt/slides/slide7.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sp>
        <p:nvSpPr>
          <p:cNvPr id="89" name="Rectangles"/>
          <p:cNvSpPr>
            <a:spLocks/>
          </p:cNvSpPr>
          <p:nvPr/>
        </p:nvSpPr>
        <p:spPr>
          <a:xfrm rot="0">
            <a:off x="6315075" y="509736"/>
            <a:ext cx="5400599" cy="491490"/>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الأدبيات والدراسات السابقة</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90" name="Rectangles"/>
          <p:cNvSpPr>
            <a:spLocks/>
          </p:cNvSpPr>
          <p:nvPr/>
        </p:nvSpPr>
        <p:spPr>
          <a:xfrm rot="0">
            <a:off x="6123374" y="2277075"/>
            <a:ext cx="5731200" cy="268223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هدف الدراسة</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التعرف على العلاقة بين استخدام وسائل التواصل الاجتماعي ومستوى الانتماء لدى طالبات الجامعات السعودية.</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أبرز</a:t>
            </a: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 </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النتائج</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وجود علاقة إيجابية بين استخدام وسائل التواصل الاجتماعي والانتماء.</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وجود فروق في مستوى الاستخدام تبعًا لبعض المتغيرات الديموغرافية.</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الاستفادة</a:t>
            </a: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 </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من</a:t>
            </a: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 </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الدراسة</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دعمت متغير الانتماء المؤسسي، وقدمت دليلًا من البيئة السعودية.</a:t>
            </a:r>
            <a:endParaRPr lang="zh-CN" altLang="en-US"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p:txBody>
      </p:sp>
      <p:pic>
        <p:nvPicPr>
          <p:cNvPr id="91" name="Images"/>
          <p:cNvPicPr>
            <a:picLocks/>
          </p:cNvPicPr>
          <p:nvPr/>
        </p:nvPicPr>
        <p:blipFill>
          <a:blip r:embed="rId1" cstate="print"/>
          <a:stretch>
            <a:fillRect/>
          </a:stretch>
        </p:blipFill>
        <p:spPr>
          <a:xfrm rot="0">
            <a:off x="0" y="48750"/>
            <a:ext cx="2967875" cy="1250350"/>
          </a:xfrm>
          <a:prstGeom prst="rect"/>
          <a:noFill/>
          <a:ln w="12700" cmpd="sng" cap="flat">
            <a:noFill/>
            <a:prstDash val="solid"/>
            <a:round/>
          </a:ln>
        </p:spPr>
      </p:pic>
      <p:sp>
        <p:nvSpPr>
          <p:cNvPr id="92" name="Rectangles"/>
          <p:cNvSpPr>
            <a:spLocks/>
          </p:cNvSpPr>
          <p:nvPr/>
        </p:nvSpPr>
        <p:spPr>
          <a:xfrm rot="0">
            <a:off x="6577657" y="1281975"/>
            <a:ext cx="5143500" cy="954375"/>
          </a:xfrm>
          <a:prstGeom prst="rect"/>
          <a:noFill/>
          <a:ln w="12700" cmpd="sng" cap="flat">
            <a:noFill/>
            <a:prstDash val="solid"/>
            <a:round/>
          </a:ln>
        </p:spPr>
        <p:txBody>
          <a:bodyPr vert="horz" wrap="square" lIns="91425" tIns="91425" rIns="91425" bIns="91425" anchor="t" anchorCtr="0">
            <a:prstTxWarp prst="textNoShape"/>
            <a:spAutoFit/>
          </a:bodyPr>
          <a:lstStyle/>
          <a:p>
            <a:pPr marL="0" indent="0" algn="r">
              <a:lnSpc>
                <a:spcPct val="100000"/>
              </a:lnSpc>
              <a:spcBef>
                <a:spcPts val="0"/>
              </a:spcBef>
              <a:spcAft>
                <a:spcPts val="0"/>
              </a:spcAft>
              <a:buNone/>
            </a:pPr>
            <a:r>
              <a:rPr lang="en-US" altLang="zh-CN" sz="1700" b="1" i="0" u="none" strike="noStrike" kern="0" cap="none" spc="0" baseline="0">
                <a:solidFill>
                  <a:schemeClr val="accent5"/>
                </a:solidFill>
                <a:latin typeface="Lato" pitchFamily="0" charset="0"/>
                <a:ea typeface="Lato" pitchFamily="0" charset="0"/>
                <a:cs typeface="Lato" pitchFamily="0" charset="0"/>
                <a:sym typeface="Lato" pitchFamily="0" charset="0"/>
              </a:rPr>
              <a:t>أسلوب استخدام وسائل التواصل الاجتماعي الإلكترونية وعلاقته بالانتماء لدى طالبات الجامعات بالسعودية  2019</a:t>
            </a:r>
            <a:endParaRPr lang="en-US" altLang="zh-CN" sz="1700" b="1" i="0" u="none" strike="noStrike" kern="0" cap="none" spc="0" baseline="0">
              <a:solidFill>
                <a:schemeClr val="accent5"/>
              </a:solidFill>
              <a:latin typeface="Lato" pitchFamily="0" charset="0"/>
              <a:ea typeface="Lato" pitchFamily="0" charset="0"/>
              <a:cs typeface="Lato" pitchFamily="0" charset="0"/>
              <a:sym typeface="Lato" pitchFamily="0" charset="0"/>
            </a:endParaRPr>
          </a:p>
          <a:p>
            <a:pPr marL="0" indent="0" algn="r">
              <a:lnSpc>
                <a:spcPct val="100000"/>
              </a:lnSpc>
              <a:spcBef>
                <a:spcPts val="0"/>
              </a:spcBef>
              <a:spcAft>
                <a:spcPts val="0"/>
              </a:spcAft>
              <a:buNone/>
            </a:pPr>
            <a:r>
              <a:rPr lang="en-US" altLang="zh-CN" sz="1700" b="1" i="0" u="none" strike="noStrike" kern="0" cap="none" spc="0" baseline="0">
                <a:solidFill>
                  <a:schemeClr val="accent5"/>
                </a:solidFill>
                <a:latin typeface="Lato" pitchFamily="0" charset="0"/>
                <a:ea typeface="Lato" pitchFamily="0" charset="0"/>
                <a:cs typeface="Lato" pitchFamily="0" charset="0"/>
                <a:sym typeface="Lato" pitchFamily="0" charset="0"/>
              </a:rPr>
              <a:t>منى الخنيني</a:t>
            </a:r>
            <a:endParaRPr lang="zh-CN" altLang="en-US" sz="1700" b="1" i="0" u="none" strike="noStrike" kern="0" cap="none" spc="0" baseline="0">
              <a:solidFill>
                <a:schemeClr val="accent5"/>
              </a:solidFill>
              <a:latin typeface="Lato" pitchFamily="0" charset="0"/>
              <a:ea typeface="Lato" pitchFamily="0" charset="0"/>
              <a:cs typeface="Lato" pitchFamily="0" charset="0"/>
              <a:sym typeface="Lato" pitchFamily="0" charset="0"/>
            </a:endParaRPr>
          </a:p>
        </p:txBody>
      </p:sp>
      <p:sp>
        <p:nvSpPr>
          <p:cNvPr id="93" name="Rectangles"/>
          <p:cNvSpPr>
            <a:spLocks/>
          </p:cNvSpPr>
          <p:nvPr/>
        </p:nvSpPr>
        <p:spPr>
          <a:xfrm rot="0">
            <a:off x="844195" y="1375300"/>
            <a:ext cx="5143500" cy="840075"/>
          </a:xfrm>
          <a:prstGeom prst="rect"/>
          <a:noFill/>
          <a:ln w="12700" cmpd="sng" cap="flat">
            <a:noFill/>
            <a:prstDash val="solid"/>
            <a:round/>
          </a:ln>
        </p:spPr>
        <p:txBody>
          <a:bodyPr vert="horz" wrap="square" lIns="91425" tIns="91425" rIns="91425" bIns="91425" anchor="t" anchorCtr="0">
            <a:prstTxWarp prst="textNoShape"/>
            <a:spAutoFit/>
          </a:bodyPr>
          <a:lstStyle/>
          <a:p>
            <a:pPr marL="0" indent="0" algn="l">
              <a:lnSpc>
                <a:spcPct val="100000"/>
              </a:lnSpc>
              <a:spcBef>
                <a:spcPts val="0"/>
              </a:spcBef>
              <a:spcAft>
                <a:spcPts val="0"/>
              </a:spcAft>
              <a:buNone/>
            </a:pPr>
            <a:r>
              <a:rPr lang="en-US" altLang="zh-CN" sz="1500" b="1" i="0" u="none" strike="noStrike" kern="0" cap="none" spc="0" baseline="0">
                <a:solidFill>
                  <a:schemeClr val="accent5"/>
                </a:solidFill>
                <a:latin typeface="Lora" pitchFamily="0" charset="0"/>
                <a:ea typeface="Lora" pitchFamily="0" charset="0"/>
                <a:cs typeface="Lora" pitchFamily="0" charset="0"/>
                <a:sym typeface="Lora" pitchFamily="0" charset="0"/>
              </a:rPr>
              <a:t>Analysing Effective Social Media Communication in Higher Education Institutions (2023)</a:t>
            </a:r>
            <a:endParaRPr lang="en-US" altLang="zh-CN" sz="1500" b="1" i="0" u="none" strike="noStrike" kern="0" cap="none" spc="0" baseline="0">
              <a:solidFill>
                <a:schemeClr val="accent5"/>
              </a:solidFill>
              <a:latin typeface="Lora" pitchFamily="0" charset="0"/>
              <a:ea typeface="Lora" pitchFamily="0" charset="0"/>
              <a:cs typeface="Lora" pitchFamily="0" charset="0"/>
              <a:sym typeface="Lora" pitchFamily="0" charset="0"/>
            </a:endParaRPr>
          </a:p>
          <a:p>
            <a:pPr marL="0" indent="0" algn="l">
              <a:lnSpc>
                <a:spcPct val="100000"/>
              </a:lnSpc>
              <a:spcBef>
                <a:spcPts val="0"/>
              </a:spcBef>
              <a:spcAft>
                <a:spcPts val="0"/>
              </a:spcAft>
              <a:buNone/>
            </a:pPr>
            <a:r>
              <a:rPr lang="en-US" altLang="zh-CN" sz="1500" b="1" i="0" u="none" strike="noStrike" kern="0" cap="none" spc="0" baseline="0">
                <a:solidFill>
                  <a:schemeClr val="accent5"/>
                </a:solidFill>
                <a:latin typeface="Lora" pitchFamily="0" charset="0"/>
                <a:ea typeface="Lora" pitchFamily="0" charset="0"/>
                <a:cs typeface="Lora" pitchFamily="0" charset="0"/>
                <a:sym typeface="Lora" pitchFamily="0" charset="0"/>
              </a:rPr>
              <a:t>Capriotti &amp; Zeler</a:t>
            </a:r>
            <a:endParaRPr lang="zh-CN" altLang="en-US" sz="1500" b="1" i="0" u="none" strike="noStrike" kern="0" cap="none" spc="0" baseline="0">
              <a:solidFill>
                <a:schemeClr val="accent5"/>
              </a:solidFill>
              <a:latin typeface="Lora" pitchFamily="0" charset="0"/>
              <a:ea typeface="Lora" pitchFamily="0" charset="0"/>
              <a:cs typeface="Lora" pitchFamily="0" charset="0"/>
              <a:sym typeface="Lora" pitchFamily="0" charset="0"/>
            </a:endParaRPr>
          </a:p>
        </p:txBody>
      </p:sp>
      <p:sp>
        <p:nvSpPr>
          <p:cNvPr id="94" name="Rectangles"/>
          <p:cNvSpPr>
            <a:spLocks/>
          </p:cNvSpPr>
          <p:nvPr/>
        </p:nvSpPr>
        <p:spPr>
          <a:xfrm rot="0">
            <a:off x="158400" y="2216775"/>
            <a:ext cx="5731200" cy="268223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هدف الدراسة</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تحليل فاعلية الاتصال عبر وسائل التواصل الاجتماعي في مؤسسات التعليم العالي من خلال دراسة استراتيجيات إدارة الحسابات الرسمية.</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أبرز</a:t>
            </a: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 </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النتائج</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تستخدم الجامعات المنصات لنشر الأخبار أكثر من بناء الحوار.</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تعتمد فاعلية الاتصال على جودة المحتوى والتفاعل وليس كثافة النشر.</a:t>
            </a:r>
            <a:endPar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الاستفادة من</a:t>
            </a: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 </a:t>
            </a:r>
            <a:r>
              <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rPr>
              <a:t>الدراسة</a:t>
            </a:r>
            <a:endParaRPr lang="en-US" altLang="zh-CN" sz="1350" b="1"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60000"/>
              </a:lnSpc>
              <a:spcBef>
                <a:spcPts val="0"/>
              </a:spcBef>
              <a:spcAft>
                <a:spcPts val="0"/>
              </a:spcAft>
              <a:buNone/>
            </a:pPr>
            <a:r>
              <a:rPr lang="en-US" altLang="zh-CN" sz="1350" b="0" i="0" u="none" strike="noStrike" kern="0" cap="none" spc="0" baseline="0">
                <a:solidFill>
                  <a:srgbClr val="334155"/>
                </a:solidFill>
                <a:latin typeface="Cairo" pitchFamily="0" charset="0"/>
                <a:ea typeface="Cairo" pitchFamily="0" charset="0"/>
                <a:cs typeface="Cairo" pitchFamily="0" charset="0"/>
                <a:sym typeface="Cairo" pitchFamily="0" charset="0"/>
              </a:rPr>
              <a:t>دعمت أهمية التفاعل في تحسين التواصل بين الطلاب والإدارة.</a:t>
            </a:r>
            <a:endParaRPr lang="zh-CN" altLang="en-US" sz="1350" b="0" i="0" u="none" strike="noStrike" kern="0" cap="none" spc="0" baseline="0">
              <a:solidFill>
                <a:srgbClr val="334155"/>
              </a:solidFill>
              <a:latin typeface="Cairo" pitchFamily="0" charset="0"/>
              <a:ea typeface="Cairo" pitchFamily="0" charset="0"/>
              <a:cs typeface="Cairo" pitchFamily="0" charset="0"/>
              <a:sym typeface="Cairo" pitchFamily="0" charset="0"/>
            </a:endParaRPr>
          </a:p>
        </p:txBody>
      </p:sp>
      <p:sp>
        <p:nvSpPr>
          <p:cNvPr id="95" name="Rectangles"/>
          <p:cNvSpPr>
            <a:spLocks/>
          </p:cNvSpPr>
          <p:nvPr/>
        </p:nvSpPr>
        <p:spPr>
          <a:xfrm flipH="1" rot="10800000">
            <a:off x="2829750" y="1043258"/>
            <a:ext cx="8790600" cy="49500"/>
          </a:xfrm>
          <a:prstGeom prst="rect"/>
          <a:solidFill>
            <a:srgbClr val="F1F5F9"/>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Tree>
    <p:extLst>
      <p:ext uri="{BB962C8B-B14F-4D97-AF65-F5344CB8AC3E}">
        <p14:creationId xmlns:p14="http://schemas.microsoft.com/office/powerpoint/2010/main" val="1535522005"/>
      </p:ext>
    </p:extLst>
  </p:cSld>
  <p:clrMapOvr>
    <a:masterClrMapping/>
  </p:clrMapOvr>
  <p:transition>
    <p:fade thruBlk="1"/>
  </p:transition>
</p:sld>
</file>

<file path=ppt/slides/slide8.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pic>
        <p:nvPicPr>
          <p:cNvPr id="98" name="Images" descr="image.png"/>
          <p:cNvPicPr>
            <a:picLocks/>
          </p:cNvPicPr>
          <p:nvPr/>
        </p:nvPicPr>
        <p:blipFill>
          <a:blip r:embed="rId1" cstate="print"/>
          <a:stretch>
            <a:fillRect/>
          </a:stretch>
        </p:blipFill>
        <p:spPr>
          <a:xfrm rot="0">
            <a:off x="989975" y="1672600"/>
            <a:ext cx="10630524" cy="3181325"/>
          </a:xfrm>
          <a:prstGeom prst="rect"/>
          <a:noFill/>
          <a:ln w="12700" cmpd="sng" cap="flat">
            <a:noFill/>
            <a:prstDash val="solid"/>
            <a:round/>
          </a:ln>
        </p:spPr>
      </p:pic>
      <p:sp>
        <p:nvSpPr>
          <p:cNvPr id="99" name="Rectangles"/>
          <p:cNvSpPr>
            <a:spLocks/>
          </p:cNvSpPr>
          <p:nvPr/>
        </p:nvSpPr>
        <p:spPr>
          <a:xfrm rot="0">
            <a:off x="1659049" y="1968100"/>
            <a:ext cx="9379800" cy="2438305"/>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59000"/>
              </a:lnSpc>
              <a:spcBef>
                <a:spcPts val="0"/>
              </a:spcBef>
              <a:spcAft>
                <a:spcPts val="0"/>
              </a:spcAft>
              <a:buNone/>
            </a:pPr>
            <a:r>
              <a:rPr lang="en-US" altLang="zh-CN" sz="1500" b="0" i="0" u="none" strike="noStrike" kern="0" cap="none" spc="0" baseline="0">
                <a:solidFill>
                  <a:srgbClr val="334155"/>
                </a:solidFill>
                <a:latin typeface="Cairo" pitchFamily="0" charset="0"/>
                <a:ea typeface="Cairo" pitchFamily="0" charset="0"/>
                <a:cs typeface="Cairo" pitchFamily="0" charset="0"/>
                <a:sym typeface="Cairo" pitchFamily="0" charset="0"/>
              </a:rPr>
              <a:t>من خلال مراجعة الدراسات السابقة، تبين أنها تناولت موضوعات متعددة، مثل الاتصال المؤسسي، والتحول الرقمي، والانتماء، وتحليل المحتوى الرقمي، واستخدام وسائل التواصل الاجتماعي في التعليم العالي. إلا أن معظمها ركز على كل متغير بصورة منفصلة، ولم يدرس العلاقة بينها بشكل متكامل.</a:t>
            </a:r>
            <a:endParaRPr lang="en-US" altLang="zh-CN" sz="150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59000"/>
              </a:lnSpc>
              <a:spcBef>
                <a:spcPts val="0"/>
              </a:spcBef>
              <a:spcAft>
                <a:spcPts val="0"/>
              </a:spcAft>
              <a:buNone/>
            </a:pPr>
            <a:r>
              <a:rPr lang="en-US" altLang="zh-CN" sz="1500" b="0" i="0" u="none" strike="noStrike" kern="0" cap="none" spc="0" baseline="0">
                <a:solidFill>
                  <a:srgbClr val="334155"/>
                </a:solidFill>
                <a:latin typeface="Cairo" pitchFamily="0" charset="0"/>
                <a:ea typeface="Cairo" pitchFamily="0" charset="0"/>
                <a:cs typeface="Cairo" pitchFamily="0" charset="0"/>
                <a:sym typeface="Cairo" pitchFamily="0" charset="0"/>
              </a:rPr>
              <a:t>كما لم تتناول أي من الدراسات – في حدود ما اطلعت عليه – أثر استخدام منصات التواصل الجامعي الرسمية في تعزيز الانتماء المؤسسي والتواصل الفعال بين الطلاب والإدارة داخل البيئة الجامعية السعودية في إطار بحثي واحد.</a:t>
            </a:r>
            <a:endParaRPr lang="en-US" altLang="zh-CN" sz="1500" b="0" i="0" u="none" strike="noStrike" kern="0" cap="none" spc="0" baseline="0">
              <a:solidFill>
                <a:srgbClr val="334155"/>
              </a:solidFill>
              <a:latin typeface="Cairo" pitchFamily="0" charset="0"/>
              <a:ea typeface="Cairo" pitchFamily="0" charset="0"/>
              <a:cs typeface="Cairo" pitchFamily="0" charset="0"/>
              <a:sym typeface="Cairo" pitchFamily="0" charset="0"/>
            </a:endParaRPr>
          </a:p>
          <a:p>
            <a:pPr marL="0" indent="0" algn="r">
              <a:lnSpc>
                <a:spcPct val="159000"/>
              </a:lnSpc>
              <a:spcBef>
                <a:spcPts val="0"/>
              </a:spcBef>
              <a:spcAft>
                <a:spcPts val="0"/>
              </a:spcAft>
              <a:buNone/>
            </a:pPr>
            <a:r>
              <a:rPr lang="en-US" altLang="zh-CN" sz="1500" b="0" i="0" u="none" strike="noStrike" kern="0" cap="none" spc="0" baseline="0">
                <a:solidFill>
                  <a:srgbClr val="334155"/>
                </a:solidFill>
                <a:latin typeface="Cairo" pitchFamily="0" charset="0"/>
                <a:ea typeface="Cairo" pitchFamily="0" charset="0"/>
                <a:cs typeface="Cairo" pitchFamily="0" charset="0"/>
                <a:sym typeface="Cairo" pitchFamily="0" charset="0"/>
              </a:rPr>
              <a:t>ومن هنا جاءت أهمية البحث الحالي، إذ يسعى إلى سد هذه الفجوة من خلال دراسة العلاقة بين هذه المتغيرات، بما يسهم في دعم وتطوير استراتيجيات الاتصال المؤسسي الرقمي داخل الجامعات السعودية.</a:t>
            </a:r>
            <a:r>
              <a:rPr lang="en-US" altLang="zh-CN" sz="1500" b="0" i="0" u="none" strike="noStrike" kern="0" cap="none" spc="0" baseline="0">
                <a:solidFill>
                  <a:srgbClr val="334155"/>
                </a:solidFill>
                <a:latin typeface="Cairo" pitchFamily="0" charset="0"/>
                <a:ea typeface="Cairo" pitchFamily="0" charset="0"/>
                <a:cs typeface="Cairo" pitchFamily="0" charset="0"/>
                <a:sym typeface="Cairo" pitchFamily="0" charset="0"/>
              </a:rPr>
              <a:t>.</a:t>
            </a:r>
            <a:endParaRPr lang="zh-CN" altLang="en-US" sz="15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00" name="Rectangles"/>
          <p:cNvSpPr>
            <a:spLocks/>
          </p:cNvSpPr>
          <p:nvPr/>
        </p:nvSpPr>
        <p:spPr>
          <a:xfrm rot="0">
            <a:off x="4354200" y="652325"/>
            <a:ext cx="7266300" cy="491490"/>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الفجوة</a:t>
            </a: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 البحثية</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01" name="Rectangles"/>
          <p:cNvSpPr>
            <a:spLocks/>
          </p:cNvSpPr>
          <p:nvPr/>
        </p:nvSpPr>
        <p:spPr>
          <a:xfrm rot="0">
            <a:off x="295275" y="1213285"/>
            <a:ext cx="11048999" cy="19200"/>
          </a:xfrm>
          <a:prstGeom prst="rect"/>
          <a:solidFill>
            <a:srgbClr val="F1F5F9"/>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pic>
        <p:nvPicPr>
          <p:cNvPr id="102" name="Images"/>
          <p:cNvPicPr>
            <a:picLocks/>
          </p:cNvPicPr>
          <p:nvPr/>
        </p:nvPicPr>
        <p:blipFill>
          <a:blip r:embed="rId2" cstate="print"/>
          <a:stretch>
            <a:fillRect/>
          </a:stretch>
        </p:blipFill>
        <p:spPr>
          <a:xfrm rot="0">
            <a:off x="0" y="48750"/>
            <a:ext cx="2967875" cy="1250350"/>
          </a:xfrm>
          <a:prstGeom prst="rect"/>
          <a:noFill/>
          <a:ln w="12700" cmpd="sng" cap="flat">
            <a:noFill/>
            <a:prstDash val="solid"/>
            <a:round/>
          </a:ln>
        </p:spPr>
      </p:pic>
    </p:spTree>
    <p:extLst>
      <p:ext uri="{BB962C8B-B14F-4D97-AF65-F5344CB8AC3E}">
        <p14:creationId xmlns:p14="http://schemas.microsoft.com/office/powerpoint/2010/main" val="1953163218"/>
      </p:ext>
    </p:extLst>
  </p:cSld>
  <p:clrMapOvr>
    <a:masterClrMapping/>
  </p:clrMapOvr>
  <p:transition>
    <p:fade thruBlk="1"/>
  </p:transition>
</p:sld>
</file>

<file path=ppt/slides/slide9.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graphicFrame>
        <p:nvGraphicFramePr>
          <p:cNvPr id="105" name="Sheet"/>
          <p:cNvGraphicFramePr>
            <a:graphicFrameLocks noGrp="1"/>
          </p:cNvGraphicFramePr>
          <p:nvPr>
            <p:ph type="tbl"/>
            <p:extLst>
              <p:ext uri="{D42A27DB-BD31-4B8C-83A1-F6EECF244321}"/>
            </p:extLst>
          </p:nvPr>
        </p:nvGraphicFramePr>
        <p:xfrm>
          <a:off x="803185" y="1975932"/>
          <a:ext cx="10515693" cy="3229437"/>
        </p:xfrm>
        <a:graphic>
          <a:graphicData uri="http://schemas.openxmlformats.org/drawingml/2006/table">
            <a:tbl>
              <a:tblPr bandRow="1">
                <a:noFill/>
              </a:tblPr>
              <a:tblGrid>
                <a:gridCol w="8267402"/>
                <a:gridCol w="2203842"/>
              </a:tblGrid>
              <a:tr h="504198">
                <a:tc>
                  <a:txBody>
                    <a:bodyPr/>
                    <a:lstStyle/>
                    <a:p>
                      <a:pPr marL="0" indent="0" algn="r">
                        <a:lnSpc>
                          <a:spcPct val="100000"/>
                        </a:lnSpc>
                        <a:spcBef>
                          <a:spcPts val="0"/>
                        </a:spcBef>
                        <a:spcAft>
                          <a:spcPts val="0"/>
                        </a:spcAft>
                        <a:buNone/>
                      </a:pPr>
                      <a:r>
                        <a:rPr lang="en-US" altLang="zh-CN" sz="1350" b="1" i="0" u="none" strike="noStrike" kern="0" cap="none" spc="0" baseline="0">
                          <a:solidFill>
                            <a:srgbClr val="FFFFFF"/>
                          </a:solidFill>
                          <a:latin typeface="Cairo" pitchFamily="0" charset="0"/>
                          <a:ea typeface="Cairo" pitchFamily="0" charset="0"/>
                          <a:cs typeface="Cairo" pitchFamily="0" charset="0"/>
                          <a:sym typeface="Cairo" pitchFamily="0" charset="0"/>
                        </a:rPr>
                        <a:t>التفصيل والتطبيق في الدراسة </a:t>
                      </a:r>
                      <a:endParaRPr lang="zh-CN" altLang="en-US" sz="1400" b="1" i="0" u="none" strike="noStrike" kern="0" cap="none" spc="0" baseline="0">
                        <a:solidFill>
                          <a:srgbClr val="FFFFFF"/>
                        </a:solidFill>
                        <a:latin typeface="Calibri" pitchFamily="0" charset="0"/>
                        <a:ea typeface="Calibri" pitchFamily="0" charset="0"/>
                        <a:cs typeface="Calibri" pitchFamily="0" charset="0"/>
                        <a:sym typeface="Arial"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0F2B48"/>
                    </a:solidFill>
                  </a:tcPr>
                </a:tc>
                <a:tc>
                  <a:txBody>
                    <a:bodyPr/>
                    <a:lstStyle/>
                    <a:p>
                      <a:pPr marL="0" indent="0" algn="r">
                        <a:lnSpc>
                          <a:spcPct val="100000"/>
                        </a:lnSpc>
                        <a:spcBef>
                          <a:spcPts val="0"/>
                        </a:spcBef>
                        <a:spcAft>
                          <a:spcPts val="0"/>
                        </a:spcAft>
                        <a:buNone/>
                      </a:pPr>
                      <a:r>
                        <a:rPr lang="en-US" altLang="zh-CN" sz="1350" b="1" i="0" u="none" strike="noStrike" kern="0" cap="none" spc="0" baseline="0">
                          <a:solidFill>
                            <a:srgbClr val="FFFFFF"/>
                          </a:solidFill>
                          <a:latin typeface="Cairo" pitchFamily="0" charset="0"/>
                          <a:ea typeface="Cairo" pitchFamily="0" charset="0"/>
                          <a:cs typeface="Cairo" pitchFamily="0" charset="0"/>
                          <a:sym typeface="Cairo" pitchFamily="0" charset="0"/>
                        </a:rPr>
                        <a:t>العنصر المنهجي </a:t>
                      </a:r>
                      <a:endParaRPr lang="zh-CN" altLang="en-US" sz="1400" b="1" i="0" u="none" strike="noStrike" kern="0" cap="none" spc="0" baseline="0">
                        <a:solidFill>
                          <a:srgbClr val="FFFFFF"/>
                        </a:solidFill>
                        <a:latin typeface="Calibri" pitchFamily="0" charset="0"/>
                        <a:ea typeface="Calibri" pitchFamily="0" charset="0"/>
                        <a:cs typeface="Calibri" pitchFamily="0" charset="0"/>
                        <a:sym typeface="Arial"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0F2B48"/>
                    </a:solidFill>
                  </a:tcPr>
                </a:tc>
              </a:tr>
              <a:tr h="683551">
                <a:tc>
                  <a:txBody>
                    <a:bodyPr/>
                    <a:lstStyle/>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يعتمد البحث على المنهج الكمي لقياس أثر استخدام منصات التواصل الجامعي في تعزيز الانتماء المؤسسي والتواصل الفعال بين الطلاب والإدارة، من خلال جمع بيانات كمية وتحليلها إحصائيًا للكشف عن العلاقات بين متغيرات الدراسة</a:t>
                      </a: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 </a:t>
                      </a:r>
                      <a:endParaRPr lang="zh-CN" altLang="en-US" sz="1400" b="0" i="0" u="none" strike="noStrike" kern="0" cap="none" spc="0" baseline="0">
                        <a:solidFill>
                          <a:srgbClr val="1A9988"/>
                        </a:solidFill>
                        <a:latin typeface="Calibri" pitchFamily="0" charset="0"/>
                        <a:ea typeface="Calibri" pitchFamily="0" charset="0"/>
                        <a:cs typeface="Calibri" pitchFamily="0" charset="0"/>
                        <a:sym typeface="Arial"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c>
                  <a:txBody>
                    <a:bodyPr/>
                    <a:lstStyle/>
                    <a:p>
                      <a:pPr marL="0" indent="0" algn="r">
                        <a:lnSpc>
                          <a:spcPct val="100000"/>
                        </a:lnSpc>
                        <a:spcBef>
                          <a:spcPts val="0"/>
                        </a:spcBef>
                        <a:spcAft>
                          <a:spcPts val="0"/>
                        </a:spcAft>
                        <a:buNone/>
                      </a:pPr>
                      <a:r>
                        <a:rPr lang="en-US" altLang="zh-CN" sz="1375" b="1" i="0" u="none" strike="noStrike" kern="0" cap="none" spc="0" baseline="0">
                          <a:solidFill>
                            <a:srgbClr val="334155"/>
                          </a:solidFill>
                          <a:latin typeface="Cairo" pitchFamily="0" charset="0"/>
                          <a:ea typeface="Cairo" pitchFamily="0" charset="0"/>
                          <a:cs typeface="Cairo" pitchFamily="0" charset="0"/>
                          <a:sym typeface="Cairo" pitchFamily="0" charset="0"/>
                        </a:rPr>
                        <a:t>منهجية البحث </a:t>
                      </a:r>
                      <a:endParaRPr lang="zh-CN" altLang="en-US" sz="1375" b="1" i="0" u="none" strike="noStrike" kern="0" cap="none" spc="0" baseline="0">
                        <a:solidFill>
                          <a:srgbClr val="1A9988"/>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r>
              <a:tr h="906404">
                <a:tc>
                  <a:txBody>
                    <a:bodyPr/>
                    <a:lstStyle/>
                    <a:p>
                      <a:pPr marL="0" indent="0" algn="r">
                        <a:lnSpc>
                          <a:spcPct val="100000"/>
                        </a:lnSpc>
                        <a:spcBef>
                          <a:spcPts val="0"/>
                        </a:spcBef>
                        <a:spcAft>
                          <a:spcPts val="0"/>
                        </a:spcAft>
                        <a:buNone/>
                      </a:pPr>
                      <a:r>
                        <a:rPr lang="en-US" altLang="zh-CN" sz="1400" b="1" i="0" u="none" strike="noStrike" kern="0" cap="none" spc="0" baseline="0">
                          <a:solidFill>
                            <a:srgbClr val="073763"/>
                          </a:solidFill>
                          <a:latin typeface="Cairo" pitchFamily="0" charset="0"/>
                          <a:ea typeface="Cairo" pitchFamily="0" charset="0"/>
                          <a:cs typeface="Cairo" pitchFamily="0" charset="0"/>
                          <a:sym typeface="Cairo" pitchFamily="0" charset="0"/>
                        </a:rPr>
                        <a:t>يستخدم البحث المنهج الوصفي المسحي لملاءمته لدراسة الظاهرة كما هي في الواقع، وجمع البيانات من عينة تمثل مجتمع الدراسة، وتحليل العلاقة بين المتغيرات دون التدخل فيها.</a:t>
                      </a:r>
                      <a:endParaRPr lang="zh-CN" altLang="en-US" sz="1275" b="1" i="0" u="none" strike="noStrike" kern="0" cap="none" spc="0" baseline="0">
                        <a:solidFill>
                          <a:srgbClr val="073763"/>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FFFFF"/>
                    </a:solidFill>
                  </a:tcPr>
                </a:tc>
                <a:tc>
                  <a:txBody>
                    <a:bodyPr/>
                    <a:lstStyle/>
                    <a:p>
                      <a:pPr marL="0" indent="0" algn="r">
                        <a:lnSpc>
                          <a:spcPct val="100000"/>
                        </a:lnSpc>
                        <a:spcBef>
                          <a:spcPts val="0"/>
                        </a:spcBef>
                        <a:spcAft>
                          <a:spcPts val="0"/>
                        </a:spcAft>
                        <a:buNone/>
                      </a:pPr>
                      <a:r>
                        <a:rPr lang="en-US" altLang="zh-CN" sz="1375" b="1" i="0" u="none" strike="noStrike" kern="0" cap="none" spc="0" baseline="0">
                          <a:solidFill>
                            <a:srgbClr val="334155"/>
                          </a:solidFill>
                          <a:latin typeface="Cairo" pitchFamily="0" charset="0"/>
                          <a:ea typeface="Cairo" pitchFamily="0" charset="0"/>
                          <a:cs typeface="Cairo" pitchFamily="0" charset="0"/>
                          <a:sym typeface="Cairo" pitchFamily="0" charset="0"/>
                        </a:rPr>
                        <a:t>طريقة البحث </a:t>
                      </a:r>
                      <a:endParaRPr lang="zh-CN" altLang="en-US" sz="1375" b="1" i="0" u="none" strike="noStrike" kern="0" cap="none" spc="0" baseline="0">
                        <a:solidFill>
                          <a:srgbClr val="334155"/>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FFFFF"/>
                    </a:solidFill>
                  </a:tcPr>
                </a:tc>
              </a:tr>
              <a:tr h="1109883">
                <a:tc>
                  <a:txBody>
                    <a:bodyPr/>
                    <a:lstStyle/>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سيتم جمع البيانات باستخدام استبانة إلكترونية تُبنى في ضوء الأدبيات والدراسات السابقة، وتتكون من ثلاثة محاور رئيسة: </a:t>
                      </a:r>
                      <a:endParaRPr lang="en-US" altLang="zh-CN" sz="1275" b="1" i="0" u="none" strike="noStrike" kern="0" cap="none" spc="0" baseline="0">
                        <a:solidFill>
                          <a:srgbClr val="334155"/>
                        </a:solidFill>
                        <a:latin typeface="Cairo" pitchFamily="0" charset="0"/>
                        <a:ea typeface="Cairo" pitchFamily="0" charset="0"/>
                        <a:cs typeface="Cairo" pitchFamily="0" charset="0"/>
                      </a:endParaRPr>
                    </a:p>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استخدام منصات التواصل الجامعي</a:t>
                      </a:r>
                      <a:endParaRPr lang="en-US" altLang="zh-CN" sz="1275" b="1" i="0" u="none" strike="noStrike" kern="0" cap="none" spc="0" baseline="0">
                        <a:solidFill>
                          <a:srgbClr val="334155"/>
                        </a:solidFill>
                        <a:latin typeface="Cairo" pitchFamily="0" charset="0"/>
                        <a:ea typeface="Cairo" pitchFamily="0" charset="0"/>
                        <a:cs typeface="Cairo" pitchFamily="0" charset="0"/>
                      </a:endParaRPr>
                    </a:p>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 والانتماء المؤسسي،</a:t>
                      </a:r>
                      <a:endParaRPr lang="en-US" altLang="zh-CN" sz="1275" b="1" i="0" u="none" strike="noStrike" kern="0" cap="none" spc="0" baseline="0">
                        <a:solidFill>
                          <a:srgbClr val="334155"/>
                        </a:solidFill>
                        <a:latin typeface="Cairo" pitchFamily="0" charset="0"/>
                        <a:ea typeface="Cairo" pitchFamily="0" charset="0"/>
                        <a:cs typeface="Cairo" pitchFamily="0" charset="0"/>
                      </a:endParaRPr>
                    </a:p>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والتواصل الفعال بين الطلاب والإدارة</a:t>
                      </a:r>
                      <a:endParaRPr lang="en-US" altLang="zh-CN" sz="1275" b="1" i="0" u="none" strike="noStrike" kern="0" cap="none" spc="0" baseline="0">
                        <a:solidFill>
                          <a:srgbClr val="334155"/>
                        </a:solidFill>
                        <a:latin typeface="Cairo" pitchFamily="0" charset="0"/>
                        <a:ea typeface="Cairo" pitchFamily="0" charset="0"/>
                        <a:cs typeface="Cairo" pitchFamily="0" charset="0"/>
                      </a:endParaRPr>
                    </a:p>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 و</a:t>
                      </a:r>
                      <a:r>
                        <a:rPr lang="en-US" altLang="zh-CN" sz="1275" b="1" i="0" u="none" strike="noStrike" kern="0" cap="none" spc="0" baseline="0">
                          <a:solidFill>
                            <a:srgbClr val="334155"/>
                          </a:solidFill>
                          <a:latin typeface="Cairo" pitchFamily="0" charset="0"/>
                          <a:ea typeface="Cairo" pitchFamily="0" charset="0"/>
                          <a:cs typeface="Cairo" pitchFamily="0" charset="0"/>
                        </a:rPr>
                        <a:t>سـتـ</a:t>
                      </a: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قاس العبارات باستخدام مقياس ليكرت الخماسي، مع التحقق من صدق الأداة وثباتها وتحكيمها علميًا قبل تطبيقها.</a:t>
                      </a:r>
                      <a:endParaRPr lang="zh-CN" altLang="en-US" sz="1400" b="0" i="0" u="none" strike="noStrike" kern="0" cap="none" spc="0" baseline="0">
                        <a:solidFill>
                          <a:srgbClr val="1A9988"/>
                        </a:solidFill>
                        <a:latin typeface="Calibri" pitchFamily="0" charset="0"/>
                        <a:ea typeface="Calibri" pitchFamily="0" charset="0"/>
                        <a:cs typeface="Calibri" pitchFamily="0" charset="0"/>
                        <a:sym typeface="Arial"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c>
                  <a:txBody>
                    <a:bodyPr/>
                    <a:lstStyle/>
                    <a:p>
                      <a:pPr marL="0" indent="0" algn="r">
                        <a:lnSpc>
                          <a:spcPct val="100000"/>
                        </a:lnSpc>
                        <a:spcBef>
                          <a:spcPts val="0"/>
                        </a:spcBef>
                        <a:spcAft>
                          <a:spcPts val="0"/>
                        </a:spcAft>
                        <a:buNone/>
                      </a:pPr>
                      <a:r>
                        <a:rPr lang="en-US" altLang="zh-CN" sz="1400" b="1" i="0" u="none" strike="noStrike" kern="0" cap="none" spc="0" baseline="0">
                          <a:solidFill>
                            <a:schemeClr val="accent5"/>
                          </a:solidFill>
                          <a:latin typeface="Cairo" pitchFamily="0" charset="0"/>
                          <a:ea typeface="Cairo" pitchFamily="0" charset="0"/>
                          <a:cs typeface="Cairo" pitchFamily="0" charset="0"/>
                          <a:sym typeface="Cairo" pitchFamily="0" charset="0"/>
                        </a:rPr>
                        <a:t>أداة البحث </a:t>
                      </a:r>
                      <a:endParaRPr lang="zh-CN" altLang="en-US" sz="1400" b="1" i="0" u="none" strike="noStrike" kern="0" cap="none" spc="0" baseline="0">
                        <a:solidFill>
                          <a:schemeClr val="accent5"/>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r>
            </a:tbl>
          </a:graphicData>
        </a:graphic>
      </p:graphicFrame>
      <p:sp>
        <p:nvSpPr>
          <p:cNvPr id="106" name="Rectangles"/>
          <p:cNvSpPr>
            <a:spLocks/>
          </p:cNvSpPr>
          <p:nvPr/>
        </p:nvSpPr>
        <p:spPr>
          <a:xfrm rot="0">
            <a:off x="19050" y="476250"/>
            <a:ext cx="11601600" cy="49148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الإطار المنهجي </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07" name="Rectangles"/>
          <p:cNvSpPr>
            <a:spLocks/>
          </p:cNvSpPr>
          <p:nvPr/>
        </p:nvSpPr>
        <p:spPr>
          <a:xfrm rot="0">
            <a:off x="571500" y="1001910"/>
            <a:ext cx="11048999" cy="19050"/>
          </a:xfrm>
          <a:prstGeom prst="rect"/>
          <a:solidFill>
            <a:srgbClr val="F1F5F9"/>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pic>
        <p:nvPicPr>
          <p:cNvPr id="108" name="Images"/>
          <p:cNvPicPr>
            <a:picLocks/>
          </p:cNvPicPr>
          <p:nvPr/>
        </p:nvPicPr>
        <p:blipFill>
          <a:blip r:embed="rId1" cstate="print"/>
          <a:stretch>
            <a:fillRect/>
          </a:stretch>
        </p:blipFill>
        <p:spPr>
          <a:xfrm rot="0">
            <a:off x="0" y="48750"/>
            <a:ext cx="2967875" cy="1250350"/>
          </a:xfrm>
          <a:prstGeom prst="rect"/>
          <a:noFill/>
          <a:ln w="12700" cmpd="sng" cap="flat">
            <a:noFill/>
            <a:prstDash val="solid"/>
            <a:round/>
          </a:ln>
        </p:spPr>
      </p:pic>
    </p:spTree>
    <p:extLst>
      <p:ext uri="{BB962C8B-B14F-4D97-AF65-F5344CB8AC3E}">
        <p14:creationId xmlns:p14="http://schemas.microsoft.com/office/powerpoint/2010/main" val="1825293679"/>
      </p:ext>
    </p:extLst>
  </p:cSld>
  <p:clrMapOvr>
    <a:masterClrMapping/>
  </p:clrMapOvr>
  <p:transition>
    <p:fade thruBlk="1"/>
  </p:transition>
</p:sld>
</file>

<file path=ppt/slides/slide10.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graphicFrame>
        <p:nvGraphicFramePr>
          <p:cNvPr id="111" name="Sheet"/>
          <p:cNvGraphicFramePr>
            <a:graphicFrameLocks noGrp="1"/>
          </p:cNvGraphicFramePr>
          <p:nvPr>
            <p:ph type="tbl"/>
            <p:extLst>
              <p:ext uri="{D42A27DB-BD31-4B8C-83A1-F6EECF244321}"/>
            </p:extLst>
          </p:nvPr>
        </p:nvGraphicFramePr>
        <p:xfrm>
          <a:off x="571500" y="1793676"/>
          <a:ext cx="3000000" cy="3000000"/>
        </p:xfrm>
        <a:graphic>
          <a:graphicData uri="http://schemas.openxmlformats.org/drawingml/2006/table">
            <a:tbl>
              <a:tblPr bandRow="1">
                <a:noFill/>
              </a:tblPr>
              <a:tblGrid>
                <a:gridCol w="8708428"/>
                <a:gridCol w="2321484"/>
              </a:tblGrid>
              <a:tr h="576329">
                <a:tc>
                  <a:txBody>
                    <a:bodyPr/>
                    <a:lstStyle/>
                    <a:p>
                      <a:pPr marL="0" indent="0" algn="r">
                        <a:lnSpc>
                          <a:spcPct val="100000"/>
                        </a:lnSpc>
                        <a:spcBef>
                          <a:spcPts val="0"/>
                        </a:spcBef>
                        <a:spcAft>
                          <a:spcPts val="0"/>
                        </a:spcAft>
                        <a:buNone/>
                      </a:pPr>
                      <a:r>
                        <a:rPr lang="en-US" altLang="zh-CN" sz="1350" b="1" i="0" u="none" strike="noStrike" kern="0" cap="none" spc="0" baseline="0">
                          <a:solidFill>
                            <a:srgbClr val="FFFFFF"/>
                          </a:solidFill>
                          <a:latin typeface="Cairo" pitchFamily="0" charset="0"/>
                          <a:ea typeface="Cairo" pitchFamily="0" charset="0"/>
                          <a:cs typeface="Cairo" pitchFamily="0" charset="0"/>
                          <a:sym typeface="Cairo" pitchFamily="0" charset="0"/>
                        </a:rPr>
                        <a:t>التفصيل والتطبيق في الدراسة </a:t>
                      </a:r>
                      <a:endParaRPr lang="zh-CN" altLang="en-US" sz="1400" b="1" i="0" u="none" strike="noStrike" kern="0" cap="none" spc="0" baseline="0">
                        <a:solidFill>
                          <a:srgbClr val="FFFFFF"/>
                        </a:solidFill>
                        <a:latin typeface="Calibri" pitchFamily="0" charset="0"/>
                        <a:ea typeface="Calibri" pitchFamily="0" charset="0"/>
                        <a:cs typeface="Calibri" pitchFamily="0" charset="0"/>
                        <a:sym typeface="Arial"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0F2B48"/>
                    </a:solidFill>
                  </a:tcPr>
                </a:tc>
                <a:tc>
                  <a:txBody>
                    <a:bodyPr/>
                    <a:lstStyle/>
                    <a:p>
                      <a:pPr marL="0" indent="0" algn="r">
                        <a:lnSpc>
                          <a:spcPct val="100000"/>
                        </a:lnSpc>
                        <a:spcBef>
                          <a:spcPts val="0"/>
                        </a:spcBef>
                        <a:spcAft>
                          <a:spcPts val="0"/>
                        </a:spcAft>
                        <a:buNone/>
                      </a:pPr>
                      <a:r>
                        <a:rPr lang="en-US" altLang="zh-CN" sz="1350" b="1" i="0" u="none" strike="noStrike" kern="0" cap="none" spc="0" baseline="0">
                          <a:solidFill>
                            <a:srgbClr val="FFFFFF"/>
                          </a:solidFill>
                          <a:latin typeface="Cairo" pitchFamily="0" charset="0"/>
                          <a:ea typeface="Cairo" pitchFamily="0" charset="0"/>
                          <a:cs typeface="Cairo" pitchFamily="0" charset="0"/>
                          <a:sym typeface="Cairo" pitchFamily="0" charset="0"/>
                        </a:rPr>
                        <a:t>العنصر المنهجي </a:t>
                      </a:r>
                      <a:endParaRPr lang="zh-CN" altLang="en-US" sz="1400" b="1" i="0" u="none" strike="noStrike" kern="0" cap="none" spc="0" baseline="0">
                        <a:solidFill>
                          <a:srgbClr val="FFFFFF"/>
                        </a:solidFill>
                        <a:latin typeface="Calibri" pitchFamily="0" charset="0"/>
                        <a:ea typeface="Calibri" pitchFamily="0" charset="0"/>
                        <a:cs typeface="Calibri" pitchFamily="0" charset="0"/>
                        <a:sym typeface="Arial"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0F2B48"/>
                    </a:solidFill>
                  </a:tcPr>
                </a:tc>
              </a:tr>
              <a:tr h="699038">
                <a:tc>
                  <a:txBody>
                    <a:bodyPr/>
                    <a:lstStyle/>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يتكون مجتمع الدراسة من جميع طلاب الجامعة محل الدراسة في المملكة العربية السعودية، باعتبارهم الفئة الأكثر ارتباطًا بموضوع البحث</a:t>
                      </a:r>
                      <a:endParaRPr lang="zh-CN" altLang="en-US" sz="1400" b="0" i="0" u="none" strike="noStrike" kern="0" cap="none" spc="0" baseline="0">
                        <a:solidFill>
                          <a:srgbClr val="1A9988"/>
                        </a:solidFill>
                        <a:latin typeface="Calibri" pitchFamily="0" charset="0"/>
                        <a:ea typeface="Calibri" pitchFamily="0" charset="0"/>
                        <a:cs typeface="Calibri" pitchFamily="0" charset="0"/>
                        <a:sym typeface="Arial"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c>
                  <a:txBody>
                    <a:bodyPr/>
                    <a:lstStyle/>
                    <a:p>
                      <a:pPr marL="0" indent="0" algn="r">
                        <a:lnSpc>
                          <a:spcPct val="100000"/>
                        </a:lnSpc>
                        <a:spcBef>
                          <a:spcPts val="0"/>
                        </a:spcBef>
                        <a:spcAft>
                          <a:spcPts val="0"/>
                        </a:spcAft>
                        <a:buNone/>
                      </a:pPr>
                      <a:r>
                        <a:rPr lang="en-US" altLang="zh-CN" sz="1375" b="1" i="0" u="none" strike="noStrike" kern="0" cap="none" spc="0" baseline="0">
                          <a:solidFill>
                            <a:srgbClr val="334155"/>
                          </a:solidFill>
                          <a:latin typeface="Cairo" pitchFamily="0" charset="0"/>
                          <a:ea typeface="Cairo" pitchFamily="0" charset="0"/>
                          <a:cs typeface="Cairo" pitchFamily="0" charset="0"/>
                          <a:sym typeface="Cairo" pitchFamily="0" charset="0"/>
                        </a:rPr>
                        <a:t>مجتمع الدراسة والعينة </a:t>
                      </a:r>
                      <a:endParaRPr lang="zh-CN" altLang="en-US" sz="1375" b="1" i="0" u="none" strike="noStrike" kern="0" cap="none" spc="0" baseline="0">
                        <a:solidFill>
                          <a:srgbClr val="1A9988"/>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r>
              <a:tr h="699038">
                <a:tc>
                  <a:txBody>
                    <a:bodyPr/>
                    <a:lstStyle/>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سيتم اختيار عينة عشوائية بسيطة يتراوح حجمها بين 250 و400 طالب وطالبة، بما يضمن تمثيل مجتمع الدراسة وتحقيق متطلبات التحليل الإحصائي</a:t>
                      </a:r>
                      <a:endParaRPr lang="zh-CN" altLang="en-US" sz="1275" b="1" i="0" u="none" strike="noStrike" kern="0" cap="none" spc="0" baseline="0">
                        <a:solidFill>
                          <a:srgbClr val="334155"/>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FFFFF"/>
                    </a:solidFill>
                  </a:tcPr>
                </a:tc>
                <a:tc>
                  <a:txBody>
                    <a:bodyPr/>
                    <a:lstStyle/>
                    <a:p>
                      <a:pPr marL="0" indent="0" algn="r">
                        <a:lnSpc>
                          <a:spcPct val="100000"/>
                        </a:lnSpc>
                        <a:spcBef>
                          <a:spcPts val="0"/>
                        </a:spcBef>
                        <a:spcAft>
                          <a:spcPts val="0"/>
                        </a:spcAft>
                        <a:buNone/>
                      </a:pPr>
                      <a:r>
                        <a:rPr lang="en-US" altLang="zh-CN" sz="1375" b="1" i="0" u="none" strike="noStrike" kern="0" cap="none" spc="0" baseline="0">
                          <a:solidFill>
                            <a:srgbClr val="334155"/>
                          </a:solidFill>
                          <a:latin typeface="Cairo" pitchFamily="0" charset="0"/>
                          <a:ea typeface="Cairo" pitchFamily="0" charset="0"/>
                          <a:cs typeface="Cairo" pitchFamily="0" charset="0"/>
                          <a:sym typeface="Cairo" pitchFamily="0" charset="0"/>
                        </a:rPr>
                        <a:t>عينة الدراسة </a:t>
                      </a:r>
                      <a:endParaRPr lang="zh-CN" altLang="en-US" sz="1375" b="1" i="0" u="none" strike="noStrike" kern="0" cap="none" spc="0" baseline="0">
                        <a:solidFill>
                          <a:srgbClr val="334155"/>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FFFFF"/>
                    </a:solidFill>
                  </a:tcPr>
                </a:tc>
              </a:tr>
              <a:tr h="576329">
                <a:tc>
                  <a:txBody>
                    <a:bodyPr/>
                    <a:lstStyle/>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يقتصر البحث على دراسة أثر استخدام منصات التواصل الجامعي الرسمية في تعزيز الانتماء المؤسسي والتواصل الفعال بين الطلاب والإدارة</a:t>
                      </a:r>
                      <a:endParaRPr lang="zh-CN" altLang="en-US" sz="1400" b="0" i="0" u="none" strike="noStrike" kern="0" cap="none" spc="0" baseline="0">
                        <a:solidFill>
                          <a:srgbClr val="1A9988"/>
                        </a:solidFill>
                        <a:latin typeface="Calibri" pitchFamily="0" charset="0"/>
                        <a:ea typeface="Calibri" pitchFamily="0" charset="0"/>
                        <a:cs typeface="Calibri" pitchFamily="0" charset="0"/>
                        <a:sym typeface="Arial"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c>
                  <a:txBody>
                    <a:bodyPr/>
                    <a:lstStyle/>
                    <a:p>
                      <a:pPr marL="0" indent="0" algn="r">
                        <a:lnSpc>
                          <a:spcPct val="100000"/>
                        </a:lnSpc>
                        <a:spcBef>
                          <a:spcPts val="0"/>
                        </a:spcBef>
                        <a:spcAft>
                          <a:spcPts val="0"/>
                        </a:spcAft>
                        <a:buNone/>
                      </a:pPr>
                      <a:r>
                        <a:rPr lang="en-US" altLang="zh-CN" sz="1375" b="1" i="0" u="none" strike="noStrike" kern="0" cap="none" spc="0" baseline="0">
                          <a:solidFill>
                            <a:srgbClr val="334155"/>
                          </a:solidFill>
                          <a:latin typeface="Cairo" pitchFamily="0" charset="0"/>
                          <a:ea typeface="Cairo" pitchFamily="0" charset="0"/>
                          <a:cs typeface="Cairo" pitchFamily="0" charset="0"/>
                          <a:sym typeface="Cairo" pitchFamily="0" charset="0"/>
                        </a:rPr>
                        <a:t>الحدود الموضوعية </a:t>
                      </a:r>
                      <a:r>
                        <a:rPr lang="en-US" altLang="zh-CN" sz="1375" b="1" i="0" u="none" strike="noStrike" kern="0" cap="none" spc="0" baseline="0">
                          <a:solidFill>
                            <a:srgbClr val="334155"/>
                          </a:solidFill>
                          <a:latin typeface="Cairo" pitchFamily="0" charset="0"/>
                          <a:ea typeface="Cairo" pitchFamily="0" charset="0"/>
                          <a:cs typeface="Cairo" pitchFamily="0" charset="0"/>
                          <a:sym typeface="Cairo" pitchFamily="0" charset="0"/>
                        </a:rPr>
                        <a:t> </a:t>
                      </a:r>
                      <a:endParaRPr lang="zh-CN" altLang="en-US" sz="1375" b="1" i="0" u="none" strike="noStrike" kern="0" cap="none" spc="0" baseline="0">
                        <a:solidFill>
                          <a:srgbClr val="1A9988"/>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r>
              <a:tr h="576329">
                <a:tc>
                  <a:txBody>
                    <a:bodyPr/>
                    <a:lstStyle/>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تقتصر الدراسة على الجامعة محل الدراسة في المملكة العربية السعودية </a:t>
                      </a:r>
                      <a:endParaRPr lang="zh-CN" altLang="en-US" sz="1275" b="1" i="0" u="none" strike="noStrike" kern="0" cap="none" spc="0" baseline="0">
                        <a:solidFill>
                          <a:srgbClr val="334155"/>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FFFFF"/>
                    </a:solidFill>
                  </a:tcPr>
                </a:tc>
                <a:tc>
                  <a:txBody>
                    <a:bodyPr/>
                    <a:lstStyle/>
                    <a:p>
                      <a:pPr marL="0" indent="0" algn="r">
                        <a:lnSpc>
                          <a:spcPct val="100000"/>
                        </a:lnSpc>
                        <a:spcBef>
                          <a:spcPts val="0"/>
                        </a:spcBef>
                        <a:spcAft>
                          <a:spcPts val="0"/>
                        </a:spcAft>
                        <a:buNone/>
                      </a:pPr>
                      <a:r>
                        <a:rPr lang="en-US" altLang="zh-CN" sz="1375" b="1" i="0" u="none" strike="noStrike" kern="0" cap="none" spc="0" baseline="0">
                          <a:solidFill>
                            <a:srgbClr val="334155"/>
                          </a:solidFill>
                          <a:latin typeface="Cairo" pitchFamily="0" charset="0"/>
                          <a:ea typeface="Cairo" pitchFamily="0" charset="0"/>
                          <a:cs typeface="Cairo" pitchFamily="0" charset="0"/>
                          <a:sym typeface="Cairo" pitchFamily="0" charset="0"/>
                        </a:rPr>
                        <a:t>الحدود المكانية </a:t>
                      </a:r>
                      <a:endParaRPr lang="zh-CN" altLang="en-US" sz="1375" b="1" i="0" u="none" strike="noStrike" kern="0" cap="none" spc="0" baseline="0">
                        <a:solidFill>
                          <a:srgbClr val="334155"/>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FFFFF"/>
                    </a:solidFill>
                  </a:tcPr>
                </a:tc>
              </a:tr>
              <a:tr h="576329">
                <a:tc>
                  <a:txBody>
                    <a:bodyPr/>
                    <a:lstStyle/>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سيتم تنفيذ الدراسة خلال العام الجامعي الذي تطبق فيه الدراسة بعد الحصول على الموافقات اللازمة وتطبيق أداة البحث </a:t>
                      </a:r>
                      <a:endParaRPr lang="zh-CN" altLang="en-US" sz="1275" b="1" i="0" u="none" strike="noStrike" kern="0" cap="none" spc="0" baseline="0">
                        <a:solidFill>
                          <a:srgbClr val="334155"/>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c>
                  <a:txBody>
                    <a:bodyPr/>
                    <a:lstStyle/>
                    <a:p>
                      <a:pPr marL="0" indent="0" algn="r">
                        <a:lnSpc>
                          <a:spcPct val="100000"/>
                        </a:lnSpc>
                        <a:spcBef>
                          <a:spcPts val="0"/>
                        </a:spcBef>
                        <a:spcAft>
                          <a:spcPts val="0"/>
                        </a:spcAft>
                        <a:buNone/>
                      </a:pPr>
                      <a:r>
                        <a:rPr lang="en-US" altLang="zh-CN" sz="1375" b="1" i="0" u="none" strike="noStrike" kern="0" cap="none" spc="0" baseline="0">
                          <a:solidFill>
                            <a:srgbClr val="334155"/>
                          </a:solidFill>
                          <a:latin typeface="Cairo" pitchFamily="0" charset="0"/>
                          <a:ea typeface="Cairo" pitchFamily="0" charset="0"/>
                          <a:cs typeface="Cairo" pitchFamily="0" charset="0"/>
                          <a:sym typeface="Cairo" pitchFamily="0" charset="0"/>
                        </a:rPr>
                        <a:t>الحدود الزمنية</a:t>
                      </a:r>
                      <a:endParaRPr lang="zh-CN" altLang="en-US" sz="1375" b="1" i="0" u="none" strike="noStrike" kern="0" cap="none" spc="0" baseline="0">
                        <a:solidFill>
                          <a:srgbClr val="334155"/>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r>
            </a:tbl>
          </a:graphicData>
        </a:graphic>
      </p:graphicFrame>
      <p:sp>
        <p:nvSpPr>
          <p:cNvPr id="112" name="Rectangles"/>
          <p:cNvSpPr>
            <a:spLocks/>
          </p:cNvSpPr>
          <p:nvPr/>
        </p:nvSpPr>
        <p:spPr>
          <a:xfrm rot="0">
            <a:off x="19050" y="476250"/>
            <a:ext cx="11601600" cy="49148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الإطار المنهجي </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13" name="Rectangles"/>
          <p:cNvSpPr>
            <a:spLocks/>
          </p:cNvSpPr>
          <p:nvPr/>
        </p:nvSpPr>
        <p:spPr>
          <a:xfrm rot="0">
            <a:off x="571500" y="1001910"/>
            <a:ext cx="11048999" cy="19199"/>
          </a:xfrm>
          <a:prstGeom prst="rect"/>
          <a:solidFill>
            <a:srgbClr val="F1F5F9"/>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pic>
        <p:nvPicPr>
          <p:cNvPr id="114" name="Images"/>
          <p:cNvPicPr>
            <a:picLocks/>
          </p:cNvPicPr>
          <p:nvPr/>
        </p:nvPicPr>
        <p:blipFill>
          <a:blip r:embed="rId1" cstate="print"/>
          <a:stretch>
            <a:fillRect/>
          </a:stretch>
        </p:blipFill>
        <p:spPr>
          <a:xfrm rot="0">
            <a:off x="0" y="48750"/>
            <a:ext cx="2967875" cy="1250350"/>
          </a:xfrm>
          <a:prstGeom prst="rect"/>
          <a:noFill/>
          <a:ln w="12700" cmpd="sng" cap="flat">
            <a:noFill/>
            <a:prstDash val="solid"/>
            <a:round/>
          </a:ln>
        </p:spPr>
      </p:pic>
    </p:spTree>
    <p:extLst>
      <p:ext uri="{BB962C8B-B14F-4D97-AF65-F5344CB8AC3E}">
        <p14:creationId xmlns:p14="http://schemas.microsoft.com/office/powerpoint/2010/main" val="463903251"/>
      </p:ext>
    </p:extLst>
  </p:cSld>
  <p:clrMapOvr>
    <a:masterClrMapping/>
  </p:clrMapOvr>
  <p:transition>
    <p:fade thruBlk="1"/>
  </p:transition>
</p:sld>
</file>

<file path=ppt/slides/slide11.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graphicFrame>
        <p:nvGraphicFramePr>
          <p:cNvPr id="117" name="Sheet"/>
          <p:cNvGraphicFramePr>
            <a:graphicFrameLocks noGrp="1"/>
          </p:cNvGraphicFramePr>
          <p:nvPr>
            <p:ph type="tbl"/>
            <p:extLst>
              <p:ext uri="{D42A27DB-BD31-4B8C-83A1-F6EECF244321}"/>
            </p:extLst>
          </p:nvPr>
        </p:nvGraphicFramePr>
        <p:xfrm>
          <a:off x="571500" y="1869876"/>
          <a:ext cx="3000000" cy="3000000"/>
        </p:xfrm>
        <a:graphic>
          <a:graphicData uri="http://schemas.openxmlformats.org/drawingml/2006/table">
            <a:tbl>
              <a:tblPr bandRow="1">
                <a:noFill/>
              </a:tblPr>
              <a:tblGrid>
                <a:gridCol w="8708428"/>
                <a:gridCol w="2321484"/>
              </a:tblGrid>
              <a:tr h="576329">
                <a:tc>
                  <a:txBody>
                    <a:bodyPr/>
                    <a:lstStyle/>
                    <a:p>
                      <a:pPr marL="0" indent="0" algn="r">
                        <a:lnSpc>
                          <a:spcPct val="100000"/>
                        </a:lnSpc>
                        <a:spcBef>
                          <a:spcPts val="0"/>
                        </a:spcBef>
                        <a:spcAft>
                          <a:spcPts val="0"/>
                        </a:spcAft>
                        <a:buNone/>
                      </a:pPr>
                      <a:r>
                        <a:rPr lang="en-US" altLang="zh-CN" sz="1350" b="1" i="0" u="none" strike="noStrike" kern="0" cap="none" spc="0" baseline="0">
                          <a:solidFill>
                            <a:srgbClr val="FFFFFF"/>
                          </a:solidFill>
                          <a:latin typeface="Cairo" pitchFamily="0" charset="0"/>
                          <a:ea typeface="Cairo" pitchFamily="0" charset="0"/>
                          <a:cs typeface="Cairo" pitchFamily="0" charset="0"/>
                          <a:sym typeface="Cairo" pitchFamily="0" charset="0"/>
                        </a:rPr>
                        <a:t>التفصيل والتطبيق في الدراسة </a:t>
                      </a:r>
                      <a:endParaRPr lang="zh-CN" altLang="en-US" sz="1400" b="1" i="0" u="none" strike="noStrike" kern="0" cap="none" spc="0" baseline="0">
                        <a:solidFill>
                          <a:srgbClr val="FFFFFF"/>
                        </a:solidFill>
                        <a:latin typeface="Calibri" pitchFamily="0" charset="0"/>
                        <a:ea typeface="Calibri" pitchFamily="0" charset="0"/>
                        <a:cs typeface="Calibri" pitchFamily="0" charset="0"/>
                        <a:sym typeface="Arial"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0F2B48"/>
                    </a:solidFill>
                  </a:tcPr>
                </a:tc>
                <a:tc>
                  <a:txBody>
                    <a:bodyPr/>
                    <a:lstStyle/>
                    <a:p>
                      <a:pPr marL="0" indent="0" algn="r">
                        <a:lnSpc>
                          <a:spcPct val="100000"/>
                        </a:lnSpc>
                        <a:spcBef>
                          <a:spcPts val="0"/>
                        </a:spcBef>
                        <a:spcAft>
                          <a:spcPts val="0"/>
                        </a:spcAft>
                        <a:buNone/>
                      </a:pPr>
                      <a:r>
                        <a:rPr lang="en-US" altLang="zh-CN" sz="1350" b="1" i="0" u="none" strike="noStrike" kern="0" cap="none" spc="0" baseline="0">
                          <a:solidFill>
                            <a:srgbClr val="FFFFFF"/>
                          </a:solidFill>
                          <a:latin typeface="Cairo" pitchFamily="0" charset="0"/>
                          <a:ea typeface="Cairo" pitchFamily="0" charset="0"/>
                          <a:cs typeface="Cairo" pitchFamily="0" charset="0"/>
                          <a:sym typeface="Cairo" pitchFamily="0" charset="0"/>
                        </a:rPr>
                        <a:t>العنصر المنهجي </a:t>
                      </a:r>
                      <a:endParaRPr lang="zh-CN" altLang="en-US" sz="1400" b="1" i="0" u="none" strike="noStrike" kern="0" cap="none" spc="0" baseline="0">
                        <a:solidFill>
                          <a:srgbClr val="FFFFFF"/>
                        </a:solidFill>
                        <a:latin typeface="Calibri" pitchFamily="0" charset="0"/>
                        <a:ea typeface="Calibri" pitchFamily="0" charset="0"/>
                        <a:cs typeface="Calibri" pitchFamily="0" charset="0"/>
                        <a:sym typeface="Arial"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0F2B48"/>
                    </a:solidFill>
                  </a:tcPr>
                </a:tc>
              </a:tr>
              <a:tr h="576329">
                <a:tc>
                  <a:txBody>
                    <a:bodyPr/>
                    <a:lstStyle/>
                    <a:p>
                      <a:pPr marL="0" indent="0" algn="r">
                        <a:lnSpc>
                          <a:spcPct val="100000"/>
                        </a:lnSpc>
                        <a:spcBef>
                          <a:spcPts val="0"/>
                        </a:spcBef>
                        <a:spcAft>
                          <a:spcPts val="0"/>
                        </a:spcAft>
                        <a:buNone/>
                      </a:pPr>
                      <a:r>
                        <a:rPr lang="en-US" altLang="zh-CN" sz="1275" b="1" i="0" u="none" strike="noStrike" kern="0" cap="none" spc="0" baseline="0">
                          <a:solidFill>
                            <a:srgbClr val="334155"/>
                          </a:solidFill>
                          <a:latin typeface="Cairo" pitchFamily="0" charset="0"/>
                          <a:ea typeface="Cairo" pitchFamily="0" charset="0"/>
                          <a:cs typeface="Cairo" pitchFamily="0" charset="0"/>
                          <a:sym typeface="Cairo" pitchFamily="0" charset="0"/>
                        </a:rPr>
                        <a:t>يلتزم البحث بالحفاظ على سرية وخصوصية بيانات المشاركين، وتكون المشاركة اختيارية، مع استخدام البيانات لأغراض البحث العلمي فقط، وإتاحة حق الانسحاب في أي وقت، والالتزام بالنزاهة العلمية وتوثيق جميع المراجع وفق APA</a:t>
                      </a:r>
                      <a:endParaRPr lang="zh-CN" altLang="en-US" sz="1400" b="0" i="0" u="none" strike="noStrike" kern="0" cap="none" spc="0" baseline="0">
                        <a:solidFill>
                          <a:srgbClr val="1A9988"/>
                        </a:solidFill>
                        <a:latin typeface="Calibri" pitchFamily="0" charset="0"/>
                        <a:ea typeface="Calibri" pitchFamily="0" charset="0"/>
                        <a:cs typeface="Calibri" pitchFamily="0" charset="0"/>
                        <a:sym typeface="Arial"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c>
                  <a:txBody>
                    <a:bodyPr/>
                    <a:lstStyle/>
                    <a:p>
                      <a:pPr marL="0" indent="0" algn="r">
                        <a:lnSpc>
                          <a:spcPct val="100000"/>
                        </a:lnSpc>
                        <a:spcBef>
                          <a:spcPts val="0"/>
                        </a:spcBef>
                        <a:spcAft>
                          <a:spcPts val="0"/>
                        </a:spcAft>
                        <a:buNone/>
                      </a:pPr>
                      <a:r>
                        <a:rPr lang="en-US" altLang="zh-CN" sz="1375" b="1" i="0" u="none" strike="noStrike" kern="0" cap="none" spc="0" baseline="0">
                          <a:solidFill>
                            <a:srgbClr val="334155"/>
                          </a:solidFill>
                          <a:latin typeface="Cairo" pitchFamily="0" charset="0"/>
                          <a:ea typeface="Cairo" pitchFamily="0" charset="0"/>
                          <a:cs typeface="Cairo" pitchFamily="0" charset="0"/>
                          <a:sym typeface="Cairo" pitchFamily="0" charset="0"/>
                        </a:rPr>
                        <a:t>الاعتبارات اﻷخلاقية </a:t>
                      </a:r>
                      <a:endParaRPr lang="zh-CN" altLang="en-US" sz="1375" b="1" i="0" u="none" strike="noStrike" kern="0" cap="none" spc="0" baseline="0">
                        <a:solidFill>
                          <a:srgbClr val="1A9988"/>
                        </a:solidFill>
                        <a:latin typeface="Cairo" pitchFamily="0" charset="0"/>
                        <a:ea typeface="Cairo" pitchFamily="0" charset="0"/>
                        <a:cs typeface="Cairo" pitchFamily="0" charset="0"/>
                        <a:sym typeface="Cairo" pitchFamily="0" charset="0"/>
                      </a:endParaRPr>
                    </a:p>
                  </a:txBody>
                  <a:tcPr marL="63500" marT="25400" marR="63500" marB="25400" vert="horz" anchor="ctr">
                    <a:lnL w="9525">
                      <a:solidFill>
                        <a:srgbClr val="000000"/>
                      </a:solidFill>
                      <a:prstDash val="solid"/>
                      <a:headEnd type="none" w="med" len="med"/>
                      <a:tailEnd type="none" w="med" len="med"/>
                    </a:lnL>
                    <a:lnR w="9525">
                      <a:solidFill>
                        <a:srgbClr val="000000"/>
                      </a:solidFill>
                      <a:prstDash val="solid"/>
                      <a:headEnd type="none" w="med" len="med"/>
                      <a:tailEnd type="none" w="med" len="med"/>
                    </a:lnR>
                    <a:lnT w="9525">
                      <a:solidFill>
                        <a:srgbClr val="000000"/>
                      </a:solidFill>
                      <a:prstDash val="solid"/>
                      <a:headEnd type="none" w="med" len="med"/>
                      <a:tailEnd type="none" w="med" len="med"/>
                    </a:lnT>
                    <a:lnB w="9525">
                      <a:solidFill>
                        <a:srgbClr val="000000"/>
                      </a:solidFill>
                      <a:prstDash val="solid"/>
                      <a:headEnd type="none" w="med" len="med"/>
                      <a:tailEnd type="none" w="med" len="med"/>
                    </a:lnB>
                    <a:solidFill>
                      <a:srgbClr val="F3F3F3"/>
                    </a:solidFill>
                  </a:tcPr>
                </a:tc>
              </a:tr>
            </a:tbl>
          </a:graphicData>
        </a:graphic>
      </p:graphicFrame>
      <p:sp>
        <p:nvSpPr>
          <p:cNvPr id="118" name="Rectangles"/>
          <p:cNvSpPr>
            <a:spLocks/>
          </p:cNvSpPr>
          <p:nvPr/>
        </p:nvSpPr>
        <p:spPr>
          <a:xfrm rot="0">
            <a:off x="19050" y="476250"/>
            <a:ext cx="11601600" cy="404100"/>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2200" b="0" i="0" u="none" strike="noStrike" kern="0" cap="none" spc="0" baseline="0">
                <a:solidFill>
                  <a:srgbClr val="073763"/>
                </a:solidFill>
                <a:latin typeface="Cairo ExtraBold" pitchFamily="0" charset="0"/>
                <a:ea typeface="Cairo ExtraBold" pitchFamily="0" charset="0"/>
                <a:cs typeface="Cairo ExtraBold" pitchFamily="0" charset="0"/>
                <a:sym typeface="Cairo ExtraBold" pitchFamily="0" charset="0"/>
              </a:rPr>
              <a:t>الإطار المنهجي </a:t>
            </a:r>
            <a:endParaRPr lang="zh-CN" altLang="en-US" sz="2200" b="0"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
        <p:nvSpPr>
          <p:cNvPr id="119" name="Rectangles"/>
          <p:cNvSpPr>
            <a:spLocks/>
          </p:cNvSpPr>
          <p:nvPr/>
        </p:nvSpPr>
        <p:spPr>
          <a:xfrm rot="0">
            <a:off x="571500" y="1001910"/>
            <a:ext cx="11048999" cy="19199"/>
          </a:xfrm>
          <a:prstGeom prst="rect"/>
          <a:solidFill>
            <a:srgbClr val="F1F5F9"/>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pic>
        <p:nvPicPr>
          <p:cNvPr id="120" name="Images"/>
          <p:cNvPicPr>
            <a:picLocks/>
          </p:cNvPicPr>
          <p:nvPr/>
        </p:nvPicPr>
        <p:blipFill>
          <a:blip r:embed="rId1" cstate="print"/>
          <a:stretch>
            <a:fillRect/>
          </a:stretch>
        </p:blipFill>
        <p:spPr>
          <a:xfrm rot="0">
            <a:off x="0" y="48750"/>
            <a:ext cx="2967875" cy="1250350"/>
          </a:xfrm>
          <a:prstGeom prst="rect"/>
          <a:noFill/>
          <a:ln w="12700" cmpd="sng" cap="flat">
            <a:noFill/>
            <a:prstDash val="solid"/>
            <a:round/>
          </a:ln>
        </p:spPr>
      </p:pic>
    </p:spTree>
    <p:extLst>
      <p:ext uri="{BB962C8B-B14F-4D97-AF65-F5344CB8AC3E}">
        <p14:creationId xmlns:p14="http://schemas.microsoft.com/office/powerpoint/2010/main" val="1571319944"/>
      </p:ext>
    </p:extLst>
  </p:cSld>
  <p:clrMapOvr>
    <a:masterClrMapping/>
  </p:clrMapOvr>
  <p:transition>
    <p:fade thruBlk="1"/>
  </p:transition>
</p:sld>
</file>

<file path=ppt/slides/slide12.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sp>
        <p:nvSpPr>
          <p:cNvPr id="123" name="Rectangles"/>
          <p:cNvSpPr>
            <a:spLocks/>
          </p:cNvSpPr>
          <p:nvPr/>
        </p:nvSpPr>
        <p:spPr>
          <a:xfrm rot="0">
            <a:off x="19050" y="476250"/>
            <a:ext cx="11601600" cy="491489"/>
          </a:xfrm>
          <a:prstGeom prst="rect"/>
          <a:noFill/>
          <a:ln w="12700" cmpd="sng" cap="flat">
            <a:noFill/>
            <a:prstDash val="solid"/>
            <a:round/>
          </a:ln>
        </p:spPr>
        <p:txBody>
          <a:bodyPr vert="horz" wrap="square" lIns="0" tIns="0" rIns="0" bIns="0" anchor="t" anchorCtr="0">
            <a:prstTxWarp prst="textNoShape"/>
            <a:spAutoFit/>
          </a:bodyPr>
          <a:lstStyle/>
          <a:p>
            <a:pPr marL="0" indent="0" algn="l">
              <a:lnSpc>
                <a:spcPct val="120000"/>
              </a:lnSpc>
              <a:spcBef>
                <a:spcPts val="0"/>
              </a:spcBef>
              <a:spcAft>
                <a:spcPts val="0"/>
              </a:spcAft>
              <a:buNone/>
            </a:pP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الإطار المنهجي </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24" name="Rectangles"/>
          <p:cNvSpPr>
            <a:spLocks/>
          </p:cNvSpPr>
          <p:nvPr/>
        </p:nvSpPr>
        <p:spPr>
          <a:xfrm rot="0">
            <a:off x="571500" y="1001910"/>
            <a:ext cx="11048999" cy="19199"/>
          </a:xfrm>
          <a:prstGeom prst="rect"/>
          <a:solidFill>
            <a:srgbClr val="F1F5F9"/>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pic>
        <p:nvPicPr>
          <p:cNvPr id="125" name="Images"/>
          <p:cNvPicPr>
            <a:picLocks/>
          </p:cNvPicPr>
          <p:nvPr/>
        </p:nvPicPr>
        <p:blipFill>
          <a:blip r:embed="rId1" cstate="print"/>
          <a:stretch>
            <a:fillRect/>
          </a:stretch>
        </p:blipFill>
        <p:spPr>
          <a:xfrm rot="0">
            <a:off x="0" y="48750"/>
            <a:ext cx="2967875" cy="1250350"/>
          </a:xfrm>
          <a:prstGeom prst="rect"/>
          <a:noFill/>
          <a:ln w="12700" cmpd="sng" cap="flat">
            <a:noFill/>
            <a:prstDash val="solid"/>
            <a:round/>
          </a:ln>
        </p:spPr>
      </p:pic>
      <p:sp>
        <p:nvSpPr>
          <p:cNvPr id="126" name="Rectangles"/>
          <p:cNvSpPr>
            <a:spLocks/>
          </p:cNvSpPr>
          <p:nvPr/>
        </p:nvSpPr>
        <p:spPr>
          <a:xfrm rot="0">
            <a:off x="-276155" y="398830"/>
            <a:ext cx="12192000" cy="521399"/>
          </a:xfrm>
          <a:prstGeom prst="rect"/>
          <a:noFill/>
          <a:ln w="12700" cmpd="sng" cap="flat">
            <a:noFill/>
            <a:prstDash val="solid"/>
            <a:round/>
          </a:ln>
        </p:spPr>
        <p:txBody>
          <a:bodyPr vert="horz" wrap="square" lIns="91425" tIns="91425" rIns="91425" bIns="91425" anchor="t" anchorCtr="0">
            <a:prstTxWarp prst="textNoShape"/>
            <a:spAutoFit/>
          </a:bodyPr>
          <a:lstStyle/>
          <a:p>
            <a:pPr marL="0" indent="0" algn="r">
              <a:lnSpc>
                <a:spcPct val="100000"/>
              </a:lnSpc>
              <a:spcBef>
                <a:spcPts val="0"/>
              </a:spcBef>
              <a:spcAft>
                <a:spcPts val="0"/>
              </a:spcAft>
              <a:buNone/>
            </a:pPr>
            <a:r>
              <a:rPr lang="en-US" altLang="zh-CN" sz="2200" b="1" i="0" u="none" strike="noStrike" kern="0" cap="none" spc="0" baseline="0">
                <a:solidFill>
                  <a:srgbClr val="073763"/>
                </a:solidFill>
                <a:latin typeface="Cairo" pitchFamily="0" charset="0"/>
                <a:ea typeface="Cairo" pitchFamily="0" charset="0"/>
                <a:cs typeface="Cairo" pitchFamily="0" charset="0"/>
                <a:sym typeface="Cairo" pitchFamily="0" charset="0"/>
              </a:rPr>
              <a:t>قائمة المراجع وفق نظام APA</a:t>
            </a:r>
            <a:endParaRPr lang="zh-CN" altLang="en-US" sz="2200" b="1" i="0" u="none" strike="noStrike" kern="0" cap="none" spc="0" baseline="0">
              <a:solidFill>
                <a:srgbClr val="073763"/>
              </a:solidFill>
              <a:latin typeface="Cairo" pitchFamily="0" charset="0"/>
              <a:ea typeface="Cairo" pitchFamily="0" charset="0"/>
              <a:cs typeface="Cairo" pitchFamily="0" charset="0"/>
              <a:sym typeface="Cairo" pitchFamily="0" charset="0"/>
            </a:endParaRPr>
          </a:p>
        </p:txBody>
      </p:sp>
      <p:sp>
        <p:nvSpPr>
          <p:cNvPr id="127" name="Rectangles"/>
          <p:cNvSpPr>
            <a:spLocks/>
          </p:cNvSpPr>
          <p:nvPr/>
        </p:nvSpPr>
        <p:spPr>
          <a:xfrm rot="0">
            <a:off x="675748" y="1302575"/>
            <a:ext cx="10935300" cy="5778787"/>
          </a:xfrm>
          <a:prstGeom prst="rect"/>
          <a:noFill/>
          <a:ln w="12700" cmpd="sng" cap="flat">
            <a:noFill/>
            <a:prstDash val="solid"/>
            <a:round/>
          </a:ln>
        </p:spPr>
        <p:txBody>
          <a:bodyPr vert="horz" wrap="square" lIns="91425" tIns="91425" rIns="91425" bIns="91425" anchor="t" anchorCtr="0">
            <a:prstTxWarp prst="textNoShape"/>
            <a:spAutoFit/>
          </a:bodyPr>
          <a:lstStyle/>
          <a:p>
            <a:pPr marL="0" indent="0" algn="r">
              <a:lnSpc>
                <a:spcPct val="100000"/>
              </a:lnSpc>
              <a:spcBef>
                <a:spcPts val="0"/>
              </a:spcBef>
              <a:spcAft>
                <a:spcPts val="0"/>
              </a:spcAft>
              <a:buNone/>
            </a:pP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r">
              <a:lnSpc>
                <a:spcPct val="100000"/>
              </a:lnSpc>
              <a:spcBef>
                <a:spcPts val="0"/>
              </a:spcBef>
              <a:spcAft>
                <a:spcPts val="0"/>
              </a:spcAft>
              <a:buNone/>
            </a:pP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منى بنت عبدالعزيز الخنيني. (2019). أسلوب استخدام وسائل التواصل الاجتماعي الالكترونية وعلاقته بالانتماء لدى طالبات الجامعات بالسعودية. مجلة العلوم التربوية و الدراسات الإنسانية, 1(7), 312-342(</a:t>
            </a:r>
            <a:endParaRPr lang="en-US" altLang="zh-CN" sz="1400" b="1" i="0" u="sng"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457200" indent="0" algn="r">
              <a:lnSpc>
                <a:spcPct val="100000"/>
              </a:lnSpc>
              <a:spcBef>
                <a:spcPts val="0"/>
              </a:spcBef>
              <a:spcAft>
                <a:spcPts val="0"/>
              </a:spcAft>
              <a:buNone/>
            </a:pPr>
            <a:r>
              <a:rPr lang="en-US" altLang="zh-CN" sz="1100" b="1" i="0" u="sng" strike="noStrike" kern="0" cap="none" spc="0" baseline="0">
                <a:solidFill>
                  <a:srgbClr val="6FA8DC"/>
                </a:solidFill>
                <a:latin typeface="EB Garamond" pitchFamily="0" charset="0"/>
                <a:ea typeface="EB Garamond" pitchFamily="0" charset="0"/>
                <a:cs typeface="EB Garamond" pitchFamily="0" charset="0"/>
                <a:sym typeface="EB Garamond" pitchFamily="0" charset="0"/>
                <a:hlinkClick r:id="rId2"/>
              </a:rPr>
              <a:t>https://doi.org/10.55074/hesj.v1i7.80</a:t>
            </a: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 </a:t>
            </a: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l">
              <a:lnSpc>
                <a:spcPct val="100000"/>
              </a:lnSpc>
              <a:spcBef>
                <a:spcPts val="0"/>
              </a:spcBef>
              <a:spcAft>
                <a:spcPts val="0"/>
              </a:spcAft>
              <a:buNone/>
            </a:pP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Al-Saify, A., Al-Haays, A., &amp; Al-Sharif, M. (2024). The use of social media and its relationship to National identity among university </a:t>
            </a: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l">
              <a:lnSpc>
                <a:spcPct val="100000"/>
              </a:lnSpc>
              <a:spcBef>
                <a:spcPts val="0"/>
              </a:spcBef>
              <a:spcAft>
                <a:spcPts val="0"/>
              </a:spcAft>
              <a:buNone/>
            </a:pP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students. Edelweiss Appl Sci Technol, 8(3), 1091-105.‏</a:t>
            </a: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l">
              <a:lnSpc>
                <a:spcPct val="100000"/>
              </a:lnSpc>
              <a:spcBef>
                <a:spcPts val="0"/>
              </a:spcBef>
              <a:spcAft>
                <a:spcPts val="0"/>
              </a:spcAft>
              <a:buNone/>
            </a:pPr>
            <a:r>
              <a:rPr lang="en-US" altLang="zh-CN" sz="1100" b="1" i="0" u="sng" strike="noStrike" kern="0" cap="none" spc="0" baseline="0">
                <a:solidFill>
                  <a:schemeClr val="accent2"/>
                </a:solidFill>
                <a:latin typeface="EB Garamond" pitchFamily="0" charset="0"/>
                <a:ea typeface="EB Garamond" pitchFamily="0" charset="0"/>
                <a:cs typeface="EB Garamond" pitchFamily="0" charset="0"/>
                <a:sym typeface="EB Garamond" pitchFamily="0" charset="0"/>
                <a:hlinkClick r:id="rId3"/>
              </a:rPr>
              <a:t>https://doi.org/10.55214/25768484.v8i3.1091</a:t>
            </a:r>
            <a:r>
              <a:rPr lang="en-US" altLang="zh-CN" sz="1400" b="1" i="0" u="none" strike="noStrike" kern="0" cap="none" spc="0" baseline="0">
                <a:solidFill>
                  <a:srgbClr val="6FA8DC"/>
                </a:solidFill>
                <a:latin typeface="EB Garamond" pitchFamily="0" charset="0"/>
                <a:ea typeface="EB Garamond" pitchFamily="0" charset="0"/>
                <a:cs typeface="EB Garamond" pitchFamily="0" charset="0"/>
                <a:sym typeface="EB Garamond" pitchFamily="0" charset="0"/>
              </a:rPr>
              <a:t> </a:t>
            </a:r>
            <a:endParaRPr lang="en-US" altLang="zh-CN" sz="1400" b="1" i="0" u="none" strike="noStrike" kern="0" cap="none" spc="0" baseline="0">
              <a:solidFill>
                <a:srgbClr val="6FA8DC"/>
              </a:solidFill>
              <a:latin typeface="EB Garamond" pitchFamily="0" charset="0"/>
              <a:ea typeface="EB Garamond" pitchFamily="0" charset="0"/>
              <a:cs typeface="EB Garamond" pitchFamily="0" charset="0"/>
              <a:sym typeface="EB Garamond" pitchFamily="0" charset="0"/>
            </a:endParaRPr>
          </a:p>
          <a:p>
            <a:pPr marL="0" indent="0" algn="r">
              <a:lnSpc>
                <a:spcPct val="100000"/>
              </a:lnSpc>
              <a:spcBef>
                <a:spcPts val="0"/>
              </a:spcBef>
              <a:spcAft>
                <a:spcPts val="0"/>
              </a:spcAft>
              <a:buNone/>
            </a:pP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l">
              <a:lnSpc>
                <a:spcPct val="100000"/>
              </a:lnSpc>
              <a:spcBef>
                <a:spcPts val="0"/>
              </a:spcBef>
              <a:spcAft>
                <a:spcPts val="0"/>
              </a:spcAft>
              <a:buNone/>
            </a:pP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Alshammari, M. M., Al-Mamary, Y. H., &amp; Abubakar, A. A. (2024). Revolutionizing education: unleashing the power of social media in Saudi Arabian public universities. Humanities and Social Sciences Communications, 11(1), 1-12. -w</a:t>
            </a: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l">
              <a:lnSpc>
                <a:spcPct val="100000"/>
              </a:lnSpc>
              <a:spcBef>
                <a:spcPts val="0"/>
              </a:spcBef>
              <a:spcAft>
                <a:spcPts val="0"/>
              </a:spcAft>
              <a:buNone/>
            </a:pPr>
            <a:r>
              <a:rPr lang="en-US" altLang="zh-CN" sz="1100" b="1" i="0" u="sng" strike="noStrike" kern="0" cap="none" spc="0" baseline="0">
                <a:solidFill>
                  <a:schemeClr val="accent2"/>
                </a:solidFill>
                <a:latin typeface="EB Garamond" pitchFamily="0" charset="0"/>
                <a:ea typeface="EB Garamond" pitchFamily="0" charset="0"/>
                <a:cs typeface="EB Garamond" pitchFamily="0" charset="0"/>
                <a:sym typeface="EB Garamond" pitchFamily="0" charset="0"/>
                <a:hlinkClick r:id="rId4"/>
              </a:rPr>
              <a:t>https://doi.org/10.1057/s41599-024-0331</a:t>
            </a: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 </a:t>
            </a: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r">
              <a:lnSpc>
                <a:spcPct val="100000"/>
              </a:lnSpc>
              <a:spcBef>
                <a:spcPts val="0"/>
              </a:spcBef>
              <a:spcAft>
                <a:spcPts val="0"/>
              </a:spcAft>
              <a:buNone/>
            </a:pP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l">
              <a:lnSpc>
                <a:spcPct val="100000"/>
              </a:lnSpc>
              <a:spcBef>
                <a:spcPts val="0"/>
              </a:spcBef>
              <a:spcAft>
                <a:spcPts val="0"/>
              </a:spcAft>
              <a:buNone/>
            </a:pP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Capriotti, P., &amp; Zeler, I. (2023). Analysing effective social media communication in higher education institutions. Humanities and social</a:t>
            </a: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 </a:t>
            </a: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sciences communications, 10(1), 1-13. </a:t>
            </a: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l">
              <a:lnSpc>
                <a:spcPct val="115000"/>
              </a:lnSpc>
              <a:spcBef>
                <a:spcPts val="0"/>
              </a:spcBef>
              <a:spcAft>
                <a:spcPts val="0"/>
              </a:spcAft>
              <a:buNone/>
            </a:pPr>
            <a:r>
              <a:rPr lang="en-US" altLang="zh-CN" sz="1000" b="1" i="0" u="sng" strike="noStrike" kern="0" cap="none" spc="0" baseline="0">
                <a:highlight>
                  <a:srgbClr val="FFFFFF"/>
                </a:highlight>
                <a:solidFill>
                  <a:schemeClr val="accent2"/>
                </a:solidFill>
                <a:latin typeface="EB Garamond" pitchFamily="0" charset="0"/>
                <a:ea typeface="EB Garamond" pitchFamily="0" charset="0"/>
                <a:cs typeface="EB Garamond" pitchFamily="0" charset="0"/>
                <a:sym typeface="EB Garamond" pitchFamily="0" charset="0"/>
                <a:hlinkClick r:id="rId5"/>
              </a:rPr>
              <a:t>https://doi.org/10.1057/s41599-023-02187-8</a:t>
            </a:r>
            <a:endParaRPr lang="en-US" altLang="zh-CN" sz="1400" b="1" i="0" u="none" strike="noStrike" kern="0" cap="none" spc="0" baseline="0">
              <a:solidFill>
                <a:schemeClr val="accent2"/>
              </a:solidFill>
              <a:latin typeface="EB Garamond" pitchFamily="0" charset="0"/>
              <a:ea typeface="EB Garamond" pitchFamily="0" charset="0"/>
              <a:cs typeface="EB Garamond" pitchFamily="0" charset="0"/>
              <a:sym typeface="EB Garamond" pitchFamily="0" charset="0"/>
            </a:endParaRPr>
          </a:p>
          <a:p>
            <a:pPr marL="0" indent="0" algn="r">
              <a:lnSpc>
                <a:spcPct val="100000"/>
              </a:lnSpc>
              <a:spcBef>
                <a:spcPts val="0"/>
              </a:spcBef>
              <a:spcAft>
                <a:spcPts val="0"/>
              </a:spcAft>
              <a:buNone/>
            </a:pP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l">
              <a:lnSpc>
                <a:spcPct val="100000"/>
              </a:lnSpc>
              <a:spcBef>
                <a:spcPts val="0"/>
              </a:spcBef>
              <a:spcAft>
                <a:spcPts val="0"/>
              </a:spcAft>
              <a:buNone/>
            </a:pP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Galioto, M., Pedone, F., Vantarakis, A., Tavares, P., &amp; Bianco, A. (2025). The use of social networks in institutional communication at university: a prospective pattern for enhancing the sense of belonging among students. Frontiers in Communication, 10, 1523295.‏</a:t>
            </a:r>
            <a:endParaRPr lang="en-US" altLang="zh-CN" sz="1000" b="0" i="0" u="none" strike="noStrike" kern="0" cap="none" spc="0" baseline="0">
              <a:highlight>
                <a:srgbClr val="FFFFFF"/>
              </a:highlight>
              <a:solidFill>
                <a:srgbClr val="073763"/>
              </a:solidFill>
              <a:latin typeface="EB Garamond" pitchFamily="0" charset="0"/>
              <a:ea typeface="EB Garamond" pitchFamily="0" charset="0"/>
              <a:cs typeface="EB Garamond" pitchFamily="0" charset="0"/>
              <a:sym typeface="EB Garamond" pitchFamily="0" charset="0"/>
            </a:endParaRPr>
          </a:p>
          <a:p>
            <a:pPr marL="0" indent="0" algn="l">
              <a:lnSpc>
                <a:spcPct val="100000"/>
              </a:lnSpc>
              <a:spcBef>
                <a:spcPts val="0"/>
              </a:spcBef>
              <a:spcAft>
                <a:spcPts val="0"/>
              </a:spcAft>
              <a:buNone/>
            </a:pPr>
            <a:r>
              <a:rPr lang="en-US" altLang="zh-CN" sz="1000" b="1" i="0" u="sng" strike="noStrike" kern="0" cap="none" spc="0" baseline="0">
                <a:highlight>
                  <a:srgbClr val="FFFFFF"/>
                </a:highlight>
                <a:solidFill>
                  <a:schemeClr val="accent2"/>
                </a:solidFill>
                <a:latin typeface="EB Garamond" pitchFamily="0" charset="0"/>
                <a:ea typeface="EB Garamond" pitchFamily="0" charset="0"/>
                <a:cs typeface="EB Garamond" pitchFamily="0" charset="0"/>
                <a:sym typeface="EB Garamond" pitchFamily="0" charset="0"/>
                <a:hlinkClick r:id="rId6"/>
              </a:rPr>
              <a:t>https://doi.org/10.3389/fcomm.2025.1523295</a:t>
            </a: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 </a:t>
            </a: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r">
              <a:lnSpc>
                <a:spcPct val="100000"/>
              </a:lnSpc>
              <a:spcBef>
                <a:spcPts val="0"/>
              </a:spcBef>
              <a:spcAft>
                <a:spcPts val="0"/>
              </a:spcAft>
              <a:buNone/>
            </a:pPr>
            <a:r>
              <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rPr>
              <a:t> </a:t>
            </a:r>
            <a:endParaRPr lang="en-US" altLang="zh-CN"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a:p>
            <a:pPr marL="0" indent="0" algn="l">
              <a:lnSpc>
                <a:spcPct val="115000"/>
              </a:lnSpc>
              <a:spcBef>
                <a:spcPts val="0"/>
              </a:spcBef>
              <a:spcAft>
                <a:spcPts val="0"/>
              </a:spcAft>
              <a:buNone/>
            </a:pPr>
            <a:r>
              <a:rPr lang="en-US" altLang="zh-CN" sz="1000" b="1" i="0" u="none" strike="noStrike" kern="0" cap="none" spc="0" baseline="0">
                <a:highlight>
                  <a:srgbClr val="FFFFFF"/>
                </a:highlight>
                <a:solidFill>
                  <a:srgbClr val="222222"/>
                </a:solidFill>
                <a:latin typeface="EB Garamond" pitchFamily="0" charset="0"/>
                <a:ea typeface="EB Garamond" pitchFamily="0" charset="0"/>
                <a:cs typeface="EB Garamond" pitchFamily="0" charset="0"/>
                <a:sym typeface="EB Garamond" pitchFamily="0" charset="0"/>
              </a:rPr>
              <a:t>Al-Saify, H., Aisha, F., Hashem, M., Osama, S., &amp; Darwish, S. (2024). The Implementation of Higher Education Institutions to Dialogue Communication Principles via Twitter. </a:t>
            </a:r>
            <a:r>
              <a:rPr lang="en-US" altLang="zh-CN" sz="1000" b="1" i="1" u="none" strike="noStrike" kern="0" cap="none" spc="0" baseline="0">
                <a:highlight>
                  <a:srgbClr val="FFFFFF"/>
                </a:highlight>
                <a:solidFill>
                  <a:srgbClr val="222222"/>
                </a:solidFill>
                <a:latin typeface="EB Garamond" pitchFamily="0" charset="0"/>
                <a:ea typeface="EB Garamond" pitchFamily="0" charset="0"/>
                <a:cs typeface="EB Garamond" pitchFamily="0" charset="0"/>
                <a:sym typeface="EB Garamond" pitchFamily="0" charset="0"/>
              </a:rPr>
              <a:t>Dirasat: Human &amp; Social Sciences</a:t>
            </a:r>
            <a:r>
              <a:rPr lang="en-US" altLang="zh-CN" sz="1000" b="1" i="0" u="none" strike="noStrike" kern="0" cap="none" spc="0" baseline="0">
                <a:highlight>
                  <a:srgbClr val="FFFFFF"/>
                </a:highlight>
                <a:solidFill>
                  <a:srgbClr val="222222"/>
                </a:solidFill>
                <a:latin typeface="EB Garamond" pitchFamily="0" charset="0"/>
                <a:ea typeface="EB Garamond" pitchFamily="0" charset="0"/>
                <a:cs typeface="EB Garamond" pitchFamily="0" charset="0"/>
                <a:sym typeface="EB Garamond" pitchFamily="0" charset="0"/>
              </a:rPr>
              <a:t>, </a:t>
            </a:r>
            <a:r>
              <a:rPr lang="en-US" altLang="zh-CN" sz="1000" b="1" i="1" u="none" strike="noStrike" kern="0" cap="none" spc="0" baseline="0">
                <a:highlight>
                  <a:srgbClr val="FFFFFF"/>
                </a:highlight>
                <a:solidFill>
                  <a:srgbClr val="222222"/>
                </a:solidFill>
                <a:latin typeface="EB Garamond" pitchFamily="0" charset="0"/>
                <a:ea typeface="EB Garamond" pitchFamily="0" charset="0"/>
                <a:cs typeface="EB Garamond" pitchFamily="0" charset="0"/>
                <a:sym typeface="EB Garamond" pitchFamily="0" charset="0"/>
              </a:rPr>
              <a:t>51</a:t>
            </a:r>
            <a:r>
              <a:rPr lang="en-US" altLang="zh-CN" sz="1000" b="1" i="0" u="none" strike="noStrike" kern="0" cap="none" spc="0" baseline="0">
                <a:highlight>
                  <a:srgbClr val="FFFFFF"/>
                </a:highlight>
                <a:solidFill>
                  <a:srgbClr val="222222"/>
                </a:solidFill>
                <a:latin typeface="EB Garamond" pitchFamily="0" charset="0"/>
                <a:ea typeface="EB Garamond" pitchFamily="0" charset="0"/>
                <a:cs typeface="EB Garamond" pitchFamily="0" charset="0"/>
                <a:sym typeface="EB Garamond" pitchFamily="0" charset="0"/>
              </a:rPr>
              <a:t>(5).‏ </a:t>
            </a:r>
            <a:r>
              <a:rPr lang="en-US" altLang="zh-CN" sz="1000" b="1" i="0" u="sng" strike="noStrike" kern="0" cap="none" spc="0" baseline="0">
                <a:highlight>
                  <a:srgbClr val="FFFFFF"/>
                </a:highlight>
                <a:solidFill>
                  <a:schemeClr val="accent2"/>
                </a:solidFill>
                <a:latin typeface="EB Garamond" pitchFamily="0" charset="0"/>
                <a:ea typeface="EB Garamond" pitchFamily="0" charset="0"/>
                <a:cs typeface="EB Garamond" pitchFamily="0" charset="0"/>
                <a:sym typeface="EB Garamond" pitchFamily="0" charset="0"/>
                <a:hlinkClick r:id="rId7"/>
              </a:rPr>
              <a:t>https://www.researchgate.net/deref/https%3A%2F%2Fdoi.org%2F10.35516%2Fhum.v51i5.3721?_tp=eyJjb250ZXh0Ijp7ImZpcnN0UGFnZSI6InB1YmxpY2F0aW9uIiwicGFnZSI6InB1YmxpY2F0aW9uIn19</a:t>
            </a:r>
            <a:r>
              <a:rPr lang="en-US" altLang="zh-CN" sz="1000" b="1" i="0" u="none" strike="noStrike" kern="0" cap="none" spc="0" baseline="0">
                <a:highlight>
                  <a:srgbClr val="FFFFFF"/>
                </a:highlight>
                <a:solidFill>
                  <a:srgbClr val="222222"/>
                </a:solidFill>
                <a:latin typeface="EB Garamond" pitchFamily="0" charset="0"/>
                <a:ea typeface="EB Garamond" pitchFamily="0" charset="0"/>
                <a:cs typeface="EB Garamond" pitchFamily="0" charset="0"/>
                <a:sym typeface="EB Garamond" pitchFamily="0" charset="0"/>
              </a:rPr>
              <a:t> </a:t>
            </a:r>
            <a:endParaRPr lang="en-US" altLang="zh-CN" sz="1000" b="1" i="0" u="none" strike="noStrike" kern="0" cap="none" spc="0" baseline="0">
              <a:highlight>
                <a:srgbClr val="FFFFFF"/>
              </a:highlight>
              <a:solidFill>
                <a:srgbClr val="222222"/>
              </a:solidFill>
              <a:latin typeface="EB Garamond" pitchFamily="0" charset="0"/>
              <a:ea typeface="EB Garamond" pitchFamily="0" charset="0"/>
              <a:cs typeface="EB Garamond" pitchFamily="0" charset="0"/>
              <a:sym typeface="EB Garamond" pitchFamily="0" charset="0"/>
            </a:endParaRPr>
          </a:p>
          <a:p>
            <a:pPr marL="0" indent="0" algn="l">
              <a:lnSpc>
                <a:spcPct val="115000"/>
              </a:lnSpc>
              <a:spcBef>
                <a:spcPts val="0"/>
              </a:spcBef>
              <a:spcAft>
                <a:spcPts val="0"/>
              </a:spcAft>
              <a:buNone/>
            </a:pPr>
            <a:endParaRPr lang="en-US" altLang="zh-CN" sz="1000" b="1" i="0" u="none" strike="noStrike" kern="0" cap="none" spc="0" baseline="0">
              <a:highlight>
                <a:srgbClr val="FFFFFF"/>
              </a:highlight>
              <a:solidFill>
                <a:srgbClr val="222222"/>
              </a:solidFill>
              <a:latin typeface="EB Garamond" pitchFamily="0" charset="0"/>
              <a:ea typeface="EB Garamond" pitchFamily="0" charset="0"/>
              <a:cs typeface="EB Garamond" pitchFamily="0" charset="0"/>
              <a:sym typeface="EB Garamond" pitchFamily="0" charset="0"/>
            </a:endParaRPr>
          </a:p>
          <a:p>
            <a:pPr marL="0" indent="0" algn="r">
              <a:lnSpc>
                <a:spcPct val="100000"/>
              </a:lnSpc>
              <a:spcBef>
                <a:spcPts val="0"/>
              </a:spcBef>
              <a:spcAft>
                <a:spcPts val="0"/>
              </a:spcAft>
              <a:buNone/>
            </a:pPr>
            <a:endParaRPr lang="zh-CN" altLang="en-US" sz="1400" b="1" i="0" u="none" strike="noStrike" kern="0" cap="none" spc="0" baseline="0">
              <a:solidFill>
                <a:srgbClr val="073763"/>
              </a:solidFill>
              <a:latin typeface="EB Garamond" pitchFamily="0" charset="0"/>
              <a:ea typeface="EB Garamond" pitchFamily="0" charset="0"/>
              <a:cs typeface="EB Garamond" pitchFamily="0" charset="0"/>
              <a:sym typeface="EB Garamond" pitchFamily="0" charset="0"/>
            </a:endParaRPr>
          </a:p>
        </p:txBody>
      </p:sp>
    </p:spTree>
    <p:extLst>
      <p:ext uri="{BB962C8B-B14F-4D97-AF65-F5344CB8AC3E}">
        <p14:creationId xmlns:p14="http://schemas.microsoft.com/office/powerpoint/2010/main" val="2095768413"/>
      </p:ext>
    </p:extLst>
  </p:cSld>
  <p:clrMapOvr>
    <a:masterClrMapping/>
  </p:clrMapOvr>
  <p:transition>
    <p:fade thruBlk="1"/>
  </p:transition>
</p:sld>
</file>

<file path=ppt/slides/slide13.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pic>
        <p:nvPicPr>
          <p:cNvPr id="130" name="Images" descr="image.png"/>
          <p:cNvPicPr>
            <a:picLocks/>
          </p:cNvPicPr>
          <p:nvPr/>
        </p:nvPicPr>
        <p:blipFill>
          <a:blip r:embed="rId1" cstate="print"/>
          <a:stretch>
            <a:fillRect/>
          </a:stretch>
        </p:blipFill>
        <p:spPr>
          <a:xfrm rot="0">
            <a:off x="9536459" y="4206180"/>
            <a:ext cx="2541240" cy="1133474"/>
          </a:xfrm>
          <a:prstGeom prst="rect"/>
          <a:noFill/>
          <a:ln w="12700" cmpd="sng" cap="flat">
            <a:noFill/>
            <a:prstDash val="solid"/>
            <a:round/>
          </a:ln>
        </p:spPr>
      </p:pic>
      <p:pic>
        <p:nvPicPr>
          <p:cNvPr id="131" name="Images" descr="image.png"/>
          <p:cNvPicPr>
            <a:picLocks/>
          </p:cNvPicPr>
          <p:nvPr/>
        </p:nvPicPr>
        <p:blipFill>
          <a:blip r:embed="rId2" cstate="print"/>
          <a:stretch>
            <a:fillRect/>
          </a:stretch>
        </p:blipFill>
        <p:spPr>
          <a:xfrm rot="0">
            <a:off x="7005339" y="2615505"/>
            <a:ext cx="2541240" cy="1133474"/>
          </a:xfrm>
          <a:prstGeom prst="rect"/>
          <a:noFill/>
          <a:ln w="12700" cmpd="sng" cap="flat">
            <a:noFill/>
            <a:prstDash val="solid"/>
            <a:round/>
          </a:ln>
        </p:spPr>
      </p:pic>
      <p:pic>
        <p:nvPicPr>
          <p:cNvPr id="132" name="Images" descr="image.png"/>
          <p:cNvPicPr>
            <a:picLocks/>
          </p:cNvPicPr>
          <p:nvPr/>
        </p:nvPicPr>
        <p:blipFill>
          <a:blip r:embed="rId3" cstate="print"/>
          <a:stretch>
            <a:fillRect/>
          </a:stretch>
        </p:blipFill>
        <p:spPr>
          <a:xfrm rot="0">
            <a:off x="4321819" y="4206180"/>
            <a:ext cx="2541240" cy="1133474"/>
          </a:xfrm>
          <a:prstGeom prst="rect"/>
          <a:noFill/>
          <a:ln w="12700" cmpd="sng" cap="flat">
            <a:noFill/>
            <a:prstDash val="solid"/>
            <a:round/>
          </a:ln>
        </p:spPr>
      </p:pic>
      <p:pic>
        <p:nvPicPr>
          <p:cNvPr id="133" name="Images" descr="image.png"/>
          <p:cNvPicPr>
            <a:picLocks/>
          </p:cNvPicPr>
          <p:nvPr/>
        </p:nvPicPr>
        <p:blipFill>
          <a:blip r:embed="rId4" cstate="print"/>
          <a:stretch>
            <a:fillRect/>
          </a:stretch>
        </p:blipFill>
        <p:spPr>
          <a:xfrm rot="0">
            <a:off x="2095500" y="2539305"/>
            <a:ext cx="2541240" cy="1133474"/>
          </a:xfrm>
          <a:prstGeom prst="rect"/>
          <a:noFill/>
          <a:ln w="12700" cmpd="sng" cap="flat">
            <a:noFill/>
            <a:prstDash val="solid"/>
            <a:round/>
          </a:ln>
        </p:spPr>
      </p:pic>
      <p:sp>
        <p:nvSpPr>
          <p:cNvPr id="134" name="Rectangles"/>
          <p:cNvSpPr>
            <a:spLocks/>
          </p:cNvSpPr>
          <p:nvPr/>
        </p:nvSpPr>
        <p:spPr>
          <a:xfrm rot="0">
            <a:off x="58225" y="3939324"/>
            <a:ext cx="12019499" cy="19199"/>
          </a:xfrm>
          <a:prstGeom prst="rect"/>
          <a:solidFill>
            <a:srgbClr val="CBD5E1"/>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
        <p:nvSpPr>
          <p:cNvPr id="135" name="Rectangles"/>
          <p:cNvSpPr>
            <a:spLocks/>
          </p:cNvSpPr>
          <p:nvPr/>
        </p:nvSpPr>
        <p:spPr>
          <a:xfrm rot="0">
            <a:off x="9622947" y="4387155"/>
            <a:ext cx="2368200" cy="211499"/>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00000"/>
              </a:lnSpc>
              <a:spcBef>
                <a:spcPts val="0"/>
              </a:spcBef>
              <a:spcAft>
                <a:spcPts val="0"/>
              </a:spcAft>
              <a:buNone/>
            </a:pPr>
            <a:r>
              <a:rPr lang="en-US" altLang="zh-CN" sz="1350" b="1" i="0" u="none" strike="noStrike" kern="0" cap="none" spc="0" baseline="0">
                <a:solidFill>
                  <a:srgbClr val="073763"/>
                </a:solidFill>
                <a:latin typeface="Cairo" pitchFamily="0" charset="0"/>
                <a:ea typeface="Cairo" pitchFamily="0" charset="0"/>
                <a:cs typeface="Cairo" pitchFamily="0" charset="0"/>
                <a:sym typeface="Cairo" pitchFamily="0" charset="0"/>
              </a:rPr>
              <a:t>المرحلة الأولى</a:t>
            </a:r>
            <a:endParaRPr lang="zh-CN" altLang="en-US" sz="1400" b="0"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
        <p:nvSpPr>
          <p:cNvPr id="136" name="Rectangles"/>
          <p:cNvSpPr>
            <a:spLocks/>
          </p:cNvSpPr>
          <p:nvPr/>
        </p:nvSpPr>
        <p:spPr>
          <a:xfrm rot="0">
            <a:off x="9679334" y="4758630"/>
            <a:ext cx="2255400" cy="453390"/>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40000"/>
              </a:lnSpc>
              <a:spcBef>
                <a:spcPts val="0"/>
              </a:spcBef>
              <a:spcAft>
                <a:spcPts val="0"/>
              </a:spcAft>
              <a:buNone/>
            </a:pPr>
            <a:r>
              <a:rPr lang="en-US" altLang="zh-CN" sz="1125" b="0" i="0" u="none" strike="noStrike" kern="0" cap="none" spc="0" baseline="0">
                <a:solidFill>
                  <a:srgbClr val="475569"/>
                </a:solidFill>
                <a:latin typeface="Cairo" pitchFamily="0" charset="0"/>
                <a:ea typeface="Cairo" pitchFamily="0" charset="0"/>
                <a:cs typeface="Cairo" pitchFamily="0" charset="0"/>
                <a:sym typeface="Cairo" pitchFamily="0" charset="0"/>
              </a:rPr>
              <a:t>صياغة المقترح البحثي والإطار النظري واستعراض المراجع الأدبية.</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37" name="Rectangles"/>
          <p:cNvSpPr>
            <a:spLocks/>
          </p:cNvSpPr>
          <p:nvPr/>
        </p:nvSpPr>
        <p:spPr>
          <a:xfrm rot="0">
            <a:off x="7168027" y="2720280"/>
            <a:ext cx="2368200" cy="211499"/>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00000"/>
              </a:lnSpc>
              <a:spcBef>
                <a:spcPts val="0"/>
              </a:spcBef>
              <a:spcAft>
                <a:spcPts val="0"/>
              </a:spcAft>
              <a:buNone/>
            </a:pPr>
            <a:r>
              <a:rPr lang="en-US" altLang="zh-CN" sz="1350" b="1" i="0" u="none" strike="noStrike" kern="0" cap="none" spc="0" baseline="0">
                <a:solidFill>
                  <a:srgbClr val="073763"/>
                </a:solidFill>
                <a:latin typeface="Cairo" pitchFamily="0" charset="0"/>
                <a:ea typeface="Cairo" pitchFamily="0" charset="0"/>
                <a:cs typeface="Cairo" pitchFamily="0" charset="0"/>
                <a:sym typeface="Cairo" pitchFamily="0" charset="0"/>
              </a:rPr>
              <a:t>المرحلة الثانية</a:t>
            </a:r>
            <a:endParaRPr lang="zh-CN" altLang="en-US" sz="1400" b="0"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
        <p:nvSpPr>
          <p:cNvPr id="138" name="Rectangles"/>
          <p:cNvSpPr>
            <a:spLocks/>
          </p:cNvSpPr>
          <p:nvPr/>
        </p:nvSpPr>
        <p:spPr>
          <a:xfrm rot="0">
            <a:off x="7224414" y="3015554"/>
            <a:ext cx="2255400" cy="680085"/>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40000"/>
              </a:lnSpc>
              <a:spcBef>
                <a:spcPts val="0"/>
              </a:spcBef>
              <a:spcAft>
                <a:spcPts val="0"/>
              </a:spcAft>
              <a:buNone/>
            </a:pPr>
            <a:r>
              <a:rPr lang="en-US" altLang="zh-CN" sz="1125" b="0" i="0" u="none" strike="noStrike" kern="0" cap="none" spc="0" baseline="0">
                <a:solidFill>
                  <a:srgbClr val="475569"/>
                </a:solidFill>
                <a:latin typeface="Cairo" pitchFamily="0" charset="0"/>
                <a:ea typeface="Cairo" pitchFamily="0" charset="0"/>
                <a:cs typeface="Cairo" pitchFamily="0" charset="0"/>
                <a:sym typeface="Cairo" pitchFamily="0" charset="0"/>
              </a:rPr>
              <a:t>بناء أداة الاستبانة وعرضها على المحكمين للتأكد من الصدق والثبات</a:t>
            </a:r>
            <a:r>
              <a:rPr lang="en-US" altLang="zh-CN" sz="1125" b="0" i="0" u="none" strike="noStrike" kern="0" cap="none" spc="0" baseline="0">
                <a:solidFill>
                  <a:srgbClr val="475569"/>
                </a:solidFill>
                <a:latin typeface="Cairo" pitchFamily="0" charset="0"/>
                <a:ea typeface="Cairo" pitchFamily="0" charset="0"/>
                <a:cs typeface="Cairo" pitchFamily="0" charset="0"/>
                <a:sym typeface="Cairo" pitchFamily="0" charset="0"/>
              </a:rPr>
              <a:t> تطبيق الدراسة الاستطلاعية </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39" name="Rectangles"/>
          <p:cNvSpPr>
            <a:spLocks/>
          </p:cNvSpPr>
          <p:nvPr/>
        </p:nvSpPr>
        <p:spPr>
          <a:xfrm rot="0">
            <a:off x="4408307" y="4387155"/>
            <a:ext cx="2368199" cy="211499"/>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00000"/>
              </a:lnSpc>
              <a:spcBef>
                <a:spcPts val="0"/>
              </a:spcBef>
              <a:spcAft>
                <a:spcPts val="0"/>
              </a:spcAft>
              <a:buNone/>
            </a:pPr>
            <a:r>
              <a:rPr lang="en-US" altLang="zh-CN" sz="1350" b="1" i="0" u="none" strike="noStrike" kern="0" cap="none" spc="0" baseline="0">
                <a:solidFill>
                  <a:srgbClr val="073763"/>
                </a:solidFill>
                <a:latin typeface="Cairo" pitchFamily="0" charset="0"/>
                <a:ea typeface="Cairo" pitchFamily="0" charset="0"/>
                <a:cs typeface="Cairo" pitchFamily="0" charset="0"/>
                <a:sym typeface="Cairo" pitchFamily="0" charset="0"/>
              </a:rPr>
              <a:t>المرحلة الثالثة</a:t>
            </a:r>
            <a:endParaRPr lang="zh-CN" altLang="en-US" sz="1400" b="0"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
        <p:nvSpPr>
          <p:cNvPr id="140" name="Rectangles"/>
          <p:cNvSpPr>
            <a:spLocks/>
          </p:cNvSpPr>
          <p:nvPr/>
        </p:nvSpPr>
        <p:spPr>
          <a:xfrm rot="0">
            <a:off x="2181987" y="2720280"/>
            <a:ext cx="2368199" cy="211499"/>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00000"/>
              </a:lnSpc>
              <a:spcBef>
                <a:spcPts val="0"/>
              </a:spcBef>
              <a:spcAft>
                <a:spcPts val="0"/>
              </a:spcAft>
              <a:buNone/>
            </a:pPr>
            <a:r>
              <a:rPr lang="en-US" altLang="zh-CN" sz="1350" b="1" i="0" u="none" strike="noStrike" kern="0" cap="none" spc="0" baseline="0">
                <a:solidFill>
                  <a:srgbClr val="073763"/>
                </a:solidFill>
                <a:latin typeface="Cairo" pitchFamily="0" charset="0"/>
                <a:ea typeface="Cairo" pitchFamily="0" charset="0"/>
                <a:cs typeface="Cairo" pitchFamily="0" charset="0"/>
                <a:sym typeface="Cairo" pitchFamily="0" charset="0"/>
              </a:rPr>
              <a:t>المرحلة الرابعة</a:t>
            </a:r>
            <a:endParaRPr lang="zh-CN" altLang="en-US" sz="1400" b="0"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
        <p:nvSpPr>
          <p:cNvPr id="141" name="Rectangles"/>
          <p:cNvSpPr>
            <a:spLocks/>
          </p:cNvSpPr>
          <p:nvPr/>
        </p:nvSpPr>
        <p:spPr>
          <a:xfrm rot="0">
            <a:off x="2238375" y="3015554"/>
            <a:ext cx="2255400" cy="453390"/>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40000"/>
              </a:lnSpc>
              <a:spcBef>
                <a:spcPts val="0"/>
              </a:spcBef>
              <a:spcAft>
                <a:spcPts val="0"/>
              </a:spcAft>
              <a:buNone/>
            </a:pPr>
            <a:r>
              <a:rPr lang="en-US" altLang="zh-CN" sz="1125" b="0" i="0" u="none" strike="noStrike" kern="0" cap="none" spc="0" baseline="0">
                <a:solidFill>
                  <a:srgbClr val="475569"/>
                </a:solidFill>
                <a:latin typeface="Cairo" pitchFamily="0" charset="0"/>
                <a:ea typeface="Cairo" pitchFamily="0" charset="0"/>
                <a:cs typeface="Cairo" pitchFamily="0" charset="0"/>
                <a:sym typeface="Cairo" pitchFamily="0" charset="0"/>
              </a:rPr>
              <a:t>إدخال البيانات وتحليلها بأستخدام اﻷساليب الاحصائية المناسبة وتفسير النتائج</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42" name="Rectangles"/>
          <p:cNvSpPr>
            <a:spLocks/>
          </p:cNvSpPr>
          <p:nvPr/>
        </p:nvSpPr>
        <p:spPr>
          <a:xfrm rot="0">
            <a:off x="476250" y="476250"/>
            <a:ext cx="11601600" cy="491489"/>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27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الخطة الزمنية لتنفيذ البحث</a:t>
            </a:r>
            <a:endParaRPr lang="zh-CN" altLang="en-US" sz="1400" b="0" i="0" u="none" strike="noStrike" kern="0" cap="none" spc="0" baseline="0">
              <a:solidFill>
                <a:srgbClr val="000000"/>
              </a:solidFill>
              <a:latin typeface="Cairo" pitchFamily="0" charset="0"/>
              <a:ea typeface="Cairo" pitchFamily="0" charset="0"/>
              <a:cs typeface="Cairo" pitchFamily="0" charset="0"/>
              <a:sym typeface="Cairo" pitchFamily="0" charset="0"/>
            </a:endParaRPr>
          </a:p>
        </p:txBody>
      </p:sp>
      <p:sp>
        <p:nvSpPr>
          <p:cNvPr id="143" name="Rectangles"/>
          <p:cNvSpPr>
            <a:spLocks/>
          </p:cNvSpPr>
          <p:nvPr/>
        </p:nvSpPr>
        <p:spPr>
          <a:xfrm rot="0">
            <a:off x="1028700" y="1001910"/>
            <a:ext cx="11048999" cy="19199"/>
          </a:xfrm>
          <a:prstGeom prst="rect"/>
          <a:solidFill>
            <a:srgbClr val="F1F5F9"/>
          </a:solidFill>
          <a:ln w="12700" cmpd="sng" cap="flat">
            <a:no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
        <p:nvSpPr>
          <p:cNvPr id="144" name="Rounded rectangle"/>
          <p:cNvSpPr>
            <a:spLocks/>
          </p:cNvSpPr>
          <p:nvPr/>
        </p:nvSpPr>
        <p:spPr>
          <a:xfrm rot="0">
            <a:off x="10692778" y="3825179"/>
            <a:ext cx="228600" cy="228600"/>
          </a:xfrm>
          <a:prstGeom prst="roundRect">
            <a:avLst>
              <a:gd name="adj" fmla="val 50000"/>
            </a:avLst>
          </a:prstGeom>
          <a:solidFill>
            <a:srgbClr val="FFFFFF"/>
          </a:solidFill>
          <a:ln w="38100" cmpd="sng" cap="flat">
            <a:solidFill>
              <a:srgbClr val="073763"/>
            </a:solid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
        <p:nvSpPr>
          <p:cNvPr id="145" name="Rounded rectangle"/>
          <p:cNvSpPr>
            <a:spLocks/>
          </p:cNvSpPr>
          <p:nvPr/>
        </p:nvSpPr>
        <p:spPr>
          <a:xfrm rot="0">
            <a:off x="8161659" y="3825179"/>
            <a:ext cx="228600" cy="228600"/>
          </a:xfrm>
          <a:prstGeom prst="roundRect">
            <a:avLst>
              <a:gd name="adj" fmla="val 50000"/>
            </a:avLst>
          </a:prstGeom>
          <a:solidFill>
            <a:srgbClr val="FFFFFF"/>
          </a:solidFill>
          <a:ln w="38100" cmpd="sng" cap="flat">
            <a:solidFill>
              <a:srgbClr val="073763"/>
            </a:solid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
        <p:nvSpPr>
          <p:cNvPr id="146" name="Rounded rectangle"/>
          <p:cNvSpPr>
            <a:spLocks/>
          </p:cNvSpPr>
          <p:nvPr/>
        </p:nvSpPr>
        <p:spPr>
          <a:xfrm rot="0">
            <a:off x="5401940" y="3825179"/>
            <a:ext cx="228600" cy="228600"/>
          </a:xfrm>
          <a:prstGeom prst="roundRect">
            <a:avLst>
              <a:gd name="adj" fmla="val 50000"/>
            </a:avLst>
          </a:prstGeom>
          <a:solidFill>
            <a:srgbClr val="FFFFFF"/>
          </a:solidFill>
          <a:ln w="38100" cmpd="sng" cap="flat">
            <a:solidFill>
              <a:srgbClr val="073763"/>
            </a:solid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sp>
        <p:nvSpPr>
          <p:cNvPr id="147" name="Rounded rectangle"/>
          <p:cNvSpPr>
            <a:spLocks/>
          </p:cNvSpPr>
          <p:nvPr/>
        </p:nvSpPr>
        <p:spPr>
          <a:xfrm rot="0">
            <a:off x="3251820" y="3825179"/>
            <a:ext cx="228600" cy="228600"/>
          </a:xfrm>
          <a:prstGeom prst="roundRect">
            <a:avLst>
              <a:gd name="adj" fmla="val 50000"/>
            </a:avLst>
          </a:prstGeom>
          <a:solidFill>
            <a:srgbClr val="FFFFFF"/>
          </a:solidFill>
          <a:ln w="38100" cmpd="sng" cap="flat">
            <a:solidFill>
              <a:srgbClr val="073763"/>
            </a:solid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pic>
        <p:nvPicPr>
          <p:cNvPr id="148" name="Images"/>
          <p:cNvPicPr>
            <a:picLocks/>
          </p:cNvPicPr>
          <p:nvPr/>
        </p:nvPicPr>
        <p:blipFill>
          <a:blip r:embed="rId5" cstate="print"/>
          <a:stretch>
            <a:fillRect/>
          </a:stretch>
        </p:blipFill>
        <p:spPr>
          <a:xfrm rot="0">
            <a:off x="0" y="48750"/>
            <a:ext cx="2967875" cy="1250350"/>
          </a:xfrm>
          <a:prstGeom prst="rect"/>
          <a:noFill/>
          <a:ln w="12700" cmpd="sng" cap="flat">
            <a:noFill/>
            <a:prstDash val="solid"/>
            <a:round/>
          </a:ln>
        </p:spPr>
      </p:pic>
      <p:sp>
        <p:nvSpPr>
          <p:cNvPr id="149" name="Rectangles"/>
          <p:cNvSpPr>
            <a:spLocks/>
          </p:cNvSpPr>
          <p:nvPr/>
        </p:nvSpPr>
        <p:spPr>
          <a:xfrm rot="0">
            <a:off x="4345334" y="4682430"/>
            <a:ext cx="2255399" cy="226694"/>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40000"/>
              </a:lnSpc>
              <a:spcBef>
                <a:spcPts val="0"/>
              </a:spcBef>
              <a:spcAft>
                <a:spcPts val="0"/>
              </a:spcAft>
              <a:buNone/>
            </a:pPr>
            <a:r>
              <a:rPr lang="en-US" altLang="zh-CN" sz="1125" b="0" i="0" u="none" strike="noStrike" kern="0" cap="none" spc="0" baseline="0">
                <a:solidFill>
                  <a:srgbClr val="475569"/>
                </a:solidFill>
                <a:latin typeface="Cairo" pitchFamily="0" charset="0"/>
                <a:ea typeface="Cairo" pitchFamily="0" charset="0"/>
                <a:cs typeface="Cairo" pitchFamily="0" charset="0"/>
                <a:sym typeface="Cairo" pitchFamily="0" charset="0"/>
              </a:rPr>
              <a:t>جمع البيانات من أفراد عينة الدراسة </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50" name="Rounded rectangle"/>
          <p:cNvSpPr>
            <a:spLocks/>
          </p:cNvSpPr>
          <p:nvPr/>
        </p:nvSpPr>
        <p:spPr>
          <a:xfrm rot="0">
            <a:off x="1194420" y="3825179"/>
            <a:ext cx="228599" cy="228600"/>
          </a:xfrm>
          <a:prstGeom prst="roundRect">
            <a:avLst>
              <a:gd name="adj" fmla="val 50000"/>
            </a:avLst>
          </a:prstGeom>
          <a:solidFill>
            <a:srgbClr val="FFFFFF"/>
          </a:solidFill>
          <a:ln w="38100" cmpd="sng" cap="flat">
            <a:solidFill>
              <a:srgbClr val="073763"/>
            </a:solidFill>
            <a:prstDash val="solid"/>
            <a:round/>
          </a:ln>
        </p:spPr>
        <p:txBody>
          <a:bodyPr vert="horz" wrap="square" lIns="91425" tIns="45700" rIns="91425" bIns="45700" anchor="ctr" anchorCtr="0">
            <a:prstTxWarp prst="textNoShape"/>
          </a:bodyPr>
          <a:lstStyle/>
          <a:p>
            <a:pPr marL="0" indent="0" algn="ctr">
              <a:lnSpc>
                <a:spcPct val="100000"/>
              </a:lnSpc>
              <a:spcBef>
                <a:spcPts val="0"/>
              </a:spcBef>
              <a:spcAft>
                <a:spcPts val="0"/>
              </a:spcAft>
              <a:buNone/>
            </a:pPr>
            <a:endParaRPr lang="zh-CN" altLang="en-US" sz="1800" b="0" i="0" u="none" strike="noStrike" kern="0" cap="none" spc="0" baseline="0">
              <a:solidFill>
                <a:srgbClr val="1A9988"/>
              </a:solidFill>
              <a:latin typeface="Calibri" pitchFamily="0" charset="0"/>
              <a:ea typeface="Calibri" pitchFamily="0" charset="0"/>
              <a:cs typeface="Calibri" pitchFamily="0" charset="0"/>
              <a:sym typeface="Calibri" pitchFamily="0" charset="0"/>
            </a:endParaRPr>
          </a:p>
        </p:txBody>
      </p:sp>
      <p:pic>
        <p:nvPicPr>
          <p:cNvPr id="151" name="Images" descr="image.png"/>
          <p:cNvPicPr>
            <a:picLocks/>
          </p:cNvPicPr>
          <p:nvPr/>
        </p:nvPicPr>
        <p:blipFill>
          <a:blip r:embed="rId6" cstate="print"/>
          <a:stretch>
            <a:fillRect/>
          </a:stretch>
        </p:blipFill>
        <p:spPr>
          <a:xfrm rot="0">
            <a:off x="130818" y="4206180"/>
            <a:ext cx="2541240" cy="1133474"/>
          </a:xfrm>
          <a:prstGeom prst="rect"/>
          <a:noFill/>
          <a:ln w="12700" cmpd="sng" cap="flat">
            <a:noFill/>
            <a:prstDash val="solid"/>
            <a:round/>
          </a:ln>
        </p:spPr>
      </p:pic>
      <p:sp>
        <p:nvSpPr>
          <p:cNvPr id="152" name="Rectangles"/>
          <p:cNvSpPr>
            <a:spLocks/>
          </p:cNvSpPr>
          <p:nvPr/>
        </p:nvSpPr>
        <p:spPr>
          <a:xfrm rot="0">
            <a:off x="141107" y="4310955"/>
            <a:ext cx="2368200" cy="211499"/>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00000"/>
              </a:lnSpc>
              <a:spcBef>
                <a:spcPts val="0"/>
              </a:spcBef>
              <a:spcAft>
                <a:spcPts val="0"/>
              </a:spcAft>
              <a:buNone/>
            </a:pPr>
            <a:r>
              <a:rPr lang="en-US" altLang="zh-CN" sz="1350" b="1" i="0" u="none" strike="noStrike" kern="0" cap="none" spc="0" baseline="0">
                <a:solidFill>
                  <a:srgbClr val="073763"/>
                </a:solidFill>
                <a:latin typeface="Cairo" pitchFamily="0" charset="0"/>
                <a:ea typeface="Cairo" pitchFamily="0" charset="0"/>
                <a:cs typeface="Cairo" pitchFamily="0" charset="0"/>
                <a:sym typeface="Cairo" pitchFamily="0" charset="0"/>
              </a:rPr>
              <a:t>المرحلة ا</a:t>
            </a:r>
            <a:r>
              <a:rPr lang="en-US" altLang="zh-CN" sz="1350" b="1" i="0" u="none" strike="noStrike" kern="0" cap="none" spc="0" baseline="0">
                <a:solidFill>
                  <a:srgbClr val="073763"/>
                </a:solidFill>
                <a:latin typeface="Cairo" pitchFamily="0" charset="0"/>
                <a:ea typeface="Cairo" pitchFamily="0" charset="0"/>
                <a:cs typeface="Cairo" pitchFamily="0" charset="0"/>
                <a:sym typeface="Cairo" pitchFamily="0" charset="0"/>
              </a:rPr>
              <a:t>لخامسة </a:t>
            </a:r>
            <a:endParaRPr lang="zh-CN" altLang="en-US" sz="1400" b="0"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
        <p:nvSpPr>
          <p:cNvPr id="153" name="Rectangles"/>
          <p:cNvSpPr>
            <a:spLocks/>
          </p:cNvSpPr>
          <p:nvPr/>
        </p:nvSpPr>
        <p:spPr>
          <a:xfrm rot="0">
            <a:off x="333375" y="4615755"/>
            <a:ext cx="2255400" cy="453389"/>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40000"/>
              </a:lnSpc>
              <a:spcBef>
                <a:spcPts val="0"/>
              </a:spcBef>
              <a:spcAft>
                <a:spcPts val="0"/>
              </a:spcAft>
              <a:buNone/>
            </a:pPr>
            <a:r>
              <a:rPr lang="en-US" altLang="zh-CN" sz="1125" b="0" i="0" u="none" strike="noStrike" kern="0" cap="none" spc="0" baseline="0">
                <a:solidFill>
                  <a:srgbClr val="475569"/>
                </a:solidFill>
                <a:latin typeface="Cairo" pitchFamily="0" charset="0"/>
                <a:ea typeface="Cairo" pitchFamily="0" charset="0"/>
                <a:cs typeface="Cairo" pitchFamily="0" charset="0"/>
                <a:sym typeface="Cairo" pitchFamily="0" charset="0"/>
              </a:rPr>
              <a:t>استخلاص النتائج وصياغة التوصيات وكتابة التقرير النهائي.</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54" name="Rectangles"/>
          <p:cNvSpPr>
            <a:spLocks/>
          </p:cNvSpPr>
          <p:nvPr/>
        </p:nvSpPr>
        <p:spPr>
          <a:xfrm rot="0">
            <a:off x="476250" y="1390650"/>
            <a:ext cx="11601600" cy="194310"/>
          </a:xfrm>
          <a:prstGeom prst="rect"/>
          <a:noFill/>
          <a:ln w="12700" cmpd="sng" cap="flat">
            <a:noFill/>
            <a:prstDash val="solid"/>
            <a:round/>
          </a:ln>
        </p:spPr>
        <p:txBody>
          <a:bodyPr vert="horz" wrap="square" lIns="0" tIns="0" rIns="0" bIns="0" anchor="t" anchorCtr="0">
            <a:prstTxWarp prst="textNoShape"/>
            <a:spAutoFit/>
          </a:bodyPr>
          <a:lstStyle/>
          <a:p>
            <a:pPr marL="0" indent="0" algn="r">
              <a:lnSpc>
                <a:spcPct val="120000"/>
              </a:lnSpc>
              <a:spcBef>
                <a:spcPts val="0"/>
              </a:spcBef>
              <a:spcAft>
                <a:spcPts val="0"/>
              </a:spcAft>
              <a:buNone/>
            </a:pPr>
            <a:r>
              <a:rPr lang="en-US" altLang="zh-CN" sz="11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ملاحظة: تستغرق كل مرحلة من مراحل تنفيذ الدراسة </a:t>
            </a:r>
            <a:r>
              <a:rPr lang="en-US" altLang="zh-CN" sz="1100" b="0" i="1" u="sng"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مدة شهر</a:t>
            </a:r>
            <a:r>
              <a:rPr lang="en-US" altLang="zh-CN" sz="11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 واحد، ويبلغ إجمالي مدة تنفيذ الدراسة </a:t>
            </a:r>
            <a:r>
              <a:rPr lang="en-US" altLang="zh-CN" sz="1100" b="0" i="1" u="sng"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خمسة أشهر</a:t>
            </a:r>
            <a:r>
              <a:rPr lang="en-US" altLang="zh-CN" sz="1100" b="0" i="0" u="none" strike="noStrike" kern="0" cap="none" spc="0" baseline="0">
                <a:solidFill>
                  <a:srgbClr val="0F2B48"/>
                </a:solidFill>
                <a:latin typeface="Cairo ExtraBold" pitchFamily="0" charset="0"/>
                <a:ea typeface="Cairo ExtraBold" pitchFamily="0" charset="0"/>
                <a:cs typeface="Cairo ExtraBold" pitchFamily="0" charset="0"/>
                <a:sym typeface="Cairo ExtraBold" pitchFamily="0" charset="0"/>
              </a:rPr>
              <a:t>.</a:t>
            </a:r>
            <a:endParaRPr lang="zh-CN" altLang="en-US" sz="1100" b="0" i="0" u="none" strike="noStrike" kern="0" cap="none" spc="0" baseline="0">
              <a:solidFill>
                <a:srgbClr val="0F2B48"/>
              </a:solidFill>
              <a:latin typeface="Cairo" pitchFamily="0" charset="0"/>
              <a:ea typeface="Cairo" pitchFamily="0" charset="0"/>
              <a:cs typeface="Cairo" pitchFamily="0" charset="0"/>
              <a:sym typeface="Cairo" pitchFamily="0" charset="0"/>
            </a:endParaRPr>
          </a:p>
        </p:txBody>
      </p:sp>
    </p:spTree>
    <p:extLst>
      <p:ext uri="{BB962C8B-B14F-4D97-AF65-F5344CB8AC3E}">
        <p14:creationId xmlns:p14="http://schemas.microsoft.com/office/powerpoint/2010/main" val="768308759"/>
      </p:ext>
    </p:extLst>
  </p:cSld>
  <p:clrMapOvr>
    <a:masterClrMapping/>
  </p:clrMapOvr>
  <p:transition>
    <p:fade thruBlk="1"/>
  </p:transition>
</p:sld>
</file>

<file path=ppt/slides/slide14.xml><?xml version="1.0" encoding="utf-8"?>
<p:sld xmlns:p="http://schemas.openxmlformats.org/presentationml/2006/main" xmlns:r="http://schemas.openxmlformats.org/officeDocument/2006/relationships" xmlns:a="http://schemas.openxmlformats.org/drawingml/2006/main">
  <p:cSld>
    <p:bg>
      <p:bgPr>
        <a:solidFill>
          <a:srgbClr val="FFFFFF"/>
        </a:solidFill>
      </p:bgPr>
    </p:bg>
    <p:spTree>
      <p:nvGrpSpPr>
        <p:cNvPr id="1" name=""/>
        <p:cNvGrpSpPr/>
        <p:nvPr/>
      </p:nvGrpSpPr>
      <p:grpSpPr>
        <a:xfrm>
          <a:off x="0" y="0"/>
          <a:ext cx="0" cy="0"/>
          <a:chOff x="0" y="0"/>
          <a:chExt cx="0" cy="0"/>
        </a:xfrm>
      </p:grpSpPr>
      <p:pic>
        <p:nvPicPr>
          <p:cNvPr id="157" name="Images" descr="image.png"/>
          <p:cNvPicPr>
            <a:picLocks/>
          </p:cNvPicPr>
          <p:nvPr/>
        </p:nvPicPr>
        <p:blipFill>
          <a:blip r:embed="rId1" cstate="print"/>
          <a:stretch>
            <a:fillRect/>
          </a:stretch>
        </p:blipFill>
        <p:spPr>
          <a:xfrm rot="0">
            <a:off x="2409825" y="3610867"/>
            <a:ext cx="7067549" cy="790574"/>
          </a:xfrm>
          <a:prstGeom prst="rect"/>
          <a:noFill/>
          <a:ln w="12700" cmpd="sng" cap="flat">
            <a:noFill/>
            <a:prstDash val="solid"/>
            <a:round/>
          </a:ln>
        </p:spPr>
      </p:pic>
      <p:sp>
        <p:nvSpPr>
          <p:cNvPr id="158" name="Rectangles"/>
          <p:cNvSpPr>
            <a:spLocks/>
          </p:cNvSpPr>
          <p:nvPr/>
        </p:nvSpPr>
        <p:spPr>
          <a:xfrm rot="0">
            <a:off x="3360658" y="2761357"/>
            <a:ext cx="5470800" cy="596400"/>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00000"/>
              </a:lnSpc>
              <a:spcBef>
                <a:spcPts val="0"/>
              </a:spcBef>
              <a:spcAft>
                <a:spcPts val="0"/>
              </a:spcAft>
              <a:buNone/>
            </a:pPr>
            <a:r>
              <a:rPr lang="en-US" altLang="zh-CN" sz="3900" b="0" i="0" u="none" strike="noStrike" kern="0" cap="none" spc="0" baseline="0">
                <a:solidFill>
                  <a:srgbClr val="0F2B48"/>
                </a:solidFill>
                <a:latin typeface="Cairo Black" pitchFamily="0" charset="0"/>
                <a:ea typeface="Cairo Black" pitchFamily="0" charset="0"/>
                <a:cs typeface="Cairo Black" pitchFamily="0" charset="0"/>
                <a:sym typeface="Cairo Black" pitchFamily="0" charset="0"/>
              </a:rPr>
              <a:t>شكراً لحسن استماعكم</a:t>
            </a:r>
            <a:endParaRPr lang="zh-CN" altLang="en-US" sz="1400" b="0" i="0" u="none" strike="noStrike" kern="0" cap="none" spc="0" baseline="0">
              <a:solidFill>
                <a:srgbClr val="000000"/>
              </a:solidFill>
              <a:latin typeface="Arial" pitchFamily="0" charset="0"/>
              <a:ea typeface="Arial" pitchFamily="0" charset="0"/>
              <a:cs typeface="Arial" pitchFamily="0" charset="0"/>
              <a:sym typeface="Arial" pitchFamily="0" charset="0"/>
            </a:endParaRPr>
          </a:p>
        </p:txBody>
      </p:sp>
      <p:sp>
        <p:nvSpPr>
          <p:cNvPr id="159" name="Rectangles"/>
          <p:cNvSpPr>
            <a:spLocks/>
          </p:cNvSpPr>
          <p:nvPr/>
        </p:nvSpPr>
        <p:spPr>
          <a:xfrm rot="0">
            <a:off x="6038850" y="3772792"/>
            <a:ext cx="2943300" cy="211499"/>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00000"/>
              </a:lnSpc>
              <a:spcBef>
                <a:spcPts val="0"/>
              </a:spcBef>
              <a:spcAft>
                <a:spcPts val="0"/>
              </a:spcAft>
              <a:buNone/>
            </a:pPr>
            <a:r>
              <a:rPr lang="en-US" altLang="zh-CN" sz="1350" b="1" i="0" u="none" strike="noStrike" kern="0" cap="none" spc="0" baseline="0">
                <a:solidFill>
                  <a:srgbClr val="073763"/>
                </a:solidFill>
                <a:latin typeface="Cairo" pitchFamily="0" charset="0"/>
                <a:ea typeface="Cairo" pitchFamily="0" charset="0"/>
                <a:cs typeface="Cairo" pitchFamily="0" charset="0"/>
                <a:sym typeface="Cairo" pitchFamily="0" charset="0"/>
              </a:rPr>
              <a:t>جامعة ميدأوشن - MidOcean University</a:t>
            </a:r>
            <a:endParaRPr lang="zh-CN" altLang="en-US" sz="1400" b="1"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sp>
        <p:nvSpPr>
          <p:cNvPr id="160" name="Rectangles"/>
          <p:cNvSpPr>
            <a:spLocks/>
          </p:cNvSpPr>
          <p:nvPr/>
        </p:nvSpPr>
        <p:spPr>
          <a:xfrm rot="0">
            <a:off x="2952750" y="3848992"/>
            <a:ext cx="2333700" cy="211499"/>
          </a:xfrm>
          <a:prstGeom prst="rect"/>
          <a:noFill/>
          <a:ln w="12700" cmpd="sng" cap="flat">
            <a:noFill/>
            <a:prstDash val="solid"/>
            <a:round/>
          </a:ln>
        </p:spPr>
        <p:txBody>
          <a:bodyPr vert="horz" wrap="square" lIns="0" tIns="0" rIns="0" bIns="0" anchor="t" anchorCtr="0">
            <a:prstTxWarp prst="textNoShape"/>
            <a:spAutoFit/>
          </a:bodyPr>
          <a:lstStyle/>
          <a:p>
            <a:pPr marL="0" indent="0" algn="ctr">
              <a:lnSpc>
                <a:spcPct val="100000"/>
              </a:lnSpc>
              <a:spcBef>
                <a:spcPts val="0"/>
              </a:spcBef>
              <a:spcAft>
                <a:spcPts val="0"/>
              </a:spcAft>
              <a:buNone/>
            </a:pPr>
            <a:r>
              <a:rPr lang="en-US" altLang="zh-CN" sz="1350" b="1" i="0" u="none" strike="noStrike" kern="0" cap="none" spc="0" baseline="0">
                <a:solidFill>
                  <a:srgbClr val="073763"/>
                </a:solidFill>
                <a:latin typeface="Cairo" pitchFamily="0" charset="0"/>
                <a:ea typeface="Cairo" pitchFamily="0" charset="0"/>
                <a:cs typeface="Cairo" pitchFamily="0" charset="0"/>
                <a:sym typeface="Cairo" pitchFamily="0" charset="0"/>
              </a:rPr>
              <a:t>كلية الإعلام والتسويق الرقمي</a:t>
            </a:r>
            <a:endParaRPr lang="zh-CN" altLang="en-US" sz="1400" b="1" i="0" u="none" strike="noStrike" kern="0" cap="none" spc="0" baseline="0">
              <a:solidFill>
                <a:srgbClr val="073763"/>
              </a:solidFill>
              <a:latin typeface="Arial" pitchFamily="0" charset="0"/>
              <a:ea typeface="Arial" pitchFamily="0" charset="0"/>
              <a:cs typeface="Arial" pitchFamily="0" charset="0"/>
              <a:sym typeface="Arial" pitchFamily="0" charset="0"/>
            </a:endParaRPr>
          </a:p>
        </p:txBody>
      </p:sp>
      <p:pic>
        <p:nvPicPr>
          <p:cNvPr id="161" name="Images"/>
          <p:cNvPicPr>
            <a:picLocks/>
          </p:cNvPicPr>
          <p:nvPr/>
        </p:nvPicPr>
        <p:blipFill>
          <a:blip r:embed="rId2" cstate="print"/>
          <a:stretch>
            <a:fillRect/>
          </a:stretch>
        </p:blipFill>
        <p:spPr>
          <a:xfrm rot="0">
            <a:off x="0" y="48750"/>
            <a:ext cx="2967875" cy="1250350"/>
          </a:xfrm>
          <a:prstGeom prst="rect"/>
          <a:noFill/>
          <a:ln w="12700" cmpd="sng" cap="flat">
            <a:noFill/>
            <a:prstDash val="solid"/>
            <a:round/>
          </a:ln>
        </p:spPr>
      </p:pic>
    </p:spTree>
    <p:extLst>
      <p:ext uri="{BB962C8B-B14F-4D97-AF65-F5344CB8AC3E}">
        <p14:creationId xmlns:p14="http://schemas.microsoft.com/office/powerpoint/2010/main" val="481246491"/>
      </p:ext>
    </p:extLst>
  </p:cSld>
  <p:clrMapOvr>
    <a:masterClrMapping/>
  </p:clrMapOvr>
  <p:transition>
    <p:fade thruBlk="1"/>
  </p:transition>
</p:sld>
</file>

<file path=ppt/theme/theme1.xml><?xml version="1.0" encoding="utf-8"?>
<a:theme xmlns:a="http://schemas.openxmlformats.org/drawingml/2006/main" name="Streamline">
  <a:themeElements>
    <a:clrScheme name="Streamline">
      <a:dk1>
        <a:srgbClr val="1A9988"/>
      </a:dk1>
      <a:lt1>
        <a:srgbClr val="FFFFFF"/>
      </a:lt1>
      <a:dk2>
        <a:srgbClr val="E9EDEE"/>
      </a:dk2>
      <a:lt2>
        <a:srgbClr val="1A1A1A"/>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Streamline">
      <a:majorFont>
        <a:latin typeface=""/>
        <a:ea typeface=""/>
        <a:cs typeface=""/>
      </a:majorFont>
      <a:minorFont>
        <a:latin typeface=""/>
        <a:ea typeface=""/>
        <a:cs typeface=""/>
      </a:minorFont>
    </a:fontScheme>
    <a:fmtScheme name="Streamline">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theme>
</file>

<file path=ppt/theme/theme2.xml><?xml version="1.0" encoding="utf-8"?>
<a:theme xmlns:a="http://schemas.openxmlformats.org/drawingml/2006/main" name="notesMaster1">
  <a:themeElements>
    <a:clrScheme name="notesMaster1">
      <a:dk1>
        <a:srgbClr val="000000"/>
      </a:dk1>
      <a:lt1>
        <a:srgbClr val="FFFFFF"/>
      </a:lt1>
      <a:dk2>
        <a:srgbClr val="F3F3F3"/>
      </a:dk2>
      <a:lt2>
        <a:srgbClr val="158158"/>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notesMaster1">
      <a:majorFont>
        <a:latin typeface=""/>
        <a:ea typeface=""/>
        <a:cs typeface=""/>
      </a:majorFont>
      <a:minorFont>
        <a:latin typeface=""/>
        <a:ea typeface=""/>
        <a:cs typeface=""/>
      </a:minorFont>
    </a:fontScheme>
    <a:fmtScheme name="notesMaster1">
      <a:fillStyleLst>
        <a:solidFill>
          <a:schemeClr val="phClr"/>
        </a:solidFill>
        <a:gradFill/>
        <a:gradFill/>
      </a:fillStyleLst>
      <a:lnStyleLst>
        <a:ln/>
        <a:ln/>
        <a:ln/>
      </a:lnStyleLst>
      <a:effectStyleLst>
        <a:effectStyle>
          <a:effectLst/>
        </a:effectStyle>
        <a:effectStyle>
          <a:effectLst/>
        </a:effectStyle>
        <a:effectStyle>
          <a:effectLst/>
        </a:effectStyle>
      </a:effectStyleLst>
      <a:bgFillStyleLst>
        <a:solidFill>
          <a:schemeClr val="phClr"/>
        </a:solidFill>
        <a:gradFill/>
        <a:gradFill/>
      </a:bgFillStyleLst>
    </a:fmtScheme>
  </a:themeElements>
</a:theme>
</file>

<file path=docProps/app.xml><?xml version="1.0" encoding="utf-8"?>
<Properties xmlns="http://schemas.openxmlformats.org/officeDocument/2006/extended-properties">
  <Template>Normal.eit</Template>
  <TotalTime>7</TotalTime>
  <Application>Honor_Office</Application>
</Properties>
</file>

<file path=docProps/core.xml><?xml version="1.0" encoding="utf-8"?>
<cp:coreProperties xmlns:cp="http://schemas.openxmlformats.org/package/2006/metadata/core-properties" xmlns:dc="http://purl.org/dc/elements/1.1/" xmlns:dcterms="http://purl.org/dc/terms/" xmlns:xsi="http://www.w3.org/2001/XMLSchema-instance">
  <cp:lastModifiedBy>HONOR Docs</cp:lastModifiedBy>
  <cp:revision>0</cp:revision>
  <dcterms:modified xsi:type="dcterms:W3CDTF">2026-08-01T11:10:51Z</dcterms:modified>
</cp:coreProperties>
</file>