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ppt/tags/tag1.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354" r:id="rId5"/>
    <p:sldId id="262" r:id="rId6"/>
    <p:sldId id="264" r:id="rId7"/>
    <p:sldId id="355" r:id="rId8"/>
    <p:sldId id="401" r:id="rId9"/>
    <p:sldId id="356" r:id="rId10"/>
    <p:sldId id="357" r:id="rId11"/>
    <p:sldId id="316" r:id="rId12"/>
    <p:sldId id="358" r:id="rId13"/>
    <p:sldId id="381" r:id="rId14"/>
    <p:sldId id="359" r:id="rId15"/>
    <p:sldId id="360" r:id="rId16"/>
    <p:sldId id="383" r:id="rId17"/>
    <p:sldId id="382" r:id="rId18"/>
    <p:sldId id="328" r:id="rId19"/>
    <p:sldId id="361" r:id="rId20"/>
    <p:sldId id="384" r:id="rId21"/>
    <p:sldId id="385" r:id="rId22"/>
    <p:sldId id="386" r:id="rId23"/>
    <p:sldId id="387" r:id="rId24"/>
    <p:sldId id="388" r:id="rId25"/>
    <p:sldId id="389" r:id="rId26"/>
    <p:sldId id="390" r:id="rId27"/>
    <p:sldId id="370" r:id="rId28"/>
    <p:sldId id="391" r:id="rId29"/>
    <p:sldId id="372" r:id="rId30"/>
    <p:sldId id="373" r:id="rId31"/>
    <p:sldId id="374" r:id="rId32"/>
    <p:sldId id="392" r:id="rId33"/>
    <p:sldId id="393" r:id="rId34"/>
    <p:sldId id="400" r:id="rId35"/>
    <p:sldId id="394" r:id="rId36"/>
    <p:sldId id="395" r:id="rId37"/>
    <p:sldId id="396" r:id="rId38"/>
    <p:sldId id="399" r:id="rId39"/>
    <p:sldId id="397"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7" d="100"/>
          <a:sy n="107" d="100"/>
        </p:scale>
        <p:origin x="126" y="4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8.jpeg"/><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3.emf"/><Relationship Id="rId5" Type="http://schemas.openxmlformats.org/officeDocument/2006/relationships/image" Target="../media/image7.emf"/><Relationship Id="rId4" Type="http://schemas.openxmlformats.org/officeDocument/2006/relationships/image" Target="../media/image2.emf"/></Relationships>
</file>

<file path=ppt/slides/_rels/slide3.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14.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3.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jpeg"/></Relationships>
</file>

<file path=ppt/slides/_rels/slide5.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6.png"/><Relationship Id="rId7" Type="http://schemas.openxmlformats.org/officeDocument/2006/relationships/image" Target="../media/image12.emf"/><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14.jpeg"/></Relationships>
</file>

<file path=ppt/slides/_rels/slide8.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0.pn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1.pn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2.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3.pn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3.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hemeOverride" Target="../theme/themeOverride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jpeg"/></Relationships>
</file>

<file path=ppt/slides/_rels/slide13.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3.pn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5.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5.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5.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6.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9.emf"/><Relationship Id="rId7" Type="http://schemas.openxmlformats.org/officeDocument/2006/relationships/image" Target="../media/image29.pn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10" Type="http://schemas.openxmlformats.org/officeDocument/2006/relationships/image" Target="../media/image14.jpeg"/><Relationship Id="rId4" Type="http://schemas.openxmlformats.org/officeDocument/2006/relationships/image" Target="../media/image10.emf"/><Relationship Id="rId9" Type="http://schemas.openxmlformats.org/officeDocument/2006/relationships/image" Target="../media/image28.jpeg"/></Relationships>
</file>

<file path=ppt/slides/_rels/slide31.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31.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31.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31.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31.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31.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31.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31.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31.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31.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09665" y="551289"/>
            <a:ext cx="5463180" cy="190411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000" dirty="0">
              <a:solidFill>
                <a:srgbClr val="FFFF00"/>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5</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340034"/>
            <a:ext cx="3384260"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2EE6001C-1B43-5865-1859-91E7811C422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467599" y="347567"/>
            <a:ext cx="4123765" cy="2638425"/>
          </a:xfrm>
          <a:prstGeom prst="rect">
            <a:avLst/>
          </a:prstGeom>
        </p:spPr>
      </p:pic>
      <p:pic>
        <p:nvPicPr>
          <p:cNvPr id="8" name="Picture 7">
            <a:extLst>
              <a:ext uri="{FF2B5EF4-FFF2-40B4-BE49-F238E27FC236}">
                <a16:creationId xmlns:a16="http://schemas.microsoft.com/office/drawing/2014/main" id="{F8255B75-5776-00E7-9D02-19159F6694D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28140" y="5563384"/>
            <a:ext cx="1473013" cy="1325096"/>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723215" y="-46522"/>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8506073" y="-4804298"/>
            <a:ext cx="8806604" cy="16913283"/>
          </a:xfrm>
          <a:prstGeom prst="rect">
            <a:avLst/>
          </a:prstGeom>
        </p:spPr>
      </p:pic>
      <p:pic>
        <p:nvPicPr>
          <p:cNvPr id="12" name="Picture 11"/>
          <p:cNvPicPr>
            <a:picLocks noChangeAspect="1"/>
          </p:cNvPicPr>
          <p:nvPr/>
        </p:nvPicPr>
        <p:blipFill>
          <a:blip r:embed="rId4"/>
          <a:stretch>
            <a:fillRect/>
          </a:stretch>
        </p:blipFill>
        <p:spPr>
          <a:xfrm>
            <a:off x="2235200" y="915090"/>
            <a:ext cx="8038353" cy="1972334"/>
          </a:xfrm>
          <a:prstGeom prst="rect">
            <a:avLst/>
          </a:prstGeom>
        </p:spPr>
      </p:pic>
      <p:pic>
        <p:nvPicPr>
          <p:cNvPr id="2" name="Picture 1"/>
          <p:cNvPicPr>
            <a:picLocks noChangeAspect="1"/>
          </p:cNvPicPr>
          <p:nvPr/>
        </p:nvPicPr>
        <p:blipFill>
          <a:blip r:embed="rId5"/>
          <a:stretch>
            <a:fillRect/>
          </a:stretch>
        </p:blipFill>
        <p:spPr>
          <a:xfrm>
            <a:off x="-71964" y="-224053"/>
            <a:ext cx="4169394" cy="7137043"/>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230995"/>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pPr>
              <a:lnSpc>
                <a:spcPct val="107000"/>
              </a:lnSpc>
              <a:spcAft>
                <a:spcPts val="800"/>
              </a:spcAft>
            </a:pPr>
            <a:r>
              <a:rPr lang="en-GB" sz="32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What is Research - Definition, Types, Methods &amp; Examples">
            <a:extLst>
              <a:ext uri="{FF2B5EF4-FFF2-40B4-BE49-F238E27FC236}">
                <a16:creationId xmlns:a16="http://schemas.microsoft.com/office/drawing/2014/main" id="{C0ACFE9F-FE2D-A4A6-9A3C-522FDD7CA15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335661" y="2375751"/>
            <a:ext cx="4251949" cy="427066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1C9FD35-337C-4943-4CC8-4C61136C1E5D}"/>
              </a:ext>
            </a:extLst>
          </p:cNvPr>
          <p:cNvSpPr txBox="1"/>
          <p:nvPr/>
        </p:nvSpPr>
        <p:spPr>
          <a:xfrm>
            <a:off x="3896815" y="5546028"/>
            <a:ext cx="8513684" cy="369332"/>
          </a:xfrm>
          <a:prstGeom prst="rect">
            <a:avLst/>
          </a:prstGeom>
          <a:noFill/>
        </p:spPr>
        <p:txBody>
          <a:bodyPr wrap="square">
            <a:spAutoFit/>
          </a:bodyPr>
          <a:lstStyle/>
          <a:p>
            <a:r>
              <a:rPr lang="en-US" b="1" dirty="0"/>
              <a:t>Research questions</a:t>
            </a:r>
            <a:r>
              <a:rPr lang="en-US" sz="1800" b="1" i="0" dirty="0">
                <a:effectLst/>
                <a:latin typeface="Gilmer"/>
              </a:rPr>
              <a:t> and objectives</a:t>
            </a:r>
            <a:endParaRPr lang="en-GB" dirty="0"/>
          </a:p>
        </p:txBody>
      </p:sp>
      <p:pic>
        <p:nvPicPr>
          <p:cNvPr id="5" name="Picture 4">
            <a:extLst>
              <a:ext uri="{FF2B5EF4-FFF2-40B4-BE49-F238E27FC236}">
                <a16:creationId xmlns:a16="http://schemas.microsoft.com/office/drawing/2014/main" id="{1C690F01-85C1-C782-72EB-F2B45B9C46E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9480" y="5321320"/>
            <a:ext cx="1473013" cy="1325096"/>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1629139"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269633" y="1426507"/>
            <a:ext cx="8061253" cy="4204356"/>
          </a:xfrm>
          <a:prstGeom prst="rect">
            <a:avLst/>
          </a:prstGeom>
          <a:noFill/>
        </p:spPr>
        <p:txBody>
          <a:bodyPr wrap="square" rtlCol="0">
            <a:spAutoFit/>
          </a:bodyPr>
          <a:lstStyle/>
          <a:p>
            <a:pPr algn="just">
              <a:lnSpc>
                <a:spcPct val="150000"/>
              </a:lnSpc>
            </a:pPr>
            <a:r>
              <a:rPr lang="en-GB" b="1" dirty="0"/>
              <a:t>The Content of lecture </a:t>
            </a:r>
            <a:r>
              <a:rPr lang="ar-EG" b="1" dirty="0"/>
              <a:t>5</a:t>
            </a:r>
            <a:r>
              <a:rPr lang="en-GB" b="1" dirty="0"/>
              <a:t> Includes the following:</a:t>
            </a:r>
          </a:p>
          <a:p>
            <a:pPr marL="457200" indent="-457200" algn="just">
              <a:lnSpc>
                <a:spcPct val="150000"/>
              </a:lnSpc>
              <a:buFont typeface="+mj-lt"/>
              <a:buAutoNum type="arabicPeriod"/>
            </a:pPr>
            <a:r>
              <a:rPr lang="en-US" b="1" dirty="0"/>
              <a:t>What is an academic research question?</a:t>
            </a:r>
          </a:p>
          <a:p>
            <a:pPr marL="457200" indent="-457200" algn="just">
              <a:lnSpc>
                <a:spcPct val="150000"/>
              </a:lnSpc>
              <a:buFont typeface="+mj-lt"/>
              <a:buAutoNum type="arabicPeriod"/>
            </a:pPr>
            <a:r>
              <a:rPr lang="en-US" b="1" i="0" dirty="0">
                <a:effectLst/>
                <a:latin typeface="Cabin"/>
              </a:rPr>
              <a:t>Importance of the research question.</a:t>
            </a:r>
          </a:p>
          <a:p>
            <a:pPr marL="457200" indent="-457200" algn="just">
              <a:lnSpc>
                <a:spcPct val="150000"/>
              </a:lnSpc>
              <a:buFont typeface="+mj-lt"/>
              <a:buAutoNum type="arabicPeriod"/>
            </a:pPr>
            <a:r>
              <a:rPr lang="en-GB" b="1" i="0" dirty="0">
                <a:effectLst/>
                <a:latin typeface="Cabin"/>
              </a:rPr>
              <a:t>Types of Research Questions</a:t>
            </a:r>
          </a:p>
          <a:p>
            <a:pPr marL="457200" indent="-457200" algn="just">
              <a:lnSpc>
                <a:spcPct val="150000"/>
              </a:lnSpc>
              <a:buFont typeface="+mj-lt"/>
              <a:buAutoNum type="arabicPeriod"/>
            </a:pPr>
            <a:r>
              <a:rPr lang="en-US" b="1" i="0" dirty="0">
                <a:effectLst/>
                <a:latin typeface="Cabin"/>
              </a:rPr>
              <a:t>Steps to Developing a Good Research Question</a:t>
            </a:r>
          </a:p>
          <a:p>
            <a:pPr marL="457200" indent="-457200" algn="just">
              <a:lnSpc>
                <a:spcPct val="150000"/>
              </a:lnSpc>
              <a:buFont typeface="+mj-lt"/>
              <a:buAutoNum type="arabicPeriod"/>
            </a:pPr>
            <a:r>
              <a:rPr lang="en-US" b="1" i="0" u="none" strike="noStrike" dirty="0">
                <a:effectLst/>
                <a:latin typeface="Cabin"/>
              </a:rPr>
              <a:t>Examples of Good and Bad Research Questions</a:t>
            </a:r>
          </a:p>
          <a:p>
            <a:pPr marL="457200" indent="-457200" algn="just">
              <a:lnSpc>
                <a:spcPct val="150000"/>
              </a:lnSpc>
              <a:buFont typeface="+mj-lt"/>
              <a:buAutoNum type="arabicPeriod"/>
            </a:pPr>
            <a:r>
              <a:rPr lang="en-US" b="1" dirty="0"/>
              <a:t>Important Points to Keep in Mind in Creating a Research Question</a:t>
            </a:r>
          </a:p>
          <a:p>
            <a:pPr marL="457200" indent="-457200" algn="just">
              <a:lnSpc>
                <a:spcPct val="150000"/>
              </a:lnSpc>
              <a:buFont typeface="+mj-lt"/>
              <a:buAutoNum type="arabicPeriod"/>
            </a:pPr>
            <a:r>
              <a:rPr lang="en-GB" b="1" i="0" dirty="0">
                <a:effectLst/>
                <a:latin typeface="Gilmer"/>
              </a:rPr>
              <a:t>Research Objectives</a:t>
            </a:r>
          </a:p>
          <a:p>
            <a:pPr marL="457200" indent="-457200" algn="just">
              <a:lnSpc>
                <a:spcPct val="150000"/>
              </a:lnSpc>
              <a:buFont typeface="+mj-lt"/>
              <a:buAutoNum type="arabicPeriod"/>
            </a:pPr>
            <a:r>
              <a:rPr lang="en-US" b="1" i="0" dirty="0">
                <a:effectLst/>
                <a:latin typeface="Gilmer"/>
              </a:rPr>
              <a:t>Why are research objectives important?</a:t>
            </a:r>
          </a:p>
          <a:p>
            <a:pPr marL="457200" indent="-457200" algn="just">
              <a:lnSpc>
                <a:spcPct val="150000"/>
              </a:lnSpc>
              <a:buFont typeface="+mj-lt"/>
              <a:buAutoNum type="arabicPeriod"/>
            </a:pPr>
            <a:r>
              <a:rPr lang="en-US" sz="1800" b="1" i="0" dirty="0">
                <a:effectLst/>
                <a:latin typeface="Gilmer"/>
              </a:rPr>
              <a:t>How to write research objectives?</a:t>
            </a:r>
            <a:endParaRPr lang="en-GB" b="1"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a:extLst>
              <a:ext uri="{FF2B5EF4-FFF2-40B4-BE49-F238E27FC236}">
                <a16:creationId xmlns:a16="http://schemas.microsoft.com/office/drawing/2014/main" id="{2B4C5A77-FBB8-A115-E4D1-915A74407853}"/>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12" name="Picture 11">
            <a:extLst>
              <a:ext uri="{FF2B5EF4-FFF2-40B4-BE49-F238E27FC236}">
                <a16:creationId xmlns:a16="http://schemas.microsoft.com/office/drawing/2014/main" id="{ECE4EF74-51F4-9770-F789-708001F6F4E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317939" y="419545"/>
            <a:ext cx="4378589" cy="568745"/>
          </a:xfrm>
          <a:prstGeom prst="rect">
            <a:avLst/>
          </a:prstGeom>
          <a:noFill/>
        </p:spPr>
        <p:txBody>
          <a:bodyPr wrap="square" rtlCol="0">
            <a:spAutoFit/>
          </a:bodyPr>
          <a:lstStyle/>
          <a:p>
            <a:pPr algn="ctr">
              <a:lnSpc>
                <a:spcPct val="200000"/>
              </a:lnSpc>
            </a:pPr>
            <a:r>
              <a:rPr lang="en-US" dirty="0">
                <a:solidFill>
                  <a:schemeClr val="bg1"/>
                </a:solidFill>
              </a:rPr>
              <a:t>What is an academic research question?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19" name="TextBox 18"/>
          <p:cNvSpPr txBox="1"/>
          <p:nvPr/>
        </p:nvSpPr>
        <p:spPr>
          <a:xfrm>
            <a:off x="291652" y="1631950"/>
            <a:ext cx="8694819" cy="3709349"/>
          </a:xfrm>
          <a:prstGeom prst="rect">
            <a:avLst/>
          </a:prstGeom>
          <a:noFill/>
        </p:spPr>
        <p:txBody>
          <a:bodyPr wrap="square" rtlCol="0">
            <a:spAutoFit/>
          </a:bodyPr>
          <a:lstStyle/>
          <a:p>
            <a:pPr algn="just">
              <a:lnSpc>
                <a:spcPct val="150000"/>
              </a:lnSpc>
            </a:pPr>
            <a:r>
              <a:rPr lang="en-US" sz="3200" dirty="0"/>
              <a:t>A research question is </a:t>
            </a:r>
            <a:r>
              <a:rPr lang="en-US" sz="3200" b="1" dirty="0"/>
              <a:t>a question that a study or research project aims to answer</a:t>
            </a:r>
            <a:r>
              <a:rPr lang="en-US" sz="3200" dirty="0"/>
              <a:t>. This question often addresses an issue or a problem, which, through analysis and interpretation of data, is answered in the study's conclusion.</a:t>
            </a:r>
          </a:p>
        </p:txBody>
      </p:sp>
      <p:pic>
        <p:nvPicPr>
          <p:cNvPr id="1026" name="Picture 2" descr="8 Clear Examples of Research Questions">
            <a:extLst>
              <a:ext uri="{FF2B5EF4-FFF2-40B4-BE49-F238E27FC236}">
                <a16:creationId xmlns:a16="http://schemas.microsoft.com/office/drawing/2014/main" id="{74DA5C61-ACD4-BB37-8D9B-888BA4FF498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045642" y="815975"/>
            <a:ext cx="2595325" cy="306854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9D53DA7-CD04-88AC-CADF-6B5AB7C5A4EA}"/>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6" name="Picture 5">
            <a:extLst>
              <a:ext uri="{FF2B5EF4-FFF2-40B4-BE49-F238E27FC236}">
                <a16:creationId xmlns:a16="http://schemas.microsoft.com/office/drawing/2014/main" id="{122342D9-37BA-F65A-8BA1-C219C7C76D3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custDataLst>
      <p:tags r:id="rId1"/>
    </p:custDataLst>
    <p:extLst>
      <p:ext uri="{BB962C8B-B14F-4D97-AF65-F5344CB8AC3E}">
        <p14:creationId xmlns:p14="http://schemas.microsoft.com/office/powerpoint/2010/main" val="72774888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41116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18720" y="518491"/>
            <a:ext cx="4050056" cy="461665"/>
          </a:xfrm>
          <a:prstGeom prst="rect">
            <a:avLst/>
          </a:prstGeom>
          <a:noFill/>
        </p:spPr>
        <p:txBody>
          <a:bodyPr wrap="square" rtlCol="0">
            <a:spAutoFit/>
          </a:bodyPr>
          <a:lstStyle/>
          <a:p>
            <a:pPr algn="l"/>
            <a:r>
              <a:rPr lang="en-US" sz="2400" b="1" i="0" dirty="0">
                <a:solidFill>
                  <a:schemeClr val="bg1"/>
                </a:solidFill>
                <a:effectLst/>
                <a:latin typeface="Cabin"/>
              </a:rPr>
              <a:t>What is a Research Question?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474850"/>
            <a:ext cx="3179850" cy="5748868"/>
          </a:xfrm>
          <a:prstGeom prst="rect">
            <a:avLst/>
          </a:prstGeom>
        </p:spPr>
      </p:pic>
      <p:sp>
        <p:nvSpPr>
          <p:cNvPr id="6" name="TextBox 5">
            <a:extLst>
              <a:ext uri="{FF2B5EF4-FFF2-40B4-BE49-F238E27FC236}">
                <a16:creationId xmlns:a16="http://schemas.microsoft.com/office/drawing/2014/main" id="{2CC5EC22-6C40-EC81-0D17-E6E2ADB24FCE}"/>
              </a:ext>
            </a:extLst>
          </p:cNvPr>
          <p:cNvSpPr txBox="1"/>
          <p:nvPr/>
        </p:nvSpPr>
        <p:spPr>
          <a:xfrm>
            <a:off x="470195" y="1578051"/>
            <a:ext cx="8202373" cy="2970685"/>
          </a:xfrm>
          <a:prstGeom prst="rect">
            <a:avLst/>
          </a:prstGeom>
          <a:noFill/>
        </p:spPr>
        <p:txBody>
          <a:bodyPr wrap="square">
            <a:spAutoFit/>
          </a:bodyPr>
          <a:lstStyle/>
          <a:p>
            <a:pPr algn="just">
              <a:lnSpc>
                <a:spcPct val="150000"/>
              </a:lnSpc>
            </a:pPr>
            <a:r>
              <a:rPr lang="en-US" sz="3200" dirty="0"/>
              <a:t>In most studies, the</a:t>
            </a:r>
            <a:r>
              <a:rPr lang="ar-EG" sz="3200" dirty="0"/>
              <a:t> </a:t>
            </a:r>
            <a:r>
              <a:rPr lang="en-GB" sz="3200" dirty="0"/>
              <a:t>research question </a:t>
            </a:r>
            <a:r>
              <a:rPr lang="en-US" sz="3200" dirty="0"/>
              <a:t>is written so that it outlines various aspects of the study, including the population and variables to be studied and the problem the study addresses.</a:t>
            </a:r>
            <a:endParaRPr lang="en-GB" sz="3200" dirty="0"/>
          </a:p>
        </p:txBody>
      </p:sp>
      <p:pic>
        <p:nvPicPr>
          <p:cNvPr id="2050" name="Picture 2" descr="A little bit of life: What makes a good research question?">
            <a:extLst>
              <a:ext uri="{FF2B5EF4-FFF2-40B4-BE49-F238E27FC236}">
                <a16:creationId xmlns:a16="http://schemas.microsoft.com/office/drawing/2014/main" id="{8A1C9AAC-16DE-73D0-9CCD-11C9AA6650D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638393" y="1086678"/>
            <a:ext cx="2938776" cy="422694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EE5DB67-84A2-7615-7DA1-F64EA425126F}"/>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395475963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pic>
        <p:nvPicPr>
          <p:cNvPr id="1026" name="Picture 2" descr="Researchable and non-researchable questions | ELITE Institute">
            <a:extLst>
              <a:ext uri="{FF2B5EF4-FFF2-40B4-BE49-F238E27FC236}">
                <a16:creationId xmlns:a16="http://schemas.microsoft.com/office/drawing/2014/main" id="{4C0AAF13-013D-4E02-000D-D0B4F1C5B74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76522" y="1224232"/>
            <a:ext cx="2507489" cy="399366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F6CB457-E685-15CE-C006-8BD026C1CF4B}"/>
              </a:ext>
            </a:extLst>
          </p:cNvPr>
          <p:cNvSpPr txBox="1"/>
          <p:nvPr/>
        </p:nvSpPr>
        <p:spPr>
          <a:xfrm>
            <a:off x="588987" y="1627427"/>
            <a:ext cx="7680369" cy="3913059"/>
          </a:xfrm>
          <a:prstGeom prst="rect">
            <a:avLst/>
          </a:prstGeom>
          <a:noFill/>
        </p:spPr>
        <p:txBody>
          <a:bodyPr wrap="square">
            <a:spAutoFit/>
          </a:bodyPr>
          <a:lstStyle/>
          <a:p>
            <a:pPr algn="just">
              <a:lnSpc>
                <a:spcPct val="150000"/>
              </a:lnSpc>
            </a:pPr>
            <a:r>
              <a:rPr lang="en-US" sz="2400" dirty="0"/>
              <a:t>As their name implies, a research question is often grounded on research. As a result, these questions are dynamic; this means researchers can change or refine the research question as they review related literature and develop a framework for the study. While many research projects will focus on a single research question, larger studies often use more than one research question.</a:t>
            </a:r>
            <a:endParaRPr lang="en-GB" sz="2400" dirty="0"/>
          </a:p>
        </p:txBody>
      </p:sp>
      <p:sp>
        <p:nvSpPr>
          <p:cNvPr id="5" name="TextBox 4">
            <a:extLst>
              <a:ext uri="{FF2B5EF4-FFF2-40B4-BE49-F238E27FC236}">
                <a16:creationId xmlns:a16="http://schemas.microsoft.com/office/drawing/2014/main" id="{F4D760BC-2D9F-68A0-AEF6-A8CF82149C85}"/>
              </a:ext>
            </a:extLst>
          </p:cNvPr>
          <p:cNvSpPr txBox="1"/>
          <p:nvPr/>
        </p:nvSpPr>
        <p:spPr>
          <a:xfrm>
            <a:off x="2418720" y="518491"/>
            <a:ext cx="4050056" cy="461665"/>
          </a:xfrm>
          <a:prstGeom prst="rect">
            <a:avLst/>
          </a:prstGeom>
          <a:noFill/>
        </p:spPr>
        <p:txBody>
          <a:bodyPr wrap="square" rtlCol="0">
            <a:spAutoFit/>
          </a:bodyPr>
          <a:lstStyle/>
          <a:p>
            <a:pPr algn="l"/>
            <a:r>
              <a:rPr lang="en-US" sz="2400" b="1" i="0" dirty="0">
                <a:solidFill>
                  <a:schemeClr val="bg1"/>
                </a:solidFill>
                <a:effectLst/>
                <a:latin typeface="Cabin"/>
              </a:rPr>
              <a:t>What is a Research Question?</a:t>
            </a:r>
          </a:p>
        </p:txBody>
      </p:sp>
      <p:sp>
        <p:nvSpPr>
          <p:cNvPr id="7" name="TextBox 6">
            <a:extLst>
              <a:ext uri="{FF2B5EF4-FFF2-40B4-BE49-F238E27FC236}">
                <a16:creationId xmlns:a16="http://schemas.microsoft.com/office/drawing/2014/main" id="{42077DE9-890B-80EE-0B5F-9718AADE846B}"/>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11" name="Picture 10">
            <a:extLst>
              <a:ext uri="{FF2B5EF4-FFF2-40B4-BE49-F238E27FC236}">
                <a16:creationId xmlns:a16="http://schemas.microsoft.com/office/drawing/2014/main" id="{E602F968-4EFD-C022-CDD6-DE9BF651468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232733630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pic>
        <p:nvPicPr>
          <p:cNvPr id="1026" name="Picture 2" descr="Researchable and non-researchable questions | ELITE Institute">
            <a:extLst>
              <a:ext uri="{FF2B5EF4-FFF2-40B4-BE49-F238E27FC236}">
                <a16:creationId xmlns:a16="http://schemas.microsoft.com/office/drawing/2014/main" id="{4C0AAF13-013D-4E02-000D-D0B4F1C5B74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76522" y="1224232"/>
            <a:ext cx="2507489" cy="399366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236EEF35-EC51-0E43-2D17-93CF7D23C220}"/>
              </a:ext>
            </a:extLst>
          </p:cNvPr>
          <p:cNvPicPr>
            <a:picLocks noChangeAspect="1"/>
          </p:cNvPicPr>
          <p:nvPr/>
        </p:nvPicPr>
        <p:blipFill rotWithShape="1">
          <a:blip r:embed="rId8"/>
          <a:srcRect l="24891" t="28202" r="31631" b="17859"/>
          <a:stretch/>
        </p:blipFill>
        <p:spPr>
          <a:xfrm>
            <a:off x="1402080" y="1538025"/>
            <a:ext cx="6881447" cy="3947783"/>
          </a:xfrm>
          <a:prstGeom prst="rect">
            <a:avLst/>
          </a:prstGeom>
        </p:spPr>
      </p:pic>
      <p:sp>
        <p:nvSpPr>
          <p:cNvPr id="5" name="TextBox 4">
            <a:extLst>
              <a:ext uri="{FF2B5EF4-FFF2-40B4-BE49-F238E27FC236}">
                <a16:creationId xmlns:a16="http://schemas.microsoft.com/office/drawing/2014/main" id="{6EF05AAE-846F-37AA-963E-807211B81CCE}"/>
              </a:ext>
            </a:extLst>
          </p:cNvPr>
          <p:cNvSpPr txBox="1"/>
          <p:nvPr/>
        </p:nvSpPr>
        <p:spPr>
          <a:xfrm>
            <a:off x="2531937" y="466237"/>
            <a:ext cx="4050056" cy="461665"/>
          </a:xfrm>
          <a:prstGeom prst="rect">
            <a:avLst/>
          </a:prstGeom>
          <a:noFill/>
        </p:spPr>
        <p:txBody>
          <a:bodyPr wrap="square" rtlCol="0">
            <a:spAutoFit/>
          </a:bodyPr>
          <a:lstStyle/>
          <a:p>
            <a:pPr algn="l"/>
            <a:r>
              <a:rPr lang="en-US" sz="2400" b="1" i="0" dirty="0">
                <a:solidFill>
                  <a:schemeClr val="bg1"/>
                </a:solidFill>
                <a:effectLst/>
                <a:latin typeface="Cabin"/>
              </a:rPr>
              <a:t>What is a Research Question?</a:t>
            </a:r>
          </a:p>
        </p:txBody>
      </p:sp>
      <p:sp>
        <p:nvSpPr>
          <p:cNvPr id="7" name="TextBox 6">
            <a:extLst>
              <a:ext uri="{FF2B5EF4-FFF2-40B4-BE49-F238E27FC236}">
                <a16:creationId xmlns:a16="http://schemas.microsoft.com/office/drawing/2014/main" id="{99715917-5177-7568-7932-0FF539FCE8A7}"/>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11" name="Picture 10">
            <a:extLst>
              <a:ext uri="{FF2B5EF4-FFF2-40B4-BE49-F238E27FC236}">
                <a16:creationId xmlns:a16="http://schemas.microsoft.com/office/drawing/2014/main" id="{75F0644B-73D8-B87E-2B3F-72EEC9861EA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35686272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6" name="TextBox 5">
            <a:extLst>
              <a:ext uri="{FF2B5EF4-FFF2-40B4-BE49-F238E27FC236}">
                <a16:creationId xmlns:a16="http://schemas.microsoft.com/office/drawing/2014/main" id="{91497A3C-CA1E-4BF2-0DD6-1E379E4DC85E}"/>
              </a:ext>
            </a:extLst>
          </p:cNvPr>
          <p:cNvSpPr txBox="1"/>
          <p:nvPr/>
        </p:nvSpPr>
        <p:spPr>
          <a:xfrm>
            <a:off x="2251210" y="654218"/>
            <a:ext cx="4183621" cy="400110"/>
          </a:xfrm>
          <a:prstGeom prst="rect">
            <a:avLst/>
          </a:prstGeom>
          <a:noFill/>
        </p:spPr>
        <p:txBody>
          <a:bodyPr wrap="square">
            <a:spAutoFit/>
          </a:bodyPr>
          <a:lstStyle/>
          <a:p>
            <a:pPr algn="ctr"/>
            <a:r>
              <a:rPr lang="en-US" sz="2000" b="1" i="0" dirty="0">
                <a:solidFill>
                  <a:schemeClr val="bg1"/>
                </a:solidFill>
                <a:effectLst/>
                <a:latin typeface="Cabin"/>
              </a:rPr>
              <a:t>Importance of the research question</a:t>
            </a:r>
          </a:p>
        </p:txBody>
      </p:sp>
      <p:sp>
        <p:nvSpPr>
          <p:cNvPr id="18" name="TextBox 17">
            <a:extLst>
              <a:ext uri="{FF2B5EF4-FFF2-40B4-BE49-F238E27FC236}">
                <a16:creationId xmlns:a16="http://schemas.microsoft.com/office/drawing/2014/main" id="{A8CDC3DE-374D-520D-D21A-161CE3171E34}"/>
              </a:ext>
            </a:extLst>
          </p:cNvPr>
          <p:cNvSpPr txBox="1"/>
          <p:nvPr/>
        </p:nvSpPr>
        <p:spPr>
          <a:xfrm>
            <a:off x="523664" y="1670248"/>
            <a:ext cx="8489707" cy="3470480"/>
          </a:xfrm>
          <a:prstGeom prst="rect">
            <a:avLst/>
          </a:prstGeom>
          <a:noFill/>
        </p:spPr>
        <p:txBody>
          <a:bodyPr wrap="square">
            <a:spAutoFit/>
          </a:bodyPr>
          <a:lstStyle/>
          <a:p>
            <a:pPr algn="just">
              <a:lnSpc>
                <a:spcPct val="150000"/>
              </a:lnSpc>
            </a:pPr>
            <a:r>
              <a:rPr lang="en-US" sz="2400" dirty="0"/>
              <a:t>The primary importance of framing the research question is that it narrows down a broad topic of interest into a specific area of study. Research questions, along with hypotheses, also serve as a guiding framework for research. These questions also specifically reveal the boundaries of the study, setting its limits, and ensuring cohesion.</a:t>
            </a:r>
          </a:p>
        </p:txBody>
      </p:sp>
      <p:pic>
        <p:nvPicPr>
          <p:cNvPr id="3074" name="Picture 2" descr="The Scientific Writing Process - Youth Are Awesome">
            <a:extLst>
              <a:ext uri="{FF2B5EF4-FFF2-40B4-BE49-F238E27FC236}">
                <a16:creationId xmlns:a16="http://schemas.microsoft.com/office/drawing/2014/main" id="{5EB2DB50-FD2B-7FDC-DB7F-17AB8EDDC2C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63948" y="1033670"/>
            <a:ext cx="2457450" cy="491557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1629FF7-6136-143F-3246-20AE80551B95}"/>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7" name="Picture 6">
            <a:extLst>
              <a:ext uri="{FF2B5EF4-FFF2-40B4-BE49-F238E27FC236}">
                <a16:creationId xmlns:a16="http://schemas.microsoft.com/office/drawing/2014/main" id="{957261AF-93F5-C57C-F43B-A847B523F2F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32736272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18" name="TextBox 17">
            <a:extLst>
              <a:ext uri="{FF2B5EF4-FFF2-40B4-BE49-F238E27FC236}">
                <a16:creationId xmlns:a16="http://schemas.microsoft.com/office/drawing/2014/main" id="{A8CDC3DE-374D-520D-D21A-161CE3171E34}"/>
              </a:ext>
            </a:extLst>
          </p:cNvPr>
          <p:cNvSpPr txBox="1"/>
          <p:nvPr/>
        </p:nvSpPr>
        <p:spPr>
          <a:xfrm>
            <a:off x="663306" y="1711863"/>
            <a:ext cx="8485629" cy="3709349"/>
          </a:xfrm>
          <a:prstGeom prst="rect">
            <a:avLst/>
          </a:prstGeom>
          <a:noFill/>
        </p:spPr>
        <p:txBody>
          <a:bodyPr wrap="square">
            <a:spAutoFit/>
          </a:bodyPr>
          <a:lstStyle/>
          <a:p>
            <a:pPr algn="just">
              <a:lnSpc>
                <a:spcPct val="150000"/>
              </a:lnSpc>
            </a:pPr>
            <a:r>
              <a:rPr lang="en-GB" sz="3200" dirty="0"/>
              <a:t> Moreover, the main research question has an effect on the rest of the study questions. These questions influence factors, such as the Research Methodology, sample size, data collection, and data analysis.</a:t>
            </a:r>
          </a:p>
        </p:txBody>
      </p:sp>
      <p:sp>
        <p:nvSpPr>
          <p:cNvPr id="5" name="TextBox 4">
            <a:extLst>
              <a:ext uri="{FF2B5EF4-FFF2-40B4-BE49-F238E27FC236}">
                <a16:creationId xmlns:a16="http://schemas.microsoft.com/office/drawing/2014/main" id="{E124D61C-4E06-6C98-DFED-7DA4DD2D3D1C}"/>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
        <p:nvSpPr>
          <p:cNvPr id="12" name="TextBox 11">
            <a:extLst>
              <a:ext uri="{FF2B5EF4-FFF2-40B4-BE49-F238E27FC236}">
                <a16:creationId xmlns:a16="http://schemas.microsoft.com/office/drawing/2014/main" id="{1C0292D2-F802-A83E-C4B8-0F88D84C6FFB}"/>
              </a:ext>
            </a:extLst>
          </p:cNvPr>
          <p:cNvSpPr txBox="1"/>
          <p:nvPr/>
        </p:nvSpPr>
        <p:spPr>
          <a:xfrm>
            <a:off x="2251210" y="654218"/>
            <a:ext cx="4183621" cy="400110"/>
          </a:xfrm>
          <a:prstGeom prst="rect">
            <a:avLst/>
          </a:prstGeom>
          <a:noFill/>
        </p:spPr>
        <p:txBody>
          <a:bodyPr wrap="square">
            <a:spAutoFit/>
          </a:bodyPr>
          <a:lstStyle/>
          <a:p>
            <a:pPr algn="ctr"/>
            <a:r>
              <a:rPr lang="en-US" sz="2000" b="1" i="0" dirty="0">
                <a:solidFill>
                  <a:schemeClr val="bg1"/>
                </a:solidFill>
                <a:effectLst/>
                <a:latin typeface="Cabin"/>
              </a:rPr>
              <a:t>Importance of the research question</a:t>
            </a:r>
          </a:p>
        </p:txBody>
      </p:sp>
      <p:pic>
        <p:nvPicPr>
          <p:cNvPr id="1026" name="Picture 2" descr="Research question: the importance of your research question - Study Higher">
            <a:extLst>
              <a:ext uri="{FF2B5EF4-FFF2-40B4-BE49-F238E27FC236}">
                <a16:creationId xmlns:a16="http://schemas.microsoft.com/office/drawing/2014/main" id="{49DC4C23-CB7F-6E21-AFD6-90536BF7E7A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248152" y="1670248"/>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41F8BF7-FAC8-752B-E6B7-8286C478880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31453129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34131" y="1479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51234" y="405214"/>
            <a:ext cx="3179850" cy="5748868"/>
          </a:xfrm>
          <a:prstGeom prst="rect">
            <a:avLst/>
          </a:prstGeom>
        </p:spPr>
      </p:pic>
      <p:sp>
        <p:nvSpPr>
          <p:cNvPr id="6" name="TextBox 5">
            <a:extLst>
              <a:ext uri="{FF2B5EF4-FFF2-40B4-BE49-F238E27FC236}">
                <a16:creationId xmlns:a16="http://schemas.microsoft.com/office/drawing/2014/main" id="{878D1F5F-4DC0-7DC5-7F64-60C10F190489}"/>
              </a:ext>
            </a:extLst>
          </p:cNvPr>
          <p:cNvSpPr txBox="1"/>
          <p:nvPr/>
        </p:nvSpPr>
        <p:spPr>
          <a:xfrm>
            <a:off x="2299595" y="586729"/>
            <a:ext cx="4067412" cy="461665"/>
          </a:xfrm>
          <a:prstGeom prst="rect">
            <a:avLst/>
          </a:prstGeom>
          <a:noFill/>
        </p:spPr>
        <p:txBody>
          <a:bodyPr wrap="square">
            <a:spAutoFit/>
          </a:bodyPr>
          <a:lstStyle/>
          <a:p>
            <a:pPr algn="ctr"/>
            <a:r>
              <a:rPr lang="en-GB" sz="2400" b="1" i="0" dirty="0">
                <a:solidFill>
                  <a:schemeClr val="bg1"/>
                </a:solidFill>
                <a:effectLst/>
                <a:latin typeface="Cabin"/>
              </a:rPr>
              <a:t>Types of Research Questions</a:t>
            </a:r>
          </a:p>
        </p:txBody>
      </p:sp>
      <p:sp>
        <p:nvSpPr>
          <p:cNvPr id="18" name="TextBox 17">
            <a:extLst>
              <a:ext uri="{FF2B5EF4-FFF2-40B4-BE49-F238E27FC236}">
                <a16:creationId xmlns:a16="http://schemas.microsoft.com/office/drawing/2014/main" id="{FAD15205-4B78-D271-03EF-0144D517F4B7}"/>
              </a:ext>
            </a:extLst>
          </p:cNvPr>
          <p:cNvSpPr txBox="1"/>
          <p:nvPr/>
        </p:nvSpPr>
        <p:spPr>
          <a:xfrm>
            <a:off x="221544" y="1582710"/>
            <a:ext cx="8455983" cy="3913059"/>
          </a:xfrm>
          <a:prstGeom prst="rect">
            <a:avLst/>
          </a:prstGeom>
          <a:noFill/>
        </p:spPr>
        <p:txBody>
          <a:bodyPr wrap="square">
            <a:spAutoFit/>
          </a:bodyPr>
          <a:lstStyle/>
          <a:p>
            <a:pPr algn="just">
              <a:lnSpc>
                <a:spcPct val="150000"/>
              </a:lnSpc>
            </a:pPr>
            <a:r>
              <a:rPr lang="en-US" sz="2400" dirty="0"/>
              <a:t>Research questions can be classified into different categories, depending on the type of research to be done. Knowing what type of research, one wants to do—quantitative, qualitative, or mixed-methods studies—can help in determining the best type of research question to use.</a:t>
            </a:r>
          </a:p>
          <a:p>
            <a:pPr algn="just">
              <a:lnSpc>
                <a:spcPct val="150000"/>
              </a:lnSpc>
            </a:pPr>
            <a:r>
              <a:rPr lang="en-US" sz="2400" dirty="0"/>
              <a:t>Doody and Bailey (2016) suggest a number of common types of research questions, as outlined below.</a:t>
            </a:r>
          </a:p>
        </p:txBody>
      </p:sp>
      <p:pic>
        <p:nvPicPr>
          <p:cNvPr id="4098" name="Picture 2" descr="Research Questions | English Composition 1">
            <a:extLst>
              <a:ext uri="{FF2B5EF4-FFF2-40B4-BE49-F238E27FC236}">
                <a16:creationId xmlns:a16="http://schemas.microsoft.com/office/drawing/2014/main" id="{C819B511-5195-38CE-B4BF-FE245F0079B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37047" y="914400"/>
            <a:ext cx="2543175" cy="459457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1482608-7E14-E8E5-88A8-D117684884DB}"/>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7" name="Picture 6">
            <a:extLst>
              <a:ext uri="{FF2B5EF4-FFF2-40B4-BE49-F238E27FC236}">
                <a16:creationId xmlns:a16="http://schemas.microsoft.com/office/drawing/2014/main" id="{8F80164F-39EB-3788-030D-C738BA7A9AF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21781506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97229"/>
            <a:ext cx="3179850" cy="5748868"/>
          </a:xfrm>
          <a:prstGeom prst="rect">
            <a:avLst/>
          </a:prstGeom>
        </p:spPr>
      </p:pic>
      <p:sp>
        <p:nvSpPr>
          <p:cNvPr id="6" name="TextBox 5">
            <a:extLst>
              <a:ext uri="{FF2B5EF4-FFF2-40B4-BE49-F238E27FC236}">
                <a16:creationId xmlns:a16="http://schemas.microsoft.com/office/drawing/2014/main" id="{2A7ED39D-4692-70E1-7F23-891BCBAA9AF7}"/>
              </a:ext>
            </a:extLst>
          </p:cNvPr>
          <p:cNvSpPr txBox="1"/>
          <p:nvPr/>
        </p:nvSpPr>
        <p:spPr>
          <a:xfrm>
            <a:off x="2462404" y="543874"/>
            <a:ext cx="4064295" cy="369332"/>
          </a:xfrm>
          <a:prstGeom prst="rect">
            <a:avLst/>
          </a:prstGeom>
          <a:noFill/>
        </p:spPr>
        <p:txBody>
          <a:bodyPr wrap="square">
            <a:spAutoFit/>
          </a:bodyPr>
          <a:lstStyle/>
          <a:p>
            <a:pPr algn="l"/>
            <a:r>
              <a:rPr lang="en-GB" b="1" i="0" dirty="0">
                <a:solidFill>
                  <a:schemeClr val="bg1"/>
                </a:solidFill>
                <a:effectLst/>
                <a:latin typeface="Open Sans" panose="020B0606030504020204" pitchFamily="34" charset="0"/>
              </a:rPr>
              <a:t>Quantitative research questions</a:t>
            </a:r>
          </a:p>
        </p:txBody>
      </p:sp>
      <p:sp>
        <p:nvSpPr>
          <p:cNvPr id="15" name="TextBox 14">
            <a:extLst>
              <a:ext uri="{FF2B5EF4-FFF2-40B4-BE49-F238E27FC236}">
                <a16:creationId xmlns:a16="http://schemas.microsoft.com/office/drawing/2014/main" id="{4BE67975-D51C-6FE7-5842-2ABA4DA7A9AE}"/>
              </a:ext>
            </a:extLst>
          </p:cNvPr>
          <p:cNvSpPr txBox="1"/>
          <p:nvPr/>
        </p:nvSpPr>
        <p:spPr>
          <a:xfrm>
            <a:off x="199049" y="1868674"/>
            <a:ext cx="8744665" cy="3359061"/>
          </a:xfrm>
          <a:prstGeom prst="rect">
            <a:avLst/>
          </a:prstGeom>
          <a:noFill/>
        </p:spPr>
        <p:txBody>
          <a:bodyPr wrap="square">
            <a:spAutoFit/>
          </a:bodyPr>
          <a:lstStyle/>
          <a:p>
            <a:pPr algn="just">
              <a:lnSpc>
                <a:spcPct val="150000"/>
              </a:lnSpc>
            </a:pPr>
            <a:r>
              <a:rPr lang="en-US" sz="2400" dirty="0"/>
              <a:t>Quantitative research questions are precise. These questions typically include the population to be studied, dependent and independent variables, and the research design to be used. They are usually framed and finalized at the start of the study .</a:t>
            </a:r>
          </a:p>
          <a:p>
            <a:pPr algn="just">
              <a:lnSpc>
                <a:spcPct val="150000"/>
              </a:lnSpc>
            </a:pPr>
            <a:r>
              <a:rPr lang="en-US" sz="2400" dirty="0"/>
              <a:t>Quantitative research questions also establish a link between the research question and the research design.</a:t>
            </a:r>
          </a:p>
        </p:txBody>
      </p:sp>
      <p:pic>
        <p:nvPicPr>
          <p:cNvPr id="5122" name="Picture 2" descr="Many Question Mark and Magnifying Glass on White Background. Loupe with  Questions Outside the Searching Area Stock Illustration - Illustration of  inside, found: 225356029">
            <a:extLst>
              <a:ext uri="{FF2B5EF4-FFF2-40B4-BE49-F238E27FC236}">
                <a16:creationId xmlns:a16="http://schemas.microsoft.com/office/drawing/2014/main" id="{BB1CB3F3-F25A-0849-A302-2D210CEAEA8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68587" y="543874"/>
            <a:ext cx="2466975" cy="524344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D5D834F-F821-AD7F-13D9-95ED394EB86B}"/>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7" name="Picture 6">
            <a:extLst>
              <a:ext uri="{FF2B5EF4-FFF2-40B4-BE49-F238E27FC236}">
                <a16:creationId xmlns:a16="http://schemas.microsoft.com/office/drawing/2014/main" id="{86902E20-DFDF-8573-0ADF-16B70A1E2CD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9348211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529614"/>
            <a:ext cx="3179850" cy="5748868"/>
          </a:xfrm>
          <a:prstGeom prst="rect">
            <a:avLst/>
          </a:prstGeom>
        </p:spPr>
      </p:pic>
      <p:sp>
        <p:nvSpPr>
          <p:cNvPr id="12" name="TextBox 11">
            <a:extLst>
              <a:ext uri="{FF2B5EF4-FFF2-40B4-BE49-F238E27FC236}">
                <a16:creationId xmlns:a16="http://schemas.microsoft.com/office/drawing/2014/main" id="{2AB53F5C-1C38-4616-97DF-C7F9F56723C8}"/>
              </a:ext>
            </a:extLst>
          </p:cNvPr>
          <p:cNvSpPr txBox="1"/>
          <p:nvPr/>
        </p:nvSpPr>
        <p:spPr>
          <a:xfrm>
            <a:off x="252072" y="1588094"/>
            <a:ext cx="8566402" cy="3737946"/>
          </a:xfrm>
          <a:prstGeom prst="rect">
            <a:avLst/>
          </a:prstGeom>
          <a:noFill/>
        </p:spPr>
        <p:txBody>
          <a:bodyPr wrap="square">
            <a:spAutoFit/>
          </a:bodyPr>
          <a:lstStyle/>
          <a:p>
            <a:pPr algn="just">
              <a:lnSpc>
                <a:spcPct val="150000"/>
              </a:lnSpc>
            </a:pPr>
            <a:r>
              <a:rPr lang="en-US" sz="2000" dirty="0"/>
              <a:t>Moreover, these questions are not answerable with “yes” or “no” responses. As a result, quantitative research questions don’t use words such as “is,” “are,” “do,” or “does.”</a:t>
            </a:r>
          </a:p>
          <a:p>
            <a:pPr algn="just">
              <a:lnSpc>
                <a:spcPct val="150000"/>
              </a:lnSpc>
            </a:pPr>
            <a:endParaRPr lang="en-US" sz="2000" dirty="0"/>
          </a:p>
          <a:p>
            <a:pPr algn="just">
              <a:lnSpc>
                <a:spcPct val="150000"/>
              </a:lnSpc>
            </a:pPr>
            <a:r>
              <a:rPr lang="en-US" sz="2000" dirty="0"/>
              <a:t>Quantitative research questions usually seek to understand particular social, familial, or educational experiences or processes that occur in a particular context and/or location (Marshall &amp; Rossman, 2011). They can be further categorized into three types: descriptive, comparative, and relationship.</a:t>
            </a:r>
          </a:p>
        </p:txBody>
      </p:sp>
      <p:sp>
        <p:nvSpPr>
          <p:cNvPr id="18" name="TextBox 17">
            <a:extLst>
              <a:ext uri="{FF2B5EF4-FFF2-40B4-BE49-F238E27FC236}">
                <a16:creationId xmlns:a16="http://schemas.microsoft.com/office/drawing/2014/main" id="{5D6C5319-1692-30D9-3406-A816138102AB}"/>
              </a:ext>
            </a:extLst>
          </p:cNvPr>
          <p:cNvSpPr txBox="1"/>
          <p:nvPr/>
        </p:nvSpPr>
        <p:spPr>
          <a:xfrm>
            <a:off x="2338387" y="564780"/>
            <a:ext cx="4484916" cy="400110"/>
          </a:xfrm>
          <a:prstGeom prst="rect">
            <a:avLst/>
          </a:prstGeom>
          <a:noFill/>
        </p:spPr>
        <p:txBody>
          <a:bodyPr wrap="square">
            <a:spAutoFit/>
          </a:bodyPr>
          <a:lstStyle/>
          <a:p>
            <a:pPr algn="l"/>
            <a:r>
              <a:rPr lang="en-GB" sz="2000" b="1" i="0" dirty="0">
                <a:solidFill>
                  <a:schemeClr val="bg1"/>
                </a:solidFill>
                <a:effectLst/>
                <a:latin typeface="Open Sans" panose="020B0606030504020204" pitchFamily="34" charset="0"/>
              </a:rPr>
              <a:t>Quantitative research questions</a:t>
            </a:r>
          </a:p>
        </p:txBody>
      </p:sp>
      <p:pic>
        <p:nvPicPr>
          <p:cNvPr id="6146" name="Picture 2" descr="Many Question Mark and Magnifying Glass on White Background. Loupe with  Questions Outside the Searching Area Stock Illustration - Illustration of  inside, found: 225356029">
            <a:extLst>
              <a:ext uri="{FF2B5EF4-FFF2-40B4-BE49-F238E27FC236}">
                <a16:creationId xmlns:a16="http://schemas.microsoft.com/office/drawing/2014/main" id="{94FBFC2A-A350-F9E4-4EC2-00E41A6D4C7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81720" y="817562"/>
            <a:ext cx="2466975" cy="477453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BF4FD97-4F8F-6A88-B5C3-7FC6F8795660}"/>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6" name="Picture 5">
            <a:extLst>
              <a:ext uri="{FF2B5EF4-FFF2-40B4-BE49-F238E27FC236}">
                <a16:creationId xmlns:a16="http://schemas.microsoft.com/office/drawing/2014/main" id="{3F4A780A-22EA-CE0F-5F72-0566CAEB7E1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64437" y="5676238"/>
            <a:ext cx="1473013" cy="819374"/>
          </a:xfrm>
          <a:prstGeom prst="rect">
            <a:avLst/>
          </a:prstGeom>
        </p:spPr>
      </p:pic>
    </p:spTree>
    <p:extLst>
      <p:ext uri="{BB962C8B-B14F-4D97-AF65-F5344CB8AC3E}">
        <p14:creationId xmlns:p14="http://schemas.microsoft.com/office/powerpoint/2010/main" val="31962477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2" name="TextBox 11">
            <a:extLst>
              <a:ext uri="{FF2B5EF4-FFF2-40B4-BE49-F238E27FC236}">
                <a16:creationId xmlns:a16="http://schemas.microsoft.com/office/drawing/2014/main" id="{C496D26F-5D0B-60E1-A932-14F5AC7DE1CC}"/>
              </a:ext>
            </a:extLst>
          </p:cNvPr>
          <p:cNvSpPr txBox="1"/>
          <p:nvPr/>
        </p:nvSpPr>
        <p:spPr>
          <a:xfrm>
            <a:off x="130614" y="1724599"/>
            <a:ext cx="8357872" cy="3913059"/>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400" dirty="0"/>
              <a:t>Descriptive research questions aim to measure the responses of a study’s population to one or more variables or describe variables that the research will measure. These questions typically begin with “what.”</a:t>
            </a:r>
          </a:p>
          <a:p>
            <a:pPr marL="342900" indent="-342900" algn="just">
              <a:lnSpc>
                <a:spcPct val="150000"/>
              </a:lnSpc>
              <a:buFont typeface="Arial" panose="020B0604020202020204" pitchFamily="34" charset="0"/>
              <a:buChar char="•"/>
            </a:pPr>
            <a:r>
              <a:rPr lang="en-US" sz="2400" dirty="0"/>
              <a:t>Comparative research questions aim to discover the differences between two or more groups for an outcome variable.</a:t>
            </a:r>
          </a:p>
        </p:txBody>
      </p:sp>
      <p:sp>
        <p:nvSpPr>
          <p:cNvPr id="7" name="TextBox 6">
            <a:extLst>
              <a:ext uri="{FF2B5EF4-FFF2-40B4-BE49-F238E27FC236}">
                <a16:creationId xmlns:a16="http://schemas.microsoft.com/office/drawing/2014/main" id="{9EC743AD-0712-FBCE-6F0C-85C3E111FE62}"/>
              </a:ext>
            </a:extLst>
          </p:cNvPr>
          <p:cNvSpPr txBox="1"/>
          <p:nvPr/>
        </p:nvSpPr>
        <p:spPr>
          <a:xfrm>
            <a:off x="2338387" y="593137"/>
            <a:ext cx="4546373" cy="400110"/>
          </a:xfrm>
          <a:prstGeom prst="rect">
            <a:avLst/>
          </a:prstGeom>
          <a:noFill/>
        </p:spPr>
        <p:txBody>
          <a:bodyPr wrap="square">
            <a:spAutoFit/>
          </a:bodyPr>
          <a:lstStyle/>
          <a:p>
            <a:pPr algn="l"/>
            <a:r>
              <a:rPr lang="en-GB" sz="2000" b="1" i="0" dirty="0">
                <a:solidFill>
                  <a:schemeClr val="bg1"/>
                </a:solidFill>
                <a:effectLst/>
                <a:latin typeface="Open Sans" panose="020B0606030504020204" pitchFamily="34" charset="0"/>
              </a:rPr>
              <a:t>Quantitative research questions</a:t>
            </a:r>
          </a:p>
        </p:txBody>
      </p:sp>
      <p:sp>
        <p:nvSpPr>
          <p:cNvPr id="6" name="TextBox 5">
            <a:extLst>
              <a:ext uri="{FF2B5EF4-FFF2-40B4-BE49-F238E27FC236}">
                <a16:creationId xmlns:a16="http://schemas.microsoft.com/office/drawing/2014/main" id="{C151C5B2-B574-5789-A594-DCB45C303C1A}"/>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2050" name="Picture 2" descr="Quantitative Research Questions Examples | Voxco">
            <a:extLst>
              <a:ext uri="{FF2B5EF4-FFF2-40B4-BE49-F238E27FC236}">
                <a16:creationId xmlns:a16="http://schemas.microsoft.com/office/drawing/2014/main" id="{27A1E031-C99B-5CDC-E74C-419C34CD090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12291" y="1724599"/>
            <a:ext cx="2971800" cy="170440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2EC57B9D-B257-8C9E-76AA-6BC3BEF4795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749360"/>
            <a:ext cx="1473013" cy="819374"/>
          </a:xfrm>
          <a:prstGeom prst="rect">
            <a:avLst/>
          </a:prstGeom>
        </p:spPr>
      </p:pic>
    </p:spTree>
    <p:extLst>
      <p:ext uri="{BB962C8B-B14F-4D97-AF65-F5344CB8AC3E}">
        <p14:creationId xmlns:p14="http://schemas.microsoft.com/office/powerpoint/2010/main" val="35485874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2" descr="Many Question Mark and Magnifying Glass on White Background. Loupe with  Questions Outside the Searching Area Stock Illustration - Illustration of  inside, found: 225356029">
            <a:extLst>
              <a:ext uri="{FF2B5EF4-FFF2-40B4-BE49-F238E27FC236}">
                <a16:creationId xmlns:a16="http://schemas.microsoft.com/office/drawing/2014/main" id="{D72F4639-1844-AD86-5EED-86DE3B62801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01361" y="1172320"/>
            <a:ext cx="2466975" cy="4774537"/>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C496D26F-5D0B-60E1-A932-14F5AC7DE1CC}"/>
              </a:ext>
            </a:extLst>
          </p:cNvPr>
          <p:cNvSpPr txBox="1"/>
          <p:nvPr/>
        </p:nvSpPr>
        <p:spPr>
          <a:xfrm>
            <a:off x="523664" y="1724599"/>
            <a:ext cx="7616683" cy="3373359"/>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dirty="0"/>
              <a:t>These questions can be causal, as well. For instance, the researcher may compare a group where a certain variable is involved and another group where that variable is not present.</a:t>
            </a:r>
          </a:p>
          <a:p>
            <a:pPr marL="342900" indent="-342900" algn="just">
              <a:lnSpc>
                <a:spcPct val="150000"/>
              </a:lnSpc>
              <a:buFont typeface="Arial" panose="020B0604020202020204" pitchFamily="34" charset="0"/>
              <a:buChar char="•"/>
            </a:pPr>
            <a:endParaRPr lang="en-US" dirty="0"/>
          </a:p>
          <a:p>
            <a:pPr marL="342900" indent="-342900" algn="just">
              <a:lnSpc>
                <a:spcPct val="150000"/>
              </a:lnSpc>
              <a:buFont typeface="Arial" panose="020B0604020202020204" pitchFamily="34" charset="0"/>
              <a:buChar char="•"/>
            </a:pPr>
            <a:r>
              <a:rPr lang="en-US" dirty="0"/>
              <a:t>Relationship research questions seek to explore and define trends and interactions between two or more variables. These questions often include both dependent and independent variables and use words such as “association” or “trends.</a:t>
            </a:r>
          </a:p>
        </p:txBody>
      </p:sp>
      <p:sp>
        <p:nvSpPr>
          <p:cNvPr id="18" name="TextBox 17">
            <a:extLst>
              <a:ext uri="{FF2B5EF4-FFF2-40B4-BE49-F238E27FC236}">
                <a16:creationId xmlns:a16="http://schemas.microsoft.com/office/drawing/2014/main" id="{9C4CC2AC-C9E0-7CEB-51C6-52A9DEDA61BB}"/>
              </a:ext>
            </a:extLst>
          </p:cNvPr>
          <p:cNvSpPr txBox="1"/>
          <p:nvPr/>
        </p:nvSpPr>
        <p:spPr>
          <a:xfrm>
            <a:off x="2506773" y="499532"/>
            <a:ext cx="3937570" cy="369332"/>
          </a:xfrm>
          <a:prstGeom prst="rect">
            <a:avLst/>
          </a:prstGeom>
          <a:noFill/>
        </p:spPr>
        <p:txBody>
          <a:bodyPr wrap="square">
            <a:spAutoFit/>
          </a:bodyPr>
          <a:lstStyle/>
          <a:p>
            <a:pPr algn="l"/>
            <a:r>
              <a:rPr lang="en-GB" b="1" i="0" dirty="0">
                <a:solidFill>
                  <a:schemeClr val="bg1"/>
                </a:solidFill>
                <a:effectLst/>
                <a:latin typeface="Open Sans" panose="020B0606030504020204" pitchFamily="34" charset="0"/>
              </a:rPr>
              <a:t>Quantitative research questions</a:t>
            </a:r>
          </a:p>
        </p:txBody>
      </p:sp>
      <p:sp>
        <p:nvSpPr>
          <p:cNvPr id="6" name="TextBox 5">
            <a:extLst>
              <a:ext uri="{FF2B5EF4-FFF2-40B4-BE49-F238E27FC236}">
                <a16:creationId xmlns:a16="http://schemas.microsoft.com/office/drawing/2014/main" id="{321C3460-BCB1-2D94-79EB-5CABD4AF6258}"/>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7" name="Picture 6">
            <a:extLst>
              <a:ext uri="{FF2B5EF4-FFF2-40B4-BE49-F238E27FC236}">
                <a16:creationId xmlns:a16="http://schemas.microsoft.com/office/drawing/2014/main" id="{36D289BD-E735-053A-145E-6FDC486991E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646602"/>
            <a:ext cx="1473013" cy="819374"/>
          </a:xfrm>
          <a:prstGeom prst="rect">
            <a:avLst/>
          </a:prstGeom>
        </p:spPr>
      </p:pic>
    </p:spTree>
    <p:extLst>
      <p:ext uri="{BB962C8B-B14F-4D97-AF65-F5344CB8AC3E}">
        <p14:creationId xmlns:p14="http://schemas.microsoft.com/office/powerpoint/2010/main" val="37261445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10467" y="45249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sp>
        <p:nvSpPr>
          <p:cNvPr id="12" name="TextBox 11">
            <a:extLst>
              <a:ext uri="{FF2B5EF4-FFF2-40B4-BE49-F238E27FC236}">
                <a16:creationId xmlns:a16="http://schemas.microsoft.com/office/drawing/2014/main" id="{3F3EAB5D-59C6-D977-A96A-35B666F8568E}"/>
              </a:ext>
            </a:extLst>
          </p:cNvPr>
          <p:cNvSpPr txBox="1"/>
          <p:nvPr/>
        </p:nvSpPr>
        <p:spPr>
          <a:xfrm>
            <a:off x="2440788" y="632897"/>
            <a:ext cx="4091135" cy="369332"/>
          </a:xfrm>
          <a:prstGeom prst="rect">
            <a:avLst/>
          </a:prstGeom>
          <a:noFill/>
        </p:spPr>
        <p:txBody>
          <a:bodyPr wrap="square">
            <a:spAutoFit/>
          </a:bodyPr>
          <a:lstStyle/>
          <a:p>
            <a:pPr algn="l"/>
            <a:r>
              <a:rPr lang="en-GB" b="1" i="0" dirty="0">
                <a:solidFill>
                  <a:schemeClr val="bg1"/>
                </a:solidFill>
                <a:effectLst/>
                <a:latin typeface="Open Sans" panose="020B0606030504020204" pitchFamily="34" charset="0"/>
              </a:rPr>
              <a:t>Qualitative research questions</a:t>
            </a:r>
          </a:p>
        </p:txBody>
      </p:sp>
      <p:sp>
        <p:nvSpPr>
          <p:cNvPr id="18" name="TextBox 17">
            <a:extLst>
              <a:ext uri="{FF2B5EF4-FFF2-40B4-BE49-F238E27FC236}">
                <a16:creationId xmlns:a16="http://schemas.microsoft.com/office/drawing/2014/main" id="{05DF7A7D-D1C9-BD8C-E452-1A2C6F6DA4B9}"/>
              </a:ext>
            </a:extLst>
          </p:cNvPr>
          <p:cNvSpPr txBox="1"/>
          <p:nvPr/>
        </p:nvSpPr>
        <p:spPr>
          <a:xfrm>
            <a:off x="216716" y="1515317"/>
            <a:ext cx="8659427" cy="3913059"/>
          </a:xfrm>
          <a:prstGeom prst="rect">
            <a:avLst/>
          </a:prstGeom>
          <a:noFill/>
        </p:spPr>
        <p:txBody>
          <a:bodyPr wrap="square">
            <a:spAutoFit/>
          </a:bodyPr>
          <a:lstStyle/>
          <a:p>
            <a:pPr algn="just">
              <a:lnSpc>
                <a:spcPct val="150000"/>
              </a:lnSpc>
            </a:pPr>
            <a:r>
              <a:rPr lang="en-US" sz="2400" dirty="0"/>
              <a:t>Qualitative research questions may concern broad areas of research or more specific areas of study. Similar to quantitative research questions, qualitative research questions are linked to research design. Unlike their quantitative counterparts, though, qualitative research questions are usually adaptable, non-directional, and more flexible (Creswell, 2013). As a result, studies using these questions generally aim to “discover,” “explain,” or “explore.”</a:t>
            </a:r>
            <a:endParaRPr lang="en-GB" sz="2400" dirty="0"/>
          </a:p>
        </p:txBody>
      </p:sp>
      <p:pic>
        <p:nvPicPr>
          <p:cNvPr id="7170" name="Picture 2" descr="10 Significant Differences Between Research Question vs Research Hypothesis  - ThePhDHub">
            <a:extLst>
              <a:ext uri="{FF2B5EF4-FFF2-40B4-BE49-F238E27FC236}">
                <a16:creationId xmlns:a16="http://schemas.microsoft.com/office/drawing/2014/main" id="{00021A67-9A87-7EA7-21C0-B4C6E37352C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66532" y="745033"/>
            <a:ext cx="2667000" cy="476394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2965603-DC57-A3D3-1BC1-D4BF63241E97}"/>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6" name="Picture 5">
            <a:extLst>
              <a:ext uri="{FF2B5EF4-FFF2-40B4-BE49-F238E27FC236}">
                <a16:creationId xmlns:a16="http://schemas.microsoft.com/office/drawing/2014/main" id="{2EC31933-7053-5258-D651-CC8477F726C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29660" y="5627461"/>
            <a:ext cx="1473013" cy="819374"/>
          </a:xfrm>
          <a:prstGeom prst="rect">
            <a:avLst/>
          </a:prstGeom>
        </p:spPr>
      </p:pic>
    </p:spTree>
    <p:extLst>
      <p:ext uri="{BB962C8B-B14F-4D97-AF65-F5344CB8AC3E}">
        <p14:creationId xmlns:p14="http://schemas.microsoft.com/office/powerpoint/2010/main" val="3835494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sp>
        <p:nvSpPr>
          <p:cNvPr id="12" name="TextBox 11">
            <a:extLst>
              <a:ext uri="{FF2B5EF4-FFF2-40B4-BE49-F238E27FC236}">
                <a16:creationId xmlns:a16="http://schemas.microsoft.com/office/drawing/2014/main" id="{3F3EAB5D-59C6-D977-A96A-35B666F8568E}"/>
              </a:ext>
            </a:extLst>
          </p:cNvPr>
          <p:cNvSpPr txBox="1"/>
          <p:nvPr/>
        </p:nvSpPr>
        <p:spPr>
          <a:xfrm>
            <a:off x="2342427" y="560123"/>
            <a:ext cx="4744278" cy="400110"/>
          </a:xfrm>
          <a:prstGeom prst="rect">
            <a:avLst/>
          </a:prstGeom>
          <a:noFill/>
        </p:spPr>
        <p:txBody>
          <a:bodyPr wrap="square">
            <a:spAutoFit/>
          </a:bodyPr>
          <a:lstStyle/>
          <a:p>
            <a:pPr algn="l"/>
            <a:r>
              <a:rPr lang="en-GB" sz="2000" b="1" i="0" dirty="0">
                <a:solidFill>
                  <a:schemeClr val="bg1"/>
                </a:solidFill>
                <a:effectLst/>
                <a:latin typeface="Open Sans" panose="020B0606030504020204" pitchFamily="34" charset="0"/>
              </a:rPr>
              <a:t>Qualitative research questions</a:t>
            </a:r>
          </a:p>
        </p:txBody>
      </p:sp>
      <p:sp>
        <p:nvSpPr>
          <p:cNvPr id="18" name="TextBox 17">
            <a:extLst>
              <a:ext uri="{FF2B5EF4-FFF2-40B4-BE49-F238E27FC236}">
                <a16:creationId xmlns:a16="http://schemas.microsoft.com/office/drawing/2014/main" id="{05DF7A7D-D1C9-BD8C-E452-1A2C6F6DA4B9}"/>
              </a:ext>
            </a:extLst>
          </p:cNvPr>
          <p:cNvSpPr txBox="1"/>
          <p:nvPr/>
        </p:nvSpPr>
        <p:spPr>
          <a:xfrm>
            <a:off x="241793" y="1459783"/>
            <a:ext cx="8643474" cy="4199611"/>
          </a:xfrm>
          <a:prstGeom prst="rect">
            <a:avLst/>
          </a:prstGeom>
          <a:noFill/>
        </p:spPr>
        <p:txBody>
          <a:bodyPr wrap="square">
            <a:spAutoFit/>
          </a:bodyPr>
          <a:lstStyle/>
          <a:p>
            <a:pPr algn="just">
              <a:lnSpc>
                <a:spcPct val="150000"/>
              </a:lnSpc>
            </a:pPr>
            <a:r>
              <a:rPr lang="en-US" sz="2000" dirty="0"/>
              <a:t>Ritchie et al. (2014) and Marshall and Rossman (2011) have also further categorized qualitative research questions into a number of types, as listed below:</a:t>
            </a:r>
          </a:p>
          <a:p>
            <a:pPr marL="457200" indent="-457200" algn="just">
              <a:lnSpc>
                <a:spcPct val="150000"/>
              </a:lnSpc>
              <a:buFont typeface="+mj-lt"/>
              <a:buAutoNum type="arabicPeriod"/>
            </a:pPr>
            <a:r>
              <a:rPr lang="en-US" sz="2000" dirty="0"/>
              <a:t>Contextual research questions seek to describe the nature of what already exists.</a:t>
            </a:r>
          </a:p>
          <a:p>
            <a:pPr marL="457200" indent="-457200" algn="just">
              <a:lnSpc>
                <a:spcPct val="150000"/>
              </a:lnSpc>
              <a:buFont typeface="+mj-lt"/>
              <a:buAutoNum type="arabicPeriod"/>
            </a:pPr>
            <a:r>
              <a:rPr lang="en-US" sz="2000" dirty="0"/>
              <a:t>Descriptive research questions attempt to describe a phenomenon.</a:t>
            </a:r>
          </a:p>
          <a:p>
            <a:pPr marL="457200" indent="-457200" algn="just">
              <a:lnSpc>
                <a:spcPct val="150000"/>
              </a:lnSpc>
              <a:buFont typeface="+mj-lt"/>
              <a:buAutoNum type="arabicPeriod"/>
            </a:pPr>
            <a:r>
              <a:rPr lang="en-US" sz="2000" dirty="0"/>
              <a:t>Emancipatory research questions aim to produce knowledge that allows for engagement in social action, especially for the benefit of disadvantaged people.</a:t>
            </a:r>
          </a:p>
        </p:txBody>
      </p:sp>
      <p:pic>
        <p:nvPicPr>
          <p:cNvPr id="7170" name="Picture 2" descr="10 Significant Differences Between Research Question vs Research Hypothesis  - ThePhDHub">
            <a:extLst>
              <a:ext uri="{FF2B5EF4-FFF2-40B4-BE49-F238E27FC236}">
                <a16:creationId xmlns:a16="http://schemas.microsoft.com/office/drawing/2014/main" id="{00021A67-9A87-7EA7-21C0-B4C6E37352C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66532" y="745033"/>
            <a:ext cx="2667000" cy="476394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C29F85B-8C83-6EE7-D217-C4D6B275AEF9}"/>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6" name="Picture 5">
            <a:extLst>
              <a:ext uri="{FF2B5EF4-FFF2-40B4-BE49-F238E27FC236}">
                <a16:creationId xmlns:a16="http://schemas.microsoft.com/office/drawing/2014/main" id="{86085AA7-F4E6-688D-9197-21BF04E4D44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1152" y="5703280"/>
            <a:ext cx="1473013" cy="819374"/>
          </a:xfrm>
          <a:prstGeom prst="rect">
            <a:avLst/>
          </a:prstGeom>
        </p:spPr>
      </p:pic>
    </p:spTree>
    <p:extLst>
      <p:ext uri="{BB962C8B-B14F-4D97-AF65-F5344CB8AC3E}">
        <p14:creationId xmlns:p14="http://schemas.microsoft.com/office/powerpoint/2010/main" val="21003716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sp>
        <p:nvSpPr>
          <p:cNvPr id="12" name="TextBox 11">
            <a:extLst>
              <a:ext uri="{FF2B5EF4-FFF2-40B4-BE49-F238E27FC236}">
                <a16:creationId xmlns:a16="http://schemas.microsoft.com/office/drawing/2014/main" id="{3F3EAB5D-59C6-D977-A96A-35B666F8568E}"/>
              </a:ext>
            </a:extLst>
          </p:cNvPr>
          <p:cNvSpPr txBox="1"/>
          <p:nvPr/>
        </p:nvSpPr>
        <p:spPr>
          <a:xfrm>
            <a:off x="2338387" y="609075"/>
            <a:ext cx="4665900" cy="369332"/>
          </a:xfrm>
          <a:prstGeom prst="rect">
            <a:avLst/>
          </a:prstGeom>
          <a:noFill/>
        </p:spPr>
        <p:txBody>
          <a:bodyPr wrap="square">
            <a:spAutoFit/>
          </a:bodyPr>
          <a:lstStyle/>
          <a:p>
            <a:pPr algn="l"/>
            <a:r>
              <a:rPr lang="en-GB" b="1" i="0" dirty="0">
                <a:solidFill>
                  <a:schemeClr val="bg1"/>
                </a:solidFill>
                <a:effectLst/>
                <a:latin typeface="Open Sans" panose="020B0606030504020204" pitchFamily="34" charset="0"/>
              </a:rPr>
              <a:t>Qualitative research questions</a:t>
            </a:r>
          </a:p>
        </p:txBody>
      </p:sp>
      <p:sp>
        <p:nvSpPr>
          <p:cNvPr id="18" name="TextBox 17">
            <a:extLst>
              <a:ext uri="{FF2B5EF4-FFF2-40B4-BE49-F238E27FC236}">
                <a16:creationId xmlns:a16="http://schemas.microsoft.com/office/drawing/2014/main" id="{05DF7A7D-D1C9-BD8C-E452-1A2C6F6DA4B9}"/>
              </a:ext>
            </a:extLst>
          </p:cNvPr>
          <p:cNvSpPr txBox="1"/>
          <p:nvPr/>
        </p:nvSpPr>
        <p:spPr>
          <a:xfrm>
            <a:off x="256761" y="1665160"/>
            <a:ext cx="8299807" cy="3788858"/>
          </a:xfrm>
          <a:prstGeom prst="rect">
            <a:avLst/>
          </a:prstGeom>
          <a:noFill/>
        </p:spPr>
        <p:txBody>
          <a:bodyPr wrap="square">
            <a:spAutoFit/>
          </a:bodyPr>
          <a:lstStyle/>
          <a:p>
            <a:pPr marL="457200" indent="-457200" algn="just">
              <a:lnSpc>
                <a:spcPct val="150000"/>
              </a:lnSpc>
              <a:buFont typeface="+mj-lt"/>
              <a:buAutoNum type="arabicPeriod"/>
            </a:pPr>
            <a:r>
              <a:rPr lang="en-US" dirty="0"/>
              <a:t>Evaluative research questions assess the effectiveness of existing methods or paradigms.</a:t>
            </a:r>
          </a:p>
          <a:p>
            <a:pPr marL="457200" indent="-457200" algn="just">
              <a:lnSpc>
                <a:spcPct val="150000"/>
              </a:lnSpc>
              <a:buFont typeface="+mj-lt"/>
              <a:buAutoNum type="arabicPeriod"/>
            </a:pPr>
            <a:r>
              <a:rPr lang="en-US" dirty="0"/>
              <a:t>Explanatory research questions seek to expound on a phenomenon or examine reasons for and associations between what exists.</a:t>
            </a:r>
          </a:p>
          <a:p>
            <a:pPr marL="457200" indent="-457200" algn="just">
              <a:lnSpc>
                <a:spcPct val="150000"/>
              </a:lnSpc>
              <a:buFont typeface="+mj-lt"/>
              <a:buAutoNum type="arabicPeriod"/>
            </a:pPr>
            <a:r>
              <a:rPr lang="en-US" dirty="0"/>
              <a:t>Exploratory research questions investigate little-known areas of a particular topic.</a:t>
            </a:r>
          </a:p>
          <a:p>
            <a:pPr marL="457200" indent="-457200" algn="just">
              <a:lnSpc>
                <a:spcPct val="150000"/>
              </a:lnSpc>
              <a:buFont typeface="+mj-lt"/>
              <a:buAutoNum type="arabicPeriod"/>
            </a:pPr>
            <a:r>
              <a:rPr lang="en-US" dirty="0"/>
              <a:t>Generative research questions aim to provide new ideas for the development of theories and actions.</a:t>
            </a:r>
          </a:p>
          <a:p>
            <a:pPr marL="457200" indent="-457200" algn="just">
              <a:lnSpc>
                <a:spcPct val="150000"/>
              </a:lnSpc>
              <a:buFont typeface="+mj-lt"/>
              <a:buAutoNum type="arabicPeriod"/>
            </a:pPr>
            <a:r>
              <a:rPr lang="en-US" dirty="0"/>
              <a:t>Ideological research questions are used in research that aims to advance specific ideologies of a position.</a:t>
            </a:r>
          </a:p>
        </p:txBody>
      </p:sp>
      <p:pic>
        <p:nvPicPr>
          <p:cNvPr id="7170" name="Picture 2" descr="10 Significant Differences Between Research Question vs Research Hypothesis  - ThePhDHub">
            <a:extLst>
              <a:ext uri="{FF2B5EF4-FFF2-40B4-BE49-F238E27FC236}">
                <a16:creationId xmlns:a16="http://schemas.microsoft.com/office/drawing/2014/main" id="{00021A67-9A87-7EA7-21C0-B4C6E37352C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66532" y="745033"/>
            <a:ext cx="2667000" cy="476394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2B1B96C-D332-CF71-20DE-D3DC0C7EEADC}"/>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6" name="Picture 5">
            <a:extLst>
              <a:ext uri="{FF2B5EF4-FFF2-40B4-BE49-F238E27FC236}">
                <a16:creationId xmlns:a16="http://schemas.microsoft.com/office/drawing/2014/main" id="{204EE050-DAF9-43E6-75F7-6665874A62C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1152" y="5627461"/>
            <a:ext cx="1473013" cy="819374"/>
          </a:xfrm>
          <a:prstGeom prst="rect">
            <a:avLst/>
          </a:prstGeom>
        </p:spPr>
      </p:pic>
    </p:spTree>
    <p:extLst>
      <p:ext uri="{BB962C8B-B14F-4D97-AF65-F5344CB8AC3E}">
        <p14:creationId xmlns:p14="http://schemas.microsoft.com/office/powerpoint/2010/main" val="10600886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299604" y="1694835"/>
            <a:ext cx="8290477" cy="3460947"/>
          </a:xfrm>
          <a:prstGeom prst="rect">
            <a:avLst/>
          </a:prstGeom>
          <a:noFill/>
        </p:spPr>
        <p:txBody>
          <a:bodyPr wrap="square">
            <a:spAutoFit/>
          </a:bodyPr>
          <a:lstStyle/>
          <a:p>
            <a:pPr algn="just">
              <a:lnSpc>
                <a:spcPct val="150000"/>
              </a:lnSpc>
            </a:pPr>
            <a:r>
              <a:rPr lang="en-US" sz="1600" b="0" i="0" dirty="0">
                <a:solidFill>
                  <a:srgbClr val="191919"/>
                </a:solidFill>
                <a:effectLst/>
                <a:latin typeface="Open Sans" panose="020B0606030504020204" pitchFamily="34" charset="0"/>
              </a:rPr>
              <a:t>Mixed-methods studies typically require a set of both quantitative and qualitative research questions. Separate questions are appropriate when the mixed-methods study focuses on the significance and differences in quantitative and qualitative methods and not on the study’s integrative component.</a:t>
            </a:r>
          </a:p>
          <a:p>
            <a:pPr algn="just">
              <a:lnSpc>
                <a:spcPct val="150000"/>
              </a:lnSpc>
            </a:pPr>
            <a:endParaRPr lang="en-US" sz="1600" b="0" i="0" dirty="0">
              <a:solidFill>
                <a:srgbClr val="191919"/>
              </a:solidFill>
              <a:effectLst/>
              <a:latin typeface="Open Sans" panose="020B0606030504020204" pitchFamily="34" charset="0"/>
            </a:endParaRPr>
          </a:p>
          <a:p>
            <a:pPr algn="just">
              <a:lnSpc>
                <a:spcPct val="150000"/>
              </a:lnSpc>
            </a:pPr>
            <a:r>
              <a:rPr lang="en-US" sz="1600" b="0" i="0" dirty="0">
                <a:solidFill>
                  <a:srgbClr val="191919"/>
                </a:solidFill>
                <a:effectLst/>
                <a:latin typeface="Open Sans" panose="020B0606030504020204" pitchFamily="34" charset="0"/>
              </a:rPr>
              <a:t>Researchers also have the option to develop a single mixed-methods research question. According to Tashakkori and Teddlie (2010), this suggests an integrative process or component between the study’s quantitative and qualitative </a:t>
            </a:r>
            <a:r>
              <a:rPr lang="en-US" sz="1600" dirty="0">
                <a:solidFill>
                  <a:srgbClr val="191919"/>
                </a:solidFill>
                <a:latin typeface="Open Sans" panose="020B0606030504020204" pitchFamily="34" charset="0"/>
              </a:rPr>
              <a:t>research methods.</a:t>
            </a:r>
            <a:r>
              <a:rPr lang="en-US" sz="2000" b="1" i="0" dirty="0">
                <a:solidFill>
                  <a:schemeClr val="bg1"/>
                </a:solidFill>
                <a:effectLst/>
                <a:latin typeface="Gilmer"/>
              </a:rPr>
              <a:t> :</a:t>
            </a:r>
            <a:endParaRPr lang="en-GB"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81439" y="586729"/>
            <a:ext cx="4442973" cy="461665"/>
          </a:xfrm>
          <a:prstGeom prst="rect">
            <a:avLst/>
          </a:prstGeom>
          <a:noFill/>
        </p:spPr>
        <p:txBody>
          <a:bodyPr wrap="square">
            <a:spAutoFit/>
          </a:bodyPr>
          <a:lstStyle/>
          <a:p>
            <a:pPr algn="l"/>
            <a:r>
              <a:rPr lang="en-GB" sz="2400" b="1" i="0" dirty="0">
                <a:solidFill>
                  <a:schemeClr val="bg1"/>
                </a:solidFill>
                <a:effectLst/>
                <a:latin typeface="Open Sans" panose="020B0606030504020204" pitchFamily="34" charset="0"/>
              </a:rPr>
              <a:t>Mixed-methods studies</a:t>
            </a:r>
          </a:p>
        </p:txBody>
      </p:sp>
      <p:pic>
        <p:nvPicPr>
          <p:cNvPr id="10242" name="Picture 2" descr="Research Question Vector Art, Icons, and Graphics for Free Download">
            <a:extLst>
              <a:ext uri="{FF2B5EF4-FFF2-40B4-BE49-F238E27FC236}">
                <a16:creationId xmlns:a16="http://schemas.microsoft.com/office/drawing/2014/main" id="{64822515-ADAC-874B-14AD-8D55D951B47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04579" y="711903"/>
            <a:ext cx="2786553" cy="47970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880637A-EA47-F320-D09E-BC0072B4B9C5}"/>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6" name="Picture 5">
            <a:extLst>
              <a:ext uri="{FF2B5EF4-FFF2-40B4-BE49-F238E27FC236}">
                <a16:creationId xmlns:a16="http://schemas.microsoft.com/office/drawing/2014/main" id="{C3A8B8D3-29C3-56B6-0BAD-2F19C3E2840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64437" y="5612721"/>
            <a:ext cx="1473013" cy="819374"/>
          </a:xfrm>
          <a:prstGeom prst="rect">
            <a:avLst/>
          </a:prstGeom>
        </p:spPr>
      </p:pic>
    </p:spTree>
    <p:extLst>
      <p:ext uri="{BB962C8B-B14F-4D97-AF65-F5344CB8AC3E}">
        <p14:creationId xmlns:p14="http://schemas.microsoft.com/office/powerpoint/2010/main" val="20743858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525546" y="568763"/>
            <a:ext cx="4196569" cy="338554"/>
          </a:xfrm>
          <a:prstGeom prst="rect">
            <a:avLst/>
          </a:prstGeom>
          <a:noFill/>
        </p:spPr>
        <p:txBody>
          <a:bodyPr wrap="square">
            <a:spAutoFit/>
          </a:bodyPr>
          <a:lstStyle/>
          <a:p>
            <a:pPr algn="l"/>
            <a:r>
              <a:rPr lang="en-US" sz="1600" b="1" i="0" dirty="0">
                <a:solidFill>
                  <a:schemeClr val="bg1"/>
                </a:solidFill>
                <a:effectLst/>
                <a:latin typeface="Cabin"/>
              </a:rPr>
              <a:t>Steps to Developing a Good Research Question</a:t>
            </a:r>
          </a:p>
        </p:txBody>
      </p:sp>
      <p:sp>
        <p:nvSpPr>
          <p:cNvPr id="15" name="TextBox 14">
            <a:extLst>
              <a:ext uri="{FF2B5EF4-FFF2-40B4-BE49-F238E27FC236}">
                <a16:creationId xmlns:a16="http://schemas.microsoft.com/office/drawing/2014/main" id="{90939441-CDE7-D09C-EBE3-0F600B1F400F}"/>
              </a:ext>
            </a:extLst>
          </p:cNvPr>
          <p:cNvSpPr txBox="1"/>
          <p:nvPr/>
        </p:nvSpPr>
        <p:spPr>
          <a:xfrm>
            <a:off x="523664" y="1557078"/>
            <a:ext cx="7411271" cy="3913059"/>
          </a:xfrm>
          <a:prstGeom prst="rect">
            <a:avLst/>
          </a:prstGeom>
          <a:noFill/>
        </p:spPr>
        <p:txBody>
          <a:bodyPr wrap="square">
            <a:spAutoFit/>
          </a:bodyPr>
          <a:lstStyle/>
          <a:p>
            <a:pPr algn="just">
              <a:lnSpc>
                <a:spcPct val="150000"/>
              </a:lnSpc>
            </a:pPr>
            <a:r>
              <a:rPr lang="en-US" sz="2400" dirty="0"/>
              <a:t>Before learning how to write a research paper, you must first learn how to create a research question. In general, a good research question should be relevant, determinative and meaningful (Stone, 2002). Creating a research question can be a difficult process, but there is a specific method you can take to make the process easier. The steps of this method as follow: </a:t>
            </a:r>
            <a:endParaRPr lang="en-GB" sz="2400" dirty="0"/>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DF5952B-A185-1010-9CAD-1EB0A0675CFE}"/>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6" name="Picture 5">
            <a:extLst>
              <a:ext uri="{FF2B5EF4-FFF2-40B4-BE49-F238E27FC236}">
                <a16:creationId xmlns:a16="http://schemas.microsoft.com/office/drawing/2014/main" id="{484C507E-55F7-77B9-F69D-EC555F19818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96609" y="5599264"/>
            <a:ext cx="1473013" cy="819374"/>
          </a:xfrm>
          <a:prstGeom prst="rect">
            <a:avLst/>
          </a:prstGeom>
        </p:spPr>
      </p:pic>
    </p:spTree>
    <p:extLst>
      <p:ext uri="{BB962C8B-B14F-4D97-AF65-F5344CB8AC3E}">
        <p14:creationId xmlns:p14="http://schemas.microsoft.com/office/powerpoint/2010/main" val="24980469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532063" y="639642"/>
            <a:ext cx="6343447" cy="461665"/>
          </a:xfrm>
          <a:prstGeom prst="rect">
            <a:avLst/>
          </a:prstGeom>
          <a:noFill/>
        </p:spPr>
        <p:txBody>
          <a:bodyPr wrap="square">
            <a:spAutoFit/>
          </a:bodyPr>
          <a:lstStyle/>
          <a:p>
            <a:pPr algn="l"/>
            <a:r>
              <a:rPr lang="en-US" sz="2400" b="1" i="0" dirty="0">
                <a:solidFill>
                  <a:schemeClr val="bg1"/>
                </a:solidFill>
                <a:effectLst/>
                <a:latin typeface="Cabin"/>
              </a:rPr>
              <a:t>1. Start with a broad topic.</a:t>
            </a: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21908" y="981546"/>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6EB53F0-DB90-7746-2B2B-56BC4899C53B}"/>
              </a:ext>
            </a:extLst>
          </p:cNvPr>
          <p:cNvSpPr txBox="1"/>
          <p:nvPr/>
        </p:nvSpPr>
        <p:spPr>
          <a:xfrm>
            <a:off x="296773" y="1714856"/>
            <a:ext cx="7462924" cy="3359061"/>
          </a:xfrm>
          <a:prstGeom prst="rect">
            <a:avLst/>
          </a:prstGeom>
          <a:noFill/>
        </p:spPr>
        <p:txBody>
          <a:bodyPr wrap="square">
            <a:spAutoFit/>
          </a:bodyPr>
          <a:lstStyle/>
          <a:p>
            <a:pPr algn="just">
              <a:lnSpc>
                <a:spcPct val="150000"/>
              </a:lnSpc>
            </a:pPr>
            <a:r>
              <a:rPr lang="en-US" sz="2400" dirty="0"/>
              <a:t>When researching a topic, it is wise to choose the field of study you are really interested in, as your interest in a topic will affect your motivation levels during your research. It is also wise to take into account the interests that the research community has taken up recently, as this may affect the chances of your paper being published.</a:t>
            </a:r>
          </a:p>
        </p:txBody>
      </p:sp>
      <p:sp>
        <p:nvSpPr>
          <p:cNvPr id="5" name="TextBox 4">
            <a:extLst>
              <a:ext uri="{FF2B5EF4-FFF2-40B4-BE49-F238E27FC236}">
                <a16:creationId xmlns:a16="http://schemas.microsoft.com/office/drawing/2014/main" id="{D92DEDD3-232D-94FF-7D87-70C2EAA07702}"/>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11" name="Picture 10">
            <a:extLst>
              <a:ext uri="{FF2B5EF4-FFF2-40B4-BE49-F238E27FC236}">
                <a16:creationId xmlns:a16="http://schemas.microsoft.com/office/drawing/2014/main" id="{0A093992-8658-F256-B80D-4DDDD6299A7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09857" y="5550877"/>
            <a:ext cx="1473013" cy="819374"/>
          </a:xfrm>
          <a:prstGeom prst="rect">
            <a:avLst/>
          </a:prstGeom>
        </p:spPr>
      </p:pic>
    </p:spTree>
    <p:extLst>
      <p:ext uri="{BB962C8B-B14F-4D97-AF65-F5344CB8AC3E}">
        <p14:creationId xmlns:p14="http://schemas.microsoft.com/office/powerpoint/2010/main" val="18220152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667148" y="468304"/>
            <a:ext cx="3465244" cy="707886"/>
          </a:xfrm>
          <a:prstGeom prst="rect">
            <a:avLst/>
          </a:prstGeom>
          <a:noFill/>
        </p:spPr>
        <p:txBody>
          <a:bodyPr wrap="square">
            <a:spAutoFit/>
          </a:bodyPr>
          <a:lstStyle/>
          <a:p>
            <a:pPr algn="l"/>
            <a:r>
              <a:rPr lang="en-US" sz="2000" b="1" i="0" dirty="0">
                <a:solidFill>
                  <a:schemeClr val="bg1"/>
                </a:solidFill>
                <a:effectLst/>
                <a:latin typeface="Cabin"/>
              </a:rPr>
              <a:t>2. Do preliminary research</a:t>
            </a:r>
          </a:p>
          <a:p>
            <a:pPr algn="l"/>
            <a:r>
              <a:rPr lang="en-US" sz="2000" b="1" i="0" dirty="0">
                <a:solidFill>
                  <a:schemeClr val="bg1"/>
                </a:solidFill>
                <a:effectLst/>
                <a:latin typeface="Cabin"/>
              </a:rPr>
              <a:t> to learn about topical issues</a:t>
            </a:r>
            <a:r>
              <a:rPr lang="en-US" sz="2000" b="1" i="0" dirty="0">
                <a:solidFill>
                  <a:srgbClr val="003047"/>
                </a:solidFill>
                <a:effectLst/>
                <a:latin typeface="Cabin"/>
              </a:rPr>
              <a:t>.</a:t>
            </a:r>
            <a:endParaRPr lang="en-US" sz="2400" b="1" i="0" dirty="0">
              <a:solidFill>
                <a:schemeClr val="bg1"/>
              </a:solidFill>
              <a:effectLst/>
              <a:latin typeface="Cabin"/>
            </a:endParaRP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6EB53F0-DB90-7746-2B2B-56BC4899C53B}"/>
              </a:ext>
            </a:extLst>
          </p:cNvPr>
          <p:cNvSpPr txBox="1"/>
          <p:nvPr/>
        </p:nvSpPr>
        <p:spPr>
          <a:xfrm>
            <a:off x="273667" y="1627932"/>
            <a:ext cx="7661267" cy="3788858"/>
          </a:xfrm>
          <a:prstGeom prst="rect">
            <a:avLst/>
          </a:prstGeom>
          <a:noFill/>
        </p:spPr>
        <p:txBody>
          <a:bodyPr wrap="square">
            <a:spAutoFit/>
          </a:bodyPr>
          <a:lstStyle/>
          <a:p>
            <a:pPr algn="just">
              <a:lnSpc>
                <a:spcPct val="150000"/>
              </a:lnSpc>
            </a:pPr>
            <a:r>
              <a:rPr lang="en-US" dirty="0"/>
              <a:t>Once you have chosen a topic, you can begin to do preliminary research. This initial phase of research accomplishes two goals. First, a preliminary review of the relevant literature allows you to discover issues that are currently being discussed by scientists and fellow researchers. In this way, you get up-to-date and relevant knowledge of your topic.</a:t>
            </a:r>
          </a:p>
          <a:p>
            <a:pPr algn="just">
              <a:lnSpc>
                <a:spcPct val="150000"/>
              </a:lnSpc>
            </a:pPr>
            <a:endParaRPr lang="en-US" dirty="0"/>
          </a:p>
          <a:p>
            <a:pPr algn="just">
              <a:lnSpc>
                <a:spcPct val="150000"/>
              </a:lnSpc>
            </a:pPr>
            <a:r>
              <a:rPr lang="en-US" dirty="0"/>
              <a:t>Second, a preliminary review of the relevant literature allows you to identify gaps or limitations in existing knowledge of your topic. With a certain amount of fine tuning, you can later use these gaps as the focus of your research question.</a:t>
            </a:r>
          </a:p>
        </p:txBody>
      </p:sp>
      <p:sp>
        <p:nvSpPr>
          <p:cNvPr id="5" name="TextBox 4">
            <a:extLst>
              <a:ext uri="{FF2B5EF4-FFF2-40B4-BE49-F238E27FC236}">
                <a16:creationId xmlns:a16="http://schemas.microsoft.com/office/drawing/2014/main" id="{E3C1494B-DCEB-0BC2-06C1-134C01FFF94A}"/>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11" name="Picture 10">
            <a:extLst>
              <a:ext uri="{FF2B5EF4-FFF2-40B4-BE49-F238E27FC236}">
                <a16:creationId xmlns:a16="http://schemas.microsoft.com/office/drawing/2014/main" id="{BFF73B2D-EC52-23BE-7AD9-D89E28DA0AE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09857" y="5627461"/>
            <a:ext cx="1473013" cy="819374"/>
          </a:xfrm>
          <a:prstGeom prst="rect">
            <a:avLst/>
          </a:prstGeom>
        </p:spPr>
      </p:pic>
    </p:spTree>
    <p:extLst>
      <p:ext uri="{BB962C8B-B14F-4D97-AF65-F5344CB8AC3E}">
        <p14:creationId xmlns:p14="http://schemas.microsoft.com/office/powerpoint/2010/main" val="11116937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440788" y="477027"/>
            <a:ext cx="4028168" cy="646331"/>
          </a:xfrm>
          <a:prstGeom prst="rect">
            <a:avLst/>
          </a:prstGeom>
          <a:noFill/>
        </p:spPr>
        <p:txBody>
          <a:bodyPr wrap="square">
            <a:spAutoFit/>
          </a:bodyPr>
          <a:lstStyle/>
          <a:p>
            <a:pPr algn="just"/>
            <a:r>
              <a:rPr lang="en-US" b="1" i="0" dirty="0">
                <a:solidFill>
                  <a:schemeClr val="bg1"/>
                </a:solidFill>
                <a:effectLst/>
                <a:latin typeface="Cabin"/>
              </a:rPr>
              <a:t>3. Narrow down your topic and determine potential research questions.</a:t>
            </a: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D3214C2-6789-5B9C-B069-581C7429BF08}"/>
              </a:ext>
            </a:extLst>
          </p:cNvPr>
          <p:cNvSpPr txBox="1"/>
          <p:nvPr/>
        </p:nvSpPr>
        <p:spPr>
          <a:xfrm>
            <a:off x="300868" y="1794043"/>
            <a:ext cx="7534136" cy="3737946"/>
          </a:xfrm>
          <a:prstGeom prst="rect">
            <a:avLst/>
          </a:prstGeom>
          <a:noFill/>
        </p:spPr>
        <p:txBody>
          <a:bodyPr wrap="square">
            <a:spAutoFit/>
          </a:bodyPr>
          <a:lstStyle/>
          <a:p>
            <a:pPr algn="just">
              <a:lnSpc>
                <a:spcPct val="150000"/>
              </a:lnSpc>
            </a:pPr>
            <a:r>
              <a:rPr lang="en-US" sz="2000" dirty="0"/>
              <a:t>Once you have gathered enough knowledge about the subject you want to pursue, you can begin to focus on a more specific field of study. One option is to focus on gaps in existing knowledge or recent literature. Referred to by Sandberg and Alvesson (2011) as 'gap finding', this method involves creating research questions from limitations identified in the literature and areas of study that have been overlooked. Likewise, researchers can choose research questions that expand or complement the findings of the existing literature.</a:t>
            </a:r>
            <a:endParaRPr lang="en-GB" sz="2000" dirty="0"/>
          </a:p>
        </p:txBody>
      </p:sp>
      <p:sp>
        <p:nvSpPr>
          <p:cNvPr id="5" name="TextBox 4">
            <a:extLst>
              <a:ext uri="{FF2B5EF4-FFF2-40B4-BE49-F238E27FC236}">
                <a16:creationId xmlns:a16="http://schemas.microsoft.com/office/drawing/2014/main" id="{4D20D763-D3EF-6BD2-7407-F3132108B398}"/>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6" name="Picture 5">
            <a:extLst>
              <a:ext uri="{FF2B5EF4-FFF2-40B4-BE49-F238E27FC236}">
                <a16:creationId xmlns:a16="http://schemas.microsoft.com/office/drawing/2014/main" id="{B40D39EA-DD13-C27A-221D-1A251C3BFC0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1152" y="5564206"/>
            <a:ext cx="1473013" cy="819374"/>
          </a:xfrm>
          <a:prstGeom prst="rect">
            <a:avLst/>
          </a:prstGeom>
        </p:spPr>
      </p:pic>
    </p:spTree>
    <p:extLst>
      <p:ext uri="{BB962C8B-B14F-4D97-AF65-F5344CB8AC3E}">
        <p14:creationId xmlns:p14="http://schemas.microsoft.com/office/powerpoint/2010/main" val="35118883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776833" y="445236"/>
            <a:ext cx="3175630" cy="646331"/>
          </a:xfrm>
          <a:prstGeom prst="rect">
            <a:avLst/>
          </a:prstGeom>
          <a:noFill/>
        </p:spPr>
        <p:txBody>
          <a:bodyPr wrap="square">
            <a:spAutoFit/>
          </a:bodyPr>
          <a:lstStyle/>
          <a:p>
            <a:pPr algn="l"/>
            <a:r>
              <a:rPr lang="en-US" b="1" i="0" dirty="0">
                <a:solidFill>
                  <a:schemeClr val="bg1"/>
                </a:solidFill>
                <a:effectLst/>
                <a:latin typeface="Cabin"/>
              </a:rPr>
              <a:t>4. Evaluate the soundness</a:t>
            </a:r>
          </a:p>
          <a:p>
            <a:pPr algn="l"/>
            <a:r>
              <a:rPr lang="en-US" b="1" i="0" dirty="0">
                <a:solidFill>
                  <a:schemeClr val="bg1"/>
                </a:solidFill>
                <a:effectLst/>
                <a:latin typeface="Cabin"/>
              </a:rPr>
              <a:t> of your research question.</a:t>
            </a: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143B329-5EFB-E513-6DBC-3177D936EDE2}"/>
              </a:ext>
            </a:extLst>
          </p:cNvPr>
          <p:cNvSpPr txBox="1"/>
          <p:nvPr/>
        </p:nvSpPr>
        <p:spPr>
          <a:xfrm>
            <a:off x="267698" y="1682897"/>
            <a:ext cx="7544057" cy="3912674"/>
          </a:xfrm>
          <a:prstGeom prst="rect">
            <a:avLst/>
          </a:prstGeom>
          <a:noFill/>
        </p:spPr>
        <p:txBody>
          <a:bodyPr wrap="square">
            <a:spAutoFit/>
          </a:bodyPr>
          <a:lstStyle/>
          <a:p>
            <a:pPr algn="just">
              <a:lnSpc>
                <a:spcPct val="150000"/>
              </a:lnSpc>
            </a:pPr>
            <a:r>
              <a:rPr lang="en-US" sz="2400" b="0" i="0" dirty="0">
                <a:solidFill>
                  <a:srgbClr val="191919"/>
                </a:solidFill>
                <a:effectLst/>
                <a:latin typeface="Open Sans" panose="020B0606030504020204" pitchFamily="34" charset="0"/>
              </a:rPr>
              <a:t>Your initial research and review of related literature will have produced some interesting questions that seem like they’re worth pursuing. However, not all interesting questions make for sound research questions. Keep in mind that a research question draws its answer or conclusion through an analysis of evidence</a:t>
            </a:r>
            <a:endParaRPr lang="en-GB" sz="2400" dirty="0"/>
          </a:p>
        </p:txBody>
      </p:sp>
      <p:sp>
        <p:nvSpPr>
          <p:cNvPr id="5" name="TextBox 4">
            <a:extLst>
              <a:ext uri="{FF2B5EF4-FFF2-40B4-BE49-F238E27FC236}">
                <a16:creationId xmlns:a16="http://schemas.microsoft.com/office/drawing/2014/main" id="{2AE28497-598B-2EB8-391F-82B210F9872F}"/>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11" name="Picture 10">
            <a:extLst>
              <a:ext uri="{FF2B5EF4-FFF2-40B4-BE49-F238E27FC236}">
                <a16:creationId xmlns:a16="http://schemas.microsoft.com/office/drawing/2014/main" id="{11B82380-F853-EA60-4392-B21BB794F22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32587647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522090" y="463619"/>
            <a:ext cx="4036876" cy="707886"/>
          </a:xfrm>
          <a:prstGeom prst="rect">
            <a:avLst/>
          </a:prstGeom>
          <a:noFill/>
        </p:spPr>
        <p:txBody>
          <a:bodyPr wrap="square">
            <a:spAutoFit/>
          </a:bodyPr>
          <a:lstStyle/>
          <a:p>
            <a:pPr algn="l"/>
            <a:r>
              <a:rPr lang="en-US" sz="2000" b="1" i="0" dirty="0">
                <a:solidFill>
                  <a:schemeClr val="bg1"/>
                </a:solidFill>
                <a:effectLst/>
                <a:latin typeface="Cabin"/>
              </a:rPr>
              <a:t>4. Evaluate the soundness</a:t>
            </a:r>
          </a:p>
          <a:p>
            <a:pPr algn="l"/>
            <a:r>
              <a:rPr lang="en-US" sz="2000" b="1" i="0" dirty="0">
                <a:solidFill>
                  <a:schemeClr val="bg1"/>
                </a:solidFill>
                <a:effectLst/>
                <a:latin typeface="Cabin"/>
              </a:rPr>
              <a:t> of your research question.</a:t>
            </a: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143B329-5EFB-E513-6DBC-3177D936EDE2}"/>
              </a:ext>
            </a:extLst>
          </p:cNvPr>
          <p:cNvSpPr txBox="1"/>
          <p:nvPr/>
        </p:nvSpPr>
        <p:spPr>
          <a:xfrm>
            <a:off x="223640" y="1507650"/>
            <a:ext cx="7593471" cy="4203074"/>
          </a:xfrm>
          <a:prstGeom prst="rect">
            <a:avLst/>
          </a:prstGeom>
          <a:noFill/>
        </p:spPr>
        <p:txBody>
          <a:bodyPr wrap="square">
            <a:spAutoFit/>
          </a:bodyPr>
          <a:lstStyle/>
          <a:p>
            <a:pPr algn="just">
              <a:lnSpc>
                <a:spcPct val="150000"/>
              </a:lnSpc>
            </a:pPr>
            <a:r>
              <a:rPr lang="en-US" dirty="0">
                <a:solidFill>
                  <a:srgbClr val="191919"/>
                </a:solidFill>
                <a:latin typeface="Open Sans" panose="020B0606030504020204" pitchFamily="34" charset="0"/>
              </a:rPr>
              <a:t>Hulley et al. (2007) suggest using a set of criteria- known as the “FINER” criteria-to find out if you have a good research question. The FINER criteria are outlined below::</a:t>
            </a:r>
          </a:p>
          <a:p>
            <a:pPr algn="just">
              <a:lnSpc>
                <a:spcPct val="150000"/>
              </a:lnSpc>
            </a:pPr>
            <a:r>
              <a:rPr lang="en-US" b="1" dirty="0">
                <a:solidFill>
                  <a:srgbClr val="191919"/>
                </a:solidFill>
                <a:latin typeface="Open Sans" panose="020B0606030504020204" pitchFamily="34" charset="0"/>
              </a:rPr>
              <a:t>1– Feasible:</a:t>
            </a:r>
          </a:p>
          <a:p>
            <a:pPr algn="just">
              <a:lnSpc>
                <a:spcPct val="150000"/>
              </a:lnSpc>
            </a:pPr>
            <a:r>
              <a:rPr lang="en-US" dirty="0">
                <a:solidFill>
                  <a:srgbClr val="191919"/>
                </a:solidFill>
                <a:latin typeface="Open Sans" panose="020B0606030504020204" pitchFamily="34" charset="0"/>
              </a:rPr>
              <a:t>A good research question is feasible, which means that the question is well within the researcher’s ability to investigate. Researchers should be realistic about the scale of their research as well as their ability to collect data and complete the research with their skills and the resources available to them. It’s also wise to have a contingency plan in place in case problems arise</a:t>
            </a:r>
            <a:endParaRPr lang="en-GB" dirty="0">
              <a:solidFill>
                <a:srgbClr val="191919"/>
              </a:solidFill>
              <a:latin typeface="Open Sans" panose="020B0606030504020204" pitchFamily="34" charset="0"/>
            </a:endParaRPr>
          </a:p>
        </p:txBody>
      </p:sp>
      <p:sp>
        <p:nvSpPr>
          <p:cNvPr id="5" name="TextBox 4">
            <a:extLst>
              <a:ext uri="{FF2B5EF4-FFF2-40B4-BE49-F238E27FC236}">
                <a16:creationId xmlns:a16="http://schemas.microsoft.com/office/drawing/2014/main" id="{5AEB0D53-FEC9-0BF8-11D8-77F45087DD5B}"/>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11" name="Picture 10">
            <a:extLst>
              <a:ext uri="{FF2B5EF4-FFF2-40B4-BE49-F238E27FC236}">
                <a16:creationId xmlns:a16="http://schemas.microsoft.com/office/drawing/2014/main" id="{D27131D8-D6CF-3A42-72A5-3073A96DF4F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710724"/>
            <a:ext cx="1473013" cy="819374"/>
          </a:xfrm>
          <a:prstGeom prst="rect">
            <a:avLst/>
          </a:prstGeom>
        </p:spPr>
      </p:pic>
    </p:spTree>
    <p:extLst>
      <p:ext uri="{BB962C8B-B14F-4D97-AF65-F5344CB8AC3E}">
        <p14:creationId xmlns:p14="http://schemas.microsoft.com/office/powerpoint/2010/main" val="9874833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624520" y="539817"/>
            <a:ext cx="2914241" cy="646331"/>
          </a:xfrm>
          <a:prstGeom prst="rect">
            <a:avLst/>
          </a:prstGeom>
          <a:noFill/>
        </p:spPr>
        <p:txBody>
          <a:bodyPr wrap="square">
            <a:spAutoFit/>
          </a:bodyPr>
          <a:lstStyle/>
          <a:p>
            <a:pPr algn="l"/>
            <a:r>
              <a:rPr lang="en-US" b="1" i="0" dirty="0">
                <a:solidFill>
                  <a:schemeClr val="bg1"/>
                </a:solidFill>
                <a:effectLst/>
                <a:latin typeface="Cabin"/>
              </a:rPr>
              <a:t>4. Evaluate the soundness </a:t>
            </a:r>
          </a:p>
          <a:p>
            <a:pPr algn="l"/>
            <a:r>
              <a:rPr lang="en-US" b="1" i="0" dirty="0">
                <a:solidFill>
                  <a:schemeClr val="bg1"/>
                </a:solidFill>
                <a:effectLst/>
                <a:latin typeface="Cabin"/>
              </a:rPr>
              <a:t>of your research question</a:t>
            </a: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143B329-5EFB-E513-6DBC-3177D936EDE2}"/>
              </a:ext>
            </a:extLst>
          </p:cNvPr>
          <p:cNvSpPr txBox="1"/>
          <p:nvPr/>
        </p:nvSpPr>
        <p:spPr>
          <a:xfrm>
            <a:off x="238564" y="1618835"/>
            <a:ext cx="7593471" cy="3787575"/>
          </a:xfrm>
          <a:prstGeom prst="rect">
            <a:avLst/>
          </a:prstGeom>
          <a:noFill/>
        </p:spPr>
        <p:txBody>
          <a:bodyPr wrap="square">
            <a:spAutoFit/>
          </a:bodyPr>
          <a:lstStyle/>
          <a:p>
            <a:pPr>
              <a:lnSpc>
                <a:spcPct val="150000"/>
              </a:lnSpc>
            </a:pPr>
            <a:r>
              <a:rPr lang="en-US" b="1" i="0" dirty="0">
                <a:solidFill>
                  <a:srgbClr val="191919"/>
                </a:solidFill>
                <a:effectLst/>
                <a:latin typeface="Open Sans" panose="020B0606030504020204" pitchFamily="34" charset="0"/>
              </a:rPr>
              <a:t>2 – Interesting</a:t>
            </a:r>
          </a:p>
          <a:p>
            <a:pPr algn="just">
              <a:lnSpc>
                <a:spcPct val="150000"/>
              </a:lnSpc>
            </a:pPr>
            <a:r>
              <a:rPr lang="en-US" b="0" i="0" dirty="0">
                <a:solidFill>
                  <a:srgbClr val="191919"/>
                </a:solidFill>
                <a:effectLst/>
                <a:latin typeface="Open Sans" panose="020B0606030504020204" pitchFamily="34" charset="0"/>
              </a:rPr>
              <a:t>The ideal research question is interesting not only to the researcher but also to their peers and community. This interest boosts the researcher’s motivation to see the question answered. </a:t>
            </a:r>
          </a:p>
          <a:p>
            <a:pPr>
              <a:lnSpc>
                <a:spcPct val="150000"/>
              </a:lnSpc>
            </a:pPr>
            <a:r>
              <a:rPr lang="en-US" b="1" i="0" dirty="0">
                <a:solidFill>
                  <a:srgbClr val="191919"/>
                </a:solidFill>
                <a:effectLst/>
                <a:latin typeface="Open Sans" panose="020B0606030504020204" pitchFamily="34" charset="0"/>
              </a:rPr>
              <a:t>3– Novel</a:t>
            </a:r>
          </a:p>
          <a:p>
            <a:pPr algn="just">
              <a:lnSpc>
                <a:spcPct val="150000"/>
              </a:lnSpc>
            </a:pPr>
            <a:r>
              <a:rPr lang="en-US" b="0" i="0" dirty="0">
                <a:solidFill>
                  <a:srgbClr val="191919"/>
                </a:solidFill>
                <a:effectLst/>
                <a:latin typeface="Open Sans" panose="020B0606030504020204" pitchFamily="34" charset="0"/>
              </a:rPr>
              <a:t>Your research question should be developed to bring new insights to the field of study you are investigating. The question may confirm or extend previous findings on the topic you are researching, for instance.</a:t>
            </a:r>
          </a:p>
        </p:txBody>
      </p:sp>
      <p:sp>
        <p:nvSpPr>
          <p:cNvPr id="5" name="TextBox 4">
            <a:extLst>
              <a:ext uri="{FF2B5EF4-FFF2-40B4-BE49-F238E27FC236}">
                <a16:creationId xmlns:a16="http://schemas.microsoft.com/office/drawing/2014/main" id="{3FAD0F67-35A6-2794-3E9F-6791BD85E868}"/>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11" name="Picture 10">
            <a:extLst>
              <a:ext uri="{FF2B5EF4-FFF2-40B4-BE49-F238E27FC236}">
                <a16:creationId xmlns:a16="http://schemas.microsoft.com/office/drawing/2014/main" id="{A343A06E-BF3A-F9FC-6BBB-D562D29B930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13169926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514953" y="475610"/>
            <a:ext cx="3981641" cy="646331"/>
          </a:xfrm>
          <a:prstGeom prst="rect">
            <a:avLst/>
          </a:prstGeom>
          <a:noFill/>
        </p:spPr>
        <p:txBody>
          <a:bodyPr wrap="square">
            <a:spAutoFit/>
          </a:bodyPr>
          <a:lstStyle/>
          <a:p>
            <a:pPr algn="l"/>
            <a:r>
              <a:rPr lang="en-US" b="1" i="0" dirty="0">
                <a:solidFill>
                  <a:schemeClr val="bg1"/>
                </a:solidFill>
                <a:effectLst/>
                <a:latin typeface="Cabin"/>
              </a:rPr>
              <a:t>4. Evaluate the soundness of your research question</a:t>
            </a: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143B329-5EFB-E513-6DBC-3177D936EDE2}"/>
              </a:ext>
            </a:extLst>
          </p:cNvPr>
          <p:cNvSpPr txBox="1"/>
          <p:nvPr/>
        </p:nvSpPr>
        <p:spPr>
          <a:xfrm>
            <a:off x="256761" y="1931415"/>
            <a:ext cx="7593471" cy="3377015"/>
          </a:xfrm>
          <a:prstGeom prst="rect">
            <a:avLst/>
          </a:prstGeom>
          <a:noFill/>
        </p:spPr>
        <p:txBody>
          <a:bodyPr wrap="square">
            <a:spAutoFit/>
          </a:bodyPr>
          <a:lstStyle/>
          <a:p>
            <a:pPr algn="l">
              <a:lnSpc>
                <a:spcPct val="150000"/>
              </a:lnSpc>
            </a:pPr>
            <a:r>
              <a:rPr lang="en-US" sz="1600" b="1" i="0" dirty="0">
                <a:solidFill>
                  <a:srgbClr val="191919"/>
                </a:solidFill>
                <a:effectLst/>
                <a:latin typeface="Open Sans" panose="020B0606030504020204" pitchFamily="34" charset="0"/>
              </a:rPr>
              <a:t>4 – Ethical</a:t>
            </a:r>
            <a:br>
              <a:rPr lang="en-US" sz="1600" b="0" i="0" dirty="0">
                <a:solidFill>
                  <a:srgbClr val="191919"/>
                </a:solidFill>
                <a:effectLst/>
                <a:latin typeface="Open Sans" panose="020B0606030504020204" pitchFamily="34" charset="0"/>
              </a:rPr>
            </a:br>
            <a:r>
              <a:rPr lang="en-US" sz="1600" b="0" i="0" dirty="0">
                <a:solidFill>
                  <a:srgbClr val="191919"/>
                </a:solidFill>
                <a:effectLst/>
                <a:latin typeface="Open Sans" panose="020B0606030504020204" pitchFamily="34" charset="0"/>
              </a:rPr>
              <a:t>This is one of the more important considerations of making a research question. Your research question and your subsequent study must be something that review boards and the appropriate authorities will approve.</a:t>
            </a:r>
          </a:p>
          <a:p>
            <a:pPr algn="l">
              <a:lnSpc>
                <a:spcPct val="150000"/>
              </a:lnSpc>
            </a:pPr>
            <a:r>
              <a:rPr lang="en-US" sz="1600" b="1" i="0" dirty="0">
                <a:solidFill>
                  <a:srgbClr val="191919"/>
                </a:solidFill>
                <a:effectLst/>
                <a:latin typeface="Open Sans" panose="020B0606030504020204" pitchFamily="34" charset="0"/>
              </a:rPr>
              <a:t>5 – Relevant</a:t>
            </a:r>
            <a:br>
              <a:rPr lang="en-US" sz="1600" b="0" i="0" dirty="0">
                <a:solidFill>
                  <a:srgbClr val="191919"/>
                </a:solidFill>
                <a:effectLst/>
                <a:latin typeface="Open Sans" panose="020B0606030504020204" pitchFamily="34" charset="0"/>
              </a:rPr>
            </a:br>
            <a:r>
              <a:rPr lang="en-US" sz="1600" b="0" i="0" dirty="0">
                <a:solidFill>
                  <a:srgbClr val="191919"/>
                </a:solidFill>
                <a:effectLst/>
                <a:latin typeface="Open Sans" panose="020B0606030504020204" pitchFamily="34" charset="0"/>
              </a:rPr>
              <a:t>Aside from being interesting and novel, the research question should be relevant to the scientific community and people involved in your area of study. If possible, your research question should also be relevant to the public’s interest.</a:t>
            </a:r>
          </a:p>
        </p:txBody>
      </p:sp>
      <p:sp>
        <p:nvSpPr>
          <p:cNvPr id="5" name="TextBox 4">
            <a:extLst>
              <a:ext uri="{FF2B5EF4-FFF2-40B4-BE49-F238E27FC236}">
                <a16:creationId xmlns:a16="http://schemas.microsoft.com/office/drawing/2014/main" id="{76B9DE0F-B6A8-321D-8B81-3E18F7EEB439}"/>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11" name="Picture 10">
            <a:extLst>
              <a:ext uri="{FF2B5EF4-FFF2-40B4-BE49-F238E27FC236}">
                <a16:creationId xmlns:a16="http://schemas.microsoft.com/office/drawing/2014/main" id="{38D3118D-6337-61C4-733A-EF8E98D952F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9397967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35075" y="265848"/>
            <a:ext cx="6257546"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601949" y="632897"/>
            <a:ext cx="4696960" cy="369332"/>
          </a:xfrm>
          <a:prstGeom prst="rect">
            <a:avLst/>
          </a:prstGeom>
          <a:noFill/>
        </p:spPr>
        <p:txBody>
          <a:bodyPr wrap="square">
            <a:spAutoFit/>
          </a:bodyPr>
          <a:lstStyle/>
          <a:p>
            <a:pPr algn="l"/>
            <a:r>
              <a:rPr lang="en-US" b="1" i="0" u="none" strike="noStrike" dirty="0">
                <a:solidFill>
                  <a:schemeClr val="bg1"/>
                </a:solidFill>
                <a:effectLst/>
                <a:latin typeface="Cabin"/>
              </a:rPr>
              <a:t>Examples of Good and Bad Research Questions</a:t>
            </a:r>
            <a:endParaRPr lang="en-US" b="1" i="0" dirty="0">
              <a:solidFill>
                <a:schemeClr val="bg1"/>
              </a:solidFill>
              <a:effectLst/>
              <a:latin typeface="Cabin"/>
            </a:endParaRPr>
          </a:p>
        </p:txBody>
      </p:sp>
      <p:sp>
        <p:nvSpPr>
          <p:cNvPr id="18" name="TextBox 17">
            <a:extLst>
              <a:ext uri="{FF2B5EF4-FFF2-40B4-BE49-F238E27FC236}">
                <a16:creationId xmlns:a16="http://schemas.microsoft.com/office/drawing/2014/main" id="{2D1A9A2A-77E5-5BC3-248E-2D218955CC16}"/>
              </a:ext>
            </a:extLst>
          </p:cNvPr>
          <p:cNvSpPr txBox="1"/>
          <p:nvPr/>
        </p:nvSpPr>
        <p:spPr>
          <a:xfrm>
            <a:off x="327794" y="1669095"/>
            <a:ext cx="9009348" cy="4204356"/>
          </a:xfrm>
          <a:prstGeom prst="rect">
            <a:avLst/>
          </a:prstGeom>
          <a:noFill/>
        </p:spPr>
        <p:txBody>
          <a:bodyPr wrap="square">
            <a:spAutoFit/>
          </a:bodyPr>
          <a:lstStyle/>
          <a:p>
            <a:pPr>
              <a:lnSpc>
                <a:spcPct val="150000"/>
              </a:lnSpc>
            </a:pPr>
            <a:r>
              <a:rPr lang="en-US" dirty="0"/>
              <a:t>The following examples of research questions can further guide researchers in forming a research question correctly.</a:t>
            </a:r>
          </a:p>
          <a:p>
            <a:pPr>
              <a:lnSpc>
                <a:spcPct val="150000"/>
              </a:lnSpc>
            </a:pPr>
            <a:r>
              <a:rPr lang="en-US" b="1" dirty="0"/>
              <a:t>example no. 1</a:t>
            </a:r>
          </a:p>
          <a:p>
            <a:pPr>
              <a:lnSpc>
                <a:spcPct val="150000"/>
              </a:lnSpc>
            </a:pPr>
            <a:r>
              <a:rPr lang="en-US" dirty="0"/>
              <a:t>Bad: How does social media affect people's behavior?</a:t>
            </a:r>
          </a:p>
          <a:p>
            <a:pPr>
              <a:lnSpc>
                <a:spcPct val="150000"/>
              </a:lnSpc>
            </a:pPr>
            <a:r>
              <a:rPr lang="en-US" dirty="0"/>
              <a:t>Good: What is the effect of daily use of YouTube on the attention span of children under 16?</a:t>
            </a:r>
          </a:p>
          <a:p>
            <a:pPr algn="just">
              <a:lnSpc>
                <a:spcPct val="150000"/>
              </a:lnSpc>
            </a:pPr>
            <a:r>
              <a:rPr lang="en-US" dirty="0"/>
              <a:t>The first research question is considered bad because of the ambiguity of "social media" as a concept and the question's lack of specificity. A good research question should be specific and focused, and its answer should be discovered through data collection and analysis. You can also hone your ability to form well-formed and specific research questions by improving your reading skills</a:t>
            </a:r>
            <a:r>
              <a:rPr lang="en-US" sz="1600" dirty="0"/>
              <a:t>.</a:t>
            </a:r>
            <a:endParaRPr lang="en-GB" sz="1600" dirty="0"/>
          </a:p>
        </p:txBody>
      </p:sp>
      <p:pic>
        <p:nvPicPr>
          <p:cNvPr id="19" name="Picture 2" descr="How to write a Research Question? Types and Tips | Marketing91">
            <a:extLst>
              <a:ext uri="{FF2B5EF4-FFF2-40B4-BE49-F238E27FC236}">
                <a16:creationId xmlns:a16="http://schemas.microsoft.com/office/drawing/2014/main" id="{36463AE9-D454-126C-74DB-D126B55E9DD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79695" y="942720"/>
            <a:ext cx="2857500" cy="366517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4F66FDD-E9D8-52FD-01E9-2B3FA4AA753F}"/>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7" name="Picture 6">
            <a:extLst>
              <a:ext uri="{FF2B5EF4-FFF2-40B4-BE49-F238E27FC236}">
                <a16:creationId xmlns:a16="http://schemas.microsoft.com/office/drawing/2014/main" id="{8E4DD9BE-90F1-AE3A-EF94-2AD493E6927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18220073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35075" y="265848"/>
            <a:ext cx="6257546"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70150" y="5989871"/>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651557" y="437847"/>
            <a:ext cx="4388811" cy="830997"/>
          </a:xfrm>
          <a:prstGeom prst="rect">
            <a:avLst/>
          </a:prstGeom>
          <a:noFill/>
        </p:spPr>
        <p:txBody>
          <a:bodyPr wrap="square">
            <a:spAutoFit/>
          </a:bodyPr>
          <a:lstStyle/>
          <a:p>
            <a:pPr algn="ctr"/>
            <a:r>
              <a:rPr lang="en-US" sz="2400" b="1" i="0" u="none" strike="noStrike" dirty="0">
                <a:solidFill>
                  <a:schemeClr val="bg1"/>
                </a:solidFill>
                <a:effectLst/>
                <a:latin typeface="Cabin"/>
              </a:rPr>
              <a:t>Examples of Good and Bad Research Questions</a:t>
            </a:r>
            <a:endParaRPr lang="en-US" sz="2400" b="1" i="0" dirty="0">
              <a:solidFill>
                <a:schemeClr val="bg1"/>
              </a:solidFill>
              <a:effectLst/>
              <a:latin typeface="Cabin"/>
            </a:endParaRPr>
          </a:p>
        </p:txBody>
      </p:sp>
      <p:sp>
        <p:nvSpPr>
          <p:cNvPr id="18" name="TextBox 17">
            <a:extLst>
              <a:ext uri="{FF2B5EF4-FFF2-40B4-BE49-F238E27FC236}">
                <a16:creationId xmlns:a16="http://schemas.microsoft.com/office/drawing/2014/main" id="{2D1A9A2A-77E5-5BC3-248E-2D218955CC16}"/>
              </a:ext>
            </a:extLst>
          </p:cNvPr>
          <p:cNvSpPr txBox="1"/>
          <p:nvPr/>
        </p:nvSpPr>
        <p:spPr>
          <a:xfrm>
            <a:off x="214116" y="1547441"/>
            <a:ext cx="9107438" cy="3787575"/>
          </a:xfrm>
          <a:prstGeom prst="rect">
            <a:avLst/>
          </a:prstGeom>
          <a:noFill/>
        </p:spPr>
        <p:txBody>
          <a:bodyPr wrap="square">
            <a:spAutoFit/>
          </a:bodyPr>
          <a:lstStyle/>
          <a:p>
            <a:pPr algn="l">
              <a:lnSpc>
                <a:spcPct val="150000"/>
              </a:lnSpc>
            </a:pPr>
            <a:r>
              <a:rPr lang="en-US" b="1" i="0" dirty="0">
                <a:solidFill>
                  <a:srgbClr val="191919"/>
                </a:solidFill>
                <a:effectLst/>
                <a:latin typeface="Open Sans" panose="020B0606030504020204" pitchFamily="34" charset="0"/>
              </a:rPr>
              <a:t>Example no. 2</a:t>
            </a:r>
          </a:p>
          <a:p>
            <a:pPr algn="l">
              <a:lnSpc>
                <a:spcPct val="150000"/>
              </a:lnSpc>
            </a:pPr>
            <a:endParaRPr lang="en-US" b="0" i="0" dirty="0">
              <a:solidFill>
                <a:srgbClr val="191919"/>
              </a:solidFill>
              <a:effectLst/>
              <a:latin typeface="Open Sans" panose="020B0606030504020204" pitchFamily="34" charset="0"/>
            </a:endParaRPr>
          </a:p>
          <a:p>
            <a:pPr algn="l">
              <a:lnSpc>
                <a:spcPct val="150000"/>
              </a:lnSpc>
            </a:pPr>
            <a:r>
              <a:rPr lang="en-US" b="1" i="0" dirty="0">
                <a:solidFill>
                  <a:srgbClr val="191919"/>
                </a:solidFill>
                <a:effectLst/>
                <a:latin typeface="Open Sans" panose="020B0606030504020204" pitchFamily="34" charset="0"/>
              </a:rPr>
              <a:t>Bad:</a:t>
            </a:r>
            <a:r>
              <a:rPr lang="en-US" b="0" i="0" dirty="0">
                <a:solidFill>
                  <a:srgbClr val="191919"/>
                </a:solidFill>
                <a:effectLst/>
                <a:latin typeface="Open Sans" panose="020B0606030504020204" pitchFamily="34" charset="0"/>
              </a:rPr>
              <a:t> Has there been an increase in childhood obesity in the US in the past 10 years?</a:t>
            </a:r>
            <a:br>
              <a:rPr lang="en-US" b="0" i="0" dirty="0">
                <a:solidFill>
                  <a:srgbClr val="191919"/>
                </a:solidFill>
                <a:effectLst/>
                <a:latin typeface="Open Sans" panose="020B0606030504020204" pitchFamily="34" charset="0"/>
              </a:rPr>
            </a:br>
            <a:r>
              <a:rPr lang="en-US" b="1" i="0" dirty="0">
                <a:solidFill>
                  <a:srgbClr val="191919"/>
                </a:solidFill>
                <a:effectLst/>
                <a:latin typeface="Open Sans" panose="020B0606030504020204" pitchFamily="34" charset="0"/>
              </a:rPr>
              <a:t>Good:</a:t>
            </a:r>
            <a:r>
              <a:rPr lang="en-US" b="0" i="0" dirty="0">
                <a:solidFill>
                  <a:srgbClr val="191919"/>
                </a:solidFill>
                <a:effectLst/>
                <a:latin typeface="Open Sans" panose="020B0606030504020204" pitchFamily="34" charset="0"/>
              </a:rPr>
              <a:t> How have school intervention programs and parental education levels affected the rate of childhood obesity among 1st to 6th-grade students?</a:t>
            </a:r>
          </a:p>
          <a:p>
            <a:pPr algn="l">
              <a:lnSpc>
                <a:spcPct val="150000"/>
              </a:lnSpc>
            </a:pPr>
            <a:r>
              <a:rPr lang="en-US" b="0" i="0" dirty="0">
                <a:solidFill>
                  <a:srgbClr val="191919"/>
                </a:solidFill>
                <a:effectLst/>
                <a:latin typeface="Open Sans" panose="020B0606030504020204" pitchFamily="34" charset="0"/>
              </a:rPr>
              <a:t>In the second example, the first research question is not ideal because it’s too simple, and it’s easily answerable by a “yes” or “no.” The second research question is more complicated; to answer it, the researcher must collect data, perform in-depth data analysis, and form an argument that leads to further discussion.</a:t>
            </a:r>
          </a:p>
        </p:txBody>
      </p:sp>
      <p:pic>
        <p:nvPicPr>
          <p:cNvPr id="6" name="Picture 2" descr="How to write a Research Question? Types and Tips | Marketing91">
            <a:extLst>
              <a:ext uri="{FF2B5EF4-FFF2-40B4-BE49-F238E27FC236}">
                <a16:creationId xmlns:a16="http://schemas.microsoft.com/office/drawing/2014/main" id="{9706841B-2E2B-FB09-110B-EAF60D0A28C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79695" y="942720"/>
            <a:ext cx="2857500" cy="366517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4D72BF19-1CCE-D2A4-14DB-8553F10D3EA5}"/>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8" name="Picture 7">
            <a:extLst>
              <a:ext uri="{FF2B5EF4-FFF2-40B4-BE49-F238E27FC236}">
                <a16:creationId xmlns:a16="http://schemas.microsoft.com/office/drawing/2014/main" id="{45BC776A-09E5-799B-5C0A-6CC51FF4E2E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41332747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14617"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7" name="TextBox 6">
            <a:extLst>
              <a:ext uri="{FF2B5EF4-FFF2-40B4-BE49-F238E27FC236}">
                <a16:creationId xmlns:a16="http://schemas.microsoft.com/office/drawing/2014/main" id="{ED42E28D-CA11-8C31-7B45-0CD18F940C73}"/>
              </a:ext>
            </a:extLst>
          </p:cNvPr>
          <p:cNvSpPr txBox="1"/>
          <p:nvPr/>
        </p:nvSpPr>
        <p:spPr>
          <a:xfrm>
            <a:off x="2478062" y="602365"/>
            <a:ext cx="4779808" cy="707886"/>
          </a:xfrm>
          <a:prstGeom prst="rect">
            <a:avLst/>
          </a:prstGeom>
          <a:noFill/>
        </p:spPr>
        <p:txBody>
          <a:bodyPr wrap="square">
            <a:spAutoFit/>
          </a:bodyPr>
          <a:lstStyle/>
          <a:p>
            <a:pPr algn="ctr"/>
            <a:r>
              <a:rPr lang="en-US" sz="2000" b="1" dirty="0">
                <a:solidFill>
                  <a:schemeClr val="bg1"/>
                </a:solidFill>
              </a:rPr>
              <a:t>Important Points to Keep</a:t>
            </a:r>
          </a:p>
          <a:p>
            <a:pPr algn="ctr"/>
            <a:r>
              <a:rPr lang="en-US" sz="2000" b="1" dirty="0">
                <a:solidFill>
                  <a:schemeClr val="bg1"/>
                </a:solidFill>
              </a:rPr>
              <a:t> in Mind in Creating a Research Question</a:t>
            </a:r>
            <a:endParaRPr lang="en-GB" sz="2000" b="1" dirty="0">
              <a:solidFill>
                <a:schemeClr val="bg1"/>
              </a:solidFill>
            </a:endParaRPr>
          </a:p>
        </p:txBody>
      </p:sp>
      <p:sp>
        <p:nvSpPr>
          <p:cNvPr id="12" name="TextBox 11">
            <a:extLst>
              <a:ext uri="{FF2B5EF4-FFF2-40B4-BE49-F238E27FC236}">
                <a16:creationId xmlns:a16="http://schemas.microsoft.com/office/drawing/2014/main" id="{D84CF6BB-BFE1-F957-E1E5-3F1CF227BDAE}"/>
              </a:ext>
            </a:extLst>
          </p:cNvPr>
          <p:cNvSpPr txBox="1"/>
          <p:nvPr/>
        </p:nvSpPr>
        <p:spPr>
          <a:xfrm>
            <a:off x="183502" y="1567480"/>
            <a:ext cx="9056031" cy="4116768"/>
          </a:xfrm>
          <a:prstGeom prst="rect">
            <a:avLst/>
          </a:prstGeom>
          <a:noFill/>
        </p:spPr>
        <p:txBody>
          <a:bodyPr wrap="square">
            <a:spAutoFit/>
          </a:bodyPr>
          <a:lstStyle/>
          <a:p>
            <a:pPr algn="just">
              <a:lnSpc>
                <a:spcPct val="150000"/>
              </a:lnSpc>
            </a:pPr>
            <a:r>
              <a:rPr lang="en-US" sz="1600" dirty="0"/>
              <a:t>Developing the right research question is an important first step in the research process. The main points outlined below should assist researchers in their pursuit:</a:t>
            </a:r>
          </a:p>
          <a:p>
            <a:pPr algn="just">
              <a:lnSpc>
                <a:spcPct val="150000"/>
              </a:lnSpc>
            </a:pPr>
            <a:endParaRPr lang="en-US" sz="1600" dirty="0"/>
          </a:p>
          <a:p>
            <a:pPr algn="just">
              <a:lnSpc>
                <a:spcPct val="150000"/>
              </a:lnSpc>
            </a:pPr>
            <a:r>
              <a:rPr lang="en-US" sz="1600" dirty="0"/>
              <a:t>The development of a research question is an iterative process that involves constantly updating one's knowledge on the topic and refining ideas at all stages (Maxwell, 2013).</a:t>
            </a:r>
          </a:p>
          <a:p>
            <a:pPr algn="just">
              <a:lnSpc>
                <a:spcPct val="150000"/>
              </a:lnSpc>
            </a:pPr>
            <a:r>
              <a:rPr lang="en-US" sz="1600" dirty="0"/>
              <a:t>Stay up-to-date with current trends, recent research studies, and technological advancements in the field of study you are pursuing.</a:t>
            </a:r>
          </a:p>
          <a:p>
            <a:pPr algn="just">
              <a:lnSpc>
                <a:spcPct val="150000"/>
              </a:lnSpc>
            </a:pPr>
            <a:r>
              <a:rPr lang="en-US" sz="1600" dirty="0"/>
              <a:t>Make your research question as specific and concise as possible to ensure clarity. Avoid using words or terms that do not add to the meaning of the research question.</a:t>
            </a:r>
          </a:p>
          <a:p>
            <a:pPr algn="just">
              <a:lnSpc>
                <a:spcPct val="150000"/>
              </a:lnSpc>
            </a:pPr>
            <a:r>
              <a:rPr lang="en-US" sz="1600" dirty="0"/>
              <a:t>Aside from conducting a literature review, seek input from experts in the field, mentors, and colleagues. This input can be useful not only for the research question but also for creating the rest of the study.</a:t>
            </a:r>
            <a:endParaRPr lang="en-GB" sz="1600" dirty="0"/>
          </a:p>
        </p:txBody>
      </p:sp>
      <p:pic>
        <p:nvPicPr>
          <p:cNvPr id="14338" name="Picture 2" descr="How to write a Research Question? Types and Tips | Marketing91">
            <a:extLst>
              <a:ext uri="{FF2B5EF4-FFF2-40B4-BE49-F238E27FC236}">
                <a16:creationId xmlns:a16="http://schemas.microsoft.com/office/drawing/2014/main" id="{CA67CBF6-6C2E-0B26-E7B4-A70C44EF670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79695" y="942720"/>
            <a:ext cx="2857500" cy="366517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E84E47B-3F1C-8E00-9D1C-6455D2C52D1F}"/>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8" name="Picture 7">
            <a:extLst>
              <a:ext uri="{FF2B5EF4-FFF2-40B4-BE49-F238E27FC236}">
                <a16:creationId xmlns:a16="http://schemas.microsoft.com/office/drawing/2014/main" id="{EFE4CCF4-F83B-A6D7-E8D2-4BA56E7E2A4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15144155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61299" y="350859"/>
            <a:ext cx="7419333"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pic>
        <p:nvPicPr>
          <p:cNvPr id="7" name="Picture 6">
            <a:extLst>
              <a:ext uri="{FF2B5EF4-FFF2-40B4-BE49-F238E27FC236}">
                <a16:creationId xmlns:a16="http://schemas.microsoft.com/office/drawing/2014/main" id="{09B96273-A83E-D50B-9C29-0CD0DB5FA64A}"/>
              </a:ext>
            </a:extLst>
          </p:cNvPr>
          <p:cNvPicPr>
            <a:picLocks noChangeAspect="1"/>
          </p:cNvPicPr>
          <p:nvPr/>
        </p:nvPicPr>
        <p:blipFill rotWithShape="1">
          <a:blip r:embed="rId7"/>
          <a:srcRect l="44495" t="29347" r="16601" b="5094"/>
          <a:stretch/>
        </p:blipFill>
        <p:spPr>
          <a:xfrm>
            <a:off x="1881497" y="1490637"/>
            <a:ext cx="7178722" cy="4493826"/>
          </a:xfrm>
          <a:prstGeom prst="rect">
            <a:avLst/>
          </a:prstGeom>
        </p:spPr>
      </p:pic>
      <p:pic>
        <p:nvPicPr>
          <p:cNvPr id="12" name="Picture 11">
            <a:extLst>
              <a:ext uri="{FF2B5EF4-FFF2-40B4-BE49-F238E27FC236}">
                <a16:creationId xmlns:a16="http://schemas.microsoft.com/office/drawing/2014/main" id="{06F3B9DB-1901-A58B-A68A-F74222A58BE9}"/>
              </a:ext>
            </a:extLst>
          </p:cNvPr>
          <p:cNvPicPr>
            <a:picLocks noChangeAspect="1"/>
          </p:cNvPicPr>
          <p:nvPr/>
        </p:nvPicPr>
        <p:blipFill rotWithShape="1">
          <a:blip r:embed="rId8"/>
          <a:srcRect l="46218" t="47187" r="22425" b="34825"/>
          <a:stretch/>
        </p:blipFill>
        <p:spPr>
          <a:xfrm>
            <a:off x="2532063" y="421088"/>
            <a:ext cx="4967785" cy="1034537"/>
          </a:xfrm>
          <a:prstGeom prst="rect">
            <a:avLst/>
          </a:prstGeom>
        </p:spPr>
      </p:pic>
      <p:pic>
        <p:nvPicPr>
          <p:cNvPr id="15" name="Picture 2" descr="How to write a Research Question? Types and Tips | Marketing91">
            <a:extLst>
              <a:ext uri="{FF2B5EF4-FFF2-40B4-BE49-F238E27FC236}">
                <a16:creationId xmlns:a16="http://schemas.microsoft.com/office/drawing/2014/main" id="{0069266A-884E-D2AE-3E04-AA2D78E2B87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579695" y="942720"/>
            <a:ext cx="2857500" cy="366517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89C0991-73CD-FCF9-F31B-4B2214E25408}"/>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8" name="Picture 7">
            <a:extLst>
              <a:ext uri="{FF2B5EF4-FFF2-40B4-BE49-F238E27FC236}">
                <a16:creationId xmlns:a16="http://schemas.microsoft.com/office/drawing/2014/main" id="{E2938EAC-ABB3-0A07-A51F-DB8A6102A2F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125447095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653568" y="555953"/>
            <a:ext cx="5681636" cy="523220"/>
          </a:xfrm>
          <a:prstGeom prst="rect">
            <a:avLst/>
          </a:prstGeom>
          <a:noFill/>
        </p:spPr>
        <p:txBody>
          <a:bodyPr wrap="square">
            <a:spAutoFit/>
          </a:bodyPr>
          <a:lstStyle/>
          <a:p>
            <a:pPr algn="l"/>
            <a:r>
              <a:rPr lang="en-GB" sz="2800" b="1" i="0" dirty="0">
                <a:solidFill>
                  <a:schemeClr val="bg1"/>
                </a:solidFill>
                <a:effectLst/>
                <a:latin typeface="Gilmer"/>
              </a:rPr>
              <a:t>Research Objectives</a:t>
            </a:r>
          </a:p>
        </p:txBody>
      </p:sp>
      <p:sp>
        <p:nvSpPr>
          <p:cNvPr id="7" name="TextBox 6">
            <a:extLst>
              <a:ext uri="{FF2B5EF4-FFF2-40B4-BE49-F238E27FC236}">
                <a16:creationId xmlns:a16="http://schemas.microsoft.com/office/drawing/2014/main" id="{CBE8DE2C-8140-7CE3-6985-4168AAD4EDB5}"/>
              </a:ext>
            </a:extLst>
          </p:cNvPr>
          <p:cNvSpPr txBox="1"/>
          <p:nvPr/>
        </p:nvSpPr>
        <p:spPr>
          <a:xfrm>
            <a:off x="533613" y="1727915"/>
            <a:ext cx="8318310" cy="3709349"/>
          </a:xfrm>
          <a:prstGeom prst="rect">
            <a:avLst/>
          </a:prstGeom>
          <a:noFill/>
        </p:spPr>
        <p:txBody>
          <a:bodyPr wrap="square">
            <a:spAutoFit/>
          </a:bodyPr>
          <a:lstStyle/>
          <a:p>
            <a:pPr algn="just">
              <a:lnSpc>
                <a:spcPct val="150000"/>
              </a:lnSpc>
            </a:pPr>
            <a:r>
              <a:rPr lang="en-US" sz="3200" b="0" i="0" dirty="0">
                <a:solidFill>
                  <a:srgbClr val="0D405F"/>
                </a:solidFill>
                <a:effectLst/>
                <a:latin typeface="Inter"/>
              </a:rPr>
              <a:t>Research objectives describe what your research is trying to achieve and explain why you are pursuing it. They summarize the approach and purpose of your project and help to focus your research.</a:t>
            </a:r>
            <a:endParaRPr lang="en-US" sz="3200" dirty="0">
              <a:solidFill>
                <a:srgbClr val="0D405F"/>
              </a:solidFill>
              <a:latin typeface="Inter"/>
            </a:endParaRP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618F033C-A128-7F44-7F7E-212956B0DCA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96186099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653568" y="555953"/>
            <a:ext cx="5681636" cy="1384995"/>
          </a:xfrm>
          <a:prstGeom prst="rect">
            <a:avLst/>
          </a:prstGeom>
          <a:noFill/>
        </p:spPr>
        <p:txBody>
          <a:bodyPr wrap="square">
            <a:spAutoFit/>
          </a:bodyPr>
          <a:lstStyle/>
          <a:p>
            <a:pPr algn="l"/>
            <a:r>
              <a:rPr lang="en-US" sz="2800" b="1" i="0" dirty="0">
                <a:solidFill>
                  <a:schemeClr val="bg1"/>
                </a:solidFill>
                <a:effectLst/>
                <a:latin typeface="Gilmer"/>
              </a:rPr>
              <a:t>What is a research objective?</a:t>
            </a:r>
          </a:p>
          <a:p>
            <a:br>
              <a:rPr lang="en-US" sz="2800" dirty="0"/>
            </a:br>
            <a:endParaRPr lang="en-GB" sz="2800" b="1" i="0" dirty="0">
              <a:solidFill>
                <a:schemeClr val="bg1"/>
              </a:solidFill>
              <a:effectLst/>
              <a:latin typeface="Gilmer"/>
            </a:endParaRPr>
          </a:p>
        </p:txBody>
      </p:sp>
      <p:sp>
        <p:nvSpPr>
          <p:cNvPr id="7" name="TextBox 6">
            <a:extLst>
              <a:ext uri="{FF2B5EF4-FFF2-40B4-BE49-F238E27FC236}">
                <a16:creationId xmlns:a16="http://schemas.microsoft.com/office/drawing/2014/main" id="{CBE8DE2C-8140-7CE3-6985-4168AAD4EDB5}"/>
              </a:ext>
            </a:extLst>
          </p:cNvPr>
          <p:cNvSpPr txBox="1"/>
          <p:nvPr/>
        </p:nvSpPr>
        <p:spPr>
          <a:xfrm>
            <a:off x="533613" y="1727915"/>
            <a:ext cx="8318310" cy="3913059"/>
          </a:xfrm>
          <a:prstGeom prst="rect">
            <a:avLst/>
          </a:prstGeom>
          <a:noFill/>
        </p:spPr>
        <p:txBody>
          <a:bodyPr wrap="square">
            <a:spAutoFit/>
          </a:bodyPr>
          <a:lstStyle/>
          <a:p>
            <a:pPr algn="just">
              <a:lnSpc>
                <a:spcPct val="150000"/>
              </a:lnSpc>
            </a:pPr>
            <a:r>
              <a:rPr lang="en-US" sz="2400" b="0" i="0" dirty="0">
                <a:solidFill>
                  <a:srgbClr val="0D405F"/>
                </a:solidFill>
                <a:effectLst/>
                <a:latin typeface="Inter"/>
              </a:rPr>
              <a:t>Research objectives describe what your research project intends to achieve. They should guide every step of the research process, including how to collect data, build your argument, and develop your conclusions.</a:t>
            </a:r>
          </a:p>
          <a:p>
            <a:pPr algn="just">
              <a:lnSpc>
                <a:spcPct val="150000"/>
              </a:lnSpc>
            </a:pPr>
            <a:r>
              <a:rPr lang="en-US" sz="2400" b="0" i="0" dirty="0">
                <a:solidFill>
                  <a:srgbClr val="0D405F"/>
                </a:solidFill>
                <a:effectLst/>
                <a:latin typeface="Inter"/>
              </a:rPr>
              <a:t>Your research objectives may evolve slightly as your research progresses, but they should always align with the research conducted and the actual content of your research paper.</a:t>
            </a: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C3F693D-04E0-CE2E-48F8-96FF55EFC1F8}"/>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8" name="Picture 7">
            <a:extLst>
              <a:ext uri="{FF2B5EF4-FFF2-40B4-BE49-F238E27FC236}">
                <a16:creationId xmlns:a16="http://schemas.microsoft.com/office/drawing/2014/main" id="{3386609A-ADFD-16B0-0E63-E168BC3ADB4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1152" y="5641976"/>
            <a:ext cx="1473013" cy="819374"/>
          </a:xfrm>
          <a:prstGeom prst="rect">
            <a:avLst/>
          </a:prstGeom>
        </p:spPr>
      </p:pic>
    </p:spTree>
    <p:extLst>
      <p:ext uri="{BB962C8B-B14F-4D97-AF65-F5344CB8AC3E}">
        <p14:creationId xmlns:p14="http://schemas.microsoft.com/office/powerpoint/2010/main" val="264809860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691016" y="784672"/>
            <a:ext cx="4409650" cy="400110"/>
          </a:xfrm>
          <a:prstGeom prst="rect">
            <a:avLst/>
          </a:prstGeom>
          <a:noFill/>
        </p:spPr>
        <p:txBody>
          <a:bodyPr wrap="square">
            <a:spAutoFit/>
          </a:bodyPr>
          <a:lstStyle/>
          <a:p>
            <a:pPr algn="l"/>
            <a:r>
              <a:rPr lang="en-US" sz="2000" b="1" i="0" dirty="0">
                <a:solidFill>
                  <a:schemeClr val="bg1"/>
                </a:solidFill>
                <a:effectLst/>
                <a:latin typeface="Gilmer"/>
              </a:rPr>
              <a:t>Why are research objectives important?</a:t>
            </a:r>
            <a:endParaRPr lang="en-GB" sz="2000" b="1" i="0" dirty="0">
              <a:solidFill>
                <a:schemeClr val="bg1"/>
              </a:solidFill>
              <a:effectLst/>
              <a:latin typeface="Gilmer"/>
            </a:endParaRP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3974A31F-2AB9-D613-64B0-BFB1C9DE620E}"/>
              </a:ext>
            </a:extLst>
          </p:cNvPr>
          <p:cNvSpPr txBox="1"/>
          <p:nvPr/>
        </p:nvSpPr>
        <p:spPr>
          <a:xfrm>
            <a:off x="395784" y="1751933"/>
            <a:ext cx="8419741" cy="3903504"/>
          </a:xfrm>
          <a:prstGeom prst="rect">
            <a:avLst/>
          </a:prstGeom>
          <a:noFill/>
        </p:spPr>
        <p:txBody>
          <a:bodyPr wrap="square">
            <a:spAutoFit/>
          </a:bodyPr>
          <a:lstStyle/>
          <a:p>
            <a:pPr algn="just">
              <a:lnSpc>
                <a:spcPct val="150000"/>
              </a:lnSpc>
            </a:pPr>
            <a:r>
              <a:rPr lang="en-US" sz="2800" dirty="0"/>
              <a:t>Research objectives are important because:</a:t>
            </a:r>
          </a:p>
          <a:p>
            <a:pPr algn="just">
              <a:lnSpc>
                <a:spcPct val="150000"/>
              </a:lnSpc>
            </a:pPr>
            <a:endParaRPr lang="en-US" sz="2800" dirty="0"/>
          </a:p>
          <a:p>
            <a:pPr marL="285750" indent="-285750" algn="just">
              <a:lnSpc>
                <a:spcPct val="150000"/>
              </a:lnSpc>
              <a:buFont typeface="Arial" panose="020B0604020202020204" pitchFamily="34" charset="0"/>
              <a:buChar char="•"/>
            </a:pPr>
            <a:r>
              <a:rPr lang="en-US" sz="2800" dirty="0"/>
              <a:t>Determine the scope and depth of your project: This helps you avoid unnecessary searching. This also means that research methods and conclusions can easily be evaluated.</a:t>
            </a:r>
          </a:p>
        </p:txBody>
      </p:sp>
      <p:sp>
        <p:nvSpPr>
          <p:cNvPr id="6" name="TextBox 5">
            <a:extLst>
              <a:ext uri="{FF2B5EF4-FFF2-40B4-BE49-F238E27FC236}">
                <a16:creationId xmlns:a16="http://schemas.microsoft.com/office/drawing/2014/main" id="{C3499019-33F7-8E96-9E1F-E69E0D08C249}"/>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7" name="Picture 6">
            <a:extLst>
              <a:ext uri="{FF2B5EF4-FFF2-40B4-BE49-F238E27FC236}">
                <a16:creationId xmlns:a16="http://schemas.microsoft.com/office/drawing/2014/main" id="{ACC4D3CB-39EF-70C4-8D81-1383B9E04E9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27356031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590941" y="703918"/>
            <a:ext cx="4841697" cy="400110"/>
          </a:xfrm>
          <a:prstGeom prst="rect">
            <a:avLst/>
          </a:prstGeom>
          <a:noFill/>
        </p:spPr>
        <p:txBody>
          <a:bodyPr wrap="square">
            <a:spAutoFit/>
          </a:bodyPr>
          <a:lstStyle/>
          <a:p>
            <a:pPr algn="l"/>
            <a:r>
              <a:rPr lang="en-US" sz="2000" b="1" i="0" dirty="0">
                <a:solidFill>
                  <a:schemeClr val="bg1"/>
                </a:solidFill>
                <a:effectLst/>
                <a:latin typeface="Gilmer"/>
              </a:rPr>
              <a:t>Why are research objectives important?</a:t>
            </a:r>
            <a:endParaRPr lang="en-GB" sz="2000" b="1" i="0" dirty="0">
              <a:solidFill>
                <a:schemeClr val="bg1"/>
              </a:solidFill>
              <a:effectLst/>
              <a:latin typeface="Gilmer"/>
            </a:endParaRP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3974A31F-2AB9-D613-64B0-BFB1C9DE620E}"/>
              </a:ext>
            </a:extLst>
          </p:cNvPr>
          <p:cNvSpPr txBox="1"/>
          <p:nvPr/>
        </p:nvSpPr>
        <p:spPr>
          <a:xfrm>
            <a:off x="395785" y="1751933"/>
            <a:ext cx="8836992" cy="391305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400" dirty="0"/>
              <a:t>Contribute to the design of your research: When you know what your goals are, you have a clearer idea of which methods are most appropriate for your research.</a:t>
            </a:r>
          </a:p>
          <a:p>
            <a:pPr marL="285750" indent="-285750" algn="just">
              <a:lnSpc>
                <a:spcPct val="150000"/>
              </a:lnSpc>
              <a:buFont typeface="Arial" panose="020B0604020202020204" pitchFamily="34" charset="0"/>
              <a:buChar char="•"/>
            </a:pPr>
            <a:r>
              <a:rPr lang="en-US" sz="2400" dirty="0"/>
              <a:t>Explain how your project will contribute to current research: it allows you to showcase your knowledge of the latest research, employ or build on existing research methods, and attempt to contribute to recent discussions.</a:t>
            </a:r>
            <a:endParaRPr lang="en-GB" sz="2400" dirty="0"/>
          </a:p>
        </p:txBody>
      </p:sp>
      <p:sp>
        <p:nvSpPr>
          <p:cNvPr id="6" name="TextBox 5">
            <a:extLst>
              <a:ext uri="{FF2B5EF4-FFF2-40B4-BE49-F238E27FC236}">
                <a16:creationId xmlns:a16="http://schemas.microsoft.com/office/drawing/2014/main" id="{3D97C180-E64D-70AA-8FB9-B623564D791A}"/>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7" name="Picture 6">
            <a:extLst>
              <a:ext uri="{FF2B5EF4-FFF2-40B4-BE49-F238E27FC236}">
                <a16:creationId xmlns:a16="http://schemas.microsoft.com/office/drawing/2014/main" id="{689EF08E-C0DE-4070-A2BB-B1F7B01A6EE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288696187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440788" y="515624"/>
            <a:ext cx="5078598" cy="523220"/>
          </a:xfrm>
          <a:prstGeom prst="rect">
            <a:avLst/>
          </a:prstGeom>
          <a:noFill/>
        </p:spPr>
        <p:txBody>
          <a:bodyPr wrap="square">
            <a:spAutoFit/>
          </a:bodyPr>
          <a:lstStyle/>
          <a:p>
            <a:pPr algn="ctr"/>
            <a:r>
              <a:rPr lang="en-US" sz="2800" b="1" i="0" dirty="0">
                <a:solidFill>
                  <a:schemeClr val="bg1"/>
                </a:solidFill>
                <a:effectLst/>
                <a:latin typeface="Gilmer"/>
              </a:rPr>
              <a:t>How to write research objectives</a:t>
            </a:r>
            <a:endParaRPr lang="en-GB" sz="2800" b="1" i="0" dirty="0">
              <a:solidFill>
                <a:schemeClr val="bg1"/>
              </a:solidFill>
              <a:effectLst/>
              <a:latin typeface="Gilmer"/>
            </a:endParaRP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F3741BB-77C7-2760-A190-344CB2D0F82C}"/>
              </a:ext>
            </a:extLst>
          </p:cNvPr>
          <p:cNvSpPr txBox="1"/>
          <p:nvPr/>
        </p:nvSpPr>
        <p:spPr>
          <a:xfrm>
            <a:off x="272717" y="1967778"/>
            <a:ext cx="8495885" cy="297068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3200" dirty="0"/>
              <a:t>Once you've created a research problem that you want to tackle, you need to decide how you're going to tackle it. This is where the research objective and objectives come in.</a:t>
            </a:r>
            <a:endParaRPr lang="en-GB" sz="3200" dirty="0"/>
          </a:p>
        </p:txBody>
      </p:sp>
      <p:sp>
        <p:nvSpPr>
          <p:cNvPr id="6" name="TextBox 5">
            <a:extLst>
              <a:ext uri="{FF2B5EF4-FFF2-40B4-BE49-F238E27FC236}">
                <a16:creationId xmlns:a16="http://schemas.microsoft.com/office/drawing/2014/main" id="{394A986A-0B21-21B4-8FA6-E223DDB2FC9C}"/>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8" name="Picture 7">
            <a:extLst>
              <a:ext uri="{FF2B5EF4-FFF2-40B4-BE49-F238E27FC236}">
                <a16:creationId xmlns:a16="http://schemas.microsoft.com/office/drawing/2014/main" id="{F849530A-28CB-D988-A0E9-CA2FE501BB0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294382163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1254303" y="515624"/>
            <a:ext cx="6711120" cy="954107"/>
          </a:xfrm>
          <a:prstGeom prst="rect">
            <a:avLst/>
          </a:prstGeom>
          <a:noFill/>
        </p:spPr>
        <p:txBody>
          <a:bodyPr wrap="square">
            <a:spAutoFit/>
          </a:bodyPr>
          <a:lstStyle/>
          <a:p>
            <a:br>
              <a:rPr lang="en-US" sz="2800" dirty="0"/>
            </a:br>
            <a:endParaRPr lang="en-GB" sz="2800" b="1" i="0" dirty="0">
              <a:solidFill>
                <a:schemeClr val="bg1"/>
              </a:solidFill>
              <a:effectLst/>
              <a:latin typeface="Gilmer"/>
            </a:endParaRP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3974A31F-2AB9-D613-64B0-BFB1C9DE620E}"/>
              </a:ext>
            </a:extLst>
          </p:cNvPr>
          <p:cNvSpPr txBox="1"/>
          <p:nvPr/>
        </p:nvSpPr>
        <p:spPr>
          <a:xfrm>
            <a:off x="395785" y="1751933"/>
            <a:ext cx="7569638" cy="400110"/>
          </a:xfrm>
          <a:prstGeom prst="rect">
            <a:avLst/>
          </a:prstGeom>
          <a:noFill/>
        </p:spPr>
        <p:txBody>
          <a:bodyPr wrap="square">
            <a:spAutoFit/>
          </a:bodyPr>
          <a:lstStyle/>
          <a:p>
            <a:r>
              <a:rPr lang="en-US" sz="2000" dirty="0"/>
              <a:t>.</a:t>
            </a:r>
            <a:endParaRPr lang="en-GB" sz="2000" dirty="0"/>
          </a:p>
        </p:txBody>
      </p:sp>
      <p:sp>
        <p:nvSpPr>
          <p:cNvPr id="7" name="TextBox 6">
            <a:extLst>
              <a:ext uri="{FF2B5EF4-FFF2-40B4-BE49-F238E27FC236}">
                <a16:creationId xmlns:a16="http://schemas.microsoft.com/office/drawing/2014/main" id="{0F3741BB-77C7-2760-A190-344CB2D0F82C}"/>
              </a:ext>
            </a:extLst>
          </p:cNvPr>
          <p:cNvSpPr txBox="1"/>
          <p:nvPr/>
        </p:nvSpPr>
        <p:spPr>
          <a:xfrm>
            <a:off x="275252" y="1543375"/>
            <a:ext cx="9188579" cy="3913059"/>
          </a:xfrm>
          <a:prstGeom prst="rect">
            <a:avLst/>
          </a:prstGeom>
          <a:noFill/>
        </p:spPr>
        <p:txBody>
          <a:bodyPr wrap="square">
            <a:spAutoFit/>
          </a:bodyPr>
          <a:lstStyle/>
          <a:p>
            <a:pPr algn="l">
              <a:lnSpc>
                <a:spcPct val="150000"/>
              </a:lnSpc>
            </a:pPr>
            <a:r>
              <a:rPr lang="en-US" sz="2400" b="1" i="0" dirty="0">
                <a:solidFill>
                  <a:srgbClr val="1B2B68"/>
                </a:solidFill>
                <a:effectLst/>
                <a:latin typeface="Gilmer"/>
              </a:rPr>
              <a:t>Step 1: Decide on a general aim</a:t>
            </a:r>
          </a:p>
          <a:p>
            <a:pPr algn="l">
              <a:lnSpc>
                <a:spcPct val="150000"/>
              </a:lnSpc>
            </a:pPr>
            <a:r>
              <a:rPr lang="en-US" sz="2400" b="0" i="0" dirty="0">
                <a:solidFill>
                  <a:srgbClr val="0D405F"/>
                </a:solidFill>
                <a:effectLst/>
                <a:latin typeface="Inter"/>
              </a:rPr>
              <a:t>Your research aim should reflect your research problem and should be relatively broad.</a:t>
            </a:r>
            <a:endParaRPr lang="ar-EG" sz="2400" b="0" i="0" dirty="0">
              <a:solidFill>
                <a:srgbClr val="0D405F"/>
              </a:solidFill>
              <a:effectLst/>
              <a:latin typeface="Inter"/>
            </a:endParaRPr>
          </a:p>
          <a:p>
            <a:pPr algn="l">
              <a:lnSpc>
                <a:spcPct val="150000"/>
              </a:lnSpc>
            </a:pPr>
            <a:r>
              <a:rPr lang="en-US" sz="2400" b="1" i="0" dirty="0">
                <a:solidFill>
                  <a:srgbClr val="1B2B68"/>
                </a:solidFill>
                <a:effectLst/>
                <a:latin typeface="Gilmer"/>
              </a:rPr>
              <a:t>Step 2: Decide on specific objectives</a:t>
            </a:r>
          </a:p>
          <a:p>
            <a:pPr algn="l">
              <a:lnSpc>
                <a:spcPct val="150000"/>
              </a:lnSpc>
            </a:pPr>
            <a:r>
              <a:rPr lang="en-US" sz="2400" b="0" i="0" dirty="0">
                <a:solidFill>
                  <a:srgbClr val="0D405F"/>
                </a:solidFill>
                <a:effectLst/>
                <a:latin typeface="Inter"/>
              </a:rPr>
              <a:t>Break down your aim into a limited number of steps that will help you resolve your research problem. What specific aspects of the problem do you want to examine or understand?</a:t>
            </a:r>
          </a:p>
        </p:txBody>
      </p:sp>
      <p:sp>
        <p:nvSpPr>
          <p:cNvPr id="6" name="TextBox 5">
            <a:extLst>
              <a:ext uri="{FF2B5EF4-FFF2-40B4-BE49-F238E27FC236}">
                <a16:creationId xmlns:a16="http://schemas.microsoft.com/office/drawing/2014/main" id="{F234E35B-86F6-4124-1204-68EBF0C6A7C0}"/>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
        <p:nvSpPr>
          <p:cNvPr id="8" name="TextBox 7">
            <a:extLst>
              <a:ext uri="{FF2B5EF4-FFF2-40B4-BE49-F238E27FC236}">
                <a16:creationId xmlns:a16="http://schemas.microsoft.com/office/drawing/2014/main" id="{58985910-5D47-2768-9609-89B4B6E9EF5F}"/>
              </a:ext>
            </a:extLst>
          </p:cNvPr>
          <p:cNvSpPr txBox="1"/>
          <p:nvPr/>
        </p:nvSpPr>
        <p:spPr>
          <a:xfrm>
            <a:off x="2440788" y="515624"/>
            <a:ext cx="5078598" cy="523220"/>
          </a:xfrm>
          <a:prstGeom prst="rect">
            <a:avLst/>
          </a:prstGeom>
          <a:noFill/>
        </p:spPr>
        <p:txBody>
          <a:bodyPr wrap="square">
            <a:spAutoFit/>
          </a:bodyPr>
          <a:lstStyle/>
          <a:p>
            <a:pPr algn="ctr"/>
            <a:r>
              <a:rPr lang="en-US" sz="2800" b="1" i="0" dirty="0">
                <a:solidFill>
                  <a:schemeClr val="bg1"/>
                </a:solidFill>
                <a:effectLst/>
                <a:latin typeface="Gilmer"/>
              </a:rPr>
              <a:t>How to write research objectives</a:t>
            </a:r>
            <a:endParaRPr lang="en-GB" sz="2800" b="1" i="0" dirty="0">
              <a:solidFill>
                <a:schemeClr val="bg1"/>
              </a:solidFill>
              <a:effectLst/>
              <a:latin typeface="Gilmer"/>
            </a:endParaRPr>
          </a:p>
        </p:txBody>
      </p:sp>
      <p:pic>
        <p:nvPicPr>
          <p:cNvPr id="11" name="Picture 10">
            <a:extLst>
              <a:ext uri="{FF2B5EF4-FFF2-40B4-BE49-F238E27FC236}">
                <a16:creationId xmlns:a16="http://schemas.microsoft.com/office/drawing/2014/main" id="{62A0B06C-5016-D2E4-D4D0-8237204EA1C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194473612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1254303" y="515624"/>
            <a:ext cx="6711120" cy="954107"/>
          </a:xfrm>
          <a:prstGeom prst="rect">
            <a:avLst/>
          </a:prstGeom>
          <a:noFill/>
        </p:spPr>
        <p:txBody>
          <a:bodyPr wrap="square">
            <a:spAutoFit/>
          </a:bodyPr>
          <a:lstStyle/>
          <a:p>
            <a:br>
              <a:rPr lang="en-US" sz="2800" dirty="0"/>
            </a:br>
            <a:endParaRPr lang="en-GB" sz="2800" b="1" i="0" dirty="0">
              <a:solidFill>
                <a:schemeClr val="bg1"/>
              </a:solidFill>
              <a:effectLst/>
              <a:latin typeface="Gilmer"/>
            </a:endParaRP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F3741BB-77C7-2760-A190-344CB2D0F82C}"/>
              </a:ext>
            </a:extLst>
          </p:cNvPr>
          <p:cNvSpPr txBox="1"/>
          <p:nvPr/>
        </p:nvSpPr>
        <p:spPr>
          <a:xfrm>
            <a:off x="410595" y="1855453"/>
            <a:ext cx="8773048" cy="3913059"/>
          </a:xfrm>
          <a:prstGeom prst="rect">
            <a:avLst/>
          </a:prstGeom>
          <a:noFill/>
        </p:spPr>
        <p:txBody>
          <a:bodyPr wrap="square">
            <a:spAutoFit/>
          </a:bodyPr>
          <a:lstStyle/>
          <a:p>
            <a:pPr algn="just">
              <a:lnSpc>
                <a:spcPct val="150000"/>
              </a:lnSpc>
            </a:pPr>
            <a:r>
              <a:rPr lang="en-US" sz="2400" b="1" i="0" dirty="0">
                <a:solidFill>
                  <a:srgbClr val="1B2B68"/>
                </a:solidFill>
                <a:effectLst/>
                <a:latin typeface="Gilmer"/>
              </a:rPr>
              <a:t>Step 3: Formulate your aims and objectives</a:t>
            </a:r>
          </a:p>
          <a:p>
            <a:pPr algn="just">
              <a:lnSpc>
                <a:spcPct val="150000"/>
              </a:lnSpc>
            </a:pPr>
            <a:r>
              <a:rPr lang="en-US" sz="2400" b="0" i="0" dirty="0">
                <a:solidFill>
                  <a:srgbClr val="0D405F"/>
                </a:solidFill>
                <a:effectLst/>
                <a:latin typeface="Inter"/>
              </a:rPr>
              <a:t>Once you’ve established your research aim and objectives, you need to explain them clearly and concisely to the reader.</a:t>
            </a:r>
          </a:p>
          <a:p>
            <a:pPr algn="just">
              <a:lnSpc>
                <a:spcPct val="150000"/>
              </a:lnSpc>
            </a:pPr>
            <a:r>
              <a:rPr lang="en-US" sz="2400" b="0" i="0" dirty="0">
                <a:solidFill>
                  <a:srgbClr val="0D405F"/>
                </a:solidFill>
                <a:effectLst/>
                <a:latin typeface="Inter"/>
              </a:rPr>
              <a:t>You’ll lay out your aims and objectives at the end of your problem statement, which appears in your introduction. Frame them as clear declarative statements and use appropriate verbs to accurately characterize the work that you will carry out.</a:t>
            </a:r>
          </a:p>
        </p:txBody>
      </p:sp>
      <p:sp>
        <p:nvSpPr>
          <p:cNvPr id="6" name="TextBox 5">
            <a:extLst>
              <a:ext uri="{FF2B5EF4-FFF2-40B4-BE49-F238E27FC236}">
                <a16:creationId xmlns:a16="http://schemas.microsoft.com/office/drawing/2014/main" id="{EB1F5184-C5F9-DA8C-1C46-729A359419D5}"/>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
        <p:nvSpPr>
          <p:cNvPr id="8" name="TextBox 7">
            <a:extLst>
              <a:ext uri="{FF2B5EF4-FFF2-40B4-BE49-F238E27FC236}">
                <a16:creationId xmlns:a16="http://schemas.microsoft.com/office/drawing/2014/main" id="{7B2F7F7E-7711-494A-ABD9-DDF6E6BB40DD}"/>
              </a:ext>
            </a:extLst>
          </p:cNvPr>
          <p:cNvSpPr txBox="1"/>
          <p:nvPr/>
        </p:nvSpPr>
        <p:spPr>
          <a:xfrm>
            <a:off x="2440788" y="515624"/>
            <a:ext cx="5078598" cy="523220"/>
          </a:xfrm>
          <a:prstGeom prst="rect">
            <a:avLst/>
          </a:prstGeom>
          <a:noFill/>
        </p:spPr>
        <p:txBody>
          <a:bodyPr wrap="square">
            <a:spAutoFit/>
          </a:bodyPr>
          <a:lstStyle/>
          <a:p>
            <a:pPr algn="ctr"/>
            <a:r>
              <a:rPr lang="en-US" sz="2800" b="1" i="0" dirty="0">
                <a:solidFill>
                  <a:schemeClr val="bg1"/>
                </a:solidFill>
                <a:effectLst/>
                <a:latin typeface="Gilmer"/>
              </a:rPr>
              <a:t>How to write research objectives</a:t>
            </a:r>
            <a:endParaRPr lang="en-GB" sz="2800" b="1" i="0" dirty="0">
              <a:solidFill>
                <a:schemeClr val="bg1"/>
              </a:solidFill>
              <a:effectLst/>
              <a:latin typeface="Gilmer"/>
            </a:endParaRPr>
          </a:p>
        </p:txBody>
      </p:sp>
      <p:pic>
        <p:nvPicPr>
          <p:cNvPr id="11" name="Picture 10">
            <a:extLst>
              <a:ext uri="{FF2B5EF4-FFF2-40B4-BE49-F238E27FC236}">
                <a16:creationId xmlns:a16="http://schemas.microsoft.com/office/drawing/2014/main" id="{2C41F824-335C-BCAD-F916-EC98628A427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250762101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532063" y="701254"/>
            <a:ext cx="4407077" cy="523220"/>
          </a:xfrm>
          <a:prstGeom prst="rect">
            <a:avLst/>
          </a:prstGeom>
          <a:noFill/>
        </p:spPr>
        <p:txBody>
          <a:bodyPr wrap="square">
            <a:spAutoFit/>
          </a:bodyPr>
          <a:lstStyle/>
          <a:p>
            <a:pPr algn="l"/>
            <a:r>
              <a:rPr lang="en-GB" sz="2800" b="1" i="0" dirty="0">
                <a:solidFill>
                  <a:schemeClr val="bg1"/>
                </a:solidFill>
                <a:effectLst/>
                <a:latin typeface="Gilmer"/>
              </a:rPr>
              <a:t>SMART research objectives</a:t>
            </a: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3D2A63A-602C-CC1C-0B62-F05673009301}"/>
              </a:ext>
            </a:extLst>
          </p:cNvPr>
          <p:cNvSpPr txBox="1"/>
          <p:nvPr/>
        </p:nvSpPr>
        <p:spPr>
          <a:xfrm>
            <a:off x="364279" y="1730950"/>
            <a:ext cx="8748385" cy="3910686"/>
          </a:xfrm>
          <a:prstGeom prst="rect">
            <a:avLst/>
          </a:prstGeom>
          <a:noFill/>
        </p:spPr>
        <p:txBody>
          <a:bodyPr wrap="square">
            <a:spAutoFit/>
          </a:bodyPr>
          <a:lstStyle/>
          <a:p>
            <a:pPr marL="342900" indent="-342900" algn="l">
              <a:lnSpc>
                <a:spcPct val="150000"/>
              </a:lnSpc>
              <a:buFont typeface="Arial" panose="020B0604020202020204" pitchFamily="34" charset="0"/>
              <a:buChar char="•"/>
            </a:pPr>
            <a:r>
              <a:rPr lang="en-US" sz="2400" b="1" i="0" dirty="0">
                <a:solidFill>
                  <a:srgbClr val="0D405F"/>
                </a:solidFill>
                <a:effectLst/>
                <a:latin typeface="Inter"/>
              </a:rPr>
              <a:t>Specific: </a:t>
            </a:r>
            <a:r>
              <a:rPr lang="en-US" sz="2400" b="0" i="0" dirty="0">
                <a:solidFill>
                  <a:srgbClr val="0D405F"/>
                </a:solidFill>
                <a:effectLst/>
                <a:latin typeface="Inter"/>
              </a:rPr>
              <a:t>Make sure your objectives aren’t overly vague. Your research needs to be clearly defined in order to get useful results.</a:t>
            </a:r>
          </a:p>
          <a:p>
            <a:pPr marL="342900" indent="-342900" algn="l">
              <a:lnSpc>
                <a:spcPct val="150000"/>
              </a:lnSpc>
              <a:buFont typeface="Arial" panose="020B0604020202020204" pitchFamily="34" charset="0"/>
              <a:buChar char="•"/>
            </a:pPr>
            <a:r>
              <a:rPr lang="en-US" sz="2400" b="1" i="0" dirty="0">
                <a:solidFill>
                  <a:srgbClr val="0D405F"/>
                </a:solidFill>
                <a:effectLst/>
                <a:latin typeface="Inter"/>
              </a:rPr>
              <a:t>Measurable: </a:t>
            </a:r>
            <a:r>
              <a:rPr lang="en-US" sz="2400" b="0" i="0" dirty="0">
                <a:solidFill>
                  <a:srgbClr val="0D405F"/>
                </a:solidFill>
                <a:effectLst/>
                <a:latin typeface="Inter"/>
              </a:rPr>
              <a:t>Know how you’ll measure whether your objectives have been achieved.</a:t>
            </a:r>
          </a:p>
          <a:p>
            <a:pPr marL="342900" indent="-342900" algn="l">
              <a:lnSpc>
                <a:spcPct val="150000"/>
              </a:lnSpc>
              <a:buFont typeface="Arial" panose="020B0604020202020204" pitchFamily="34" charset="0"/>
              <a:buChar char="•"/>
            </a:pPr>
            <a:r>
              <a:rPr lang="en-US" sz="2400" b="1" i="0" dirty="0">
                <a:solidFill>
                  <a:srgbClr val="0D405F"/>
                </a:solidFill>
                <a:effectLst/>
                <a:latin typeface="Inter"/>
              </a:rPr>
              <a:t>Achievable: </a:t>
            </a:r>
            <a:r>
              <a:rPr lang="en-US" sz="2400" b="0" i="0" dirty="0">
                <a:solidFill>
                  <a:srgbClr val="0D405F"/>
                </a:solidFill>
                <a:effectLst/>
                <a:latin typeface="Inter"/>
              </a:rPr>
              <a:t>Your objectives may be challenging, but they should be feasible. Make sure that relevant groundwork has been done on your topic </a:t>
            </a:r>
            <a:endParaRPr lang="ar-EG" sz="2400" b="0" i="0" dirty="0">
              <a:solidFill>
                <a:srgbClr val="0D405F"/>
              </a:solidFill>
              <a:effectLst/>
              <a:latin typeface="Inter"/>
            </a:endParaRPr>
          </a:p>
        </p:txBody>
      </p:sp>
      <p:sp>
        <p:nvSpPr>
          <p:cNvPr id="6" name="TextBox 5">
            <a:extLst>
              <a:ext uri="{FF2B5EF4-FFF2-40B4-BE49-F238E27FC236}">
                <a16:creationId xmlns:a16="http://schemas.microsoft.com/office/drawing/2014/main" id="{DE188EAB-BE4B-267A-B22F-68E1382C40F8}"/>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7" name="Picture 6">
            <a:extLst>
              <a:ext uri="{FF2B5EF4-FFF2-40B4-BE49-F238E27FC236}">
                <a16:creationId xmlns:a16="http://schemas.microsoft.com/office/drawing/2014/main" id="{4EC6BE39-065F-E734-43BD-2D98259549D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9982867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481995" y="555953"/>
            <a:ext cx="6711120" cy="523220"/>
          </a:xfrm>
          <a:prstGeom prst="rect">
            <a:avLst/>
          </a:prstGeom>
          <a:noFill/>
        </p:spPr>
        <p:txBody>
          <a:bodyPr wrap="square">
            <a:spAutoFit/>
          </a:bodyPr>
          <a:lstStyle/>
          <a:p>
            <a:pPr algn="l"/>
            <a:r>
              <a:rPr lang="en-GB" sz="2800" b="1" i="0" dirty="0">
                <a:solidFill>
                  <a:schemeClr val="bg1"/>
                </a:solidFill>
                <a:effectLst/>
                <a:latin typeface="Gilmer"/>
              </a:rPr>
              <a:t>SMART research objectives</a:t>
            </a: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3D2A63A-602C-CC1C-0B62-F05673009301}"/>
              </a:ext>
            </a:extLst>
          </p:cNvPr>
          <p:cNvSpPr txBox="1"/>
          <p:nvPr/>
        </p:nvSpPr>
        <p:spPr>
          <a:xfrm>
            <a:off x="426423" y="2029179"/>
            <a:ext cx="8318310" cy="3903504"/>
          </a:xfrm>
          <a:prstGeom prst="rect">
            <a:avLst/>
          </a:prstGeom>
          <a:noFill/>
        </p:spPr>
        <p:txBody>
          <a:bodyPr wrap="square">
            <a:spAutoFit/>
          </a:bodyPr>
          <a:lstStyle/>
          <a:p>
            <a:pPr marL="457200" indent="-457200" algn="just">
              <a:lnSpc>
                <a:spcPct val="150000"/>
              </a:lnSpc>
              <a:buFont typeface="Arial" panose="020B0604020202020204" pitchFamily="34" charset="0"/>
              <a:buChar char="•"/>
            </a:pPr>
            <a:r>
              <a:rPr lang="en-US" sz="2800" b="1" i="0" dirty="0">
                <a:solidFill>
                  <a:srgbClr val="0D405F"/>
                </a:solidFill>
                <a:effectLst/>
                <a:latin typeface="Inter"/>
              </a:rPr>
              <a:t>Relevant: </a:t>
            </a:r>
            <a:r>
              <a:rPr lang="en-US" sz="2800" b="0" i="0" dirty="0">
                <a:solidFill>
                  <a:srgbClr val="0D405F"/>
                </a:solidFill>
                <a:effectLst/>
                <a:latin typeface="Inter"/>
              </a:rPr>
              <a:t>Make sure that they directly address the research problem you want to work on and that they contribute to the current state of research in your field.</a:t>
            </a:r>
          </a:p>
          <a:p>
            <a:pPr marL="457200" indent="-457200" algn="just">
              <a:lnSpc>
                <a:spcPct val="150000"/>
              </a:lnSpc>
              <a:buFont typeface="Arial" panose="020B0604020202020204" pitchFamily="34" charset="0"/>
              <a:buChar char="•"/>
            </a:pPr>
            <a:r>
              <a:rPr lang="en-US" sz="2800" b="1" i="0" dirty="0">
                <a:solidFill>
                  <a:srgbClr val="0D405F"/>
                </a:solidFill>
                <a:effectLst/>
                <a:latin typeface="Inter"/>
              </a:rPr>
              <a:t>Time-based: </a:t>
            </a:r>
            <a:r>
              <a:rPr lang="en-US" sz="2800" b="0" i="0" dirty="0">
                <a:solidFill>
                  <a:srgbClr val="0D405F"/>
                </a:solidFill>
                <a:effectLst/>
                <a:latin typeface="Inter"/>
              </a:rPr>
              <a:t>Set clear deadlines for objectives to ensure that the project stays on track.</a:t>
            </a:r>
          </a:p>
        </p:txBody>
      </p:sp>
      <p:sp>
        <p:nvSpPr>
          <p:cNvPr id="6" name="TextBox 5">
            <a:extLst>
              <a:ext uri="{FF2B5EF4-FFF2-40B4-BE49-F238E27FC236}">
                <a16:creationId xmlns:a16="http://schemas.microsoft.com/office/drawing/2014/main" id="{8A3B1918-F260-ABB9-2FDA-BE55470CBBA7}"/>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7" name="Picture 6">
            <a:extLst>
              <a:ext uri="{FF2B5EF4-FFF2-40B4-BE49-F238E27FC236}">
                <a16:creationId xmlns:a16="http://schemas.microsoft.com/office/drawing/2014/main" id="{BC06B9C9-5CC8-04BD-9D22-62CF008DACF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27843166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5" name="TextBox 4">
            <a:extLst>
              <a:ext uri="{FF2B5EF4-FFF2-40B4-BE49-F238E27FC236}">
                <a16:creationId xmlns:a16="http://schemas.microsoft.com/office/drawing/2014/main" id="{240DE333-7D0D-900A-F322-FAB14CEF55A3}"/>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6" name="Picture 5">
            <a:extLst>
              <a:ext uri="{FF2B5EF4-FFF2-40B4-BE49-F238E27FC236}">
                <a16:creationId xmlns:a16="http://schemas.microsoft.com/office/drawing/2014/main" id="{D6942441-E28F-AE1F-DE57-03D76D849D0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66805" y="5813643"/>
            <a:ext cx="1473013" cy="819374"/>
          </a:xfrm>
          <a:prstGeom prst="rect">
            <a:avLst/>
          </a:prstGeom>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0.9"/>
</p:tagLst>
</file>

<file path=ppt/tags/tag2.xml><?xml version="1.0" encoding="utf-8"?>
<p:tagLst xmlns:a="http://schemas.openxmlformats.org/drawingml/2006/main" xmlns:r="http://schemas.openxmlformats.org/officeDocument/2006/relationships" xmlns:p="http://schemas.openxmlformats.org/presentationml/2006/main">
  <p:tag name="TIMING" val="|2.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3FE620B-FC76-44F9-8228-0353B5E3EFDC}"/>
</file>

<file path=customXml/itemProps2.xml><?xml version="1.0" encoding="utf-8"?>
<ds:datastoreItem xmlns:ds="http://schemas.openxmlformats.org/officeDocument/2006/customXml" ds:itemID="{30779183-1B15-4242-97F7-43BB04990FE1}"/>
</file>

<file path=customXml/itemProps3.xml><?xml version="1.0" encoding="utf-8"?>
<ds:datastoreItem xmlns:ds="http://schemas.openxmlformats.org/officeDocument/2006/customXml" ds:itemID="{80FA0428-8D53-41A7-965B-42F34532B1AB}"/>
</file>

<file path=docProps/app.xml><?xml version="1.0" encoding="utf-8"?>
<Properties xmlns="http://schemas.openxmlformats.org/officeDocument/2006/extended-properties" xmlns:vt="http://schemas.openxmlformats.org/officeDocument/2006/docPropsVTypes">
  <Template/>
  <TotalTime>3406</TotalTime>
  <Words>2822</Words>
  <Application>Microsoft Office PowerPoint</Application>
  <PresentationFormat>Widescreen</PresentationFormat>
  <Paragraphs>237</Paragraphs>
  <Slides>40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Arial</vt:lpstr>
      <vt:lpstr>ArialMT</vt:lpstr>
      <vt:lpstr>Cabin</vt:lpstr>
      <vt:lpstr>Calibri</vt:lpstr>
      <vt:lpstr>Calibri Light</vt:lpstr>
      <vt:lpstr>Gilmer</vt:lpstr>
      <vt:lpstr>Inter</vt:lpstr>
      <vt:lpstr>Open Sans</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MUC - Department of Humanities &amp; Language - Mahitab Elrafii</cp:lastModifiedBy>
  <cp:revision>112</cp:revision>
  <dcterms:created xsi:type="dcterms:W3CDTF">2021-08-03T13:03:26Z</dcterms:created>
  <dcterms:modified xsi:type="dcterms:W3CDTF">2024-05-23T08:10:15Z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