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51"/>
  </p:notesMasterIdLst>
  <p:sldIdLst>
    <p:sldId id="400" r:id="rId5"/>
    <p:sldId id="345" r:id="rId6"/>
    <p:sldId id="417" r:id="rId7"/>
    <p:sldId id="432" r:id="rId8"/>
    <p:sldId id="362" r:id="rId9"/>
    <p:sldId id="364" r:id="rId10"/>
    <p:sldId id="365" r:id="rId11"/>
    <p:sldId id="366" r:id="rId12"/>
    <p:sldId id="410" r:id="rId13"/>
    <p:sldId id="433" r:id="rId14"/>
    <p:sldId id="425" r:id="rId15"/>
    <p:sldId id="435" r:id="rId16"/>
    <p:sldId id="430" r:id="rId17"/>
    <p:sldId id="431" r:id="rId18"/>
    <p:sldId id="411" r:id="rId19"/>
    <p:sldId id="412" r:id="rId20"/>
    <p:sldId id="429" r:id="rId21"/>
    <p:sldId id="436" r:id="rId22"/>
    <p:sldId id="322" r:id="rId23"/>
    <p:sldId id="368" r:id="rId24"/>
    <p:sldId id="369" r:id="rId25"/>
    <p:sldId id="370" r:id="rId26"/>
    <p:sldId id="371" r:id="rId27"/>
    <p:sldId id="372" r:id="rId28"/>
    <p:sldId id="438" r:id="rId29"/>
    <p:sldId id="374" r:id="rId30"/>
    <p:sldId id="439" r:id="rId31"/>
    <p:sldId id="380" r:id="rId32"/>
    <p:sldId id="440" r:id="rId33"/>
    <p:sldId id="382" r:id="rId34"/>
    <p:sldId id="383" r:id="rId35"/>
    <p:sldId id="384" r:id="rId36"/>
    <p:sldId id="385" r:id="rId37"/>
    <p:sldId id="386" r:id="rId38"/>
    <p:sldId id="387" r:id="rId39"/>
    <p:sldId id="441" r:id="rId40"/>
    <p:sldId id="392" r:id="rId41"/>
    <p:sldId id="393" r:id="rId42"/>
    <p:sldId id="394" r:id="rId43"/>
    <p:sldId id="442" r:id="rId44"/>
    <p:sldId id="395" r:id="rId45"/>
    <p:sldId id="396" r:id="rId46"/>
    <p:sldId id="397" r:id="rId47"/>
    <p:sldId id="443" r:id="rId48"/>
    <p:sldId id="418" r:id="rId49"/>
    <p:sldId id="416" r:id="rId5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85" d="100"/>
          <a:sy n="85" d="100"/>
        </p:scale>
        <p:origin x="67" y="4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F3A3723-4E47-4CE7-A430-57FFAF04E91C}" type="datetimeFigureOut">
              <a:rPr lang="en-US" smtClean="0"/>
              <a:t>2/5/2026</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1CD5922-EF21-47BE-96AB-0C6C9B36181B}" type="slidenum">
              <a:rPr lang="en-US" smtClean="0"/>
              <a:t>‹#›</a:t>
            </a:fld>
            <a:endParaRPr lang="en-US"/>
          </a:p>
        </p:txBody>
      </p:sp>
    </p:spTree>
    <p:extLst>
      <p:ext uri="{BB962C8B-B14F-4D97-AF65-F5344CB8AC3E}">
        <p14:creationId xmlns:p14="http://schemas.microsoft.com/office/powerpoint/2010/main" val="1191546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47993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88764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20826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41400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18660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4756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90613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69506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01540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04779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53849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52963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2575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5081165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40906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77014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35611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26910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03838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26348673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2" r:id="rId13"/>
    <p:sldLayoutId id="2147483693" r:id="rId14"/>
    <p:sldLayoutId id="2147483694" r:id="rId15"/>
    <p:sldLayoutId id="2147483695" r:id="rId16"/>
    <p:sldLayoutId id="2147483696"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6.xml"/><Relationship Id="rId6"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8174148"/>
      </p:ext>
    </p:extLst>
  </p:cSld>
  <p:clrMapOvr>
    <a:masterClrMapping/>
  </p:clrMapOvr>
  <mc:AlternateContent xmlns:mc="http://schemas.openxmlformats.org/markup-compatibility/2006" xmlns:p14="http://schemas.microsoft.com/office/powerpoint/2010/main">
    <mc:Choice Requires="p14">
      <p:transition spd="slow" p14:dur="2000" advTm="246791"/>
    </mc:Choice>
    <mc:Fallback xmlns="">
      <p:transition spd="slow" advTm="24679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The Concept of Project Management</a:t>
            </a:r>
            <a:r>
              <a:rPr lang="ar-EG" sz="2000" b="1" dirty="0">
                <a:solidFill>
                  <a:prstClr val="black">
                    <a:lumMod val="65000"/>
                    <a:lumOff val="35000"/>
                  </a:prstClr>
                </a:solidFill>
                <a:latin typeface="Times New Roman" panose="02020603050405020304" pitchFamily="18" charset="0"/>
                <a:cs typeface="Times New Roman" panose="02020603050405020304" pitchFamily="18" charset="0"/>
              </a:rPr>
              <a:t> </a:t>
            </a: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Approaches to Project Management </a:t>
            </a: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“Project Management Life Cycle”</a:t>
            </a:r>
            <a:b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b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The Closing Process</a:t>
            </a:r>
            <a:endParaRPr lang="en-US" sz="2000" b="1" dirty="0">
              <a:solidFill>
                <a:prstClr val="black">
                  <a:lumMod val="65000"/>
                  <a:lumOff val="35000"/>
                </a:prst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3411098"/>
      </p:ext>
    </p:extLst>
  </p:cSld>
  <p:clrMapOvr>
    <a:masterClrMapping/>
  </p:clrMapOvr>
  <mc:AlternateContent xmlns:mc="http://schemas.openxmlformats.org/markup-compatibility/2006" xmlns:p14="http://schemas.microsoft.com/office/powerpoint/2010/main">
    <mc:Choice Requires="p14">
      <p:transition spd="slow" p14:dur="2000" advTm="24135"/>
    </mc:Choice>
    <mc:Fallback xmlns="">
      <p:transition spd="slow" advTm="2413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8 steps to effective project time management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1644519" y="2492019"/>
            <a:ext cx="8590460" cy="3046988"/>
          </a:xfrm>
          <a:prstGeom prst="rect">
            <a:avLst/>
          </a:prstGeom>
          <a:noFill/>
        </p:spPr>
        <p:txBody>
          <a:bodyPr wrap="square" rtlCol="0">
            <a:spAutoFit/>
          </a:bodyPr>
          <a:lstStyle/>
          <a:p>
            <a:pPr marL="342900" lvl="1" algn="just" defTabSz="685800" fontAlgn="base">
              <a:defRPr/>
            </a:pPr>
            <a:r>
              <a:rPr lang="en-US" sz="2400" kern="0" dirty="0">
                <a:solidFill>
                  <a:schemeClr val="tx1">
                    <a:lumMod val="65000"/>
                    <a:lumOff val="35000"/>
                  </a:schemeClr>
                </a:solidFill>
              </a:rPr>
              <a:t>1. Plan your project</a:t>
            </a:r>
          </a:p>
          <a:p>
            <a:pPr marL="342900" lvl="1" algn="just" defTabSz="685800" fontAlgn="base">
              <a:defRPr/>
            </a:pPr>
            <a:r>
              <a:rPr lang="en-US" sz="2400" kern="0" dirty="0">
                <a:solidFill>
                  <a:schemeClr val="tx1">
                    <a:lumMod val="65000"/>
                    <a:lumOff val="35000"/>
                  </a:schemeClr>
                </a:solidFill>
              </a:rPr>
              <a:t>2. Define your deliverables</a:t>
            </a:r>
          </a:p>
          <a:p>
            <a:pPr marL="342900" lvl="1" algn="just" defTabSz="685800" fontAlgn="base">
              <a:defRPr/>
            </a:pPr>
            <a:r>
              <a:rPr lang="en-US" sz="2400" kern="0" dirty="0">
                <a:solidFill>
                  <a:schemeClr val="tx1">
                    <a:lumMod val="65000"/>
                    <a:lumOff val="35000"/>
                  </a:schemeClr>
                </a:solidFill>
              </a:rPr>
              <a:t>3. Organize project tasks</a:t>
            </a:r>
          </a:p>
          <a:p>
            <a:pPr marL="342900" lvl="1" algn="just" defTabSz="685800" fontAlgn="base">
              <a:defRPr/>
            </a:pPr>
            <a:r>
              <a:rPr lang="en-US" sz="2400" kern="0" dirty="0">
                <a:solidFill>
                  <a:schemeClr val="tx1">
                    <a:lumMod val="65000"/>
                    <a:lumOff val="35000"/>
                  </a:schemeClr>
                </a:solidFill>
              </a:rPr>
              <a:t>4. Create a timeline</a:t>
            </a:r>
          </a:p>
          <a:p>
            <a:pPr marL="342900" lvl="1" algn="just" defTabSz="685800" fontAlgn="base">
              <a:defRPr/>
            </a:pPr>
            <a:r>
              <a:rPr lang="en-US" sz="2400" kern="0" dirty="0">
                <a:solidFill>
                  <a:schemeClr val="tx1">
                    <a:lumMod val="65000"/>
                    <a:lumOff val="35000"/>
                  </a:schemeClr>
                </a:solidFill>
              </a:rPr>
              <a:t>5. Assign jobs</a:t>
            </a:r>
          </a:p>
          <a:p>
            <a:pPr marL="342900" lvl="1" algn="just" defTabSz="685800" fontAlgn="base">
              <a:defRPr/>
            </a:pPr>
            <a:r>
              <a:rPr lang="en-US" sz="2400" kern="0" dirty="0">
                <a:solidFill>
                  <a:schemeClr val="tx1">
                    <a:lumMod val="65000"/>
                    <a:lumOff val="35000"/>
                  </a:schemeClr>
                </a:solidFill>
              </a:rPr>
              <a:t>6. Use project planning tools</a:t>
            </a:r>
          </a:p>
          <a:p>
            <a:pPr marL="342900" lvl="1" algn="just" defTabSz="685800" fontAlgn="base">
              <a:defRPr/>
            </a:pPr>
            <a:r>
              <a:rPr lang="en-US" sz="2400" kern="0" dirty="0">
                <a:solidFill>
                  <a:schemeClr val="tx1">
                    <a:lumMod val="65000"/>
                    <a:lumOff val="35000"/>
                  </a:schemeClr>
                </a:solidFill>
              </a:rPr>
              <a:t>7. Communicate regularly</a:t>
            </a:r>
          </a:p>
          <a:p>
            <a:pPr marL="342900" lvl="1" algn="just" defTabSz="685800" fontAlgn="base">
              <a:defRPr/>
            </a:pPr>
            <a:r>
              <a:rPr lang="en-US" sz="2400" kern="0" dirty="0">
                <a:solidFill>
                  <a:schemeClr val="tx1">
                    <a:lumMod val="65000"/>
                    <a:lumOff val="35000"/>
                  </a:schemeClr>
                </a:solidFill>
              </a:rPr>
              <a:t>8. Minimize distractions</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9409140" y="2155119"/>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330654508"/>
      </p:ext>
    </p:extLst>
  </p:cSld>
  <p:clrMapOvr>
    <a:masterClrMapping/>
  </p:clrMapOvr>
  <mc:AlternateContent xmlns:mc="http://schemas.openxmlformats.org/markup-compatibility/2006" xmlns:p14="http://schemas.microsoft.com/office/powerpoint/2010/main">
    <mc:Choice Requires="p14">
      <p:transition p14:dur="10" advTm="149291"/>
    </mc:Choice>
    <mc:Fallback xmlns="">
      <p:transition advTm="149291"/>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The Concept of Project Management</a:t>
            </a:r>
            <a:r>
              <a:rPr lang="ar-EG" sz="2000" b="1" dirty="0">
                <a:solidFill>
                  <a:prstClr val="black">
                    <a:lumMod val="65000"/>
                    <a:lumOff val="35000"/>
                  </a:prstClr>
                </a:solidFill>
                <a:latin typeface="Times New Roman" panose="02020603050405020304" pitchFamily="18" charset="0"/>
                <a:cs typeface="Times New Roman" panose="02020603050405020304" pitchFamily="18" charset="0"/>
              </a:rPr>
              <a:t> </a:t>
            </a: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Approaches to Project Management </a:t>
            </a:r>
            <a:r>
              <a:rPr lang="en-US" sz="1400" b="1" dirty="0">
                <a:solidFill>
                  <a:schemeClr val="bg2">
                    <a:lumMod val="90000"/>
                  </a:schemeClr>
                </a:solidFill>
                <a:latin typeface="Times New Roman" panose="02020603050405020304" pitchFamily="18" charset="0"/>
                <a:cs typeface="Times New Roman" panose="02020603050405020304" pitchFamily="18" charset="0"/>
              </a:rPr>
              <a:t>“Project Management Life Cycle”</a:t>
            </a:r>
            <a:br>
              <a:rPr lang="en-US" sz="1400" b="1" dirty="0">
                <a:solidFill>
                  <a:schemeClr val="bg2">
                    <a:lumMod val="90000"/>
                  </a:schemeClr>
                </a:solidFill>
                <a:latin typeface="Times New Roman" panose="02020603050405020304" pitchFamily="18" charset="0"/>
                <a:cs typeface="Times New Roman" panose="02020603050405020304" pitchFamily="18" charset="0"/>
              </a:rPr>
            </a:br>
            <a:r>
              <a:rPr lang="en-US" sz="1400" b="1" dirty="0">
                <a:solidFill>
                  <a:schemeClr val="bg2">
                    <a:lumMod val="90000"/>
                  </a:scheme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Closing Process</a:t>
            </a:r>
            <a:endParaRPr lang="en-US" sz="2000" b="1" dirty="0">
              <a:solidFill>
                <a:schemeClr val="bg2">
                  <a:lumMod val="90000"/>
                </a:scheme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0423581"/>
      </p:ext>
    </p:extLst>
  </p:cSld>
  <p:clrMapOvr>
    <a:masterClrMapping/>
  </p:clrMapOvr>
  <mc:AlternateContent xmlns:mc="http://schemas.openxmlformats.org/markup-compatibility/2006" xmlns:p14="http://schemas.microsoft.com/office/powerpoint/2010/main">
    <mc:Choice Requires="p14">
      <p:transition spd="slow" p14:dur="2000" advTm="19909"/>
    </mc:Choice>
    <mc:Fallback xmlns="">
      <p:transition spd="slow" advTm="1990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28033" y="1450141"/>
            <a:ext cx="761247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Concept of Project Management Understanding Project Management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37433" y="2526500"/>
            <a:ext cx="8578137" cy="1431161"/>
          </a:xfrm>
          <a:prstGeom prst="rect">
            <a:avLst/>
          </a:prstGeom>
          <a:noFill/>
        </p:spPr>
        <p:txBody>
          <a:bodyPr wrap="square" rtlCol="0">
            <a:spAutoFit/>
          </a:bodyPr>
          <a:lstStyle/>
          <a:p>
            <a:pPr algn="just">
              <a:spcAft>
                <a:spcPts val="1800"/>
              </a:spcAft>
            </a:pPr>
            <a:r>
              <a:rPr lang="en-US" sz="2400" dirty="0">
                <a:solidFill>
                  <a:schemeClr val="tx1">
                    <a:lumMod val="65000"/>
                    <a:lumOff val="35000"/>
                  </a:schemeClr>
                </a:solidFill>
              </a:rPr>
              <a:t>In order to understand project management, one must begin with the definition of a project. </a:t>
            </a:r>
          </a:p>
          <a:p>
            <a:pPr algn="just">
              <a:spcAft>
                <a:spcPts val="1800"/>
              </a:spcAft>
            </a:pPr>
            <a:r>
              <a:rPr lang="en-US" sz="2400" dirty="0">
                <a:solidFill>
                  <a:schemeClr val="tx1">
                    <a:lumMod val="65000"/>
                    <a:lumOff val="35000"/>
                  </a:schemeClr>
                </a:solidFill>
              </a:rPr>
              <a:t>A project can be any series of activities and tasks.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9117349" y="5530261"/>
            <a:ext cx="2782366" cy="1270615"/>
          </a:xfrm>
          <a:prstGeom prst="rect">
            <a:avLst/>
          </a:prstGeom>
        </p:spPr>
      </p:pic>
      <p:pic>
        <p:nvPicPr>
          <p:cNvPr id="14"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1573697216"/>
      </p:ext>
    </p:extLst>
  </p:cSld>
  <p:clrMapOvr>
    <a:masterClrMapping/>
  </p:clrMapOvr>
  <mc:AlternateContent xmlns:mc="http://schemas.openxmlformats.org/markup-compatibility/2006" xmlns:p14="http://schemas.microsoft.com/office/powerpoint/2010/main">
    <mc:Choice Requires="p14">
      <p:transition spd="slow" p14:dur="2000" advTm="137286"/>
    </mc:Choice>
    <mc:Fallback xmlns="">
      <p:transition spd="slow" advTm="13728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Meaning of “ Project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155119"/>
            <a:ext cx="10249469" cy="4093428"/>
          </a:xfrm>
          <a:prstGeom prst="rect">
            <a:avLst/>
          </a:prstGeom>
          <a:noFill/>
        </p:spPr>
        <p:txBody>
          <a:bodyPr wrap="square" rtlCol="0">
            <a:spAutoFit/>
          </a:bodyPr>
          <a:lstStyle/>
          <a:p>
            <a:pPr lvl="0" defTabSz="685800">
              <a:defRPr/>
            </a:pPr>
            <a:r>
              <a:rPr lang="en-US" sz="2000" b="1" kern="0" dirty="0">
                <a:solidFill>
                  <a:schemeClr val="tx1">
                    <a:lumMod val="65000"/>
                    <a:lumOff val="35000"/>
                  </a:schemeClr>
                </a:solidFill>
              </a:rPr>
              <a:t>A project: </a:t>
            </a:r>
            <a:r>
              <a:rPr lang="en-US" sz="2000" kern="0" dirty="0">
                <a:solidFill>
                  <a:schemeClr val="tx1">
                    <a:lumMod val="65000"/>
                    <a:lumOff val="35000"/>
                  </a:schemeClr>
                </a:solidFill>
              </a:rPr>
              <a:t>is a temporary endeavor undertaken to create a unique product, service, or result.</a:t>
            </a:r>
          </a:p>
          <a:p>
            <a:pPr lvl="0" defTabSz="685800" eaLnBrk="0" fontAlgn="base" hangingPunct="0">
              <a:spcBef>
                <a:spcPts val="600"/>
              </a:spcBef>
              <a:spcAft>
                <a:spcPct val="0"/>
              </a:spcAft>
              <a:buClr>
                <a:srgbClr val="FF0000"/>
              </a:buClr>
              <a:buSzPct val="80000"/>
              <a:defRPr/>
            </a:pPr>
            <a:r>
              <a:rPr lang="en-GB" sz="2000" b="1" kern="0" dirty="0">
                <a:solidFill>
                  <a:schemeClr val="tx1">
                    <a:lumMod val="65000"/>
                    <a:lumOff val="35000"/>
                  </a:schemeClr>
                </a:solidFill>
              </a:rPr>
              <a:t>Project characteristic:</a:t>
            </a:r>
          </a:p>
          <a:p>
            <a:pPr marL="1003300" lvl="1" indent="-546100" defTabSz="685800" eaLnBrk="0" fontAlgn="base" hangingPunct="0">
              <a:spcBef>
                <a:spcPts val="600"/>
              </a:spcBef>
              <a:spcAft>
                <a:spcPct val="0"/>
              </a:spcAft>
              <a:buClr>
                <a:srgbClr val="FF0000"/>
              </a:buClr>
              <a:buSzPct val="80000"/>
              <a:buFont typeface="Wingdings 3" panose="05040102010807070707" pitchFamily="18" charset="2"/>
              <a:buChar char="u"/>
              <a:defRPr/>
            </a:pPr>
            <a:r>
              <a:rPr lang="en-GB" sz="2000" u="sng" kern="0" dirty="0">
                <a:solidFill>
                  <a:schemeClr val="tx1">
                    <a:lumMod val="65000"/>
                    <a:lumOff val="35000"/>
                  </a:schemeClr>
                </a:solidFill>
              </a:rPr>
              <a:t>Projects are temporary.</a:t>
            </a:r>
          </a:p>
          <a:p>
            <a:pPr marL="0" lvl="1" defTabSz="685800" eaLnBrk="0" fontAlgn="base" hangingPunct="0">
              <a:spcBef>
                <a:spcPts val="600"/>
              </a:spcBef>
              <a:spcAft>
                <a:spcPct val="0"/>
              </a:spcAft>
              <a:buClr>
                <a:srgbClr val="FF0000"/>
              </a:buClr>
              <a:buSzPct val="80000"/>
              <a:defRPr/>
            </a:pPr>
            <a:r>
              <a:rPr lang="en-GB" sz="2000" kern="0" dirty="0">
                <a:solidFill>
                  <a:schemeClr val="tx1">
                    <a:lumMod val="65000"/>
                    <a:lumOff val="35000"/>
                  </a:schemeClr>
                </a:solidFill>
              </a:rPr>
              <a:t>Has definite beginning and end, the end is reached when the project’s objective have been achieved.</a:t>
            </a:r>
          </a:p>
          <a:p>
            <a:pPr marL="1003300" lvl="1" indent="-546100" defTabSz="685800" eaLnBrk="0" fontAlgn="base" hangingPunct="0">
              <a:spcBef>
                <a:spcPts val="600"/>
              </a:spcBef>
              <a:spcAft>
                <a:spcPct val="0"/>
              </a:spcAft>
              <a:buClr>
                <a:srgbClr val="FF0000"/>
              </a:buClr>
              <a:buSzPct val="80000"/>
              <a:buFont typeface="Wingdings 3" panose="05040102010807070707" pitchFamily="18" charset="2"/>
              <a:buChar char="u"/>
              <a:defRPr/>
            </a:pPr>
            <a:r>
              <a:rPr lang="en-GB" sz="2000" u="sng" kern="0" dirty="0">
                <a:solidFill>
                  <a:schemeClr val="tx1">
                    <a:lumMod val="65000"/>
                    <a:lumOff val="35000"/>
                  </a:schemeClr>
                </a:solidFill>
              </a:rPr>
              <a:t>Projects are unique.</a:t>
            </a:r>
          </a:p>
          <a:p>
            <a:pPr marL="0" lvl="1" defTabSz="685800" eaLnBrk="0" fontAlgn="base" hangingPunct="0">
              <a:spcBef>
                <a:spcPts val="600"/>
              </a:spcBef>
              <a:spcAft>
                <a:spcPct val="0"/>
              </a:spcAft>
              <a:buClr>
                <a:srgbClr val="FF0000"/>
              </a:buClr>
              <a:buSzPct val="80000"/>
              <a:defRPr/>
            </a:pPr>
            <a:r>
              <a:rPr lang="en-GB" sz="2000" kern="0" dirty="0">
                <a:solidFill>
                  <a:schemeClr val="tx1">
                    <a:lumMod val="65000"/>
                    <a:lumOff val="35000"/>
                  </a:schemeClr>
                </a:solidFill>
              </a:rPr>
              <a:t>Every project creates a unique product, service, or results.</a:t>
            </a:r>
          </a:p>
          <a:p>
            <a:pPr marL="1003300" lvl="1" indent="-546100" defTabSz="685800" eaLnBrk="0" fontAlgn="base" hangingPunct="0">
              <a:spcBef>
                <a:spcPts val="600"/>
              </a:spcBef>
              <a:spcAft>
                <a:spcPct val="0"/>
              </a:spcAft>
              <a:buClr>
                <a:srgbClr val="FF0000"/>
              </a:buClr>
              <a:buSzPct val="80000"/>
              <a:buFont typeface="Wingdings 3" panose="05040102010807070707" pitchFamily="18" charset="2"/>
              <a:buChar char="u"/>
              <a:defRPr/>
            </a:pPr>
            <a:r>
              <a:rPr lang="en-GB" sz="2000" u="sng" kern="0" dirty="0">
                <a:solidFill>
                  <a:schemeClr val="tx1">
                    <a:lumMod val="65000"/>
                    <a:lumOff val="35000"/>
                  </a:schemeClr>
                </a:solidFill>
              </a:rPr>
              <a:t>Progressively elaborated.</a:t>
            </a:r>
          </a:p>
          <a:p>
            <a:pPr marL="0" lvl="1" defTabSz="685800" eaLnBrk="0" fontAlgn="base" hangingPunct="0">
              <a:spcBef>
                <a:spcPts val="600"/>
              </a:spcBef>
              <a:spcAft>
                <a:spcPct val="0"/>
              </a:spcAft>
              <a:buClr>
                <a:srgbClr val="FF0000"/>
              </a:buClr>
              <a:buSzPct val="80000"/>
              <a:defRPr/>
            </a:pPr>
            <a:r>
              <a:rPr lang="en-GB" sz="2000" b="1" kern="0" dirty="0">
                <a:solidFill>
                  <a:schemeClr val="tx1">
                    <a:lumMod val="65000"/>
                    <a:lumOff val="35000"/>
                  </a:schemeClr>
                </a:solidFill>
              </a:rPr>
              <a:t>Progressively: </a:t>
            </a:r>
            <a:r>
              <a:rPr lang="en-GB" sz="2000" kern="0" dirty="0">
                <a:solidFill>
                  <a:schemeClr val="tx1">
                    <a:lumMod val="65000"/>
                    <a:lumOff val="35000"/>
                  </a:schemeClr>
                </a:solidFill>
              </a:rPr>
              <a:t>proceeding in steps.</a:t>
            </a:r>
          </a:p>
          <a:p>
            <a:pPr marL="0" lvl="1" defTabSz="685800" eaLnBrk="0" fontAlgn="base" hangingPunct="0">
              <a:spcBef>
                <a:spcPts val="600"/>
              </a:spcBef>
              <a:spcAft>
                <a:spcPct val="0"/>
              </a:spcAft>
              <a:buClr>
                <a:srgbClr val="FF0000"/>
              </a:buClr>
              <a:buSzPct val="80000"/>
              <a:defRPr/>
            </a:pPr>
            <a:r>
              <a:rPr lang="en-GB" sz="2000" b="1" kern="0" dirty="0">
                <a:solidFill>
                  <a:schemeClr val="tx1">
                    <a:lumMod val="65000"/>
                    <a:lumOff val="35000"/>
                  </a:schemeClr>
                </a:solidFill>
              </a:rPr>
              <a:t>Elaborated: </a:t>
            </a:r>
            <a:r>
              <a:rPr lang="en-GB" sz="2000" kern="0" dirty="0">
                <a:solidFill>
                  <a:schemeClr val="tx1">
                    <a:lumMod val="65000"/>
                    <a:lumOff val="35000"/>
                  </a:schemeClr>
                </a:solidFill>
              </a:rPr>
              <a:t>worked with care and detail.</a:t>
            </a:r>
            <a:endParaRPr lang="en-US" sz="2000" kern="0" dirty="0">
              <a:solidFill>
                <a:schemeClr val="tx1">
                  <a:lumMod val="65000"/>
                  <a:lumOff val="35000"/>
                </a:schemeClr>
              </a:solidFill>
            </a:endParaRP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9052288" y="2387447"/>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847373001"/>
      </p:ext>
    </p:extLst>
  </p:cSld>
  <p:clrMapOvr>
    <a:masterClrMapping/>
  </p:clrMapOvr>
  <mc:AlternateContent xmlns:mc="http://schemas.openxmlformats.org/markup-compatibility/2006" xmlns:p14="http://schemas.microsoft.com/office/powerpoint/2010/main">
    <mc:Choice Requires="p14">
      <p:transition p14:dur="10" advTm="135869"/>
    </mc:Choice>
    <mc:Fallback xmlns="">
      <p:transition advTm="13586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Meaning of “ Project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155119"/>
            <a:ext cx="7591914" cy="3693319"/>
          </a:xfrm>
          <a:prstGeom prst="rect">
            <a:avLst/>
          </a:prstGeom>
          <a:noFill/>
        </p:spPr>
        <p:txBody>
          <a:bodyPr wrap="square" rtlCol="0">
            <a:spAutoFit/>
          </a:bodyPr>
          <a:lstStyle/>
          <a:p>
            <a:pPr marL="285750" lvl="0" indent="-285750" algn="just" defTabSz="685800">
              <a:buFont typeface="Wingdings" panose="05000000000000000000" pitchFamily="2" charset="2"/>
              <a:buChar char="q"/>
              <a:defRPr/>
            </a:pPr>
            <a:r>
              <a:rPr lang="en-US" sz="2400" kern="0" dirty="0">
                <a:solidFill>
                  <a:schemeClr val="tx1">
                    <a:lumMod val="65000"/>
                    <a:lumOff val="35000"/>
                  </a:schemeClr>
                </a:solidFill>
              </a:rPr>
              <a:t>The temporary nature of projects indicates that a project has a definite beginning and end.</a:t>
            </a:r>
          </a:p>
          <a:p>
            <a:pPr marL="285750" lvl="0" indent="-285750" algn="just" defTabSz="685800">
              <a:buFont typeface="Wingdings" panose="05000000000000000000" pitchFamily="2" charset="2"/>
              <a:buChar char="q"/>
              <a:defRPr/>
            </a:pPr>
            <a:r>
              <a:rPr lang="en-US" sz="2400" kern="0" dirty="0">
                <a:solidFill>
                  <a:schemeClr val="tx1">
                    <a:lumMod val="65000"/>
                    <a:lumOff val="35000"/>
                  </a:schemeClr>
                </a:solidFill>
              </a:rPr>
              <a:t>Temporary </a:t>
            </a:r>
            <a:r>
              <a:rPr lang="en-US" sz="2400" u="sng" kern="0" dirty="0">
                <a:solidFill>
                  <a:schemeClr val="tx1">
                    <a:lumMod val="65000"/>
                    <a:lumOff val="35000"/>
                  </a:schemeClr>
                </a:solidFill>
              </a:rPr>
              <a:t>does not necessarily </a:t>
            </a:r>
            <a:r>
              <a:rPr lang="en-US" sz="2400" kern="0" dirty="0">
                <a:solidFill>
                  <a:schemeClr val="tx1">
                    <a:lumMod val="65000"/>
                    <a:lumOff val="35000"/>
                  </a:schemeClr>
                </a:solidFill>
              </a:rPr>
              <a:t>mean a project has </a:t>
            </a:r>
            <a:r>
              <a:rPr lang="en-US" sz="2400" u="sng" kern="0" dirty="0">
                <a:solidFill>
                  <a:schemeClr val="tx1">
                    <a:lumMod val="65000"/>
                    <a:lumOff val="35000"/>
                  </a:schemeClr>
                </a:solidFill>
              </a:rPr>
              <a:t>a short duration</a:t>
            </a:r>
            <a:r>
              <a:rPr lang="en-US" sz="2400" kern="0" dirty="0">
                <a:solidFill>
                  <a:schemeClr val="tx1">
                    <a:lumMod val="65000"/>
                    <a:lumOff val="35000"/>
                  </a:schemeClr>
                </a:solidFill>
              </a:rPr>
              <a:t>.</a:t>
            </a:r>
          </a:p>
          <a:p>
            <a:pPr marL="285750" lvl="0" indent="-285750" algn="just" defTabSz="685800">
              <a:buFont typeface="Wingdings" panose="05000000000000000000" pitchFamily="2" charset="2"/>
              <a:buChar char="q"/>
              <a:defRPr/>
            </a:pPr>
            <a:r>
              <a:rPr lang="en-US" sz="2400" kern="0" dirty="0">
                <a:solidFill>
                  <a:schemeClr val="tx1">
                    <a:lumMod val="65000"/>
                    <a:lumOff val="35000"/>
                  </a:schemeClr>
                </a:solidFill>
              </a:rPr>
              <a:t> The </a:t>
            </a:r>
            <a:r>
              <a:rPr lang="en-US" sz="2400" u="sng" kern="0" dirty="0">
                <a:solidFill>
                  <a:schemeClr val="tx1">
                    <a:lumMod val="65000"/>
                    <a:lumOff val="35000"/>
                  </a:schemeClr>
                </a:solidFill>
              </a:rPr>
              <a:t>end of the project</a:t>
            </a:r>
            <a:r>
              <a:rPr lang="en-US" sz="2400" kern="0" dirty="0">
                <a:solidFill>
                  <a:schemeClr val="tx1">
                    <a:lumMod val="65000"/>
                    <a:lumOff val="35000"/>
                  </a:schemeClr>
                </a:solidFill>
              </a:rPr>
              <a:t> is reached when </a:t>
            </a:r>
            <a:r>
              <a:rPr lang="en-US" sz="2400" u="sng" kern="0" dirty="0">
                <a:solidFill>
                  <a:schemeClr val="tx1">
                    <a:lumMod val="65000"/>
                    <a:lumOff val="35000"/>
                  </a:schemeClr>
                </a:solidFill>
              </a:rPr>
              <a:t>one or more of the following </a:t>
            </a:r>
            <a:r>
              <a:rPr lang="en-US" sz="2400" kern="0" dirty="0">
                <a:solidFill>
                  <a:schemeClr val="tx1">
                    <a:lumMod val="65000"/>
                    <a:lumOff val="35000"/>
                  </a:schemeClr>
                </a:solidFill>
              </a:rPr>
              <a:t>is true:</a:t>
            </a:r>
          </a:p>
          <a:p>
            <a:pPr lvl="0" algn="just" defTabSz="685800">
              <a:defRPr/>
            </a:pPr>
            <a:endParaRPr lang="en-US" sz="2400" kern="0" dirty="0">
              <a:solidFill>
                <a:schemeClr val="tx1">
                  <a:lumMod val="65000"/>
                  <a:lumOff val="35000"/>
                </a:schemeClr>
              </a:solidFill>
            </a:endParaRP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project’s objectives have been achieved;</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objectives will not or cannot be met;</a:t>
            </a:r>
          </a:p>
          <a:p>
            <a:endParaRPr lang="en-US"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107493239"/>
      </p:ext>
    </p:extLst>
  </p:cSld>
  <p:clrMapOvr>
    <a:masterClrMapping/>
  </p:clrMapOvr>
  <mc:AlternateContent xmlns:mc="http://schemas.openxmlformats.org/markup-compatibility/2006" xmlns:p14="http://schemas.microsoft.com/office/powerpoint/2010/main">
    <mc:Choice Requires="p14">
      <p:transition p14:dur="10" advTm="144298"/>
    </mc:Choice>
    <mc:Fallback xmlns="">
      <p:transition advTm="14429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Ending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411780" y="2295656"/>
            <a:ext cx="8590460" cy="3354765"/>
          </a:xfrm>
          <a:prstGeom prst="rect">
            <a:avLst/>
          </a:prstGeom>
          <a:noFill/>
        </p:spPr>
        <p:txBody>
          <a:bodyPr wrap="square" rtlCol="0">
            <a:spAutoFit/>
          </a:bodyPr>
          <a:lstStyle/>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Funding is exhausted or no longer available for allocation to the project;</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need for the project no longer exists (e.g., the customer no longer wants the project completed, a change</a:t>
            </a:r>
            <a:r>
              <a:rPr lang="ar-EG" sz="2400" kern="0" dirty="0">
                <a:solidFill>
                  <a:schemeClr val="tx1">
                    <a:lumMod val="65000"/>
                    <a:lumOff val="35000"/>
                  </a:schemeClr>
                </a:solidFill>
              </a:rPr>
              <a:t> </a:t>
            </a:r>
            <a:r>
              <a:rPr lang="en-US" sz="2400" kern="0" dirty="0">
                <a:solidFill>
                  <a:schemeClr val="tx1">
                    <a:lumMod val="65000"/>
                    <a:lumOff val="35000"/>
                  </a:schemeClr>
                </a:solidFill>
              </a:rPr>
              <a:t>in strategy or priority ends the project, the organizational management provides direction to end the project);</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human or physical resources are no longer available; or</a:t>
            </a:r>
            <a:r>
              <a:rPr lang="ar-EG" sz="2400" kern="0" dirty="0">
                <a:solidFill>
                  <a:schemeClr val="tx1">
                    <a:lumMod val="65000"/>
                    <a:lumOff val="35000"/>
                  </a:schemeClr>
                </a:solidFill>
              </a:rPr>
              <a:t> </a:t>
            </a:r>
            <a:r>
              <a:rPr lang="en-US" sz="2400" kern="0" dirty="0">
                <a:solidFill>
                  <a:schemeClr val="tx1">
                    <a:lumMod val="65000"/>
                    <a:lumOff val="35000"/>
                  </a:schemeClr>
                </a:solidFill>
              </a:rPr>
              <a:t>The project is terminated for legal cause or convenience.</a:t>
            </a:r>
          </a:p>
          <a:p>
            <a:endParaRPr lang="en-US"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0255"/>
            <a:ext cx="2305141" cy="1076343"/>
          </a:xfrm>
          <a:prstGeom prst="rect">
            <a:avLst/>
          </a:prstGeom>
        </p:spPr>
      </p:pic>
    </p:spTree>
    <p:extLst>
      <p:ext uri="{BB962C8B-B14F-4D97-AF65-F5344CB8AC3E}">
        <p14:creationId xmlns:p14="http://schemas.microsoft.com/office/powerpoint/2010/main" val="1962088984"/>
      </p:ext>
    </p:extLst>
  </p:cSld>
  <p:clrMapOvr>
    <a:masterClrMapping/>
  </p:clrMapOvr>
  <mc:AlternateContent xmlns:mc="http://schemas.openxmlformats.org/markup-compatibility/2006" xmlns:p14="http://schemas.microsoft.com/office/powerpoint/2010/main">
    <mc:Choice Requires="p14">
      <p:transition p14:dur="10" advTm="144019"/>
    </mc:Choice>
    <mc:Fallback xmlns="">
      <p:transition advTm="14401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Meaning of “ Project time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625002" y="2295656"/>
            <a:ext cx="8590460" cy="2677656"/>
          </a:xfrm>
          <a:prstGeom prst="rect">
            <a:avLst/>
          </a:prstGeom>
          <a:noFill/>
        </p:spPr>
        <p:txBody>
          <a:bodyPr wrap="square" rtlCol="0">
            <a:spAutoFit/>
          </a:bodyPr>
          <a:lstStyle/>
          <a:p>
            <a:pPr marL="342900" lvl="1" algn="just" defTabSz="685800" fontAlgn="base">
              <a:defRPr/>
            </a:pPr>
            <a:r>
              <a:rPr lang="en-US" sz="2400" kern="0" dirty="0">
                <a:solidFill>
                  <a:schemeClr val="tx1">
                    <a:lumMod val="65000"/>
                    <a:lumOff val="35000"/>
                  </a:schemeClr>
                </a:solidFill>
              </a:rPr>
              <a:t>Project time management is the process of planning, scheduling and overseeing activities required to complete a project. Organizations use it to define milestones, meet deadlines, stay within budget and work toward project goals. It’s typically handled by a designated project manager, but also involves team managers responsible for helping employees with their own time management skills.</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9409140" y="2155119"/>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2995555243"/>
      </p:ext>
    </p:extLst>
  </p:cSld>
  <p:clrMapOvr>
    <a:masterClrMapping/>
  </p:clrMapOvr>
  <mc:AlternateContent xmlns:mc="http://schemas.openxmlformats.org/markup-compatibility/2006" xmlns:p14="http://schemas.microsoft.com/office/powerpoint/2010/main">
    <mc:Choice Requires="p14">
      <p:transition p14:dur="10" advTm="85273"/>
    </mc:Choice>
    <mc:Fallback xmlns="">
      <p:transition advTm="8527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The Concept of Project Management</a:t>
            </a:r>
            <a:r>
              <a:rPr lang="ar-EG" sz="2000" b="1" dirty="0">
                <a:solidFill>
                  <a:schemeClr val="bg2">
                    <a:lumMod val="90000"/>
                  </a:schemeClr>
                </a:solidFill>
                <a:latin typeface="Times New Roman" panose="02020603050405020304" pitchFamily="18" charset="0"/>
                <a:cs typeface="Times New Roman" panose="02020603050405020304" pitchFamily="18" charset="0"/>
              </a:rPr>
              <a:t> </a:t>
            </a:r>
            <a:r>
              <a:rPr lang="en-US" sz="2000" b="1" dirty="0">
                <a:solidFill>
                  <a:schemeClr val="bg2">
                    <a:lumMod val="90000"/>
                  </a:scheme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Approaches to Project Management </a:t>
            </a:r>
            <a:r>
              <a:rPr lang="en-US" sz="1400" b="1" dirty="0">
                <a:solidFill>
                  <a:schemeClr val="bg2">
                    <a:lumMod val="90000"/>
                  </a:schemeClr>
                </a:solidFill>
                <a:latin typeface="Times New Roman" panose="02020603050405020304" pitchFamily="18" charset="0"/>
                <a:cs typeface="Times New Roman" panose="02020603050405020304" pitchFamily="18" charset="0"/>
              </a:rPr>
              <a:t>“Project Management Life Cycle”</a:t>
            </a:r>
            <a:br>
              <a:rPr lang="en-US" sz="1400" b="1" dirty="0">
                <a:solidFill>
                  <a:schemeClr val="bg2">
                    <a:lumMod val="90000"/>
                  </a:schemeClr>
                </a:solidFill>
                <a:latin typeface="Times New Roman" panose="02020603050405020304" pitchFamily="18" charset="0"/>
                <a:cs typeface="Times New Roman" panose="02020603050405020304" pitchFamily="18" charset="0"/>
              </a:rPr>
            </a:br>
            <a:r>
              <a:rPr lang="en-US" sz="1400" b="1" dirty="0">
                <a:solidFill>
                  <a:schemeClr val="bg2">
                    <a:lumMod val="90000"/>
                  </a:scheme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Closing Process</a:t>
            </a:r>
            <a:endParaRPr lang="en-US" sz="2000" b="1" dirty="0">
              <a:solidFill>
                <a:schemeClr val="bg2">
                  <a:lumMod val="90000"/>
                </a:scheme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567371"/>
      </p:ext>
    </p:extLst>
  </p:cSld>
  <p:clrMapOvr>
    <a:masterClrMapping/>
  </p:clrMapOvr>
  <mc:AlternateContent xmlns:mc="http://schemas.openxmlformats.org/markup-compatibility/2006" xmlns:p14="http://schemas.microsoft.com/office/powerpoint/2010/main">
    <mc:Choice Requires="p14">
      <p:transition spd="slow" p14:dur="2000" advTm="16867"/>
    </mc:Choice>
    <mc:Fallback xmlns="">
      <p:transition spd="slow" advTm="1686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History of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625002" y="2295656"/>
            <a:ext cx="8590460" cy="2308324"/>
          </a:xfrm>
          <a:prstGeom prst="rect">
            <a:avLst/>
          </a:prstGeom>
          <a:noFill/>
        </p:spPr>
        <p:txBody>
          <a:bodyPr wrap="square" rtlCol="0">
            <a:spAutoFit/>
          </a:bodyPr>
          <a:lstStyle/>
          <a:p>
            <a:pPr marL="342900" lvl="1" algn="just" defTabSz="685800" fontAlgn="base">
              <a:defRPr/>
            </a:pPr>
            <a:endParaRPr lang="en-US" sz="2400" kern="0" dirty="0">
              <a:solidFill>
                <a:schemeClr val="tx1">
                  <a:lumMod val="65000"/>
                  <a:lumOff val="35000"/>
                </a:schemeClr>
              </a:solidFill>
            </a:endParaRPr>
          </a:p>
          <a:p>
            <a:pPr marL="342900" lvl="1" algn="just" defTabSz="685800" fontAlgn="base">
              <a:defRPr/>
            </a:pPr>
            <a:r>
              <a:rPr lang="en-US" sz="2400" kern="0" dirty="0">
                <a:solidFill>
                  <a:schemeClr val="tx1">
                    <a:lumMod val="65000"/>
                    <a:lumOff val="35000"/>
                  </a:schemeClr>
                </a:solidFill>
              </a:rPr>
              <a:t>Practiced since ancient times (Great Pyramids).</a:t>
            </a:r>
          </a:p>
          <a:p>
            <a:pPr marL="342900" lvl="1" algn="just" defTabSz="685800" fontAlgn="base">
              <a:defRPr/>
            </a:pPr>
            <a:r>
              <a:rPr lang="en-US" sz="2400" kern="0" dirty="0">
                <a:solidFill>
                  <a:schemeClr val="tx1">
                    <a:lumMod val="65000"/>
                    <a:lumOff val="35000"/>
                  </a:schemeClr>
                </a:solidFill>
              </a:rPr>
              <a:t>Emerged as a formal discipline with complex projects.</a:t>
            </a:r>
          </a:p>
          <a:p>
            <a:pPr marL="342900" lvl="1" algn="just" defTabSz="685800" fontAlgn="base">
              <a:defRPr/>
            </a:pPr>
            <a:r>
              <a:rPr lang="en-US" sz="2400" kern="0" dirty="0">
                <a:solidFill>
                  <a:schemeClr val="tx1">
                    <a:lumMod val="65000"/>
                    <a:lumOff val="35000"/>
                  </a:schemeClr>
                </a:solidFill>
              </a:rPr>
              <a:t>Early pioneers: </a:t>
            </a:r>
            <a:r>
              <a:rPr lang="en-US" sz="2400" b="1" kern="0" dirty="0">
                <a:solidFill>
                  <a:schemeClr val="tx1">
                    <a:lumMod val="65000"/>
                    <a:lumOff val="35000"/>
                  </a:schemeClr>
                </a:solidFill>
              </a:rPr>
              <a:t>Henry L. Gantt </a:t>
            </a:r>
            <a:r>
              <a:rPr lang="en-US" sz="2400" kern="0" dirty="0">
                <a:solidFill>
                  <a:schemeClr val="tx1">
                    <a:lumMod val="65000"/>
                    <a:lumOff val="35000"/>
                  </a:schemeClr>
                </a:solidFill>
              </a:rPr>
              <a:t>and </a:t>
            </a:r>
            <a:r>
              <a:rPr lang="en-US" sz="2400" b="1" kern="0" dirty="0">
                <a:solidFill>
                  <a:schemeClr val="tx1">
                    <a:lumMod val="65000"/>
                    <a:lumOff val="35000"/>
                  </a:schemeClr>
                </a:solidFill>
              </a:rPr>
              <a:t>Henri </a:t>
            </a:r>
            <a:r>
              <a:rPr lang="en-US" sz="2400" b="1" kern="0" dirty="0" err="1">
                <a:solidFill>
                  <a:schemeClr val="tx1">
                    <a:lumMod val="65000"/>
                    <a:lumOff val="35000"/>
                  </a:schemeClr>
                </a:solidFill>
              </a:rPr>
              <a:t>Fayol</a:t>
            </a:r>
            <a:r>
              <a:rPr lang="en-US" sz="2400" kern="0" dirty="0">
                <a:solidFill>
                  <a:schemeClr val="tx1">
                    <a:lumMod val="65000"/>
                    <a:lumOff val="35000"/>
                  </a:schemeClr>
                </a:solidFill>
              </a:rPr>
              <a:t>.</a:t>
            </a:r>
          </a:p>
          <a:p>
            <a:pPr marL="342900" lvl="1" algn="just" defTabSz="685800" fontAlgn="base">
              <a:defRPr/>
            </a:pPr>
            <a:r>
              <a:rPr lang="en-US" sz="2400" kern="0" dirty="0">
                <a:solidFill>
                  <a:schemeClr val="tx1">
                    <a:lumMod val="65000"/>
                    <a:lumOff val="35000"/>
                  </a:schemeClr>
                </a:solidFill>
              </a:rPr>
              <a:t>Developed principles still used today.</a:t>
            </a:r>
          </a:p>
          <a:p>
            <a:pPr marL="342900" lvl="1" algn="just" defTabSz="685800" fontAlgn="base">
              <a:defRPr/>
            </a:pPr>
            <a:endParaRPr lang="en-US" sz="2400" kern="0" dirty="0">
              <a:solidFill>
                <a:schemeClr val="tx1">
                  <a:lumMod val="65000"/>
                  <a:lumOff val="35000"/>
                </a:schemeClr>
              </a:solidFill>
            </a:endParaRP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9409140" y="2155119"/>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3432494782"/>
      </p:ext>
    </p:extLst>
  </p:cSld>
  <p:clrMapOvr>
    <a:masterClrMapping/>
  </p:clrMapOvr>
  <mc:AlternateContent xmlns:mc="http://schemas.openxmlformats.org/markup-compatibility/2006" xmlns:p14="http://schemas.microsoft.com/office/powerpoint/2010/main">
    <mc:Choice Requires="p14">
      <p:transition p14:dur="10" advTm="196566"/>
    </mc:Choice>
    <mc:Fallback xmlns="">
      <p:transition advTm="19656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The Concept of Project Management</a:t>
            </a:r>
            <a:r>
              <a:rPr lang="ar-EG" sz="2000" b="1" dirty="0">
                <a:solidFill>
                  <a:schemeClr val="bg2">
                    <a:lumMod val="90000"/>
                  </a:schemeClr>
                </a:solidFill>
                <a:latin typeface="Times New Roman" panose="02020603050405020304" pitchFamily="18" charset="0"/>
                <a:cs typeface="Times New Roman" panose="02020603050405020304" pitchFamily="18" charset="0"/>
              </a:rPr>
              <a:t> </a:t>
            </a:r>
            <a:r>
              <a:rPr lang="en-US" sz="1400" b="1" dirty="0">
                <a:solidFill>
                  <a:schemeClr val="bg2">
                    <a:lumMod val="90000"/>
                  </a:scheme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Approaches to Project Management </a:t>
            </a:r>
            <a:r>
              <a:rPr lang="en-US" sz="1400" b="1" dirty="0">
                <a:solidFill>
                  <a:schemeClr val="bg2">
                    <a:lumMod val="90000"/>
                  </a:schemeClr>
                </a:solidFill>
                <a:latin typeface="Times New Roman" panose="02020603050405020304" pitchFamily="18" charset="0"/>
                <a:cs typeface="Times New Roman" panose="02020603050405020304" pitchFamily="18" charset="0"/>
              </a:rPr>
              <a:t>“Project Management Life Cycle”</a:t>
            </a:r>
            <a:br>
              <a:rPr lang="en-US" sz="1400" b="1" dirty="0">
                <a:solidFill>
                  <a:schemeClr val="bg2">
                    <a:lumMod val="90000"/>
                  </a:schemeClr>
                </a:solidFill>
                <a:latin typeface="Times New Roman" panose="02020603050405020304" pitchFamily="18" charset="0"/>
                <a:cs typeface="Times New Roman" panose="02020603050405020304" pitchFamily="18" charset="0"/>
              </a:rPr>
            </a:br>
            <a:r>
              <a:rPr lang="en-US" sz="1400" b="1" dirty="0">
                <a:solidFill>
                  <a:schemeClr val="bg2">
                    <a:lumMod val="90000"/>
                  </a:scheme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Closing Process</a:t>
            </a:r>
            <a:endParaRPr lang="en-US" sz="2000" b="1" dirty="0">
              <a:solidFill>
                <a:schemeClr val="bg2">
                  <a:lumMod val="90000"/>
                </a:scheme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0261851"/>
      </p:ext>
    </p:extLst>
  </p:cSld>
  <p:clrMapOvr>
    <a:masterClrMapping/>
  </p:clrMapOvr>
  <mc:AlternateContent xmlns:mc="http://schemas.openxmlformats.org/markup-compatibility/2006" xmlns:p14="http://schemas.microsoft.com/office/powerpoint/2010/main">
    <mc:Choice Requires="p14">
      <p:transition spd="slow" p14:dur="2000" advTm="22045"/>
    </mc:Choice>
    <mc:Fallback xmlns="">
      <p:transition spd="slow" advTm="2204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Benefits of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 Identification of functional responsibilities to ensure that all activities are accounted for, regardless of personnel turnover</a:t>
            </a:r>
          </a:p>
          <a:p>
            <a:pPr lvl="0">
              <a:defRPr/>
            </a:pPr>
            <a:r>
              <a:rPr lang="en-US" sz="2800" dirty="0">
                <a:solidFill>
                  <a:schemeClr val="tx1">
                    <a:lumMod val="65000"/>
                    <a:lumOff val="35000"/>
                  </a:schemeClr>
                </a:solidFill>
              </a:rPr>
              <a:t>● Minimizing the need for continuous reporting</a:t>
            </a:r>
          </a:p>
          <a:p>
            <a:pPr lvl="0">
              <a:defRPr/>
            </a:pPr>
            <a:r>
              <a:rPr lang="en-US" sz="2800" dirty="0">
                <a:solidFill>
                  <a:schemeClr val="tx1">
                    <a:lumMod val="65000"/>
                    <a:lumOff val="35000"/>
                  </a:schemeClr>
                </a:solidFill>
              </a:rPr>
              <a:t>● Identification of time limits for scheduling</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1304922508"/>
      </p:ext>
    </p:extLst>
  </p:cSld>
  <p:clrMapOvr>
    <a:masterClrMapping/>
  </p:clrMapOvr>
  <mc:AlternateContent xmlns:mc="http://schemas.openxmlformats.org/markup-compatibility/2006" xmlns:p14="http://schemas.microsoft.com/office/powerpoint/2010/main">
    <mc:Choice Requires="p14">
      <p:transition p14:dur="10" advTm="90498"/>
    </mc:Choice>
    <mc:Fallback xmlns="">
      <p:transition advTm="9049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Benefits of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3108543"/>
          </a:xfrm>
          <a:prstGeom prst="rect">
            <a:avLst/>
          </a:prstGeom>
          <a:noFill/>
        </p:spPr>
        <p:txBody>
          <a:bodyPr wrap="square" rtlCol="0">
            <a:spAutoFit/>
          </a:bodyPr>
          <a:lstStyle/>
          <a:p>
            <a:pPr lvl="0">
              <a:defRPr/>
            </a:pPr>
            <a:r>
              <a:rPr lang="en-US" sz="2800" dirty="0">
                <a:solidFill>
                  <a:schemeClr val="tx1">
                    <a:lumMod val="65000"/>
                    <a:lumOff val="35000"/>
                  </a:schemeClr>
                </a:solidFill>
              </a:rPr>
              <a:t>● Identification of a methodology for trade-off analysis</a:t>
            </a:r>
          </a:p>
          <a:p>
            <a:pPr lvl="0">
              <a:defRPr/>
            </a:pPr>
            <a:r>
              <a:rPr lang="en-US" sz="2800" dirty="0">
                <a:solidFill>
                  <a:schemeClr val="tx1">
                    <a:lumMod val="65000"/>
                    <a:lumOff val="35000"/>
                  </a:schemeClr>
                </a:solidFill>
              </a:rPr>
              <a:t>● Measurement of accomplishment against plans</a:t>
            </a:r>
          </a:p>
          <a:p>
            <a:pPr lvl="0">
              <a:defRPr/>
            </a:pPr>
            <a:r>
              <a:rPr lang="en-US" sz="2800" dirty="0">
                <a:solidFill>
                  <a:schemeClr val="tx1">
                    <a:lumMod val="65000"/>
                    <a:lumOff val="35000"/>
                  </a:schemeClr>
                </a:solidFill>
              </a:rPr>
              <a:t>● Early identification of problems so that corrective action may follow</a:t>
            </a:r>
          </a:p>
          <a:p>
            <a:pPr lvl="0">
              <a:defRPr/>
            </a:pPr>
            <a:r>
              <a:rPr lang="en-US" sz="2800" dirty="0">
                <a:solidFill>
                  <a:schemeClr val="tx1">
                    <a:lumMod val="65000"/>
                    <a:lumOff val="35000"/>
                  </a:schemeClr>
                </a:solidFill>
              </a:rPr>
              <a:t>● Improved estimating capability for future planning</a:t>
            </a:r>
          </a:p>
          <a:p>
            <a:pPr lvl="0">
              <a:defRPr/>
            </a:pPr>
            <a:r>
              <a:rPr lang="en-US" sz="2800" dirty="0">
                <a:solidFill>
                  <a:schemeClr val="tx1">
                    <a:lumMod val="65000"/>
                    <a:lumOff val="35000"/>
                  </a:schemeClr>
                </a:solidFill>
              </a:rPr>
              <a:t>● Knowing when objectives cannot be met or will be exceeded</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3049177707"/>
      </p:ext>
    </p:extLst>
  </p:cSld>
  <p:clrMapOvr>
    <a:masterClrMapping/>
  </p:clrMapOvr>
  <mc:AlternateContent xmlns:mc="http://schemas.openxmlformats.org/markup-compatibility/2006" xmlns:p14="http://schemas.microsoft.com/office/powerpoint/2010/main">
    <mc:Choice Requires="p14">
      <p:transition p14:dur="10" advTm="136241"/>
    </mc:Choice>
    <mc:Fallback xmlns="">
      <p:transition advTm="13624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69861"/>
            <a:ext cx="8977880" cy="523220"/>
          </a:xfrm>
          <a:prstGeom prst="rect">
            <a:avLst/>
          </a:prstGeom>
          <a:noFill/>
        </p:spPr>
        <p:txBody>
          <a:bodyPr wrap="square" rtlCol="0">
            <a:spAutoFit/>
          </a:bodyPr>
          <a:lstStyle/>
          <a:p>
            <a:pPr>
              <a:buClr>
                <a:srgbClr val="FFFFFF"/>
              </a:buClr>
              <a:buSzPts val="2800"/>
              <a:buFont typeface="Calibri"/>
              <a:buNone/>
            </a:pPr>
            <a:r>
              <a:rPr lang="en-US" sz="2800" b="1" dirty="0">
                <a:ea typeface="Calibri"/>
                <a:cs typeface="Calibri"/>
                <a:sym typeface="Calibri"/>
              </a:rPr>
              <a:t>Benefits of project time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4477" y="2008528"/>
            <a:ext cx="10413770" cy="4154984"/>
          </a:xfrm>
          <a:prstGeom prst="rect">
            <a:avLst/>
          </a:prstGeom>
          <a:noFill/>
        </p:spPr>
        <p:txBody>
          <a:bodyPr wrap="square" rtlCol="0">
            <a:spAutoFit/>
          </a:bodyPr>
          <a:lstStyle/>
          <a:p>
            <a:pPr fontAlgn="base"/>
            <a:r>
              <a:rPr lang="en-US" sz="2400" dirty="0">
                <a:solidFill>
                  <a:srgbClr val="000000"/>
                </a:solidFill>
              </a:rPr>
              <a:t>Effective task management doesn’t just lead to more productive employees. With the right strategies in place, you’ll also experience:</a:t>
            </a:r>
          </a:p>
          <a:p>
            <a:pPr fontAlgn="base"/>
            <a:endParaRPr lang="en-US" sz="2400" dirty="0">
              <a:solidFill>
                <a:srgbClr val="000000"/>
              </a:solidFill>
            </a:endParaRPr>
          </a:p>
          <a:p>
            <a:pPr indent="-342900" fontAlgn="base">
              <a:buFont typeface="Arial" panose="020B0604020202020204" pitchFamily="34" charset="0"/>
              <a:buChar char="•"/>
            </a:pPr>
            <a:r>
              <a:rPr lang="en-US" sz="2400" b="1" dirty="0">
                <a:solidFill>
                  <a:srgbClr val="000000"/>
                </a:solidFill>
              </a:rPr>
              <a:t>Shorter deadlines:</a:t>
            </a:r>
            <a:r>
              <a:rPr lang="en-US" sz="2400" dirty="0">
                <a:solidFill>
                  <a:srgbClr val="000000"/>
                </a:solidFill>
              </a:rPr>
              <a:t> </a:t>
            </a:r>
            <a:r>
              <a:rPr lang="en-US" sz="2400" dirty="0"/>
              <a:t>Proper time management makes it easier to complete tasks on time, ensuring customer satisfaction and helping you maintain a competitive edge in your market.</a:t>
            </a:r>
          </a:p>
          <a:p>
            <a:pPr fontAlgn="base">
              <a:buFont typeface="Arial" panose="020B0604020202020204" pitchFamily="34" charset="0"/>
              <a:buChar char="•"/>
            </a:pPr>
            <a:endParaRPr lang="en-US" sz="2400" dirty="0">
              <a:solidFill>
                <a:srgbClr val="000000"/>
              </a:solidFill>
            </a:endParaRPr>
          </a:p>
          <a:p>
            <a:pPr indent="-342900" fontAlgn="base">
              <a:buFont typeface="Arial" panose="020B0604020202020204" pitchFamily="34" charset="0"/>
              <a:buChar char="•"/>
            </a:pPr>
            <a:r>
              <a:rPr lang="en-US" sz="2400" b="1" dirty="0">
                <a:solidFill>
                  <a:srgbClr val="000000"/>
                </a:solidFill>
              </a:rPr>
              <a:t>Better use of resources: </a:t>
            </a:r>
            <a:r>
              <a:rPr lang="en-US" sz="2400" dirty="0"/>
              <a:t>Managing project timelines also helps improve employee efficiency as you redistribute unbalanced workloads. By keeping your finger on the pulse of all activities, you’ll see if someone’s carrying more than their fair share of the burden</a:t>
            </a:r>
          </a:p>
        </p:txBody>
      </p:sp>
      <p:pic>
        <p:nvPicPr>
          <p:cNvPr id="12"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1526022254"/>
      </p:ext>
    </p:extLst>
  </p:cSld>
  <p:clrMapOvr>
    <a:masterClrMapping/>
  </p:clrMapOvr>
  <mc:AlternateContent xmlns:mc="http://schemas.openxmlformats.org/markup-compatibility/2006" xmlns:p14="http://schemas.microsoft.com/office/powerpoint/2010/main">
    <mc:Choice Requires="p14">
      <p:transition p14:dur="10" advTm="130134"/>
    </mc:Choice>
    <mc:Fallback xmlns="">
      <p:transition advTm="13013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119684"/>
            <a:ext cx="8977880" cy="523220"/>
          </a:xfrm>
          <a:prstGeom prst="rect">
            <a:avLst/>
          </a:prstGeom>
          <a:noFill/>
        </p:spPr>
        <p:txBody>
          <a:bodyPr wrap="square" rtlCol="0">
            <a:spAutoFit/>
          </a:bodyPr>
          <a:lstStyle/>
          <a:p>
            <a:pPr>
              <a:buClr>
                <a:srgbClr val="FFFFFF"/>
              </a:buClr>
              <a:buSzPts val="2800"/>
              <a:buFont typeface="Calibri"/>
              <a:buNone/>
            </a:pPr>
            <a:r>
              <a:rPr lang="en-US" sz="2800" b="1" dirty="0">
                <a:ea typeface="Calibri"/>
                <a:cs typeface="Calibri"/>
                <a:sym typeface="Calibri"/>
              </a:rPr>
              <a:t>Benefits of project time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4477" y="2008528"/>
            <a:ext cx="10413770" cy="3785652"/>
          </a:xfrm>
          <a:prstGeom prst="rect">
            <a:avLst/>
          </a:prstGeom>
          <a:noFill/>
        </p:spPr>
        <p:txBody>
          <a:bodyPr wrap="square" rtlCol="0">
            <a:spAutoFit/>
          </a:bodyPr>
          <a:lstStyle/>
          <a:p>
            <a:pPr fontAlgn="base"/>
            <a:r>
              <a:rPr lang="en-US" sz="2400" dirty="0">
                <a:solidFill>
                  <a:srgbClr val="000000"/>
                </a:solidFill>
              </a:rPr>
              <a:t>Effective task management doesn’t just lead to more productive employees. With the right strategies in place, you’ll also experience:</a:t>
            </a:r>
          </a:p>
          <a:p>
            <a:pPr fontAlgn="base"/>
            <a:endParaRPr lang="en-US" sz="2400" dirty="0">
              <a:solidFill>
                <a:srgbClr val="000000"/>
              </a:solidFill>
            </a:endParaRPr>
          </a:p>
          <a:p>
            <a:pPr fontAlgn="base">
              <a:buFont typeface="Arial" panose="020B0604020202020204" pitchFamily="34" charset="0"/>
              <a:buChar char="•"/>
            </a:pPr>
            <a:r>
              <a:rPr lang="en-US" sz="2400" b="1" dirty="0">
                <a:solidFill>
                  <a:srgbClr val="000000"/>
                </a:solidFill>
                <a:latin typeface="sofia-pro"/>
              </a:rPr>
              <a:t>   Controlled budgets: </a:t>
            </a:r>
            <a:r>
              <a:rPr lang="en-US" sz="2400" dirty="0"/>
              <a:t>Time management helps control project costs by ensuring timely completion of activities and preventing delays that would otherwise lead to additional expenses.</a:t>
            </a:r>
          </a:p>
          <a:p>
            <a:pPr fontAlgn="base">
              <a:buFont typeface="Arial" panose="020B0604020202020204" pitchFamily="34" charset="0"/>
              <a:buChar char="•"/>
            </a:pPr>
            <a:endParaRPr lang="en-US" sz="2400" dirty="0">
              <a:solidFill>
                <a:srgbClr val="000000"/>
              </a:solidFill>
              <a:latin typeface="sofia-pro"/>
            </a:endParaRPr>
          </a:p>
          <a:p>
            <a:pPr indent="-342900" fontAlgn="base">
              <a:buFont typeface="Arial" panose="020B0604020202020204" pitchFamily="34" charset="0"/>
              <a:buChar char="•"/>
            </a:pPr>
            <a:r>
              <a:rPr lang="en-US" sz="2400" b="1" dirty="0">
                <a:solidFill>
                  <a:srgbClr val="000000"/>
                </a:solidFill>
                <a:latin typeface="sofia-pro"/>
              </a:rPr>
              <a:t>Improved communication: </a:t>
            </a:r>
            <a:r>
              <a:rPr lang="en-US" sz="2400" dirty="0"/>
              <a:t>By adhering to project schedules, project managers have the details they need to update stakeholders and set clear expectations.</a:t>
            </a:r>
          </a:p>
        </p:txBody>
      </p:sp>
      <p:pic>
        <p:nvPicPr>
          <p:cNvPr id="12"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4045883904"/>
      </p:ext>
    </p:extLst>
  </p:cSld>
  <p:clrMapOvr>
    <a:masterClrMapping/>
  </p:clrMapOvr>
  <mc:AlternateContent xmlns:mc="http://schemas.openxmlformats.org/markup-compatibility/2006" xmlns:p14="http://schemas.microsoft.com/office/powerpoint/2010/main">
    <mc:Choice Requires="p14">
      <p:transition p14:dur="10" advTm="100924"/>
    </mc:Choice>
    <mc:Fallback xmlns="">
      <p:transition advTm="10092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119684"/>
            <a:ext cx="8977880" cy="523220"/>
          </a:xfrm>
          <a:prstGeom prst="rect">
            <a:avLst/>
          </a:prstGeom>
          <a:noFill/>
        </p:spPr>
        <p:txBody>
          <a:bodyPr wrap="square" rtlCol="0">
            <a:spAutoFit/>
          </a:bodyPr>
          <a:lstStyle/>
          <a:p>
            <a:pPr>
              <a:buClr>
                <a:srgbClr val="FFFFFF"/>
              </a:buClr>
              <a:buSzPts val="2800"/>
              <a:buFont typeface="Calibri"/>
              <a:buNone/>
            </a:pPr>
            <a:r>
              <a:rPr lang="en-US" sz="2800" b="1" dirty="0">
                <a:ea typeface="Calibri"/>
                <a:cs typeface="Calibri"/>
                <a:sym typeface="Calibri"/>
              </a:rPr>
              <a:t>Benefits of Proper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824477" y="2008528"/>
            <a:ext cx="10413770" cy="1938992"/>
          </a:xfrm>
          <a:prstGeom prst="rect">
            <a:avLst/>
          </a:prstGeom>
          <a:noFill/>
        </p:spPr>
        <p:txBody>
          <a:bodyPr wrap="square" rtlCol="0">
            <a:spAutoFit/>
          </a:bodyPr>
          <a:lstStyle/>
          <a:p>
            <a:pPr fontAlgn="base"/>
            <a:endParaRPr lang="en-US" sz="2400" dirty="0">
              <a:solidFill>
                <a:srgbClr val="000000"/>
              </a:solidFill>
            </a:endParaRPr>
          </a:p>
          <a:p>
            <a:pPr fontAlgn="base"/>
            <a:r>
              <a:rPr lang="en-US" sz="2400" b="1" dirty="0">
                <a:solidFill>
                  <a:srgbClr val="000000"/>
                </a:solidFill>
                <a:latin typeface="sofia-pro"/>
              </a:rPr>
              <a:t>•	Provides waterfall structure.</a:t>
            </a:r>
          </a:p>
          <a:p>
            <a:pPr fontAlgn="base"/>
            <a:r>
              <a:rPr lang="en-US" sz="2400" b="1" dirty="0">
                <a:solidFill>
                  <a:srgbClr val="000000"/>
                </a:solidFill>
                <a:latin typeface="sofia-pro"/>
              </a:rPr>
              <a:t>•	Reduces risks and unforeseen issues.</a:t>
            </a:r>
          </a:p>
          <a:p>
            <a:pPr fontAlgn="base"/>
            <a:r>
              <a:rPr lang="en-US" sz="2400" b="1" dirty="0">
                <a:solidFill>
                  <a:srgbClr val="000000"/>
                </a:solidFill>
                <a:latin typeface="sofia-pro"/>
              </a:rPr>
              <a:t>•	Improves team buy-in.</a:t>
            </a:r>
          </a:p>
          <a:p>
            <a:pPr fontAlgn="base"/>
            <a:r>
              <a:rPr lang="en-US" sz="2400" b="1" dirty="0">
                <a:solidFill>
                  <a:srgbClr val="000000"/>
                </a:solidFill>
                <a:latin typeface="sofia-pro"/>
              </a:rPr>
              <a:t>•	Establishes performance baseline.</a:t>
            </a:r>
          </a:p>
        </p:txBody>
      </p:sp>
      <p:pic>
        <p:nvPicPr>
          <p:cNvPr id="12"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3942580746"/>
      </p:ext>
    </p:extLst>
  </p:cSld>
  <p:clrMapOvr>
    <a:masterClrMapping/>
  </p:clrMapOvr>
  <mc:AlternateContent xmlns:mc="http://schemas.openxmlformats.org/markup-compatibility/2006" xmlns:p14="http://schemas.microsoft.com/office/powerpoint/2010/main">
    <mc:Choice Requires="p14">
      <p:transition p14:dur="10" advTm="116737"/>
    </mc:Choice>
    <mc:Fallback xmlns="">
      <p:transition advTm="11673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The Concept of Project Management</a:t>
            </a:r>
            <a:r>
              <a:rPr lang="ar-EG" sz="2000" b="1" dirty="0">
                <a:solidFill>
                  <a:schemeClr val="bg2">
                    <a:lumMod val="90000"/>
                  </a:schemeClr>
                </a:solidFill>
                <a:latin typeface="Times New Roman" panose="02020603050405020304" pitchFamily="18" charset="0"/>
                <a:cs typeface="Times New Roman" panose="02020603050405020304" pitchFamily="18" charset="0"/>
              </a:rPr>
              <a:t> </a:t>
            </a:r>
            <a:r>
              <a:rPr lang="en-US" sz="1400" b="1" dirty="0">
                <a:solidFill>
                  <a:schemeClr val="bg2">
                    <a:lumMod val="90000"/>
                  </a:scheme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Approaches to Project Management </a:t>
            </a: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“Project Management Life Cycle”</a:t>
            </a:r>
            <a:b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b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The Closing Process</a:t>
            </a:r>
            <a:endParaRPr lang="en-US" sz="2000" b="1" dirty="0">
              <a:solidFill>
                <a:prstClr val="black">
                  <a:lumMod val="65000"/>
                  <a:lumOff val="35000"/>
                </a:prst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7620288"/>
      </p:ext>
    </p:extLst>
  </p:cSld>
  <p:clrMapOvr>
    <a:masterClrMapping/>
  </p:clrMapOvr>
  <mc:AlternateContent xmlns:mc="http://schemas.openxmlformats.org/markup-compatibility/2006" xmlns:p14="http://schemas.microsoft.com/office/powerpoint/2010/main">
    <mc:Choice Requires="p14">
      <p:transition spd="slow" p14:dur="2000" advTm="28593"/>
    </mc:Choice>
    <mc:Fallback xmlns="">
      <p:transition spd="slow" advTm="2859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33210" y="613045"/>
            <a:ext cx="7547920" cy="954107"/>
          </a:xfrm>
          <a:prstGeom prst="rect">
            <a:avLst/>
          </a:prstGeom>
          <a:noFill/>
        </p:spPr>
        <p:txBody>
          <a:bodyPr wrap="square" rtlCol="0">
            <a:spAutoFit/>
          </a:bodyPr>
          <a:lstStyle/>
          <a:p>
            <a:pPr marR="0" lvl="0" fontAlgn="auto">
              <a:lnSpc>
                <a:spcPct val="100000"/>
              </a:lnSpc>
              <a:spcBef>
                <a:spcPts val="0"/>
              </a:spcBef>
              <a:spcAft>
                <a:spcPts val="0"/>
              </a:spcAft>
              <a:buClrTx/>
              <a:buSzTx/>
              <a:tabLst/>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Approaches to Project Management “Project Management Life Cycle”</a:t>
            </a:r>
          </a:p>
        </p:txBody>
      </p:sp>
      <p:sp>
        <p:nvSpPr>
          <p:cNvPr id="15" name="Rectangle 14">
            <a:extLst>
              <a:ext uri="{FF2B5EF4-FFF2-40B4-BE49-F238E27FC236}">
                <a16:creationId xmlns:a16="http://schemas.microsoft.com/office/drawing/2014/main" id="{4E89CDAB-ABCB-480A-98C3-892112AFA1D5}"/>
              </a:ext>
            </a:extLst>
          </p:cNvPr>
          <p:cNvSpPr/>
          <p:nvPr/>
        </p:nvSpPr>
        <p:spPr>
          <a:xfrm>
            <a:off x="5126573" y="1672185"/>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Initiation </a:t>
            </a:r>
            <a:endParaRPr kumimoji="0" lang="en-US" sz="24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9" name="Down Arrow 5">
            <a:extLst>
              <a:ext uri="{FF2B5EF4-FFF2-40B4-BE49-F238E27FC236}">
                <a16:creationId xmlns:a16="http://schemas.microsoft.com/office/drawing/2014/main" id="{AD4174B9-5CD3-4AEF-B09E-48151588CBB3}"/>
              </a:ext>
            </a:extLst>
          </p:cNvPr>
          <p:cNvSpPr/>
          <p:nvPr/>
        </p:nvSpPr>
        <p:spPr>
          <a:xfrm>
            <a:off x="8665701" y="3111330"/>
            <a:ext cx="349008" cy="495590"/>
          </a:xfrm>
          <a:prstGeom prst="down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A0B879FB-B0CE-48D7-9ACB-EC18C7225EBA}"/>
              </a:ext>
            </a:extLst>
          </p:cNvPr>
          <p:cNvSpPr/>
          <p:nvPr/>
        </p:nvSpPr>
        <p:spPr>
          <a:xfrm>
            <a:off x="7181397" y="2984425"/>
            <a:ext cx="1752018" cy="126905"/>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id="{70DFDB89-D929-4E40-85EC-0908725AD4E1}"/>
              </a:ext>
            </a:extLst>
          </p:cNvPr>
          <p:cNvSpPr/>
          <p:nvPr/>
        </p:nvSpPr>
        <p:spPr>
          <a:xfrm>
            <a:off x="5126573" y="2740093"/>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Planning</a:t>
            </a:r>
          </a:p>
        </p:txBody>
      </p:sp>
      <p:sp>
        <p:nvSpPr>
          <p:cNvPr id="22" name="Rectangle 21">
            <a:extLst>
              <a:ext uri="{FF2B5EF4-FFF2-40B4-BE49-F238E27FC236}">
                <a16:creationId xmlns:a16="http://schemas.microsoft.com/office/drawing/2014/main" id="{162F6AB0-014F-4DB9-B783-97CB7AF89DC4}"/>
              </a:ext>
            </a:extLst>
          </p:cNvPr>
          <p:cNvSpPr/>
          <p:nvPr/>
        </p:nvSpPr>
        <p:spPr>
          <a:xfrm>
            <a:off x="7819773" y="3603721"/>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Controlling </a:t>
            </a:r>
          </a:p>
        </p:txBody>
      </p:sp>
      <p:sp>
        <p:nvSpPr>
          <p:cNvPr id="23" name="Rectangle 22">
            <a:extLst>
              <a:ext uri="{FF2B5EF4-FFF2-40B4-BE49-F238E27FC236}">
                <a16:creationId xmlns:a16="http://schemas.microsoft.com/office/drawing/2014/main" id="{6EFA89B0-199C-497C-8BFD-E8D27067CDFA}"/>
              </a:ext>
            </a:extLst>
          </p:cNvPr>
          <p:cNvSpPr/>
          <p:nvPr/>
        </p:nvSpPr>
        <p:spPr>
          <a:xfrm>
            <a:off x="2424113" y="3615161"/>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Execution</a:t>
            </a:r>
          </a:p>
        </p:txBody>
      </p:sp>
      <p:sp>
        <p:nvSpPr>
          <p:cNvPr id="24" name="Rectangle 23">
            <a:extLst>
              <a:ext uri="{FF2B5EF4-FFF2-40B4-BE49-F238E27FC236}">
                <a16:creationId xmlns:a16="http://schemas.microsoft.com/office/drawing/2014/main" id="{5FEC7FD0-DAC9-428B-A465-A6C8F4EEDB61}"/>
              </a:ext>
            </a:extLst>
          </p:cNvPr>
          <p:cNvSpPr/>
          <p:nvPr/>
        </p:nvSpPr>
        <p:spPr>
          <a:xfrm>
            <a:off x="5146374" y="4342043"/>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Closeout </a:t>
            </a:r>
          </a:p>
        </p:txBody>
      </p:sp>
      <p:sp>
        <p:nvSpPr>
          <p:cNvPr id="25" name="Down Arrow 15">
            <a:extLst>
              <a:ext uri="{FF2B5EF4-FFF2-40B4-BE49-F238E27FC236}">
                <a16:creationId xmlns:a16="http://schemas.microsoft.com/office/drawing/2014/main" id="{445BC1B1-5A00-4B69-88C6-F840BF3EA2EF}"/>
              </a:ext>
            </a:extLst>
          </p:cNvPr>
          <p:cNvSpPr/>
          <p:nvPr/>
        </p:nvSpPr>
        <p:spPr>
          <a:xfrm>
            <a:off x="5979481" y="2370253"/>
            <a:ext cx="349008" cy="418755"/>
          </a:xfrm>
          <a:prstGeom prst="down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D6953E02-D29E-4F5C-86C6-F6DC0EA87801}"/>
              </a:ext>
            </a:extLst>
          </p:cNvPr>
          <p:cNvSpPr/>
          <p:nvPr/>
        </p:nvSpPr>
        <p:spPr>
          <a:xfrm>
            <a:off x="3374555" y="2992666"/>
            <a:ext cx="1752018" cy="126905"/>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7" name="Down Arrow 17">
            <a:extLst>
              <a:ext uri="{FF2B5EF4-FFF2-40B4-BE49-F238E27FC236}">
                <a16:creationId xmlns:a16="http://schemas.microsoft.com/office/drawing/2014/main" id="{1E3B95EB-BB9B-4136-B4D6-4E6F4FAA2A9D}"/>
              </a:ext>
            </a:extLst>
          </p:cNvPr>
          <p:cNvSpPr/>
          <p:nvPr/>
        </p:nvSpPr>
        <p:spPr>
          <a:xfrm>
            <a:off x="3293261" y="3119571"/>
            <a:ext cx="349008" cy="495590"/>
          </a:xfrm>
          <a:prstGeom prst="down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BD6CBC19-9202-460F-A199-0FBFA9592223}"/>
              </a:ext>
            </a:extLst>
          </p:cNvPr>
          <p:cNvSpPr/>
          <p:nvPr/>
        </p:nvSpPr>
        <p:spPr>
          <a:xfrm rot="16200000">
            <a:off x="8682704" y="4409488"/>
            <a:ext cx="400289" cy="184894"/>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AEFD760C-93FB-4DEC-8EFD-A8AA7819CEB9}"/>
              </a:ext>
            </a:extLst>
          </p:cNvPr>
          <p:cNvSpPr/>
          <p:nvPr/>
        </p:nvSpPr>
        <p:spPr>
          <a:xfrm rot="16200000">
            <a:off x="3267620" y="4425969"/>
            <a:ext cx="400289" cy="184894"/>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Right Arrow 20">
            <a:extLst>
              <a:ext uri="{FF2B5EF4-FFF2-40B4-BE49-F238E27FC236}">
                <a16:creationId xmlns:a16="http://schemas.microsoft.com/office/drawing/2014/main" id="{920950DD-9562-4BB2-A902-5B1CFE44F85A}"/>
              </a:ext>
            </a:extLst>
          </p:cNvPr>
          <p:cNvSpPr/>
          <p:nvPr/>
        </p:nvSpPr>
        <p:spPr>
          <a:xfrm>
            <a:off x="3375317" y="4591656"/>
            <a:ext cx="1751256" cy="282693"/>
          </a:xfrm>
          <a:prstGeom prst="right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1" name="Right Arrow 22">
            <a:extLst>
              <a:ext uri="{FF2B5EF4-FFF2-40B4-BE49-F238E27FC236}">
                <a16:creationId xmlns:a16="http://schemas.microsoft.com/office/drawing/2014/main" id="{D8780BE7-0332-4CEF-B843-919322F07946}"/>
              </a:ext>
            </a:extLst>
          </p:cNvPr>
          <p:cNvSpPr/>
          <p:nvPr/>
        </p:nvSpPr>
        <p:spPr>
          <a:xfrm rot="10800000">
            <a:off x="7224040" y="4602659"/>
            <a:ext cx="1751256" cy="282693"/>
          </a:xfrm>
          <a:prstGeom prst="right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3" name="TextBox 32">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35"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3963869785"/>
      </p:ext>
    </p:extLst>
  </p:cSld>
  <p:clrMapOvr>
    <a:masterClrMapping/>
  </p:clrMapOvr>
  <mc:AlternateContent xmlns:mc="http://schemas.openxmlformats.org/markup-compatibility/2006" xmlns:p14="http://schemas.microsoft.com/office/powerpoint/2010/main">
    <mc:Choice Requires="p14">
      <p:transition spd="slow" p14:dur="2000" advTm="68950"/>
    </mc:Choice>
    <mc:Fallback xmlns="">
      <p:transition spd="slow" advTm="689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plus(in)">
                                      <p:cBhvr>
                                        <p:cTn id="12" dur="20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randombar(horizontal)">
                                      <p:cBhvr>
                                        <p:cTn id="21" dur="500"/>
                                        <p:tgtEl>
                                          <p:spTgt spid="20"/>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randombar(horizontal)">
                                      <p:cBhvr>
                                        <p:cTn id="24" dur="500"/>
                                        <p:tgtEl>
                                          <p:spTgt spid="26"/>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randombar(horizontal)">
                                      <p:cBhvr>
                                        <p:cTn id="27" dur="500"/>
                                        <p:tgtEl>
                                          <p:spTgt spid="19"/>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randombar(horizontal)">
                                      <p:cBhvr>
                                        <p:cTn id="30" dur="500"/>
                                        <p:tgtEl>
                                          <p:spTgt spid="27"/>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1041239"/>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a:t>
            </a:r>
            <a:r>
              <a:rPr lang="en-US" sz="2800" b="1" baseline="30000" dirty="0">
                <a:latin typeface="Times New Roman" panose="02020603050405020304" pitchFamily="18" charset="0"/>
                <a:cs typeface="Times New Roman" panose="02020603050405020304" pitchFamily="18" charset="0"/>
              </a:rPr>
              <a:t>st</a:t>
            </a:r>
            <a:r>
              <a:rPr lang="en-US" sz="2800" b="1" dirty="0">
                <a:latin typeface="Times New Roman" panose="02020603050405020304" pitchFamily="18" charset="0"/>
                <a:cs typeface="Times New Roman" panose="02020603050405020304" pitchFamily="18" charset="0"/>
              </a:rPr>
              <a:t> Project initiation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462213"/>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Selection of the best project given resource limits</a:t>
            </a:r>
          </a:p>
          <a:p>
            <a:pPr marL="457200" indent="-457200">
              <a:buFont typeface="Wingdings" panose="05000000000000000000" pitchFamily="2" charset="2"/>
              <a:buChar char="Ø"/>
            </a:pPr>
            <a:r>
              <a:rPr lang="en-US" sz="2800" dirty="0">
                <a:solidFill>
                  <a:schemeClr val="tx1">
                    <a:lumMod val="65000"/>
                    <a:lumOff val="35000"/>
                  </a:schemeClr>
                </a:solidFill>
              </a:rPr>
              <a:t>● Recognizing the benefits of the project</a:t>
            </a:r>
          </a:p>
          <a:p>
            <a:pPr marL="457200" indent="-457200">
              <a:buFont typeface="Wingdings" panose="05000000000000000000" pitchFamily="2" charset="2"/>
              <a:buChar char="Ø"/>
            </a:pPr>
            <a:r>
              <a:rPr lang="en-US" sz="2800" dirty="0">
                <a:solidFill>
                  <a:schemeClr val="tx1">
                    <a:lumMod val="65000"/>
                    <a:lumOff val="35000"/>
                  </a:schemeClr>
                </a:solidFill>
              </a:rPr>
              <a:t>● Preparation of the documents to sanction the project</a:t>
            </a:r>
          </a:p>
          <a:p>
            <a:pPr marL="457200" indent="-457200">
              <a:buFont typeface="Wingdings" panose="05000000000000000000" pitchFamily="2" charset="2"/>
              <a:buChar char="Ø"/>
            </a:pPr>
            <a:r>
              <a:rPr lang="en-US" sz="2800" dirty="0">
                <a:solidFill>
                  <a:schemeClr val="tx1">
                    <a:lumMod val="65000"/>
                    <a:lumOff val="35000"/>
                  </a:schemeClr>
                </a:solidFill>
              </a:rPr>
              <a:t>● Assigning of the project manager</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3779034230"/>
      </p:ext>
    </p:extLst>
  </p:cSld>
  <p:clrMapOvr>
    <a:masterClrMapping/>
  </p:clrMapOvr>
  <mc:AlternateContent xmlns:mc="http://schemas.openxmlformats.org/markup-compatibility/2006" xmlns:p14="http://schemas.microsoft.com/office/powerpoint/2010/main">
    <mc:Choice Requires="p14">
      <p:transition p14:dur="10" advTm="112185"/>
    </mc:Choice>
    <mc:Fallback xmlns="">
      <p:transition advTm="11218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2278" y="1026536"/>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a:t>
            </a:r>
            <a:r>
              <a:rPr lang="en-US" sz="2800" b="1" baseline="30000" dirty="0">
                <a:latin typeface="Times New Roman" panose="02020603050405020304" pitchFamily="18" charset="0"/>
                <a:cs typeface="Times New Roman" panose="02020603050405020304" pitchFamily="18" charset="0"/>
              </a:rPr>
              <a:t>nd</a:t>
            </a:r>
            <a:r>
              <a:rPr lang="en-US" sz="2800" b="1" dirty="0">
                <a:latin typeface="Times New Roman" panose="02020603050405020304" pitchFamily="18" charset="0"/>
                <a:cs typeface="Times New Roman" panose="02020603050405020304" pitchFamily="18" charset="0"/>
              </a:rPr>
              <a:t> Project planning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462213"/>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Definition of the work requirements</a:t>
            </a:r>
          </a:p>
          <a:p>
            <a:pPr marL="457200" indent="-457200">
              <a:buFont typeface="Wingdings" panose="05000000000000000000" pitchFamily="2" charset="2"/>
              <a:buChar char="Ø"/>
            </a:pPr>
            <a:r>
              <a:rPr lang="en-US" sz="2800" dirty="0">
                <a:solidFill>
                  <a:schemeClr val="tx1">
                    <a:lumMod val="65000"/>
                    <a:lumOff val="35000"/>
                  </a:schemeClr>
                </a:solidFill>
              </a:rPr>
              <a:t>● Definition of the quality and quantity of work</a:t>
            </a:r>
          </a:p>
          <a:p>
            <a:pPr marL="457200" indent="-457200">
              <a:buFont typeface="Wingdings" panose="05000000000000000000" pitchFamily="2" charset="2"/>
              <a:buChar char="Ø"/>
            </a:pPr>
            <a:r>
              <a:rPr lang="en-US" sz="2800" dirty="0">
                <a:solidFill>
                  <a:schemeClr val="tx1">
                    <a:lumMod val="65000"/>
                    <a:lumOff val="35000"/>
                  </a:schemeClr>
                </a:solidFill>
              </a:rPr>
              <a:t>● Definition of the resources needed</a:t>
            </a:r>
          </a:p>
          <a:p>
            <a:pPr marL="457200" indent="-457200">
              <a:buFont typeface="Wingdings" panose="05000000000000000000" pitchFamily="2" charset="2"/>
              <a:buChar char="Ø"/>
            </a:pPr>
            <a:r>
              <a:rPr lang="en-US" sz="2800" dirty="0">
                <a:solidFill>
                  <a:schemeClr val="tx1">
                    <a:lumMod val="65000"/>
                    <a:lumOff val="35000"/>
                  </a:schemeClr>
                </a:solidFill>
              </a:rPr>
              <a:t>● Scheduling the activities</a:t>
            </a:r>
          </a:p>
          <a:p>
            <a:pPr marL="457200" indent="-457200">
              <a:buFont typeface="Wingdings" panose="05000000000000000000" pitchFamily="2" charset="2"/>
              <a:buChar char="Ø"/>
            </a:pPr>
            <a:r>
              <a:rPr lang="en-US" sz="2800" dirty="0">
                <a:solidFill>
                  <a:schemeClr val="tx1">
                    <a:lumMod val="65000"/>
                    <a:lumOff val="35000"/>
                  </a:schemeClr>
                </a:solidFill>
              </a:rPr>
              <a:t>● Evaluation of the various risks</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2307029150"/>
      </p:ext>
    </p:extLst>
  </p:cSld>
  <p:clrMapOvr>
    <a:masterClrMapping/>
  </p:clrMapOvr>
  <mc:AlternateContent xmlns:mc="http://schemas.openxmlformats.org/markup-compatibility/2006" xmlns:p14="http://schemas.microsoft.com/office/powerpoint/2010/main">
    <mc:Choice Requires="p14">
      <p:transition p14:dur="10" advTm="121102"/>
    </mc:Choice>
    <mc:Fallback xmlns="">
      <p:transition advTm="12110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103151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a:t>
            </a:r>
            <a:r>
              <a:rPr lang="en-US" sz="2800" b="1" baseline="30000" dirty="0">
                <a:latin typeface="Times New Roman" panose="02020603050405020304" pitchFamily="18" charset="0"/>
                <a:cs typeface="Times New Roman" panose="02020603050405020304" pitchFamily="18" charset="0"/>
              </a:rPr>
              <a:t>rd</a:t>
            </a:r>
            <a:r>
              <a:rPr lang="en-US" sz="2800" b="1" dirty="0">
                <a:latin typeface="Times New Roman" panose="02020603050405020304" pitchFamily="18" charset="0"/>
                <a:cs typeface="Times New Roman" panose="02020603050405020304" pitchFamily="18" charset="0"/>
              </a:rPr>
              <a:t> Project execution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031325"/>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Negotiating for the project team members</a:t>
            </a:r>
          </a:p>
          <a:p>
            <a:pPr marL="457200" indent="-457200">
              <a:buFont typeface="Wingdings" panose="05000000000000000000" pitchFamily="2" charset="2"/>
              <a:buChar char="Ø"/>
            </a:pPr>
            <a:r>
              <a:rPr lang="en-US" sz="2800" dirty="0">
                <a:solidFill>
                  <a:schemeClr val="tx1">
                    <a:lumMod val="65000"/>
                    <a:lumOff val="35000"/>
                  </a:schemeClr>
                </a:solidFill>
              </a:rPr>
              <a:t>● Directing and managing the work</a:t>
            </a:r>
          </a:p>
          <a:p>
            <a:pPr marL="457200" indent="-457200">
              <a:buFont typeface="Wingdings" panose="05000000000000000000" pitchFamily="2" charset="2"/>
              <a:buChar char="Ø"/>
            </a:pPr>
            <a:r>
              <a:rPr lang="en-US" sz="2800" dirty="0">
                <a:solidFill>
                  <a:schemeClr val="tx1">
                    <a:lumMod val="65000"/>
                    <a:lumOff val="35000"/>
                  </a:schemeClr>
                </a:solidFill>
              </a:rPr>
              <a:t>● Working with the team members to help them improve</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3721022339"/>
      </p:ext>
    </p:extLst>
  </p:cSld>
  <p:clrMapOvr>
    <a:masterClrMapping/>
  </p:clrMapOvr>
  <mc:AlternateContent xmlns:mc="http://schemas.openxmlformats.org/markup-compatibility/2006" xmlns:p14="http://schemas.microsoft.com/office/powerpoint/2010/main">
    <mc:Choice Requires="p14">
      <p:transition p14:dur="10" advTm="104151"/>
    </mc:Choice>
    <mc:Fallback xmlns="">
      <p:transition advTm="1041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1066279"/>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a:t>
            </a:r>
            <a:r>
              <a:rPr lang="en-US" sz="2800" b="1" baseline="30000" dirty="0">
                <a:latin typeface="Times New Roman" panose="02020603050405020304" pitchFamily="18" charset="0"/>
                <a:cs typeface="Times New Roman" panose="02020603050405020304" pitchFamily="18" charset="0"/>
              </a:rPr>
              <a:t>th</a:t>
            </a:r>
            <a:r>
              <a:rPr lang="en-US" sz="2800" b="1" dirty="0">
                <a:latin typeface="Times New Roman" panose="02020603050405020304" pitchFamily="18" charset="0"/>
                <a:cs typeface="Times New Roman" panose="02020603050405020304" pitchFamily="18" charset="0"/>
              </a:rPr>
              <a:t> Project monitoring and control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031325"/>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Tracking progress</a:t>
            </a:r>
          </a:p>
          <a:p>
            <a:pPr marL="457200" indent="-457200">
              <a:buFont typeface="Wingdings" panose="05000000000000000000" pitchFamily="2" charset="2"/>
              <a:buChar char="Ø"/>
            </a:pPr>
            <a:r>
              <a:rPr lang="en-US" sz="2800" dirty="0">
                <a:solidFill>
                  <a:schemeClr val="tx1">
                    <a:lumMod val="65000"/>
                    <a:lumOff val="35000"/>
                  </a:schemeClr>
                </a:solidFill>
              </a:rPr>
              <a:t>● Comparing actual outcome to predicted outcome</a:t>
            </a:r>
          </a:p>
          <a:p>
            <a:pPr marL="457200" indent="-457200">
              <a:buFont typeface="Wingdings" panose="05000000000000000000" pitchFamily="2" charset="2"/>
              <a:buChar char="Ø"/>
            </a:pPr>
            <a:r>
              <a:rPr lang="en-US" sz="2800" dirty="0">
                <a:solidFill>
                  <a:schemeClr val="tx1">
                    <a:lumMod val="65000"/>
                    <a:lumOff val="35000"/>
                  </a:schemeClr>
                </a:solidFill>
              </a:rPr>
              <a:t>● Analyzing variances and impacts</a:t>
            </a:r>
          </a:p>
          <a:p>
            <a:pPr marL="457200" indent="-457200">
              <a:buFont typeface="Wingdings" panose="05000000000000000000" pitchFamily="2" charset="2"/>
              <a:buChar char="Ø"/>
            </a:pPr>
            <a:r>
              <a:rPr lang="en-US" sz="2800" dirty="0">
                <a:solidFill>
                  <a:schemeClr val="tx1">
                    <a:lumMod val="65000"/>
                    <a:lumOff val="35000"/>
                  </a:schemeClr>
                </a:solidFill>
              </a:rPr>
              <a:t>● Making adjustments</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2114798959"/>
      </p:ext>
    </p:extLst>
  </p:cSld>
  <p:clrMapOvr>
    <a:masterClrMapping/>
  </p:clrMapOvr>
  <mc:AlternateContent xmlns:mc="http://schemas.openxmlformats.org/markup-compatibility/2006" xmlns:p14="http://schemas.microsoft.com/office/powerpoint/2010/main">
    <mc:Choice Requires="p14">
      <p:transition p14:dur="10" advTm="123632"/>
    </mc:Choice>
    <mc:Fallback xmlns="">
      <p:transition advTm="12363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996160"/>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5</a:t>
            </a:r>
            <a:r>
              <a:rPr lang="en-US" sz="2800" b="1" baseline="30000" dirty="0">
                <a:latin typeface="Times New Roman" panose="02020603050405020304" pitchFamily="18" charset="0"/>
                <a:cs typeface="Times New Roman" panose="02020603050405020304" pitchFamily="18" charset="0"/>
              </a:rPr>
              <a:t>th</a:t>
            </a:r>
            <a:r>
              <a:rPr lang="en-US" sz="2800" b="1" dirty="0">
                <a:latin typeface="Times New Roman" panose="02020603050405020304" pitchFamily="18" charset="0"/>
                <a:cs typeface="Times New Roman" panose="02020603050405020304" pitchFamily="18" charset="0"/>
              </a:rPr>
              <a:t> Project closure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031325"/>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Verifying that all of the work has been accomplished</a:t>
            </a:r>
          </a:p>
          <a:p>
            <a:pPr marL="457200" indent="-457200">
              <a:buFont typeface="Wingdings" panose="05000000000000000000" pitchFamily="2" charset="2"/>
              <a:buChar char="Ø"/>
            </a:pPr>
            <a:r>
              <a:rPr lang="en-US" sz="2800" dirty="0">
                <a:solidFill>
                  <a:schemeClr val="tx1">
                    <a:lumMod val="65000"/>
                    <a:lumOff val="35000"/>
                  </a:schemeClr>
                </a:solidFill>
              </a:rPr>
              <a:t>● Contractual closure of the contract</a:t>
            </a:r>
          </a:p>
          <a:p>
            <a:pPr marL="457200" indent="-457200">
              <a:buFont typeface="Wingdings" panose="05000000000000000000" pitchFamily="2" charset="2"/>
              <a:buChar char="Ø"/>
            </a:pPr>
            <a:r>
              <a:rPr lang="en-US" sz="2800" dirty="0">
                <a:solidFill>
                  <a:schemeClr val="tx1">
                    <a:lumMod val="65000"/>
                    <a:lumOff val="35000"/>
                  </a:schemeClr>
                </a:solidFill>
              </a:rPr>
              <a:t>● Financial closure of the charge numbers</a:t>
            </a:r>
          </a:p>
          <a:p>
            <a:pPr marL="457200" indent="-457200">
              <a:buFont typeface="Wingdings" panose="05000000000000000000" pitchFamily="2" charset="2"/>
              <a:buChar char="Ø"/>
            </a:pPr>
            <a:r>
              <a:rPr lang="en-US" sz="2800" dirty="0">
                <a:solidFill>
                  <a:schemeClr val="tx1">
                    <a:lumMod val="65000"/>
                    <a:lumOff val="35000"/>
                  </a:schemeClr>
                </a:solidFill>
              </a:rPr>
              <a:t>● Administrative closure of the paper work</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2960111821"/>
      </p:ext>
    </p:extLst>
  </p:cSld>
  <p:clrMapOvr>
    <a:masterClrMapping/>
  </p:clrMapOvr>
  <mc:AlternateContent xmlns:mc="http://schemas.openxmlformats.org/markup-compatibility/2006" xmlns:p14="http://schemas.microsoft.com/office/powerpoint/2010/main">
    <mc:Choice Requires="p14">
      <p:transition p14:dur="10" advTm="133246"/>
    </mc:Choice>
    <mc:Fallback xmlns="">
      <p:transition advTm="13324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The Concept of Project Management</a:t>
            </a:r>
            <a:r>
              <a:rPr lang="ar-EG" sz="2000" b="1" dirty="0">
                <a:solidFill>
                  <a:schemeClr val="bg2">
                    <a:lumMod val="90000"/>
                  </a:schemeClr>
                </a:solidFill>
                <a:latin typeface="Times New Roman" panose="02020603050405020304" pitchFamily="18" charset="0"/>
                <a:cs typeface="Times New Roman" panose="02020603050405020304" pitchFamily="18" charset="0"/>
              </a:rPr>
              <a:t> </a:t>
            </a:r>
            <a:r>
              <a:rPr lang="en-US" sz="1400" b="1" dirty="0">
                <a:solidFill>
                  <a:schemeClr val="bg2">
                    <a:lumMod val="90000"/>
                  </a:scheme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Approaches to Project Management </a:t>
            </a:r>
            <a:r>
              <a:rPr lang="en-US" sz="1400" b="1" dirty="0">
                <a:solidFill>
                  <a:schemeClr val="bg2">
                    <a:lumMod val="90000"/>
                  </a:schemeClr>
                </a:solidFill>
                <a:latin typeface="Times New Roman" panose="02020603050405020304" pitchFamily="18" charset="0"/>
                <a:cs typeface="Times New Roman" panose="02020603050405020304" pitchFamily="18" charset="0"/>
              </a:rPr>
              <a:t>“Project Management Life Cycle”</a:t>
            </a:r>
            <a:br>
              <a:rPr lang="en-US" sz="1400" b="1" dirty="0">
                <a:solidFill>
                  <a:schemeClr val="bg2">
                    <a:lumMod val="90000"/>
                  </a:schemeClr>
                </a:solidFill>
                <a:latin typeface="Times New Roman" panose="02020603050405020304" pitchFamily="18" charset="0"/>
                <a:cs typeface="Times New Roman" panose="02020603050405020304" pitchFamily="18" charset="0"/>
              </a:rPr>
            </a:br>
            <a:r>
              <a:rPr lang="en-US" sz="1400" b="1" dirty="0">
                <a:solidFill>
                  <a:schemeClr val="bg2">
                    <a:lumMod val="90000"/>
                  </a:scheme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Closing Process</a:t>
            </a:r>
            <a:endParaRPr lang="en-US" sz="2000" b="1" dirty="0">
              <a:solidFill>
                <a:schemeClr val="bg2">
                  <a:lumMod val="90000"/>
                </a:scheme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3176426"/>
      </p:ext>
    </p:extLst>
  </p:cSld>
  <p:clrMapOvr>
    <a:masterClrMapping/>
  </p:clrMapOvr>
  <mc:AlternateContent xmlns:mc="http://schemas.openxmlformats.org/markup-compatibility/2006" xmlns:p14="http://schemas.microsoft.com/office/powerpoint/2010/main">
    <mc:Choice Requires="p14">
      <p:transition spd="slow" p14:dur="2000" advTm="14824"/>
    </mc:Choice>
    <mc:Fallback xmlns="">
      <p:transition spd="slow" advTm="1482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Successful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3539430"/>
          </a:xfrm>
          <a:prstGeom prst="rect">
            <a:avLst/>
          </a:prstGeom>
          <a:noFill/>
        </p:spPr>
        <p:txBody>
          <a:bodyPr wrap="square" rtlCol="0">
            <a:spAutoFit/>
          </a:bodyPr>
          <a:lstStyle/>
          <a:p>
            <a:pPr lvl="0">
              <a:defRPr/>
            </a:pPr>
            <a:r>
              <a:rPr lang="en-US" sz="2800" dirty="0">
                <a:solidFill>
                  <a:schemeClr val="tx1">
                    <a:lumMod val="65000"/>
                    <a:lumOff val="35000"/>
                  </a:schemeClr>
                </a:solidFill>
              </a:rPr>
              <a:t>Successful project management can then be defined as having achieved the project objectives:</a:t>
            </a:r>
          </a:p>
          <a:p>
            <a:pPr lvl="0">
              <a:defRPr/>
            </a:pPr>
            <a:r>
              <a:rPr lang="en-US" sz="2800" dirty="0">
                <a:solidFill>
                  <a:schemeClr val="tx1">
                    <a:lumMod val="65000"/>
                    <a:lumOff val="35000"/>
                  </a:schemeClr>
                </a:solidFill>
              </a:rPr>
              <a:t>● Within time</a:t>
            </a:r>
          </a:p>
          <a:p>
            <a:pPr lvl="0">
              <a:defRPr/>
            </a:pPr>
            <a:r>
              <a:rPr lang="en-US" sz="2800" dirty="0">
                <a:solidFill>
                  <a:schemeClr val="tx1">
                    <a:lumMod val="65000"/>
                    <a:lumOff val="35000"/>
                  </a:schemeClr>
                </a:solidFill>
              </a:rPr>
              <a:t>● Within cost</a:t>
            </a:r>
          </a:p>
          <a:p>
            <a:pPr lvl="0">
              <a:defRPr/>
            </a:pPr>
            <a:r>
              <a:rPr lang="en-US" sz="2800" dirty="0">
                <a:solidFill>
                  <a:schemeClr val="tx1">
                    <a:lumMod val="65000"/>
                    <a:lumOff val="35000"/>
                  </a:schemeClr>
                </a:solidFill>
              </a:rPr>
              <a:t>● At the desired performance/technology level</a:t>
            </a:r>
          </a:p>
          <a:p>
            <a:pPr lvl="0">
              <a:defRPr/>
            </a:pPr>
            <a:r>
              <a:rPr lang="en-US" sz="2800" dirty="0">
                <a:solidFill>
                  <a:schemeClr val="tx1">
                    <a:lumMod val="65000"/>
                    <a:lumOff val="35000"/>
                  </a:schemeClr>
                </a:solidFill>
              </a:rPr>
              <a:t>● While utilizing the assigned resources effectively and efficiently</a:t>
            </a:r>
          </a:p>
          <a:p>
            <a:pPr lvl="0">
              <a:defRPr/>
            </a:pPr>
            <a:r>
              <a:rPr lang="en-US" sz="2800" dirty="0">
                <a:solidFill>
                  <a:schemeClr val="tx1">
                    <a:lumMod val="65000"/>
                    <a:lumOff val="35000"/>
                  </a:schemeClr>
                </a:solidFill>
              </a:rPr>
              <a:t>● Accepted by the customer</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1605501077"/>
      </p:ext>
    </p:extLst>
  </p:cSld>
  <p:clrMapOvr>
    <a:masterClrMapping/>
  </p:clrMapOvr>
  <mc:AlternateContent xmlns:mc="http://schemas.openxmlformats.org/markup-compatibility/2006" xmlns:p14="http://schemas.microsoft.com/office/powerpoint/2010/main">
    <mc:Choice Requires="p14">
      <p:transition p14:dur="10" advTm="173811"/>
    </mc:Choice>
    <mc:Fallback xmlns="">
      <p:transition advTm="17381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The Concept of Project Management</a:t>
            </a:r>
            <a:r>
              <a:rPr lang="ar-EG" sz="2000" b="1" dirty="0">
                <a:solidFill>
                  <a:schemeClr val="bg2">
                    <a:lumMod val="90000"/>
                  </a:schemeClr>
                </a:solidFill>
                <a:latin typeface="Times New Roman" panose="02020603050405020304" pitchFamily="18" charset="0"/>
                <a:cs typeface="Times New Roman" panose="02020603050405020304" pitchFamily="18" charset="0"/>
              </a:rPr>
              <a:t> </a:t>
            </a:r>
            <a:r>
              <a:rPr lang="en-US" sz="1400" b="1" dirty="0">
                <a:solidFill>
                  <a:schemeClr val="bg2">
                    <a:lumMod val="90000"/>
                  </a:scheme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Approaches to Project Management </a:t>
            </a:r>
            <a:r>
              <a:rPr lang="en-US" sz="1400" b="1" dirty="0">
                <a:solidFill>
                  <a:schemeClr val="bg2">
                    <a:lumMod val="90000"/>
                  </a:schemeClr>
                </a:solidFill>
                <a:latin typeface="Times New Roman" panose="02020603050405020304" pitchFamily="18" charset="0"/>
                <a:cs typeface="Times New Roman" panose="02020603050405020304" pitchFamily="18" charset="0"/>
              </a:rPr>
              <a:t>“Project Management Life Cycle”</a:t>
            </a:r>
            <a:br>
              <a:rPr lang="en-US" sz="1400" b="1" dirty="0">
                <a:solidFill>
                  <a:schemeClr val="bg2">
                    <a:lumMod val="90000"/>
                  </a:schemeClr>
                </a:solidFill>
                <a:latin typeface="Times New Roman" panose="02020603050405020304" pitchFamily="18" charset="0"/>
                <a:cs typeface="Times New Roman" panose="02020603050405020304" pitchFamily="18" charset="0"/>
              </a:rPr>
            </a:br>
            <a:r>
              <a:rPr lang="en-US" sz="1400" b="1" dirty="0">
                <a:solidFill>
                  <a:schemeClr val="bg2">
                    <a:lumMod val="90000"/>
                  </a:scheme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Closing Process</a:t>
            </a:r>
            <a:endParaRPr lang="en-US" sz="2000" b="1" dirty="0">
              <a:solidFill>
                <a:schemeClr val="bg2">
                  <a:lumMod val="90000"/>
                </a:scheme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prstClr val="black">
                    <a:lumMod val="65000"/>
                    <a:lumOff val="35000"/>
                  </a:prst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5219789"/>
      </p:ext>
    </p:extLst>
  </p:cSld>
  <p:clrMapOvr>
    <a:masterClrMapping/>
  </p:clrMapOvr>
  <mc:AlternateContent xmlns:mc="http://schemas.openxmlformats.org/markup-compatibility/2006" xmlns:p14="http://schemas.microsoft.com/office/powerpoint/2010/main">
    <mc:Choice Requires="p14">
      <p:transition spd="slow" p14:dur="2000" advTm="10319"/>
    </mc:Choice>
    <mc:Fallback xmlns="">
      <p:transition spd="slow" advTm="1031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7181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Obstacles of 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 Project complexity</a:t>
            </a:r>
          </a:p>
          <a:p>
            <a:pPr lvl="0">
              <a:defRPr/>
            </a:pPr>
            <a:r>
              <a:rPr lang="en-US" sz="2800" dirty="0">
                <a:solidFill>
                  <a:schemeClr val="tx1">
                    <a:lumMod val="65000"/>
                    <a:lumOff val="35000"/>
                  </a:schemeClr>
                </a:solidFill>
              </a:rPr>
              <a:t>● Customer’s special requirements and scope changes</a:t>
            </a:r>
          </a:p>
          <a:p>
            <a:pPr lvl="0">
              <a:defRPr/>
            </a:pPr>
            <a:r>
              <a:rPr lang="en-US" sz="2800" dirty="0">
                <a:solidFill>
                  <a:schemeClr val="tx1">
                    <a:lumMod val="65000"/>
                    <a:lumOff val="35000"/>
                  </a:schemeClr>
                </a:solidFill>
              </a:rPr>
              <a:t>● Organizational restructuring</a:t>
            </a:r>
          </a:p>
          <a:p>
            <a:pPr lvl="0">
              <a:defRPr/>
            </a:pPr>
            <a:r>
              <a:rPr lang="en-US" sz="2800" dirty="0">
                <a:solidFill>
                  <a:schemeClr val="tx1">
                    <a:lumMod val="65000"/>
                    <a:lumOff val="35000"/>
                  </a:schemeClr>
                </a:solidFill>
              </a:rPr>
              <a:t>● Project risks</a:t>
            </a:r>
          </a:p>
          <a:p>
            <a:pPr lvl="0">
              <a:defRPr/>
            </a:pPr>
            <a:r>
              <a:rPr lang="en-US" sz="2800" dirty="0">
                <a:solidFill>
                  <a:schemeClr val="tx1">
                    <a:lumMod val="65000"/>
                    <a:lumOff val="35000"/>
                  </a:schemeClr>
                </a:solidFill>
              </a:rPr>
              <a:t>● Changes in technology</a:t>
            </a:r>
          </a:p>
          <a:p>
            <a:pPr lvl="0">
              <a:defRPr/>
            </a:pPr>
            <a:r>
              <a:rPr lang="en-US" sz="2800" dirty="0">
                <a:solidFill>
                  <a:schemeClr val="tx1">
                    <a:lumMod val="65000"/>
                    <a:lumOff val="35000"/>
                  </a:schemeClr>
                </a:solidFill>
              </a:rPr>
              <a:t>● Forward planning and pricing</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3056693151"/>
      </p:ext>
    </p:extLst>
  </p:cSld>
  <p:clrMapOvr>
    <a:masterClrMapping/>
  </p:clrMapOvr>
  <mc:AlternateContent xmlns:mc="http://schemas.openxmlformats.org/markup-compatibility/2006" xmlns:p14="http://schemas.microsoft.com/office/powerpoint/2010/main">
    <mc:Choice Requires="p14">
      <p:transition p14:dur="10" advTm="291815"/>
    </mc:Choice>
    <mc:Fallback xmlns="">
      <p:transition advTm="29181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The Concept of Project Management</a:t>
            </a:r>
            <a:r>
              <a:rPr lang="ar-EG" sz="2000" b="1" dirty="0">
                <a:solidFill>
                  <a:schemeClr val="bg2">
                    <a:lumMod val="90000"/>
                  </a:schemeClr>
                </a:solidFill>
                <a:latin typeface="Times New Roman" panose="02020603050405020304" pitchFamily="18" charset="0"/>
                <a:cs typeface="Times New Roman" panose="02020603050405020304" pitchFamily="18" charset="0"/>
              </a:rPr>
              <a:t> </a:t>
            </a:r>
            <a:r>
              <a:rPr lang="en-US" sz="1400" b="1" dirty="0">
                <a:solidFill>
                  <a:schemeClr val="bg2">
                    <a:lumMod val="90000"/>
                  </a:scheme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Approaches to Project Management </a:t>
            </a:r>
            <a:r>
              <a:rPr lang="en-US" sz="1400" b="1" dirty="0">
                <a:solidFill>
                  <a:schemeClr val="bg2">
                    <a:lumMod val="90000"/>
                  </a:schemeClr>
                </a:solidFill>
                <a:latin typeface="Times New Roman" panose="02020603050405020304" pitchFamily="18" charset="0"/>
                <a:cs typeface="Times New Roman" panose="02020603050405020304" pitchFamily="18" charset="0"/>
              </a:rPr>
              <a:t>“Project Management Life Cycle”</a:t>
            </a:r>
            <a:br>
              <a:rPr lang="en-US" sz="1400" b="1" dirty="0">
                <a:solidFill>
                  <a:schemeClr val="bg2">
                    <a:lumMod val="90000"/>
                  </a:schemeClr>
                </a:solidFill>
                <a:latin typeface="Times New Roman" panose="02020603050405020304" pitchFamily="18" charset="0"/>
                <a:cs typeface="Times New Roman" panose="02020603050405020304" pitchFamily="18" charset="0"/>
              </a:rPr>
            </a:br>
            <a:r>
              <a:rPr lang="en-US" sz="1400" b="1" dirty="0">
                <a:solidFill>
                  <a:schemeClr val="bg2">
                    <a:lumMod val="90000"/>
                  </a:scheme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Closing Process</a:t>
            </a:r>
            <a:endParaRPr lang="en-US" sz="2000" b="1" dirty="0">
              <a:solidFill>
                <a:schemeClr val="bg2">
                  <a:lumMod val="90000"/>
                </a:scheme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bg2">
                  <a:lumMod val="90000"/>
                </a:schemeClr>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5575139"/>
      </p:ext>
    </p:extLst>
  </p:cSld>
  <p:clrMapOvr>
    <a:masterClrMapping/>
  </p:clrMapOvr>
  <mc:AlternateContent xmlns:mc="http://schemas.openxmlformats.org/markup-compatibility/2006" xmlns:p14="http://schemas.microsoft.com/office/powerpoint/2010/main">
    <mc:Choice Requires="p14">
      <p:transition spd="slow" p14:dur="2000" advTm="8601"/>
    </mc:Choice>
    <mc:Fallback xmlns="">
      <p:transition spd="slow" advTm="860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Project management can mean different things to different people. </a:t>
            </a:r>
          </a:p>
          <a:p>
            <a:pPr lvl="0">
              <a:defRPr/>
            </a:pPr>
            <a:r>
              <a:rPr lang="en-US" sz="2800" dirty="0">
                <a:solidFill>
                  <a:schemeClr val="tx1">
                    <a:lumMod val="65000"/>
                    <a:lumOff val="35000"/>
                  </a:schemeClr>
                </a:solidFill>
              </a:rPr>
              <a:t>Quite often, people misunderstand the concept because they have ongoing projects within their company and feel that they are using project management to control these activities. </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9973287" y="1976543"/>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1546068852"/>
      </p:ext>
    </p:extLst>
  </p:cSld>
  <p:clrMapOvr>
    <a:masterClrMapping/>
  </p:clrMapOvr>
  <mc:AlternateContent xmlns:mc="http://schemas.openxmlformats.org/markup-compatibility/2006" xmlns:p14="http://schemas.microsoft.com/office/powerpoint/2010/main">
    <mc:Choice Requires="p14">
      <p:transition p14:dur="10" advTm="216536"/>
    </mc:Choice>
    <mc:Fallback xmlns="">
      <p:transition advTm="21653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In such a case, the following might be considered an appropriate definition:</a:t>
            </a:r>
          </a:p>
          <a:p>
            <a:pPr lvl="0">
              <a:defRPr/>
            </a:pPr>
            <a:r>
              <a:rPr lang="en-US" sz="2800" dirty="0">
                <a:solidFill>
                  <a:schemeClr val="tx1">
                    <a:lumMod val="65000"/>
                    <a:lumOff val="35000"/>
                  </a:schemeClr>
                </a:solidFill>
              </a:rPr>
              <a:t>Project management is the art of creating the illusion that any outcome is the result of a series of predetermined, deliberate acts when, in fact, it was dumb luck.</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239394952"/>
      </p:ext>
    </p:extLst>
  </p:cSld>
  <p:clrMapOvr>
    <a:masterClrMapping/>
  </p:clrMapOvr>
  <mc:AlternateContent xmlns:mc="http://schemas.openxmlformats.org/markup-compatibility/2006" xmlns:p14="http://schemas.microsoft.com/office/powerpoint/2010/main">
    <mc:Choice Requires="p14">
      <p:transition p14:dur="10" advTm="96512"/>
    </mc:Choice>
    <mc:Fallback xmlns="">
      <p:transition advTm="9651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1384995"/>
          </a:xfrm>
          <a:prstGeom prst="rect">
            <a:avLst/>
          </a:prstGeom>
          <a:noFill/>
        </p:spPr>
        <p:txBody>
          <a:bodyPr wrap="square" rtlCol="0">
            <a:spAutoFit/>
          </a:bodyPr>
          <a:lstStyle/>
          <a:p>
            <a:pPr lvl="0">
              <a:defRPr/>
            </a:pPr>
            <a:r>
              <a:rPr lang="en-US" sz="2800" dirty="0">
                <a:solidFill>
                  <a:schemeClr val="tx1">
                    <a:lumMod val="65000"/>
                    <a:lumOff val="35000"/>
                  </a:schemeClr>
                </a:solidFill>
              </a:rPr>
              <a:t>Project management is designed to make better use of existing resources by getting work to flow horizontally as well as vertically within the company. </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4191008779"/>
      </p:ext>
    </p:extLst>
  </p:cSld>
  <p:clrMapOvr>
    <a:masterClrMapping/>
  </p:clrMapOvr>
  <mc:AlternateContent xmlns:mc="http://schemas.openxmlformats.org/markup-compatibility/2006" xmlns:p14="http://schemas.microsoft.com/office/powerpoint/2010/main">
    <mc:Choice Requires="p14">
      <p:transition p14:dur="10" advTm="75846"/>
    </mc:Choice>
    <mc:Fallback xmlns="">
      <p:transition advTm="7584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1815882"/>
          </a:xfrm>
          <a:prstGeom prst="rect">
            <a:avLst/>
          </a:prstGeom>
          <a:noFill/>
        </p:spPr>
        <p:txBody>
          <a:bodyPr wrap="square" rtlCol="0">
            <a:spAutoFit/>
          </a:bodyPr>
          <a:lstStyle/>
          <a:p>
            <a:pPr lvl="0">
              <a:defRPr/>
            </a:pPr>
            <a:r>
              <a:rPr lang="en-US" sz="2800" dirty="0">
                <a:solidFill>
                  <a:schemeClr val="tx1">
                    <a:lumMod val="65000"/>
                    <a:lumOff val="35000"/>
                  </a:schemeClr>
                </a:solidFill>
              </a:rPr>
              <a:t>Project management is the planning, organizing, directing, and controlling of company resources for a relatively short-term objective that has been established to complete specific goals and objectives. </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9268327" y="1989990"/>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2456299974"/>
      </p:ext>
    </p:extLst>
  </p:cSld>
  <p:clrMapOvr>
    <a:masterClrMapping/>
  </p:clrMapOvr>
  <mc:AlternateContent xmlns:mc="http://schemas.openxmlformats.org/markup-compatibility/2006" xmlns:p14="http://schemas.microsoft.com/office/powerpoint/2010/main">
    <mc:Choice Requires="p14">
      <p:transition p14:dur="10" advTm="123029"/>
    </mc:Choice>
    <mc:Fallback xmlns="">
      <p:transition advTm="12302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3108543"/>
          </a:xfrm>
          <a:prstGeom prst="rect">
            <a:avLst/>
          </a:prstGeom>
          <a:noFill/>
        </p:spPr>
        <p:txBody>
          <a:bodyPr wrap="square" rtlCol="0">
            <a:spAutoFit/>
          </a:bodyPr>
          <a:lstStyle/>
          <a:p>
            <a:pPr lvl="0">
              <a:defRPr/>
            </a:pPr>
            <a:r>
              <a:rPr lang="en-US" sz="2800" dirty="0">
                <a:solidFill>
                  <a:schemeClr val="tx1">
                    <a:lumMod val="65000"/>
                    <a:lumOff val="35000"/>
                  </a:schemeClr>
                </a:solidFill>
              </a:rPr>
              <a:t>Classical management is usually considered to have five functions or principles:</a:t>
            </a:r>
          </a:p>
          <a:p>
            <a:pPr lvl="0">
              <a:defRPr/>
            </a:pPr>
            <a:r>
              <a:rPr lang="en-US" sz="2800" dirty="0">
                <a:solidFill>
                  <a:schemeClr val="tx1">
                    <a:lumMod val="65000"/>
                    <a:lumOff val="35000"/>
                  </a:schemeClr>
                </a:solidFill>
              </a:rPr>
              <a:t>● Planning</a:t>
            </a:r>
          </a:p>
          <a:p>
            <a:pPr lvl="0">
              <a:defRPr/>
            </a:pPr>
            <a:r>
              <a:rPr lang="en-US" sz="2800" dirty="0">
                <a:solidFill>
                  <a:schemeClr val="tx1">
                    <a:lumMod val="65000"/>
                    <a:lumOff val="35000"/>
                  </a:schemeClr>
                </a:solidFill>
              </a:rPr>
              <a:t>● Organizing</a:t>
            </a:r>
          </a:p>
          <a:p>
            <a:pPr lvl="0">
              <a:defRPr/>
            </a:pPr>
            <a:r>
              <a:rPr lang="en-US" sz="2800" dirty="0">
                <a:solidFill>
                  <a:schemeClr val="tx1">
                    <a:lumMod val="65000"/>
                    <a:lumOff val="35000"/>
                  </a:schemeClr>
                </a:solidFill>
              </a:rPr>
              <a:t>● Staffing</a:t>
            </a:r>
          </a:p>
          <a:p>
            <a:pPr lvl="0">
              <a:defRPr/>
            </a:pPr>
            <a:r>
              <a:rPr lang="en-US" sz="2800" dirty="0">
                <a:solidFill>
                  <a:schemeClr val="tx1">
                    <a:lumMod val="65000"/>
                    <a:lumOff val="35000"/>
                  </a:schemeClr>
                </a:solidFill>
              </a:rPr>
              <a:t>● Controlling</a:t>
            </a:r>
          </a:p>
          <a:p>
            <a:pPr lvl="0">
              <a:defRPr/>
            </a:pPr>
            <a:r>
              <a:rPr lang="en-US" sz="2800" dirty="0">
                <a:solidFill>
                  <a:schemeClr val="tx1">
                    <a:lumMod val="65000"/>
                    <a:lumOff val="35000"/>
                  </a:schemeClr>
                </a:solidFill>
              </a:rPr>
              <a:t>● Directing</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474289937"/>
      </p:ext>
    </p:extLst>
  </p:cSld>
  <p:clrMapOvr>
    <a:masterClrMapping/>
  </p:clrMapOvr>
  <mc:AlternateContent xmlns:mc="http://schemas.openxmlformats.org/markup-compatibility/2006" xmlns:p14="http://schemas.microsoft.com/office/powerpoint/2010/main">
    <mc:Choice Requires="p14">
      <p:transition p14:dur="10" advTm="191435"/>
    </mc:Choice>
    <mc:Fallback xmlns="">
      <p:transition advTm="19143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Today, the definition of project success has been modified to include completion:</a:t>
            </a:r>
          </a:p>
          <a:p>
            <a:pPr lvl="0">
              <a:defRPr/>
            </a:pPr>
            <a:r>
              <a:rPr lang="en-US" sz="2800" dirty="0">
                <a:solidFill>
                  <a:schemeClr val="tx1">
                    <a:lumMod val="65000"/>
                    <a:lumOff val="35000"/>
                  </a:schemeClr>
                </a:solidFill>
              </a:rPr>
              <a:t>● Within the allocated time period</a:t>
            </a:r>
          </a:p>
          <a:p>
            <a:pPr lvl="0">
              <a:defRPr/>
            </a:pPr>
            <a:r>
              <a:rPr lang="en-US" sz="2800" dirty="0">
                <a:solidFill>
                  <a:schemeClr val="tx1">
                    <a:lumMod val="65000"/>
                    <a:lumOff val="35000"/>
                  </a:schemeClr>
                </a:solidFill>
              </a:rPr>
              <a:t>● Within the budgeted cost</a:t>
            </a:r>
          </a:p>
          <a:p>
            <a:pPr lvl="0">
              <a:defRPr/>
            </a:pPr>
            <a:r>
              <a:rPr lang="en-US" sz="2800" dirty="0">
                <a:solidFill>
                  <a:schemeClr val="tx1">
                    <a:lumMod val="65000"/>
                    <a:lumOff val="35000"/>
                  </a:schemeClr>
                </a:solidFill>
              </a:rPr>
              <a:t>● At the proper performance or specification level</a:t>
            </a:r>
          </a:p>
          <a:p>
            <a:pPr lvl="0">
              <a:defRPr/>
            </a:pPr>
            <a:r>
              <a:rPr lang="en-US" sz="2800" dirty="0">
                <a:solidFill>
                  <a:schemeClr val="tx1">
                    <a:lumMod val="65000"/>
                    <a:lumOff val="35000"/>
                  </a:schemeClr>
                </a:solidFill>
              </a:rPr>
              <a:t>● With acceptance by the customer/user</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8933991" y="1970902"/>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2319271870"/>
      </p:ext>
    </p:extLst>
  </p:cSld>
  <p:clrMapOvr>
    <a:masterClrMapping/>
  </p:clrMapOvr>
  <mc:AlternateContent xmlns:mc="http://schemas.openxmlformats.org/markup-compatibility/2006" xmlns:p14="http://schemas.microsoft.com/office/powerpoint/2010/main">
    <mc:Choice Requires="p14">
      <p:transition p14:dur="10" advTm="111024"/>
    </mc:Choice>
    <mc:Fallback xmlns="">
      <p:transition advTm="11102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The Concept of Project Management</a:t>
            </a:r>
            <a:r>
              <a:rPr lang="ar-EG" sz="2000" b="1" dirty="0">
                <a:solidFill>
                  <a:schemeClr val="bg2">
                    <a:lumMod val="90000"/>
                  </a:schemeClr>
                </a:solidFill>
                <a:latin typeface="Times New Roman" panose="02020603050405020304" pitchFamily="18" charset="0"/>
                <a:cs typeface="Times New Roman" panose="02020603050405020304" pitchFamily="18" charset="0"/>
              </a:rPr>
              <a:t> </a:t>
            </a:r>
            <a:r>
              <a:rPr lang="en-US" sz="1400" b="1" dirty="0">
                <a:solidFill>
                  <a:schemeClr val="bg2">
                    <a:lumMod val="90000"/>
                  </a:scheme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Approaches to Project Management </a:t>
            </a:r>
            <a:r>
              <a:rPr lang="en-US" sz="1400" b="1" dirty="0">
                <a:solidFill>
                  <a:schemeClr val="bg2">
                    <a:lumMod val="90000"/>
                  </a:schemeClr>
                </a:solidFill>
                <a:latin typeface="Times New Roman" panose="02020603050405020304" pitchFamily="18" charset="0"/>
                <a:cs typeface="Times New Roman" panose="02020603050405020304" pitchFamily="18" charset="0"/>
              </a:rPr>
              <a:t>“Project Management Life Cycle”</a:t>
            </a:r>
            <a:br>
              <a:rPr lang="en-US" sz="1400" b="1" dirty="0">
                <a:solidFill>
                  <a:schemeClr val="bg2">
                    <a:lumMod val="90000"/>
                  </a:schemeClr>
                </a:solidFill>
                <a:latin typeface="Times New Roman" panose="02020603050405020304" pitchFamily="18" charset="0"/>
                <a:cs typeface="Times New Roman" panose="02020603050405020304" pitchFamily="18" charset="0"/>
              </a:rPr>
            </a:br>
            <a:r>
              <a:rPr lang="en-US" sz="1400" b="1" dirty="0">
                <a:solidFill>
                  <a:schemeClr val="bg2">
                    <a:lumMod val="90000"/>
                  </a:scheme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Closing Process</a:t>
            </a:r>
            <a:endParaRPr lang="en-US" sz="2000" b="1" dirty="0">
              <a:solidFill>
                <a:schemeClr val="bg2">
                  <a:lumMod val="90000"/>
                </a:scheme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029451"/>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MANAGER’S ROLE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The project manager is responsible for coordinating and integrating activities across multiple, functional lines. </a:t>
            </a:r>
          </a:p>
          <a:p>
            <a:pPr lvl="0">
              <a:defRPr/>
            </a:pPr>
            <a:r>
              <a:rPr lang="en-US" sz="2800" dirty="0">
                <a:solidFill>
                  <a:schemeClr val="tx1">
                    <a:lumMod val="65000"/>
                    <a:lumOff val="35000"/>
                  </a:schemeClr>
                </a:solidFill>
              </a:rPr>
              <a:t>The integration activities performed by the project manager include:</a:t>
            </a:r>
          </a:p>
          <a:p>
            <a:pPr lvl="0">
              <a:defRPr/>
            </a:pPr>
            <a:r>
              <a:rPr lang="en-US" sz="2800" dirty="0">
                <a:solidFill>
                  <a:schemeClr val="tx1">
                    <a:lumMod val="65000"/>
                    <a:lumOff val="35000"/>
                  </a:schemeClr>
                </a:solidFill>
              </a:rPr>
              <a:t>● Integrating the activities necessary to develop a project plan</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9497088" y="2273079"/>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2390091123"/>
      </p:ext>
    </p:extLst>
  </p:cSld>
  <p:clrMapOvr>
    <a:masterClrMapping/>
  </p:clrMapOvr>
  <mc:AlternateContent xmlns:mc="http://schemas.openxmlformats.org/markup-compatibility/2006" xmlns:p14="http://schemas.microsoft.com/office/powerpoint/2010/main">
    <mc:Choice Requires="p14">
      <p:transition p14:dur="10" advTm="129577"/>
    </mc:Choice>
    <mc:Fallback xmlns="">
      <p:transition advTm="12957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MANAGER’S ROLE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8590460"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The integration activities performed by the project manager include:</a:t>
            </a:r>
          </a:p>
          <a:p>
            <a:pPr lvl="0">
              <a:defRPr/>
            </a:pPr>
            <a:r>
              <a:rPr lang="en-US" sz="2800" dirty="0">
                <a:solidFill>
                  <a:schemeClr val="tx1">
                    <a:lumMod val="65000"/>
                    <a:lumOff val="35000"/>
                  </a:schemeClr>
                </a:solidFill>
              </a:rPr>
              <a:t>● Integrating the activities necessary to execute the plan</a:t>
            </a:r>
          </a:p>
          <a:p>
            <a:pPr lvl="0">
              <a:defRPr/>
            </a:pPr>
            <a:r>
              <a:rPr lang="en-US" sz="2800" dirty="0">
                <a:solidFill>
                  <a:schemeClr val="tx1">
                    <a:lumMod val="65000"/>
                    <a:lumOff val="35000"/>
                  </a:schemeClr>
                </a:solidFill>
              </a:rPr>
              <a:t>● Integrating the activities necessary to make changes to the plan</a:t>
            </a:r>
          </a:p>
        </p:txBody>
      </p:sp>
      <p:pic>
        <p:nvPicPr>
          <p:cNvPr id="12" name="Picture 11">
            <a:extLst>
              <a:ext uri="{FF2B5EF4-FFF2-40B4-BE49-F238E27FC236}">
                <a16:creationId xmlns:a16="http://schemas.microsoft.com/office/drawing/2014/main" id="{18332AA2-78EF-415E-A732-4EC7C2526D2B}"/>
              </a:ext>
            </a:extLst>
          </p:cNvPr>
          <p:cNvPicPr>
            <a:picLocks noChangeAspect="1"/>
          </p:cNvPicPr>
          <p:nvPr/>
        </p:nvPicPr>
        <p:blipFill>
          <a:blip r:embed="rId2"/>
          <a:stretch>
            <a:fillRect/>
          </a:stretch>
        </p:blipFill>
        <p:spPr>
          <a:xfrm>
            <a:off x="9119100" y="2155119"/>
            <a:ext cx="3139712" cy="3804234"/>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3036305554"/>
      </p:ext>
    </p:extLst>
  </p:cSld>
  <p:clrMapOvr>
    <a:masterClrMapping/>
  </p:clrMapOvr>
  <mc:AlternateContent xmlns:mc="http://schemas.openxmlformats.org/markup-compatibility/2006" xmlns:p14="http://schemas.microsoft.com/office/powerpoint/2010/main">
    <mc:Choice Requires="p14">
      <p:transition p14:dur="10" advTm="127464"/>
    </mc:Choice>
    <mc:Fallback xmlns="">
      <p:transition advTm="12746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Integration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5DDF6C59-1914-4017-AE57-6AF147CB2A2B}"/>
              </a:ext>
            </a:extLst>
          </p:cNvPr>
          <p:cNvPicPr>
            <a:picLocks noChangeAspect="1"/>
          </p:cNvPicPr>
          <p:nvPr/>
        </p:nvPicPr>
        <p:blipFill>
          <a:blip r:embed="rId2"/>
          <a:stretch>
            <a:fillRect/>
          </a:stretch>
        </p:blipFill>
        <p:spPr>
          <a:xfrm>
            <a:off x="942308" y="2141974"/>
            <a:ext cx="10097727" cy="3687513"/>
          </a:xfrm>
          <a:prstGeom prst="rect">
            <a:avLst/>
          </a:prstGeom>
        </p:spPr>
      </p:pic>
      <p:pic>
        <p:nvPicPr>
          <p:cNvPr id="11"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2916058761"/>
      </p:ext>
    </p:extLst>
  </p:cSld>
  <p:clrMapOvr>
    <a:masterClrMapping/>
  </p:clrMapOvr>
  <mc:AlternateContent xmlns:mc="http://schemas.openxmlformats.org/markup-compatibility/2006" xmlns:p14="http://schemas.microsoft.com/office/powerpoint/2010/main">
    <mc:Choice Requires="p14">
      <p:transition p14:dur="10" advTm="66674"/>
    </mc:Choice>
    <mc:Fallback xmlns="">
      <p:transition advTm="6667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The Concept of Project Management</a:t>
            </a:r>
            <a:r>
              <a:rPr lang="ar-EG" sz="2000" b="1" dirty="0">
                <a:solidFill>
                  <a:schemeClr val="bg2">
                    <a:lumMod val="90000"/>
                  </a:schemeClr>
                </a:solidFill>
                <a:latin typeface="Times New Roman" panose="02020603050405020304" pitchFamily="18" charset="0"/>
                <a:cs typeface="Times New Roman" panose="02020603050405020304" pitchFamily="18" charset="0"/>
              </a:rPr>
              <a:t> </a:t>
            </a:r>
            <a:r>
              <a:rPr lang="en-US" sz="1400" b="1" dirty="0">
                <a:solidFill>
                  <a:schemeClr val="bg2">
                    <a:lumMod val="90000"/>
                  </a:scheme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Approaches to Project Management </a:t>
            </a:r>
            <a:r>
              <a:rPr lang="en-US" sz="1400" b="1" dirty="0">
                <a:solidFill>
                  <a:schemeClr val="bg2">
                    <a:lumMod val="90000"/>
                  </a:schemeClr>
                </a:solidFill>
                <a:latin typeface="Times New Roman" panose="02020603050405020304" pitchFamily="18" charset="0"/>
                <a:cs typeface="Times New Roman" panose="02020603050405020304" pitchFamily="18" charset="0"/>
              </a:rPr>
              <a:t>“Project Management Life Cycle”</a:t>
            </a:r>
            <a:br>
              <a:rPr lang="en-US" sz="1400" b="1" dirty="0">
                <a:solidFill>
                  <a:schemeClr val="bg2">
                    <a:lumMod val="90000"/>
                  </a:schemeClr>
                </a:solidFill>
                <a:latin typeface="Times New Roman" panose="02020603050405020304" pitchFamily="18" charset="0"/>
                <a:cs typeface="Times New Roman" panose="02020603050405020304" pitchFamily="18" charset="0"/>
              </a:rPr>
            </a:br>
            <a:r>
              <a:rPr lang="en-US" sz="1400" b="1" dirty="0">
                <a:solidFill>
                  <a:schemeClr val="bg2">
                    <a:lumMod val="90000"/>
                  </a:scheme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Closing Process</a:t>
            </a:r>
            <a:endParaRPr lang="en-US" sz="2000" b="1" dirty="0">
              <a:solidFill>
                <a:schemeClr val="bg2">
                  <a:lumMod val="90000"/>
                </a:scheme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6766344"/>
      </p:ext>
    </p:extLst>
  </p:cSld>
  <p:clrMapOvr>
    <a:masterClrMapping/>
  </p:clrMapOvr>
  <mc:AlternateContent xmlns:mc="http://schemas.openxmlformats.org/markup-compatibility/2006" xmlns:p14="http://schemas.microsoft.com/office/powerpoint/2010/main">
    <mc:Choice Requires="p14">
      <p:transition spd="slow" p14:dur="2000" advTm="17912"/>
    </mc:Choice>
    <mc:Fallback xmlns="">
      <p:transition spd="slow" advTm="1791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MANAGER’S ROLE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5252125"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 The functional manager has the responsibility to define how the task will be done and where the task will be done (i.e., the technical criteria).</a:t>
            </a:r>
          </a:p>
        </p:txBody>
      </p:sp>
      <p:pic>
        <p:nvPicPr>
          <p:cNvPr id="13" name="Picture 12">
            <a:extLst>
              <a:ext uri="{FF2B5EF4-FFF2-40B4-BE49-F238E27FC236}">
                <a16:creationId xmlns:a16="http://schemas.microsoft.com/office/drawing/2014/main" id="{E96327D7-9E77-423A-BCB6-B3EB3EC66CE7}"/>
              </a:ext>
            </a:extLst>
          </p:cNvPr>
          <p:cNvPicPr>
            <a:picLocks noChangeAspect="1"/>
          </p:cNvPicPr>
          <p:nvPr/>
        </p:nvPicPr>
        <p:blipFill>
          <a:blip r:embed="rId2"/>
          <a:stretch>
            <a:fillRect/>
          </a:stretch>
        </p:blipFill>
        <p:spPr>
          <a:xfrm>
            <a:off x="6624130" y="2336510"/>
            <a:ext cx="4064826" cy="3323570"/>
          </a:xfrm>
          <a:prstGeom prst="rect">
            <a:avLst/>
          </a:prstGeom>
        </p:spPr>
      </p:pic>
      <p:pic>
        <p:nvPicPr>
          <p:cNvPr id="12"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3683525836"/>
      </p:ext>
    </p:extLst>
  </p:cSld>
  <p:clrMapOvr>
    <a:masterClrMapping/>
  </p:clrMapOvr>
  <mc:AlternateContent xmlns:mc="http://schemas.openxmlformats.org/markup-compatibility/2006" xmlns:p14="http://schemas.microsoft.com/office/powerpoint/2010/main">
    <mc:Choice Requires="p14">
      <p:transition p14:dur="10" advTm="122054"/>
    </mc:Choice>
    <mc:Fallback xmlns="">
      <p:transition advTm="122054"/>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MANAGER’S ROLE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5252125"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 The functional manager has the responsibility to provide sufficient resources to accomplish the objective within the project’s constraints (i.e., who will get the job done).</a:t>
            </a:r>
          </a:p>
        </p:txBody>
      </p:sp>
      <p:pic>
        <p:nvPicPr>
          <p:cNvPr id="13" name="Picture 12">
            <a:extLst>
              <a:ext uri="{FF2B5EF4-FFF2-40B4-BE49-F238E27FC236}">
                <a16:creationId xmlns:a16="http://schemas.microsoft.com/office/drawing/2014/main" id="{E96327D7-9E77-423A-BCB6-B3EB3EC66CE7}"/>
              </a:ext>
            </a:extLst>
          </p:cNvPr>
          <p:cNvPicPr>
            <a:picLocks noChangeAspect="1"/>
          </p:cNvPicPr>
          <p:nvPr/>
        </p:nvPicPr>
        <p:blipFill>
          <a:blip r:embed="rId2"/>
          <a:stretch>
            <a:fillRect/>
          </a:stretch>
        </p:blipFill>
        <p:spPr>
          <a:xfrm>
            <a:off x="6624130" y="2336510"/>
            <a:ext cx="4064826" cy="3323570"/>
          </a:xfrm>
          <a:prstGeom prst="rect">
            <a:avLst/>
          </a:prstGeom>
        </p:spPr>
      </p:pic>
      <p:pic>
        <p:nvPicPr>
          <p:cNvPr id="12"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621549492"/>
      </p:ext>
    </p:extLst>
  </p:cSld>
  <p:clrMapOvr>
    <a:masterClrMapping/>
  </p:clrMapOvr>
  <mc:AlternateContent xmlns:mc="http://schemas.openxmlformats.org/markup-compatibility/2006" xmlns:p14="http://schemas.microsoft.com/office/powerpoint/2010/main">
    <mc:Choice Requires="p14">
      <p:transition p14:dur="10" advTm="142975"/>
    </mc:Choice>
    <mc:Fallback xmlns="">
      <p:transition advTm="14297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MANAGER’S ROLE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8" y="2337966"/>
            <a:ext cx="5252125" cy="954107"/>
          </a:xfrm>
          <a:prstGeom prst="rect">
            <a:avLst/>
          </a:prstGeom>
          <a:noFill/>
        </p:spPr>
        <p:txBody>
          <a:bodyPr wrap="square" rtlCol="0">
            <a:spAutoFit/>
          </a:bodyPr>
          <a:lstStyle/>
          <a:p>
            <a:pPr lvl="0">
              <a:defRPr/>
            </a:pPr>
            <a:r>
              <a:rPr lang="en-US" sz="2800" dirty="0">
                <a:solidFill>
                  <a:schemeClr val="tx1">
                    <a:lumMod val="65000"/>
                    <a:lumOff val="35000"/>
                  </a:schemeClr>
                </a:solidFill>
              </a:rPr>
              <a:t>● The functional manager has the responsibility for the deliverable.</a:t>
            </a:r>
          </a:p>
        </p:txBody>
      </p:sp>
      <p:pic>
        <p:nvPicPr>
          <p:cNvPr id="12" name="Picture 11">
            <a:extLst>
              <a:ext uri="{FF2B5EF4-FFF2-40B4-BE49-F238E27FC236}">
                <a16:creationId xmlns:a16="http://schemas.microsoft.com/office/drawing/2014/main" id="{C8500D02-0832-44EA-8CC2-04D1FE6FD4F2}"/>
              </a:ext>
            </a:extLst>
          </p:cNvPr>
          <p:cNvPicPr>
            <a:picLocks noChangeAspect="1"/>
          </p:cNvPicPr>
          <p:nvPr/>
        </p:nvPicPr>
        <p:blipFill>
          <a:blip r:embed="rId2"/>
          <a:stretch>
            <a:fillRect/>
          </a:stretch>
        </p:blipFill>
        <p:spPr>
          <a:xfrm>
            <a:off x="1543621" y="3494608"/>
            <a:ext cx="7842935" cy="2314575"/>
          </a:xfrm>
          <a:prstGeom prst="rect">
            <a:avLst/>
          </a:prstGeom>
        </p:spPr>
      </p:pic>
      <p:pic>
        <p:nvPicPr>
          <p:cNvPr id="14" name="Picture 13">
            <a:extLst>
              <a:ext uri="{FF2B5EF4-FFF2-40B4-BE49-F238E27FC236}">
                <a16:creationId xmlns:a16="http://schemas.microsoft.com/office/drawing/2014/main" id="{579FBC64-A01D-4822-8AED-79857B21E708}"/>
              </a:ext>
            </a:extLst>
          </p:cNvPr>
          <p:cNvPicPr>
            <a:picLocks noChangeAspect="1"/>
          </p:cNvPicPr>
          <p:nvPr/>
        </p:nvPicPr>
        <p:blipFill>
          <a:blip r:embed="rId3"/>
          <a:stretch>
            <a:fillRect/>
          </a:stretch>
        </p:blipFill>
        <p:spPr>
          <a:xfrm>
            <a:off x="8553450" y="1774681"/>
            <a:ext cx="2476500" cy="1847850"/>
          </a:xfrm>
          <a:prstGeom prst="rect">
            <a:avLst/>
          </a:prstGeom>
        </p:spPr>
      </p:pic>
      <p:pic>
        <p:nvPicPr>
          <p:cNvPr id="13"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spTree>
    <p:extLst>
      <p:ext uri="{BB962C8B-B14F-4D97-AF65-F5344CB8AC3E}">
        <p14:creationId xmlns:p14="http://schemas.microsoft.com/office/powerpoint/2010/main" val="1238217408"/>
      </p:ext>
    </p:extLst>
  </p:cSld>
  <p:clrMapOvr>
    <a:masterClrMapping/>
  </p:clrMapOvr>
  <mc:AlternateContent xmlns:mc="http://schemas.openxmlformats.org/markup-compatibility/2006" xmlns:p14="http://schemas.microsoft.com/office/powerpoint/2010/main">
    <mc:Choice Requires="p14">
      <p:transition p14:dur="10" advTm="206853"/>
    </mc:Choice>
    <mc:Fallback xmlns="">
      <p:transition advTm="20685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id="{87357321-6E69-4B90-B781-A8690AF55508}"/>
              </a:ext>
            </a:extLst>
          </p:cNvPr>
          <p:cNvSpPr txBox="1"/>
          <p:nvPr/>
        </p:nvSpPr>
        <p:spPr>
          <a:xfrm>
            <a:off x="1451572" y="1427718"/>
            <a:ext cx="9902228" cy="5293757"/>
          </a:xfrm>
          <a:prstGeom prst="rect">
            <a:avLst/>
          </a:prstGeom>
          <a:noFill/>
        </p:spPr>
        <p:txBody>
          <a:bodyPr wrap="square">
            <a:spAutoFit/>
          </a:bodyPr>
          <a:lstStyle/>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The Concept of Project Management</a:t>
            </a:r>
            <a:r>
              <a:rPr lang="ar-EG" sz="2000" b="1" dirty="0">
                <a:solidFill>
                  <a:schemeClr val="bg2">
                    <a:lumMod val="90000"/>
                  </a:schemeClr>
                </a:solidFill>
                <a:latin typeface="Times New Roman" panose="02020603050405020304" pitchFamily="18" charset="0"/>
                <a:cs typeface="Times New Roman" panose="02020603050405020304" pitchFamily="18" charset="0"/>
              </a:rPr>
              <a:t> </a:t>
            </a:r>
            <a:r>
              <a:rPr lang="en-US" sz="1400" b="1" dirty="0">
                <a:solidFill>
                  <a:schemeClr val="bg2">
                    <a:lumMod val="90000"/>
                  </a:schemeClr>
                </a:solidFill>
                <a:latin typeface="Times New Roman" panose="02020603050405020304" pitchFamily="18" charset="0"/>
                <a:cs typeface="Times New Roman" panose="02020603050405020304" pitchFamily="18" charset="0"/>
              </a:rPr>
              <a:t>Understanding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Meaning of “ Project time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History of Project Management</a:t>
            </a:r>
          </a:p>
          <a:p>
            <a:pPr marL="57150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sym typeface="Calibri"/>
              </a:rPr>
              <a:t>Benefits of project time management</a:t>
            </a:r>
          </a:p>
          <a:p>
            <a:pPr marL="57150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Benefits of Proper Planning</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Approaches to Project Management </a:t>
            </a:r>
            <a:r>
              <a:rPr lang="en-US" sz="1400" b="1" dirty="0">
                <a:solidFill>
                  <a:schemeClr val="bg2">
                    <a:lumMod val="90000"/>
                  </a:schemeClr>
                </a:solidFill>
                <a:latin typeface="Times New Roman" panose="02020603050405020304" pitchFamily="18" charset="0"/>
                <a:cs typeface="Times New Roman" panose="02020603050405020304" pitchFamily="18" charset="0"/>
              </a:rPr>
              <a:t>“Project Management Life Cycle”</a:t>
            </a:r>
            <a:br>
              <a:rPr lang="en-US" sz="1400" b="1" dirty="0">
                <a:solidFill>
                  <a:schemeClr val="bg2">
                    <a:lumMod val="90000"/>
                  </a:schemeClr>
                </a:solidFill>
                <a:latin typeface="Times New Roman" panose="02020603050405020304" pitchFamily="18" charset="0"/>
                <a:cs typeface="Times New Roman" panose="02020603050405020304" pitchFamily="18" charset="0"/>
              </a:rPr>
            </a:br>
            <a:r>
              <a:rPr lang="en-US" sz="1400" b="1" dirty="0">
                <a:solidFill>
                  <a:schemeClr val="bg2">
                    <a:lumMod val="90000"/>
                  </a:schemeClr>
                </a:solidFill>
                <a:latin typeface="Times New Roman" panose="02020603050405020304" pitchFamily="18" charset="0"/>
                <a:cs typeface="Times New Roman" panose="02020603050405020304" pitchFamily="18" charset="0"/>
              </a:rPr>
              <a:t>The Initiating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Planning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Executing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Monitoring and Controlling Process </a:t>
            </a:r>
          </a:p>
          <a:p>
            <a:pPr marL="571500" lvl="0" indent="-571500">
              <a:buFont typeface="Wingdings" panose="05000000000000000000" pitchFamily="2" charset="2"/>
              <a:buChar char="Ø"/>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The Closing Process</a:t>
            </a:r>
            <a:endParaRPr lang="en-US" sz="2000" b="1" dirty="0">
              <a:solidFill>
                <a:schemeClr val="bg2">
                  <a:lumMod val="90000"/>
                </a:schemeClr>
              </a:solidFill>
              <a:latin typeface="Times New Roman" panose="02020603050405020304" pitchFamily="18" charset="0"/>
              <a:cs typeface="Times New Roman" panose="02020603050405020304" pitchFamily="18" charset="0"/>
            </a:endParaRP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Successful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1400" b="1" dirty="0">
                <a:solidFill>
                  <a:schemeClr val="bg2">
                    <a:lumMod val="90000"/>
                  </a:schemeClr>
                </a:solidFill>
                <a:latin typeface="Times New Roman" panose="02020603050405020304" pitchFamily="18" charset="0"/>
                <a:cs typeface="Times New Roman" panose="02020603050405020304" pitchFamily="18" charset="0"/>
              </a:rPr>
              <a:t>Obstacles of project management</a:t>
            </a:r>
          </a:p>
          <a:p>
            <a:pPr marL="571500" marR="0" indent="-571500" fontAlgn="auto">
              <a:lnSpc>
                <a:spcPct val="100000"/>
              </a:lnSpc>
              <a:spcBef>
                <a:spcPts val="0"/>
              </a:spcBef>
              <a:spcAft>
                <a:spcPts val="0"/>
              </a:spcAft>
              <a:buClrTx/>
              <a:buSzTx/>
              <a:buFont typeface="Wingdings" panose="05000000000000000000" pitchFamily="2" charset="2"/>
              <a:buChar char="Ø"/>
              <a:tabLst/>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Project Management</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Project Manager</a:t>
            </a:r>
          </a:p>
          <a:p>
            <a:pPr marL="571500" lvl="0" indent="-571500">
              <a:buFont typeface="Wingdings" panose="05000000000000000000" pitchFamily="2" charset="2"/>
              <a:buChar char="Ø"/>
              <a:defRPr/>
            </a:pPr>
            <a:r>
              <a:rPr lang="en-US" sz="2000" b="1" dirty="0">
                <a:solidFill>
                  <a:schemeClr val="bg2">
                    <a:lumMod val="90000"/>
                  </a:schemeClr>
                </a:solidFill>
                <a:latin typeface="Times New Roman" panose="02020603050405020304" pitchFamily="18" charset="0"/>
                <a:cs typeface="Times New Roman" panose="02020603050405020304" pitchFamily="18" charset="0"/>
              </a:rPr>
              <a:t>Role of the Functional Manager</a:t>
            </a:r>
          </a:p>
          <a:p>
            <a:pPr marL="571500" lvl="0" indent="-571500">
              <a:buFont typeface="Wingdings" panose="05000000000000000000" pitchFamily="2" charset="2"/>
              <a:buChar char="Ø"/>
              <a:defRPr/>
            </a:pPr>
            <a:r>
              <a:rPr lang="en-US" sz="2000" b="1" dirty="0">
                <a:solidFill>
                  <a:prstClr val="black">
                    <a:lumMod val="65000"/>
                    <a:lumOff val="35000"/>
                  </a:prstClr>
                </a:solidFill>
                <a:latin typeface="Times New Roman" panose="02020603050405020304" pitchFamily="18" charset="0"/>
                <a:cs typeface="Times New Roman" panose="02020603050405020304" pitchFamily="18" charset="0"/>
              </a:rPr>
              <a:t>Goals of the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p:cNvSpPr txBox="1"/>
          <p:nvPr/>
        </p:nvSpPr>
        <p:spPr>
          <a:xfrm>
            <a:off x="976858" y="550614"/>
            <a:ext cx="9524678" cy="584775"/>
          </a:xfrm>
          <a:prstGeom prst="rect">
            <a:avLst/>
          </a:prstGeom>
          <a:noFill/>
        </p:spPr>
        <p:txBody>
          <a:bodyPr wrap="square" rtlCol="0">
            <a:spAutoFit/>
          </a:bodyPr>
          <a:lstStyle/>
          <a:p>
            <a:r>
              <a:rPr kumimoji="0" lang="en-US" sz="32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8478094"/>
      </p:ext>
    </p:extLst>
  </p:cSld>
  <p:clrMapOvr>
    <a:masterClrMapping/>
  </p:clrMapOvr>
  <mc:AlternateContent xmlns:mc="http://schemas.openxmlformats.org/markup-compatibility/2006" xmlns:p14="http://schemas.microsoft.com/office/powerpoint/2010/main">
    <mc:Choice Requires="p14">
      <p:transition spd="slow" p14:dur="2000" advTm="9831"/>
    </mc:Choice>
    <mc:Fallback xmlns="">
      <p:transition spd="slow" advTm="983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Goals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527402C-3F97-690D-9C20-A459E375AEB7}"/>
              </a:ext>
            </a:extLst>
          </p:cNvPr>
          <p:cNvSpPr txBox="1"/>
          <p:nvPr/>
        </p:nvSpPr>
        <p:spPr>
          <a:xfrm>
            <a:off x="906627" y="2337966"/>
            <a:ext cx="7035589" cy="2246769"/>
          </a:xfrm>
          <a:prstGeom prst="rect">
            <a:avLst/>
          </a:prstGeom>
          <a:noFill/>
        </p:spPr>
        <p:txBody>
          <a:bodyPr wrap="square" rtlCol="0">
            <a:spAutoFit/>
          </a:bodyPr>
          <a:lstStyle/>
          <a:p>
            <a:pPr indent="-285750">
              <a:buFont typeface="Wingdings" panose="05000000000000000000" pitchFamily="2" charset="2"/>
              <a:buChar char="Ø"/>
              <a:defRPr/>
            </a:pPr>
            <a:r>
              <a:rPr lang="en-US" sz="2800" dirty="0">
                <a:solidFill>
                  <a:schemeClr val="tx1">
                    <a:lumMod val="65000"/>
                    <a:lumOff val="35000"/>
                  </a:schemeClr>
                </a:solidFill>
              </a:rPr>
              <a:t>Contractual performance obligations.</a:t>
            </a:r>
          </a:p>
          <a:p>
            <a:pPr indent="-285750">
              <a:buFont typeface="Wingdings" panose="05000000000000000000" pitchFamily="2" charset="2"/>
              <a:buChar char="Ø"/>
              <a:defRPr/>
            </a:pPr>
            <a:r>
              <a:rPr lang="en-US" sz="2800" dirty="0">
                <a:solidFill>
                  <a:schemeClr val="tx1">
                    <a:lumMod val="65000"/>
                    <a:lumOff val="35000"/>
                  </a:schemeClr>
                </a:solidFill>
              </a:rPr>
              <a:t>Financial objectives: profit and cost control.</a:t>
            </a:r>
          </a:p>
          <a:p>
            <a:pPr indent="-285750">
              <a:buFont typeface="Wingdings" panose="05000000000000000000" pitchFamily="2" charset="2"/>
              <a:buChar char="Ø"/>
              <a:defRPr/>
            </a:pPr>
            <a:r>
              <a:rPr lang="en-US" sz="2800" dirty="0">
                <a:solidFill>
                  <a:schemeClr val="tx1">
                    <a:lumMod val="65000"/>
                    <a:lumOff val="35000"/>
                  </a:schemeClr>
                </a:solidFill>
              </a:rPr>
              <a:t>Prevent delays and claims.</a:t>
            </a:r>
          </a:p>
          <a:p>
            <a:pPr indent="-285750">
              <a:buFont typeface="Wingdings" panose="05000000000000000000" pitchFamily="2" charset="2"/>
              <a:buChar char="Ø"/>
              <a:defRPr/>
            </a:pPr>
            <a:r>
              <a:rPr lang="en-US" sz="2800" dirty="0">
                <a:solidFill>
                  <a:schemeClr val="tx1">
                    <a:lumMod val="65000"/>
                    <a:lumOff val="35000"/>
                  </a:schemeClr>
                </a:solidFill>
              </a:rPr>
              <a:t>Maintain team focus on objectives.</a:t>
            </a:r>
          </a:p>
          <a:p>
            <a:pPr lvl="0">
              <a:defRPr/>
            </a:pPr>
            <a:endParaRPr lang="en-US" sz="2800" dirty="0">
              <a:solidFill>
                <a:schemeClr val="tx1">
                  <a:lumMod val="65000"/>
                  <a:lumOff val="35000"/>
                </a:schemeClr>
              </a:solidFill>
            </a:endParaRPr>
          </a:p>
        </p:txBody>
      </p:sp>
      <p:pic>
        <p:nvPicPr>
          <p:cNvPr id="12" name="Graphic 21">
            <a:extLst>
              <a:ext uri="{FF2B5EF4-FFF2-40B4-BE49-F238E27FC236}">
                <a16:creationId xmlns:a16="http://schemas.microsoft.com/office/drawing/2014/main" id="{82C64D44-1501-5A93-A1F7-A119B00D4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1546"/>
            <a:ext cx="2305141" cy="1076343"/>
          </a:xfrm>
          <a:prstGeom prst="rect">
            <a:avLst/>
          </a:prstGeom>
        </p:spPr>
      </p:pic>
      <p:pic>
        <p:nvPicPr>
          <p:cNvPr id="33" name="Picture 32"/>
          <p:cNvPicPr>
            <a:picLocks noChangeAspect="1"/>
          </p:cNvPicPr>
          <p:nvPr/>
        </p:nvPicPr>
        <p:blipFill>
          <a:blip r:embed="rId3"/>
          <a:stretch>
            <a:fillRect/>
          </a:stretch>
        </p:blipFill>
        <p:spPr>
          <a:xfrm>
            <a:off x="7829006" y="2261672"/>
            <a:ext cx="3412547" cy="3233976"/>
          </a:xfrm>
          <a:prstGeom prst="rect">
            <a:avLst/>
          </a:prstGeom>
        </p:spPr>
      </p:pic>
    </p:spTree>
    <p:extLst>
      <p:ext uri="{BB962C8B-B14F-4D97-AF65-F5344CB8AC3E}">
        <p14:creationId xmlns:p14="http://schemas.microsoft.com/office/powerpoint/2010/main" val="508927233"/>
      </p:ext>
    </p:extLst>
  </p:cSld>
  <p:clrMapOvr>
    <a:masterClrMapping/>
  </p:clrMapOvr>
  <mc:AlternateContent xmlns:mc="http://schemas.openxmlformats.org/markup-compatibility/2006" xmlns:p14="http://schemas.microsoft.com/office/powerpoint/2010/main">
    <mc:Choice Requires="p14">
      <p:transition p14:dur="10" advTm="157023"/>
    </mc:Choice>
    <mc:Fallback xmlns="">
      <p:transition advTm="15702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196174499"/>
      </p:ext>
    </p:extLst>
  </p:cSld>
  <p:clrMapOvr>
    <a:masterClrMapping/>
  </p:clrMapOvr>
  <mc:AlternateContent xmlns:mc="http://schemas.openxmlformats.org/markup-compatibility/2006" xmlns:p14="http://schemas.microsoft.com/office/powerpoint/2010/main">
    <mc:Choice Requires="p14">
      <p:transition spd="slow" p14:dur="2000" advTm="76240"/>
    </mc:Choice>
    <mc:Fallback xmlns="">
      <p:transition spd="slow" advTm="76240"/>
    </mc:Fallback>
  </mc:AlternateContent>
  <p:timing>
    <p:tnLst>
      <p:par>
        <p:cTn id="1" dur="indefinite" restart="never" nodeType="tmRoot"/>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17B2123-3186-4386-B4A0-F4015B7DD82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2CCC6D34-A3DE-4526-A222-E136923E4F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A4BEDAB-4FD9-43E7-B9C2-AA4E084AC81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3337</TotalTime>
  <Words>1777</Words>
  <Application>Microsoft Office PowerPoint</Application>
  <PresentationFormat>Widescreen</PresentationFormat>
  <Paragraphs>440</Paragraphs>
  <Slides>46</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Alexandria</vt:lpstr>
      <vt:lpstr>Arial</vt:lpstr>
      <vt:lpstr>Calibri</vt:lpstr>
      <vt:lpstr>Calibri Light</vt:lpstr>
      <vt:lpstr>Roboto Light</vt:lpstr>
      <vt:lpstr>sofia-pro</vt:lpstr>
      <vt:lpstr>Times New Roman</vt:lpstr>
      <vt:lpstr>Wingdings</vt:lpstr>
      <vt:lpstr>Wingdings 3</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191</cp:revision>
  <cp:lastPrinted>2026-01-11T14:53:32Z</cp:lastPrinted>
  <dcterms:created xsi:type="dcterms:W3CDTF">2021-08-03T13:03:26Z</dcterms:created>
  <dcterms:modified xsi:type="dcterms:W3CDTF">2026-02-05T16:42:10Z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