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4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9"/>
  </p:notesMasterIdLst>
  <p:sldIdLst>
    <p:sldId id="480" r:id="rId5"/>
    <p:sldId id="498" r:id="rId6"/>
    <p:sldId id="506" r:id="rId7"/>
    <p:sldId id="276" r:id="rId8"/>
    <p:sldId id="499" r:id="rId9"/>
    <p:sldId id="508" r:id="rId10"/>
    <p:sldId id="500" r:id="rId11"/>
    <p:sldId id="501" r:id="rId12"/>
    <p:sldId id="502" r:id="rId13"/>
    <p:sldId id="507" r:id="rId14"/>
    <p:sldId id="503" r:id="rId15"/>
    <p:sldId id="504" r:id="rId16"/>
    <p:sldId id="505" r:id="rId17"/>
    <p:sldId id="313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8"/>
            <p14:sldId id="506"/>
            <p14:sldId id="276"/>
            <p14:sldId id="499"/>
            <p14:sldId id="508"/>
            <p14:sldId id="500"/>
            <p14:sldId id="501"/>
            <p14:sldId id="502"/>
            <p14:sldId id="507"/>
            <p14:sldId id="503"/>
            <p14:sldId id="504"/>
            <p14:sldId id="505"/>
            <p14:sldId id="313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000000"/>
    <a:srgbClr val="00AEEF"/>
    <a:srgbClr val="FFD200"/>
    <a:srgbClr val="203E5F"/>
    <a:srgbClr val="F58221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57" d="100"/>
          <a:sy n="57" d="100"/>
        </p:scale>
        <p:origin x="852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5/10/2024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285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5313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8778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4.pn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media3.m4a"/><Relationship Id="rId7" Type="http://schemas.openxmlformats.org/officeDocument/2006/relationships/image" Target="../media/image5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7.jpe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3.xml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media6.m4a"/><Relationship Id="rId7" Type="http://schemas.openxmlformats.org/officeDocument/2006/relationships/image" Target="../media/image5.png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7.jpe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3.xml"/><Relationship Id="rId9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7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8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media10.m4a"/><Relationship Id="rId7" Type="http://schemas.openxmlformats.org/officeDocument/2006/relationships/image" Target="../media/image5.png"/><Relationship Id="rId2" Type="http://schemas.microsoft.com/office/2007/relationships/media" Target="../media/media10.m4a"/><Relationship Id="rId1" Type="http://schemas.openxmlformats.org/officeDocument/2006/relationships/tags" Target="../tags/tag9.xml"/><Relationship Id="rId6" Type="http://schemas.openxmlformats.org/officeDocument/2006/relationships/image" Target="../media/image7.jpe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3.xml"/><Relationship Id="rId9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0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1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12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audio" Target="../media/media14.m4a"/><Relationship Id="rId7" Type="http://schemas.openxmlformats.org/officeDocument/2006/relationships/image" Target="../media/image5.png"/><Relationship Id="rId2" Type="http://schemas.microsoft.com/office/2007/relationships/media" Target="../media/media14.m4a"/><Relationship Id="rId1" Type="http://schemas.openxmlformats.org/officeDocument/2006/relationships/tags" Target="../tags/tag13.xml"/><Relationship Id="rId6" Type="http://schemas.openxmlformats.org/officeDocument/2006/relationships/image" Target="../media/image7.jpe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13.xml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1" y="1455848"/>
            <a:ext cx="6096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Alexandria" charset="0"/>
                <a:cs typeface="Alexandria" charset="0"/>
              </a:defRPr>
            </a:lvl1pPr>
          </a:lstStyle>
          <a:p>
            <a:pPr algn="ctr"/>
            <a:r>
              <a:rPr lang="en-US" sz="4000" dirty="0"/>
              <a:t>Strategic And Operational Risk 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1141851" y="5973986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316502" y="3131990"/>
            <a:ext cx="11673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PMG630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064ED9D-F779-462F-3C99-D88E66A2D776}"/>
              </a:ext>
            </a:extLst>
          </p:cNvPr>
          <p:cNvSpPr txBox="1"/>
          <p:nvPr/>
        </p:nvSpPr>
        <p:spPr>
          <a:xfrm>
            <a:off x="1032203" y="4324918"/>
            <a:ext cx="3910107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  <a:p>
            <a:pPr algn="ctr"/>
            <a:endParaRPr lang="en-US" sz="2400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Ayman Hassan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F5EBD3-EFAC-9CAD-F85C-8AA1711C43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81772" y="446049"/>
            <a:ext cx="5641769" cy="5273421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56064EE-EEC7-4826-8EDB-83D02E469B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8071"/>
    </mc:Choice>
    <mc:Fallback>
      <p:transition spd="slow" advTm="2780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150717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604609" y="952845"/>
            <a:ext cx="11406960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2909750" y="1136922"/>
            <a:ext cx="8520804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2" indent="0" algn="ct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AECOM Sans" panose="020B0504020202020204" pitchFamily="34" charset="0"/>
                <a:cs typeface="AECOM Sans" panose="020B0504020202020204" pitchFamily="34" charset="0"/>
              </a:rPr>
              <a:t>تعارف</a:t>
            </a:r>
            <a:r>
              <a:rPr kumimoji="0" 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AECOM Sans" panose="020B0504020202020204" pitchFamily="34" charset="0"/>
                <a:cs typeface="AECOM Sans" panose="020B0504020202020204" pitchFamily="34" charset="0"/>
              </a:rPr>
              <a:t> </a:t>
            </a:r>
          </a:p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درجة الدكتوراة في فلسفة الإدارة العامة والسياسات ...</a:t>
            </a:r>
          </a:p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EG" sz="2000" b="1" kern="0" dirty="0">
                <a:solidFill>
                  <a:srgbClr val="002060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ماجستير في الادارة العامة والسياسات </a:t>
            </a:r>
          </a:p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ماجستير في الاقتصاد الاسلامي </a:t>
            </a:r>
          </a:p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EG" sz="2000" b="1" kern="0" dirty="0">
                <a:solidFill>
                  <a:srgbClr val="002060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خبرة 7 سنوات كمحاضر زائر لطلاب درجتي الماجستير والدكتوراه في العلوم الادارية والمالية والمصرفية</a:t>
            </a:r>
          </a:p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وعضو مجلس كلية الدراسات العليا بالاكاديمية العربية للعلوم الادارية والمالية والمصرفية </a:t>
            </a:r>
          </a:p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EG" sz="2000" b="1" kern="0" dirty="0">
                <a:solidFill>
                  <a:srgbClr val="002060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مدرب في العلوم الادارة المصرفية لمدة 15 عاما .</a:t>
            </a:r>
            <a:endParaRPr kumimoji="0" lang="ar-EG" sz="20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ECOM Sans" panose="020B0504020202020204" pitchFamily="34" charset="0"/>
              <a:ea typeface="AECOM Sans" panose="020B0504020202020204" pitchFamily="34" charset="0"/>
              <a:cs typeface="AECOM Sans" panose="020B0504020202020204" pitchFamily="34" charset="0"/>
            </a:endParaRPr>
          </a:p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EG" sz="2000" b="1" kern="0" dirty="0">
                <a:solidFill>
                  <a:srgbClr val="002060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خبرة في العمل المصرفي لمدة 23 عاما ، منها 10 سنوات رئيسا لإدارة المخاطر، و </a:t>
            </a: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حاليا أشغل منصب " رئيس قطاع البحوث الإقتصادية والدراسات والترجمة " بأحد اكبر البنوك المصرية </a:t>
            </a:r>
          </a:p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مستشار إقتصاد لعدة شركات وهيئات </a:t>
            </a:r>
          </a:p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EG" sz="2000" b="1" kern="0" dirty="0">
                <a:solidFill>
                  <a:srgbClr val="002060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خبرة عمل سابقة لمدة 9 سنوات بكبرى الشركات في المملكة العربية السعودية </a:t>
            </a:r>
          </a:p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مديرا للمبيعات بمجموعة الجيريسي – مديرا للتسويق بالسعودية المتحدة للاتصالات الفضائية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3D82DA2-E5E1-6DE1-BD56-4FFECD65F6A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446" y="1136922"/>
            <a:ext cx="2274311" cy="3132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C2EB5A7-0555-3FF8-FB1A-01EEF7141168}"/>
              </a:ext>
            </a:extLst>
          </p:cNvPr>
          <p:cNvSpPr txBox="1"/>
          <p:nvPr/>
        </p:nvSpPr>
        <p:spPr>
          <a:xfrm>
            <a:off x="824231" y="4488903"/>
            <a:ext cx="221152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2" indent="-342900" algn="r" defTabSz="900073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 Black" panose="020B0A040201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دكتور / أيمن حسن  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7381D86-BA48-45FD-A8DA-9E73FC26FF9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47915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4458"/>
    </mc:Choice>
    <mc:Fallback>
      <p:transition spd="slow" advTm="2244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4" name="Picture 2" descr="جديد ] صور اسم اهلا وسهلا | Arabic calligraphy art, Arabic art, Balloon  illustration">
            <a:extLst>
              <a:ext uri="{FF2B5EF4-FFF2-40B4-BE49-F238E27FC236}">
                <a16:creationId xmlns:a16="http://schemas.microsoft.com/office/drawing/2014/main" id="{B770B5B4-3909-BD4C-4AEA-59F5CC8780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84"/>
          <a:stretch/>
        </p:blipFill>
        <p:spPr bwMode="auto">
          <a:xfrm rot="272800">
            <a:off x="4243124" y="1384446"/>
            <a:ext cx="7018422" cy="4078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E57F52AB-6C3D-4FE1-B5EB-177594C2B37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94591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727"/>
    </mc:Choice>
    <mc:Fallback>
      <p:transition spd="slow" advTm="87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128272"/>
            <a:ext cx="11118825" cy="5195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2060"/>
                </a:solidFill>
                <a:latin typeface="+mj-lt"/>
              </a:rPr>
              <a:t>Knowledge of the types of risks and the philosophy of risk management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2060"/>
                </a:solidFill>
                <a:latin typeface="+mj-lt"/>
              </a:rPr>
              <a:t>Understanding operational risks, in organizations of all types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2060"/>
                </a:solidFill>
                <a:latin typeface="+mj-lt"/>
              </a:rPr>
              <a:t>Understand how to manage risks through various management techniques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2060"/>
                </a:solidFill>
                <a:latin typeface="+mj-lt"/>
              </a:rPr>
              <a:t>Understanding and knowledge of tools and techniques for identifying, analyzing and measuring operational risks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2060"/>
                </a:solidFill>
                <a:latin typeface="+mj-lt"/>
              </a:rPr>
              <a:t>Know how to treat risks, and understand the economics of risk transfer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2060"/>
                </a:solidFill>
                <a:latin typeface="+mj-lt"/>
              </a:rPr>
              <a:t>Understand the strategic nature of risk management in different organizations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2060"/>
                </a:solidFill>
                <a:latin typeface="+mj-lt"/>
              </a:rPr>
              <a:t>After all this...the ability to become a successful operations risk manager</a:t>
            </a:r>
          </a:p>
          <a:p>
            <a:pPr algn="ctr"/>
            <a:endParaRPr lang="en-US" sz="2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459843" y="282040"/>
            <a:ext cx="390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Learning Outcomes</a:t>
            </a:r>
            <a:endParaRPr lang="en-US" sz="1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000" y="28401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3818" y="608277"/>
            <a:ext cx="10348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Intro.</a:t>
            </a:r>
            <a:endParaRPr lang="en-US" sz="44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F2C3418-01C2-4965-8C35-BC21579B5B8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37709"/>
    </mc:Choice>
    <mc:Fallback>
      <p:transition advTm="2377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128272"/>
            <a:ext cx="11118825" cy="5195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40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الفترة الزمنية التعليمية في الفصل الدراسي تكون </a:t>
            </a:r>
            <a:r>
              <a:rPr lang="ar-SA" sz="4000" b="1" u="sng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مدة ١٣أسبوع</a:t>
            </a:r>
            <a:r>
              <a:rPr lang="ar-SA" sz="40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   ( </a:t>
            </a:r>
            <a:r>
              <a:rPr lang="ar-SA" sz="40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منهم أسبوعين للاختبار النهائي</a:t>
            </a:r>
            <a:r>
              <a:rPr lang="ar-SA" sz="40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)</a:t>
            </a:r>
          </a:p>
          <a:p>
            <a:pPr algn="ctr"/>
            <a:endParaRPr lang="en-US" sz="4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459843" y="282040"/>
            <a:ext cx="390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3600" b="1" dirty="0">
                <a:latin typeface="Alexandria" charset="0"/>
                <a:cs typeface="Alexandria" charset="0"/>
              </a:rPr>
              <a:t>الفترة الدراسية</a:t>
            </a:r>
            <a:endParaRPr lang="en-US" sz="1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000" y="28401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3818" y="608277"/>
            <a:ext cx="10348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Intro.</a:t>
            </a:r>
            <a:endParaRPr lang="en-US" sz="44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2E1BF71-8DAF-4CFA-A11A-855FC262507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05117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6162"/>
    </mc:Choice>
    <mc:Fallback>
      <p:transition advTm="161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F2BFAC9-7735-A3AC-CE5C-91C1F442BC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5475" y="2227911"/>
            <a:ext cx="8806526" cy="4001847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2BA70E9A-562E-4F45-BAB9-0A4270FFFA8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54371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50"/>
    </mc:Choice>
    <mc:Fallback>
      <p:transition spd="slow" advTm="49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128272"/>
            <a:ext cx="11118825" cy="5195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40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 </a:t>
            </a:r>
          </a:p>
          <a:p>
            <a:pPr algn="r" rtl="1"/>
            <a:endParaRPr lang="ar-EG" sz="4000" b="1" dirty="0">
              <a:solidFill>
                <a:prstClr val="black">
                  <a:lumMod val="60000"/>
                  <a:lumOff val="40000"/>
                </a:prstClr>
              </a:solidFill>
              <a:latin typeface="Tahoma" panose="020B0604030504040204" pitchFamily="34" charset="0"/>
              <a:ea typeface="Tahoma" panose="020B0604030504040204" pitchFamily="34" charset="0"/>
              <a:cs typeface="+mn-cs"/>
            </a:endParaRPr>
          </a:p>
          <a:p>
            <a:pPr algn="r" rtl="1"/>
            <a:r>
              <a:rPr lang="ar-EG" sz="40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- </a:t>
            </a:r>
            <a:r>
              <a:rPr lang="ar-SA" sz="40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تعتمد أوقات المحاضرات وحلقات النقاش علي </a:t>
            </a:r>
            <a:r>
              <a:rPr lang="ar-SA" sz="4000" b="1" u="sng" dirty="0">
                <a:solidFill>
                  <a:srgbClr val="5B9BD5"/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توقيت مكة المكرمة</a:t>
            </a:r>
            <a:r>
              <a:rPr lang="ar-SA" sz="4000" b="1" dirty="0">
                <a:solidFill>
                  <a:srgbClr val="5B9BD5"/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 </a:t>
            </a:r>
            <a:r>
              <a:rPr lang="ar-SA" sz="40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لجميع البرامج.</a:t>
            </a:r>
            <a:br>
              <a:rPr lang="ar-SA" sz="40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</a:br>
            <a:br>
              <a:rPr lang="ar-SA" sz="40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</a:br>
            <a:r>
              <a:rPr lang="ar-SA" sz="40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-</a:t>
            </a:r>
            <a:r>
              <a:rPr lang="ar-EG" sz="40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 </a:t>
            </a:r>
            <a:r>
              <a:rPr lang="ar-SA" sz="40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مدة المحاضرة المسجلة </a:t>
            </a:r>
            <a:r>
              <a:rPr lang="ar-SA" sz="4000" b="1" u="sng" dirty="0">
                <a:solidFill>
                  <a:srgbClr val="5B9BD5"/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٧٠- ٩٠ دقيقة </a:t>
            </a:r>
            <a:r>
              <a:rPr lang="ar-SA" sz="40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ترفع علي منصة  </a:t>
            </a:r>
            <a:r>
              <a:rPr lang="en-US" sz="40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Moodle</a:t>
            </a:r>
            <a:r>
              <a:rPr lang="ar-SA" sz="40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 </a:t>
            </a:r>
          </a:p>
          <a:p>
            <a:pPr algn="justLow" rtl="1"/>
            <a:br>
              <a:rPr lang="en-US" sz="4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</a:br>
            <a:br>
              <a:rPr lang="en-US" sz="40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</a:br>
            <a:br>
              <a:rPr lang="ar-SA" sz="40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</a:br>
            <a:endParaRPr lang="ar-SA" sz="4000" b="1" dirty="0">
              <a:solidFill>
                <a:prstClr val="black">
                  <a:lumMod val="60000"/>
                  <a:lumOff val="40000"/>
                </a:prstClr>
              </a:solidFill>
              <a:latin typeface="Tahoma" panose="020B0604030504040204" pitchFamily="34" charset="0"/>
              <a:ea typeface="Tahoma" panose="020B0604030504040204" pitchFamily="34" charset="0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78275" y="435676"/>
            <a:ext cx="57808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3600" b="1" dirty="0">
                <a:latin typeface="Alexandria" charset="0"/>
                <a:cs typeface="Alexandria" charset="0"/>
              </a:rPr>
              <a:t>المحاضرات و حلقات النقاش</a:t>
            </a:r>
            <a:endParaRPr lang="en-US" sz="1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000" y="28401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3818" y="608277"/>
            <a:ext cx="10348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Intro.</a:t>
            </a:r>
            <a:endParaRPr lang="en-US" sz="44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2F1082B-56FD-47D8-B724-66232032243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83937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30829"/>
    </mc:Choice>
    <mc:Fallback>
      <p:transition advTm="308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128272"/>
            <a:ext cx="11118825" cy="5195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>
              <a:spcBef>
                <a:spcPts val="600"/>
              </a:spcBef>
              <a:spcAft>
                <a:spcPts val="600"/>
              </a:spcAft>
            </a:pPr>
            <a:br>
              <a:rPr lang="ar-SA" sz="3200" b="1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</a:br>
            <a:r>
              <a:rPr lang="ar-SA" sz="3200" b="1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- ترفع المحاضرة الأسبوعية علي المنصة التعليمية </a:t>
            </a:r>
            <a:r>
              <a:rPr 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Moodle</a:t>
            </a:r>
            <a:r>
              <a:rPr lang="ar-SA" sz="3200" b="1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 </a:t>
            </a:r>
            <a:r>
              <a:rPr lang="ar-SA" sz="3200" b="1" u="sng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يوم السبت</a:t>
            </a:r>
            <a:r>
              <a:rPr lang="ar-SA" sz="3200" b="1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ar-SA" sz="3200" b="1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من كل أسبوع في تمام </a:t>
            </a:r>
            <a:r>
              <a:rPr lang="ar-EG" sz="3200" b="1" u="sng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ال 12</a:t>
            </a:r>
            <a:r>
              <a:rPr lang="ar-SA" sz="3200" b="1" u="sng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ظهراً</a:t>
            </a:r>
            <a:r>
              <a:rPr lang="ar-EG" sz="3200" b="1" u="sng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،</a:t>
            </a:r>
            <a:r>
              <a:rPr lang="ar-SA" sz="3200" b="1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ar-SA" sz="3200" b="1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بتوقيت الرياض</a:t>
            </a:r>
            <a:endParaRPr lang="ar-EG" sz="3200" b="1" dirty="0">
              <a:solidFill>
                <a:srgbClr val="00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endParaRPr lang="en-US" sz="3200" b="1" dirty="0">
              <a:solidFill>
                <a:srgbClr val="00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- </a:t>
            </a:r>
            <a:r>
              <a:rPr lang="ar-SA" sz="3200" b="1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حلقات النقاش </a:t>
            </a:r>
            <a:r>
              <a:rPr lang="ar-EG" sz="3200" b="1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و</a:t>
            </a:r>
            <a:r>
              <a:rPr lang="ar-SA" sz="3200" b="1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هي حلقات أسبوعية اختيارية للطالب وغرضها مناقشة ما تم طرحه في المحاضرة المسجلة لهذا الاسبوع. </a:t>
            </a:r>
            <a:r>
              <a:rPr lang="ar-EG" sz="3200" b="1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ar-SA" sz="3200" b="1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(</a:t>
            </a:r>
            <a:r>
              <a:rPr lang="ar-SA" sz="3200" b="1" u="sng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يرجي مراجعة الموعد والمدة الزمنية لكل مقرر حسب الجدول</a:t>
            </a:r>
            <a:r>
              <a:rPr lang="ar-SA" sz="3200" b="1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)</a:t>
            </a:r>
            <a:br>
              <a:rPr lang="ar-SA" sz="3200" b="1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</a:br>
            <a:endParaRPr lang="ar-EG" sz="3200" b="1" dirty="0">
              <a:solidFill>
                <a:srgbClr val="00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A" sz="3200" b="1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-</a:t>
            </a:r>
            <a:r>
              <a:rPr lang="ar-EG" sz="3200" b="1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جدير بالذكر أن </a:t>
            </a:r>
            <a:r>
              <a:rPr lang="ar-SA" sz="3200" b="1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حلقات النقاش اخ</a:t>
            </a:r>
            <a:r>
              <a:rPr lang="ar-SA" sz="3200" b="1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تيارية.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478275" y="435676"/>
            <a:ext cx="57808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3600" b="1" dirty="0">
                <a:latin typeface="Alexandria" charset="0"/>
                <a:cs typeface="Alexandria" charset="0"/>
              </a:rPr>
              <a:t>المحاضرات و حلقات النقاش</a:t>
            </a:r>
            <a:endParaRPr lang="en-US" sz="1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000" y="28401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3818" y="608277"/>
            <a:ext cx="10348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Intro.</a:t>
            </a:r>
            <a:endParaRPr lang="en-US" sz="44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9109E0A-5CA9-48DE-AE5A-F963EA8FB9E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69466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67301"/>
    </mc:Choice>
    <mc:Fallback>
      <p:transition advTm="673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128272"/>
            <a:ext cx="11118825" cy="5195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>
              <a:spcBef>
                <a:spcPts val="1200"/>
              </a:spcBef>
              <a:spcAft>
                <a:spcPts val="1200"/>
              </a:spcAft>
            </a:pPr>
            <a:r>
              <a:rPr lang="ar-SA" sz="3200" b="1" dirty="0">
                <a:solidFill>
                  <a:srgbClr val="2D395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ar-SA" sz="3200" b="1" dirty="0">
              <a:solidFill>
                <a:srgbClr val="2D3956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r" rtl="1">
              <a:spcBef>
                <a:spcPts val="1200"/>
              </a:spcBef>
              <a:spcAft>
                <a:spcPts val="1200"/>
              </a:spcAft>
            </a:pPr>
            <a:r>
              <a:rPr lang="ar-SA" sz="3200" b="1" dirty="0">
                <a:solidFill>
                  <a:srgbClr val="2D3956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- الأسبوع الأول هو </a:t>
            </a:r>
            <a:r>
              <a:rPr lang="ar-SA" sz="3200" b="1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أسبوع توجيهي</a:t>
            </a:r>
          </a:p>
          <a:p>
            <a:pPr algn="r" rtl="1">
              <a:spcBef>
                <a:spcPts val="1200"/>
              </a:spcBef>
              <a:spcAft>
                <a:spcPts val="1200"/>
              </a:spcAft>
            </a:pPr>
            <a:r>
              <a:rPr lang="ar-SA" sz="3200" b="1" dirty="0">
                <a:solidFill>
                  <a:srgbClr val="2D3956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- يتم رفع كل ما يخص الفصل الدراسي علي صفحة المودل.</a:t>
            </a:r>
          </a:p>
          <a:p>
            <a:pPr algn="r" rtl="1">
              <a:spcBef>
                <a:spcPts val="1200"/>
              </a:spcBef>
              <a:spcAft>
                <a:spcPts val="1200"/>
              </a:spcAft>
            </a:pPr>
            <a:r>
              <a:rPr lang="ar-SA" sz="3200" b="1" dirty="0">
                <a:solidFill>
                  <a:srgbClr val="2D3956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- يرفع </a:t>
            </a:r>
            <a:r>
              <a:rPr lang="ar-EG" sz="3200" b="1" dirty="0">
                <a:solidFill>
                  <a:srgbClr val="2D3956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ar-SA" sz="3200" b="1" dirty="0">
                <a:solidFill>
                  <a:srgbClr val="2D3956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إختبار قصير به أسئلة عامة للطلاب </a:t>
            </a:r>
            <a:r>
              <a:rPr lang="ar-EG" sz="3200" b="1" dirty="0">
                <a:solidFill>
                  <a:srgbClr val="2D3956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بسيطة </a:t>
            </a:r>
            <a:r>
              <a:rPr lang="ar-SA" sz="3200" b="1" dirty="0">
                <a:solidFill>
                  <a:srgbClr val="2D3956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ويكون الاختبار بمثابة تدريب عل</a:t>
            </a:r>
            <a:r>
              <a:rPr lang="ar-EG" sz="3200" b="1" dirty="0">
                <a:solidFill>
                  <a:srgbClr val="2D3956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ى</a:t>
            </a:r>
            <a:r>
              <a:rPr lang="ar-SA" sz="3200" b="1" dirty="0">
                <a:solidFill>
                  <a:srgbClr val="2D3956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التوقيت وعدد الأسئلة</a:t>
            </a:r>
            <a:endParaRPr lang="ar-SA" sz="2400" b="1" dirty="0">
              <a:solidFill>
                <a:srgbClr val="2D395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78275" y="435676"/>
            <a:ext cx="57808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3600" b="1" dirty="0">
                <a:latin typeface="Alexandria" charset="0"/>
                <a:cs typeface="Alexandria" charset="0"/>
              </a:rPr>
              <a:t>الأسبوع التوجيهي</a:t>
            </a:r>
            <a:endParaRPr lang="en-US" sz="1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000" y="28401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3818" y="608277"/>
            <a:ext cx="10348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Intro.</a:t>
            </a:r>
            <a:endParaRPr lang="en-US" sz="44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C8FE829-E20D-4F8F-B57B-6308917EA42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74944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41758"/>
    </mc:Choice>
    <mc:Fallback>
      <p:transition advTm="417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3CCDF33-2EA6-4A89-DAD9-07C5C514FE7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578" y="1173151"/>
            <a:ext cx="8718614" cy="440033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AB3822C-10D4-4CF6-A17B-49415479528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0992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43"/>
    </mc:Choice>
    <mc:Fallback>
      <p:transition spd="slow" advTm="63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128272"/>
            <a:ext cx="11118825" cy="5195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 rtl="1"/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</a:rPr>
              <a:t>-- </a:t>
            </a:r>
            <a:r>
              <a:rPr lang="ar-SA" sz="32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</a:rPr>
              <a:t>يرفع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</a:rPr>
              <a:t> الاختبار القصير </a:t>
            </a:r>
            <a:r>
              <a:rPr lang="ar-SA" sz="32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</a:rPr>
              <a:t>إسبوعياً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</a:rPr>
              <a:t> في نفس موعد رفع المحاضرة يوم السبت من كل أسبوع في </a:t>
            </a:r>
            <a:r>
              <a:rPr lang="ar-SA" sz="32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</a:rPr>
              <a:t>تمام الساعة العاشرة مساء</a:t>
            </a:r>
            <a:r>
              <a:rPr lang="ar-SA" sz="3200" b="1" dirty="0">
                <a:solidFill>
                  <a:srgbClr val="FF9518"/>
                </a:solidFill>
                <a:latin typeface="Calibri" panose="020F0502020204030204" pitchFamily="34" charset="0"/>
                <a:ea typeface="Tahoma" panose="020B0604030504040204" pitchFamily="34" charset="0"/>
              </a:rPr>
              <a:t>ً 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</a:rPr>
              <a:t>و يترك لمدة أسبوع ، ثم يغلق في يوم </a:t>
            </a:r>
            <a:r>
              <a:rPr lang="ar-SA" sz="32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</a:rPr>
              <a:t>السبت الذي يليه تمام الساعة التاسعة مساءً.</a:t>
            </a:r>
            <a:endParaRPr lang="ar-EG" sz="3200" b="1" dirty="0">
              <a:solidFill>
                <a:srgbClr val="FF0000"/>
              </a:solidFill>
              <a:latin typeface="Calibri" panose="020F0502020204030204" pitchFamily="34" charset="0"/>
              <a:ea typeface="Tahoma" panose="020B0604030504040204" pitchFamily="34" charset="0"/>
            </a:endParaRPr>
          </a:p>
          <a:p>
            <a:pPr algn="justLow" rtl="1"/>
            <a:br>
              <a:rPr lang="ar-SA" sz="32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</a:rPr>
            </a:b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</a:rPr>
              <a:t>-- أسئلة الاختبار القصير </a:t>
            </a:r>
            <a:r>
              <a:rPr lang="en-US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</a:rPr>
              <a:t>MCQ /Matching / true &amp; false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</a:rPr>
              <a:t> / أسئلة صوتية</a:t>
            </a:r>
            <a:endParaRPr lang="ar-EG" sz="3200" b="1" dirty="0">
              <a:solidFill>
                <a:prstClr val="black">
                  <a:lumMod val="60000"/>
                  <a:lumOff val="40000"/>
                </a:prstClr>
              </a:solidFill>
              <a:latin typeface="Calibri" panose="020F0502020204030204" pitchFamily="34" charset="0"/>
              <a:ea typeface="Tahoma" panose="020B0604030504040204" pitchFamily="34" charset="0"/>
            </a:endParaRPr>
          </a:p>
          <a:p>
            <a:pPr algn="justLow" rtl="1"/>
            <a:endParaRPr lang="ar-SA" sz="3200" b="1" dirty="0">
              <a:solidFill>
                <a:prstClr val="black">
                  <a:lumMod val="60000"/>
                  <a:lumOff val="40000"/>
                </a:prstClr>
              </a:solidFill>
              <a:latin typeface="Calibri" panose="020F0502020204030204" pitchFamily="34" charset="0"/>
              <a:ea typeface="Tahoma" panose="020B0604030504040204" pitchFamily="34" charset="0"/>
            </a:endParaRPr>
          </a:p>
          <a:p>
            <a:pPr algn="justLow" rtl="1"/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</a:rPr>
              <a:t>-- </a:t>
            </a:r>
            <a:r>
              <a:rPr lang="ar-EG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</a:rPr>
              <a:t> 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</a:rPr>
              <a:t>تعد الإجابة علي الاختبار القصير </a:t>
            </a:r>
            <a:r>
              <a:rPr lang="ar-SA" sz="32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</a:rPr>
              <a:t>بمثابة الحضور للطالب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</a:rPr>
              <a:t>.</a:t>
            </a:r>
            <a:b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</a:rPr>
            </a:b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</a:rPr>
              <a:t>-- </a:t>
            </a:r>
            <a:r>
              <a:rPr lang="ar-EG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</a:rPr>
              <a:t> 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</a:rPr>
              <a:t>الإختبار القصير من </a:t>
            </a:r>
            <a:r>
              <a:rPr lang="ar-SA" sz="3200" b="1" dirty="0">
                <a:solidFill>
                  <a:srgbClr val="FF9518"/>
                </a:solidFill>
                <a:latin typeface="Calibri" panose="020F0502020204030204" pitchFamily="34" charset="0"/>
                <a:ea typeface="Tahoma" panose="020B0604030504040204" pitchFamily="34" charset="0"/>
              </a:rPr>
              <a:t>٨ درجة / ٨ اسئلة. (بمجموع ٨٠درجة)</a:t>
            </a:r>
            <a:br>
              <a:rPr lang="ar-SA" sz="3200" b="1" dirty="0">
                <a:solidFill>
                  <a:srgbClr val="FF9518"/>
                </a:solidFill>
                <a:latin typeface="Calibri" panose="020F0502020204030204" pitchFamily="34" charset="0"/>
                <a:ea typeface="Tahoma" panose="020B0604030504040204" pitchFamily="34" charset="0"/>
              </a:rPr>
            </a:b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</a:rPr>
              <a:t>-- </a:t>
            </a:r>
            <a:r>
              <a:rPr lang="ar-EG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</a:rPr>
              <a:t> 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</a:rPr>
              <a:t>فترة السماحية للإختبار القصير </a:t>
            </a:r>
            <a:r>
              <a:rPr lang="ar-SA" sz="32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</a:rPr>
              <a:t>٢٤ دقيقة.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478275" y="435676"/>
            <a:ext cx="57808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3600" b="1" dirty="0">
                <a:latin typeface="Alexandria" charset="0"/>
                <a:cs typeface="Alexandria" charset="0"/>
              </a:rPr>
              <a:t>الاختبارات الأسبوعية</a:t>
            </a:r>
            <a:endParaRPr lang="en-US" sz="1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000" y="28401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3818" y="608277"/>
            <a:ext cx="10348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Intro.</a:t>
            </a:r>
            <a:endParaRPr lang="en-US" sz="44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23AA187-2A98-492A-94EA-BE564D68A66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75231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20238"/>
    </mc:Choice>
    <mc:Fallback>
      <p:transition advTm="1202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128272"/>
            <a:ext cx="11118825" cy="5195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 rtl="1"/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-- الإختبار النهائي سيكون من خلال المودل</a:t>
            </a:r>
            <a:r>
              <a:rPr lang="ar-EG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  <a:endParaRPr lang="en-US" sz="3200" b="1" dirty="0">
              <a:solidFill>
                <a:prstClr val="black">
                  <a:lumMod val="60000"/>
                  <a:lumOff val="40000"/>
                </a:prst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justLow" rtl="1"/>
            <a:b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</a:b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-- أسئلة الإختبار النهائي </a:t>
            </a:r>
            <a:r>
              <a:rPr lang="en-US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/Matching / true &amp; false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MCQ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/ أسئلة صوتية</a:t>
            </a:r>
            <a:endParaRPr lang="en-US" sz="3200" b="1" dirty="0">
              <a:solidFill>
                <a:prstClr val="black">
                  <a:lumMod val="60000"/>
                  <a:lumOff val="40000"/>
                </a:prst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justLow" rtl="1"/>
            <a:br>
              <a:rPr lang="en-US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</a:br>
            <a:r>
              <a:rPr lang="en-US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-- </a:t>
            </a: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الإختبار النهائي من </a:t>
            </a:r>
            <a:r>
              <a:rPr lang="ar-SA" sz="32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٢٠ درجة.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478275" y="435676"/>
            <a:ext cx="57808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3600" b="1" dirty="0">
                <a:latin typeface="Alexandria" charset="0"/>
                <a:cs typeface="Alexandria" charset="0"/>
              </a:rPr>
              <a:t>الاختبار النهائي</a:t>
            </a:r>
            <a:endParaRPr lang="en-US" sz="1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000" y="28401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3818" y="608277"/>
            <a:ext cx="10348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Intro.</a:t>
            </a:r>
            <a:endParaRPr lang="en-US" sz="44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2780A44-9F8F-4FF7-95E3-5F8E075B9E2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00676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31049"/>
    </mc:Choice>
    <mc:Fallback>
      <p:transition advTm="310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128272"/>
            <a:ext cx="11118825" cy="5195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>
              <a:lnSpc>
                <a:spcPct val="250000"/>
              </a:lnSpc>
            </a:pP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-- اللغة الأساسية في المحاضرات هي </a:t>
            </a:r>
            <a:r>
              <a:rPr lang="ar-SA" sz="32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اللغة الإنجليزية </a:t>
            </a:r>
            <a:b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</a:br>
            <a:r>
              <a:rPr lang="ar-SA" sz="3200" b="1" dirty="0">
                <a:solidFill>
                  <a:prstClr val="black">
                    <a:lumMod val="60000"/>
                    <a:lumOff val="40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-- الاختبارات باللغة الإنجليزية مع وجود </a:t>
            </a:r>
            <a:r>
              <a:rPr lang="ar-SA" sz="3200" b="1" dirty="0">
                <a:solidFill>
                  <a:srgbClr val="ED7D31"/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ترجمة للسؤال.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478275" y="435676"/>
            <a:ext cx="57808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3600" b="1" dirty="0">
                <a:latin typeface="Alexandria" charset="0"/>
                <a:cs typeface="Alexandria" charset="0"/>
              </a:rPr>
              <a:t>لغة الدراسة و الاختبارات</a:t>
            </a:r>
            <a:endParaRPr lang="en-US" sz="1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000" y="28401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3818" y="608277"/>
            <a:ext cx="10348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Intro.</a:t>
            </a:r>
            <a:endParaRPr lang="en-US" sz="44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8B5F5C9-EBB9-4BF2-ABF0-C1DB87316CE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1841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71448"/>
    </mc:Choice>
    <mc:Fallback>
      <p:transition advTm="714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7F3056C-9497-3E46-0303-F62CA378E0F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770" y="1284512"/>
            <a:ext cx="8076691" cy="484300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FB95A0A-FC35-EC89-8043-10188DD91326}"/>
              </a:ext>
            </a:extLst>
          </p:cNvPr>
          <p:cNvSpPr txBox="1"/>
          <p:nvPr/>
        </p:nvSpPr>
        <p:spPr>
          <a:xfrm>
            <a:off x="5694475" y="4137714"/>
            <a:ext cx="4088524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3600" b="1" dirty="0">
                <a:latin typeface="Bradley Hand ITC" panose="03070402050302030203" pitchFamily="66" charset="0"/>
              </a:rPr>
              <a:t>My Best Wishes …</a:t>
            </a:r>
          </a:p>
          <a:p>
            <a:pPr algn="ctr"/>
            <a:r>
              <a:rPr lang="en-US" sz="3600" b="1" dirty="0">
                <a:latin typeface="Bradley Hand ITC" panose="03070402050302030203" pitchFamily="66" charset="0"/>
              </a:rPr>
              <a:t>Dr. Ayman Hassan </a:t>
            </a:r>
            <a:endParaRPr lang="ar-EG" sz="3600" b="1" dirty="0">
              <a:latin typeface="Bradley Hand ITC" panose="03070402050302030203" pitchFamily="66" charset="0"/>
            </a:endParaRP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ABBE3BD9-1631-42AE-A59F-DF2E96AB42A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393"/>
    </mc:Choice>
    <mc:Fallback>
      <p:transition spd="slow" advTm="513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94.3|13.5|16.2|57|14.5|27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5.2|44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1|10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infopath/2007/PartnerControls"/>
    <ds:schemaRef ds:uri="http://purl.org/dc/dcmitype/"/>
    <ds:schemaRef ds:uri="http://schemas.microsoft.com/office/2006/metadata/properties"/>
    <ds:schemaRef ds:uri="http://purl.org/dc/elements/1.1/"/>
    <ds:schemaRef ds:uri="688354b5-287c-4cda-825e-1d7935aea40e"/>
    <ds:schemaRef ds:uri="http://schemas.microsoft.com/office/2006/documentManagement/types"/>
    <ds:schemaRef ds:uri="http://schemas.openxmlformats.org/package/2006/metadata/core-properties"/>
    <ds:schemaRef ds:uri="http://purl.org/dc/terms/"/>
    <ds:schemaRef ds:uri="aca13214-df29-4e3c-a050-857c0bf7bd8e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38112FC-2116-4111-BBFB-6D2E7A7DAC19}"/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609</Words>
  <Application>Microsoft Office PowerPoint</Application>
  <PresentationFormat>Widescreen</PresentationFormat>
  <Paragraphs>85</Paragraphs>
  <Slides>14</Slides>
  <Notes>5</Notes>
  <HiddenSlides>0</HiddenSlides>
  <MMClips>14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AECOM Sans</vt:lpstr>
      <vt:lpstr>Alexandria</vt:lpstr>
      <vt:lpstr>Arial</vt:lpstr>
      <vt:lpstr>Arial Black</vt:lpstr>
      <vt:lpstr>Bradley Hand ITC</vt:lpstr>
      <vt:lpstr>Calibri</vt:lpstr>
      <vt:lpstr>Calibri Light</vt:lpstr>
      <vt:lpstr>Tahoma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masa store</cp:lastModifiedBy>
  <cp:revision>33</cp:revision>
  <dcterms:created xsi:type="dcterms:W3CDTF">2023-04-29T09:08:00Z</dcterms:created>
  <dcterms:modified xsi:type="dcterms:W3CDTF">2024-05-10T19:19:10Z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</Properties>
</file>