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40.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303" r:id="rId3"/>
    <p:sldId id="602" r:id="rId4"/>
    <p:sldId id="313" r:id="rId5"/>
    <p:sldId id="276" r:id="rId6"/>
    <p:sldId id="559" r:id="rId7"/>
    <p:sldId id="553" r:id="rId8"/>
    <p:sldId id="526" r:id="rId9"/>
    <p:sldId id="618" r:id="rId10"/>
    <p:sldId id="561" r:id="rId11"/>
    <p:sldId id="614" r:id="rId12"/>
    <p:sldId id="615" r:id="rId13"/>
    <p:sldId id="616" r:id="rId14"/>
    <p:sldId id="617" r:id="rId15"/>
    <p:sldId id="562" r:id="rId16"/>
    <p:sldId id="608" r:id="rId17"/>
    <p:sldId id="609" r:id="rId18"/>
    <p:sldId id="610" r:id="rId19"/>
    <p:sldId id="611" r:id="rId20"/>
    <p:sldId id="564" r:id="rId21"/>
    <p:sldId id="557" r:id="rId22"/>
    <p:sldId id="567" r:id="rId23"/>
    <p:sldId id="571" r:id="rId24"/>
    <p:sldId id="599" r:id="rId25"/>
    <p:sldId id="572" r:id="rId26"/>
    <p:sldId id="612" r:id="rId27"/>
    <p:sldId id="613" r:id="rId28"/>
    <p:sldId id="604" r:id="rId29"/>
    <p:sldId id="600" r:id="rId30"/>
    <p:sldId id="570" r:id="rId31"/>
    <p:sldId id="605" r:id="rId32"/>
    <p:sldId id="606" r:id="rId33"/>
    <p:sldId id="607" r:id="rId34"/>
    <p:sldId id="577" r:id="rId35"/>
    <p:sldId id="529" r:id="rId36"/>
    <p:sldId id="583" r:id="rId37"/>
    <p:sldId id="585" r:id="rId38"/>
    <p:sldId id="586" r:id="rId39"/>
    <p:sldId id="587" r:id="rId40"/>
    <p:sldId id="595" r:id="rId41"/>
    <p:sldId id="596" r:id="rId42"/>
    <p:sldId id="597" r:id="rId43"/>
    <p:sldId id="598" r:id="rId44"/>
    <p:sldId id="306" r:id="rId45"/>
    <p:sldId id="61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02"/>
            <p14:sldId id="313"/>
            <p14:sldId id="276"/>
            <p14:sldId id="559"/>
            <p14:sldId id="553"/>
            <p14:sldId id="526"/>
            <p14:sldId id="618"/>
            <p14:sldId id="561"/>
            <p14:sldId id="614"/>
            <p14:sldId id="615"/>
            <p14:sldId id="616"/>
            <p14:sldId id="617"/>
            <p14:sldId id="562"/>
            <p14:sldId id="608"/>
            <p14:sldId id="609"/>
            <p14:sldId id="610"/>
            <p14:sldId id="611"/>
            <p14:sldId id="564"/>
            <p14:sldId id="557"/>
            <p14:sldId id="567"/>
            <p14:sldId id="571"/>
            <p14:sldId id="599"/>
            <p14:sldId id="572"/>
            <p14:sldId id="612"/>
            <p14:sldId id="613"/>
            <p14:sldId id="604"/>
            <p14:sldId id="600"/>
            <p14:sldId id="570"/>
            <p14:sldId id="605"/>
            <p14:sldId id="606"/>
            <p14:sldId id="607"/>
            <p14:sldId id="577"/>
            <p14:sldId id="529"/>
            <p14:sldId id="583"/>
            <p14:sldId id="585"/>
            <p14:sldId id="586"/>
            <p14:sldId id="587"/>
            <p14:sldId id="595"/>
            <p14:sldId id="596"/>
            <p14:sldId id="597"/>
            <p14:sldId id="598"/>
            <p14:sldId id="306"/>
            <p14:sldId id="6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2759" autoAdjust="0"/>
  </p:normalViewPr>
  <p:slideViewPr>
    <p:cSldViewPr snapToGrid="0">
      <p:cViewPr varScale="1">
        <p:scale>
          <a:sx n="83" d="100"/>
          <a:sy n="83" d="100"/>
        </p:scale>
        <p:origin x="446"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90736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19131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1062547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None/>
            </a:pPr>
            <a:endParaRPr lang="ar-EG" b="0" i="0" dirty="0">
              <a:solidFill>
                <a:srgbClr val="0D0D0D"/>
              </a:solidFill>
              <a:effectLst/>
              <a:highlight>
                <a:srgbClr val="FFFFFF"/>
              </a:highlight>
              <a:latin typeface="ui-sans-serif"/>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5527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06232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41739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096035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948392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59631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46222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743829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224893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895082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254751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304170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440006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1477667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646268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4172911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66786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955696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433564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590153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300056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912615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146724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273308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464628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353589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002621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397480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977353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822488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021523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714563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439174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3767635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9641010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723708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034936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403416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064602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 Id="rId9"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microsoft.com/office/2007/relationships/hdphoto" Target="../media/hdphoto2.wdp"/><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microsoft.com/office/2007/relationships/hdphoto" Target="../media/hdphoto3.wdp"/><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4.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5.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598811" y="2497454"/>
            <a:ext cx="4719792"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Visualization</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096000" y="89171"/>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829"/>
    </mc:Choice>
    <mc:Fallback xmlns="">
      <p:transition spd="slow" advTm="1882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12037"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Visualization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mc:AlternateContent xmlns:mc="http://schemas.openxmlformats.org/markup-compatibility/2006" xmlns:p14="http://schemas.microsoft.com/office/powerpoint/2010/main">
    <mc:Choice Requires="p14">
      <p:transition spd="slow" p14:dur="2000" advTm="12458"/>
    </mc:Choice>
    <mc:Fallback xmlns="">
      <p:transition spd="slow" advTm="124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89072" y="-33698"/>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Previous Chapter review</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382666" y="2286870"/>
            <a:ext cx="8806526" cy="523220"/>
          </a:xfrm>
          <a:prstGeom prst="rect">
            <a:avLst/>
          </a:prstGeom>
          <a:noFill/>
        </p:spPr>
        <p:txBody>
          <a:bodyPr wrap="square">
            <a:spAutoFit/>
          </a:bodyPr>
          <a:lstStyle/>
          <a:p>
            <a:pPr algn="l"/>
            <a:endParaRPr lang="en-US" sz="28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E03CC62-AAFA-DF4B-CEE7-AF7C8A732266}"/>
              </a:ext>
            </a:extLst>
          </p:cNvPr>
          <p:cNvSpPr txBox="1"/>
          <p:nvPr/>
        </p:nvSpPr>
        <p:spPr>
          <a:xfrm>
            <a:off x="176430" y="877737"/>
            <a:ext cx="11402524" cy="6001643"/>
          </a:xfrm>
          <a:prstGeom prst="rect">
            <a:avLst/>
          </a:prstGeom>
          <a:noFill/>
        </p:spPr>
        <p:txBody>
          <a:bodyPr wrap="square">
            <a:spAutoFit/>
          </a:bodyPr>
          <a:lstStyle/>
          <a:p>
            <a:r>
              <a:rPr lang="en-US" sz="2400" b="1" dirty="0"/>
              <a:t>What is the difference between quantitative data and qualitative data?</a:t>
            </a:r>
            <a:endParaRPr lang="en-US" sz="2400" dirty="0"/>
          </a:p>
          <a:p>
            <a:pPr marL="800100" lvl="1" indent="-342900">
              <a:buFont typeface="Arial" panose="020B0604020202020204" pitchFamily="34" charset="0"/>
              <a:buChar char="•"/>
            </a:pPr>
            <a:r>
              <a:rPr lang="en-US" sz="2400" b="1" dirty="0"/>
              <a:t>Quantitative Data:</a:t>
            </a:r>
            <a:r>
              <a:rPr lang="en-US" sz="2400" dirty="0"/>
              <a:t> Numerical data that can be measured and quantified (e.g., height, weight, age).</a:t>
            </a:r>
          </a:p>
          <a:p>
            <a:pPr marL="800100" lvl="1" indent="-342900">
              <a:buFont typeface="Arial" panose="020B0604020202020204" pitchFamily="34" charset="0"/>
              <a:buChar char="•"/>
            </a:pPr>
            <a:r>
              <a:rPr lang="en-US" sz="2400" b="1" dirty="0"/>
              <a:t>Qualitative Data:</a:t>
            </a:r>
            <a:r>
              <a:rPr lang="en-US" sz="2400" dirty="0"/>
              <a:t> Descriptive data that cannot be measured but categorized (e.g., colors, names, labels).</a:t>
            </a:r>
          </a:p>
          <a:p>
            <a:pPr marL="0" lvl="1"/>
            <a:endParaRPr lang="en-US" sz="2400" b="1" dirty="0"/>
          </a:p>
          <a:p>
            <a:pPr marL="0" lvl="1"/>
            <a:r>
              <a:rPr lang="en-US" sz="2400" b="1" dirty="0"/>
              <a:t>What are the four strategies of data analysis?</a:t>
            </a:r>
            <a:endParaRPr lang="en-US" sz="2400" dirty="0"/>
          </a:p>
          <a:p>
            <a:pPr lvl="1">
              <a:buFont typeface="+mj-lt"/>
              <a:buAutoNum type="arabicPeriod"/>
            </a:pPr>
            <a:r>
              <a:rPr lang="en-US" sz="2400" b="1" dirty="0"/>
              <a:t>Descriptive Analysis:</a:t>
            </a:r>
            <a:r>
              <a:rPr lang="en-US" sz="2400" dirty="0"/>
              <a:t> Summarizes data to show patterns.</a:t>
            </a:r>
          </a:p>
          <a:p>
            <a:pPr lvl="1">
              <a:buFont typeface="+mj-lt"/>
              <a:buAutoNum type="arabicPeriod"/>
            </a:pPr>
            <a:r>
              <a:rPr lang="en-US" sz="2400" b="1" dirty="0"/>
              <a:t>Diagnostic Analysis:</a:t>
            </a:r>
            <a:r>
              <a:rPr lang="en-US" sz="2400" dirty="0"/>
              <a:t> Explains why something happened.</a:t>
            </a:r>
          </a:p>
          <a:p>
            <a:pPr lvl="1">
              <a:buFont typeface="+mj-lt"/>
              <a:buAutoNum type="arabicPeriod"/>
            </a:pPr>
            <a:r>
              <a:rPr lang="en-US" sz="2400" b="1" dirty="0"/>
              <a:t>Predictive Analysis:</a:t>
            </a:r>
            <a:r>
              <a:rPr lang="en-US" sz="2400" dirty="0"/>
              <a:t> Predicts future trends based on data.</a:t>
            </a:r>
          </a:p>
          <a:p>
            <a:pPr lvl="1">
              <a:buFont typeface="+mj-lt"/>
              <a:buAutoNum type="arabicPeriod"/>
            </a:pPr>
            <a:r>
              <a:rPr lang="en-US" sz="2400" b="1" dirty="0"/>
              <a:t>Prescriptive Analysis:</a:t>
            </a:r>
            <a:r>
              <a:rPr lang="en-US" sz="2400" dirty="0"/>
              <a:t> Suggests actions to achieve desired outcomes.</a:t>
            </a:r>
          </a:p>
          <a:p>
            <a:endParaRPr lang="en-US" sz="2400" b="1" dirty="0"/>
          </a:p>
          <a:p>
            <a:r>
              <a:rPr lang="en-US" sz="2400" b="1" dirty="0"/>
              <a:t>Data analysis is a cyclical process “explain”.</a:t>
            </a:r>
            <a:endParaRPr lang="en-US" sz="2400" dirty="0"/>
          </a:p>
          <a:p>
            <a:pPr marL="800100" lvl="1" indent="-342900">
              <a:buFont typeface="Arial" panose="020B0604020202020204" pitchFamily="34" charset="0"/>
              <a:buChar char="•"/>
            </a:pPr>
            <a:r>
              <a:rPr lang="en-US" sz="2400" dirty="0"/>
              <a:t>Data analysis is iterative, involving repeated cycles of collecting data, analyzing it, interpreting results, and refining the approach based on insights, leading to continuous improvement and deeper understanding.</a:t>
            </a:r>
          </a:p>
        </p:txBody>
      </p:sp>
    </p:spTree>
    <p:extLst>
      <p:ext uri="{BB962C8B-B14F-4D97-AF65-F5344CB8AC3E}">
        <p14:creationId xmlns:p14="http://schemas.microsoft.com/office/powerpoint/2010/main" val="1511716462"/>
      </p:ext>
    </p:extLst>
  </p:cSld>
  <p:clrMapOvr>
    <a:masterClrMapping/>
  </p:clrMapOvr>
  <mc:AlternateContent xmlns:mc="http://schemas.openxmlformats.org/markup-compatibility/2006" xmlns:p14="http://schemas.microsoft.com/office/powerpoint/2010/main">
    <mc:Choice Requires="p14">
      <p:transition spd="slow" p14:dur="2000" advTm="122824"/>
    </mc:Choice>
    <mc:Fallback xmlns="">
      <p:transition spd="slow" advTm="12282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5997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005600" flipV="1">
            <a:off x="-1403693" y="4139055"/>
            <a:ext cx="5573486" cy="2477106"/>
          </a:xfrm>
          <a:prstGeom prst="parallelogram">
            <a:avLst>
              <a:gd name="adj" fmla="val 102419"/>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31598" y="935318"/>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1850781" y="1919334"/>
            <a:ext cx="10126629" cy="4616648"/>
          </a:xfrm>
          <a:prstGeom prst="rect">
            <a:avLst/>
          </a:prstGeom>
          <a:noFill/>
        </p:spPr>
        <p:txBody>
          <a:bodyPr wrap="square">
            <a:spAutoFit/>
          </a:bodyPr>
          <a:lstStyle/>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Understanding Data Visualization Essentials: Learn the fundamentals of data visualization, including its importance, types, and best practices.</a:t>
            </a:r>
          </a:p>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Effective Visualization Techniques: Explore techniques for choosing the right charts, preparing data, and enhancing visual appeal to communicate insights effectively.</a:t>
            </a:r>
          </a:p>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Case Studies and Practical Applications: Gain insights from real-world case studies across various industries, demonstrating how data visualization drives decision-making and improves business outcomes.</a:t>
            </a:r>
          </a:p>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Emerging Trends and Future Directions: Discover the latest trends in data visualization, including advancements in technology, ethics considerations, and the future integration with AI and machine learning.</a:t>
            </a:r>
          </a:p>
        </p:txBody>
      </p:sp>
    </p:spTree>
  </p:cSld>
  <p:clrMapOvr>
    <a:masterClrMapping/>
  </p:clrMapOvr>
  <mc:AlternateContent xmlns:mc="http://schemas.openxmlformats.org/markup-compatibility/2006" xmlns:p14="http://schemas.microsoft.com/office/powerpoint/2010/main">
    <mc:Choice Requires="p14">
      <p:transition spd="slow" p14:dur="2000" advTm="83423"/>
    </mc:Choice>
    <mc:Fallback xmlns="">
      <p:transition spd="slow" advTm="8342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5734"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85734" y="268963"/>
            <a:ext cx="7185537" cy="646331"/>
          </a:xfrm>
          <a:prstGeom prst="rect">
            <a:avLst/>
          </a:prstGeom>
          <a:solidFill>
            <a:schemeClr val="bg1"/>
          </a:solidFill>
        </p:spPr>
        <p:txBody>
          <a:bodyPr wrap="square" rtlCol="0">
            <a:spAutoFit/>
          </a:bodyPr>
          <a:lstStyle/>
          <a:p>
            <a:r>
              <a:rPr lang="en-US" sz="36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Data Visualization</a:t>
            </a:r>
          </a:p>
        </p:txBody>
      </p:sp>
      <p:sp>
        <p:nvSpPr>
          <p:cNvPr id="48" name="TextBox 47"/>
          <p:cNvSpPr txBox="1"/>
          <p:nvPr/>
        </p:nvSpPr>
        <p:spPr>
          <a:xfrm>
            <a:off x="1010137" y="1631434"/>
            <a:ext cx="10396129" cy="4124206"/>
          </a:xfrm>
          <a:prstGeom prst="rect">
            <a:avLst/>
          </a:prstGeom>
          <a:noFill/>
        </p:spPr>
        <p:txBody>
          <a:bodyPr wrap="square" rtlCol="0">
            <a:spAutoFit/>
          </a:bodyPr>
          <a:lstStyle/>
          <a:p>
            <a:pPr>
              <a:spcBef>
                <a:spcPts val="600"/>
              </a:spcBef>
            </a:pPr>
            <a:r>
              <a:rPr lang="en-US" sz="2800" dirty="0">
                <a:cs typeface="Times New Roman" panose="02020603050405020304" pitchFamily="18" charset="0"/>
              </a:rPr>
              <a:t>1. </a:t>
            </a:r>
            <a:r>
              <a:rPr lang="en-US" sz="2800" b="1" dirty="0">
                <a:cs typeface="Times New Roman" panose="02020603050405020304" pitchFamily="18" charset="0"/>
              </a:rPr>
              <a:t>Enhancing Data Understanding</a:t>
            </a:r>
            <a:r>
              <a:rPr lang="en-US" sz="2800" dirty="0">
                <a:cs typeface="Times New Roman" panose="02020603050405020304" pitchFamily="18" charset="0"/>
              </a:rPr>
              <a:t>: Data visualization offers a visual representation of data, making complex datasets easier to comprehend and analyze.</a:t>
            </a:r>
          </a:p>
          <a:p>
            <a:pPr>
              <a:spcBef>
                <a:spcPts val="600"/>
              </a:spcBef>
            </a:pPr>
            <a:r>
              <a:rPr lang="en-US" sz="2800" dirty="0">
                <a:cs typeface="Times New Roman" panose="02020603050405020304" pitchFamily="18" charset="0"/>
              </a:rPr>
              <a:t>2. </a:t>
            </a:r>
            <a:r>
              <a:rPr lang="en-US" sz="2800" b="1" dirty="0">
                <a:cs typeface="Times New Roman" panose="02020603050405020304" pitchFamily="18" charset="0"/>
              </a:rPr>
              <a:t>Facilitating Insight Discovery</a:t>
            </a:r>
            <a:r>
              <a:rPr lang="en-US" sz="2800" dirty="0">
                <a:cs typeface="Times New Roman" panose="02020603050405020304" pitchFamily="18" charset="0"/>
              </a:rPr>
              <a:t>: By presenting data visually, patterns, trends, and relationships become more apparent, enabling deeper insights and informed decision-making.</a:t>
            </a:r>
          </a:p>
          <a:p>
            <a:pPr>
              <a:spcBef>
                <a:spcPts val="600"/>
              </a:spcBef>
            </a:pPr>
            <a:r>
              <a:rPr lang="en-US" sz="2800" dirty="0">
                <a:cs typeface="Times New Roman" panose="02020603050405020304" pitchFamily="18" charset="0"/>
              </a:rPr>
              <a:t>3. </a:t>
            </a:r>
            <a:r>
              <a:rPr lang="en-US" sz="2800" b="1" dirty="0">
                <a:cs typeface="Times New Roman" panose="02020603050405020304" pitchFamily="18" charset="0"/>
              </a:rPr>
              <a:t>Improving Communication</a:t>
            </a:r>
            <a:r>
              <a:rPr lang="en-US" sz="2800" dirty="0">
                <a:cs typeface="Times New Roman" panose="02020603050405020304" pitchFamily="18" charset="0"/>
              </a:rPr>
              <a:t>: Visualizations provide a clear and concise way to communicate findings to stakeholders, facilitating better understanding and alignment across teams.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87514"/>
    </mc:Choice>
    <mc:Fallback xmlns="">
      <p:transition advTm="18751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5395" y="1267859"/>
            <a:ext cx="10812720" cy="4838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17280" y="1543868"/>
            <a:ext cx="10408274" cy="4592155"/>
          </a:xfrm>
          <a:prstGeom prst="rect">
            <a:avLst/>
          </a:prstGeom>
          <a:noFill/>
        </p:spPr>
        <p:txBody>
          <a:bodyPr wrap="square" rtlCol="0">
            <a:spAutoFit/>
          </a:bodyPr>
          <a:lstStyle/>
          <a:p>
            <a:pPr>
              <a:lnSpc>
                <a:spcPct val="125000"/>
              </a:lnSpc>
              <a:spcBef>
                <a:spcPts val="1200"/>
              </a:spcBef>
              <a:spcAft>
                <a:spcPts val="600"/>
              </a:spcAft>
            </a:pPr>
            <a:r>
              <a:rPr lang="en-US" sz="2800" dirty="0">
                <a:cs typeface="Times New Roman" panose="02020603050405020304" pitchFamily="18" charset="0"/>
              </a:rPr>
              <a:t>4. </a:t>
            </a:r>
            <a:r>
              <a:rPr lang="en-US" sz="2800" b="1" dirty="0"/>
              <a:t>Data-Driven Decision Making</a:t>
            </a:r>
            <a:r>
              <a:rPr lang="en-US" sz="2800" dirty="0"/>
              <a:t>: Leveraging intuitive visualizations enables organizations to make data-driven decisions more effectively. By identifying opportunities, mitigating risks, and optimizing strategies based on visualized data, organizations can drive better outcomes and achieve their objectives more efficiently.</a:t>
            </a:r>
          </a:p>
          <a:p>
            <a:pPr>
              <a:lnSpc>
                <a:spcPct val="125000"/>
              </a:lnSpc>
              <a:spcBef>
                <a:spcPts val="1200"/>
              </a:spcBef>
              <a:spcAft>
                <a:spcPts val="600"/>
              </a:spcAft>
            </a:pPr>
            <a:r>
              <a:rPr lang="en-US" sz="2800" dirty="0"/>
              <a:t>5. </a:t>
            </a:r>
            <a:r>
              <a:rPr lang="en-US" sz="2800" b="1" dirty="0"/>
              <a:t>Enhancing Forecasting Accuracy</a:t>
            </a:r>
            <a:r>
              <a:rPr lang="en-US" sz="2800" dirty="0"/>
              <a:t>: Data visualization allows organizations to analyze historical trends and patterns, enabling them to make more accurate predictions and forecasts for the future.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493F2A6-D068-860F-D795-6DB491892E43}"/>
              </a:ext>
            </a:extLst>
          </p:cNvPr>
          <p:cNvSpPr txBox="1"/>
          <p:nvPr/>
        </p:nvSpPr>
        <p:spPr>
          <a:xfrm>
            <a:off x="785734" y="268963"/>
            <a:ext cx="7185537" cy="646331"/>
          </a:xfrm>
          <a:prstGeom prst="rect">
            <a:avLst/>
          </a:prstGeom>
          <a:solidFill>
            <a:schemeClr val="bg1"/>
          </a:solidFill>
        </p:spPr>
        <p:txBody>
          <a:bodyPr wrap="square" rtlCol="0">
            <a:spAutoFit/>
          </a:bodyPr>
          <a:lstStyle/>
          <a:p>
            <a:r>
              <a:rPr lang="en-US" sz="36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Data Visualization</a:t>
            </a:r>
          </a:p>
        </p:txBody>
      </p:sp>
    </p:spTree>
    <p:extLst>
      <p:ext uri="{BB962C8B-B14F-4D97-AF65-F5344CB8AC3E}">
        <p14:creationId xmlns:p14="http://schemas.microsoft.com/office/powerpoint/2010/main" val="54513918"/>
      </p:ext>
    </p:extLst>
  </p:cSld>
  <p:clrMapOvr>
    <a:masterClrMapping/>
  </p:clrMapOvr>
  <mc:AlternateContent xmlns:mc="http://schemas.openxmlformats.org/markup-compatibility/2006" xmlns:p14="http://schemas.microsoft.com/office/powerpoint/2010/main">
    <mc:Choice Requires="p14">
      <p:transition p14:dur="10" advTm="232435"/>
    </mc:Choice>
    <mc:Fallback xmlns="">
      <p:transition advTm="23243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15DD8-3C4C-2631-23D6-24BF4334EF8B}"/>
              </a:ext>
            </a:extLst>
          </p:cNvPr>
          <p:cNvSpPr>
            <a:spLocks noGrp="1"/>
          </p:cNvSpPr>
          <p:nvPr>
            <p:ph idx="1"/>
          </p:nvPr>
        </p:nvSpPr>
        <p:spPr/>
        <p:txBody>
          <a:bodyPr/>
          <a:lstStyle/>
          <a:p>
            <a:endParaRPr lang="en-US"/>
          </a:p>
        </p:txBody>
      </p:sp>
      <p:sp>
        <p:nvSpPr>
          <p:cNvPr id="6" name="Rectangle 5">
            <a:extLst>
              <a:ext uri="{FF2B5EF4-FFF2-40B4-BE49-F238E27FC236}">
                <a16:creationId xmlns:a16="http://schemas.microsoft.com/office/drawing/2014/main" id="{EFA77C9E-99A2-87EF-F797-3372CC30D36F}"/>
              </a:ext>
            </a:extLst>
          </p:cNvPr>
          <p:cNvSpPr/>
          <p:nvPr/>
        </p:nvSpPr>
        <p:spPr>
          <a:xfrm>
            <a:off x="0" y="123092"/>
            <a:ext cx="2215662" cy="70338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69CAFE6-6957-25F6-747D-4270A15DC356}"/>
              </a:ext>
            </a:extLst>
          </p:cNvPr>
          <p:cNvPicPr>
            <a:picLocks noChangeAspect="1"/>
          </p:cNvPicPr>
          <p:nvPr/>
        </p:nvPicPr>
        <p:blipFill>
          <a:blip r:embed="rId3"/>
          <a:stretch>
            <a:fillRect/>
          </a:stretch>
        </p:blipFill>
        <p:spPr>
          <a:xfrm>
            <a:off x="1945" y="0"/>
            <a:ext cx="12190055" cy="6858000"/>
          </a:xfrm>
          <a:prstGeom prst="rect">
            <a:avLst/>
          </a:prstGeom>
        </p:spPr>
      </p:pic>
    </p:spTree>
    <p:extLst>
      <p:ext uri="{BB962C8B-B14F-4D97-AF65-F5344CB8AC3E}">
        <p14:creationId xmlns:p14="http://schemas.microsoft.com/office/powerpoint/2010/main" val="2320454779"/>
      </p:ext>
    </p:extLst>
  </p:cSld>
  <p:clrMapOvr>
    <a:masterClrMapping/>
  </p:clrMapOvr>
  <mc:AlternateContent xmlns:mc="http://schemas.openxmlformats.org/markup-compatibility/2006" xmlns:p14="http://schemas.microsoft.com/office/powerpoint/2010/main">
    <mc:Choice Requires="p14">
      <p:transition spd="slow" p14:dur="2000" advTm="143248"/>
    </mc:Choice>
    <mc:Fallback xmlns="">
      <p:transition spd="slow" advTm="1432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986716" y="1631384"/>
            <a:ext cx="9859960" cy="4401205"/>
          </a:xfrm>
          <a:prstGeom prst="rect">
            <a:avLst/>
          </a:prstGeom>
          <a:noFill/>
        </p:spPr>
        <p:txBody>
          <a:bodyPr wrap="square">
            <a:spAutoFit/>
          </a:bodyPr>
          <a:lstStyle/>
          <a:p>
            <a:pPr algn="l"/>
            <a:r>
              <a:rPr lang="en-US" sz="2800" b="1" i="0" dirty="0">
                <a:solidFill>
                  <a:srgbClr val="0D0D0D"/>
                </a:solidFill>
                <a:effectLst/>
                <a:highlight>
                  <a:srgbClr val="FFFFFF"/>
                </a:highlight>
                <a:latin typeface="ui-sans-serif"/>
              </a:rPr>
              <a:t>A. Charts and Graphs</a:t>
            </a:r>
            <a:r>
              <a:rPr lang="en-US" sz="2800" b="0" i="0" dirty="0">
                <a:solidFill>
                  <a:srgbClr val="0D0D0D"/>
                </a:solidFill>
                <a:effectLst/>
                <a:highlight>
                  <a:srgbClr val="FFFFFF"/>
                </a:highlight>
                <a:latin typeface="ui-sans-serif"/>
              </a:rPr>
              <a:t>:</a:t>
            </a:r>
          </a:p>
          <a:p>
            <a:pPr marL="285750" indent="-285750">
              <a:buFont typeface="+mj-lt"/>
              <a:buAutoNum type="arabicPeriod"/>
            </a:pPr>
            <a:r>
              <a:rPr lang="en-US" sz="2800" b="1" i="0" dirty="0">
                <a:solidFill>
                  <a:srgbClr val="0D0D0D"/>
                </a:solidFill>
                <a:effectLst/>
                <a:highlight>
                  <a:srgbClr val="FFFFFF"/>
                </a:highlight>
                <a:latin typeface="ui-sans-serif"/>
              </a:rPr>
              <a:t>Bar charts</a:t>
            </a:r>
            <a:r>
              <a:rPr lang="en-US" sz="2800" b="0" i="0" dirty="0">
                <a:solidFill>
                  <a:srgbClr val="0D0D0D"/>
                </a:solidFill>
                <a:effectLst/>
                <a:highlight>
                  <a:srgbClr val="FFFFFF"/>
                </a:highlight>
                <a:latin typeface="ui-sans-serif"/>
              </a:rPr>
              <a:t>: Suitable for comparing values across different categories.</a:t>
            </a:r>
          </a:p>
          <a:p>
            <a:pPr marL="285750" indent="-285750">
              <a:buFont typeface="+mj-lt"/>
              <a:buAutoNum type="arabicPeriod"/>
            </a:pPr>
            <a:r>
              <a:rPr lang="en-US" sz="2800" b="1" i="0" dirty="0">
                <a:solidFill>
                  <a:srgbClr val="0D0D0D"/>
                </a:solidFill>
                <a:effectLst/>
                <a:highlight>
                  <a:srgbClr val="FFFFFF"/>
                </a:highlight>
                <a:latin typeface="ui-sans-serif"/>
              </a:rPr>
              <a:t>Line charts</a:t>
            </a:r>
            <a:r>
              <a:rPr lang="en-US" sz="2800" b="0" i="0" dirty="0">
                <a:solidFill>
                  <a:srgbClr val="0D0D0D"/>
                </a:solidFill>
                <a:effectLst/>
                <a:highlight>
                  <a:srgbClr val="FFFFFF"/>
                </a:highlight>
                <a:latin typeface="ui-sans-serif"/>
              </a:rPr>
              <a:t>: Ideal for showing trends and changes over time.</a:t>
            </a:r>
          </a:p>
          <a:p>
            <a:pPr marL="285750" indent="-285750">
              <a:buFont typeface="+mj-lt"/>
              <a:buAutoNum type="arabicPeriod"/>
            </a:pPr>
            <a:r>
              <a:rPr lang="en-US" sz="2800" b="1" i="0" dirty="0">
                <a:solidFill>
                  <a:srgbClr val="0D0D0D"/>
                </a:solidFill>
                <a:effectLst/>
                <a:highlight>
                  <a:srgbClr val="FFFFFF"/>
                </a:highlight>
                <a:latin typeface="ui-sans-serif"/>
              </a:rPr>
              <a:t>Pie charts</a:t>
            </a:r>
            <a:r>
              <a:rPr lang="en-US" sz="2800" b="0" i="0" dirty="0">
                <a:solidFill>
                  <a:srgbClr val="0D0D0D"/>
                </a:solidFill>
                <a:effectLst/>
                <a:highlight>
                  <a:srgbClr val="FFFFFF"/>
                </a:highlight>
                <a:latin typeface="ui-sans-serif"/>
              </a:rPr>
              <a:t>: Useful for displaying proportions or percentages of a whole.</a:t>
            </a:r>
          </a:p>
          <a:p>
            <a:pPr marL="285750" indent="-285750">
              <a:buFont typeface="+mj-lt"/>
              <a:buAutoNum type="arabicPeriod"/>
            </a:pPr>
            <a:r>
              <a:rPr lang="en-US" sz="2800" b="1" i="0" dirty="0">
                <a:solidFill>
                  <a:srgbClr val="0D0D0D"/>
                </a:solidFill>
                <a:effectLst/>
                <a:highlight>
                  <a:srgbClr val="FFFFFF"/>
                </a:highlight>
                <a:latin typeface="ui-sans-serif"/>
              </a:rPr>
              <a:t>Scatter plots</a:t>
            </a:r>
            <a:r>
              <a:rPr lang="en-US" sz="2800" b="0" i="0" dirty="0">
                <a:solidFill>
                  <a:srgbClr val="0D0D0D"/>
                </a:solidFill>
                <a:effectLst/>
                <a:highlight>
                  <a:srgbClr val="FFFFFF"/>
                </a:highlight>
                <a:latin typeface="ui-sans-serif"/>
              </a:rPr>
              <a:t>: Great for showing relationships between two variables.</a:t>
            </a:r>
          </a:p>
          <a:p>
            <a:pPr marL="285750" indent="-285750">
              <a:buFont typeface="+mj-lt"/>
              <a:buAutoNum type="arabicPeriod"/>
            </a:pPr>
            <a:r>
              <a:rPr lang="en-US" sz="2800" b="1" i="0" dirty="0">
                <a:solidFill>
                  <a:srgbClr val="0D0D0D"/>
                </a:solidFill>
                <a:effectLst/>
                <a:highlight>
                  <a:srgbClr val="FFFFFF"/>
                </a:highlight>
                <a:latin typeface="ui-sans-serif"/>
              </a:rPr>
              <a:t>Area charts</a:t>
            </a:r>
            <a:r>
              <a:rPr lang="en-US" sz="2800" b="0" i="0" dirty="0">
                <a:solidFill>
                  <a:srgbClr val="0D0D0D"/>
                </a:solidFill>
                <a:effectLst/>
                <a:highlight>
                  <a:srgbClr val="FFFFFF"/>
                </a:highlight>
                <a:latin typeface="ui-sans-serif"/>
              </a:rPr>
              <a:t>: Similar to line charts but emphasize the magnitude of change over time.</a:t>
            </a:r>
          </a:p>
        </p:txBody>
      </p:sp>
      <p:sp>
        <p:nvSpPr>
          <p:cNvPr id="8" name="TextBox 7">
            <a:extLst>
              <a:ext uri="{FF2B5EF4-FFF2-40B4-BE49-F238E27FC236}">
                <a16:creationId xmlns:a16="http://schemas.microsoft.com/office/drawing/2014/main" id="{D8A2EFA9-39BF-A8E4-FB06-BC5DEB146881}"/>
              </a:ext>
            </a:extLst>
          </p:cNvPr>
          <p:cNvSpPr txBox="1"/>
          <p:nvPr/>
        </p:nvSpPr>
        <p:spPr>
          <a:xfrm>
            <a:off x="1768698" y="58348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spTree>
    <p:extLst>
      <p:ext uri="{BB962C8B-B14F-4D97-AF65-F5344CB8AC3E}">
        <p14:creationId xmlns:p14="http://schemas.microsoft.com/office/powerpoint/2010/main" val="400465436"/>
      </p:ext>
    </p:extLst>
  </p:cSld>
  <p:clrMapOvr>
    <a:masterClrMapping/>
  </p:clrMapOvr>
  <mc:AlternateContent xmlns:mc="http://schemas.openxmlformats.org/markup-compatibility/2006" xmlns:p14="http://schemas.microsoft.com/office/powerpoint/2010/main">
    <mc:Choice Requires="p14">
      <p:transition spd="slow" p14:dur="2000" advTm="202001"/>
    </mc:Choice>
    <mc:Fallback xmlns="">
      <p:transition spd="slow" advTm="20200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68345" y="1508572"/>
            <a:ext cx="10936941" cy="4965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pic>
        <p:nvPicPr>
          <p:cNvPr id="2050" name="Picture 2" descr="Bar Charts - Definition, What It Is, Examples, Types">
            <a:extLst>
              <a:ext uri="{FF2B5EF4-FFF2-40B4-BE49-F238E27FC236}">
                <a16:creationId xmlns:a16="http://schemas.microsoft.com/office/drawing/2014/main" id="{54260BB4-A308-C93F-CF05-1FFE2A8EA8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9713" y="1688950"/>
            <a:ext cx="3021623" cy="2413678"/>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2052" name="Picture 4" descr="Line chart - Wikipedia">
            <a:extLst>
              <a:ext uri="{FF2B5EF4-FFF2-40B4-BE49-F238E27FC236}">
                <a16:creationId xmlns:a16="http://schemas.microsoft.com/office/drawing/2014/main" id="{B1B36AD4-9533-3C2F-EFD7-6778E4CE775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96981" y="1645248"/>
            <a:ext cx="3021623" cy="250108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catter plot - MN Dept. of Health">
            <a:extLst>
              <a:ext uri="{FF2B5EF4-FFF2-40B4-BE49-F238E27FC236}">
                <a16:creationId xmlns:a16="http://schemas.microsoft.com/office/drawing/2014/main" id="{7A21F2B4-2E2A-FE10-B29D-30F2CB6FD56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61040" y="4135483"/>
            <a:ext cx="3021623" cy="221431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Area Charts Overview - Telerik Reporting">
            <a:extLst>
              <a:ext uri="{FF2B5EF4-FFF2-40B4-BE49-F238E27FC236}">
                <a16:creationId xmlns:a16="http://schemas.microsoft.com/office/drawing/2014/main" id="{A1D195A8-C5EC-6265-4BB0-DDB7E4A7DE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67218" y="4183344"/>
            <a:ext cx="4543211" cy="205881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MAKE A FINANCIAL PIE CHART! - YouTube">
            <a:extLst>
              <a:ext uri="{FF2B5EF4-FFF2-40B4-BE49-F238E27FC236}">
                <a16:creationId xmlns:a16="http://schemas.microsoft.com/office/drawing/2014/main" id="{CABF8D74-326E-2C45-6260-A58C85D74709}"/>
              </a:ext>
            </a:extLst>
          </p:cNvPr>
          <p:cNvPicPr>
            <a:picLocks noChangeAspect="1" noChangeArrowheads="1"/>
          </p:cNvPicPr>
          <p:nvPr/>
        </p:nvPicPr>
        <p:blipFill rotWithShape="1">
          <a:blip r:embed="rId8" cstate="print">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r="40216"/>
          <a:stretch/>
        </p:blipFill>
        <p:spPr bwMode="auto">
          <a:xfrm>
            <a:off x="1240583" y="1691646"/>
            <a:ext cx="2443943" cy="2299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871963"/>
      </p:ext>
    </p:extLst>
  </p:cSld>
  <p:clrMapOvr>
    <a:masterClrMapping/>
  </p:clrMapOvr>
  <mc:AlternateContent xmlns:mc="http://schemas.openxmlformats.org/markup-compatibility/2006" xmlns:p14="http://schemas.microsoft.com/office/powerpoint/2010/main">
    <mc:Choice Requires="p14">
      <p:transition spd="slow" p14:dur="2000" advTm="62155"/>
    </mc:Choice>
    <mc:Fallback xmlns="">
      <p:transition spd="slow" advTm="6215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9820585-D432-0274-523F-A989D2FB95EC}"/>
              </a:ext>
            </a:extLst>
          </p:cNvPr>
          <p:cNvSpPr/>
          <p:nvPr/>
        </p:nvSpPr>
        <p:spPr>
          <a:xfrm>
            <a:off x="592566" y="1508571"/>
            <a:ext cx="10936941" cy="4965100"/>
          </a:xfrm>
          <a:prstGeom prst="rect">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sp>
        <p:nvSpPr>
          <p:cNvPr id="4" name="Rectangle 2">
            <a:extLst>
              <a:ext uri="{FF2B5EF4-FFF2-40B4-BE49-F238E27FC236}">
                <a16:creationId xmlns:a16="http://schemas.microsoft.com/office/drawing/2014/main" id="{A531EDF3-830D-849F-86F2-9729F4EC699F}"/>
              </a:ext>
            </a:extLst>
          </p:cNvPr>
          <p:cNvSpPr>
            <a:spLocks noChangeArrowheads="1"/>
          </p:cNvSpPr>
          <p:nvPr/>
        </p:nvSpPr>
        <p:spPr bwMode="auto">
          <a:xfrm rot="10800000" flipV="1">
            <a:off x="3975612" y="1645248"/>
            <a:ext cx="7558484"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 pie chart is a graph used for data visualization and analysis, representing the proportions of different categories within a dataset.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It is useful for comparing the relative sizes of parts of a dataset and simplifies visualization. In the financial sector, pie charts can be used for budget allocation, expense tracking, and investment distribution.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By analyzing pie charts, analysts can gain insights into spending habits and make informed decisions.</a:t>
            </a:r>
          </a:p>
        </p:txBody>
      </p:sp>
      <p:pic>
        <p:nvPicPr>
          <p:cNvPr id="8196" name="Picture 4" descr="MAKE A FINANCIAL PIE CHART! - YouTube">
            <a:extLst>
              <a:ext uri="{FF2B5EF4-FFF2-40B4-BE49-F238E27FC236}">
                <a16:creationId xmlns:a16="http://schemas.microsoft.com/office/drawing/2014/main" id="{5160052D-1E05-3CD5-C332-1C4BE31542CF}"/>
              </a:ext>
            </a:extLst>
          </p:cNvPr>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r="40216"/>
          <a:stretch/>
        </p:blipFill>
        <p:spPr bwMode="auto">
          <a:xfrm>
            <a:off x="807534" y="2049097"/>
            <a:ext cx="2933194" cy="2759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8525770"/>
      </p:ext>
    </p:extLst>
  </p:cSld>
  <p:clrMapOvr>
    <a:masterClrMapping/>
  </p:clrMapOvr>
  <mc:AlternateContent xmlns:mc="http://schemas.openxmlformats.org/markup-compatibility/2006" xmlns:p14="http://schemas.microsoft.com/office/powerpoint/2010/main">
    <mc:Choice Requires="p14">
      <p:transition spd="slow" p14:dur="2000" advTm="99742"/>
    </mc:Choice>
    <mc:Fallback xmlns="">
      <p:transition spd="slow" advTm="9974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rot="10800000">
            <a:off x="496054" y="982173"/>
            <a:ext cx="11391146" cy="5402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496054" y="6116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2050" name="Picture 2" descr="Bar Charts - Definition, What It Is, Examples, Types">
            <a:extLst>
              <a:ext uri="{FF2B5EF4-FFF2-40B4-BE49-F238E27FC236}">
                <a16:creationId xmlns:a16="http://schemas.microsoft.com/office/drawing/2014/main" id="{54260BB4-A308-C93F-CF05-1FFE2A8EA815}"/>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669488" y="1196897"/>
            <a:ext cx="3226185" cy="2577082"/>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53D1F64-C129-F397-2797-BE5B59DE5216}"/>
              </a:ext>
            </a:extLst>
          </p:cNvPr>
          <p:cNvSpPr>
            <a:spLocks noChangeArrowheads="1"/>
          </p:cNvSpPr>
          <p:nvPr/>
        </p:nvSpPr>
        <p:spPr bwMode="auto">
          <a:xfrm rot="10800000" flipV="1">
            <a:off x="4110318" y="942302"/>
            <a:ext cx="7649738"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 bar chart is a graph used for data visualization and analysis in the financial sector.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It allows for comparative analysis, trend analysis, and distribution of data across different categories.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Bar charts can be used to compare revenue, expense breakdown, and investment performance over different years. </a:t>
            </a:r>
          </a:p>
          <a:p>
            <a:pPr marR="0" lvl="0" algn="l" defTabSz="914400" rtl="0" eaLnBrk="0" fontAlgn="base" latinLnBrk="0" hangingPunct="0">
              <a:lnSpc>
                <a:spcPct val="100000"/>
              </a:lnSpc>
              <a:spcBef>
                <a:spcPct val="0"/>
              </a:spcBef>
              <a:spcAft>
                <a:spcPct val="0"/>
              </a:spcAft>
              <a:buClrTx/>
              <a:buSzTx/>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They can help identify growth trends, identify areas of cost increase or decrease, and illustrate investment returns.</a:t>
            </a:r>
          </a:p>
        </p:txBody>
      </p:sp>
    </p:spTree>
    <p:extLst>
      <p:ext uri="{BB962C8B-B14F-4D97-AF65-F5344CB8AC3E}">
        <p14:creationId xmlns:p14="http://schemas.microsoft.com/office/powerpoint/2010/main" val="1703129700"/>
      </p:ext>
    </p:extLst>
  </p:cSld>
  <p:clrMapOvr>
    <a:masterClrMapping/>
  </p:clrMapOvr>
  <mc:AlternateContent xmlns:mc="http://schemas.openxmlformats.org/markup-compatibility/2006" xmlns:p14="http://schemas.microsoft.com/office/powerpoint/2010/main">
    <mc:Choice Requires="p14">
      <p:transition spd="slow" p14:dur="2000" advTm="107190"/>
    </mc:Choice>
    <mc:Fallback xmlns="">
      <p:transition spd="slow" advTm="10719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68345" y="1508572"/>
            <a:ext cx="11418855" cy="51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pic>
        <p:nvPicPr>
          <p:cNvPr id="2052" name="Picture 4" descr="Line chart - Wikipedia">
            <a:extLst>
              <a:ext uri="{FF2B5EF4-FFF2-40B4-BE49-F238E27FC236}">
                <a16:creationId xmlns:a16="http://schemas.microsoft.com/office/drawing/2014/main" id="{B1B36AD4-9533-3C2F-EFD7-6778E4CE775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714" y="1682261"/>
            <a:ext cx="3021623" cy="25010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ECF6D55-8A4C-7CAE-CB62-C801F2CC347E}"/>
              </a:ext>
            </a:extLst>
          </p:cNvPr>
          <p:cNvSpPr>
            <a:spLocks noChangeArrowheads="1"/>
          </p:cNvSpPr>
          <p:nvPr/>
        </p:nvSpPr>
        <p:spPr bwMode="auto">
          <a:xfrm rot="10800000" flipV="1">
            <a:off x="3788119" y="1645249"/>
            <a:ext cx="7935536"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 line chart is a graph used for trend analysis, continuous data visualization, and comparative analysis, It is commonly used in the financial sector to track stock prices, revenue growth, and interest rates.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Interpretations include overall trend, fluctuations, and significant increases.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Line charts are useful for stock market analysis, revenue tracking, and expense monitoring, allowing financial analysts to make data-driven decisions based on historical data patterns.</a:t>
            </a:r>
          </a:p>
        </p:txBody>
      </p:sp>
    </p:spTree>
    <p:extLst>
      <p:ext uri="{BB962C8B-B14F-4D97-AF65-F5344CB8AC3E}">
        <p14:creationId xmlns:p14="http://schemas.microsoft.com/office/powerpoint/2010/main" val="4283711710"/>
      </p:ext>
    </p:extLst>
  </p:cSld>
  <p:clrMapOvr>
    <a:masterClrMapping/>
  </p:clrMapOvr>
  <mc:AlternateContent xmlns:mc="http://schemas.openxmlformats.org/markup-compatibility/2006" xmlns:p14="http://schemas.microsoft.com/office/powerpoint/2010/main">
    <mc:Choice Requires="p14">
      <p:transition spd="slow" p14:dur="2000" advTm="110136"/>
    </mc:Choice>
    <mc:Fallback xmlns="">
      <p:transition spd="slow" advTm="11013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315884" y="1317207"/>
            <a:ext cx="11407771" cy="5156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pic>
        <p:nvPicPr>
          <p:cNvPr id="2056" name="Picture 8" descr="Scatter plot - MN Dept. of Health">
            <a:extLst>
              <a:ext uri="{FF2B5EF4-FFF2-40B4-BE49-F238E27FC236}">
                <a16:creationId xmlns:a16="http://schemas.microsoft.com/office/drawing/2014/main" id="{7A21F2B4-2E2A-FE10-B29D-30F2CB6FD56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714" y="1776803"/>
            <a:ext cx="3021623" cy="221431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8FFCA0D-0757-6EB8-2976-D76BEFA4E39C}"/>
              </a:ext>
            </a:extLst>
          </p:cNvPr>
          <p:cNvSpPr>
            <a:spLocks noChangeArrowheads="1"/>
          </p:cNvSpPr>
          <p:nvPr/>
        </p:nvSpPr>
        <p:spPr bwMode="auto">
          <a:xfrm rot="10800000" flipH="1" flipV="1">
            <a:off x="3683680" y="1287666"/>
            <a:ext cx="791625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Scatter plots are graphs used for data visualization and analysis in the financial sector.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They help identify trends, outliers, and patterns in data. For example, they can be used to analyze the relationship between financial metrics, risk assessment, and customer data. For example, they can show the correlation between income and the Metro Health Index.</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Financial analysts can use scatter plots to understand stock performance, marketing strategies, and investment returns.</a:t>
            </a:r>
          </a:p>
        </p:txBody>
      </p:sp>
    </p:spTree>
    <p:extLst>
      <p:ext uri="{BB962C8B-B14F-4D97-AF65-F5344CB8AC3E}">
        <p14:creationId xmlns:p14="http://schemas.microsoft.com/office/powerpoint/2010/main" val="3189174787"/>
      </p:ext>
    </p:extLst>
  </p:cSld>
  <p:clrMapOvr>
    <a:masterClrMapping/>
  </p:clrMapOvr>
  <mc:AlternateContent xmlns:mc="http://schemas.openxmlformats.org/markup-compatibility/2006" xmlns:p14="http://schemas.microsoft.com/office/powerpoint/2010/main">
    <mc:Choice Requires="p14">
      <p:transition spd="slow" p14:dur="2000" advTm="186371"/>
    </mc:Choice>
    <mc:Fallback xmlns="">
      <p:transition spd="slow" advTm="1863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68345" y="1508572"/>
            <a:ext cx="11547225" cy="5258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468345" y="15289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2058" name="Picture 10" descr="Area Charts Overview - Telerik Reporting">
            <a:extLst>
              <a:ext uri="{FF2B5EF4-FFF2-40B4-BE49-F238E27FC236}">
                <a16:creationId xmlns:a16="http://schemas.microsoft.com/office/drawing/2014/main" id="{A1D195A8-C5EC-6265-4BB0-DDB7E4A7DE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740006"/>
            <a:ext cx="4543211" cy="205881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9172F9F-FCB2-EE59-31ED-FA8F85C889B2}"/>
              </a:ext>
            </a:extLst>
          </p:cNvPr>
          <p:cNvSpPr>
            <a:spLocks noChangeArrowheads="1"/>
          </p:cNvSpPr>
          <p:nvPr/>
        </p:nvSpPr>
        <p:spPr bwMode="auto">
          <a:xfrm rot="10800000" flipV="1">
            <a:off x="5259996" y="1551123"/>
            <a:ext cx="6932003"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Area charts are graphs used for trend visualization, comparative analysis, and cumulative data analysis. They are useful in the financial sector for analyzing revenue growth, expense breakdown, and investment portfolio performance.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The chart shows seasonal trends, year comparisons, and cumulative growth over time. Applications include annual revenue analysis, expense monitoring, and sales performance visualization.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By analyzing area charts, financial analysts can make informed decisions based on historical data patterns.</a:t>
            </a:r>
          </a:p>
        </p:txBody>
      </p:sp>
    </p:spTree>
    <p:extLst>
      <p:ext uri="{BB962C8B-B14F-4D97-AF65-F5344CB8AC3E}">
        <p14:creationId xmlns:p14="http://schemas.microsoft.com/office/powerpoint/2010/main" val="879173461"/>
      </p:ext>
    </p:extLst>
  </p:cSld>
  <p:clrMapOvr>
    <a:masterClrMapping/>
  </p:clrMapOvr>
  <mc:AlternateContent xmlns:mc="http://schemas.openxmlformats.org/markup-compatibility/2006" xmlns:p14="http://schemas.microsoft.com/office/powerpoint/2010/main">
    <mc:Choice Requires="p14">
      <p:transition spd="slow" p14:dur="2000" advTm="132251"/>
    </mc:Choice>
    <mc:Fallback xmlns="">
      <p:transition spd="slow" advTm="13225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401205"/>
          </a:xfrm>
          <a:prstGeom prst="rect">
            <a:avLst/>
          </a:prstGeom>
          <a:noFill/>
        </p:spPr>
        <p:txBody>
          <a:bodyPr wrap="square">
            <a:spAutoFit/>
          </a:bodyPr>
          <a:lstStyle/>
          <a:p>
            <a:pPr algn="l"/>
            <a:r>
              <a:rPr lang="en-US" sz="2800" b="1" i="0" dirty="0">
                <a:solidFill>
                  <a:srgbClr val="0D0D0D"/>
                </a:solidFill>
                <a:effectLst/>
                <a:highlight>
                  <a:srgbClr val="FFFFFF"/>
                </a:highlight>
                <a:latin typeface="ui-sans-serif"/>
              </a:rPr>
              <a:t>B. Maps and Geospatial Visualizations</a:t>
            </a:r>
            <a:r>
              <a:rPr lang="en-US" sz="2800" b="0" i="0" dirty="0">
                <a:solidFill>
                  <a:srgbClr val="0D0D0D"/>
                </a:solidFill>
                <a:effectLst/>
                <a:highlight>
                  <a:srgbClr val="FFFFFF"/>
                </a:highlight>
                <a:latin typeface="ui-sans-serif"/>
              </a:rPr>
              <a:t>:</a:t>
            </a:r>
          </a:p>
          <a:p>
            <a:pPr algn="l"/>
            <a:endParaRPr lang="en-US" sz="2800" b="0" i="0" dirty="0">
              <a:solidFill>
                <a:srgbClr val="0D0D0D"/>
              </a:solidFill>
              <a:effectLst/>
              <a:highlight>
                <a:srgbClr val="FFFFFF"/>
              </a:highlight>
              <a:latin typeface="ui-sans-serif"/>
            </a:endParaRPr>
          </a:p>
          <a:p>
            <a:pPr marL="285750" indent="-285750">
              <a:buFont typeface="+mj-lt"/>
              <a:buAutoNum type="arabicPeriod"/>
            </a:pPr>
            <a:r>
              <a:rPr lang="en-US" sz="2800" b="1" dirty="0">
                <a:solidFill>
                  <a:srgbClr val="0D0D0D"/>
                </a:solidFill>
                <a:highlight>
                  <a:srgbClr val="FFFFFF"/>
                </a:highlight>
                <a:latin typeface="ui-sans-serif"/>
              </a:rPr>
              <a:t>Choropleth maps</a:t>
            </a:r>
            <a:r>
              <a:rPr lang="en-US" sz="2800" b="0" i="0" dirty="0">
                <a:solidFill>
                  <a:srgbClr val="0D0D0D"/>
                </a:solidFill>
                <a:effectLst/>
                <a:highlight>
                  <a:srgbClr val="FFFFFF"/>
                </a:highlight>
                <a:latin typeface="ui-sans-serif"/>
              </a:rPr>
              <a:t>: Display data by shading or coloring geographic areas.</a:t>
            </a:r>
          </a:p>
          <a:p>
            <a:pPr marL="285750" indent="-285750">
              <a:buFont typeface="+mj-lt"/>
              <a:buAutoNum type="arabicPeriod"/>
            </a:pPr>
            <a:endParaRPr lang="en-US" sz="2800" b="0" i="0" dirty="0">
              <a:solidFill>
                <a:srgbClr val="0D0D0D"/>
              </a:solidFill>
              <a:effectLst/>
              <a:highlight>
                <a:srgbClr val="FFFFFF"/>
              </a:highlight>
              <a:latin typeface="ui-sans-serif"/>
            </a:endParaRPr>
          </a:p>
          <a:p>
            <a:pPr marL="285750" indent="-285750">
              <a:buFont typeface="+mj-lt"/>
              <a:buAutoNum type="arabicPeriod"/>
            </a:pPr>
            <a:r>
              <a:rPr lang="en-US" sz="2800" b="1" dirty="0">
                <a:solidFill>
                  <a:srgbClr val="0D0D0D"/>
                </a:solidFill>
                <a:highlight>
                  <a:srgbClr val="FFFFFF"/>
                </a:highlight>
                <a:latin typeface="ui-sans-serif"/>
              </a:rPr>
              <a:t>Bubble maps</a:t>
            </a:r>
            <a:r>
              <a:rPr lang="en-US" sz="2800" b="0" i="0" dirty="0">
                <a:solidFill>
                  <a:srgbClr val="0D0D0D"/>
                </a:solidFill>
                <a:effectLst/>
                <a:highlight>
                  <a:srgbClr val="FFFFFF"/>
                </a:highlight>
                <a:latin typeface="ui-sans-serif"/>
              </a:rPr>
              <a:t>: Use bubble size or color to represent data points on a map.</a:t>
            </a:r>
          </a:p>
          <a:p>
            <a:pPr marL="285750" indent="-285750">
              <a:buFont typeface="+mj-lt"/>
              <a:buAutoNum type="arabicPeriod"/>
            </a:pPr>
            <a:endParaRPr lang="en-US" sz="2800" b="0" i="0" dirty="0">
              <a:solidFill>
                <a:srgbClr val="0D0D0D"/>
              </a:solidFill>
              <a:effectLst/>
              <a:highlight>
                <a:srgbClr val="FFFFFF"/>
              </a:highlight>
              <a:latin typeface="ui-sans-serif"/>
            </a:endParaRPr>
          </a:p>
          <a:p>
            <a:pPr marL="285750" indent="-285750">
              <a:buFont typeface="+mj-lt"/>
              <a:buAutoNum type="arabicPeriod"/>
            </a:pPr>
            <a:r>
              <a:rPr lang="en-US" sz="2800" b="1" dirty="0">
                <a:solidFill>
                  <a:srgbClr val="0D0D0D"/>
                </a:solidFill>
                <a:highlight>
                  <a:srgbClr val="FFFFFF"/>
                </a:highlight>
                <a:latin typeface="ui-sans-serif"/>
              </a:rPr>
              <a:t>Heatmaps</a:t>
            </a:r>
            <a:r>
              <a:rPr lang="en-US" sz="2800" b="0" i="0" dirty="0">
                <a:solidFill>
                  <a:srgbClr val="0D0D0D"/>
                </a:solidFill>
                <a:effectLst/>
                <a:highlight>
                  <a:srgbClr val="FFFFFF"/>
                </a:highlight>
                <a:latin typeface="ui-sans-serif"/>
              </a:rPr>
              <a:t>: Show data density or distribution using color gradients on a map.</a:t>
            </a:r>
          </a:p>
        </p:txBody>
      </p:sp>
      <p:sp>
        <p:nvSpPr>
          <p:cNvPr id="8" name="TextBox 7">
            <a:extLst>
              <a:ext uri="{FF2B5EF4-FFF2-40B4-BE49-F238E27FC236}">
                <a16:creationId xmlns:a16="http://schemas.microsoft.com/office/drawing/2014/main" id="{D8A2EFA9-39BF-A8E4-FB06-BC5DEB146881}"/>
              </a:ext>
            </a:extLst>
          </p:cNvPr>
          <p:cNvSpPr txBox="1"/>
          <p:nvPr/>
        </p:nvSpPr>
        <p:spPr>
          <a:xfrm>
            <a:off x="1108298" y="353521"/>
            <a:ext cx="8654604" cy="707886"/>
          </a:xfrm>
          <a:prstGeom prst="rect">
            <a:avLst/>
          </a:prstGeom>
          <a:noFill/>
        </p:spPr>
        <p:txBody>
          <a:bodyPr wrap="square">
            <a:spAutoFit/>
          </a:bodyPr>
          <a:lstStyle/>
          <a:p>
            <a:r>
              <a:rPr lang="en-US" sz="4000" dirty="0">
                <a:solidFill>
                  <a:srgbClr val="C00000"/>
                </a:solidFill>
                <a:effectLst>
                  <a:outerShdw blurRad="38100" dist="38100" dir="2700000" algn="tl">
                    <a:srgbClr val="000000">
                      <a:alpha val="43137"/>
                    </a:srgbClr>
                  </a:outerShdw>
                </a:effectLst>
                <a:highlight>
                  <a:srgbClr val="FFFFFF"/>
                </a:highlight>
              </a:rPr>
              <a:t>Types of Data Visualizations:</a:t>
            </a:r>
          </a:p>
        </p:txBody>
      </p:sp>
    </p:spTree>
    <p:extLst>
      <p:ext uri="{BB962C8B-B14F-4D97-AF65-F5344CB8AC3E}">
        <p14:creationId xmlns:p14="http://schemas.microsoft.com/office/powerpoint/2010/main" val="2399918878"/>
      </p:ext>
    </p:extLst>
  </p:cSld>
  <p:clrMapOvr>
    <a:masterClrMapping/>
  </p:clrMapOvr>
  <mc:AlternateContent xmlns:mc="http://schemas.openxmlformats.org/markup-compatibility/2006" xmlns:p14="http://schemas.microsoft.com/office/powerpoint/2010/main">
    <mc:Choice Requires="p14">
      <p:transition spd="slow" p14:dur="2000" advTm="33210"/>
    </mc:Choice>
    <mc:Fallback xmlns="">
      <p:transition spd="slow" advTm="332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a:t>Network Diagrams</a:t>
            </a: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2140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3074" name="Picture 2" descr="How to Make a Choropleth Map - YouTube">
            <a:extLst>
              <a:ext uri="{FF2B5EF4-FFF2-40B4-BE49-F238E27FC236}">
                <a16:creationId xmlns:a16="http://schemas.microsoft.com/office/drawing/2014/main" id="{FD6C3BC8-13B8-B2A3-6E80-810ADCA497E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4169" y="2460258"/>
            <a:ext cx="3444416" cy="193748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9BDEB7D-F19C-6E6D-46BF-AF6FEE112808}"/>
              </a:ext>
            </a:extLst>
          </p:cNvPr>
          <p:cNvSpPr txBox="1"/>
          <p:nvPr/>
        </p:nvSpPr>
        <p:spPr>
          <a:xfrm>
            <a:off x="525160" y="71050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Choropleth Map:</a:t>
            </a:r>
          </a:p>
        </p:txBody>
      </p:sp>
      <p:sp>
        <p:nvSpPr>
          <p:cNvPr id="6" name="Rectangle 1">
            <a:extLst>
              <a:ext uri="{FF2B5EF4-FFF2-40B4-BE49-F238E27FC236}">
                <a16:creationId xmlns:a16="http://schemas.microsoft.com/office/drawing/2014/main" id="{1669261B-48B1-9223-FF32-39CA6425044B}"/>
              </a:ext>
            </a:extLst>
          </p:cNvPr>
          <p:cNvSpPr>
            <a:spLocks noChangeArrowheads="1"/>
          </p:cNvSpPr>
          <p:nvPr/>
        </p:nvSpPr>
        <p:spPr bwMode="auto">
          <a:xfrm rot="10800000" flipV="1">
            <a:off x="4376394" y="1764816"/>
            <a:ext cx="7223039"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dirty="0">
                <a:solidFill>
                  <a:srgbClr val="0D0D0D"/>
                </a:solidFill>
                <a:latin typeface="ui-sans-serif"/>
              </a:rPr>
              <a:t>Choropleth maps are useful tools for data visualization and analysis, allowing comparisons between regions, identifying patterns, and making informed decisions.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800" dirty="0">
              <a:solidFill>
                <a:srgbClr val="0D0D0D"/>
              </a:solidFill>
              <a:latin typeface="ui-sans-serif"/>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dirty="0">
                <a:solidFill>
                  <a:srgbClr val="0D0D0D"/>
                </a:solidFill>
                <a:latin typeface="ui-sans-serif"/>
              </a:rPr>
              <a:t>They are particularly useful in spatial analysis, public policy, and business, providing insights into population distribution, resource allocation, and market stratification.</a:t>
            </a:r>
          </a:p>
        </p:txBody>
      </p:sp>
    </p:spTree>
    <p:extLst>
      <p:ext uri="{BB962C8B-B14F-4D97-AF65-F5344CB8AC3E}">
        <p14:creationId xmlns:p14="http://schemas.microsoft.com/office/powerpoint/2010/main" val="1725671112"/>
      </p:ext>
    </p:extLst>
  </p:cSld>
  <p:clrMapOvr>
    <a:masterClrMapping/>
  </p:clrMapOvr>
  <mc:AlternateContent xmlns:mc="http://schemas.openxmlformats.org/markup-compatibility/2006" xmlns:p14="http://schemas.microsoft.com/office/powerpoint/2010/main">
    <mc:Choice Requires="p14">
      <p:transition spd="slow" p14:dur="2000" advTm="81972"/>
    </mc:Choice>
    <mc:Fallback xmlns="">
      <p:transition spd="slow" advTm="8197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a:t>Network Diagrams</a:t>
            </a: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2140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3078" name="Picture 6" descr="What is a heat map (heatmap)? | Definition from TechTarget">
            <a:extLst>
              <a:ext uri="{FF2B5EF4-FFF2-40B4-BE49-F238E27FC236}">
                <a16:creationId xmlns:a16="http://schemas.microsoft.com/office/drawing/2014/main" id="{71590BC4-2EAE-D89A-694C-98CDC9900D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9059" y="1698071"/>
            <a:ext cx="3238848" cy="246383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9BDEB7D-F19C-6E6D-46BF-AF6FEE112808}"/>
              </a:ext>
            </a:extLst>
          </p:cNvPr>
          <p:cNvSpPr txBox="1"/>
          <p:nvPr/>
        </p:nvSpPr>
        <p:spPr>
          <a:xfrm>
            <a:off x="592566" y="76749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Color-Coded Heat Map:</a:t>
            </a:r>
          </a:p>
        </p:txBody>
      </p:sp>
      <p:sp>
        <p:nvSpPr>
          <p:cNvPr id="2" name="Rectangle 1">
            <a:extLst>
              <a:ext uri="{FF2B5EF4-FFF2-40B4-BE49-F238E27FC236}">
                <a16:creationId xmlns:a16="http://schemas.microsoft.com/office/drawing/2014/main" id="{8BD61BB6-1BC8-C46C-7167-9E03878DAFAB}"/>
              </a:ext>
            </a:extLst>
          </p:cNvPr>
          <p:cNvSpPr>
            <a:spLocks noChangeArrowheads="1"/>
          </p:cNvSpPr>
          <p:nvPr/>
        </p:nvSpPr>
        <p:spPr bwMode="auto">
          <a:xfrm rot="10800000" flipV="1">
            <a:off x="4290249" y="1573078"/>
            <a:ext cx="6982692"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D0D0D"/>
                </a:solidFill>
                <a:latin typeface="ui-sans-serif"/>
              </a:rPr>
              <a:t>Heat maps are color-coded risk matrixes used in data visualization for risk assessment, pattern recognition, prioritization, and resource allocation.</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D0D0D"/>
                </a:solidFill>
                <a:latin typeface="ui-sans-serif"/>
              </a:rPr>
              <a:t> They are useful in risk management, performance metrics, and credit risk analysis in the financial sector.</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D0D0D"/>
                </a:solidFill>
                <a:latin typeface="ui-sans-serif"/>
              </a:rPr>
              <a:t> They help identify high-risk investments, monitor asset portfolios, and assess operational risks across functions like compliance, fraud, and technology.</a:t>
            </a:r>
          </a:p>
        </p:txBody>
      </p:sp>
    </p:spTree>
    <p:extLst>
      <p:ext uri="{BB962C8B-B14F-4D97-AF65-F5344CB8AC3E}">
        <p14:creationId xmlns:p14="http://schemas.microsoft.com/office/powerpoint/2010/main" val="2494435947"/>
      </p:ext>
    </p:extLst>
  </p:cSld>
  <p:clrMapOvr>
    <a:masterClrMapping/>
  </p:clrMapOvr>
  <mc:AlternateContent xmlns:mc="http://schemas.openxmlformats.org/markup-compatibility/2006" xmlns:p14="http://schemas.microsoft.com/office/powerpoint/2010/main">
    <mc:Choice Requires="p14">
      <p:transition spd="slow" p14:dur="2000" advTm="189933"/>
    </mc:Choice>
    <mc:Fallback xmlns="">
      <p:transition spd="slow" advTm="18993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657555" y="1506030"/>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a:t>Network Diagrams</a:t>
            </a: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2140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3076" name="Picture 4" descr="Bubble Map Template &amp; Examples | EdrawMind">
            <a:extLst>
              <a:ext uri="{FF2B5EF4-FFF2-40B4-BE49-F238E27FC236}">
                <a16:creationId xmlns:a16="http://schemas.microsoft.com/office/drawing/2014/main" id="{D2FEB7F3-CF6E-440C-D85A-69DC81CB00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9734" y="1695529"/>
            <a:ext cx="3371193" cy="25506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9BDEB7D-F19C-6E6D-46BF-AF6FEE112808}"/>
              </a:ext>
            </a:extLst>
          </p:cNvPr>
          <p:cNvSpPr txBox="1"/>
          <p:nvPr/>
        </p:nvSpPr>
        <p:spPr>
          <a:xfrm>
            <a:off x="525160" y="71050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sp>
        <p:nvSpPr>
          <p:cNvPr id="13" name="Rectangle 5">
            <a:extLst>
              <a:ext uri="{FF2B5EF4-FFF2-40B4-BE49-F238E27FC236}">
                <a16:creationId xmlns:a16="http://schemas.microsoft.com/office/drawing/2014/main" id="{23E3DBCA-E54A-38F2-D862-B882FDBD757D}"/>
              </a:ext>
            </a:extLst>
          </p:cNvPr>
          <p:cNvSpPr>
            <a:spLocks noChangeArrowheads="1"/>
          </p:cNvSpPr>
          <p:nvPr/>
        </p:nvSpPr>
        <p:spPr bwMode="auto">
          <a:xfrm rot="10800000" flipV="1">
            <a:off x="4410927" y="1486048"/>
            <a:ext cx="6877757"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500" dirty="0">
                <a:solidFill>
                  <a:srgbClr val="0D0D0D"/>
                </a:solidFill>
                <a:latin typeface="ui-sans-serif"/>
              </a:rPr>
              <a:t>Mind maps are useful tools in data visualization and analysis for idea organization, brainstorming, hierarchical representation, and enhanced memory and learning.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5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500" dirty="0">
                <a:solidFill>
                  <a:srgbClr val="0D0D0D"/>
                </a:solidFill>
                <a:latin typeface="ui-sans-serif"/>
              </a:rPr>
              <a:t>They simplify complex data sets, aid in project planning, and aid in strategic planning.</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5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500" dirty="0">
                <a:solidFill>
                  <a:srgbClr val="0D0D0D"/>
                </a:solidFill>
                <a:latin typeface="ui-sans-serif"/>
              </a:rPr>
              <a:t> For example, in the financial sector, they aid in investment portfolio management, financial strategy planning, and risk management frameworks.</a:t>
            </a:r>
          </a:p>
        </p:txBody>
      </p:sp>
    </p:spTree>
    <p:extLst>
      <p:ext uri="{BB962C8B-B14F-4D97-AF65-F5344CB8AC3E}">
        <p14:creationId xmlns:p14="http://schemas.microsoft.com/office/powerpoint/2010/main" val="3886098152"/>
      </p:ext>
    </p:extLst>
  </p:cSld>
  <p:clrMapOvr>
    <a:masterClrMapping/>
  </p:clrMapOvr>
  <mc:AlternateContent xmlns:mc="http://schemas.openxmlformats.org/markup-compatibility/2006" xmlns:p14="http://schemas.microsoft.com/office/powerpoint/2010/main">
    <mc:Choice Requires="p14">
      <p:transition spd="slow" p14:dur="2000" advTm="212937"/>
    </mc:Choice>
    <mc:Fallback xmlns="">
      <p:transition spd="slow" advTm="21293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6494393" y="1876682"/>
            <a:ext cx="4407121" cy="2246769"/>
          </a:xfrm>
          <a:prstGeom prst="rect">
            <a:avLst/>
          </a:prstGeom>
          <a:noFill/>
        </p:spPr>
        <p:txBody>
          <a:bodyPr wrap="square">
            <a:spAutoFit/>
          </a:bodyPr>
          <a:lstStyle/>
          <a:p>
            <a:r>
              <a:rPr lang="en-US" sz="2800" b="1" dirty="0">
                <a:solidFill>
                  <a:srgbClr val="0D0D0D"/>
                </a:solidFill>
                <a:latin typeface="ui-sans-serif"/>
              </a:rPr>
              <a:t>Infographics</a:t>
            </a:r>
            <a:r>
              <a:rPr lang="en-US" sz="2800" dirty="0">
                <a:solidFill>
                  <a:srgbClr val="0D0D0D"/>
                </a:solidFill>
                <a:latin typeface="ui-sans-serif"/>
              </a:rPr>
              <a:t>: Combine text, icons, and visual elements to convey information in a concise and engaging manner.</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7166"/>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5122" name="Picture 2" descr="Financial infographic Vectors &amp; Illustrations for Free Download | Freepik">
            <a:extLst>
              <a:ext uri="{FF2B5EF4-FFF2-40B4-BE49-F238E27FC236}">
                <a16:creationId xmlns:a16="http://schemas.microsoft.com/office/drawing/2014/main" id="{3573E213-166B-B70B-26F6-A49402DA5E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508572"/>
            <a:ext cx="5641979" cy="48341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D6ABE98-E8DE-4B4D-8626-FA0E665E913D}"/>
              </a:ext>
            </a:extLst>
          </p:cNvPr>
          <p:cNvSpPr txBox="1"/>
          <p:nvPr/>
        </p:nvSpPr>
        <p:spPr>
          <a:xfrm>
            <a:off x="592566" y="710009"/>
            <a:ext cx="8654604" cy="646331"/>
          </a:xfrm>
          <a:prstGeom prst="rect">
            <a:avLst/>
          </a:prstGeom>
          <a:noFill/>
        </p:spPr>
        <p:txBody>
          <a:bodyPr wrap="square">
            <a:spAutoFit/>
          </a:bodyPr>
          <a:lstStyle/>
          <a:p>
            <a:pPr algn="l"/>
            <a:r>
              <a:rPr lang="en-US" sz="3600" dirty="0">
                <a:solidFill>
                  <a:srgbClr val="C00000"/>
                </a:solidFill>
                <a:effectLst>
                  <a:outerShdw blurRad="38100" dist="38100" dir="2700000" algn="tl">
                    <a:srgbClr val="000000">
                      <a:alpha val="43137"/>
                    </a:srgbClr>
                  </a:outerShdw>
                </a:effectLst>
              </a:rPr>
              <a:t>C. Infographics and Dashboards:</a:t>
            </a:r>
          </a:p>
        </p:txBody>
      </p:sp>
    </p:spTree>
    <p:extLst>
      <p:ext uri="{BB962C8B-B14F-4D97-AF65-F5344CB8AC3E}">
        <p14:creationId xmlns:p14="http://schemas.microsoft.com/office/powerpoint/2010/main" val="1201808729"/>
      </p:ext>
    </p:extLst>
  </p:cSld>
  <p:clrMapOvr>
    <a:masterClrMapping/>
  </p:clrMapOvr>
  <mc:AlternateContent xmlns:mc="http://schemas.openxmlformats.org/markup-compatibility/2006" xmlns:p14="http://schemas.microsoft.com/office/powerpoint/2010/main">
    <mc:Choice Requires="p14">
      <p:transition spd="slow" p14:dur="2000" advTm="185446"/>
    </mc:Choice>
    <mc:Fallback xmlns="">
      <p:transition spd="slow" advTm="18544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963592" y="1631384"/>
            <a:ext cx="3324517" cy="2724485"/>
          </a:xfrm>
          <a:prstGeom prst="rect">
            <a:avLst/>
          </a:prstGeom>
          <a:noFill/>
        </p:spPr>
        <p:txBody>
          <a:bodyPr wrap="square">
            <a:spAutoFit/>
          </a:bodyPr>
          <a:lstStyle/>
          <a:p>
            <a:r>
              <a:rPr lang="en-US" sz="2800" b="1" dirty="0">
                <a:solidFill>
                  <a:srgbClr val="0D0D0D"/>
                </a:solidFill>
                <a:highlight>
                  <a:srgbClr val="FFFFFF"/>
                </a:highlight>
                <a:latin typeface="ui-sans-serif"/>
              </a:rPr>
              <a:t>Dashboards</a:t>
            </a:r>
            <a:r>
              <a:rPr lang="en-US" sz="2800" b="0" i="0" dirty="0">
                <a:solidFill>
                  <a:srgbClr val="0D0D0D"/>
                </a:solidFill>
                <a:effectLst/>
                <a:highlight>
                  <a:srgbClr val="FFFFFF"/>
                </a:highlight>
                <a:latin typeface="ui-sans-serif"/>
              </a:rPr>
              <a:t>: Provide an overview of key metrics and trends through interactive visualizations and widgets.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8380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5124" name="Picture 4" descr="Finance Dashboards | Interactive Dashboard Examples | Bold BI">
            <a:extLst>
              <a:ext uri="{FF2B5EF4-FFF2-40B4-BE49-F238E27FC236}">
                <a16:creationId xmlns:a16="http://schemas.microsoft.com/office/drawing/2014/main" id="{865D37ED-346C-044B-5B7F-5678C04DF1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612" y="1690224"/>
            <a:ext cx="6963594" cy="44623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43CE462-7990-6773-695A-896E349A2E47}"/>
              </a:ext>
            </a:extLst>
          </p:cNvPr>
          <p:cNvSpPr txBox="1"/>
          <p:nvPr/>
        </p:nvSpPr>
        <p:spPr>
          <a:xfrm>
            <a:off x="659972" y="71855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Dashboard:</a:t>
            </a:r>
          </a:p>
        </p:txBody>
      </p:sp>
    </p:spTree>
    <p:extLst>
      <p:ext uri="{BB962C8B-B14F-4D97-AF65-F5344CB8AC3E}">
        <p14:creationId xmlns:p14="http://schemas.microsoft.com/office/powerpoint/2010/main" val="133836755"/>
      </p:ext>
    </p:extLst>
  </p:cSld>
  <p:clrMapOvr>
    <a:masterClrMapping/>
  </p:clrMapOvr>
  <mc:AlternateContent xmlns:mc="http://schemas.openxmlformats.org/markup-compatibility/2006" xmlns:p14="http://schemas.microsoft.com/office/powerpoint/2010/main">
    <mc:Choice Requires="p14">
      <p:transition spd="slow" p14:dur="2000" advTm="99662"/>
    </mc:Choice>
    <mc:Fallback xmlns="">
      <p:transition spd="slow" advTm="9966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5348" y="1475787"/>
            <a:ext cx="11469141" cy="470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14000"/>
              </a:lnSpc>
              <a:spcBef>
                <a:spcPts val="600"/>
              </a:spcBef>
              <a:spcAft>
                <a:spcPts val="600"/>
              </a:spcAft>
              <a:buFont typeface="Arial" panose="020B0604020202020204" pitchFamily="34" charset="0"/>
              <a:buChar char="•"/>
            </a:pPr>
            <a:endParaRPr lang="en-US" dirty="0"/>
          </a:p>
        </p:txBody>
      </p:sp>
      <p:sp>
        <p:nvSpPr>
          <p:cNvPr id="24" name="TextBox 23"/>
          <p:cNvSpPr txBox="1"/>
          <p:nvPr/>
        </p:nvSpPr>
        <p:spPr>
          <a:xfrm>
            <a:off x="674914" y="1660053"/>
            <a:ext cx="11069842" cy="4216539"/>
          </a:xfrm>
          <a:prstGeom prst="rect">
            <a:avLst/>
          </a:prstGeom>
          <a:noFill/>
        </p:spPr>
        <p:txBody>
          <a:bodyPr wrap="square" rtlCol="0">
            <a:spAutoFit/>
          </a:bodyPr>
          <a:lstStyle/>
          <a:p>
            <a:pPr>
              <a:spcBef>
                <a:spcPts val="600"/>
              </a:spcBef>
              <a:spcAft>
                <a:spcPts val="600"/>
              </a:spcAft>
            </a:pPr>
            <a:r>
              <a:rPr lang="en-US" sz="2200" dirty="0">
                <a:solidFill>
                  <a:srgbClr val="0D0D0D"/>
                </a:solidFill>
                <a:highlight>
                  <a:srgbClr val="FFFFFF"/>
                </a:highlight>
                <a:latin typeface="ui-sans-serif"/>
              </a:rPr>
              <a:t>1. </a:t>
            </a:r>
            <a:r>
              <a:rPr lang="en-US" sz="2200" b="1" dirty="0">
                <a:solidFill>
                  <a:srgbClr val="0D0D0D"/>
                </a:solidFill>
                <a:highlight>
                  <a:srgbClr val="FFFFFF"/>
                </a:highlight>
                <a:latin typeface="ui-sans-serif"/>
              </a:rPr>
              <a:t>Simplicity and Clarity</a:t>
            </a:r>
            <a:r>
              <a:rPr lang="en-US" sz="2200" dirty="0">
                <a:solidFill>
                  <a:srgbClr val="0D0D0D"/>
                </a:solidFill>
                <a:highlight>
                  <a:srgbClr val="FFFFFF"/>
                </a:highlight>
                <a:latin typeface="ui-sans-serif"/>
              </a:rPr>
              <a:t>:</a:t>
            </a:r>
          </a:p>
          <a:p>
            <a:pPr>
              <a:spcBef>
                <a:spcPts val="600"/>
              </a:spcBef>
              <a:spcAft>
                <a:spcPts val="600"/>
              </a:spcAft>
            </a:pPr>
            <a:r>
              <a:rPr lang="en-US" sz="2200" dirty="0">
                <a:solidFill>
                  <a:srgbClr val="0D0D0D"/>
                </a:solidFill>
                <a:highlight>
                  <a:srgbClr val="FFFFFF"/>
                </a:highlight>
                <a:latin typeface="ui-sans-serif"/>
              </a:rPr>
              <a:t>- Emphasize the importance of keeping visualizations simple and easy to understand.</a:t>
            </a:r>
          </a:p>
          <a:p>
            <a:pPr indent="-457200">
              <a:spcBef>
                <a:spcPts val="600"/>
              </a:spcBef>
              <a:spcAft>
                <a:spcPts val="600"/>
              </a:spcAft>
              <a:buFontTx/>
              <a:buChar char="-"/>
            </a:pPr>
            <a:r>
              <a:rPr lang="en-US" sz="2200" dirty="0">
                <a:solidFill>
                  <a:srgbClr val="0D0D0D"/>
                </a:solidFill>
                <a:highlight>
                  <a:srgbClr val="FFFFFF"/>
                </a:highlight>
                <a:latin typeface="ui-sans-serif"/>
              </a:rPr>
              <a:t>Avoid unnecessary clutter, excessive detail, or distracting elements.</a:t>
            </a:r>
          </a:p>
          <a:p>
            <a:pPr marL="342900" indent="-342900">
              <a:spcBef>
                <a:spcPts val="600"/>
              </a:spcBef>
              <a:spcAft>
                <a:spcPts val="600"/>
              </a:spcAft>
              <a:buFontTx/>
              <a:buChar char="-"/>
            </a:pPr>
            <a:r>
              <a:rPr lang="en-US" sz="2200" dirty="0">
                <a:solidFill>
                  <a:srgbClr val="0D0D0D"/>
                </a:solidFill>
                <a:highlight>
                  <a:srgbClr val="FFFFFF"/>
                </a:highlight>
                <a:latin typeface="ui-sans-serif"/>
              </a:rPr>
              <a:t>Use clear labels, titles, and annotations to guide the audience's interpretation of the data.</a:t>
            </a:r>
          </a:p>
          <a:p>
            <a:pPr>
              <a:spcBef>
                <a:spcPts val="600"/>
              </a:spcBef>
              <a:spcAft>
                <a:spcPts val="600"/>
              </a:spcAft>
            </a:pPr>
            <a:r>
              <a:rPr lang="en-US" sz="2200" b="1" dirty="0">
                <a:solidFill>
                  <a:srgbClr val="0D0D0D"/>
                </a:solidFill>
                <a:highlight>
                  <a:srgbClr val="FFFFFF"/>
                </a:highlight>
                <a:latin typeface="ui-sans-serif"/>
              </a:rPr>
              <a:t>2. Accuracy and Precision:</a:t>
            </a:r>
          </a:p>
          <a:p>
            <a:pPr>
              <a:spcBef>
                <a:spcPts val="600"/>
              </a:spcBef>
              <a:spcAft>
                <a:spcPts val="600"/>
              </a:spcAft>
            </a:pPr>
            <a:r>
              <a:rPr lang="en-US" sz="2200" dirty="0">
                <a:solidFill>
                  <a:srgbClr val="0D0D0D"/>
                </a:solidFill>
                <a:highlight>
                  <a:srgbClr val="FFFFFF"/>
                </a:highlight>
                <a:latin typeface="ui-sans-serif"/>
              </a:rPr>
              <a:t> Stress the need for accurate representation of data without distorting or misleading information.</a:t>
            </a:r>
          </a:p>
          <a:p>
            <a:pPr>
              <a:spcBef>
                <a:spcPts val="600"/>
              </a:spcBef>
              <a:spcAft>
                <a:spcPts val="600"/>
              </a:spcAft>
            </a:pPr>
            <a:r>
              <a:rPr lang="en-US" sz="2200" dirty="0">
                <a:solidFill>
                  <a:srgbClr val="0D0D0D"/>
                </a:solidFill>
                <a:highlight>
                  <a:srgbClr val="FFFFFF"/>
                </a:highlight>
                <a:latin typeface="ui-sans-serif"/>
              </a:rPr>
              <a:t> - Ensure that visualizations accurately reflect the underlying data values and relationships.</a:t>
            </a:r>
          </a:p>
          <a:p>
            <a:pPr>
              <a:spcBef>
                <a:spcPts val="600"/>
              </a:spcBef>
              <a:spcAft>
                <a:spcPts val="600"/>
              </a:spcAft>
            </a:pPr>
            <a:r>
              <a:rPr lang="en-US" sz="2200" dirty="0">
                <a:solidFill>
                  <a:srgbClr val="0D0D0D"/>
                </a:solidFill>
                <a:highlight>
                  <a:srgbClr val="FFFFFF"/>
                </a:highlight>
                <a:latin typeface="ui-sans-serif"/>
              </a:rPr>
              <a:t>- Use appropriate scales, axes, and data formats to maintain precision in the visualization.</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C96001C-B844-1B59-9B48-4C8C984AAA1A}"/>
              </a:ext>
            </a:extLst>
          </p:cNvPr>
          <p:cNvSpPr txBox="1"/>
          <p:nvPr/>
        </p:nvSpPr>
        <p:spPr>
          <a:xfrm>
            <a:off x="2427463" y="632249"/>
            <a:ext cx="9764537"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Principles of Effective Data Visualization:</a:t>
            </a:r>
          </a:p>
        </p:txBody>
      </p:sp>
    </p:spTree>
    <p:extLst>
      <p:ext uri="{BB962C8B-B14F-4D97-AF65-F5344CB8AC3E}">
        <p14:creationId xmlns:p14="http://schemas.microsoft.com/office/powerpoint/2010/main" val="1417054627"/>
      </p:ext>
    </p:extLst>
  </p:cSld>
  <p:clrMapOvr>
    <a:masterClrMapping/>
  </p:clrMapOvr>
  <mc:AlternateContent xmlns:mc="http://schemas.openxmlformats.org/markup-compatibility/2006" xmlns:p14="http://schemas.microsoft.com/office/powerpoint/2010/main">
    <mc:Choice Requires="p14">
      <p:transition spd="slow" p14:dur="2000" advTm="137142"/>
    </mc:Choice>
    <mc:Fallback xmlns="">
      <p:transition spd="slow" advTm="13714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5349" y="1475787"/>
            <a:ext cx="10633158" cy="470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14000"/>
              </a:lnSpc>
              <a:spcBef>
                <a:spcPts val="600"/>
              </a:spcBef>
              <a:spcAft>
                <a:spcPts val="600"/>
              </a:spcAft>
              <a:buFont typeface="Arial" panose="020B0604020202020204" pitchFamily="34" charset="0"/>
              <a:buChar char="•"/>
            </a:pPr>
            <a:endParaRPr lang="en-US" dirty="0"/>
          </a:p>
        </p:txBody>
      </p:sp>
      <p:sp>
        <p:nvSpPr>
          <p:cNvPr id="24" name="TextBox 23"/>
          <p:cNvSpPr txBox="1"/>
          <p:nvPr/>
        </p:nvSpPr>
        <p:spPr>
          <a:xfrm>
            <a:off x="491115" y="1581516"/>
            <a:ext cx="10260968" cy="4324261"/>
          </a:xfrm>
          <a:prstGeom prst="rect">
            <a:avLst/>
          </a:prstGeom>
          <a:noFill/>
        </p:spPr>
        <p:txBody>
          <a:bodyPr wrap="square" rtlCol="0">
            <a:spAutoFit/>
          </a:bodyPr>
          <a:lstStyle/>
          <a:p>
            <a:pPr>
              <a:spcAft>
                <a:spcPts val="600"/>
              </a:spcAft>
            </a:pPr>
            <a:r>
              <a:rPr lang="en-US" sz="2000" dirty="0"/>
              <a:t>3. </a:t>
            </a:r>
            <a:r>
              <a:rPr lang="en-US" sz="2000" b="1" dirty="0"/>
              <a:t>Relevance and Context</a:t>
            </a:r>
            <a:r>
              <a:rPr lang="en-US" sz="2000" dirty="0"/>
              <a:t>:</a:t>
            </a:r>
          </a:p>
          <a:p>
            <a:pPr>
              <a:spcAft>
                <a:spcPts val="600"/>
              </a:spcAft>
            </a:pPr>
            <a:r>
              <a:rPr lang="en-US" sz="2000" dirty="0"/>
              <a:t>- Highlight the importance of relevance by focusing on the most pertinent information for the audience.</a:t>
            </a:r>
          </a:p>
          <a:p>
            <a:pPr>
              <a:spcAft>
                <a:spcPts val="600"/>
              </a:spcAft>
            </a:pPr>
            <a:r>
              <a:rPr lang="en-US" sz="2000" dirty="0"/>
              <a:t> - Provide context to help viewers interpret the data correctly, including background information, comparisons, and explanations.</a:t>
            </a:r>
          </a:p>
          <a:p>
            <a:pPr>
              <a:spcAft>
                <a:spcPts val="600"/>
              </a:spcAft>
            </a:pPr>
            <a:r>
              <a:rPr lang="en-US" sz="2000" dirty="0"/>
              <a:t> - Tailor visualizations to the specific needs and interests of the audience to ensure relevance.</a:t>
            </a:r>
          </a:p>
          <a:p>
            <a:pPr>
              <a:spcAft>
                <a:spcPts val="600"/>
              </a:spcAft>
            </a:pPr>
            <a:r>
              <a:rPr lang="en-US" sz="2000" dirty="0"/>
              <a:t>4. </a:t>
            </a:r>
            <a:r>
              <a:rPr lang="en-US" sz="2000" b="1" dirty="0"/>
              <a:t>Engagement and Impact</a:t>
            </a:r>
            <a:r>
              <a:rPr lang="en-US" sz="2000" dirty="0"/>
              <a:t>:</a:t>
            </a:r>
          </a:p>
          <a:p>
            <a:pPr marL="640080" indent="-457200">
              <a:spcAft>
                <a:spcPts val="600"/>
              </a:spcAft>
              <a:buFont typeface="Arial" panose="020B0604020202020204" pitchFamily="34" charset="0"/>
              <a:buChar char="•"/>
            </a:pPr>
            <a:r>
              <a:rPr lang="en-US" sz="2000" dirty="0"/>
              <a:t>Encourage the use of engaging visual elements, such as color, size, and interactivity, to capture the audience's attention.</a:t>
            </a:r>
          </a:p>
          <a:p>
            <a:pPr marL="640080" indent="-457200">
              <a:spcAft>
                <a:spcPts val="600"/>
              </a:spcAft>
              <a:buFont typeface="Arial" panose="020B0604020202020204" pitchFamily="34" charset="0"/>
              <a:buChar char="•"/>
            </a:pPr>
            <a:r>
              <a:rPr lang="en-US" sz="2000" dirty="0"/>
              <a:t>Aim to create visualizations that resonate emotionally and intellectually with viewers.</a:t>
            </a:r>
          </a:p>
          <a:p>
            <a:pPr marL="640080" indent="-457200">
              <a:spcAft>
                <a:spcPts val="600"/>
              </a:spcAft>
              <a:buFont typeface="Arial" panose="020B0604020202020204" pitchFamily="34" charset="0"/>
              <a:buChar char="•"/>
            </a:pPr>
            <a:r>
              <a:rPr lang="en-US" sz="2000" dirty="0"/>
              <a:t>Design visualizations with the goal of leaving a lasting impact on the audience, whether through highlighting key insights, telling a compelling story, or inspiring action.</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7F8C796-EE5C-829F-276F-22A04D11B9FB}"/>
              </a:ext>
            </a:extLst>
          </p:cNvPr>
          <p:cNvSpPr txBox="1"/>
          <p:nvPr/>
        </p:nvSpPr>
        <p:spPr>
          <a:xfrm>
            <a:off x="2427463" y="632249"/>
            <a:ext cx="9764537"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Principles of Effective Data Visualization:</a:t>
            </a:r>
          </a:p>
        </p:txBody>
      </p:sp>
    </p:spTree>
    <p:extLst>
      <p:ext uri="{BB962C8B-B14F-4D97-AF65-F5344CB8AC3E}">
        <p14:creationId xmlns:p14="http://schemas.microsoft.com/office/powerpoint/2010/main" val="380554343"/>
      </p:ext>
    </p:extLst>
  </p:cSld>
  <p:clrMapOvr>
    <a:masterClrMapping/>
  </p:clrMapOvr>
  <mc:AlternateContent xmlns:mc="http://schemas.openxmlformats.org/markup-compatibility/2006" xmlns:p14="http://schemas.microsoft.com/office/powerpoint/2010/main">
    <mc:Choice Requires="p14">
      <p:transition spd="slow" p14:dur="2000" advTm="166810"/>
    </mc:Choice>
    <mc:Fallback xmlns="">
      <p:transition spd="slow" advTm="16681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95233" y="1193792"/>
            <a:ext cx="10595559" cy="5599931"/>
          </a:xfrm>
          <a:prstGeom prst="rect">
            <a:avLst/>
          </a:prstGeom>
          <a:noFill/>
        </p:spPr>
        <p:txBody>
          <a:bodyPr wrap="square" rtlCol="0">
            <a:spAutoFit/>
          </a:bodyPr>
          <a:lstStyle/>
          <a:p>
            <a:pPr marL="0" marR="0" lvl="0" indent="0" algn="l" defTabSz="914400" rtl="0" eaLnBrk="0" fontAlgn="base" latinLnBrk="0" hangingPunct="0">
              <a:lnSpc>
                <a:spcPct val="110000"/>
              </a:lnSpc>
              <a:spcBef>
                <a:spcPts val="600"/>
              </a:spcBef>
              <a:spcAft>
                <a:spcPts val="600"/>
              </a:spcAft>
              <a:buClrTx/>
              <a:buSzTx/>
              <a:tabLst/>
            </a:pPr>
            <a:r>
              <a:rPr lang="en-U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Tableau </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User-Friendly Interface:</a:t>
            </a:r>
            <a:r>
              <a:rPr kumimoji="0" lang="en-US" altLang="en-US" sz="2000" b="0" i="0" u="none" strike="noStrike" cap="none" normalizeH="0" baseline="0" dirty="0">
                <a:ln>
                  <a:noFill/>
                </a:ln>
                <a:solidFill>
                  <a:schemeClr val="tx1"/>
                </a:solidFill>
                <a:effectLst/>
                <a:latin typeface="Arial" panose="020B0604020202020204" pitchFamily="34" charset="0"/>
              </a:rPr>
              <a:t> Easy to learn and use without extensive programming knowledge.</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Data Integration:</a:t>
            </a:r>
            <a:r>
              <a:rPr kumimoji="0" lang="en-US" altLang="en-US" sz="2000" b="0" i="0" u="none" strike="noStrike" cap="none" normalizeH="0" baseline="0" dirty="0">
                <a:ln>
                  <a:noFill/>
                </a:ln>
                <a:solidFill>
                  <a:schemeClr val="tx1"/>
                </a:solidFill>
                <a:effectLst/>
                <a:latin typeface="Arial" panose="020B0604020202020204" pitchFamily="34" charset="0"/>
              </a:rPr>
              <a:t> Connects to various data sources like databases, Excel, cloud data.</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Real-Time Data Updates:</a:t>
            </a:r>
            <a:r>
              <a:rPr kumimoji="0" lang="en-US" altLang="en-US" sz="2000" b="0" i="0" u="none" strike="noStrike" cap="none" normalizeH="0" baseline="0" dirty="0">
                <a:ln>
                  <a:noFill/>
                </a:ln>
                <a:solidFill>
                  <a:schemeClr val="tx1"/>
                </a:solidFill>
                <a:effectLst/>
                <a:latin typeface="Arial" panose="020B0604020202020204" pitchFamily="34" charset="0"/>
              </a:rPr>
              <a:t> Automatically updates data from multiple sources.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Advanced Analytics:</a:t>
            </a:r>
            <a:r>
              <a:rPr kumimoji="0" lang="en-US" altLang="en-US" sz="2000" b="0" i="0" u="none" strike="noStrike" cap="none" normalizeH="0" baseline="0" dirty="0">
                <a:ln>
                  <a:noFill/>
                </a:ln>
                <a:solidFill>
                  <a:schemeClr val="tx1"/>
                </a:solidFill>
                <a:effectLst/>
                <a:latin typeface="Arial" panose="020B0604020202020204" pitchFamily="34" charset="0"/>
              </a:rPr>
              <a:t> Supports predictive analytics, statistical analysis, and forecasting.</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Interactive Dashboards:</a:t>
            </a:r>
            <a:r>
              <a:rPr kumimoji="0" lang="en-US" altLang="en-US" sz="2000" b="0" i="0" u="none" strike="noStrike" cap="none" normalizeH="0" baseline="0" dirty="0">
                <a:ln>
                  <a:noFill/>
                </a:ln>
                <a:solidFill>
                  <a:schemeClr val="tx1"/>
                </a:solidFill>
                <a:effectLst/>
                <a:latin typeface="Arial" panose="020B0604020202020204" pitchFamily="34" charset="0"/>
              </a:rPr>
              <a:t> Create and share interactive visualizations easily.</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Security:</a:t>
            </a:r>
            <a:r>
              <a:rPr kumimoji="0" lang="en-US" altLang="en-US" sz="2000" b="0" i="0" u="none" strike="noStrike" cap="none" normalizeH="0" baseline="0" dirty="0">
                <a:ln>
                  <a:noFill/>
                </a:ln>
                <a:solidFill>
                  <a:schemeClr val="tx1"/>
                </a:solidFill>
                <a:effectLst/>
                <a:latin typeface="Arial" panose="020B0604020202020204" pitchFamily="34" charset="0"/>
              </a:rPr>
              <a:t> Offers advanced security features to protect sensitive data.</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Collaboration:</a:t>
            </a:r>
            <a:r>
              <a:rPr kumimoji="0" lang="en-US" altLang="en-US" sz="2000" b="0" i="0" u="none" strike="noStrike" cap="none" normalizeH="0" baseline="0" dirty="0">
                <a:ln>
                  <a:noFill/>
                </a:ln>
                <a:solidFill>
                  <a:schemeClr val="tx1"/>
                </a:solidFill>
                <a:effectLst/>
                <a:latin typeface="Arial" panose="020B0604020202020204" pitchFamily="34" charset="0"/>
              </a:rPr>
              <a:t> Enables team collaboration through shared dashboards and reports.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Mobile Support:</a:t>
            </a:r>
            <a:r>
              <a:rPr kumimoji="0" lang="en-US" altLang="en-US" sz="2000" b="0" i="0" u="none" strike="noStrike" cap="none" normalizeH="0" baseline="0" dirty="0">
                <a:ln>
                  <a:noFill/>
                </a:ln>
                <a:solidFill>
                  <a:schemeClr val="tx1"/>
                </a:solidFill>
                <a:effectLst/>
                <a:latin typeface="Arial" panose="020B0604020202020204" pitchFamily="34" charset="0"/>
              </a:rPr>
              <a:t> Access and interact with dashboards on mobile devices.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Customization:</a:t>
            </a:r>
            <a:r>
              <a:rPr kumimoji="0" lang="en-US" altLang="en-US" sz="2000" b="0" i="0" u="none" strike="noStrike" cap="none" normalizeH="0" baseline="0" dirty="0">
                <a:ln>
                  <a:noFill/>
                </a:ln>
                <a:solidFill>
                  <a:schemeClr val="tx1"/>
                </a:solidFill>
                <a:effectLst/>
                <a:latin typeface="Arial" panose="020B0604020202020204" pitchFamily="34" charset="0"/>
              </a:rPr>
              <a:t> Highly customizable visualizations to fit specific needs.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Scalability:</a:t>
            </a:r>
            <a:r>
              <a:rPr kumimoji="0" lang="en-US" altLang="en-US" sz="2000" b="0" i="0" u="none" strike="noStrike" cap="none" normalizeH="0" baseline="0" dirty="0">
                <a:ln>
                  <a:noFill/>
                </a:ln>
                <a:solidFill>
                  <a:schemeClr val="tx1"/>
                </a:solidFill>
                <a:effectLst/>
                <a:latin typeface="Arial" panose="020B0604020202020204" pitchFamily="34" charset="0"/>
              </a:rPr>
              <a:t> Handles large datasets efficiently.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r>
              <a:rPr lang="ar-EG" sz="4000" b="1" dirty="0">
                <a:solidFill>
                  <a:srgbClr val="C00000"/>
                </a:solidFill>
                <a:effectLst>
                  <a:outerShdw blurRad="38100" dist="38100" dir="2700000" algn="tl">
                    <a:srgbClr val="000000">
                      <a:alpha val="43137"/>
                    </a:srgbClr>
                  </a:outerShdw>
                </a:effectLst>
              </a:rPr>
              <a:t> </a:t>
            </a:r>
            <a:r>
              <a:rPr lang="en-US" sz="4000" b="1" dirty="0">
                <a:solidFill>
                  <a:srgbClr val="C0000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863710812"/>
      </p:ext>
    </p:extLst>
  </p:cSld>
  <p:clrMapOvr>
    <a:masterClrMapping/>
  </p:clrMapOvr>
  <mc:AlternateContent xmlns:mc="http://schemas.openxmlformats.org/markup-compatibility/2006" xmlns:p14="http://schemas.microsoft.com/office/powerpoint/2010/main">
    <mc:Choice Requires="p14">
      <p:transition spd="slow" p14:dur="2000" advTm="291861"/>
    </mc:Choice>
    <mc:Fallback xmlns="">
      <p:transition spd="slow" advTm="29186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Tableau Dashboard</a:t>
            </a:r>
            <a:r>
              <a:rPr lang="en-US" sz="2800" dirty="0"/>
              <a:t> </a:t>
            </a:r>
            <a:r>
              <a:rPr lang="en-US" sz="4000" b="1" dirty="0">
                <a:solidFill>
                  <a:srgbClr val="C00000"/>
                </a:solidFill>
                <a:effectLst>
                  <a:outerShdw blurRad="38100" dist="38100" dir="2700000" algn="tl">
                    <a:srgbClr val="000000">
                      <a:alpha val="43137"/>
                    </a:srgbClr>
                  </a:outerShdw>
                </a:effectLst>
              </a:rPr>
              <a:t>:</a:t>
            </a:r>
          </a:p>
        </p:txBody>
      </p:sp>
      <p:pic>
        <p:nvPicPr>
          <p:cNvPr id="6146" name="Picture 2" descr="Analyze COVID-19 Business Impact | 6 Dashboard Templates from Tableau  Partners">
            <a:extLst>
              <a:ext uri="{FF2B5EF4-FFF2-40B4-BE49-F238E27FC236}">
                <a16:creationId xmlns:a16="http://schemas.microsoft.com/office/drawing/2014/main" id="{D6EDDEB7-1207-1A28-85EB-9930D57219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7961" y="1246709"/>
            <a:ext cx="8917565" cy="5408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7728118"/>
      </p:ext>
    </p:extLst>
  </p:cSld>
  <p:clrMapOvr>
    <a:masterClrMapping/>
  </p:clrMapOvr>
  <mc:AlternateContent xmlns:mc="http://schemas.openxmlformats.org/markup-compatibility/2006" xmlns:p14="http://schemas.microsoft.com/office/powerpoint/2010/main">
    <mc:Choice Requires="p14">
      <p:transition spd="slow" p14:dur="2000" advTm="88145"/>
    </mc:Choice>
    <mc:Fallback xmlns="">
      <p:transition spd="slow" advTm="8814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933" y="1285191"/>
            <a:ext cx="11430000"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630767" y="1376032"/>
            <a:ext cx="10866966" cy="4524315"/>
          </a:xfrm>
          <a:prstGeom prst="rect">
            <a:avLst/>
          </a:prstGeom>
          <a:noFill/>
        </p:spPr>
        <p:txBody>
          <a:bodyPr wrap="square" rtlCol="0">
            <a:spAutoFit/>
          </a:bodyPr>
          <a:lstStyle/>
          <a:p>
            <a:r>
              <a:rPr lang="en-US" sz="2400" b="1" dirty="0"/>
              <a:t>2- Microsoft Power BI: Key Features and Capabilities</a:t>
            </a:r>
          </a:p>
          <a:p>
            <a:r>
              <a:rPr lang="en-US" sz="2400" b="1" dirty="0"/>
              <a:t>1. Integration with Microsoft Ecosystem</a:t>
            </a:r>
          </a:p>
          <a:p>
            <a:pPr>
              <a:buFont typeface="Arial" panose="020B0604020202020204" pitchFamily="34" charset="0"/>
              <a:buChar char="•"/>
            </a:pPr>
            <a:r>
              <a:rPr lang="en-US" sz="2400" b="1" dirty="0"/>
              <a:t>Seamless Integration:</a:t>
            </a:r>
            <a:r>
              <a:rPr lang="en-US" sz="2400" dirty="0"/>
              <a:t> Integrates smoothly with other Microsoft products like Excel, Azure, and SharePoint.</a:t>
            </a:r>
          </a:p>
          <a:p>
            <a:pPr>
              <a:buFont typeface="Arial" panose="020B0604020202020204" pitchFamily="34" charset="0"/>
              <a:buChar char="•"/>
            </a:pPr>
            <a:r>
              <a:rPr lang="en-US" sz="2400" b="1" dirty="0"/>
              <a:t>Office 365 Integration:</a:t>
            </a:r>
            <a:r>
              <a:rPr lang="en-US" sz="2400" dirty="0"/>
              <a:t> Easily embeds within Office 365 applications for enhanced productivity.</a:t>
            </a:r>
          </a:p>
          <a:p>
            <a:r>
              <a:rPr lang="en-US" sz="2400" b="1" dirty="0"/>
              <a:t>2. Ease of Use</a:t>
            </a:r>
          </a:p>
          <a:p>
            <a:pPr>
              <a:buFont typeface="Arial" panose="020B0604020202020204" pitchFamily="34" charset="0"/>
              <a:buChar char="•"/>
            </a:pPr>
            <a:r>
              <a:rPr lang="en-US" sz="2400" b="1" dirty="0"/>
              <a:t>User-Friendly Interface:</a:t>
            </a:r>
            <a:r>
              <a:rPr lang="en-US" sz="2400" dirty="0"/>
              <a:t> Intuitive and easy-to-navigate interface.</a:t>
            </a:r>
          </a:p>
          <a:p>
            <a:pPr>
              <a:buFont typeface="Arial" panose="020B0604020202020204" pitchFamily="34" charset="0"/>
              <a:buChar char="•"/>
            </a:pPr>
            <a:r>
              <a:rPr lang="en-US" sz="2400" b="1" dirty="0"/>
              <a:t>Drag-and-Drop Functionality:</a:t>
            </a:r>
            <a:r>
              <a:rPr lang="en-US" sz="2400" dirty="0"/>
              <a:t> Simplifies the creation of dashboards and reports.</a:t>
            </a:r>
          </a:p>
          <a:p>
            <a:r>
              <a:rPr lang="en-US" sz="2400" b="1" dirty="0"/>
              <a:t>3. Real-Time Data Access</a:t>
            </a:r>
          </a:p>
          <a:p>
            <a:pPr>
              <a:buFont typeface="Arial" panose="020B0604020202020204" pitchFamily="34" charset="0"/>
              <a:buChar char="•"/>
            </a:pPr>
            <a:r>
              <a:rPr lang="en-US" sz="2400" b="1" dirty="0"/>
              <a:t>Real-Time Dashboards:</a:t>
            </a:r>
            <a:r>
              <a:rPr lang="en-US" sz="2400" dirty="0"/>
              <a:t> Access real-time data from multiple sources.</a:t>
            </a:r>
          </a:p>
          <a:p>
            <a:pPr>
              <a:buFont typeface="Arial" panose="020B0604020202020204" pitchFamily="34" charset="0"/>
              <a:buChar char="•"/>
            </a:pPr>
            <a:r>
              <a:rPr lang="en-US" sz="2400" b="1" dirty="0"/>
              <a:t>Automatic Refresh:</a:t>
            </a:r>
            <a:r>
              <a:rPr lang="en-US" sz="2400" dirty="0"/>
              <a:t> Scheduled data refreshes to keep dashboards current.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3434091253"/>
      </p:ext>
    </p:extLst>
  </p:cSld>
  <p:clrMapOvr>
    <a:masterClrMapping/>
  </p:clrMapOvr>
  <mc:AlternateContent xmlns:mc="http://schemas.openxmlformats.org/markup-compatibility/2006" xmlns:p14="http://schemas.microsoft.com/office/powerpoint/2010/main">
    <mc:Choice Requires="p14">
      <p:transition spd="slow" p14:dur="2000" advTm="140500"/>
    </mc:Choice>
    <mc:Fallback xmlns="">
      <p:transition spd="slow" advTm="1405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285191"/>
            <a:ext cx="11935368"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11175" y="1284632"/>
            <a:ext cx="11700393" cy="4893647"/>
          </a:xfrm>
          <a:prstGeom prst="rect">
            <a:avLst/>
          </a:prstGeom>
          <a:noFill/>
        </p:spPr>
        <p:txBody>
          <a:bodyPr wrap="square" rtlCol="0">
            <a:spAutoFit/>
          </a:bodyPr>
          <a:lstStyle/>
          <a:p>
            <a:r>
              <a:rPr lang="en-US" sz="2400" b="1" dirty="0"/>
              <a:t>4. Advanced Data Modeling</a:t>
            </a:r>
          </a:p>
          <a:p>
            <a:pPr>
              <a:buFont typeface="Arial" panose="020B0604020202020204" pitchFamily="34" charset="0"/>
              <a:buChar char="•"/>
            </a:pPr>
            <a:r>
              <a:rPr lang="en-US" sz="2400" b="1" dirty="0"/>
              <a:t>DAX Language:</a:t>
            </a:r>
            <a:r>
              <a:rPr lang="en-US" sz="2400" dirty="0"/>
              <a:t> Powerful Data Analysis Expressions (DAX) language for complex calculations.</a:t>
            </a:r>
          </a:p>
          <a:p>
            <a:pPr>
              <a:buFont typeface="Arial" panose="020B0604020202020204" pitchFamily="34" charset="0"/>
              <a:buChar char="•"/>
            </a:pPr>
            <a:r>
              <a:rPr lang="en-US" sz="2400" b="1" dirty="0"/>
              <a:t>Data Transformation:</a:t>
            </a:r>
            <a:r>
              <a:rPr lang="en-US" sz="2400" dirty="0"/>
              <a:t> Built-in Power Query for data cleaning and transformation.</a:t>
            </a:r>
          </a:p>
          <a:p>
            <a:r>
              <a:rPr lang="en-US" sz="2400" b="1" dirty="0"/>
              <a:t>5. Extensive Data Connectivity</a:t>
            </a:r>
          </a:p>
          <a:p>
            <a:pPr>
              <a:buFont typeface="Arial" panose="020B0604020202020204" pitchFamily="34" charset="0"/>
              <a:buChar char="•"/>
            </a:pPr>
            <a:r>
              <a:rPr lang="en-US" sz="2400" b="1" dirty="0"/>
              <a:t>Wide Range of Connectors:</a:t>
            </a:r>
            <a:r>
              <a:rPr lang="en-US" sz="2400" dirty="0"/>
              <a:t> Connects to a vast array of data sources including databases, cloud services, and web APIs.</a:t>
            </a:r>
          </a:p>
          <a:p>
            <a:pPr>
              <a:buFont typeface="Arial" panose="020B0604020202020204" pitchFamily="34" charset="0"/>
              <a:buChar char="•"/>
            </a:pPr>
            <a:r>
              <a:rPr lang="en-US" sz="2400" b="1" dirty="0"/>
              <a:t>Data Blending:</a:t>
            </a:r>
            <a:r>
              <a:rPr lang="en-US" sz="2400" dirty="0"/>
              <a:t> Combines data from various sources for comprehensive analysis.</a:t>
            </a:r>
          </a:p>
          <a:p>
            <a:r>
              <a:rPr lang="en-US" sz="2400" b="1" dirty="0"/>
              <a:t>6. Interactive Visualizations</a:t>
            </a:r>
          </a:p>
          <a:p>
            <a:pPr>
              <a:buFont typeface="Arial" panose="020B0604020202020204" pitchFamily="34" charset="0"/>
              <a:buChar char="•"/>
            </a:pPr>
            <a:r>
              <a:rPr lang="en-US" sz="2400" b="1" dirty="0"/>
              <a:t>Dynamic Visuals:</a:t>
            </a:r>
            <a:r>
              <a:rPr lang="en-US" sz="2400" dirty="0"/>
              <a:t> Creates interactive and dynamic visualizations.</a:t>
            </a:r>
          </a:p>
          <a:p>
            <a:pPr>
              <a:buFont typeface="Arial" panose="020B0604020202020204" pitchFamily="34" charset="0"/>
              <a:buChar char="•"/>
            </a:pPr>
            <a:r>
              <a:rPr lang="en-US" sz="2400" b="1" dirty="0"/>
              <a:t>Drill-Through Capabilities:</a:t>
            </a:r>
            <a:r>
              <a:rPr lang="en-US" sz="2400" dirty="0"/>
              <a:t> Drill through data to uncover deeper insights.</a:t>
            </a:r>
          </a:p>
          <a:p>
            <a:r>
              <a:rPr lang="en-US" sz="2400" b="1" dirty="0"/>
              <a:t>7. Collaboration and Sharing</a:t>
            </a:r>
          </a:p>
          <a:p>
            <a:pPr>
              <a:buFont typeface="Arial" panose="020B0604020202020204" pitchFamily="34" charset="0"/>
              <a:buChar char="•"/>
            </a:pPr>
            <a:r>
              <a:rPr lang="en-US" sz="2400" b="1" dirty="0"/>
              <a:t>Power BI Service:</a:t>
            </a:r>
            <a:r>
              <a:rPr lang="en-US" sz="2400" dirty="0"/>
              <a:t> Cloud-based service for sharing and collaboration.</a:t>
            </a:r>
          </a:p>
          <a:p>
            <a:pPr>
              <a:buFont typeface="Arial" panose="020B0604020202020204" pitchFamily="34" charset="0"/>
              <a:buChar char="•"/>
            </a:pPr>
            <a:r>
              <a:rPr lang="en-US" sz="2400" b="1" dirty="0"/>
              <a:t>Publish to Web:</a:t>
            </a:r>
            <a:r>
              <a:rPr lang="en-US" sz="2400" dirty="0"/>
              <a:t> Ability to publish reports to the web or share via URL.</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1373652754"/>
      </p:ext>
    </p:extLst>
  </p:cSld>
  <p:clrMapOvr>
    <a:masterClrMapping/>
  </p:clrMapOvr>
  <mc:AlternateContent xmlns:mc="http://schemas.openxmlformats.org/markup-compatibility/2006" xmlns:p14="http://schemas.microsoft.com/office/powerpoint/2010/main">
    <mc:Choice Requires="p14">
      <p:transition spd="slow" p14:dur="2000" advTm="136208"/>
    </mc:Choice>
    <mc:Fallback xmlns="">
      <p:transition spd="slow" advTm="13620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933" y="1285191"/>
            <a:ext cx="11430000"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14388" y="1376031"/>
            <a:ext cx="10866966" cy="5016758"/>
          </a:xfrm>
          <a:prstGeom prst="rect">
            <a:avLst/>
          </a:prstGeom>
          <a:noFill/>
        </p:spPr>
        <p:txBody>
          <a:bodyPr wrap="square" rtlCol="0">
            <a:spAutoFit/>
          </a:bodyPr>
          <a:lstStyle/>
          <a:p>
            <a:pPr>
              <a:spcBef>
                <a:spcPts val="600"/>
              </a:spcBef>
              <a:spcAft>
                <a:spcPts val="600"/>
              </a:spcAft>
            </a:pPr>
            <a:r>
              <a:rPr lang="en-US" sz="2400" b="1" dirty="0"/>
              <a:t>8. Mobile Accessibility</a:t>
            </a:r>
          </a:p>
          <a:p>
            <a:pPr>
              <a:spcBef>
                <a:spcPts val="600"/>
              </a:spcBef>
              <a:spcAft>
                <a:spcPts val="600"/>
              </a:spcAft>
              <a:buFont typeface="Arial" panose="020B0604020202020204" pitchFamily="34" charset="0"/>
              <a:buChar char="•"/>
            </a:pPr>
            <a:r>
              <a:rPr lang="en-US" sz="2400" b="1" dirty="0"/>
              <a:t>Mobile Apps:</a:t>
            </a:r>
            <a:r>
              <a:rPr lang="en-US" sz="2400" dirty="0"/>
              <a:t> Dedicated mobile apps for iOS and Android.</a:t>
            </a:r>
          </a:p>
          <a:p>
            <a:pPr>
              <a:spcBef>
                <a:spcPts val="600"/>
              </a:spcBef>
              <a:spcAft>
                <a:spcPts val="600"/>
              </a:spcAft>
              <a:buFont typeface="Arial" panose="020B0604020202020204" pitchFamily="34" charset="0"/>
              <a:buChar char="•"/>
            </a:pPr>
            <a:r>
              <a:rPr lang="en-US" sz="2400" b="1" dirty="0"/>
              <a:t>Responsive Dashboards:</a:t>
            </a:r>
            <a:r>
              <a:rPr lang="en-US" sz="2400" dirty="0"/>
              <a:t> Dashboards adjust automatically to fit different screen sizes.</a:t>
            </a:r>
          </a:p>
          <a:p>
            <a:pPr>
              <a:spcBef>
                <a:spcPts val="600"/>
              </a:spcBef>
              <a:spcAft>
                <a:spcPts val="600"/>
              </a:spcAft>
            </a:pPr>
            <a:r>
              <a:rPr lang="en-US" sz="2400" b="1" dirty="0"/>
              <a:t>9. Security and Compliance</a:t>
            </a:r>
          </a:p>
          <a:p>
            <a:pPr>
              <a:spcBef>
                <a:spcPts val="600"/>
              </a:spcBef>
              <a:spcAft>
                <a:spcPts val="600"/>
              </a:spcAft>
              <a:buFont typeface="Arial" panose="020B0604020202020204" pitchFamily="34" charset="0"/>
              <a:buChar char="•"/>
            </a:pPr>
            <a:r>
              <a:rPr lang="en-US" sz="2400" b="1" dirty="0"/>
              <a:t>Row-Level Security:</a:t>
            </a:r>
            <a:r>
              <a:rPr lang="en-US" sz="2400" dirty="0"/>
              <a:t> Define security roles to control data access at a granular level.</a:t>
            </a:r>
          </a:p>
          <a:p>
            <a:pPr>
              <a:spcBef>
                <a:spcPts val="600"/>
              </a:spcBef>
              <a:spcAft>
                <a:spcPts val="600"/>
              </a:spcAft>
              <a:buFont typeface="Arial" panose="020B0604020202020204" pitchFamily="34" charset="0"/>
              <a:buChar char="•"/>
            </a:pPr>
            <a:r>
              <a:rPr lang="en-US" sz="2400" b="1" dirty="0"/>
              <a:t>Compliance:</a:t>
            </a:r>
            <a:r>
              <a:rPr lang="en-US" sz="2400" dirty="0"/>
              <a:t> Meets various industry standards and compliance requirements.</a:t>
            </a:r>
          </a:p>
          <a:p>
            <a:pPr>
              <a:spcBef>
                <a:spcPts val="600"/>
              </a:spcBef>
              <a:spcAft>
                <a:spcPts val="600"/>
              </a:spcAft>
            </a:pPr>
            <a:r>
              <a:rPr lang="en-US" sz="2400" b="1" dirty="0"/>
              <a:t>10. AI and Machine Learning Integration</a:t>
            </a:r>
          </a:p>
          <a:p>
            <a:pPr>
              <a:spcBef>
                <a:spcPts val="600"/>
              </a:spcBef>
              <a:spcAft>
                <a:spcPts val="600"/>
              </a:spcAft>
              <a:buFont typeface="Arial" panose="020B0604020202020204" pitchFamily="34" charset="0"/>
              <a:buChar char="•"/>
            </a:pPr>
            <a:r>
              <a:rPr lang="en-US" sz="2400" b="1" dirty="0"/>
              <a:t>AI Insights:</a:t>
            </a:r>
            <a:r>
              <a:rPr lang="en-US" sz="2400" dirty="0"/>
              <a:t> Built-in AI capabilities for automated insights.</a:t>
            </a:r>
          </a:p>
          <a:p>
            <a:pPr>
              <a:spcBef>
                <a:spcPts val="600"/>
              </a:spcBef>
              <a:spcAft>
                <a:spcPts val="600"/>
              </a:spcAft>
              <a:buFont typeface="Arial" panose="020B0604020202020204" pitchFamily="34" charset="0"/>
              <a:buChar char="•"/>
            </a:pPr>
            <a:r>
              <a:rPr lang="en-US" sz="2400" b="1" dirty="0"/>
              <a:t>Integration with Azure ML:</a:t>
            </a:r>
            <a:r>
              <a:rPr lang="en-US" sz="2400" dirty="0"/>
              <a:t> Leverages Azure Machine Learning for advanced analytics</a:t>
            </a:r>
            <a:r>
              <a:rPr lang="en-US" sz="2000" dirty="0"/>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76519694"/>
      </p:ext>
    </p:extLst>
  </p:cSld>
  <p:clrMapOvr>
    <a:masterClrMapping/>
  </p:clrMapOvr>
  <mc:AlternateContent xmlns:mc="http://schemas.openxmlformats.org/markup-compatibility/2006" xmlns:p14="http://schemas.microsoft.com/office/powerpoint/2010/main">
    <mc:Choice Requires="p14">
      <p:transition spd="slow" p14:dur="2000" advTm="96107"/>
    </mc:Choice>
    <mc:Fallback xmlns="">
      <p:transition spd="slow" advTm="9610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933" y="1285191"/>
            <a:ext cx="11430000"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630767" y="1376032"/>
            <a:ext cx="10866966" cy="4893647"/>
          </a:xfrm>
          <a:prstGeom prst="rect">
            <a:avLst/>
          </a:prstGeom>
          <a:noFill/>
        </p:spPr>
        <p:txBody>
          <a:bodyPr wrap="square" rtlCol="0">
            <a:spAutoFit/>
          </a:bodyPr>
          <a:lstStyle/>
          <a:p>
            <a:r>
              <a:rPr lang="en-US" sz="2400" b="1" dirty="0"/>
              <a:t>Power BI: Key Features and Capabilities</a:t>
            </a:r>
          </a:p>
          <a:p>
            <a:r>
              <a:rPr lang="en-US" sz="2400" b="1" dirty="0"/>
              <a:t>11. Cost-Effective</a:t>
            </a:r>
          </a:p>
          <a:p>
            <a:pPr>
              <a:buFont typeface="Arial" panose="020B0604020202020204" pitchFamily="34" charset="0"/>
              <a:buChar char="•"/>
            </a:pPr>
            <a:r>
              <a:rPr lang="en-US" sz="2400" b="1" dirty="0"/>
              <a:t>Affordable Pricing:</a:t>
            </a:r>
            <a:r>
              <a:rPr lang="en-US" sz="2400" dirty="0"/>
              <a:t> Competitive pricing model suitable for organizations of all sizes.</a:t>
            </a:r>
          </a:p>
          <a:p>
            <a:pPr>
              <a:buFont typeface="Arial" panose="020B0604020202020204" pitchFamily="34" charset="0"/>
              <a:buChar char="•"/>
            </a:pPr>
            <a:r>
              <a:rPr lang="en-US" sz="2400" b="1" dirty="0"/>
              <a:t>Free Version:</a:t>
            </a:r>
            <a:r>
              <a:rPr lang="en-US" sz="2400" dirty="0"/>
              <a:t> Offers a free version with essential features for individual users.</a:t>
            </a:r>
            <a:endParaRPr lang="ar-EG" sz="2400" dirty="0"/>
          </a:p>
          <a:p>
            <a:pPr>
              <a:buFont typeface="Arial" panose="020B0604020202020204" pitchFamily="34" charset="0"/>
              <a:buChar char="•"/>
            </a:pPr>
            <a:endParaRPr lang="en-US" sz="2400" dirty="0"/>
          </a:p>
          <a:p>
            <a:r>
              <a:rPr lang="en-US" sz="2400" b="1" dirty="0"/>
              <a:t>12. Custom Visualizations</a:t>
            </a:r>
          </a:p>
          <a:p>
            <a:pPr>
              <a:buFont typeface="Arial" panose="020B0604020202020204" pitchFamily="34" charset="0"/>
              <a:buChar char="•"/>
            </a:pPr>
            <a:r>
              <a:rPr lang="en-US" sz="2400" b="1" dirty="0"/>
              <a:t>Custom Visuals:</a:t>
            </a:r>
            <a:r>
              <a:rPr lang="en-US" sz="2400" dirty="0"/>
              <a:t> Access to a wide range of custom visuals from the Power BI marketplace.</a:t>
            </a:r>
          </a:p>
          <a:p>
            <a:pPr>
              <a:buFont typeface="Arial" panose="020B0604020202020204" pitchFamily="34" charset="0"/>
              <a:buChar char="•"/>
            </a:pPr>
            <a:r>
              <a:rPr lang="en-US" sz="2400" b="1" dirty="0"/>
              <a:t>Developer Tools:</a:t>
            </a:r>
            <a:r>
              <a:rPr lang="en-US" sz="2400" dirty="0"/>
              <a:t> Create and share custom visuals using Power BI Developer Tools.</a:t>
            </a:r>
            <a:endParaRPr lang="ar-EG" sz="2400" dirty="0"/>
          </a:p>
          <a:p>
            <a:pPr>
              <a:buFont typeface="Arial" panose="020B0604020202020204" pitchFamily="34" charset="0"/>
              <a:buChar char="•"/>
            </a:pPr>
            <a:endParaRPr lang="en-US" sz="2400" dirty="0"/>
          </a:p>
          <a:p>
            <a:r>
              <a:rPr lang="en-US" sz="2400" b="1" dirty="0"/>
              <a:t>13. Data Governance</a:t>
            </a:r>
          </a:p>
          <a:p>
            <a:pPr>
              <a:buFont typeface="Arial" panose="020B0604020202020204" pitchFamily="34" charset="0"/>
              <a:buChar char="•"/>
            </a:pPr>
            <a:r>
              <a:rPr lang="en-US" sz="2400" b="1" dirty="0"/>
              <a:t>Data Lineage:</a:t>
            </a:r>
            <a:r>
              <a:rPr lang="en-US" sz="2400" dirty="0"/>
              <a:t> Track data lineage to understand data sources and transformations.</a:t>
            </a:r>
          </a:p>
          <a:p>
            <a:pPr>
              <a:buFont typeface="Arial" panose="020B0604020202020204" pitchFamily="34" charset="0"/>
              <a:buChar char="•"/>
            </a:pPr>
            <a:r>
              <a:rPr lang="en-US" sz="2400" b="1" dirty="0"/>
              <a:t>Data Catalog:</a:t>
            </a:r>
            <a:r>
              <a:rPr lang="en-US" sz="2400" dirty="0"/>
              <a:t> Integrated data catalog for easier data discovery and management.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973484323"/>
      </p:ext>
    </p:extLst>
  </p:cSld>
  <p:clrMapOvr>
    <a:masterClrMapping/>
  </p:clrMapOvr>
  <mc:AlternateContent xmlns:mc="http://schemas.openxmlformats.org/markup-compatibility/2006" xmlns:p14="http://schemas.microsoft.com/office/powerpoint/2010/main">
    <mc:Choice Requires="p14">
      <p:transition spd="slow" p14:dur="2000" advTm="106400"/>
    </mc:Choice>
    <mc:Fallback xmlns="">
      <p:transition spd="slow" advTm="1064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pic>
        <p:nvPicPr>
          <p:cNvPr id="4" name="Picture 2" descr="Financial Dashboards - See The Best Examples &amp; Templates">
            <a:extLst>
              <a:ext uri="{FF2B5EF4-FFF2-40B4-BE49-F238E27FC236}">
                <a16:creationId xmlns:a16="http://schemas.microsoft.com/office/drawing/2014/main" id="{4140F899-AD6D-D4E8-A48F-F0092705DF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2613" y="1193792"/>
            <a:ext cx="9378172" cy="5152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229648"/>
      </p:ext>
    </p:extLst>
  </p:cSld>
  <p:clrMapOvr>
    <a:masterClrMapping/>
  </p:clrMapOvr>
  <mc:AlternateContent xmlns:mc="http://schemas.openxmlformats.org/markup-compatibility/2006" xmlns:p14="http://schemas.microsoft.com/office/powerpoint/2010/main">
    <mc:Choice Requires="p14">
      <p:transition spd="slow" p14:dur="2000" advTm="22606"/>
    </mc:Choice>
    <mc:Fallback xmlns="">
      <p:transition spd="slow" advTm="2260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1"/>
            <a:ext cx="10765406"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70445" y="1295085"/>
            <a:ext cx="10396622" cy="4394280"/>
          </a:xfrm>
          <a:prstGeom prst="rect">
            <a:avLst/>
          </a:prstGeom>
          <a:noFill/>
        </p:spPr>
        <p:txBody>
          <a:bodyPr wrap="square" rtlCol="0">
            <a:spAutoFit/>
          </a:bodyPr>
          <a:lstStyle/>
          <a:p>
            <a:r>
              <a:rPr lang="en-US" sz="3200" dirty="0">
                <a:solidFill>
                  <a:srgbClr val="7030A0"/>
                </a:solidFill>
                <a:effectLst>
                  <a:outerShdw blurRad="38100" dist="38100" dir="2700000" algn="tl">
                    <a:srgbClr val="000000">
                      <a:alpha val="43137"/>
                    </a:srgbClr>
                  </a:outerShdw>
                </a:effectLst>
              </a:rPr>
              <a:t>3. </a:t>
            </a:r>
            <a:r>
              <a:rPr lang="en-US" sz="3200" b="1" dirty="0">
                <a:solidFill>
                  <a:srgbClr val="7030A0"/>
                </a:solidFill>
                <a:effectLst>
                  <a:outerShdw blurRad="38100" dist="38100" dir="2700000" algn="tl">
                    <a:srgbClr val="000000">
                      <a:alpha val="43137"/>
                    </a:srgbClr>
                  </a:outerShdw>
                </a:effectLst>
              </a:rPr>
              <a:t>Google Data Studio</a:t>
            </a:r>
            <a:r>
              <a:rPr lang="en-US" sz="3200" dirty="0">
                <a:solidFill>
                  <a:srgbClr val="7030A0"/>
                </a:solidFill>
                <a:effectLst>
                  <a:outerShdw blurRad="38100" dist="38100" dir="2700000" algn="tl">
                    <a:srgbClr val="000000">
                      <a:alpha val="43137"/>
                    </a:srgbClr>
                  </a:outerShdw>
                </a:effectLst>
              </a:rPr>
              <a:t>:</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Free to Use:</a:t>
            </a:r>
            <a:r>
              <a:rPr kumimoji="0" lang="en-US" altLang="en-US" sz="2400" b="0" i="0" u="none" strike="noStrike" cap="none" normalizeH="0" baseline="0" dirty="0">
                <a:ln>
                  <a:noFill/>
                </a:ln>
                <a:solidFill>
                  <a:schemeClr val="tx1"/>
                </a:solidFill>
                <a:effectLst/>
                <a:latin typeface="Arial" panose="020B0604020202020204" pitchFamily="34" charset="0"/>
              </a:rPr>
              <a:t> Completely free with Google account.</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Google Ecosystem Integration:</a:t>
            </a:r>
            <a:r>
              <a:rPr kumimoji="0" lang="en-US" altLang="en-US" sz="2400" b="0" i="0" u="none" strike="noStrike" cap="none" normalizeH="0" baseline="0" dirty="0">
                <a:ln>
                  <a:noFill/>
                </a:ln>
                <a:solidFill>
                  <a:schemeClr val="tx1"/>
                </a:solidFill>
                <a:effectLst/>
                <a:latin typeface="Arial" panose="020B0604020202020204" pitchFamily="34" charset="0"/>
              </a:rPr>
              <a:t> Seamless integration with Google Analytics, Google Ads, </a:t>
            </a:r>
            <a:r>
              <a:rPr kumimoji="0" lang="en-US" altLang="en-US" sz="2400" b="0" i="0" u="none" strike="noStrike" cap="none" normalizeH="0" baseline="0" dirty="0" err="1">
                <a:ln>
                  <a:noFill/>
                </a:ln>
                <a:solidFill>
                  <a:schemeClr val="tx1"/>
                </a:solidFill>
                <a:effectLst/>
                <a:latin typeface="Arial" panose="020B0604020202020204" pitchFamily="34" charset="0"/>
              </a:rPr>
              <a:t>BigQuery</a:t>
            </a:r>
            <a:r>
              <a:rPr kumimoji="0" lang="en-US" altLang="en-US" sz="2400" b="0" i="0" u="none" strike="noStrike" cap="none" normalizeH="0" baseline="0" dirty="0">
                <a:ln>
                  <a:noFill/>
                </a:ln>
                <a:solidFill>
                  <a:schemeClr val="tx1"/>
                </a:solidFill>
                <a:effectLst/>
                <a:latin typeface="Arial" panose="020B0604020202020204" pitchFamily="34" charset="0"/>
              </a:rPr>
              <a:t>, and more.</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Customizable Reports:</a:t>
            </a:r>
            <a:r>
              <a:rPr kumimoji="0" lang="en-US" altLang="en-US" sz="2400" b="0" i="0" u="none" strike="noStrike" cap="none" normalizeH="0" baseline="0" dirty="0">
                <a:ln>
                  <a:noFill/>
                </a:ln>
                <a:solidFill>
                  <a:schemeClr val="tx1"/>
                </a:solidFill>
                <a:effectLst/>
                <a:latin typeface="Arial" panose="020B0604020202020204" pitchFamily="34" charset="0"/>
              </a:rPr>
              <a:t> Highly customizable and visually appealing reports and dashboards.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Data Connectivity:</a:t>
            </a:r>
            <a:r>
              <a:rPr kumimoji="0" lang="en-US" altLang="en-US" sz="2400" b="0" i="0" u="none" strike="noStrike" cap="none" normalizeH="0" baseline="0" dirty="0">
                <a:ln>
                  <a:noFill/>
                </a:ln>
                <a:solidFill>
                  <a:schemeClr val="tx1"/>
                </a:solidFill>
                <a:effectLst/>
                <a:latin typeface="Arial" panose="020B0604020202020204" pitchFamily="34" charset="0"/>
              </a:rPr>
              <a:t> Connects to multiple data sources including Google Sheets, SQL databases, and more.</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2443263545"/>
      </p:ext>
    </p:extLst>
  </p:cSld>
  <p:clrMapOvr>
    <a:masterClrMapping/>
  </p:clrMapOvr>
  <mc:AlternateContent xmlns:mc="http://schemas.openxmlformats.org/markup-compatibility/2006" xmlns:p14="http://schemas.microsoft.com/office/powerpoint/2010/main">
    <mc:Choice Requires="p14">
      <p:transition spd="slow" p14:dur="2000" advTm="146206"/>
    </mc:Choice>
    <mc:Fallback xmlns="">
      <p:transition spd="slow" advTm="14620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67832" y="1562095"/>
            <a:ext cx="10278534" cy="451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90083" y="1652935"/>
            <a:ext cx="10496550" cy="4086503"/>
          </a:xfrm>
          <a:prstGeom prst="rect">
            <a:avLst/>
          </a:prstGeom>
          <a:noFill/>
        </p:spPr>
        <p:txBody>
          <a:bodyPr wrap="square" rtlCol="0">
            <a:spAutoFit/>
          </a:bodyPr>
          <a:lstStyle/>
          <a:p>
            <a:pPr>
              <a:lnSpc>
                <a:spcPct val="150000"/>
              </a:lnSpc>
            </a:pPr>
            <a:r>
              <a:rPr lang="en-US" sz="3200" dirty="0">
                <a:solidFill>
                  <a:srgbClr val="7030A0"/>
                </a:solidFill>
                <a:effectLst>
                  <a:outerShdw blurRad="38100" dist="38100" dir="2700000" algn="tl">
                    <a:srgbClr val="000000">
                      <a:alpha val="43137"/>
                    </a:srgbClr>
                  </a:outerShdw>
                </a:effectLst>
              </a:rPr>
              <a:t>3. </a:t>
            </a:r>
            <a:r>
              <a:rPr lang="en-US" sz="3200" b="1" dirty="0">
                <a:solidFill>
                  <a:srgbClr val="7030A0"/>
                </a:solidFill>
                <a:effectLst>
                  <a:outerShdw blurRad="38100" dist="38100" dir="2700000" algn="tl">
                    <a:srgbClr val="000000">
                      <a:alpha val="43137"/>
                    </a:srgbClr>
                  </a:outerShdw>
                </a:effectLst>
              </a:rPr>
              <a:t>Google Data Studio</a:t>
            </a:r>
            <a:r>
              <a:rPr lang="en-US" sz="3200" dirty="0">
                <a:solidFill>
                  <a:srgbClr val="7030A0"/>
                </a:solidFill>
                <a:effectLst>
                  <a:outerShdw blurRad="38100" dist="38100" dir="2700000" algn="tl">
                    <a:srgbClr val="000000">
                      <a:alpha val="43137"/>
                    </a:srgbClr>
                  </a:outerShdw>
                </a:effectLst>
              </a:rPr>
              <a:t>:</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Real-Time Data:</a:t>
            </a:r>
            <a:r>
              <a:rPr kumimoji="0" lang="en-US" altLang="en-US" sz="2400" b="0" i="0" u="none" strike="noStrike" cap="none" normalizeH="0" baseline="0" dirty="0">
                <a:ln>
                  <a:noFill/>
                </a:ln>
                <a:solidFill>
                  <a:schemeClr val="tx1"/>
                </a:solidFill>
                <a:effectLst/>
                <a:latin typeface="Arial" panose="020B0604020202020204" pitchFamily="34" charset="0"/>
              </a:rPr>
              <a:t> Real-time data updates and live data connections.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Collaboration:</a:t>
            </a:r>
            <a:r>
              <a:rPr kumimoji="0" lang="en-US" altLang="en-US" sz="2400" b="0" i="0" u="none" strike="noStrike" cap="none" normalizeH="0" baseline="0" dirty="0">
                <a:ln>
                  <a:noFill/>
                </a:ln>
                <a:solidFill>
                  <a:schemeClr val="tx1"/>
                </a:solidFill>
                <a:effectLst/>
                <a:latin typeface="Arial" panose="020B0604020202020204" pitchFamily="34" charset="0"/>
              </a:rPr>
              <a:t> Easy sharing and collaboration features.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Interactive Visualizations:</a:t>
            </a:r>
            <a:r>
              <a:rPr kumimoji="0" lang="en-US" altLang="en-US" sz="2400" b="0" i="0" u="none" strike="noStrike" cap="none" normalizeH="0" baseline="0" dirty="0">
                <a:ln>
                  <a:noFill/>
                </a:ln>
                <a:solidFill>
                  <a:schemeClr val="tx1"/>
                </a:solidFill>
                <a:effectLst/>
                <a:latin typeface="Arial" panose="020B0604020202020204" pitchFamily="34" charset="0"/>
              </a:rPr>
              <a:t> Interactive charts, graphs, and tables.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Templates:</a:t>
            </a:r>
            <a:r>
              <a:rPr kumimoji="0" lang="en-US" altLang="en-US" sz="2400" b="0" i="0" u="none" strike="noStrike" cap="none" normalizeH="0" baseline="0" dirty="0">
                <a:ln>
                  <a:noFill/>
                </a:ln>
                <a:solidFill>
                  <a:schemeClr val="tx1"/>
                </a:solidFill>
                <a:effectLst/>
                <a:latin typeface="Arial" panose="020B0604020202020204" pitchFamily="34" charset="0"/>
              </a:rPr>
              <a:t> Pre-built templates for quick report creation.</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User-Friendly Interface:</a:t>
            </a:r>
            <a:r>
              <a:rPr kumimoji="0" lang="en-US" altLang="en-US" sz="2400" b="0" i="0" u="none" strike="noStrike" cap="none" normalizeH="0" baseline="0" dirty="0">
                <a:ln>
                  <a:noFill/>
                </a:ln>
                <a:solidFill>
                  <a:schemeClr val="tx1"/>
                </a:solidFill>
                <a:effectLst/>
                <a:latin typeface="Arial" panose="020B0604020202020204" pitchFamily="34" charset="0"/>
              </a:rPr>
              <a:t> Intuitive drag-and-drop interface.</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Embedding Options:</a:t>
            </a:r>
            <a:r>
              <a:rPr kumimoji="0" lang="en-US" altLang="en-US" sz="2400" b="0" i="0" u="none" strike="noStrike" cap="none" normalizeH="0" baseline="0" dirty="0">
                <a:ln>
                  <a:noFill/>
                </a:ln>
                <a:solidFill>
                  <a:schemeClr val="tx1"/>
                </a:solidFill>
                <a:effectLst/>
                <a:latin typeface="Arial" panose="020B0604020202020204" pitchFamily="34" charset="0"/>
              </a:rPr>
              <a:t> Embed reports in websites and share via links.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1449482682"/>
      </p:ext>
    </p:extLst>
  </p:cSld>
  <p:clrMapOvr>
    <a:masterClrMapping/>
  </p:clrMapOvr>
  <mc:AlternateContent xmlns:mc="http://schemas.openxmlformats.org/markup-compatibility/2006" xmlns:p14="http://schemas.microsoft.com/office/powerpoint/2010/main">
    <mc:Choice Requires="p14">
      <p:transition spd="slow" p14:dur="2000" advTm="143122"/>
    </mc:Choice>
    <mc:Fallback xmlns="">
      <p:transition spd="slow" advTm="14312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pic>
        <p:nvPicPr>
          <p:cNvPr id="10" name="Picture 9">
            <a:extLst>
              <a:ext uri="{FF2B5EF4-FFF2-40B4-BE49-F238E27FC236}">
                <a16:creationId xmlns:a16="http://schemas.microsoft.com/office/drawing/2014/main" id="{1CD52358-825A-67D7-460A-3FF1478F7CA8}"/>
              </a:ext>
            </a:extLst>
          </p:cNvPr>
          <p:cNvPicPr>
            <a:picLocks noChangeAspect="1"/>
          </p:cNvPicPr>
          <p:nvPr/>
        </p:nvPicPr>
        <p:blipFill>
          <a:blip r:embed="rId4"/>
          <a:stretch>
            <a:fillRect/>
          </a:stretch>
        </p:blipFill>
        <p:spPr>
          <a:xfrm>
            <a:off x="728134" y="1340979"/>
            <a:ext cx="10866966" cy="4951652"/>
          </a:xfrm>
          <a:prstGeom prst="rect">
            <a:avLst/>
          </a:prstGeom>
        </p:spPr>
      </p:pic>
    </p:spTree>
    <p:extLst>
      <p:ext uri="{BB962C8B-B14F-4D97-AF65-F5344CB8AC3E}">
        <p14:creationId xmlns:p14="http://schemas.microsoft.com/office/powerpoint/2010/main" val="974168855"/>
      </p:ext>
    </p:extLst>
  </p:cSld>
  <p:clrMapOvr>
    <a:masterClrMapping/>
  </p:clrMapOvr>
  <mc:AlternateContent xmlns:mc="http://schemas.openxmlformats.org/markup-compatibility/2006" xmlns:p14="http://schemas.microsoft.com/office/powerpoint/2010/main">
    <mc:Choice Requires="p14">
      <p:transition spd="slow" p14:dur="2000" advTm="122556"/>
    </mc:Choice>
    <mc:Fallback xmlns="">
      <p:transition spd="slow" advTm="12255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pic>
        <p:nvPicPr>
          <p:cNvPr id="6" name="Picture 5">
            <a:extLst>
              <a:ext uri="{FF2B5EF4-FFF2-40B4-BE49-F238E27FC236}">
                <a16:creationId xmlns:a16="http://schemas.microsoft.com/office/drawing/2014/main" id="{2945F8B6-FFA5-34E8-47A5-8F0F3A5C03D9}"/>
              </a:ext>
            </a:extLst>
          </p:cNvPr>
          <p:cNvPicPr>
            <a:picLocks noChangeAspect="1"/>
          </p:cNvPicPr>
          <p:nvPr/>
        </p:nvPicPr>
        <p:blipFill>
          <a:blip r:embed="rId4"/>
          <a:stretch>
            <a:fillRect/>
          </a:stretch>
        </p:blipFill>
        <p:spPr>
          <a:xfrm>
            <a:off x="1782232" y="1284632"/>
            <a:ext cx="8627535" cy="5106286"/>
          </a:xfrm>
          <a:prstGeom prst="rect">
            <a:avLst/>
          </a:prstGeom>
        </p:spPr>
      </p:pic>
    </p:spTree>
    <p:extLst>
      <p:ext uri="{BB962C8B-B14F-4D97-AF65-F5344CB8AC3E}">
        <p14:creationId xmlns:p14="http://schemas.microsoft.com/office/powerpoint/2010/main" val="2153075894"/>
      </p:ext>
    </p:extLst>
  </p:cSld>
  <p:clrMapOvr>
    <a:masterClrMapping/>
  </p:clrMapOvr>
  <mc:AlternateContent xmlns:mc="http://schemas.openxmlformats.org/markup-compatibility/2006" xmlns:p14="http://schemas.microsoft.com/office/powerpoint/2010/main">
    <mc:Choice Requires="p14">
      <p:transition spd="slow" p14:dur="2000" advTm="195491"/>
    </mc:Choice>
    <mc:Fallback xmlns="">
      <p:transition spd="slow" advTm="19549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64695" y="1285190"/>
            <a:ext cx="10051329" cy="4694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464695" y="1468530"/>
            <a:ext cx="10051329" cy="4154984"/>
          </a:xfrm>
          <a:prstGeom prst="rect">
            <a:avLst/>
          </a:prstGeom>
          <a:noFill/>
        </p:spPr>
        <p:txBody>
          <a:bodyPr wrap="square" rtlCol="0">
            <a:spAutoFit/>
          </a:bodyPr>
          <a:lstStyle/>
          <a:p>
            <a:r>
              <a:rPr lang="en-US" sz="2400" b="1" dirty="0"/>
              <a:t>Considerations for Selection</a:t>
            </a:r>
            <a:r>
              <a:rPr lang="en-US" sz="2400" dirty="0"/>
              <a:t>:</a:t>
            </a:r>
          </a:p>
          <a:p>
            <a:pPr marL="342900" indent="-342900">
              <a:buFontTx/>
              <a:buChar char="-"/>
            </a:pPr>
            <a:r>
              <a:rPr lang="en-US" sz="2400" b="1" dirty="0"/>
              <a:t>Business Needs</a:t>
            </a:r>
            <a:r>
              <a:rPr lang="en-US" sz="2400" dirty="0"/>
              <a:t>: Consider the specific requirements and objectives of your organization, such as data complexity, collaboration needs, and budget constraints.</a:t>
            </a:r>
            <a:endParaRPr lang="ar-EG" sz="2400" dirty="0"/>
          </a:p>
          <a:p>
            <a:pPr marL="342900" indent="-342900">
              <a:buFontTx/>
              <a:buChar char="-"/>
            </a:pPr>
            <a:endParaRPr lang="en-US" sz="2400" dirty="0"/>
          </a:p>
          <a:p>
            <a:pPr marL="342900" indent="-342900">
              <a:buFontTx/>
              <a:buChar char="-"/>
            </a:pPr>
            <a:r>
              <a:rPr lang="en-US" sz="2400" b="1" dirty="0"/>
              <a:t>Data Requirements</a:t>
            </a:r>
            <a:r>
              <a:rPr lang="en-US" sz="2400" dirty="0"/>
              <a:t>: Evaluate the types and sources of data you need to analyze and visualize, as well as the scalability required to handle large datasets.</a:t>
            </a:r>
            <a:endParaRPr lang="ar-EG" sz="2400" dirty="0"/>
          </a:p>
          <a:p>
            <a:endParaRPr lang="en-US" sz="2400" dirty="0"/>
          </a:p>
          <a:p>
            <a:r>
              <a:rPr lang="en-US" sz="2400" dirty="0"/>
              <a:t>-</a:t>
            </a:r>
            <a:r>
              <a:rPr lang="ar-EG" sz="2400" dirty="0"/>
              <a:t>  </a:t>
            </a:r>
            <a:r>
              <a:rPr lang="en-US" sz="2400" dirty="0"/>
              <a:t> </a:t>
            </a:r>
            <a:r>
              <a:rPr lang="en-US" sz="2400" b="1" dirty="0"/>
              <a:t>User Preferences</a:t>
            </a:r>
            <a:r>
              <a:rPr lang="en-US" sz="2400" dirty="0"/>
              <a:t>: Take into account the preferences and skill levels of your </a:t>
            </a:r>
            <a:r>
              <a:rPr lang="ar-EG" sz="2400" dirty="0"/>
              <a:t>  </a:t>
            </a:r>
            <a:r>
              <a:rPr lang="en-US" sz="2400" dirty="0"/>
              <a:t>users, including their familiarity with specific tools and ecosystems..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CC48E34-7AB7-CD8F-2F3B-22E6E56B644A}"/>
              </a:ext>
            </a:extLst>
          </p:cNvPr>
          <p:cNvSpPr txBox="1"/>
          <p:nvPr/>
        </p:nvSpPr>
        <p:spPr>
          <a:xfrm>
            <a:off x="2450148" y="407364"/>
            <a:ext cx="9254647"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Comparing data visualization tools: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29555184"/>
      </p:ext>
    </p:extLst>
  </p:cSld>
  <p:clrMapOvr>
    <a:masterClrMapping/>
  </p:clrMapOvr>
  <mc:AlternateContent xmlns:mc="http://schemas.openxmlformats.org/markup-compatibility/2006" xmlns:p14="http://schemas.microsoft.com/office/powerpoint/2010/main">
    <mc:Choice Requires="p14">
      <p:transition spd="slow" p14:dur="2000" advTm="157965"/>
    </mc:Choice>
    <mc:Fallback xmlns="">
      <p:transition spd="slow" advTm="1579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04538" y="1468531"/>
            <a:ext cx="9254471" cy="4154984"/>
          </a:xfrm>
          <a:prstGeom prst="rect">
            <a:avLst/>
          </a:prstGeom>
          <a:noFill/>
        </p:spPr>
        <p:txBody>
          <a:bodyPr wrap="square" rtlCol="0">
            <a:spAutoFit/>
          </a:bodyPr>
          <a:lstStyle/>
          <a:p>
            <a:r>
              <a:rPr lang="en-US" sz="2400" b="1" dirty="0"/>
              <a:t>1.Steps in the Data Visualization Process</a:t>
            </a:r>
            <a:r>
              <a:rPr lang="en-US" sz="2400" dirty="0"/>
              <a:t>:</a:t>
            </a:r>
          </a:p>
          <a:p>
            <a:pPr marL="514350" indent="-514350">
              <a:buAutoNum type="arabicPeriod"/>
            </a:pPr>
            <a:endParaRPr lang="en-US" sz="2400" dirty="0"/>
          </a:p>
          <a:p>
            <a:pPr marL="342900" indent="-342900">
              <a:buFont typeface="Arial" panose="020B0604020202020204" pitchFamily="34" charset="0"/>
              <a:buChar char="•"/>
            </a:pPr>
            <a:r>
              <a:rPr lang="en-US" sz="2400" b="1" dirty="0"/>
              <a:t>Data Collection</a:t>
            </a:r>
            <a:r>
              <a:rPr lang="en-US" sz="2400" dirty="0"/>
              <a:t>: Gather relevant data from various sources, including databases, spreadsheets, APIs, and external sources.</a:t>
            </a:r>
            <a:endParaRPr lang="ar-EG"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t>Data Preparation</a:t>
            </a:r>
            <a:r>
              <a:rPr lang="en-US" sz="2400" dirty="0"/>
              <a:t>: Clean and preprocess the data to ensure accuracy and consistency, including handling missing values, removing duplicates, and formatting data for analysis.</a:t>
            </a:r>
            <a:endParaRPr lang="ar-EG"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t>Data Analysis</a:t>
            </a:r>
            <a:r>
              <a:rPr lang="en-US" sz="2400" dirty="0"/>
              <a:t>: Explore the dataset to identify patterns, trends, and </a:t>
            </a:r>
            <a:r>
              <a:rPr lang="ar-EG" sz="2400" dirty="0"/>
              <a:t>  </a:t>
            </a:r>
            <a:r>
              <a:rPr lang="en-US" sz="2400" dirty="0"/>
              <a:t>relationships using statistical methods and visualization techniques.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463405" y="51185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89459973"/>
      </p:ext>
    </p:extLst>
  </p:cSld>
  <p:clrMapOvr>
    <a:masterClrMapping/>
  </p:clrMapOvr>
  <mc:AlternateContent xmlns:mc="http://schemas.openxmlformats.org/markup-compatibility/2006" xmlns:p14="http://schemas.microsoft.com/office/powerpoint/2010/main">
    <mc:Choice Requires="p14">
      <p:transition spd="slow" p14:dur="2000" advTm="121023"/>
    </mc:Choice>
    <mc:Fallback xmlns="">
      <p:transition spd="slow" advTm="12102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9075" y="1468531"/>
            <a:ext cx="11899305"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11395971" cy="4616648"/>
          </a:xfrm>
          <a:prstGeom prst="rect">
            <a:avLst/>
          </a:prstGeom>
          <a:noFill/>
        </p:spPr>
        <p:txBody>
          <a:bodyPr wrap="square" rtlCol="0">
            <a:spAutoFit/>
          </a:bodyPr>
          <a:lstStyle/>
          <a:p>
            <a:pPr marL="342900" indent="-342900">
              <a:spcBef>
                <a:spcPts val="600"/>
              </a:spcBef>
              <a:spcAft>
                <a:spcPts val="600"/>
              </a:spcAft>
              <a:buFont typeface="Wingdings" panose="05000000000000000000" pitchFamily="2" charset="2"/>
              <a:buChar char="ü"/>
            </a:pPr>
            <a:r>
              <a:rPr lang="en-US" sz="2400" dirty="0"/>
              <a:t>- </a:t>
            </a:r>
            <a:r>
              <a:rPr lang="en-US" sz="2400" b="1" dirty="0"/>
              <a:t>Visualization Design</a:t>
            </a:r>
            <a:r>
              <a:rPr lang="en-US" sz="2400" dirty="0"/>
              <a:t>: Select appropriate visualization types based on the data characteristics and analysis goals, such as bar charts, line graphs, scatter plots, or maps.</a:t>
            </a:r>
            <a:r>
              <a:rPr lang="ar-EG" sz="2400" dirty="0"/>
              <a:t> </a:t>
            </a:r>
          </a:p>
          <a:p>
            <a:pPr marL="342900" indent="-342900">
              <a:spcBef>
                <a:spcPts val="600"/>
              </a:spcBef>
              <a:spcAft>
                <a:spcPts val="600"/>
              </a:spcAft>
              <a:buFont typeface="Wingdings" panose="05000000000000000000" pitchFamily="2" charset="2"/>
              <a:buChar char="ü"/>
            </a:pPr>
            <a:r>
              <a:rPr lang="en-US" sz="2400" dirty="0"/>
              <a:t>- </a:t>
            </a:r>
            <a:r>
              <a:rPr lang="en-US" sz="2400" b="1" dirty="0"/>
              <a:t>Visualization Creation</a:t>
            </a:r>
            <a:r>
              <a:rPr lang="en-US" sz="2400" dirty="0"/>
              <a:t>: Create visualizations using data visualization tools or programming languages like Python or R, ensuring clarity, accuracy, and effectiveness in conveying insights.</a:t>
            </a:r>
            <a:endParaRPr lang="ar-EG" sz="2400" dirty="0"/>
          </a:p>
          <a:p>
            <a:pPr marL="342900" indent="-342900">
              <a:spcBef>
                <a:spcPts val="600"/>
              </a:spcBef>
              <a:spcAft>
                <a:spcPts val="600"/>
              </a:spcAft>
              <a:buFont typeface="Wingdings" panose="05000000000000000000" pitchFamily="2" charset="2"/>
              <a:buChar char="ü"/>
            </a:pPr>
            <a:r>
              <a:rPr lang="en-US" sz="2400" dirty="0"/>
              <a:t>- </a:t>
            </a:r>
            <a:r>
              <a:rPr lang="en-US" sz="2400" b="1" dirty="0"/>
              <a:t>Interpretation</a:t>
            </a:r>
            <a:r>
              <a:rPr lang="en-US" sz="2400" dirty="0"/>
              <a:t>: Interpret the visualizations to extract meaningful insights and actionable recommendations, considering the context of the data and the objectives of the analysis.</a:t>
            </a:r>
          </a:p>
          <a:p>
            <a:pPr marL="342900" indent="-342900">
              <a:spcBef>
                <a:spcPts val="600"/>
              </a:spcBef>
              <a:spcAft>
                <a:spcPts val="600"/>
              </a:spcAft>
              <a:buFont typeface="Wingdings" panose="05000000000000000000" pitchFamily="2" charset="2"/>
              <a:buChar char="ü"/>
            </a:pPr>
            <a:r>
              <a:rPr lang="en-US" sz="2400" dirty="0"/>
              <a:t>- </a:t>
            </a:r>
            <a:r>
              <a:rPr lang="en-US" sz="2400" b="1" dirty="0"/>
              <a:t>Communication</a:t>
            </a:r>
            <a:r>
              <a:rPr lang="en-US" sz="2400" dirty="0"/>
              <a:t>: Present the visualizations and findings to stakeholders through reports, dashboards, presentations, or interactive tools, ensuring clear and effective communication of insights.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72644295"/>
      </p:ext>
    </p:extLst>
  </p:cSld>
  <p:clrMapOvr>
    <a:masterClrMapping/>
  </p:clrMapOvr>
  <mc:AlternateContent xmlns:mc="http://schemas.openxmlformats.org/markup-compatibility/2006" xmlns:p14="http://schemas.microsoft.com/office/powerpoint/2010/main">
    <mc:Choice Requires="p14">
      <p:transition spd="slow" p14:dur="2000" advTm="152456"/>
    </mc:Choice>
    <mc:Fallback xmlns="">
      <p:transition spd="slow" advTm="15245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9076" y="1408645"/>
            <a:ext cx="10054903" cy="5144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0" y="1468531"/>
            <a:ext cx="9631603" cy="4832092"/>
          </a:xfrm>
          <a:prstGeom prst="rect">
            <a:avLst/>
          </a:prstGeom>
          <a:noFill/>
        </p:spPr>
        <p:txBody>
          <a:bodyPr wrap="square" rtlCol="0">
            <a:spAutoFit/>
          </a:bodyPr>
          <a:lstStyle/>
          <a:p>
            <a:r>
              <a:rPr lang="en-US" sz="2800" dirty="0"/>
              <a:t>2. </a:t>
            </a:r>
            <a:r>
              <a:rPr lang="en-US" sz="2800" b="1" dirty="0"/>
              <a:t>Key Considerations in the Data Visualization Process</a:t>
            </a:r>
            <a:r>
              <a:rPr lang="en-US" sz="2800" dirty="0"/>
              <a:t>:</a:t>
            </a:r>
          </a:p>
          <a:p>
            <a:endParaRPr lang="en-US" sz="2800" dirty="0"/>
          </a:p>
          <a:p>
            <a:r>
              <a:rPr lang="en-US" sz="2800" b="1" dirty="0"/>
              <a:t>-Data Quality</a:t>
            </a:r>
            <a:r>
              <a:rPr lang="en-US" sz="2800" dirty="0"/>
              <a:t>: Ensure the quality and integrity of the data to produce accurate and reliable visualizations.</a:t>
            </a:r>
          </a:p>
          <a:p>
            <a:r>
              <a:rPr lang="en-US" sz="2800" dirty="0"/>
              <a:t> - </a:t>
            </a:r>
            <a:r>
              <a:rPr lang="en-US" sz="2800" b="1" dirty="0"/>
              <a:t>Audience</a:t>
            </a:r>
            <a:r>
              <a:rPr lang="en-US" sz="2800" dirty="0"/>
              <a:t>: Consider the audience's background, knowledge, and information needs when designing and presenting visualizations.</a:t>
            </a:r>
          </a:p>
          <a:p>
            <a:r>
              <a:rPr lang="en-US" sz="2800" dirty="0"/>
              <a:t>- </a:t>
            </a:r>
            <a:r>
              <a:rPr lang="en-US" sz="2800" b="1" dirty="0"/>
              <a:t>Visualization Principles</a:t>
            </a:r>
            <a:r>
              <a:rPr lang="en-US" sz="2800" dirty="0"/>
              <a:t>: Adhere to principles of effective visualization design, such as simplicity, clarity, consistency, and relevance.</a:t>
            </a:r>
          </a:p>
          <a:p>
            <a:r>
              <a:rPr lang="en-US" sz="2800" dirty="0"/>
              <a:t>   - Iterative</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57253274"/>
      </p:ext>
    </p:extLst>
  </p:cSld>
  <p:clrMapOvr>
    <a:masterClrMapping/>
  </p:clrMapOvr>
  <mc:AlternateContent xmlns:mc="http://schemas.openxmlformats.org/markup-compatibility/2006" xmlns:p14="http://schemas.microsoft.com/office/powerpoint/2010/main">
    <mc:Choice Requires="p14">
      <p:transition spd="slow" p14:dur="2000" advTm="101044"/>
    </mc:Choice>
    <mc:Fallback xmlns="">
      <p:transition spd="slow" advTm="10104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06401" y="1870058"/>
            <a:ext cx="9074588" cy="3108543"/>
          </a:xfrm>
          <a:prstGeom prst="rect">
            <a:avLst/>
          </a:prstGeom>
          <a:noFill/>
        </p:spPr>
        <p:txBody>
          <a:bodyPr wrap="square" rtlCol="0">
            <a:spAutoFit/>
          </a:bodyPr>
          <a:lstStyle/>
          <a:p>
            <a:r>
              <a:rPr lang="en-US" sz="2800" dirty="0"/>
              <a:t>-</a:t>
            </a:r>
            <a:r>
              <a:rPr lang="en-US" sz="2800" b="1" dirty="0"/>
              <a:t>Iterative Process</a:t>
            </a:r>
            <a:r>
              <a:rPr lang="en-US" sz="2800" dirty="0"/>
              <a:t>: View data visualization as an iterative process, refining and improving visualizations based on feedback and further analysis.</a:t>
            </a:r>
          </a:p>
          <a:p>
            <a:pPr marL="457200" indent="-457200">
              <a:buFontTx/>
              <a:buChar char="-"/>
            </a:pPr>
            <a:endParaRPr lang="en-US" sz="2800" dirty="0"/>
          </a:p>
          <a:p>
            <a:r>
              <a:rPr lang="en-US" sz="2800" dirty="0"/>
              <a:t>-</a:t>
            </a:r>
            <a:r>
              <a:rPr lang="en-US" sz="2800" b="1" dirty="0"/>
              <a:t>Ethical Considerations</a:t>
            </a:r>
            <a:r>
              <a:rPr lang="en-US" sz="2800" dirty="0"/>
              <a:t>: Consider ethical implications, such as privacy, bias, and transparency, when collecting, analyzing, and visualizing data.</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97809688"/>
      </p:ext>
    </p:extLst>
  </p:cSld>
  <p:clrMapOvr>
    <a:masterClrMapping/>
  </p:clrMapOvr>
  <mc:AlternateContent xmlns:mc="http://schemas.openxmlformats.org/markup-compatibility/2006" xmlns:p14="http://schemas.microsoft.com/office/powerpoint/2010/main">
    <mc:Choice Requires="p14">
      <p:transition spd="slow" p14:dur="2000" advTm="79826"/>
    </mc:Choice>
    <mc:Fallback xmlns="">
      <p:transition spd="slow" advTm="7982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4401205"/>
          </a:xfrm>
          <a:prstGeom prst="rect">
            <a:avLst/>
          </a:prstGeom>
          <a:noFill/>
        </p:spPr>
        <p:txBody>
          <a:bodyPr wrap="square" rtlCol="0">
            <a:spAutoFit/>
          </a:bodyPr>
          <a:lstStyle/>
          <a:p>
            <a:pPr marL="514350" indent="-514350">
              <a:buAutoNum type="arabicPeriod"/>
            </a:pPr>
            <a:r>
              <a:rPr lang="en-US" sz="2800" b="1" dirty="0"/>
              <a:t>Importance of Data Storytelling</a:t>
            </a:r>
            <a:r>
              <a:rPr lang="en-US" sz="2800" dirty="0"/>
              <a:t>:</a:t>
            </a:r>
          </a:p>
          <a:p>
            <a:pPr marL="514350" indent="-514350">
              <a:buAutoNum type="arabicPeriod"/>
            </a:pPr>
            <a:endParaRPr lang="en-US" sz="2800" dirty="0"/>
          </a:p>
          <a:p>
            <a:r>
              <a:rPr lang="en-US" sz="2800" dirty="0"/>
              <a:t>   - </a:t>
            </a:r>
            <a:r>
              <a:rPr lang="en-US" sz="2800" b="1" dirty="0"/>
              <a:t>Engagement</a:t>
            </a:r>
            <a:r>
              <a:rPr lang="en-US" sz="2800" dirty="0"/>
              <a:t>: Data storytelling adds a human element to data analysis, engaging stakeholders and making complex information more relatable and understandable.</a:t>
            </a:r>
          </a:p>
          <a:p>
            <a:endParaRPr lang="en-US" sz="2800" dirty="0"/>
          </a:p>
          <a:p>
            <a:r>
              <a:rPr lang="en-US" sz="2800" dirty="0"/>
              <a:t>   - </a:t>
            </a:r>
            <a:r>
              <a:rPr lang="en-US" sz="2800" b="1" dirty="0"/>
              <a:t>Contextualization</a:t>
            </a:r>
            <a:r>
              <a:rPr lang="en-US" sz="2800" dirty="0"/>
              <a:t>: By contextualizing data within a narrative framework, stakeholders can better grasp the significance of the insights, leading to more informed decision-making.</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3924226"/>
      </p:ext>
    </p:extLst>
  </p:cSld>
  <p:clrMapOvr>
    <a:masterClrMapping/>
  </p:clrMapOvr>
  <mc:AlternateContent xmlns:mc="http://schemas.openxmlformats.org/markup-compatibility/2006" xmlns:p14="http://schemas.microsoft.com/office/powerpoint/2010/main">
    <mc:Choice Requires="p14">
      <p:transition spd="slow" p14:dur="2000" advTm="90837"/>
    </mc:Choice>
    <mc:Fallback xmlns="">
      <p:transition spd="slow" advTm="9083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3108543"/>
          </a:xfrm>
          <a:prstGeom prst="rect">
            <a:avLst/>
          </a:prstGeom>
          <a:noFill/>
        </p:spPr>
        <p:txBody>
          <a:bodyPr wrap="square" rtlCol="0">
            <a:spAutoFit/>
          </a:bodyPr>
          <a:lstStyle/>
          <a:p>
            <a:r>
              <a:rPr lang="en-US" sz="2800" b="1" dirty="0"/>
              <a:t>-Retention</a:t>
            </a:r>
            <a:r>
              <a:rPr lang="en-US" sz="2800" dirty="0"/>
              <a:t>: Stories are more memorable than raw data, increasing the likelihood that stakeholders will retain and act upon the insights communicated through data visualization.</a:t>
            </a:r>
          </a:p>
          <a:p>
            <a:pPr marL="457200" indent="-457200">
              <a:buFontTx/>
              <a:buChar char="-"/>
            </a:pPr>
            <a:endParaRPr lang="en-US" sz="2800" dirty="0"/>
          </a:p>
          <a:p>
            <a:r>
              <a:rPr lang="en-US" sz="2800" b="1" dirty="0"/>
              <a:t>-Persuasion</a:t>
            </a:r>
            <a:r>
              <a:rPr lang="en-US" sz="2800" dirty="0"/>
              <a:t>: Effective storytelling can persuade   stakeholders to take action based on the insights derived from the data, leading to positive outcomes for the organization.</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57289853"/>
      </p:ext>
    </p:extLst>
  </p:cSld>
  <p:clrMapOvr>
    <a:masterClrMapping/>
  </p:clrMapOvr>
  <mc:AlternateContent xmlns:mc="http://schemas.openxmlformats.org/markup-compatibility/2006" xmlns:p14="http://schemas.microsoft.com/office/powerpoint/2010/main">
    <mc:Choice Requires="p14">
      <p:transition spd="slow" p14:dur="2000" advTm="65000"/>
    </mc:Choice>
    <mc:Fallback xmlns="">
      <p:transition spd="slow" advTm="65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4401205"/>
          </a:xfrm>
          <a:prstGeom prst="rect">
            <a:avLst/>
          </a:prstGeom>
          <a:noFill/>
        </p:spPr>
        <p:txBody>
          <a:bodyPr wrap="square" rtlCol="0">
            <a:spAutoFit/>
          </a:bodyPr>
          <a:lstStyle/>
          <a:p>
            <a:r>
              <a:rPr lang="en-US" sz="2800" dirty="0"/>
              <a:t>2. </a:t>
            </a:r>
            <a:r>
              <a:rPr lang="en-US" sz="2800" b="1" dirty="0"/>
              <a:t>Techniques for Crafting Compelling Data Narratives:</a:t>
            </a:r>
          </a:p>
          <a:p>
            <a:endParaRPr lang="en-US" sz="2800" b="1" dirty="0"/>
          </a:p>
          <a:p>
            <a:r>
              <a:rPr lang="en-US" sz="2800" dirty="0"/>
              <a:t>   - </a:t>
            </a:r>
            <a:r>
              <a:rPr lang="en-US" sz="2800" b="1" dirty="0"/>
              <a:t>Identify the Audience</a:t>
            </a:r>
            <a:r>
              <a:rPr lang="en-US" sz="2800" dirty="0"/>
              <a:t>: Tailor the narrative to the audience's interests, knowledge level, and information needs to ensure relevance and engagement.</a:t>
            </a:r>
          </a:p>
          <a:p>
            <a:endParaRPr lang="en-US" sz="2800" dirty="0"/>
          </a:p>
          <a:p>
            <a:r>
              <a:rPr lang="en-US" sz="2800" dirty="0"/>
              <a:t>   - </a:t>
            </a:r>
            <a:r>
              <a:rPr lang="en-US" sz="2800" b="1" dirty="0"/>
              <a:t>Define the Message</a:t>
            </a:r>
            <a:r>
              <a:rPr lang="en-US" sz="2800" dirty="0"/>
              <a:t>: Clearly define the main message or takeaway you want to convey with the data, focusing on a central theme or hypothesis.</a:t>
            </a:r>
          </a:p>
          <a:p>
            <a:r>
              <a:rPr lang="en-US" sz="2800" dirty="0"/>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72381269"/>
      </p:ext>
    </p:extLst>
  </p:cSld>
  <p:clrMapOvr>
    <a:masterClrMapping/>
  </p:clrMapOvr>
  <mc:AlternateContent xmlns:mc="http://schemas.openxmlformats.org/markup-compatibility/2006" xmlns:p14="http://schemas.microsoft.com/office/powerpoint/2010/main">
    <mc:Choice Requires="p14">
      <p:transition spd="slow" p14:dur="2000" advTm="79972"/>
    </mc:Choice>
    <mc:Fallback xmlns="">
      <p:transition spd="slow" advTm="7997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3108543"/>
          </a:xfrm>
          <a:prstGeom prst="rect">
            <a:avLst/>
          </a:prstGeom>
          <a:noFill/>
        </p:spPr>
        <p:txBody>
          <a:bodyPr wrap="square" rtlCol="0">
            <a:spAutoFit/>
          </a:bodyPr>
          <a:lstStyle/>
          <a:p>
            <a:r>
              <a:rPr lang="en-US" sz="2800" dirty="0"/>
              <a:t>- </a:t>
            </a:r>
            <a:r>
              <a:rPr lang="en-US" sz="2800" b="1" dirty="0"/>
              <a:t>Structure the Story</a:t>
            </a:r>
            <a:r>
              <a:rPr lang="en-US" sz="2800" dirty="0"/>
              <a:t>: Develop a structured narrative arc that includes elements such as introduction, conflict or challenge, resolution, and conclusion, guiding stakeholders through the data journey.</a:t>
            </a:r>
          </a:p>
          <a:p>
            <a:r>
              <a:rPr lang="en-US" sz="2800" dirty="0"/>
              <a:t>   - </a:t>
            </a:r>
            <a:r>
              <a:rPr lang="en-US" sz="2800" b="1" dirty="0"/>
              <a:t>Use Visuals Strategically</a:t>
            </a:r>
            <a:r>
              <a:rPr lang="en-US" sz="2800" dirty="0"/>
              <a:t>: Integrate visualizations strategically within the narrative to reinforce key points, illustrate trends, and support the storytelling process.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8372866"/>
      </p:ext>
    </p:extLst>
  </p:cSld>
  <p:clrMapOvr>
    <a:masterClrMapping/>
  </p:clrMapOvr>
  <mc:AlternateContent xmlns:mc="http://schemas.openxmlformats.org/markup-compatibility/2006" xmlns:p14="http://schemas.microsoft.com/office/powerpoint/2010/main">
    <mc:Choice Requires="p14">
      <p:transition spd="slow" p14:dur="2000" advTm="107421"/>
    </mc:Choice>
    <mc:Fallback xmlns="">
      <p:transition spd="slow" advTm="10742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45664" y="1850039"/>
            <a:ext cx="9074588" cy="3539430"/>
          </a:xfrm>
          <a:prstGeom prst="rect">
            <a:avLst/>
          </a:prstGeom>
          <a:noFill/>
        </p:spPr>
        <p:txBody>
          <a:bodyPr wrap="square" rtlCol="0">
            <a:spAutoFit/>
          </a:bodyPr>
          <a:lstStyle/>
          <a:p>
            <a:r>
              <a:rPr lang="en-US" sz="2800" dirty="0"/>
              <a:t>-</a:t>
            </a:r>
            <a:r>
              <a:rPr lang="en-US" sz="2800" b="1" dirty="0"/>
              <a:t>Incorporate Emotion</a:t>
            </a:r>
            <a:r>
              <a:rPr lang="en-US" sz="2800" dirty="0"/>
              <a:t>: Appeal to stakeholders' emotions by weaving personal anecdotes, case studies, or real-life examples into the narrative, making the data more compelling and relatable.</a:t>
            </a:r>
          </a:p>
          <a:p>
            <a:pPr marL="457200" indent="-457200">
              <a:buFontTx/>
              <a:buChar char="-"/>
            </a:pPr>
            <a:endParaRPr lang="en-US" sz="2800" dirty="0"/>
          </a:p>
          <a:p>
            <a:r>
              <a:rPr lang="en-US" sz="2800" dirty="0"/>
              <a:t>-</a:t>
            </a:r>
            <a:r>
              <a:rPr lang="en-US" sz="2800" b="1" dirty="0"/>
              <a:t>Iterate and Refine</a:t>
            </a:r>
            <a:r>
              <a:rPr lang="en-US" sz="2800" dirty="0"/>
              <a:t>: Continuously iterate and refine the data narrative based on feedback, testing different storytelling techniques to optimize engagement and impact.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38422793"/>
      </p:ext>
    </p:extLst>
  </p:cSld>
  <p:clrMapOvr>
    <a:masterClrMapping/>
  </p:clrMapOvr>
  <mc:AlternateContent xmlns:mc="http://schemas.openxmlformats.org/markup-compatibility/2006" xmlns:p14="http://schemas.microsoft.com/office/powerpoint/2010/main">
    <mc:Choice Requires="p14">
      <p:transition spd="slow" p14:dur="2000" advTm="75539"/>
    </mc:Choice>
    <mc:Fallback xmlns="">
      <p:transition spd="slow" advTm="7553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6800618" cy="5355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12315" b="12315"/>
          <a:stretch>
            <a:fillRect/>
          </a:stretch>
        </p:blipFill>
        <p:spPr>
          <a:xfrm>
            <a:off x="7637258" y="1397680"/>
            <a:ext cx="3420887" cy="1720424"/>
          </a:xfrm>
        </p:spPr>
      </p:pic>
      <p:sp>
        <p:nvSpPr>
          <p:cNvPr id="6" name="Rectangle 5"/>
          <p:cNvSpPr/>
          <p:nvPr/>
        </p:nvSpPr>
        <p:spPr>
          <a:xfrm>
            <a:off x="213101" y="1397680"/>
            <a:ext cx="5368229" cy="5355312"/>
          </a:xfrm>
          <a:prstGeom prst="rect">
            <a:avLst/>
          </a:prstGeom>
        </p:spPr>
        <p:txBody>
          <a:bodyPr wrap="square">
            <a:spAutoFit/>
          </a:bodyPr>
          <a:lstStyle/>
          <a:p>
            <a:pPr>
              <a:buFont typeface="+mj-lt"/>
              <a:buAutoNum type="arabicPeriod"/>
            </a:pPr>
            <a:r>
              <a:rPr lang="en-US" b="1" dirty="0"/>
              <a:t>Grasping Data Visualization Basics:</a:t>
            </a:r>
            <a:endParaRPr lang="en-US" dirty="0"/>
          </a:p>
          <a:p>
            <a:pPr marL="742950" lvl="1" indent="-285750">
              <a:buFont typeface="+mj-lt"/>
              <a:buAutoNum type="arabicPeriod"/>
            </a:pPr>
            <a:r>
              <a:rPr lang="en-US" dirty="0"/>
              <a:t>Understand the core concepts, significance, various forms, and optimal practices of data visualization.</a:t>
            </a:r>
          </a:p>
          <a:p>
            <a:pPr>
              <a:buFont typeface="+mj-lt"/>
              <a:buAutoNum type="arabicPeriod"/>
            </a:pPr>
            <a:r>
              <a:rPr lang="en-US" b="1" dirty="0"/>
              <a:t>Techniques for Effective Visualization:</a:t>
            </a:r>
            <a:endParaRPr lang="en-US" dirty="0"/>
          </a:p>
          <a:p>
            <a:pPr marL="742950" lvl="1" indent="-285750">
              <a:buFont typeface="+mj-lt"/>
              <a:buAutoNum type="arabicPeriod"/>
            </a:pPr>
            <a:r>
              <a:rPr lang="en-US" dirty="0"/>
              <a:t>Delve into methods for selecting appropriate charts, preparing data efficiently, and enhancing visual presentation to convey insights clearly.</a:t>
            </a:r>
          </a:p>
          <a:p>
            <a:pPr>
              <a:buFont typeface="+mj-lt"/>
              <a:buAutoNum type="arabicPeriod"/>
            </a:pPr>
            <a:r>
              <a:rPr lang="en-US" b="1" dirty="0"/>
              <a:t>Practical Examples and Applications:</a:t>
            </a:r>
            <a:endParaRPr lang="en-US" dirty="0"/>
          </a:p>
          <a:p>
            <a:pPr marL="742950" lvl="1" indent="-285750">
              <a:buFont typeface="+mj-lt"/>
              <a:buAutoNum type="arabicPeriod"/>
            </a:pPr>
            <a:r>
              <a:rPr lang="en-US" dirty="0"/>
              <a:t>Learn from real-world case studies across different sectors, illustrating how data visualization supports decision-making and enhances business performance.</a:t>
            </a:r>
          </a:p>
          <a:p>
            <a:pPr>
              <a:buFont typeface="+mj-lt"/>
              <a:buAutoNum type="arabicPeriod"/>
            </a:pPr>
            <a:r>
              <a:rPr lang="en-US" b="1" dirty="0"/>
              <a:t>Current Trends and Future Prospects:</a:t>
            </a:r>
            <a:endParaRPr lang="en-US" dirty="0"/>
          </a:p>
          <a:p>
            <a:pPr marL="742950" lvl="1" indent="-285750">
              <a:buFont typeface="+mj-lt"/>
              <a:buAutoNum type="arabicPeriod"/>
            </a:pPr>
            <a:r>
              <a:rPr lang="en-US" dirty="0"/>
              <a:t>Explore the newest developments in data visualization, including technological advancements, ethical issues, and future AI and machine learning integrations.</a:t>
            </a:r>
          </a:p>
        </p:txBody>
      </p:sp>
      <p:sp>
        <p:nvSpPr>
          <p:cNvPr id="17" name="TextBox 16"/>
          <p:cNvSpPr txBox="1"/>
          <p:nvPr/>
        </p:nvSpPr>
        <p:spPr>
          <a:xfrm>
            <a:off x="8456991" y="3343350"/>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of chapter</a:t>
            </a:r>
          </a:p>
        </p:txBody>
      </p:sp>
      <p:sp>
        <p:nvSpPr>
          <p:cNvPr id="18" name="Rectangle 17"/>
          <p:cNvSpPr/>
          <p:nvPr/>
        </p:nvSpPr>
        <p:spPr>
          <a:xfrm>
            <a:off x="7080641" y="29572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7080641" y="295726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7266391" y="32017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Conclusion..:</a:t>
            </a:r>
          </a:p>
        </p:txBody>
      </p:sp>
    </p:spTree>
  </p:cSld>
  <p:clrMapOvr>
    <a:masterClrMapping/>
  </p:clrMapOvr>
  <p:transition spd="slow" advTm="44639">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0" y="1397680"/>
            <a:ext cx="6826907" cy="5355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0" fontAlgn="base" latinLnBrk="0" hangingPunct="0">
              <a:lnSpc>
                <a:spcPct val="100000"/>
              </a:lnSpc>
              <a:spcBef>
                <a:spcPts val="1800"/>
              </a:spcBef>
              <a:spcAft>
                <a:spcPts val="1200"/>
              </a:spcAft>
              <a:buClrTx/>
              <a:buSzTx/>
              <a:buFont typeface="+mj-lt"/>
              <a:buAutoNum type="arabicPeriod"/>
              <a:tabLst/>
            </a:pPr>
            <a:r>
              <a:rPr kumimoji="0" lang="en-US" altLang="en-US" sz="2800" b="1" i="0" u="none" strike="noStrike" cap="none" normalizeH="0" baseline="0" dirty="0">
                <a:ln>
                  <a:noFill/>
                </a:ln>
                <a:solidFill>
                  <a:schemeClr val="tx1"/>
                </a:solidFill>
                <a:effectLst/>
                <a:latin typeface="Arial" panose="020B0604020202020204" pitchFamily="34" charset="0"/>
              </a:rPr>
              <a:t>Question:</a:t>
            </a:r>
            <a:r>
              <a:rPr kumimoji="0" lang="en-US" altLang="en-US" sz="2800" b="0" i="0" u="none" strike="noStrike" cap="none" normalizeH="0" baseline="0" dirty="0">
                <a:ln>
                  <a:noFill/>
                </a:ln>
                <a:solidFill>
                  <a:schemeClr val="tx1"/>
                </a:solidFill>
                <a:effectLst/>
                <a:latin typeface="Arial" panose="020B0604020202020204" pitchFamily="34" charset="0"/>
              </a:rPr>
              <a:t> Compare and contrast three different data visualization programs, highlighting their key features and capabilities.</a:t>
            </a:r>
          </a:p>
          <a:p>
            <a:pPr marL="342900" marR="0" lvl="0" indent="-342900" algn="l" defTabSz="914400" rtl="0" eaLnBrk="0" fontAlgn="base" latinLnBrk="0" hangingPunct="0">
              <a:lnSpc>
                <a:spcPct val="100000"/>
              </a:lnSpc>
              <a:spcBef>
                <a:spcPts val="1800"/>
              </a:spcBef>
              <a:spcAft>
                <a:spcPts val="1200"/>
              </a:spcAft>
              <a:buClrTx/>
              <a:buSzTx/>
              <a:buFont typeface="+mj-lt"/>
              <a:buAutoNum type="arabicPeriod"/>
              <a:tabLst/>
            </a:pPr>
            <a:r>
              <a:rPr kumimoji="0" lang="en-US" altLang="en-US" sz="2800" b="1" i="0" u="none" strike="noStrike" cap="none" normalizeH="0" baseline="0" dirty="0">
                <a:ln>
                  <a:noFill/>
                </a:ln>
                <a:solidFill>
                  <a:schemeClr val="tx1"/>
                </a:solidFill>
                <a:effectLst/>
                <a:latin typeface="Arial" panose="020B0604020202020204" pitchFamily="34" charset="0"/>
              </a:rPr>
              <a:t>Question:</a:t>
            </a:r>
            <a:r>
              <a:rPr kumimoji="0" lang="en-US" altLang="en-US" sz="2800" b="0" i="0" u="none" strike="noStrike" cap="none" normalizeH="0" baseline="0" dirty="0">
                <a:ln>
                  <a:noFill/>
                </a:ln>
                <a:solidFill>
                  <a:schemeClr val="tx1"/>
                </a:solidFill>
                <a:effectLst/>
                <a:latin typeface="Arial" panose="020B0604020202020204" pitchFamily="34" charset="0"/>
              </a:rPr>
              <a:t> What are the four main strategies of data analysis and briefly explain each?</a:t>
            </a:r>
          </a:p>
          <a:p>
            <a:pPr marL="342900" marR="0" lvl="0" indent="-342900" algn="l" defTabSz="914400" rtl="0" eaLnBrk="0" fontAlgn="base" latinLnBrk="0" hangingPunct="0">
              <a:lnSpc>
                <a:spcPct val="100000"/>
              </a:lnSpc>
              <a:spcBef>
                <a:spcPts val="1800"/>
              </a:spcBef>
              <a:spcAft>
                <a:spcPts val="1200"/>
              </a:spcAft>
              <a:buClrTx/>
              <a:buSzTx/>
              <a:buFont typeface="+mj-lt"/>
              <a:buAutoNum type="arabicPeriod"/>
              <a:tabLst/>
            </a:pPr>
            <a:r>
              <a:rPr kumimoji="0" lang="en-US" altLang="en-US" sz="2800" b="1" i="0" u="none" strike="noStrike" cap="none" normalizeH="0" baseline="0" dirty="0">
                <a:ln>
                  <a:noFill/>
                </a:ln>
                <a:solidFill>
                  <a:schemeClr val="tx1"/>
                </a:solidFill>
                <a:effectLst/>
                <a:latin typeface="Arial" panose="020B0604020202020204" pitchFamily="34" charset="0"/>
              </a:rPr>
              <a:t>Question:</a:t>
            </a:r>
            <a:r>
              <a:rPr kumimoji="0" lang="en-US" altLang="en-US" sz="2800" b="0" i="0" u="none" strike="noStrike" cap="none" normalizeH="0" baseline="0" dirty="0">
                <a:ln>
                  <a:noFill/>
                </a:ln>
                <a:solidFill>
                  <a:schemeClr val="tx1"/>
                </a:solidFill>
                <a:effectLst/>
                <a:latin typeface="Arial" panose="020B0604020202020204" pitchFamily="34" charset="0"/>
              </a:rPr>
              <a:t> Outline the steps involved in the data visualization process.</a:t>
            </a: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12315" b="12315"/>
          <a:stretch>
            <a:fillRect/>
          </a:stretch>
        </p:blipFill>
        <p:spPr>
          <a:xfrm>
            <a:off x="7637258" y="1397680"/>
            <a:ext cx="3420887" cy="1720424"/>
          </a:xfrm>
        </p:spPr>
      </p:pic>
      <p:sp>
        <p:nvSpPr>
          <p:cNvPr id="17" name="TextBox 16"/>
          <p:cNvSpPr txBox="1"/>
          <p:nvPr/>
        </p:nvSpPr>
        <p:spPr>
          <a:xfrm>
            <a:off x="8456991" y="3343350"/>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Revision questions</a:t>
            </a:r>
          </a:p>
        </p:txBody>
      </p:sp>
      <p:sp>
        <p:nvSpPr>
          <p:cNvPr id="18" name="Rectangle 17"/>
          <p:cNvSpPr/>
          <p:nvPr/>
        </p:nvSpPr>
        <p:spPr>
          <a:xfrm>
            <a:off x="7080641" y="29572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7080641" y="295726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7266391" y="32017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Review Questions</a:t>
            </a:r>
          </a:p>
        </p:txBody>
      </p:sp>
    </p:spTree>
    <p:extLst>
      <p:ext uri="{BB962C8B-B14F-4D97-AF65-F5344CB8AC3E}">
        <p14:creationId xmlns:p14="http://schemas.microsoft.com/office/powerpoint/2010/main" val="1496544669"/>
      </p:ext>
    </p:extLst>
  </p:cSld>
  <p:clrMapOvr>
    <a:masterClrMapping/>
  </p:clrMapOvr>
  <p:transition spd="slow" advTm="44639">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210"/>
    </mc:Choice>
    <mc:Fallback xmlns="">
      <p:transition spd="slow" advTm="1621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47F5F1-326B-4FE1-8598-E14E8A2479C3}"/>
</file>

<file path=customXml/itemProps2.xml><?xml version="1.0" encoding="utf-8"?>
<ds:datastoreItem xmlns:ds="http://schemas.openxmlformats.org/officeDocument/2006/customXml" ds:itemID="{6DC8AAF6-5CA6-4E06-B514-9912E79E4987}"/>
</file>

<file path=customXml/itemProps3.xml><?xml version="1.0" encoding="utf-8"?>
<ds:datastoreItem xmlns:ds="http://schemas.openxmlformats.org/officeDocument/2006/customXml" ds:itemID="{81E93EF8-A4F6-4606-9BEA-9FD99E5927F8}"/>
</file>

<file path=docProps/app.xml><?xml version="1.0" encoding="utf-8"?>
<Properties xmlns="http://schemas.openxmlformats.org/officeDocument/2006/extended-properties" xmlns:vt="http://schemas.openxmlformats.org/officeDocument/2006/docPropsVTypes">
  <TotalTime>4353</TotalTime>
  <Words>3336</Words>
  <Application>Microsoft Office PowerPoint</Application>
  <PresentationFormat>Widescreen</PresentationFormat>
  <Paragraphs>356</Paragraphs>
  <Slides>46</Slides>
  <Notes>45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Roboto Light</vt:lpstr>
      <vt:lpstr>Times New Roman</vt:lpstr>
      <vt:lpstr>ui-sans-serif</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39</cp:revision>
  <dcterms:created xsi:type="dcterms:W3CDTF">2023-04-29T09:08:00Z</dcterms:created>
  <dcterms:modified xsi:type="dcterms:W3CDTF">2024-06-10T14:54:30Z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