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Lst>
  <p:sldSz cx="12192000" cy="6858000"/>
  <p:notesSz cx="6858000" cy="9144000"/>
  <p:embeddedFontLst>
    <p:embeddedFont>
      <p:font typeface="Arimo" panose="020B0604020202020204" pitchFamily="34" charset="0"/>
      <p:regular r:id="rId58"/>
      <p:bold r:id="rId59"/>
      <p:italic r:id="rId60"/>
      <p:boldItalic r:id="rId61"/>
    </p:embeddedFont>
    <p:embeddedFont>
      <p:font typeface="Calibri" panose="020F0502020204030204" pitchFamily="34" charset="0"/>
      <p:regular r:id="rId62"/>
      <p:bold r:id="rId63"/>
      <p:italic r:id="rId64"/>
      <p:boldItalic r:id="rId65"/>
    </p:embeddedFont>
    <p:embeddedFont>
      <p:font typeface="Century Gothic" panose="020B0502020202020204" pitchFamily="34" charset="0"/>
      <p:regular r:id="rId66"/>
      <p:bold r:id="rId67"/>
      <p:italic r:id="rId68"/>
      <p:boldItalic r:id="rId69"/>
    </p:embeddedFont>
    <p:embeddedFont>
      <p:font typeface="Lato" panose="020F0502020204030203" pitchFamily="34" charset="77"/>
      <p:regular r:id="rId70"/>
      <p:bold r:id="rId71"/>
      <p:italic r:id="rId72"/>
      <p:boldItalic r:id="rId73"/>
    </p:embeddedFont>
    <p:embeddedFont>
      <p:font typeface="Open Sans" panose="020B0606030504020204" pitchFamily="34" charset="0"/>
      <p:regular r:id="rId74"/>
      <p:bold r:id="rId75"/>
      <p:italic r:id="rId76"/>
      <p:boldItalic r:id="rId77"/>
    </p:embeddedFont>
    <p:embeddedFont>
      <p:font typeface="Radley" pitchFamily="2" charset="77"/>
      <p:regular r:id="rId78"/>
      <p:italic r:id="rId79"/>
    </p:embeddedFont>
    <p:embeddedFont>
      <p:font typeface="Source Sans Pro" panose="020B0503030403020204" pitchFamily="34" charset="0"/>
      <p:regular r:id="rId80"/>
      <p:bold r:id="rId81"/>
      <p:italic r:id="rId82"/>
      <p:boldItalic r:id="rId83"/>
    </p:embeddedFont>
    <p:embeddedFont>
      <p:font typeface="Ubuntu" panose="020B0504030602030204" pitchFamily="34" charset="0"/>
      <p:regular r:id="rId84"/>
      <p:bold r:id="rId85"/>
      <p:italic r:id="rId86"/>
      <p:boldItalic r:id="rId8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8" roundtripDataSignature="AMtx7mi3q+zHpKmKp7q5jZ94n55z8rVkY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0BA7416-2264-4ADF-80EA-FAC52EE18CB2}">
  <a:tblStyle styleId="{00BA7416-2264-4ADF-80EA-FAC52EE18CB2}" styleName="Table_0">
    <a:wholeTbl>
      <a:tcTxStyle b="off" i="off">
        <a:font>
          <a:latin typeface="Century Gothic"/>
          <a:ea typeface="Century Gothic"/>
          <a:cs typeface="Century Gothic"/>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9ED"/>
          </a:solidFill>
        </a:fill>
      </a:tcStyle>
    </a:wholeTbl>
    <a:band1H>
      <a:tcTxStyle/>
      <a:tcStyle>
        <a:tcBdr/>
        <a:fill>
          <a:solidFill>
            <a:srgbClr val="CDD0D9"/>
          </a:solidFill>
        </a:fill>
      </a:tcStyle>
    </a:band1H>
    <a:band2H>
      <a:tcTxStyle/>
      <a:tcStyle>
        <a:tcBdr/>
      </a:tcStyle>
    </a:band2H>
    <a:band1V>
      <a:tcTxStyle/>
      <a:tcStyle>
        <a:tcBdr/>
        <a:fill>
          <a:solidFill>
            <a:srgbClr val="CDD0D9"/>
          </a:solidFill>
        </a:fill>
      </a:tcStyle>
    </a:band1V>
    <a:band2V>
      <a:tcTxStyle/>
      <a:tcStyle>
        <a:tcBdr/>
      </a:tcStyle>
    </a:band2V>
    <a:lastCol>
      <a:tcTxStyle b="on" i="off">
        <a:font>
          <a:latin typeface="Century Gothic"/>
          <a:ea typeface="Century Gothic"/>
          <a:cs typeface="Century Gothic"/>
        </a:font>
        <a:schemeClr val="lt1"/>
      </a:tcTxStyle>
      <a:tcStyle>
        <a:tcBdr/>
        <a:fill>
          <a:solidFill>
            <a:schemeClr val="accent1"/>
          </a:solidFill>
        </a:fill>
      </a:tcStyle>
    </a:lastCol>
    <a:firstCol>
      <a:tcTxStyle b="on" i="off">
        <a:font>
          <a:latin typeface="Century Gothic"/>
          <a:ea typeface="Century Gothic"/>
          <a:cs typeface="Century Gothic"/>
        </a:font>
        <a:schemeClr val="lt1"/>
      </a:tcTxStyle>
      <a:tcStyle>
        <a:tcBdr/>
        <a:fill>
          <a:solidFill>
            <a:schemeClr val="accent1"/>
          </a:solidFill>
        </a:fill>
      </a:tcStyle>
    </a:firstCol>
    <a:lastRow>
      <a:tcTxStyle b="on" i="off">
        <a:font>
          <a:latin typeface="Century Gothic"/>
          <a:ea typeface="Century Gothic"/>
          <a:cs typeface="Century Gothic"/>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entury Gothic"/>
          <a:ea typeface="Century Gothic"/>
          <a:cs typeface="Century Gothic"/>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6C70A17B-3F2D-43C2-B1F2-282AD1822F54}"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8"/>
  </p:normalViewPr>
  <p:slideViewPr>
    <p:cSldViewPr snapToGrid="0" snapToObjects="1">
      <p:cViewPr>
        <p:scale>
          <a:sx n="126" d="100"/>
          <a:sy n="126" d="100"/>
        </p:scale>
        <p:origin x="-1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6.fntdata"/><Relationship Id="rId68" Type="http://schemas.openxmlformats.org/officeDocument/2006/relationships/font" Target="fonts/font11.fntdata"/><Relationship Id="rId84" Type="http://schemas.openxmlformats.org/officeDocument/2006/relationships/font" Target="fonts/font27.fntdata"/><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font" Target="fonts/font1.fntdata"/><Relationship Id="rId74" Type="http://schemas.openxmlformats.org/officeDocument/2006/relationships/font" Target="fonts/font17.fntdata"/><Relationship Id="rId79" Type="http://schemas.openxmlformats.org/officeDocument/2006/relationships/font" Target="fonts/font22.fntdata"/><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font" Target="fonts/font12.fntdata"/><Relationship Id="rId77" Type="http://schemas.openxmlformats.org/officeDocument/2006/relationships/font" Target="fonts/font20.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5.fntdata"/><Relationship Id="rId80" Type="http://schemas.openxmlformats.org/officeDocument/2006/relationships/font" Target="fonts/font23.fntdata"/><Relationship Id="rId85" Type="http://schemas.openxmlformats.org/officeDocument/2006/relationships/font" Target="fonts/font2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font" Target="fonts/font18.fntdata"/><Relationship Id="rId83" Type="http://schemas.openxmlformats.org/officeDocument/2006/relationships/font" Target="fonts/font26.fntdata"/><Relationship Id="rId88" Type="http://customschemas.google.com/relationships/presentationmetadata" Target="metadata"/><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font" Target="fonts/font16.fntdata"/><Relationship Id="rId78" Type="http://schemas.openxmlformats.org/officeDocument/2006/relationships/font" Target="fonts/font21.fntdata"/><Relationship Id="rId81" Type="http://schemas.openxmlformats.org/officeDocument/2006/relationships/font" Target="fonts/font24.fntdata"/><Relationship Id="rId86" Type="http://schemas.openxmlformats.org/officeDocument/2006/relationships/font" Target="fonts/font29.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9.fntdata"/><Relationship Id="rId7" Type="http://schemas.openxmlformats.org/officeDocument/2006/relationships/slide" Target="slides/slide6.xml"/><Relationship Id="rId71" Type="http://schemas.openxmlformats.org/officeDocument/2006/relationships/font" Target="fonts/font14.fntdata"/><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9.fntdata"/><Relationship Id="rId87" Type="http://schemas.openxmlformats.org/officeDocument/2006/relationships/font" Target="fonts/font30.fntdata"/><Relationship Id="rId61" Type="http://schemas.openxmlformats.org/officeDocument/2006/relationships/font" Target="fonts/font4.fntdata"/><Relationship Id="rId82" Type="http://schemas.openxmlformats.org/officeDocument/2006/relationships/font" Target="fonts/font25.fntdata"/><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lvl="0" indent="0" algn="l" rtl="0">
              <a:spcBef>
                <a:spcPts val="0"/>
              </a:spcBef>
              <a:spcAft>
                <a:spcPts val="0"/>
              </a:spcAft>
              <a:buNone/>
            </a:pPr>
            <a:endParaRPr sz="1100">
              <a:solidFill>
                <a:schemeClr val="dk1"/>
              </a:solidFill>
              <a:latin typeface="Calibri"/>
              <a:ea typeface="Calibri"/>
              <a:cs typeface="Calibri"/>
              <a:sym typeface="Calibri"/>
            </a:endParaRPr>
          </a:p>
        </p:txBody>
      </p:sp>
      <p:sp>
        <p:nvSpPr>
          <p:cNvPr id="112" name="Google Shape;11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29" name="Google Shape;12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39" name="Google Shape;139;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49" name="Google Shape;149;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58" name="Google Shape;15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68" name="Google Shape;16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7" name="Google Shape;17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78" name="Google Shape;17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 name="Google Shape;187;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96" name="Google Shape;19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12" name="Google Shape;21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21" name="Google Shape;22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32" name="Google Shape;232;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44" name="Google Shape;24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2" name="Google Shape;252;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53" name="Google Shape;253;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61" name="Google Shape;261;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70" name="Google Shape;270;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9" name="Google Shape;27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80" name="Google Shape;280;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90" name="Google Shape;290;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00" name="Google Shape;300;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9" name="Google Shape;30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10" name="Google Shape;310;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20" name="Google Shape;320;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33" name="Google Shape;33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46" name="Google Shape;346;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59" name="Google Shape;359;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6" name="Google Shape;366;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67" name="Google Shape;367;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81" name="Google Shape;38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8" name="Google Shape;388;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89" name="Google Shape;389;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400" name="Google Shape;400;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408" name="Google Shape;408;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6" name="Google Shape;426;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5" name="Google Shape;435;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6" name="Google Shape;43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7" name="Google Shape;447;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a:p>
            <a:pPr marL="0" lvl="0" indent="0" algn="l" rtl="0">
              <a:spcBef>
                <a:spcPts val="0"/>
              </a:spcBef>
              <a:spcAft>
                <a:spcPts val="0"/>
              </a:spcAft>
              <a:buNone/>
            </a:pPr>
            <a:endParaRPr/>
          </a:p>
        </p:txBody>
      </p:sp>
      <p:sp>
        <p:nvSpPr>
          <p:cNvPr id="448" name="Google Shape;448;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8" name="Google Shape;458;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0" name="Google Shape;470;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471" name="Google Shape;471;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0" name="Google Shape;480;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7" name="Google Shape;48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8" name="Google Shape;488;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7" name="Google Shape;497;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8" name="Google Shape;498;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6" name="Google Shape;506;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7" name="Google Shape;507;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0" name="Google Shape;520;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2" name="Google Shape;532;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3" name="Google Shape;533;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7" name="Google Shape;547;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i="0"/>
          </a:p>
        </p:txBody>
      </p:sp>
      <p:sp>
        <p:nvSpPr>
          <p:cNvPr id="548" name="Google Shape;548;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7" name="Google Shape;557;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8" name="Google Shape;558;p4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45</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5" name="Google Shape;565;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6" name="Google Shape;566;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6" name="Google Shape;576;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7" name="Google Shape;577;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7" name="Google Shape;587;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588" name="Google Shape;588;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8" name="Google Shape;598;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9" name="Google Shape;599;p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6" name="Google Shape;606;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607" name="Google Shape;607;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5" name="Google Shape;615;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171450" algn="l" rtl="0">
              <a:spcBef>
                <a:spcPts val="0"/>
              </a:spcBef>
              <a:spcAft>
                <a:spcPts val="0"/>
              </a:spcAft>
              <a:buClr>
                <a:schemeClr val="dk1"/>
              </a:buClr>
              <a:buSzPts val="1200"/>
              <a:buFont typeface="Arial"/>
              <a:buChar char="•"/>
            </a:pPr>
            <a:endParaRPr i="1"/>
          </a:p>
        </p:txBody>
      </p:sp>
      <p:sp>
        <p:nvSpPr>
          <p:cNvPr id="616" name="Google Shape;616;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51</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5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3" name="Google Shape;623;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0"/>
        <p:cNvGrpSpPr/>
        <p:nvPr/>
      </p:nvGrpSpPr>
      <p:grpSpPr>
        <a:xfrm>
          <a:off x="0" y="0"/>
          <a:ext cx="0" cy="0"/>
          <a:chOff x="0" y="0"/>
          <a:chExt cx="0" cy="0"/>
        </a:xfrm>
      </p:grpSpPr>
      <p:sp>
        <p:nvSpPr>
          <p:cNvPr id="631" name="Google Shape;631;p5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2" name="Google Shape;632;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5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1" name="Google Shape;641;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p5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0" name="Google Shape;650;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hubstaff.com/tasks/project-management-deliverable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hyperlink" Target="https://blog.hubstaff.com/project-timelin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5.jp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38.png"/><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3.png"/><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46.jp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46.jp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image" Target="../media/image47.jpg"/><Relationship Id="rId4" Type="http://schemas.openxmlformats.org/officeDocument/2006/relationships/hyperlink" Target="https://www.amazon.com/s/ref=dp_byline_sr_ebooks_1?ie=UTF8&amp;field-author=Samuel+Malachowsky&amp;text=Samuel+Malachowsky&amp;sort=relevancerank&amp;search-alias=digital-text"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dk1"/>
            </a:gs>
            <a:gs pos="100000">
              <a:srgbClr val="595959"/>
            </a:gs>
          </a:gsLst>
          <a:path path="circle">
            <a:fillToRect l="50000" t="50000" r="50000" b="50000"/>
          </a:path>
          <a:tileRect/>
        </a:gradFill>
        <a:effectLst/>
      </p:bgPr>
    </p:bg>
    <p:spTree>
      <p:nvGrpSpPr>
        <p:cNvPr id="1" name="Shape 103"/>
        <p:cNvGrpSpPr/>
        <p:nvPr/>
      </p:nvGrpSpPr>
      <p:grpSpPr>
        <a:xfrm>
          <a:off x="0" y="0"/>
          <a:ext cx="0" cy="0"/>
          <a:chOff x="0" y="0"/>
          <a:chExt cx="0" cy="0"/>
        </a:xfrm>
      </p:grpSpPr>
      <p:sp>
        <p:nvSpPr>
          <p:cNvPr id="104" name="Google Shape;104;p1"/>
          <p:cNvSpPr txBox="1">
            <a:spLocks noGrp="1"/>
          </p:cNvSpPr>
          <p:nvPr>
            <p:ph type="ctrTitle"/>
          </p:nvPr>
        </p:nvSpPr>
        <p:spPr>
          <a:xfrm>
            <a:off x="3624263" y="878540"/>
            <a:ext cx="8567738" cy="3442447"/>
          </a:xfrm>
          <a:prstGeom prst="rect">
            <a:avLst/>
          </a:prstGeom>
          <a:gradFill>
            <a:gsLst>
              <a:gs pos="0">
                <a:srgbClr val="8F0058"/>
              </a:gs>
              <a:gs pos="50000">
                <a:srgbClr val="CF0080"/>
              </a:gs>
              <a:gs pos="100000">
                <a:srgbClr val="F8009A"/>
              </a:gs>
            </a:gsLst>
            <a:path path="circle">
              <a:fillToRect l="50000" t="50000" r="50000" b="50000"/>
            </a:path>
            <a:tileRect/>
          </a:gradFill>
          <a:ln w="9525" cap="flat" cmpd="sng">
            <a:solidFill>
              <a:srgbClr val="B3FF00"/>
            </a:solidFill>
            <a:prstDash val="solid"/>
            <a:round/>
            <a:headEnd type="none" w="sm" len="sm"/>
            <a:tailEnd type="none" w="sm" len="sm"/>
          </a:ln>
        </p:spPr>
        <p:txBody>
          <a:bodyPr spcFirstLastPara="1" wrap="square" lIns="274300" tIns="91425" rIns="182875" bIns="91425" anchor="b" anchorCtr="0">
            <a:normAutofit fontScale="90000"/>
          </a:bodyPr>
          <a:lstStyle/>
          <a:p>
            <a:pPr marL="0" lvl="0" indent="0" algn="l" rtl="0">
              <a:lnSpc>
                <a:spcPct val="90000"/>
              </a:lnSpc>
              <a:spcBef>
                <a:spcPts val="0"/>
              </a:spcBef>
              <a:spcAft>
                <a:spcPts val="0"/>
              </a:spcAft>
              <a:buClr>
                <a:srgbClr val="70F7A0"/>
              </a:buClr>
              <a:buSzPct val="100000"/>
              <a:buFont typeface="Century Gothic"/>
              <a:buNone/>
            </a:pPr>
            <a:r>
              <a:rPr lang="en-US" sz="4400" b="1">
                <a:solidFill>
                  <a:srgbClr val="70F7A0"/>
                </a:solidFill>
              </a:rPr>
              <a:t>Prioritization: </a:t>
            </a:r>
            <a:br>
              <a:rPr lang="en-US" sz="4400" b="1">
                <a:solidFill>
                  <a:srgbClr val="70F7A0"/>
                </a:solidFill>
              </a:rPr>
            </a:br>
            <a:r>
              <a:rPr lang="en-US" sz="4400" b="1">
                <a:solidFill>
                  <a:srgbClr val="70F7A0"/>
                </a:solidFill>
              </a:rPr>
              <a:t>The Core of Project Leadership</a:t>
            </a:r>
            <a:br>
              <a:rPr lang="en-US" sz="4400" b="1">
                <a:solidFill>
                  <a:srgbClr val="F2F2F2"/>
                </a:solidFill>
              </a:rPr>
            </a:br>
            <a:r>
              <a:rPr lang="en-US" sz="2000">
                <a:solidFill>
                  <a:srgbClr val="7030A0"/>
                </a:solidFill>
                <a:highlight>
                  <a:srgbClr val="F5FAA4"/>
                </a:highlight>
              </a:rPr>
              <a:t>Putting ‘this’ before ‘that,’ and deciding what is more important.</a:t>
            </a:r>
            <a:br>
              <a:rPr lang="en-US" sz="5400">
                <a:highlight>
                  <a:srgbClr val="F5FAA4"/>
                </a:highlight>
              </a:rPr>
            </a:br>
            <a:br>
              <a:rPr lang="en-US" sz="5400">
                <a:solidFill>
                  <a:schemeClr val="lt1"/>
                </a:solidFill>
              </a:rPr>
            </a:br>
            <a:r>
              <a:rPr lang="en-US" sz="5400">
                <a:solidFill>
                  <a:schemeClr val="lt1"/>
                </a:solidFill>
              </a:rPr>
              <a:t> </a:t>
            </a:r>
            <a:r>
              <a:rPr lang="en-US" sz="2800" b="1">
                <a:solidFill>
                  <a:srgbClr val="7030A0"/>
                </a:solidFill>
                <a:highlight>
                  <a:srgbClr val="C0C0C0"/>
                </a:highlight>
                <a:latin typeface="Century Gothic"/>
                <a:ea typeface="Century Gothic"/>
                <a:cs typeface="Century Gothic"/>
                <a:sym typeface="Century Gothic"/>
              </a:rPr>
              <a:t>Chapter 5</a:t>
            </a:r>
            <a:endParaRPr b="1">
              <a:solidFill>
                <a:srgbClr val="7030A0"/>
              </a:solidFill>
              <a:highlight>
                <a:srgbClr val="C0C0C0"/>
              </a:highlight>
              <a:latin typeface="Century Gothic"/>
              <a:ea typeface="Century Gothic"/>
              <a:cs typeface="Century Gothic"/>
              <a:sym typeface="Century Gothic"/>
            </a:endParaRPr>
          </a:p>
        </p:txBody>
      </p:sp>
      <p:sp>
        <p:nvSpPr>
          <p:cNvPr id="105" name="Google Shape;105;p1"/>
          <p:cNvSpPr txBox="1">
            <a:spLocks noGrp="1"/>
          </p:cNvSpPr>
          <p:nvPr>
            <p:ph type="subTitle" idx="1"/>
          </p:nvPr>
        </p:nvSpPr>
        <p:spPr>
          <a:xfrm>
            <a:off x="3624263" y="4418013"/>
            <a:ext cx="8567738" cy="1561446"/>
          </a:xfrm>
          <a:prstGeom prst="rect">
            <a:avLst/>
          </a:prstGeom>
          <a:solidFill>
            <a:srgbClr val="70F7A0"/>
          </a:solidFill>
          <a:ln w="9525" cap="flat" cmpd="sng">
            <a:solidFill>
              <a:schemeClr val="dk1"/>
            </a:solidFill>
            <a:prstDash val="solid"/>
            <a:round/>
            <a:headEnd type="none" w="sm" len="sm"/>
            <a:tailEnd type="none" w="sm" len="sm"/>
          </a:ln>
        </p:spPr>
        <p:txBody>
          <a:bodyPr spcFirstLastPara="1" wrap="square" lIns="274300" tIns="91425" rIns="182875" bIns="91425" anchor="t" anchorCtr="0">
            <a:normAutofit/>
          </a:bodyPr>
          <a:lstStyle/>
          <a:p>
            <a:pPr marL="0" lvl="0" indent="0" algn="l" rtl="0">
              <a:lnSpc>
                <a:spcPct val="120000"/>
              </a:lnSpc>
              <a:spcBef>
                <a:spcPts val="0"/>
              </a:spcBef>
              <a:spcAft>
                <a:spcPts val="0"/>
              </a:spcAft>
              <a:buSzPts val="1800"/>
              <a:buNone/>
            </a:pPr>
            <a:r>
              <a:rPr lang="en-US" b="1">
                <a:solidFill>
                  <a:srgbClr val="3F3F3F"/>
                </a:solidFill>
              </a:rPr>
              <a:t>PMG511</a:t>
            </a:r>
            <a:endParaRPr/>
          </a:p>
          <a:p>
            <a:pPr marL="0" lvl="0" indent="0" algn="l" rtl="0">
              <a:lnSpc>
                <a:spcPct val="120000"/>
              </a:lnSpc>
              <a:spcBef>
                <a:spcPts val="1000"/>
              </a:spcBef>
              <a:spcAft>
                <a:spcPts val="0"/>
              </a:spcAft>
              <a:buSzPts val="1800"/>
              <a:buNone/>
            </a:pPr>
            <a:r>
              <a:rPr lang="en-US">
                <a:solidFill>
                  <a:srgbClr val="3F3F3F"/>
                </a:solidFill>
              </a:rPr>
              <a:t>Project Leadership</a:t>
            </a:r>
            <a:endParaRPr b="1">
              <a:solidFill>
                <a:srgbClr val="3F3F3F"/>
              </a:solidFill>
            </a:endParaRPr>
          </a:p>
        </p:txBody>
      </p:sp>
      <p:sp>
        <p:nvSpPr>
          <p:cNvPr id="106" name="Google Shape;106;p1"/>
          <p:cNvSpPr/>
          <p:nvPr/>
        </p:nvSpPr>
        <p:spPr>
          <a:xfrm>
            <a:off x="0" y="878540"/>
            <a:ext cx="3514951" cy="5100919"/>
          </a:xfrm>
          <a:prstGeom prst="rect">
            <a:avLst/>
          </a:prstGeom>
          <a:solidFill>
            <a:srgbClr val="33333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3200" b="1">
              <a:solidFill>
                <a:schemeClr val="lt1"/>
              </a:solidFill>
              <a:latin typeface="Century Gothic"/>
              <a:ea typeface="Century Gothic"/>
              <a:cs typeface="Century Gothic"/>
              <a:sym typeface="Century Gothic"/>
            </a:endParaRPr>
          </a:p>
          <a:p>
            <a:pPr marL="0" marR="0" lvl="0" indent="0" algn="l" rtl="0">
              <a:spcBef>
                <a:spcPts val="0"/>
              </a:spcBef>
              <a:spcAft>
                <a:spcPts val="0"/>
              </a:spcAft>
              <a:buNone/>
            </a:pPr>
            <a:endParaRPr sz="3200" b="1">
              <a:solidFill>
                <a:schemeClr val="lt1"/>
              </a:solidFill>
              <a:latin typeface="Century Gothic"/>
              <a:ea typeface="Century Gothic"/>
              <a:cs typeface="Century Gothic"/>
              <a:sym typeface="Century Gothic"/>
            </a:endParaRPr>
          </a:p>
          <a:p>
            <a:pPr marL="0" marR="0" lvl="0" indent="0" algn="l" rtl="0">
              <a:spcBef>
                <a:spcPts val="0"/>
              </a:spcBef>
              <a:spcAft>
                <a:spcPts val="0"/>
              </a:spcAft>
              <a:buNone/>
            </a:pPr>
            <a:r>
              <a:rPr lang="en-US" sz="3000" b="1">
                <a:solidFill>
                  <a:srgbClr val="53728A"/>
                </a:solidFill>
                <a:latin typeface="Century Gothic"/>
                <a:ea typeface="Century Gothic"/>
                <a:cs typeface="Century Gothic"/>
                <a:sym typeface="Century Gothic"/>
              </a:rPr>
              <a:t>Everyone’s Smart</a:t>
            </a:r>
            <a:br>
              <a:rPr lang="en-US" sz="3000" b="1">
                <a:solidFill>
                  <a:srgbClr val="53728A"/>
                </a:solidFill>
                <a:latin typeface="Century Gothic"/>
                <a:ea typeface="Century Gothic"/>
                <a:cs typeface="Century Gothic"/>
                <a:sym typeface="Century Gothic"/>
              </a:rPr>
            </a:br>
            <a:r>
              <a:rPr lang="en-US" sz="3000" b="1">
                <a:solidFill>
                  <a:srgbClr val="53728A"/>
                </a:solidFill>
                <a:latin typeface="Century Gothic"/>
                <a:ea typeface="Century Gothic"/>
                <a:cs typeface="Century Gothic"/>
                <a:sym typeface="Century Gothic"/>
              </a:rPr>
              <a:t>University</a:t>
            </a:r>
            <a:endParaRPr/>
          </a:p>
        </p:txBody>
      </p:sp>
      <p:pic>
        <p:nvPicPr>
          <p:cNvPr id="107" name="Google Shape;107;p1" descr="Logo&#10;&#10;Description automatically generated"/>
          <p:cNvPicPr preferRelativeResize="0"/>
          <p:nvPr/>
        </p:nvPicPr>
        <p:blipFill rotWithShape="1">
          <a:blip r:embed="rId3">
            <a:alphaModFix amt="57000"/>
          </a:blip>
          <a:srcRect/>
          <a:stretch/>
        </p:blipFill>
        <p:spPr>
          <a:xfrm>
            <a:off x="79657" y="1748118"/>
            <a:ext cx="2694542" cy="1479172"/>
          </a:xfrm>
          <a:prstGeom prst="rect">
            <a:avLst/>
          </a:prstGeom>
          <a:noFill/>
          <a:ln>
            <a:noFill/>
          </a:ln>
        </p:spPr>
      </p:pic>
      <p:sp>
        <p:nvSpPr>
          <p:cNvPr id="108" name="Google Shape;108;p1"/>
          <p:cNvSpPr/>
          <p:nvPr/>
        </p:nvSpPr>
        <p:spPr>
          <a:xfrm>
            <a:off x="393602" y="6289070"/>
            <a:ext cx="3321800" cy="559967"/>
          </a:xfrm>
          <a:prstGeom prst="roundRect">
            <a:avLst>
              <a:gd name="adj" fmla="val 16667"/>
            </a:avLst>
          </a:prstGeom>
          <a:solidFill>
            <a:srgbClr val="E80C96">
              <a:alpha val="53725"/>
            </a:srgb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txBox="1">
            <a:spLocks noGrp="1"/>
          </p:cNvSpPr>
          <p:nvPr>
            <p:ph type="ctrTitle"/>
          </p:nvPr>
        </p:nvSpPr>
        <p:spPr>
          <a:xfrm>
            <a:off x="423814" y="812966"/>
            <a:ext cx="9144000" cy="954332"/>
          </a:xfrm>
          <a:prstGeom prst="rect">
            <a:avLst/>
          </a:prstGeom>
          <a:noFill/>
          <a:ln>
            <a:noFill/>
          </a:ln>
        </p:spPr>
        <p:txBody>
          <a:bodyPr spcFirstLastPara="1" wrap="square" lIns="91425" tIns="45700" rIns="91425" bIns="0" anchor="b" anchorCtr="0">
            <a:normAutofit/>
          </a:bodyPr>
          <a:lstStyle/>
          <a:p>
            <a:pPr marL="0" lvl="0" indent="0" algn="l" rtl="0">
              <a:lnSpc>
                <a:spcPct val="90000"/>
              </a:lnSpc>
              <a:spcBef>
                <a:spcPts val="0"/>
              </a:spcBef>
              <a:spcAft>
                <a:spcPts val="0"/>
              </a:spcAft>
              <a:buClr>
                <a:srgbClr val="E80C96"/>
              </a:buClr>
              <a:buSzPts val="4800"/>
              <a:buFont typeface="Century Gothic"/>
              <a:buNone/>
            </a:pPr>
            <a:r>
              <a:rPr lang="en-US" sz="4800" b="1" u="sng">
                <a:solidFill>
                  <a:srgbClr val="E80C96"/>
                </a:solidFill>
                <a:highlight>
                  <a:srgbClr val="70F7A0"/>
                </a:highlight>
              </a:rPr>
              <a:t>Learning Outcomes:</a:t>
            </a:r>
            <a:endParaRPr sz="4800" b="1" u="sng">
              <a:solidFill>
                <a:srgbClr val="E80C96"/>
              </a:solidFill>
              <a:highlight>
                <a:srgbClr val="70F7A0"/>
              </a:highlight>
            </a:endParaRPr>
          </a:p>
        </p:txBody>
      </p:sp>
      <p:sp>
        <p:nvSpPr>
          <p:cNvPr id="115" name="Google Shape;115;p2"/>
          <p:cNvSpPr txBox="1">
            <a:spLocks noGrp="1"/>
          </p:cNvSpPr>
          <p:nvPr>
            <p:ph type="subTitle" idx="1"/>
          </p:nvPr>
        </p:nvSpPr>
        <p:spPr>
          <a:xfrm>
            <a:off x="423814" y="2240128"/>
            <a:ext cx="8637072" cy="3531724"/>
          </a:xfrm>
          <a:prstGeom prst="rect">
            <a:avLst/>
          </a:prstGeom>
          <a:noFill/>
          <a:ln>
            <a:noFill/>
          </a:ln>
        </p:spPr>
        <p:txBody>
          <a:bodyPr spcFirstLastPara="1" wrap="square" lIns="91425" tIns="91425" rIns="91425" bIns="91425" anchor="t" anchorCtr="0">
            <a:normAutofit lnSpcReduction="10000"/>
          </a:bodyPr>
          <a:lstStyle/>
          <a:p>
            <a:pPr marL="914400" lvl="2" indent="0" algn="l" rtl="0">
              <a:lnSpc>
                <a:spcPct val="120000"/>
              </a:lnSpc>
              <a:spcBef>
                <a:spcPts val="0"/>
              </a:spcBef>
              <a:spcAft>
                <a:spcPts val="0"/>
              </a:spcAft>
              <a:buSzPts val="1800"/>
              <a:buNone/>
            </a:pPr>
            <a:r>
              <a:rPr lang="en-US" b="1">
                <a:solidFill>
                  <a:srgbClr val="7030A0"/>
                </a:solidFill>
                <a:highlight>
                  <a:srgbClr val="F5FAA4"/>
                </a:highlight>
              </a:rPr>
              <a:t>5.1 Why is Prioritization So Essential?</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5.2 Estimation Methods</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5.3 Estimates vs. Commitments</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5.4 Accuracy and Precision</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5.5 Project Scheduling</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5.6 Project Tracking</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5.7 Prioritizing Stakeholders</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5.8 Summary and Conclusion</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5.9 Self Assesment.</a:t>
            </a:r>
            <a:endParaRPr/>
          </a:p>
        </p:txBody>
      </p:sp>
      <p:pic>
        <p:nvPicPr>
          <p:cNvPr id="116" name="Google Shape;116;p2"/>
          <p:cNvPicPr preferRelativeResize="0"/>
          <p:nvPr/>
        </p:nvPicPr>
        <p:blipFill rotWithShape="1">
          <a:blip r:embed="rId3">
            <a:alphaModFix/>
          </a:blip>
          <a:srcRect/>
          <a:stretch/>
        </p:blipFill>
        <p:spPr>
          <a:xfrm>
            <a:off x="10870852" y="273746"/>
            <a:ext cx="1202613" cy="1078440"/>
          </a:xfrm>
          <a:prstGeom prst="rect">
            <a:avLst/>
          </a:prstGeom>
          <a:noFill/>
          <a:ln>
            <a:noFill/>
          </a:ln>
        </p:spPr>
      </p:pic>
      <p:sp>
        <p:nvSpPr>
          <p:cNvPr id="117" name="Google Shape;117;p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24" name="Google Shape;124;p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25" name="Google Shape;125;p3"/>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5.1 Planning and Prioritizing Project Work</a:t>
            </a:r>
            <a:endParaRPr sz="6600" b="1" i="0" cap="none">
              <a:solidFill>
                <a:srgbClr val="20884A"/>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4"/>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4400"/>
              <a:buFont typeface="Century Gothic"/>
              <a:buNone/>
            </a:pPr>
            <a:r>
              <a:rPr lang="en-US" sz="4400" b="1">
                <a:solidFill>
                  <a:srgbClr val="E80C96"/>
                </a:solidFill>
              </a:rPr>
              <a:t>What is a Project Prioritization?</a:t>
            </a:r>
            <a:endParaRPr/>
          </a:p>
        </p:txBody>
      </p:sp>
      <p:sp>
        <p:nvSpPr>
          <p:cNvPr id="132" name="Google Shape;132;p4"/>
          <p:cNvSpPr txBox="1">
            <a:spLocks noGrp="1"/>
          </p:cNvSpPr>
          <p:nvPr>
            <p:ph type="body" idx="1"/>
          </p:nvPr>
        </p:nvSpPr>
        <p:spPr>
          <a:xfrm>
            <a:off x="722375" y="1560865"/>
            <a:ext cx="8677118" cy="4194475"/>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ts val="2000"/>
              <a:buChar char="•"/>
            </a:pPr>
            <a:r>
              <a:rPr lang="en-US" b="1" u="sng">
                <a:solidFill>
                  <a:srgbClr val="00B050"/>
                </a:solidFill>
              </a:rPr>
              <a:t>Project prioritization </a:t>
            </a:r>
            <a:r>
              <a:rPr lang="en-US"/>
              <a:t>is the foundation for successfully implementing projects. It's where you </a:t>
            </a:r>
            <a:r>
              <a:rPr lang="en-US" u="sng"/>
              <a:t>align your projects to strategy</a:t>
            </a:r>
            <a:r>
              <a:rPr lang="en-US"/>
              <a:t>. It's where </a:t>
            </a:r>
            <a:r>
              <a:rPr lang="en-US" u="sng"/>
              <a:t>you win executive sponsorship and support</a:t>
            </a:r>
            <a:r>
              <a:rPr lang="en-US"/>
              <a:t>. It's where </a:t>
            </a:r>
            <a:r>
              <a:rPr lang="en-US" u="sng"/>
              <a:t>you identify and eliminate waste.</a:t>
            </a:r>
            <a:endParaRPr/>
          </a:p>
          <a:p>
            <a:pPr marL="228600" lvl="0" indent="-101600" algn="l" rtl="0">
              <a:lnSpc>
                <a:spcPct val="120000"/>
              </a:lnSpc>
              <a:spcBef>
                <a:spcPts val="1000"/>
              </a:spcBef>
              <a:spcAft>
                <a:spcPts val="0"/>
              </a:spcAft>
              <a:buSzPts val="2000"/>
              <a:buNone/>
            </a:pPr>
            <a:endParaRPr/>
          </a:p>
          <a:p>
            <a:pPr marL="228600" lvl="0" indent="-228600" algn="l" rtl="0">
              <a:lnSpc>
                <a:spcPct val="120000"/>
              </a:lnSpc>
              <a:spcBef>
                <a:spcPts val="1000"/>
              </a:spcBef>
              <a:spcAft>
                <a:spcPts val="0"/>
              </a:spcAft>
              <a:buSzPts val="2000"/>
              <a:buChar char="•"/>
            </a:pPr>
            <a:r>
              <a:rPr lang="en-US">
                <a:solidFill>
                  <a:srgbClr val="7030A0"/>
                </a:solidFill>
              </a:rPr>
              <a:t>Poor prioritization </a:t>
            </a:r>
            <a:r>
              <a:rPr lang="en-US"/>
              <a:t>leads to project failure and, ultimately, missed business goals. </a:t>
            </a:r>
            <a:endParaRPr/>
          </a:p>
          <a:p>
            <a:pPr marL="228600" lvl="0" indent="-228600" algn="l" rtl="0">
              <a:lnSpc>
                <a:spcPct val="120000"/>
              </a:lnSpc>
              <a:spcBef>
                <a:spcPts val="1000"/>
              </a:spcBef>
              <a:spcAft>
                <a:spcPts val="0"/>
              </a:spcAft>
              <a:buSzPts val="2000"/>
              <a:buChar char="•"/>
            </a:pPr>
            <a:r>
              <a:rPr lang="en-US">
                <a:solidFill>
                  <a:srgbClr val="7030A0"/>
                </a:solidFill>
              </a:rPr>
              <a:t>Done well, a good project prioritization </a:t>
            </a:r>
            <a:r>
              <a:rPr lang="en-US"/>
              <a:t>process will allow the leader to strategically align your resource allocation and decisions while delivering more successful projects.</a:t>
            </a:r>
            <a:endParaRPr sz="2400"/>
          </a:p>
        </p:txBody>
      </p:sp>
      <p:pic>
        <p:nvPicPr>
          <p:cNvPr id="133" name="Google Shape;133;p4"/>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34" name="Google Shape;134;p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135" name="Google Shape;135;p4" descr="The Unbelievable Power of Choosing Your Own Priorities"/>
          <p:cNvPicPr preferRelativeResize="0"/>
          <p:nvPr/>
        </p:nvPicPr>
        <p:blipFill rotWithShape="1">
          <a:blip r:embed="rId4">
            <a:alphaModFix/>
          </a:blip>
          <a:srcRect l="3157" r="2507"/>
          <a:stretch/>
        </p:blipFill>
        <p:spPr>
          <a:xfrm>
            <a:off x="9345554" y="2286000"/>
            <a:ext cx="2599764" cy="2286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5"/>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4400"/>
              <a:buFont typeface="Century Gothic"/>
              <a:buNone/>
            </a:pPr>
            <a:r>
              <a:rPr lang="en-US" sz="4400" b="1">
                <a:solidFill>
                  <a:srgbClr val="E80C96"/>
                </a:solidFill>
              </a:rPr>
              <a:t>What is Prioritization?</a:t>
            </a:r>
            <a:endParaRPr/>
          </a:p>
        </p:txBody>
      </p:sp>
      <p:sp>
        <p:nvSpPr>
          <p:cNvPr id="142" name="Google Shape;142;p5"/>
          <p:cNvSpPr txBox="1">
            <a:spLocks noGrp="1"/>
          </p:cNvSpPr>
          <p:nvPr>
            <p:ph type="body" idx="1"/>
          </p:nvPr>
        </p:nvSpPr>
        <p:spPr>
          <a:xfrm>
            <a:off x="722375" y="1560866"/>
            <a:ext cx="8677118" cy="3294576"/>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ts val="2000"/>
              <a:buChar char="•"/>
            </a:pPr>
            <a:r>
              <a:rPr lang="en-US">
                <a:highlight>
                  <a:srgbClr val="F5FAA4"/>
                </a:highlight>
              </a:rPr>
              <a:t>prioritization is a process where you work out which projects are the most important so that you can focus your resources on successfully delivering those value-added projects.</a:t>
            </a:r>
            <a:endParaRPr sz="2400">
              <a:highlight>
                <a:srgbClr val="F5FAA4"/>
              </a:highlight>
            </a:endParaRPr>
          </a:p>
        </p:txBody>
      </p:sp>
      <p:pic>
        <p:nvPicPr>
          <p:cNvPr id="143" name="Google Shape;143;p5"/>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44" name="Google Shape;144;p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145" name="Google Shape;145;p5" descr="Image result for Prioritization"/>
          <p:cNvPicPr preferRelativeResize="0"/>
          <p:nvPr/>
        </p:nvPicPr>
        <p:blipFill rotWithShape="1">
          <a:blip r:embed="rId4">
            <a:alphaModFix/>
          </a:blip>
          <a:srcRect/>
          <a:stretch/>
        </p:blipFill>
        <p:spPr>
          <a:xfrm>
            <a:off x="4334344" y="3429000"/>
            <a:ext cx="4152900" cy="1968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 The Eisenhower Matrix:</a:t>
            </a:r>
            <a:br>
              <a:rPr lang="en-US"/>
            </a:br>
            <a:endParaRPr b="1">
              <a:solidFill>
                <a:srgbClr val="7030A0"/>
              </a:solidFill>
            </a:endParaRPr>
          </a:p>
        </p:txBody>
      </p:sp>
      <p:pic>
        <p:nvPicPr>
          <p:cNvPr id="152" name="Google Shape;152;p6"/>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53" name="Google Shape;153;p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154" name="Google Shape;154;p6"/>
          <p:cNvPicPr preferRelativeResize="0"/>
          <p:nvPr/>
        </p:nvPicPr>
        <p:blipFill rotWithShape="1">
          <a:blip r:embed="rId4">
            <a:alphaModFix/>
          </a:blip>
          <a:srcRect/>
          <a:stretch/>
        </p:blipFill>
        <p:spPr>
          <a:xfrm>
            <a:off x="3281083" y="1548974"/>
            <a:ext cx="5540188" cy="454710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When thinking about prioritization it is important to address these six aspects... </a:t>
            </a:r>
            <a:endParaRPr/>
          </a:p>
        </p:txBody>
      </p:sp>
      <p:pic>
        <p:nvPicPr>
          <p:cNvPr id="161" name="Google Shape;161;p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62" name="Google Shape;162;p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63" name="Google Shape;163;p7"/>
          <p:cNvSpPr/>
          <p:nvPr/>
        </p:nvSpPr>
        <p:spPr>
          <a:xfrm>
            <a:off x="606179" y="2608040"/>
            <a:ext cx="9603275"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155B31"/>
                </a:solidFill>
                <a:latin typeface="Arimo"/>
                <a:ea typeface="Arimo"/>
                <a:cs typeface="Arimo"/>
                <a:sym typeface="Arimo"/>
              </a:rPr>
              <a:t>1. Who wants the work done?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3. When do they want delivery of the work?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5. Why does it fit there?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2. What do they want done?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4. Where does the work fit in the schedule?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6. How will this work impact deadlines for other work? </a:t>
            </a:r>
            <a:endParaRPr sz="2800" b="1">
              <a:solidFill>
                <a:srgbClr val="155B31"/>
              </a:solidFill>
              <a:latin typeface="Century Gothic"/>
              <a:ea typeface="Century Gothic"/>
              <a:cs typeface="Century Gothic"/>
              <a:sym typeface="Century Gothic"/>
            </a:endParaRPr>
          </a:p>
        </p:txBody>
      </p:sp>
      <p:pic>
        <p:nvPicPr>
          <p:cNvPr id="164" name="Google Shape;164;p7" descr="3 Easy Steps to Focus on Your Work-Life Priorities - Anne Grady Group"/>
          <p:cNvPicPr preferRelativeResize="0"/>
          <p:nvPr/>
        </p:nvPicPr>
        <p:blipFill rotWithShape="1">
          <a:blip r:embed="rId4">
            <a:alphaModFix/>
          </a:blip>
          <a:srcRect/>
          <a:stretch/>
        </p:blipFill>
        <p:spPr>
          <a:xfrm>
            <a:off x="8278159" y="2002559"/>
            <a:ext cx="3022600" cy="2540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7030A0"/>
              </a:buClr>
              <a:buSzPts val="3200"/>
              <a:buFont typeface="Century Gothic"/>
              <a:buNone/>
            </a:pPr>
            <a:r>
              <a:rPr lang="en-US" b="1">
                <a:solidFill>
                  <a:srgbClr val="7030A0"/>
                </a:solidFill>
              </a:rPr>
              <a:t>Think about that (to </a:t>
            </a:r>
            <a:r>
              <a:rPr lang="en-US" b="1" u="sng">
                <a:solidFill>
                  <a:srgbClr val="E80C96"/>
                </a:solidFill>
              </a:rPr>
              <a:t>Prioritize</a:t>
            </a:r>
            <a:r>
              <a:rPr lang="en-US" b="1">
                <a:solidFill>
                  <a:srgbClr val="7030A0"/>
                </a:solidFill>
              </a:rPr>
              <a:t> your project work):</a:t>
            </a:r>
            <a:endParaRPr/>
          </a:p>
        </p:txBody>
      </p:sp>
      <p:pic>
        <p:nvPicPr>
          <p:cNvPr id="171" name="Google Shape;171;p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72" name="Google Shape;172;p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73" name="Google Shape;173;p8"/>
          <p:cNvSpPr/>
          <p:nvPr/>
        </p:nvSpPr>
        <p:spPr>
          <a:xfrm>
            <a:off x="722375" y="2126120"/>
            <a:ext cx="9603275" cy="1200329"/>
          </a:xfrm>
          <a:prstGeom prst="rect">
            <a:avLst/>
          </a:prstGeom>
          <a:noFill/>
          <a:ln>
            <a:noFill/>
          </a:ln>
        </p:spPr>
        <p:txBody>
          <a:bodyPr spcFirstLastPara="1" wrap="square" lIns="91425" tIns="45700" rIns="91425" bIns="45700" anchor="t" anchorCtr="0">
            <a:spAutoFit/>
          </a:bodyPr>
          <a:lstStyle/>
          <a:p>
            <a:pPr marL="0" marR="0" lvl="0" indent="-228600" algn="l" rtl="0">
              <a:spcBef>
                <a:spcPts val="0"/>
              </a:spcBef>
              <a:spcAft>
                <a:spcPts val="0"/>
              </a:spcAft>
              <a:buClr>
                <a:srgbClr val="20884A"/>
              </a:buClr>
              <a:buSzPts val="3600"/>
              <a:buFont typeface="Arial"/>
              <a:buChar char="•"/>
            </a:pPr>
            <a:r>
              <a:rPr lang="en-US" sz="3600" b="1">
                <a:solidFill>
                  <a:srgbClr val="20884A"/>
                </a:solidFill>
                <a:latin typeface="Arimo"/>
                <a:ea typeface="Arimo"/>
                <a:cs typeface="Arimo"/>
                <a:sym typeface="Arimo"/>
              </a:rPr>
              <a:t>Grab your pen and paper and think about projects you need to prioritize their work.</a:t>
            </a:r>
            <a:endParaRPr sz="3600" b="1">
              <a:solidFill>
                <a:srgbClr val="20884A"/>
              </a:solidFill>
              <a:latin typeface="Noto Sans Symbols"/>
              <a:ea typeface="Noto Sans Symbols"/>
              <a:cs typeface="Noto Sans Symbols"/>
              <a:sym typeface="Noto Sans Symbols"/>
            </a:endParaRPr>
          </a:p>
        </p:txBody>
      </p:sp>
      <p:pic>
        <p:nvPicPr>
          <p:cNvPr id="174" name="Google Shape;174;p8" descr="Product Priorities vs Marketing Priorities: 2 Simple Questions | Proficientz"/>
          <p:cNvPicPr preferRelativeResize="0"/>
          <p:nvPr/>
        </p:nvPicPr>
        <p:blipFill rotWithShape="1">
          <a:blip r:embed="rId4">
            <a:alphaModFix/>
          </a:blip>
          <a:srcRect/>
          <a:stretch/>
        </p:blipFill>
        <p:spPr>
          <a:xfrm>
            <a:off x="3809512" y="3587300"/>
            <a:ext cx="3429000" cy="2286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9"/>
          <p:cNvSpPr txBox="1">
            <a:spLocks noGrp="1"/>
          </p:cNvSpPr>
          <p:nvPr>
            <p:ph type="title"/>
          </p:nvPr>
        </p:nvSpPr>
        <p:spPr>
          <a:xfrm>
            <a:off x="1094411" y="899535"/>
            <a:ext cx="9603275" cy="675467"/>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rgbClr val="E80C96"/>
              </a:buClr>
              <a:buSzPct val="100000"/>
              <a:buFont typeface="Century Gothic"/>
              <a:buNone/>
            </a:pPr>
            <a:r>
              <a:rPr lang="en-US" sz="3600" b="1" u="sng">
                <a:solidFill>
                  <a:srgbClr val="E80C96"/>
                </a:solidFill>
              </a:rPr>
              <a:t>Reasons to Prioritize Project: </a:t>
            </a:r>
            <a:br>
              <a:rPr lang="en-US" sz="4400"/>
            </a:br>
            <a:endParaRPr sz="4400" b="1">
              <a:solidFill>
                <a:srgbClr val="E80C96"/>
              </a:solidFill>
            </a:endParaRPr>
          </a:p>
        </p:txBody>
      </p:sp>
      <p:sp>
        <p:nvSpPr>
          <p:cNvPr id="181" name="Google Shape;181;p9"/>
          <p:cNvSpPr txBox="1">
            <a:spLocks noGrp="1"/>
          </p:cNvSpPr>
          <p:nvPr>
            <p:ph type="body" idx="1"/>
          </p:nvPr>
        </p:nvSpPr>
        <p:spPr>
          <a:xfrm>
            <a:off x="846343" y="1575001"/>
            <a:ext cx="8677118" cy="4383463"/>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ts val="2400"/>
              <a:buChar char="•"/>
            </a:pPr>
            <a:r>
              <a:rPr lang="en-US" sz="2400" b="1">
                <a:solidFill>
                  <a:srgbClr val="20884A"/>
                </a:solidFill>
              </a:rPr>
              <a:t>Effort concentration:</a:t>
            </a:r>
            <a:endParaRPr/>
          </a:p>
          <a:p>
            <a:pPr marL="0" lvl="0" indent="0" algn="l" rtl="0">
              <a:lnSpc>
                <a:spcPct val="120000"/>
              </a:lnSpc>
              <a:spcBef>
                <a:spcPts val="1000"/>
              </a:spcBef>
              <a:spcAft>
                <a:spcPts val="0"/>
              </a:spcAft>
              <a:buSzPts val="2400"/>
              <a:buNone/>
            </a:pPr>
            <a:r>
              <a:rPr lang="en-US" sz="2400"/>
              <a:t>Focus on time and resource.</a:t>
            </a:r>
            <a:endParaRPr/>
          </a:p>
          <a:p>
            <a:pPr marL="228600" lvl="0" indent="-228600" algn="l" rtl="0">
              <a:lnSpc>
                <a:spcPct val="120000"/>
              </a:lnSpc>
              <a:spcBef>
                <a:spcPts val="1000"/>
              </a:spcBef>
              <a:spcAft>
                <a:spcPts val="0"/>
              </a:spcAft>
              <a:buSzPts val="2400"/>
              <a:buChar char="•"/>
            </a:pPr>
            <a:r>
              <a:rPr lang="en-US" sz="2400" b="1">
                <a:solidFill>
                  <a:srgbClr val="20884A"/>
                </a:solidFill>
              </a:rPr>
              <a:t>Costs:</a:t>
            </a:r>
            <a:endParaRPr/>
          </a:p>
          <a:p>
            <a:pPr marL="0" lvl="0" indent="0" algn="l" rtl="0">
              <a:lnSpc>
                <a:spcPct val="120000"/>
              </a:lnSpc>
              <a:spcBef>
                <a:spcPts val="1000"/>
              </a:spcBef>
              <a:spcAft>
                <a:spcPts val="0"/>
              </a:spcAft>
              <a:buSzPts val="2400"/>
              <a:buNone/>
            </a:pPr>
            <a:r>
              <a:rPr lang="en-US" sz="2400"/>
              <a:t>- The right investment in the adequate product/service. </a:t>
            </a:r>
            <a:endParaRPr/>
          </a:p>
          <a:p>
            <a:pPr marL="0" lvl="0" indent="0" algn="l" rtl="0">
              <a:lnSpc>
                <a:spcPct val="120000"/>
              </a:lnSpc>
              <a:spcBef>
                <a:spcPts val="1000"/>
              </a:spcBef>
              <a:spcAft>
                <a:spcPts val="0"/>
              </a:spcAft>
              <a:buSzPts val="2400"/>
              <a:buNone/>
            </a:pPr>
            <a:r>
              <a:rPr lang="en-US" sz="2400"/>
              <a:t> - Better financial management.</a:t>
            </a:r>
            <a:endParaRPr/>
          </a:p>
          <a:p>
            <a:pPr marL="228600" lvl="0" indent="-228600" algn="l" rtl="0">
              <a:lnSpc>
                <a:spcPct val="120000"/>
              </a:lnSpc>
              <a:spcBef>
                <a:spcPts val="1000"/>
              </a:spcBef>
              <a:spcAft>
                <a:spcPts val="0"/>
              </a:spcAft>
              <a:buSzPts val="2400"/>
              <a:buChar char="•"/>
            </a:pPr>
            <a:r>
              <a:rPr lang="en-US" sz="2400" b="1">
                <a:solidFill>
                  <a:srgbClr val="20884A"/>
                </a:solidFill>
              </a:rPr>
              <a:t>Strategy:</a:t>
            </a:r>
            <a:endParaRPr/>
          </a:p>
          <a:p>
            <a:pPr marL="0" lvl="0" indent="0" algn="l" rtl="0">
              <a:lnSpc>
                <a:spcPct val="120000"/>
              </a:lnSpc>
              <a:spcBef>
                <a:spcPts val="1000"/>
              </a:spcBef>
              <a:spcAft>
                <a:spcPts val="0"/>
              </a:spcAft>
              <a:buSzPts val="2400"/>
              <a:buNone/>
            </a:pPr>
            <a:r>
              <a:rPr lang="en-US" sz="2400"/>
              <a:t>- Direct link to the strategic plan.</a:t>
            </a:r>
            <a:endParaRPr/>
          </a:p>
          <a:p>
            <a:pPr marL="0" lvl="0" indent="0" algn="l" rtl="0">
              <a:lnSpc>
                <a:spcPct val="120000"/>
              </a:lnSpc>
              <a:spcBef>
                <a:spcPts val="1000"/>
              </a:spcBef>
              <a:spcAft>
                <a:spcPts val="0"/>
              </a:spcAft>
              <a:buSzPts val="2400"/>
              <a:buNone/>
            </a:pPr>
            <a:r>
              <a:rPr lang="en-US" sz="2400"/>
              <a:t>- Increase in strategic alignment (business objective). </a:t>
            </a:r>
            <a:endParaRPr/>
          </a:p>
          <a:p>
            <a:pPr marL="228600" lvl="0" indent="-76200" algn="l" rtl="0">
              <a:lnSpc>
                <a:spcPct val="120000"/>
              </a:lnSpc>
              <a:spcBef>
                <a:spcPts val="1000"/>
              </a:spcBef>
              <a:spcAft>
                <a:spcPts val="0"/>
              </a:spcAft>
              <a:buSzPts val="2400"/>
              <a:buNone/>
            </a:pPr>
            <a:endParaRPr sz="2400">
              <a:highlight>
                <a:srgbClr val="F5FAA4"/>
              </a:highlight>
            </a:endParaRPr>
          </a:p>
        </p:txBody>
      </p:sp>
      <p:pic>
        <p:nvPicPr>
          <p:cNvPr id="182" name="Google Shape;182;p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83" name="Google Shape;183;p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0"/>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E80C96"/>
              </a:buClr>
              <a:buSzPts val="3200"/>
              <a:buFont typeface="Century Gothic"/>
              <a:buNone/>
            </a:pPr>
            <a:r>
              <a:rPr lang="en-US" b="1">
                <a:solidFill>
                  <a:srgbClr val="E80C96"/>
                </a:solidFill>
                <a:highlight>
                  <a:srgbClr val="F5FAA4"/>
                </a:highlight>
              </a:rPr>
              <a:t>Leadership priorities</a:t>
            </a:r>
            <a:endParaRPr sz="4400" b="1">
              <a:solidFill>
                <a:srgbClr val="E80C96"/>
              </a:solidFill>
              <a:highlight>
                <a:srgbClr val="F5FAA4"/>
              </a:highlight>
            </a:endParaRPr>
          </a:p>
        </p:txBody>
      </p:sp>
      <p:pic>
        <p:nvPicPr>
          <p:cNvPr id="190" name="Google Shape;190;p1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91" name="Google Shape;191;p1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92" name="Google Shape;192;p10"/>
          <p:cNvSpPr/>
          <p:nvPr/>
        </p:nvSpPr>
        <p:spPr>
          <a:xfrm>
            <a:off x="476133" y="1948770"/>
            <a:ext cx="11054644" cy="35394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20884A"/>
                </a:solidFill>
                <a:latin typeface="Arial"/>
                <a:ea typeface="Arial"/>
                <a:cs typeface="Arial"/>
                <a:sym typeface="Arial"/>
              </a:rPr>
              <a:t>- What are the strategic initiatives today, this year and next year? </a:t>
            </a:r>
            <a:endParaRPr/>
          </a:p>
          <a:p>
            <a:pPr marL="0" marR="0" lvl="0" indent="0" algn="l" rtl="0">
              <a:spcBef>
                <a:spcPts val="0"/>
              </a:spcBef>
              <a:spcAft>
                <a:spcPts val="0"/>
              </a:spcAft>
              <a:buNone/>
            </a:pPr>
            <a:endParaRPr sz="2800">
              <a:solidFill>
                <a:schemeClr val="dk1"/>
              </a:solidFill>
              <a:latin typeface="Arial"/>
              <a:ea typeface="Arial"/>
              <a:cs typeface="Arial"/>
              <a:sym typeface="Arial"/>
            </a:endParaRPr>
          </a:p>
          <a:p>
            <a:pPr marL="0" marR="0" lvl="0" indent="0" algn="l" rtl="0">
              <a:spcBef>
                <a:spcPts val="0"/>
              </a:spcBef>
              <a:spcAft>
                <a:spcPts val="0"/>
              </a:spcAft>
              <a:buNone/>
            </a:pPr>
            <a:r>
              <a:rPr lang="en-US" sz="2800" b="1">
                <a:solidFill>
                  <a:srgbClr val="F6804A"/>
                </a:solidFill>
                <a:latin typeface="Century Gothic"/>
                <a:ea typeface="Century Gothic"/>
                <a:cs typeface="Century Gothic"/>
                <a:sym typeface="Century Gothic"/>
              </a:rPr>
              <a:t>- Smart leaders </a:t>
            </a:r>
            <a:r>
              <a:rPr lang="en-US" sz="2800">
                <a:solidFill>
                  <a:schemeClr val="dk1"/>
                </a:solidFill>
                <a:latin typeface="Century Gothic"/>
                <a:ea typeface="Century Gothic"/>
                <a:cs typeface="Century Gothic"/>
                <a:sym typeface="Century Gothic"/>
              </a:rPr>
              <a:t>understand that their job requires, choosing what </a:t>
            </a:r>
            <a:r>
              <a:rPr lang="en-US" sz="2800" i="1">
                <a:solidFill>
                  <a:schemeClr val="dk1"/>
                </a:solidFill>
                <a:latin typeface="Century Gothic"/>
                <a:ea typeface="Century Gothic"/>
                <a:cs typeface="Century Gothic"/>
                <a:sym typeface="Century Gothic"/>
              </a:rPr>
              <a:t>not</a:t>
            </a:r>
            <a:r>
              <a:rPr lang="en-US" sz="2800">
                <a:solidFill>
                  <a:schemeClr val="dk1"/>
                </a:solidFill>
                <a:latin typeface="Century Gothic"/>
                <a:ea typeface="Century Gothic"/>
                <a:cs typeface="Century Gothic"/>
                <a:sym typeface="Century Gothic"/>
              </a:rPr>
              <a:t> to do as much as what </a:t>
            </a:r>
            <a:r>
              <a:rPr lang="en-US" sz="2800" i="1">
                <a:solidFill>
                  <a:schemeClr val="dk1"/>
                </a:solidFill>
                <a:latin typeface="Century Gothic"/>
                <a:ea typeface="Century Gothic"/>
                <a:cs typeface="Century Gothic"/>
                <a:sym typeface="Century Gothic"/>
              </a:rPr>
              <a:t>to</a:t>
            </a:r>
            <a:r>
              <a:rPr lang="en-US" sz="2800">
                <a:solidFill>
                  <a:schemeClr val="dk1"/>
                </a:solidFill>
                <a:latin typeface="Century Gothic"/>
                <a:ea typeface="Century Gothic"/>
                <a:cs typeface="Century Gothic"/>
                <a:sym typeface="Century Gothic"/>
              </a:rPr>
              <a:t> do.</a:t>
            </a:r>
            <a:endParaRPr/>
          </a:p>
          <a:p>
            <a:pPr marL="0" marR="0" lvl="0" indent="0" algn="l" rtl="0">
              <a:spcBef>
                <a:spcPts val="0"/>
              </a:spcBef>
              <a:spcAft>
                <a:spcPts val="0"/>
              </a:spcAft>
              <a:buNone/>
            </a:pPr>
            <a:endParaRPr sz="28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r>
              <a:rPr lang="en-US" sz="2800">
                <a:solidFill>
                  <a:schemeClr val="dk1"/>
                </a:solidFill>
                <a:latin typeface="Century Gothic"/>
                <a:ea typeface="Century Gothic"/>
                <a:cs typeface="Century Gothic"/>
                <a:sym typeface="Century Gothic"/>
              </a:rPr>
              <a:t>- leaders often turn to rank ordering their priorities; it is natural and easy to make a list.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11"/>
          <p:cNvSpPr txBox="1">
            <a:spLocks noGrp="1"/>
          </p:cNvSpPr>
          <p:nvPr>
            <p:ph type="title"/>
          </p:nvPr>
        </p:nvSpPr>
        <p:spPr>
          <a:xfrm>
            <a:off x="522186" y="911163"/>
            <a:ext cx="10324884"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Three interdependent variables that are essential for priorities starting from </a:t>
            </a:r>
            <a:r>
              <a:rPr lang="en-US" b="1">
                <a:solidFill>
                  <a:srgbClr val="F6804A"/>
                </a:solidFill>
              </a:rPr>
              <a:t>initiative process:</a:t>
            </a:r>
            <a:endParaRPr sz="4400" b="1">
              <a:solidFill>
                <a:srgbClr val="F6804A"/>
              </a:solidFill>
            </a:endParaRPr>
          </a:p>
        </p:txBody>
      </p:sp>
      <p:sp>
        <p:nvSpPr>
          <p:cNvPr id="199" name="Google Shape;199;p11"/>
          <p:cNvSpPr txBox="1">
            <a:spLocks noGrp="1"/>
          </p:cNvSpPr>
          <p:nvPr>
            <p:ph type="body" idx="1"/>
          </p:nvPr>
        </p:nvSpPr>
        <p:spPr>
          <a:xfrm>
            <a:off x="722375" y="1948770"/>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r>
              <a:rPr lang="en-US"/>
              <a:t>.</a:t>
            </a:r>
            <a:endParaRPr sz="2400"/>
          </a:p>
        </p:txBody>
      </p:sp>
      <p:pic>
        <p:nvPicPr>
          <p:cNvPr id="200" name="Google Shape;200;p11"/>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01" name="Google Shape;201;p1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grpSp>
        <p:nvGrpSpPr>
          <p:cNvPr id="202" name="Google Shape;202;p11"/>
          <p:cNvGrpSpPr/>
          <p:nvPr/>
        </p:nvGrpSpPr>
        <p:grpSpPr>
          <a:xfrm>
            <a:off x="2668927" y="2281895"/>
            <a:ext cx="5288448" cy="3139840"/>
            <a:chOff x="262862" y="4"/>
            <a:chExt cx="5288448" cy="3139840"/>
          </a:xfrm>
        </p:grpSpPr>
        <p:sp>
          <p:nvSpPr>
            <p:cNvPr id="203" name="Google Shape;203;p11"/>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11"/>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Timing</a:t>
              </a:r>
              <a:endParaRPr/>
            </a:p>
          </p:txBody>
        </p:sp>
        <p:sp>
          <p:nvSpPr>
            <p:cNvPr id="205" name="Google Shape;205;p11"/>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Cost</a:t>
              </a:r>
              <a:endParaRPr sz="3400">
                <a:solidFill>
                  <a:schemeClr val="lt1"/>
                </a:solidFill>
                <a:latin typeface="Century Gothic"/>
                <a:ea typeface="Century Gothic"/>
                <a:cs typeface="Century Gothic"/>
                <a:sym typeface="Century Gothic"/>
              </a:endParaRPr>
            </a:p>
          </p:txBody>
        </p:sp>
        <p:sp>
          <p:nvSpPr>
            <p:cNvPr id="207" name="Google Shape;207;p11"/>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1"/>
            <p:cNvSpPr txBox="1"/>
            <p:nvPr/>
          </p:nvSpPr>
          <p:spPr>
            <a:xfrm>
              <a:off x="1808225" y="1690908"/>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Resources</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2"/>
          <p:cNvSpPr txBox="1">
            <a:spLocks noGrp="1"/>
          </p:cNvSpPr>
          <p:nvPr>
            <p:ph type="body" idx="1"/>
          </p:nvPr>
        </p:nvSpPr>
        <p:spPr>
          <a:xfrm>
            <a:off x="619505" y="1219006"/>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endParaRPr/>
          </a:p>
          <a:p>
            <a:pPr marL="0" lvl="0" indent="0" algn="l" rtl="0">
              <a:lnSpc>
                <a:spcPct val="120000"/>
              </a:lnSpc>
              <a:spcBef>
                <a:spcPts val="1000"/>
              </a:spcBef>
              <a:spcAft>
                <a:spcPts val="0"/>
              </a:spcAft>
              <a:buSzPts val="2000"/>
              <a:buNone/>
            </a:pPr>
            <a:r>
              <a:rPr lang="en-US"/>
              <a:t>- Once a leader decides what </a:t>
            </a:r>
            <a:r>
              <a:rPr lang="en-US" b="1">
                <a:solidFill>
                  <a:srgbClr val="155B31"/>
                </a:solidFill>
                <a:highlight>
                  <a:srgbClr val="F5FAA4"/>
                </a:highlight>
              </a:rPr>
              <a:t>resources</a:t>
            </a:r>
            <a:r>
              <a:rPr lang="en-US" b="1">
                <a:solidFill>
                  <a:srgbClr val="155B31"/>
                </a:solidFill>
              </a:rPr>
              <a:t> </a:t>
            </a:r>
            <a:r>
              <a:rPr lang="en-US"/>
              <a:t>will be allocated to achieve which </a:t>
            </a:r>
            <a:r>
              <a:rPr lang="en-US" b="1">
                <a:solidFill>
                  <a:srgbClr val="155B31"/>
                </a:solidFill>
                <a:highlight>
                  <a:srgbClr val="F5FAA4"/>
                </a:highlight>
              </a:rPr>
              <a:t>objectives</a:t>
            </a:r>
            <a:r>
              <a:rPr lang="en-US"/>
              <a:t> over what periods of </a:t>
            </a:r>
            <a:r>
              <a:rPr lang="en-US" b="1">
                <a:solidFill>
                  <a:srgbClr val="155B31"/>
                </a:solidFill>
                <a:highlight>
                  <a:srgbClr val="F5FAA4"/>
                </a:highlight>
              </a:rPr>
              <a:t>time</a:t>
            </a:r>
            <a:r>
              <a:rPr lang="en-US"/>
              <a:t>, he has no more need for ranking. he will be forced to acknowledging three kinds of priorities: </a:t>
            </a:r>
            <a:r>
              <a:rPr lang="en-US" b="1">
                <a:solidFill>
                  <a:srgbClr val="E80C96"/>
                </a:solidFill>
              </a:rPr>
              <a:t>critical, important, and desirable</a:t>
            </a:r>
            <a:r>
              <a:rPr lang="en-US"/>
              <a:t>..</a:t>
            </a:r>
            <a:endParaRPr/>
          </a:p>
          <a:p>
            <a:pPr marL="0" lvl="0" indent="0" algn="l" rtl="0">
              <a:lnSpc>
                <a:spcPct val="120000"/>
              </a:lnSpc>
              <a:spcBef>
                <a:spcPts val="1000"/>
              </a:spcBef>
              <a:spcAft>
                <a:spcPts val="0"/>
              </a:spcAft>
              <a:buSzPts val="2400"/>
              <a:buNone/>
            </a:pPr>
            <a:endParaRPr sz="2400"/>
          </a:p>
          <a:p>
            <a:pPr marL="0" lvl="0" indent="0" algn="l" rtl="0">
              <a:lnSpc>
                <a:spcPct val="120000"/>
              </a:lnSpc>
              <a:spcBef>
                <a:spcPts val="1000"/>
              </a:spcBef>
              <a:spcAft>
                <a:spcPts val="0"/>
              </a:spcAft>
              <a:buSzPts val="2000"/>
              <a:buNone/>
            </a:pPr>
            <a:r>
              <a:rPr lang="en-US"/>
              <a:t> </a:t>
            </a:r>
            <a:endParaRPr sz="2400">
              <a:solidFill>
                <a:srgbClr val="FF0000"/>
              </a:solidFill>
            </a:endParaRPr>
          </a:p>
        </p:txBody>
      </p:sp>
      <p:pic>
        <p:nvPicPr>
          <p:cNvPr id="215" name="Google Shape;215;p12"/>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16" name="Google Shape;216;p1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217" name="Google Shape;217;p12" descr="Platform priorities | CIO"/>
          <p:cNvPicPr preferRelativeResize="0"/>
          <p:nvPr/>
        </p:nvPicPr>
        <p:blipFill rotWithShape="1">
          <a:blip r:embed="rId4">
            <a:alphaModFix/>
          </a:blip>
          <a:srcRect/>
          <a:stretch/>
        </p:blipFill>
        <p:spPr>
          <a:xfrm>
            <a:off x="7093527" y="3336430"/>
            <a:ext cx="4478967" cy="22987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3"/>
          <p:cNvSpPr txBox="1">
            <a:spLocks noGrp="1"/>
          </p:cNvSpPr>
          <p:nvPr>
            <p:ph type="body" idx="1"/>
          </p:nvPr>
        </p:nvSpPr>
        <p:spPr>
          <a:xfrm>
            <a:off x="838200" y="1825625"/>
            <a:ext cx="8266043"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Before work can be completed, three basic steps must take place:</a:t>
            </a:r>
            <a:endParaRPr/>
          </a:p>
          <a:p>
            <a:pPr marL="685800" lvl="1" indent="-228600" algn="l" rtl="0">
              <a:lnSpc>
                <a:spcPct val="120000"/>
              </a:lnSpc>
              <a:spcBef>
                <a:spcPts val="500"/>
              </a:spcBef>
              <a:spcAft>
                <a:spcPts val="0"/>
              </a:spcAft>
              <a:buSzPts val="1800"/>
              <a:buChar char="•"/>
            </a:pPr>
            <a:r>
              <a:rPr lang="en-US" b="1">
                <a:solidFill>
                  <a:srgbClr val="7030A0"/>
                </a:solidFill>
              </a:rPr>
              <a:t>Planning</a:t>
            </a:r>
            <a:r>
              <a:rPr lang="en-US"/>
              <a:t> takes place early in the project, and determines objectives to be completed, resources available, etc.</a:t>
            </a:r>
            <a:endParaRPr/>
          </a:p>
          <a:p>
            <a:pPr marL="685800" lvl="1" indent="-228600" algn="l" rtl="0">
              <a:lnSpc>
                <a:spcPct val="120000"/>
              </a:lnSpc>
              <a:spcBef>
                <a:spcPts val="500"/>
              </a:spcBef>
              <a:spcAft>
                <a:spcPts val="0"/>
              </a:spcAft>
              <a:buSzPts val="1800"/>
              <a:buChar char="•"/>
            </a:pPr>
            <a:r>
              <a:rPr lang="en-US" b="1">
                <a:solidFill>
                  <a:srgbClr val="7030A0"/>
                </a:solidFill>
              </a:rPr>
              <a:t>Estimating</a:t>
            </a:r>
            <a:r>
              <a:rPr lang="en-US"/>
              <a:t> is the process of determining how long or how many resources each planned element will take</a:t>
            </a:r>
            <a:endParaRPr/>
          </a:p>
          <a:p>
            <a:pPr marL="685800" lvl="1" indent="-228600" algn="l" rtl="0">
              <a:lnSpc>
                <a:spcPct val="120000"/>
              </a:lnSpc>
              <a:spcBef>
                <a:spcPts val="500"/>
              </a:spcBef>
              <a:spcAft>
                <a:spcPts val="0"/>
              </a:spcAft>
              <a:buSzPts val="1800"/>
              <a:buChar char="•"/>
            </a:pPr>
            <a:r>
              <a:rPr lang="en-US" b="1">
                <a:solidFill>
                  <a:srgbClr val="7030A0"/>
                </a:solidFill>
              </a:rPr>
              <a:t>Scheduling</a:t>
            </a:r>
            <a:r>
              <a:rPr lang="en-US"/>
              <a:t> is the </a:t>
            </a:r>
            <a:r>
              <a:rPr lang="en-US" b="1">
                <a:solidFill>
                  <a:srgbClr val="F6804A"/>
                </a:solidFill>
                <a:highlight>
                  <a:srgbClr val="C0C0C0"/>
                </a:highlight>
              </a:rPr>
              <a:t>‘calendarization’</a:t>
            </a:r>
            <a:r>
              <a:rPr lang="en-US" b="1">
                <a:solidFill>
                  <a:srgbClr val="70F7A0"/>
                </a:solidFill>
                <a:highlight>
                  <a:srgbClr val="C0C0C0"/>
                </a:highlight>
              </a:rPr>
              <a:t> </a:t>
            </a:r>
            <a:r>
              <a:rPr lang="en-US"/>
              <a:t>of estimated work</a:t>
            </a:r>
            <a:endParaRPr/>
          </a:p>
          <a:p>
            <a:pPr marL="228600" lvl="0" indent="-228600" algn="l" rtl="0">
              <a:lnSpc>
                <a:spcPct val="120000"/>
              </a:lnSpc>
              <a:spcBef>
                <a:spcPts val="1000"/>
              </a:spcBef>
              <a:spcAft>
                <a:spcPts val="0"/>
              </a:spcAft>
              <a:buSzPts val="2000"/>
              <a:buChar char="•"/>
            </a:pPr>
            <a:r>
              <a:rPr lang="en-US"/>
              <a:t>Once the work begins (</a:t>
            </a:r>
            <a:r>
              <a:rPr lang="en-US" i="1"/>
              <a:t>execution</a:t>
            </a:r>
            <a:r>
              <a:rPr lang="en-US"/>
              <a:t> of plans):</a:t>
            </a:r>
            <a:endParaRPr/>
          </a:p>
          <a:p>
            <a:pPr marL="685800" lvl="1" indent="-228600" algn="l" rtl="0">
              <a:lnSpc>
                <a:spcPct val="120000"/>
              </a:lnSpc>
              <a:spcBef>
                <a:spcPts val="500"/>
              </a:spcBef>
              <a:spcAft>
                <a:spcPts val="0"/>
              </a:spcAft>
              <a:buSzPts val="1800"/>
              <a:buChar char="•"/>
            </a:pPr>
            <a:r>
              <a:rPr lang="en-US" b="1">
                <a:solidFill>
                  <a:srgbClr val="7030A0"/>
                </a:solidFill>
              </a:rPr>
              <a:t>Tracking</a:t>
            </a:r>
            <a:r>
              <a:rPr lang="en-US"/>
              <a:t> must occur, comparing actual results with plans, estimates, and schedules</a:t>
            </a:r>
            <a:endParaRPr/>
          </a:p>
          <a:p>
            <a:pPr marL="685800" lvl="1" indent="-228600" algn="l" rtl="0">
              <a:lnSpc>
                <a:spcPct val="120000"/>
              </a:lnSpc>
              <a:spcBef>
                <a:spcPts val="500"/>
              </a:spcBef>
              <a:spcAft>
                <a:spcPts val="0"/>
              </a:spcAft>
              <a:buSzPts val="1800"/>
              <a:buChar char="•"/>
            </a:pPr>
            <a:r>
              <a:rPr lang="en-US"/>
              <a:t>If changes occur or results vary from plans, repeat the steps</a:t>
            </a:r>
            <a:endParaRPr/>
          </a:p>
        </p:txBody>
      </p:sp>
      <p:sp>
        <p:nvSpPr>
          <p:cNvPr id="224" name="Google Shape;224;p1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Planning and Prioritizing Project Work</a:t>
            </a:r>
            <a:endParaRPr/>
          </a:p>
        </p:txBody>
      </p:sp>
      <p:pic>
        <p:nvPicPr>
          <p:cNvPr id="225" name="Google Shape;225;p13"/>
          <p:cNvPicPr preferRelativeResize="0"/>
          <p:nvPr/>
        </p:nvPicPr>
        <p:blipFill rotWithShape="1">
          <a:blip r:embed="rId3">
            <a:alphaModFix/>
          </a:blip>
          <a:srcRect/>
          <a:stretch/>
        </p:blipFill>
        <p:spPr>
          <a:xfrm>
            <a:off x="9402166" y="1812373"/>
            <a:ext cx="1964886" cy="4260574"/>
          </a:xfrm>
          <a:prstGeom prst="rect">
            <a:avLst/>
          </a:prstGeom>
          <a:noFill/>
          <a:ln>
            <a:noFill/>
          </a:ln>
        </p:spPr>
      </p:pic>
      <p:sp>
        <p:nvSpPr>
          <p:cNvPr id="226" name="Google Shape;226;p1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88.</a:t>
            </a:r>
            <a:endParaRPr/>
          </a:p>
        </p:txBody>
      </p:sp>
      <p:pic>
        <p:nvPicPr>
          <p:cNvPr id="227" name="Google Shape;227;p13"/>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228" name="Google Shape;228;p1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4"/>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7030A0"/>
              </a:buClr>
              <a:buSzPts val="4400"/>
              <a:buFont typeface="Century Gothic"/>
              <a:buNone/>
            </a:pPr>
            <a:r>
              <a:rPr lang="en-US" sz="4400" b="1">
                <a:solidFill>
                  <a:srgbClr val="7030A0"/>
                </a:solidFill>
              </a:rPr>
              <a:t>Planning project work:</a:t>
            </a:r>
            <a:endParaRPr sz="4400"/>
          </a:p>
        </p:txBody>
      </p:sp>
      <p:sp>
        <p:nvSpPr>
          <p:cNvPr id="235" name="Google Shape;235;p14"/>
          <p:cNvSpPr txBox="1">
            <a:spLocks noGrp="1"/>
          </p:cNvSpPr>
          <p:nvPr>
            <p:ph type="body" idx="1"/>
          </p:nvPr>
        </p:nvSpPr>
        <p:spPr>
          <a:xfrm>
            <a:off x="-676119" y="2874271"/>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endParaRPr/>
          </a:p>
          <a:p>
            <a:pPr marL="0" lvl="0" indent="0" algn="l" rtl="0">
              <a:lnSpc>
                <a:spcPct val="120000"/>
              </a:lnSpc>
              <a:spcBef>
                <a:spcPts val="1000"/>
              </a:spcBef>
              <a:spcAft>
                <a:spcPts val="0"/>
              </a:spcAft>
              <a:buSzPts val="2400"/>
              <a:buNone/>
            </a:pPr>
            <a:endParaRPr sz="2400"/>
          </a:p>
        </p:txBody>
      </p:sp>
      <p:pic>
        <p:nvPicPr>
          <p:cNvPr id="236" name="Google Shape;236;p14"/>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37" name="Google Shape;237;p1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38" name="Google Shape;238;p14"/>
          <p:cNvSpPr/>
          <p:nvPr/>
        </p:nvSpPr>
        <p:spPr>
          <a:xfrm>
            <a:off x="1094410" y="1989177"/>
            <a:ext cx="7238059" cy="1600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 Is devising and maintaining a workable scheme to accomplish the business need via using  </a:t>
            </a:r>
            <a:r>
              <a:rPr lang="en-US" sz="2000" b="1">
                <a:solidFill>
                  <a:srgbClr val="00B050"/>
                </a:solidFill>
                <a:latin typeface="Century Gothic"/>
                <a:ea typeface="Century Gothic"/>
                <a:cs typeface="Century Gothic"/>
                <a:sym typeface="Century Gothic"/>
              </a:rPr>
              <a:t>a formal, approved documents used to guide both project execution and project control.</a:t>
            </a:r>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239" name="Google Shape;239;p14"/>
          <p:cNvPicPr preferRelativeResize="0"/>
          <p:nvPr/>
        </p:nvPicPr>
        <p:blipFill rotWithShape="1">
          <a:blip r:embed="rId4">
            <a:alphaModFix/>
          </a:blip>
          <a:srcRect/>
          <a:stretch/>
        </p:blipFill>
        <p:spPr>
          <a:xfrm>
            <a:off x="9132703" y="1424152"/>
            <a:ext cx="1964886" cy="4260574"/>
          </a:xfrm>
          <a:prstGeom prst="rect">
            <a:avLst/>
          </a:prstGeom>
          <a:noFill/>
          <a:ln>
            <a:noFill/>
          </a:ln>
        </p:spPr>
      </p:pic>
      <p:pic>
        <p:nvPicPr>
          <p:cNvPr id="240" name="Google Shape;240;p14" descr="5 Benefits of Strategic Planning | Envisio"/>
          <p:cNvPicPr preferRelativeResize="0"/>
          <p:nvPr/>
        </p:nvPicPr>
        <p:blipFill rotWithShape="1">
          <a:blip r:embed="rId5">
            <a:alphaModFix/>
          </a:blip>
          <a:srcRect/>
          <a:stretch/>
        </p:blipFill>
        <p:spPr>
          <a:xfrm>
            <a:off x="2729006" y="3589615"/>
            <a:ext cx="3937000" cy="20701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5"/>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20884A"/>
              </a:buClr>
              <a:buSzPts val="3200"/>
              <a:buFont typeface="Century Gothic"/>
              <a:buNone/>
            </a:pPr>
            <a:r>
              <a:rPr lang="en-US" b="1">
                <a:solidFill>
                  <a:srgbClr val="20884A"/>
                </a:solidFill>
              </a:rPr>
              <a:t>Elements of a project planning work: </a:t>
            </a:r>
            <a:endParaRPr/>
          </a:p>
        </p:txBody>
      </p:sp>
      <p:sp>
        <p:nvSpPr>
          <p:cNvPr id="247" name="Google Shape;247;p15"/>
          <p:cNvSpPr txBox="1">
            <a:spLocks noGrp="1"/>
          </p:cNvSpPr>
          <p:nvPr>
            <p:ph type="body" idx="1"/>
          </p:nvPr>
        </p:nvSpPr>
        <p:spPr>
          <a:xfrm>
            <a:off x="722375" y="1678606"/>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endParaRPr/>
          </a:p>
          <a:p>
            <a:pPr marL="228600" lvl="0" indent="-228600" algn="l" rtl="0">
              <a:lnSpc>
                <a:spcPct val="120000"/>
              </a:lnSpc>
              <a:spcBef>
                <a:spcPts val="1000"/>
              </a:spcBef>
              <a:spcAft>
                <a:spcPts val="0"/>
              </a:spcAft>
              <a:buSzPts val="2000"/>
              <a:buChar char="•"/>
            </a:pPr>
            <a:r>
              <a:rPr lang="en-US" b="1">
                <a:solidFill>
                  <a:srgbClr val="E80C96"/>
                </a:solidFill>
              </a:rPr>
              <a:t>Interrelates all tasks on a common time scale like: </a:t>
            </a:r>
            <a:endParaRPr sz="2400" b="1">
              <a:solidFill>
                <a:srgbClr val="E80C96"/>
              </a:solidFill>
            </a:endParaRPr>
          </a:p>
          <a:p>
            <a:pPr marL="0" lvl="0" indent="0" algn="l" rtl="0">
              <a:lnSpc>
                <a:spcPct val="120000"/>
              </a:lnSpc>
              <a:spcBef>
                <a:spcPts val="1000"/>
              </a:spcBef>
              <a:spcAft>
                <a:spcPts val="0"/>
              </a:spcAft>
              <a:buSzPts val="2000"/>
              <a:buNone/>
            </a:pPr>
            <a:r>
              <a:rPr lang="en-US"/>
              <a:t>–  Names of the tasks and work packages listed in the WBS (work breakdown structure). </a:t>
            </a:r>
            <a:endParaRPr sz="2400"/>
          </a:p>
          <a:p>
            <a:pPr marL="0" lvl="0" indent="0" algn="l" rtl="0">
              <a:lnSpc>
                <a:spcPct val="120000"/>
              </a:lnSpc>
              <a:spcBef>
                <a:spcPts val="1000"/>
              </a:spcBef>
              <a:spcAft>
                <a:spcPts val="0"/>
              </a:spcAft>
              <a:buSzPts val="2000"/>
              <a:buNone/>
            </a:pPr>
            <a:r>
              <a:rPr lang="en-US"/>
              <a:t>–  Names of the persons responsible for each task .</a:t>
            </a:r>
            <a:endParaRPr sz="2400"/>
          </a:p>
          <a:p>
            <a:pPr marL="0" lvl="0" indent="0" algn="l" rtl="0">
              <a:lnSpc>
                <a:spcPct val="120000"/>
              </a:lnSpc>
              <a:spcBef>
                <a:spcPts val="1000"/>
              </a:spcBef>
              <a:spcAft>
                <a:spcPts val="0"/>
              </a:spcAft>
              <a:buSzPts val="2000"/>
              <a:buNone/>
            </a:pPr>
            <a:r>
              <a:rPr lang="en-US"/>
              <a:t>–  Expected duration of each task .</a:t>
            </a:r>
            <a:endParaRPr sz="2400"/>
          </a:p>
          <a:p>
            <a:pPr marL="0" lvl="0" indent="0" algn="l" rtl="0">
              <a:lnSpc>
                <a:spcPct val="120000"/>
              </a:lnSpc>
              <a:spcBef>
                <a:spcPts val="1000"/>
              </a:spcBef>
              <a:spcAft>
                <a:spcPts val="0"/>
              </a:spcAft>
              <a:buSzPts val="2000"/>
              <a:buNone/>
            </a:pPr>
            <a:r>
              <a:rPr lang="en-US"/>
              <a:t>–  Due date of each task .</a:t>
            </a:r>
            <a:endParaRPr sz="2400"/>
          </a:p>
          <a:p>
            <a:pPr marL="0" lvl="0" indent="0" algn="l" rtl="0">
              <a:lnSpc>
                <a:spcPct val="120000"/>
              </a:lnSpc>
              <a:spcBef>
                <a:spcPts val="1000"/>
              </a:spcBef>
              <a:spcAft>
                <a:spcPts val="0"/>
              </a:spcAft>
              <a:buSzPts val="2400"/>
              <a:buNone/>
            </a:pPr>
            <a:endParaRPr sz="2400"/>
          </a:p>
        </p:txBody>
      </p:sp>
      <p:pic>
        <p:nvPicPr>
          <p:cNvPr id="248" name="Google Shape;248;p15"/>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49" name="Google Shape;249;p1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255" name="Google Shape;255;p16"/>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56" name="Google Shape;256;p16"/>
          <p:cNvSpPr/>
          <p:nvPr/>
        </p:nvSpPr>
        <p:spPr>
          <a:xfrm>
            <a:off x="162305" y="619896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57" name="Google Shape;257;p16"/>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00B050"/>
                </a:solidFill>
                <a:latin typeface="Century Gothic"/>
                <a:ea typeface="Century Gothic"/>
                <a:cs typeface="Century Gothic"/>
                <a:sym typeface="Century Gothic"/>
              </a:rPr>
              <a:t>5.2 Estimation Methods</a:t>
            </a:r>
            <a:endParaRPr sz="6600" b="1" i="0" cap="none">
              <a:solidFill>
                <a:srgbClr val="00B050"/>
              </a:solidFill>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3" name="Google Shape;263;p1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64" name="Google Shape;264;p1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65" name="Google Shape;265;p17"/>
          <p:cNvSpPr/>
          <p:nvPr/>
        </p:nvSpPr>
        <p:spPr>
          <a:xfrm>
            <a:off x="510540" y="758964"/>
            <a:ext cx="7629413" cy="50167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u="sng">
                <a:solidFill>
                  <a:srgbClr val="E80C96"/>
                </a:solidFill>
                <a:latin typeface="Century Gothic"/>
                <a:ea typeface="Century Gothic"/>
                <a:cs typeface="Century Gothic"/>
                <a:sym typeface="Century Gothic"/>
              </a:rPr>
              <a:t>Why </a:t>
            </a:r>
            <a:r>
              <a:rPr lang="en-US" sz="2800" b="1" u="sng">
                <a:solidFill>
                  <a:srgbClr val="00B0F0"/>
                </a:solidFill>
                <a:latin typeface="Century Gothic"/>
                <a:ea typeface="Century Gothic"/>
                <a:cs typeface="Century Gothic"/>
                <a:sym typeface="Century Gothic"/>
              </a:rPr>
              <a:t>project leader </a:t>
            </a:r>
            <a:r>
              <a:rPr lang="en-US" sz="2800" b="1" u="sng">
                <a:solidFill>
                  <a:srgbClr val="E80C96"/>
                </a:solidFill>
                <a:latin typeface="Century Gothic"/>
                <a:ea typeface="Century Gothic"/>
                <a:cs typeface="Century Gothic"/>
                <a:sym typeface="Century Gothic"/>
              </a:rPr>
              <a:t>need to estimate the scope of work?</a:t>
            </a:r>
            <a:endParaRPr/>
          </a:p>
          <a:p>
            <a:pPr marL="0" marR="0" lvl="0" indent="0" algn="l" rtl="0">
              <a:spcBef>
                <a:spcPts val="0"/>
              </a:spcBef>
              <a:spcAft>
                <a:spcPts val="0"/>
              </a:spcAft>
              <a:buNone/>
            </a:pPr>
            <a:endParaRPr sz="2400" b="1" u="sng">
              <a:solidFill>
                <a:srgbClr val="E80C96"/>
              </a:solidFill>
              <a:latin typeface="Century Gothic"/>
              <a:ea typeface="Century Gothic"/>
              <a:cs typeface="Century Gothic"/>
              <a:sym typeface="Century Gothic"/>
            </a:endParaRPr>
          </a:p>
          <a:p>
            <a:pPr marL="0" marR="0" lvl="0" indent="0" algn="l" rtl="0">
              <a:spcBef>
                <a:spcPts val="0"/>
              </a:spcBef>
              <a:spcAft>
                <a:spcPts val="0"/>
              </a:spcAft>
              <a:buNone/>
            </a:pPr>
            <a:r>
              <a:rPr lang="en-US" sz="2400" b="1">
                <a:solidFill>
                  <a:srgbClr val="00B0F0"/>
                </a:solidFill>
                <a:latin typeface="Lato"/>
                <a:ea typeface="Lato"/>
                <a:cs typeface="Lato"/>
                <a:sym typeface="Lato"/>
              </a:rPr>
              <a:t>Estimating a project’s scope of work: </a:t>
            </a:r>
            <a:r>
              <a:rPr lang="en-US" sz="2400">
                <a:solidFill>
                  <a:srgbClr val="2B2F33"/>
                </a:solidFill>
                <a:latin typeface="Lato"/>
                <a:ea typeface="Lato"/>
                <a:cs typeface="Lato"/>
                <a:sym typeface="Lato"/>
              </a:rPr>
              <a:t>means laying out what tasks, deliverables, and dependencies are all built into the project.</a:t>
            </a:r>
            <a:endParaRPr/>
          </a:p>
          <a:p>
            <a:pPr marL="0" marR="0" lvl="0" indent="0" algn="l" rtl="0">
              <a:spcBef>
                <a:spcPts val="0"/>
              </a:spcBef>
              <a:spcAft>
                <a:spcPts val="0"/>
              </a:spcAft>
              <a:buNone/>
            </a:pPr>
            <a:r>
              <a:rPr lang="en-US" sz="2400">
                <a:solidFill>
                  <a:srgbClr val="2B2F33"/>
                </a:solidFill>
                <a:latin typeface="Lato"/>
                <a:ea typeface="Lato"/>
                <a:cs typeface="Lato"/>
                <a:sym typeface="Lato"/>
              </a:rPr>
              <a:t>This covers all aspects of the project from technical development to catch-ups and calls. </a:t>
            </a:r>
            <a:endParaRPr/>
          </a:p>
          <a:p>
            <a:pPr marL="0" marR="0" lvl="0" indent="0" algn="l" rtl="0">
              <a:spcBef>
                <a:spcPts val="0"/>
              </a:spcBef>
              <a:spcAft>
                <a:spcPts val="0"/>
              </a:spcAft>
              <a:buNone/>
            </a:pPr>
            <a:endParaRPr sz="2400">
              <a:solidFill>
                <a:srgbClr val="2B2F33"/>
              </a:solidFill>
              <a:latin typeface="Lato"/>
              <a:ea typeface="Lato"/>
              <a:cs typeface="Lato"/>
              <a:sym typeface="Lato"/>
            </a:endParaRPr>
          </a:p>
          <a:p>
            <a:pPr marL="0" marR="0" lvl="0" indent="0" algn="l" rtl="0">
              <a:spcBef>
                <a:spcPts val="0"/>
              </a:spcBef>
              <a:spcAft>
                <a:spcPts val="0"/>
              </a:spcAft>
              <a:buNone/>
            </a:pPr>
            <a:r>
              <a:rPr lang="en-US" sz="2400">
                <a:solidFill>
                  <a:srgbClr val="2B2F33"/>
                </a:solidFill>
                <a:latin typeface="Lato"/>
                <a:ea typeface="Lato"/>
                <a:cs typeface="Lato"/>
                <a:sym typeface="Lato"/>
              </a:rPr>
              <a:t>To be more accurate: </a:t>
            </a:r>
            <a:r>
              <a:rPr lang="en-US" sz="2400">
                <a:solidFill>
                  <a:srgbClr val="A86618"/>
                </a:solidFill>
                <a:latin typeface="Lato"/>
                <a:ea typeface="Lato"/>
                <a:cs typeface="Lato"/>
                <a:sym typeface="Lato"/>
              </a:rPr>
              <a:t>estimating what the project will actually involve </a:t>
            </a:r>
            <a:r>
              <a:rPr lang="en-US" sz="2400">
                <a:solidFill>
                  <a:srgbClr val="2B2F33"/>
                </a:solidFill>
                <a:latin typeface="Lato"/>
                <a:ea typeface="Lato"/>
                <a:cs typeface="Lato"/>
                <a:sym typeface="Lato"/>
              </a:rPr>
              <a:t>will help you </a:t>
            </a:r>
            <a:r>
              <a:rPr lang="en-US" sz="2400">
                <a:solidFill>
                  <a:srgbClr val="A86618"/>
                </a:solidFill>
                <a:latin typeface="Lato"/>
                <a:ea typeface="Lato"/>
                <a:cs typeface="Lato"/>
                <a:sym typeface="Lato"/>
              </a:rPr>
              <a:t>better predict how much it will cost, how long it will take, and what potential roadblocks may slow things down.</a:t>
            </a:r>
            <a:endParaRPr sz="2400" b="0" i="0" u="none" strike="noStrike">
              <a:solidFill>
                <a:srgbClr val="A86618"/>
              </a:solidFill>
              <a:latin typeface="Lato"/>
              <a:ea typeface="Lato"/>
              <a:cs typeface="Lato"/>
              <a:sym typeface="Lato"/>
            </a:endParaRPr>
          </a:p>
        </p:txBody>
      </p:sp>
      <p:pic>
        <p:nvPicPr>
          <p:cNvPr id="266" name="Google Shape;266;p17" descr="The Art of IT Effort Estimation – renierbotha ltd"/>
          <p:cNvPicPr preferRelativeResize="0"/>
          <p:nvPr/>
        </p:nvPicPr>
        <p:blipFill rotWithShape="1">
          <a:blip r:embed="rId4">
            <a:alphaModFix/>
          </a:blip>
          <a:srcRect/>
          <a:stretch/>
        </p:blipFill>
        <p:spPr>
          <a:xfrm>
            <a:off x="8139953" y="2419350"/>
            <a:ext cx="3894715" cy="20193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1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73" name="Google Shape;273;p1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74" name="Google Shape;274;p18"/>
          <p:cNvSpPr/>
          <p:nvPr/>
        </p:nvSpPr>
        <p:spPr>
          <a:xfrm>
            <a:off x="428767" y="1511393"/>
            <a:ext cx="7719060" cy="5042855"/>
          </a:xfrm>
          <a:prstGeom prst="rect">
            <a:avLst/>
          </a:prstGeom>
          <a:noFill/>
          <a:ln>
            <a:noFill/>
          </a:ln>
        </p:spPr>
        <p:txBody>
          <a:bodyPr spcFirstLastPara="1" wrap="square" lIns="91425" tIns="45700" rIns="91425" bIns="45700" anchor="t" anchorCtr="0">
            <a:spAutoFit/>
          </a:bodyPr>
          <a:lstStyle/>
          <a:p>
            <a:pPr marL="0" marR="0" lvl="0" indent="0" algn="l" rtl="1">
              <a:spcBef>
                <a:spcPts val="0"/>
              </a:spcBef>
              <a:spcAft>
                <a:spcPts val="0"/>
              </a:spcAft>
              <a:buNone/>
            </a:pPr>
            <a:r>
              <a:rPr lang="en-US" sz="1800" b="1" dirty="0">
                <a:solidFill>
                  <a:srgbClr val="00B050"/>
                </a:solidFill>
                <a:latin typeface="Lato"/>
                <a:ea typeface="Lato"/>
                <a:cs typeface="Lato"/>
                <a:sym typeface="Lato"/>
              </a:rPr>
              <a:t>Project estimation means: </a:t>
            </a:r>
            <a:r>
              <a:rPr lang="en-US" sz="1800" dirty="0">
                <a:solidFill>
                  <a:srgbClr val="2B2F33"/>
                </a:solidFill>
                <a:latin typeface="Lato"/>
                <a:ea typeface="Lato"/>
                <a:cs typeface="Lato"/>
                <a:sym typeface="Lato"/>
              </a:rPr>
              <a:t>looking through all available data to propose the time, cost, and resources needed to complete a project.</a:t>
            </a:r>
            <a:endParaRPr dirty="0"/>
          </a:p>
          <a:p>
            <a:pPr marL="0" marR="0" lvl="0" indent="0" algn="l" rtl="1">
              <a:spcBef>
                <a:spcPts val="0"/>
              </a:spcBef>
              <a:spcAft>
                <a:spcPts val="0"/>
              </a:spcAft>
              <a:buNone/>
            </a:pPr>
            <a:endParaRPr sz="1800" dirty="0">
              <a:solidFill>
                <a:srgbClr val="2B2F33"/>
              </a:solidFill>
              <a:latin typeface="Lato"/>
              <a:ea typeface="Lato"/>
              <a:cs typeface="Lato"/>
              <a:sym typeface="Lato"/>
            </a:endParaRPr>
          </a:p>
          <a:p>
            <a:pPr marL="0" marR="0" lvl="0" indent="0" algn="l" rtl="1">
              <a:spcBef>
                <a:spcPts val="0"/>
              </a:spcBef>
              <a:spcAft>
                <a:spcPts val="0"/>
              </a:spcAft>
              <a:buNone/>
            </a:pPr>
            <a:r>
              <a:rPr lang="en-US" sz="1800" b="1" u="sng" dirty="0">
                <a:solidFill>
                  <a:srgbClr val="E80C96"/>
                </a:solidFill>
                <a:latin typeface="Century Gothic"/>
                <a:ea typeface="Century Gothic"/>
                <a:cs typeface="Century Gothic"/>
                <a:sym typeface="Century Gothic"/>
              </a:rPr>
              <a:t>The </a:t>
            </a:r>
            <a:r>
              <a:rPr lang="en-US" sz="1800" b="1" u="sng" dirty="0">
                <a:solidFill>
                  <a:srgbClr val="E80C96"/>
                </a:solidFill>
                <a:latin typeface="Century Gothic"/>
                <a:ea typeface="Century Gothic"/>
                <a:cs typeface="Century Gothic"/>
                <a:sym typeface="Century Gothic"/>
                <a:hlinkClick r:id="rId4">
                  <a:extLst>
                    <a:ext uri="{A12FA001-AC4F-418D-AE19-62706E023703}">
                      <ahyp:hlinkClr xmlns:ahyp="http://schemas.microsoft.com/office/drawing/2018/hyperlinkcolor" val="tx"/>
                    </a:ext>
                  </a:extLst>
                </a:hlinkClick>
              </a:rPr>
              <a:t>project deliverables</a:t>
            </a:r>
            <a:r>
              <a:rPr lang="en-US" sz="1800" b="1" u="sng" dirty="0">
                <a:solidFill>
                  <a:srgbClr val="E80C96"/>
                </a:solidFill>
                <a:latin typeface="Century Gothic"/>
                <a:ea typeface="Century Gothic"/>
                <a:cs typeface="Century Gothic"/>
                <a:sym typeface="Century Gothic"/>
              </a:rPr>
              <a:t> for estimating include: </a:t>
            </a:r>
            <a:endParaRPr dirty="0"/>
          </a:p>
          <a:p>
            <a:pPr marL="0" marR="0" lvl="0" indent="0" algn="l" rtl="1">
              <a:lnSpc>
                <a:spcPct val="200000"/>
              </a:lnSpc>
              <a:spcBef>
                <a:spcPts val="0"/>
              </a:spcBef>
              <a:spcAft>
                <a:spcPts val="0"/>
              </a:spcAft>
              <a:buNone/>
            </a:pPr>
            <a:r>
              <a:rPr lang="en-US" sz="1800" dirty="0">
                <a:solidFill>
                  <a:schemeClr val="dk1"/>
                </a:solidFill>
                <a:latin typeface="Century Gothic"/>
                <a:ea typeface="Century Gothic"/>
                <a:cs typeface="Century Gothic"/>
                <a:sym typeface="Century Gothic"/>
              </a:rPr>
              <a:t>- Project Timeline.</a:t>
            </a:r>
            <a:endParaRPr dirty="0"/>
          </a:p>
          <a:p>
            <a:pPr marL="0" marR="0" lvl="0" indent="0" algn="l" rtl="1">
              <a:lnSpc>
                <a:spcPct val="200000"/>
              </a:lnSpc>
              <a:spcBef>
                <a:spcPts val="0"/>
              </a:spcBef>
              <a:spcAft>
                <a:spcPts val="0"/>
              </a:spcAft>
              <a:buNone/>
            </a:pPr>
            <a:r>
              <a:rPr lang="en-US" sz="1800" dirty="0">
                <a:solidFill>
                  <a:schemeClr val="dk1"/>
                </a:solidFill>
                <a:latin typeface="Century Gothic"/>
                <a:ea typeface="Century Gothic"/>
                <a:cs typeface="Century Gothic"/>
                <a:sym typeface="Century Gothic"/>
              </a:rPr>
              <a:t>- Resource Overview. </a:t>
            </a:r>
            <a:endParaRPr dirty="0"/>
          </a:p>
          <a:p>
            <a:pPr marL="0" marR="0" lvl="0" indent="0" algn="l" rtl="1">
              <a:lnSpc>
                <a:spcPct val="200000"/>
              </a:lnSpc>
              <a:spcBef>
                <a:spcPts val="0"/>
              </a:spcBef>
              <a:spcAft>
                <a:spcPts val="0"/>
              </a:spcAft>
              <a:buNone/>
            </a:pPr>
            <a:r>
              <a:rPr lang="en-US" sz="1800" dirty="0">
                <a:solidFill>
                  <a:schemeClr val="dk1"/>
                </a:solidFill>
                <a:latin typeface="Century Gothic"/>
                <a:ea typeface="Century Gothic"/>
                <a:cs typeface="Century Gothic"/>
                <a:sym typeface="Century Gothic"/>
              </a:rPr>
              <a:t>- Cost Estimates. </a:t>
            </a:r>
            <a:endParaRPr dirty="0"/>
          </a:p>
          <a:p>
            <a:pPr marL="0" marR="0" lvl="0" indent="0" algn="l" rtl="1">
              <a:lnSpc>
                <a:spcPct val="200000"/>
              </a:lnSpc>
              <a:spcBef>
                <a:spcPts val="0"/>
              </a:spcBef>
              <a:spcAft>
                <a:spcPts val="0"/>
              </a:spcAft>
              <a:buNone/>
            </a:pPr>
            <a:r>
              <a:rPr lang="en-US" sz="1800" dirty="0">
                <a:solidFill>
                  <a:schemeClr val="dk1"/>
                </a:solidFill>
                <a:latin typeface="Century Gothic"/>
                <a:ea typeface="Century Gothic"/>
                <a:cs typeface="Century Gothic"/>
                <a:sym typeface="Century Gothic"/>
              </a:rPr>
              <a:t>- Risks.</a:t>
            </a:r>
            <a:endParaRPr sz="1800" dirty="0">
              <a:solidFill>
                <a:schemeClr val="dk1"/>
              </a:solidFill>
              <a:latin typeface="Century Gothic"/>
              <a:ea typeface="Century Gothic"/>
              <a:cs typeface="Century Gothic"/>
              <a:sym typeface="Century Gothic"/>
            </a:endParaRPr>
          </a:p>
          <a:p>
            <a:pPr marL="2286000" marR="0" lvl="5" indent="0" algn="l" rtl="1">
              <a:lnSpc>
                <a:spcPct val="200000"/>
              </a:lnSpc>
              <a:spcBef>
                <a:spcPts val="0"/>
              </a:spcBef>
              <a:spcAft>
                <a:spcPts val="0"/>
              </a:spcAft>
              <a:buNone/>
            </a:pPr>
            <a:endParaRPr sz="2000" b="0" i="0" u="none" strike="noStrike" cap="none" dirty="0">
              <a:solidFill>
                <a:schemeClr val="dk1"/>
              </a:solidFill>
              <a:latin typeface="Century Gothic"/>
              <a:ea typeface="Century Gothic"/>
              <a:cs typeface="Century Gothic"/>
              <a:sym typeface="Century Gothic"/>
            </a:endParaRPr>
          </a:p>
        </p:txBody>
      </p:sp>
      <p:sp>
        <p:nvSpPr>
          <p:cNvPr id="275" name="Google Shape;275;p18"/>
          <p:cNvSpPr/>
          <p:nvPr/>
        </p:nvSpPr>
        <p:spPr>
          <a:xfrm>
            <a:off x="279728" y="926618"/>
            <a:ext cx="726670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7030A0"/>
                </a:solidFill>
                <a:latin typeface="Ubuntu"/>
                <a:ea typeface="Ubuntu"/>
                <a:cs typeface="Ubuntu"/>
                <a:sym typeface="Ubuntu"/>
              </a:rPr>
              <a:t>What is estimating project work?</a:t>
            </a:r>
            <a:endParaRPr sz="3200" b="1" i="0" u="none" strike="noStrike" dirty="0">
              <a:solidFill>
                <a:srgbClr val="7030A0"/>
              </a:solidFill>
              <a:latin typeface="Ubuntu"/>
              <a:ea typeface="Ubuntu"/>
              <a:cs typeface="Ubuntu"/>
              <a:sym typeface="Ubuntu"/>
            </a:endParaRPr>
          </a:p>
        </p:txBody>
      </p:sp>
      <p:pic>
        <p:nvPicPr>
          <p:cNvPr id="276" name="Google Shape;276;p18"/>
          <p:cNvPicPr preferRelativeResize="0"/>
          <p:nvPr/>
        </p:nvPicPr>
        <p:blipFill rotWithShape="1">
          <a:blip r:embed="rId5">
            <a:alphaModFix/>
          </a:blip>
          <a:srcRect/>
          <a:stretch/>
        </p:blipFill>
        <p:spPr>
          <a:xfrm>
            <a:off x="9402166" y="1812373"/>
            <a:ext cx="1964886" cy="426057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pic>
        <p:nvPicPr>
          <p:cNvPr id="282" name="Google Shape;282;p1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83" name="Google Shape;283;p1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84" name="Google Shape;284;p19"/>
          <p:cNvSpPr/>
          <p:nvPr/>
        </p:nvSpPr>
        <p:spPr>
          <a:xfrm>
            <a:off x="986602" y="1686787"/>
            <a:ext cx="6096000" cy="3323987"/>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2400"/>
              <a:buFont typeface="Arial"/>
              <a:buChar char="•"/>
            </a:pPr>
            <a:r>
              <a:rPr lang="en-US" sz="2400" dirty="0">
                <a:solidFill>
                  <a:schemeClr val="dk1"/>
                </a:solidFill>
                <a:latin typeface="Lato"/>
                <a:ea typeface="Lato"/>
                <a:cs typeface="Lato"/>
                <a:sym typeface="Lato"/>
              </a:rPr>
              <a:t>To find a </a:t>
            </a:r>
            <a:r>
              <a:rPr lang="en-US" sz="2400" u="sng" dirty="0">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straightforward timeline covering all aspects of the project</a:t>
            </a:r>
            <a:r>
              <a:rPr lang="en-US" sz="2400" dirty="0">
                <a:solidFill>
                  <a:schemeClr val="dk1"/>
                </a:solidFill>
                <a:latin typeface="Lato"/>
                <a:ea typeface="Lato"/>
                <a:cs typeface="Lato"/>
                <a:sym typeface="Lato"/>
              </a:rPr>
              <a:t> and the scope of work. </a:t>
            </a:r>
            <a:endParaRPr dirty="0"/>
          </a:p>
          <a:p>
            <a:pPr marL="285750" marR="0" lvl="0" indent="-133350" algn="l" rtl="0">
              <a:spcBef>
                <a:spcPts val="0"/>
              </a:spcBef>
              <a:spcAft>
                <a:spcPts val="0"/>
              </a:spcAft>
              <a:buClr>
                <a:schemeClr val="dk1"/>
              </a:buClr>
              <a:buSzPts val="2400"/>
              <a:buFont typeface="Arial"/>
              <a:buNone/>
            </a:pPr>
            <a:endParaRPr sz="2400" dirty="0">
              <a:solidFill>
                <a:schemeClr val="dk1"/>
              </a:solidFill>
              <a:latin typeface="Lato"/>
              <a:ea typeface="Lato"/>
              <a:cs typeface="Lato"/>
              <a:sym typeface="Lato"/>
            </a:endParaRPr>
          </a:p>
          <a:p>
            <a:pPr marL="285750" marR="0" lvl="0" indent="-285750" algn="l" rtl="0">
              <a:spcBef>
                <a:spcPts val="0"/>
              </a:spcBef>
              <a:spcAft>
                <a:spcPts val="0"/>
              </a:spcAft>
              <a:buClr>
                <a:schemeClr val="dk1"/>
              </a:buClr>
              <a:buSzPts val="2400"/>
              <a:buFont typeface="Arial"/>
              <a:buChar char="•"/>
            </a:pPr>
            <a:r>
              <a:rPr lang="en-US" sz="2400" dirty="0">
                <a:solidFill>
                  <a:schemeClr val="dk1"/>
                </a:solidFill>
                <a:latin typeface="Lato"/>
                <a:ea typeface="Lato"/>
                <a:cs typeface="Lato"/>
                <a:sym typeface="Lato"/>
              </a:rPr>
              <a:t>This should show when different parts of the project start and finish, which parts depend on other parts, and when each milestone will be finished.</a:t>
            </a:r>
            <a:endParaRPr dirty="0"/>
          </a:p>
          <a:p>
            <a:pPr marL="0" marR="0" lvl="0" indent="0" algn="l" rtl="0">
              <a:spcBef>
                <a:spcPts val="0"/>
              </a:spcBef>
              <a:spcAft>
                <a:spcPts val="0"/>
              </a:spcAft>
              <a:buNone/>
            </a:pPr>
            <a:endParaRPr sz="1800" dirty="0">
              <a:solidFill>
                <a:schemeClr val="dk1"/>
              </a:solidFill>
              <a:latin typeface="Lato"/>
              <a:ea typeface="Lato"/>
              <a:cs typeface="Lato"/>
              <a:sym typeface="Lato"/>
            </a:endParaRPr>
          </a:p>
        </p:txBody>
      </p:sp>
      <p:sp>
        <p:nvSpPr>
          <p:cNvPr id="285" name="Google Shape;285;p19"/>
          <p:cNvSpPr/>
          <p:nvPr/>
        </p:nvSpPr>
        <p:spPr>
          <a:xfrm>
            <a:off x="373380" y="948123"/>
            <a:ext cx="8942070" cy="7386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Project timeline</a:t>
            </a:r>
            <a:r>
              <a:rPr lang="en-US" sz="2400" b="1" u="sng">
                <a:solidFill>
                  <a:srgbClr val="E80C96"/>
                </a:solidFill>
                <a:latin typeface="Century Gothic"/>
                <a:ea typeface="Century Gothic"/>
                <a:cs typeface="Century Gothic"/>
                <a:sym typeface="Century Gothic"/>
              </a:rPr>
              <a:t>?</a:t>
            </a:r>
            <a:endParaRPr/>
          </a:p>
          <a:p>
            <a:pPr marL="0" marR="0" lvl="0" indent="0" algn="l" rtl="0">
              <a:spcBef>
                <a:spcPts val="0"/>
              </a:spcBef>
              <a:spcAft>
                <a:spcPts val="0"/>
              </a:spcAft>
              <a:buNone/>
            </a:pPr>
            <a:endParaRPr sz="1800" b="1" u="sng">
              <a:solidFill>
                <a:srgbClr val="E80C96"/>
              </a:solidFill>
              <a:latin typeface="Century Gothic"/>
              <a:ea typeface="Century Gothic"/>
              <a:cs typeface="Century Gothic"/>
              <a:sym typeface="Century Gothic"/>
            </a:endParaRPr>
          </a:p>
        </p:txBody>
      </p:sp>
      <p:pic>
        <p:nvPicPr>
          <p:cNvPr id="286" name="Google Shape;286;p19" descr="Project estimation techniques"/>
          <p:cNvPicPr preferRelativeResize="0"/>
          <p:nvPr/>
        </p:nvPicPr>
        <p:blipFill rotWithShape="1">
          <a:blip r:embed="rId5">
            <a:alphaModFix/>
          </a:blip>
          <a:srcRect/>
          <a:stretch/>
        </p:blipFill>
        <p:spPr>
          <a:xfrm>
            <a:off x="7410450" y="2355850"/>
            <a:ext cx="3810000" cy="21463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2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93" name="Google Shape;293;p2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94" name="Google Shape;294;p20"/>
          <p:cNvSpPr/>
          <p:nvPr/>
        </p:nvSpPr>
        <p:spPr>
          <a:xfrm>
            <a:off x="722375" y="1667709"/>
            <a:ext cx="6096000" cy="3170099"/>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Having a clear scope of work and a timeline will allow you to understand exactly what the project requires when it comes to resources.</a:t>
            </a:r>
            <a:endParaRPr/>
          </a:p>
          <a:p>
            <a:pPr marL="285750" marR="0" lvl="0" indent="-158750" algn="l" rtl="0">
              <a:spcBef>
                <a:spcPts val="0"/>
              </a:spcBef>
              <a:spcAft>
                <a:spcPts val="0"/>
              </a:spcAft>
              <a:buClr>
                <a:schemeClr val="dk1"/>
              </a:buClr>
              <a:buSzPts val="2000"/>
              <a:buFont typeface="Century Gothic"/>
              <a:buNone/>
            </a:pPr>
            <a:endParaRPr sz="2000">
              <a:solidFill>
                <a:srgbClr val="2B2F33"/>
              </a:solidFill>
              <a:latin typeface="Lato"/>
              <a:ea typeface="Lato"/>
              <a:cs typeface="Lato"/>
              <a:sym typeface="Lato"/>
            </a:endParaRPr>
          </a:p>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sz="2000" b="0" i="0" u="none" strike="noStrike">
              <a:solidFill>
                <a:srgbClr val="2B2F33"/>
              </a:solidFill>
              <a:latin typeface="Lato"/>
              <a:ea typeface="Lato"/>
              <a:cs typeface="Lato"/>
              <a:sym typeface="Lato"/>
            </a:endParaRPr>
          </a:p>
        </p:txBody>
      </p:sp>
      <p:sp>
        <p:nvSpPr>
          <p:cNvPr id="295" name="Google Shape;295;p20"/>
          <p:cNvSpPr/>
          <p:nvPr/>
        </p:nvSpPr>
        <p:spPr>
          <a:xfrm>
            <a:off x="361950" y="913163"/>
            <a:ext cx="937641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Resource overview</a:t>
            </a:r>
            <a:r>
              <a:rPr lang="en-US" sz="2400" b="1" u="sng">
                <a:solidFill>
                  <a:srgbClr val="E80C96"/>
                </a:solidFill>
                <a:latin typeface="Century Gothic"/>
                <a:ea typeface="Century Gothic"/>
                <a:cs typeface="Century Gothic"/>
                <a:sym typeface="Century Gothic"/>
              </a:rPr>
              <a:t>?</a:t>
            </a:r>
            <a:endParaRPr/>
          </a:p>
        </p:txBody>
      </p:sp>
      <p:pic>
        <p:nvPicPr>
          <p:cNvPr id="296" name="Google Shape;296;p20" descr="Construction Cost Estimation Software &amp; Benefits? | Medium"/>
          <p:cNvPicPr preferRelativeResize="0"/>
          <p:nvPr/>
        </p:nvPicPr>
        <p:blipFill rotWithShape="1">
          <a:blip r:embed="rId4">
            <a:alphaModFix/>
          </a:blip>
          <a:srcRect/>
          <a:stretch/>
        </p:blipFill>
        <p:spPr>
          <a:xfrm>
            <a:off x="7513171" y="2025303"/>
            <a:ext cx="3225800" cy="22860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pic>
        <p:nvPicPr>
          <p:cNvPr id="302" name="Google Shape;302;p21"/>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03" name="Google Shape;303;p2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04" name="Google Shape;304;p21"/>
          <p:cNvSpPr/>
          <p:nvPr/>
        </p:nvSpPr>
        <p:spPr>
          <a:xfrm>
            <a:off x="499110" y="1720840"/>
            <a:ext cx="6096000" cy="3477875"/>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Looking at the scope of work, timeline, and resource requirements will allow you to accurately forecast the project cost. With all key elements of the project mapped out, you’ll be able to clearly estimate the overall cost range.</a:t>
            </a:r>
            <a:endParaRPr/>
          </a:p>
          <a:p>
            <a:pPr marL="285750" marR="0" lvl="0" indent="-158750" algn="l" rtl="0">
              <a:spcBef>
                <a:spcPts val="0"/>
              </a:spcBef>
              <a:spcAft>
                <a:spcPts val="0"/>
              </a:spcAft>
              <a:buClr>
                <a:schemeClr val="dk1"/>
              </a:buClr>
              <a:buSzPts val="2000"/>
              <a:buFont typeface="Century Gothic"/>
              <a:buNone/>
            </a:pPr>
            <a:endParaRPr sz="2000">
              <a:solidFill>
                <a:srgbClr val="2B2F33"/>
              </a:solidFill>
              <a:latin typeface="Lato"/>
              <a:ea typeface="Lato"/>
              <a:cs typeface="Lato"/>
              <a:sym typeface="Lato"/>
            </a:endParaRPr>
          </a:p>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 Review all historical data related to past project costs. Dig into previous projects for similar clients to compare and adjust as needed. The more accurate data you have, the closer project estimates will be.</a:t>
            </a:r>
            <a:endParaRPr sz="2000" b="0" i="0" u="none" strike="noStrike">
              <a:solidFill>
                <a:srgbClr val="2B2F33"/>
              </a:solidFill>
              <a:latin typeface="Lato"/>
              <a:ea typeface="Lato"/>
              <a:cs typeface="Lato"/>
              <a:sym typeface="Lato"/>
            </a:endParaRPr>
          </a:p>
        </p:txBody>
      </p:sp>
      <p:sp>
        <p:nvSpPr>
          <p:cNvPr id="305" name="Google Shape;305;p21"/>
          <p:cNvSpPr/>
          <p:nvPr/>
        </p:nvSpPr>
        <p:spPr>
          <a:xfrm>
            <a:off x="853440" y="1074509"/>
            <a:ext cx="914781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Project cost</a:t>
            </a:r>
            <a:r>
              <a:rPr lang="en-US" sz="2400" b="1" u="sng">
                <a:solidFill>
                  <a:srgbClr val="E80C96"/>
                </a:solidFill>
                <a:latin typeface="Century Gothic"/>
                <a:ea typeface="Century Gothic"/>
                <a:cs typeface="Century Gothic"/>
                <a:sym typeface="Century Gothic"/>
              </a:rPr>
              <a:t>?</a:t>
            </a:r>
            <a:endParaRPr/>
          </a:p>
        </p:txBody>
      </p:sp>
      <p:pic>
        <p:nvPicPr>
          <p:cNvPr id="306" name="Google Shape;306;p21" descr="Estimate Drawing | Free download on ClipArtMag"/>
          <p:cNvPicPr preferRelativeResize="0"/>
          <p:nvPr/>
        </p:nvPicPr>
        <p:blipFill rotWithShape="1">
          <a:blip r:embed="rId4">
            <a:alphaModFix/>
          </a:blip>
          <a:srcRect/>
          <a:stretch/>
        </p:blipFill>
        <p:spPr>
          <a:xfrm>
            <a:off x="7794438" y="2104251"/>
            <a:ext cx="2806700" cy="2095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pic>
        <p:nvPicPr>
          <p:cNvPr id="312" name="Google Shape;312;p22"/>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13" name="Google Shape;313;p2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14" name="Google Shape;314;p22"/>
          <p:cNvSpPr/>
          <p:nvPr/>
        </p:nvSpPr>
        <p:spPr>
          <a:xfrm>
            <a:off x="722375" y="2113479"/>
            <a:ext cx="6096000" cy="2862322"/>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After gaining a complete overview of the project, it’s time to identify the risk factors and potential roadblocks.</a:t>
            </a:r>
            <a:endParaRPr/>
          </a:p>
          <a:p>
            <a:pPr marL="285750" marR="0" lvl="0" indent="-158750" algn="l" rtl="0">
              <a:spcBef>
                <a:spcPts val="0"/>
              </a:spcBef>
              <a:spcAft>
                <a:spcPts val="0"/>
              </a:spcAft>
              <a:buClr>
                <a:schemeClr val="dk1"/>
              </a:buClr>
              <a:buSzPts val="2000"/>
              <a:buFont typeface="Arial"/>
              <a:buNone/>
            </a:pPr>
            <a:endParaRPr sz="2000">
              <a:solidFill>
                <a:srgbClr val="2B2F33"/>
              </a:solidFill>
              <a:latin typeface="Lato"/>
              <a:ea typeface="Lato"/>
              <a:cs typeface="Lato"/>
              <a:sym typeface="Lato"/>
            </a:endParaRPr>
          </a:p>
          <a:p>
            <a:pPr marL="285750" marR="0" lvl="0" indent="-28575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This step should cover all aspects of the project including potential roadblocks with resourcing, scope of work difficulties, and budget constraints.</a:t>
            </a:r>
            <a:endParaRPr/>
          </a:p>
          <a:p>
            <a:pPr marL="0" marR="0" lvl="0" indent="0" algn="l" rtl="0">
              <a:spcBef>
                <a:spcPts val="0"/>
              </a:spcBef>
              <a:spcAft>
                <a:spcPts val="0"/>
              </a:spcAft>
              <a:buNone/>
            </a:pPr>
            <a:br>
              <a:rPr lang="en-US" sz="1800">
                <a:solidFill>
                  <a:schemeClr val="dk1"/>
                </a:solidFill>
                <a:latin typeface="Century Gothic"/>
                <a:ea typeface="Century Gothic"/>
                <a:cs typeface="Century Gothic"/>
                <a:sym typeface="Century Gothic"/>
              </a:rPr>
            </a:br>
            <a:endParaRPr sz="1800">
              <a:solidFill>
                <a:schemeClr val="dk1"/>
              </a:solidFill>
              <a:latin typeface="Century Gothic"/>
              <a:ea typeface="Century Gothic"/>
              <a:cs typeface="Century Gothic"/>
              <a:sym typeface="Century Gothic"/>
            </a:endParaRPr>
          </a:p>
        </p:txBody>
      </p:sp>
      <p:sp>
        <p:nvSpPr>
          <p:cNvPr id="315" name="Google Shape;315;p22"/>
          <p:cNvSpPr/>
          <p:nvPr/>
        </p:nvSpPr>
        <p:spPr>
          <a:xfrm>
            <a:off x="601980" y="988173"/>
            <a:ext cx="945642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risk factors</a:t>
            </a:r>
            <a:r>
              <a:rPr lang="en-US" sz="2400" b="1" u="sng">
                <a:solidFill>
                  <a:srgbClr val="E80C96"/>
                </a:solidFill>
                <a:latin typeface="Century Gothic"/>
                <a:ea typeface="Century Gothic"/>
                <a:cs typeface="Century Gothic"/>
                <a:sym typeface="Century Gothic"/>
              </a:rPr>
              <a:t>?</a:t>
            </a:r>
            <a:endParaRPr/>
          </a:p>
        </p:txBody>
      </p:sp>
      <p:pic>
        <p:nvPicPr>
          <p:cNvPr id="316" name="Google Shape;316;p22" descr="One Shot Risk Estimation Services, Estimating Job Work, अनुमान लगाने की  सेवाएं, एस्टीमेटिंग सर्विस in Madhapur, Hyderabad , Process Map Infotech  Private Limited | ID: 6500227597"/>
          <p:cNvPicPr preferRelativeResize="0"/>
          <p:nvPr/>
        </p:nvPicPr>
        <p:blipFill rotWithShape="1">
          <a:blip r:embed="rId4">
            <a:alphaModFix/>
          </a:blip>
          <a:srcRect/>
          <a:stretch/>
        </p:blipFill>
        <p:spPr>
          <a:xfrm>
            <a:off x="7433235" y="2135803"/>
            <a:ext cx="3098800" cy="22860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23"/>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u="sng">
                <a:solidFill>
                  <a:srgbClr val="00B050"/>
                </a:solidFill>
              </a:rPr>
              <a:t>Estimation Techniques (1 of 3)</a:t>
            </a:r>
            <a:endParaRPr/>
          </a:p>
        </p:txBody>
      </p:sp>
      <p:sp>
        <p:nvSpPr>
          <p:cNvPr id="323" name="Google Shape;323;p23"/>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fontScale="92500"/>
          </a:bodyPr>
          <a:lstStyle/>
          <a:p>
            <a:pPr marL="0" lvl="0" indent="0" algn="l" rtl="0">
              <a:lnSpc>
                <a:spcPct val="120000"/>
              </a:lnSpc>
              <a:spcBef>
                <a:spcPts val="0"/>
              </a:spcBef>
              <a:spcAft>
                <a:spcPts val="0"/>
              </a:spcAft>
              <a:buSzPct val="100000"/>
              <a:buNone/>
            </a:pPr>
            <a:r>
              <a:rPr lang="en-US" sz="2400" b="1">
                <a:solidFill>
                  <a:srgbClr val="7030A0"/>
                </a:solidFill>
              </a:rPr>
              <a:t>1- Expert Judgement</a:t>
            </a:r>
            <a:r>
              <a:rPr lang="en-US" sz="2400">
                <a:solidFill>
                  <a:srgbClr val="7030A0"/>
                </a:solidFill>
              </a:rPr>
              <a:t>:</a:t>
            </a:r>
            <a:r>
              <a:rPr lang="en-US" sz="2400"/>
              <a:t> experience is used to estimate</a:t>
            </a:r>
            <a:endParaRPr/>
          </a:p>
          <a:p>
            <a:pPr marL="0" lvl="0" indent="0" algn="l" rtl="0">
              <a:lnSpc>
                <a:spcPct val="120000"/>
              </a:lnSpc>
              <a:spcBef>
                <a:spcPts val="1000"/>
              </a:spcBef>
              <a:spcAft>
                <a:spcPts val="0"/>
              </a:spcAft>
              <a:buSzPct val="100000"/>
              <a:buNone/>
            </a:pPr>
            <a:r>
              <a:rPr lang="en-US" sz="2400"/>
              <a:t>The basis for all other techniques.</a:t>
            </a:r>
            <a:endParaRPr sz="2400"/>
          </a:p>
          <a:p>
            <a:pPr marL="228600" lvl="0" indent="-228600" algn="l" rtl="0">
              <a:lnSpc>
                <a:spcPct val="120000"/>
              </a:lnSpc>
              <a:spcBef>
                <a:spcPts val="1000"/>
              </a:spcBef>
              <a:spcAft>
                <a:spcPts val="0"/>
              </a:spcAft>
              <a:buSzPct val="100000"/>
              <a:buChar char="•"/>
            </a:pPr>
            <a:r>
              <a:rPr lang="en-US" sz="2400" b="1">
                <a:solidFill>
                  <a:srgbClr val="E80C96"/>
                </a:solidFill>
              </a:rPr>
              <a:t>Strengths:</a:t>
            </a:r>
            <a:r>
              <a:rPr lang="en-US" sz="2400"/>
              <a:t> expert lends credibility to estimate.</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 </a:t>
            </a:r>
            <a:r>
              <a:rPr lang="en-US" sz="2400"/>
              <a:t>one person’s ‘expertise’ may fail.</a:t>
            </a:r>
            <a:endParaRPr/>
          </a:p>
        </p:txBody>
      </p:sp>
      <p:sp>
        <p:nvSpPr>
          <p:cNvPr id="324" name="Google Shape;324;p23"/>
          <p:cNvSpPr txBox="1">
            <a:spLocks noGrp="1"/>
          </p:cNvSpPr>
          <p:nvPr>
            <p:ph type="body" idx="2"/>
          </p:nvPr>
        </p:nvSpPr>
        <p:spPr>
          <a:xfrm>
            <a:off x="4059936" y="4004573"/>
            <a:ext cx="7293864" cy="2172390"/>
          </a:xfrm>
          <a:prstGeom prst="rect">
            <a:avLst/>
          </a:prstGeom>
          <a:noFill/>
          <a:ln>
            <a:noFill/>
          </a:ln>
        </p:spPr>
        <p:txBody>
          <a:bodyPr spcFirstLastPara="1" wrap="square" lIns="91425" tIns="45700" rIns="91425" bIns="45700" anchor="t" anchorCtr="0">
            <a:normAutofit fontScale="92500"/>
          </a:bodyPr>
          <a:lstStyle/>
          <a:p>
            <a:pPr marL="0" lvl="0" indent="0" algn="l" rtl="0">
              <a:lnSpc>
                <a:spcPct val="120000"/>
              </a:lnSpc>
              <a:spcBef>
                <a:spcPts val="0"/>
              </a:spcBef>
              <a:spcAft>
                <a:spcPts val="0"/>
              </a:spcAft>
              <a:buSzPct val="100000"/>
              <a:buNone/>
            </a:pPr>
            <a:r>
              <a:rPr lang="en-US" sz="2400" b="1">
                <a:solidFill>
                  <a:srgbClr val="7030A0"/>
                </a:solidFill>
              </a:rPr>
              <a:t>2- Group Consensus: </a:t>
            </a:r>
            <a:r>
              <a:rPr lang="en-US" sz="2400"/>
              <a:t>various techniques are used to poll the group and reach consensus.</a:t>
            </a:r>
            <a:endParaRPr/>
          </a:p>
          <a:p>
            <a:pPr marL="228600" lvl="0" indent="-228600" algn="l" rtl="0">
              <a:lnSpc>
                <a:spcPct val="120000"/>
              </a:lnSpc>
              <a:spcBef>
                <a:spcPts val="1000"/>
              </a:spcBef>
              <a:spcAft>
                <a:spcPts val="0"/>
              </a:spcAft>
              <a:buSzPct val="100000"/>
              <a:buChar char="•"/>
            </a:pPr>
            <a:r>
              <a:rPr lang="en-US" sz="2400" b="1">
                <a:solidFill>
                  <a:srgbClr val="E80C96"/>
                </a:solidFill>
              </a:rPr>
              <a:t>Strengths: </a:t>
            </a:r>
            <a:r>
              <a:rPr lang="en-US" sz="2400"/>
              <a:t>group participation and ‘buy-in’.</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 </a:t>
            </a:r>
            <a:r>
              <a:rPr lang="en-US" sz="2400"/>
              <a:t>bias and cultural issues manifest.</a:t>
            </a:r>
            <a:endParaRPr/>
          </a:p>
        </p:txBody>
      </p:sp>
      <p:pic>
        <p:nvPicPr>
          <p:cNvPr id="325" name="Google Shape;325;p23"/>
          <p:cNvPicPr preferRelativeResize="0"/>
          <p:nvPr/>
        </p:nvPicPr>
        <p:blipFill rotWithShape="1">
          <a:blip r:embed="rId3">
            <a:alphaModFix/>
          </a:blip>
          <a:srcRect/>
          <a:stretch/>
        </p:blipFill>
        <p:spPr>
          <a:xfrm>
            <a:off x="8880770" y="1796704"/>
            <a:ext cx="2473030" cy="1955871"/>
          </a:xfrm>
          <a:prstGeom prst="rect">
            <a:avLst/>
          </a:prstGeom>
          <a:noFill/>
          <a:ln>
            <a:noFill/>
          </a:ln>
        </p:spPr>
      </p:pic>
      <p:pic>
        <p:nvPicPr>
          <p:cNvPr id="326" name="Google Shape;326;p23"/>
          <p:cNvPicPr preferRelativeResize="0"/>
          <p:nvPr/>
        </p:nvPicPr>
        <p:blipFill rotWithShape="1">
          <a:blip r:embed="rId4">
            <a:alphaModFix/>
          </a:blip>
          <a:srcRect/>
          <a:stretch/>
        </p:blipFill>
        <p:spPr>
          <a:xfrm>
            <a:off x="838199" y="4031076"/>
            <a:ext cx="2947712" cy="1955872"/>
          </a:xfrm>
          <a:prstGeom prst="rect">
            <a:avLst/>
          </a:prstGeom>
          <a:noFill/>
          <a:ln>
            <a:noFill/>
          </a:ln>
        </p:spPr>
      </p:pic>
      <p:sp>
        <p:nvSpPr>
          <p:cNvPr id="327" name="Google Shape;327;p2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80, 82.</a:t>
            </a:r>
            <a:endParaRPr/>
          </a:p>
        </p:txBody>
      </p:sp>
      <p:pic>
        <p:nvPicPr>
          <p:cNvPr id="328" name="Google Shape;328;p23"/>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329" name="Google Shape;329;p2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24"/>
          <p:cNvPicPr preferRelativeResize="0"/>
          <p:nvPr/>
        </p:nvPicPr>
        <p:blipFill rotWithShape="1">
          <a:blip r:embed="rId3">
            <a:alphaModFix/>
          </a:blip>
          <a:srcRect/>
          <a:stretch/>
        </p:blipFill>
        <p:spPr>
          <a:xfrm>
            <a:off x="8880770" y="1796704"/>
            <a:ext cx="2473030" cy="1860624"/>
          </a:xfrm>
          <a:prstGeom prst="rect">
            <a:avLst/>
          </a:prstGeom>
          <a:noFill/>
          <a:ln>
            <a:noFill/>
          </a:ln>
        </p:spPr>
      </p:pic>
      <p:sp>
        <p:nvSpPr>
          <p:cNvPr id="336" name="Google Shape;336;p24"/>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u="sng">
                <a:solidFill>
                  <a:srgbClr val="00B050"/>
                </a:solidFill>
              </a:rPr>
              <a:t>Estimation Techniques </a:t>
            </a:r>
            <a:r>
              <a:rPr lang="en-US"/>
              <a:t>(2 of 3)</a:t>
            </a:r>
            <a:endParaRPr/>
          </a:p>
        </p:txBody>
      </p:sp>
      <p:sp>
        <p:nvSpPr>
          <p:cNvPr id="337" name="Google Shape;337;p24"/>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2400" b="1">
                <a:solidFill>
                  <a:srgbClr val="7030A0"/>
                </a:solidFill>
              </a:rPr>
              <a:t>3- Top-Down</a:t>
            </a:r>
            <a:r>
              <a:rPr lang="en-US" sz="2400">
                <a:solidFill>
                  <a:srgbClr val="7030A0"/>
                </a:solidFill>
              </a:rPr>
              <a:t>:</a:t>
            </a:r>
            <a:r>
              <a:rPr lang="en-US" sz="2400"/>
              <a:t> large units estimated then divided up.</a:t>
            </a:r>
            <a:endParaRPr/>
          </a:p>
          <a:p>
            <a:pPr marL="228600" lvl="0" indent="-228600" algn="l" rtl="0">
              <a:lnSpc>
                <a:spcPct val="120000"/>
              </a:lnSpc>
              <a:spcBef>
                <a:spcPts val="1000"/>
              </a:spcBef>
              <a:spcAft>
                <a:spcPts val="0"/>
              </a:spcAft>
              <a:buSzPct val="100000"/>
              <a:buChar char="•"/>
            </a:pPr>
            <a:r>
              <a:rPr lang="en-US" sz="2400" b="1">
                <a:solidFill>
                  <a:srgbClr val="E80C96"/>
                </a:solidFill>
              </a:rPr>
              <a:t>Strengths:</a:t>
            </a:r>
            <a:r>
              <a:rPr lang="en-US" sz="2400" b="1">
                <a:solidFill>
                  <a:srgbClr val="00B050"/>
                </a:solidFill>
              </a:rPr>
              <a:t> </a:t>
            </a:r>
            <a:r>
              <a:rPr lang="en-US" sz="2400"/>
              <a:t>usable when less detail is known.</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a:t>
            </a:r>
            <a:r>
              <a:rPr lang="en-US" sz="2400" b="1">
                <a:solidFill>
                  <a:srgbClr val="00B050"/>
                </a:solidFill>
              </a:rPr>
              <a:t> </a:t>
            </a:r>
            <a:r>
              <a:rPr lang="en-US" sz="2400"/>
              <a:t>inaccurate if major sections of the project aren’t considered.</a:t>
            </a:r>
            <a:endParaRPr/>
          </a:p>
        </p:txBody>
      </p:sp>
      <p:sp>
        <p:nvSpPr>
          <p:cNvPr id="338" name="Google Shape;338;p24"/>
          <p:cNvSpPr txBox="1">
            <a:spLocks noGrp="1"/>
          </p:cNvSpPr>
          <p:nvPr>
            <p:ph type="body" idx="2"/>
          </p:nvPr>
        </p:nvSpPr>
        <p:spPr>
          <a:xfrm>
            <a:off x="3723861" y="4004573"/>
            <a:ext cx="7629939" cy="217239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2400" b="1">
                <a:solidFill>
                  <a:srgbClr val="7030A0"/>
                </a:solidFill>
              </a:rPr>
              <a:t>4- Bottom-Up: </a:t>
            </a:r>
            <a:r>
              <a:rPr lang="en-US" sz="2400"/>
              <a:t>small units estimated then added together.</a:t>
            </a:r>
            <a:endParaRPr/>
          </a:p>
          <a:p>
            <a:pPr marL="228600" lvl="0" indent="-228600" algn="l" rtl="0">
              <a:lnSpc>
                <a:spcPct val="120000"/>
              </a:lnSpc>
              <a:spcBef>
                <a:spcPts val="1000"/>
              </a:spcBef>
              <a:spcAft>
                <a:spcPts val="0"/>
              </a:spcAft>
              <a:buSzPct val="100000"/>
              <a:buChar char="•"/>
            </a:pPr>
            <a:r>
              <a:rPr lang="en-US" sz="2400" b="1">
                <a:solidFill>
                  <a:srgbClr val="E80C96"/>
                </a:solidFill>
              </a:rPr>
              <a:t>Strengths:</a:t>
            </a:r>
            <a:r>
              <a:rPr lang="en-US" sz="2400" b="1">
                <a:solidFill>
                  <a:srgbClr val="00B050"/>
                </a:solidFill>
              </a:rPr>
              <a:t> </a:t>
            </a:r>
            <a:r>
              <a:rPr lang="en-US" sz="2400"/>
              <a:t>can be quite precise if used properly.</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a:t>
            </a:r>
            <a:r>
              <a:rPr lang="en-US" sz="2400" b="1">
                <a:solidFill>
                  <a:srgbClr val="00B050"/>
                </a:solidFill>
              </a:rPr>
              <a:t> </a:t>
            </a:r>
            <a:r>
              <a:rPr lang="en-US" sz="2400"/>
              <a:t>more time consuming than other techniques, changes to items can impact greatly.</a:t>
            </a:r>
            <a:endParaRPr/>
          </a:p>
        </p:txBody>
      </p:sp>
      <p:sp>
        <p:nvSpPr>
          <p:cNvPr id="339" name="Google Shape;339;p24"/>
          <p:cNvSpPr txBox="1"/>
          <p:nvPr/>
        </p:nvSpPr>
        <p:spPr>
          <a:xfrm>
            <a:off x="97367" y="6426619"/>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81.</a:t>
            </a:r>
            <a:endParaRPr/>
          </a:p>
        </p:txBody>
      </p:sp>
      <p:pic>
        <p:nvPicPr>
          <p:cNvPr id="340" name="Google Shape;340;p24"/>
          <p:cNvPicPr preferRelativeResize="0"/>
          <p:nvPr/>
        </p:nvPicPr>
        <p:blipFill rotWithShape="1">
          <a:blip r:embed="rId4">
            <a:alphaModFix/>
          </a:blip>
          <a:srcRect/>
          <a:stretch/>
        </p:blipFill>
        <p:spPr>
          <a:xfrm>
            <a:off x="838199" y="4027684"/>
            <a:ext cx="2620618" cy="1959263"/>
          </a:xfrm>
          <a:prstGeom prst="rect">
            <a:avLst/>
          </a:prstGeom>
          <a:noFill/>
          <a:ln>
            <a:noFill/>
          </a:ln>
        </p:spPr>
      </p:pic>
      <p:pic>
        <p:nvPicPr>
          <p:cNvPr id="341" name="Google Shape;341;p24"/>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342" name="Google Shape;342;p2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25"/>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u="sng">
                <a:solidFill>
                  <a:srgbClr val="00B050"/>
                </a:solidFill>
              </a:rPr>
              <a:t>Estimation Techniques </a:t>
            </a:r>
            <a:r>
              <a:rPr lang="en-US"/>
              <a:t>(3 of 3)</a:t>
            </a:r>
            <a:endParaRPr/>
          </a:p>
        </p:txBody>
      </p:sp>
      <p:sp>
        <p:nvSpPr>
          <p:cNvPr id="349" name="Google Shape;349;p25"/>
          <p:cNvSpPr txBox="1">
            <a:spLocks noGrp="1"/>
          </p:cNvSpPr>
          <p:nvPr>
            <p:ph type="body" idx="1"/>
          </p:nvPr>
        </p:nvSpPr>
        <p:spPr>
          <a:xfrm>
            <a:off x="838199" y="1825624"/>
            <a:ext cx="7841975" cy="2878897"/>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a:solidFill>
                  <a:srgbClr val="7030A0"/>
                </a:solidFill>
              </a:rPr>
              <a:t>5- Comparison or Analogy</a:t>
            </a:r>
            <a:r>
              <a:rPr lang="en-US" sz="2400">
                <a:solidFill>
                  <a:srgbClr val="7030A0"/>
                </a:solidFill>
              </a:rPr>
              <a:t>: </a:t>
            </a:r>
            <a:r>
              <a:rPr lang="en-US" sz="2400"/>
              <a:t>projects (or components) are compared to previous work.</a:t>
            </a:r>
            <a:endParaRPr/>
          </a:p>
          <a:p>
            <a:pPr marL="228600" lvl="0" indent="-228600" algn="l" rtl="0">
              <a:lnSpc>
                <a:spcPct val="120000"/>
              </a:lnSpc>
              <a:spcBef>
                <a:spcPts val="1000"/>
              </a:spcBef>
              <a:spcAft>
                <a:spcPts val="0"/>
              </a:spcAft>
              <a:buSzPts val="2400"/>
              <a:buChar char="•"/>
            </a:pPr>
            <a:r>
              <a:rPr lang="en-US" sz="2400" b="1">
                <a:solidFill>
                  <a:srgbClr val="E80C96"/>
                </a:solidFill>
              </a:rPr>
              <a:t>Strengths:</a:t>
            </a:r>
            <a:r>
              <a:rPr lang="en-US" sz="2400"/>
              <a:t> based on actual results, increasing credibility and potentially accuracy.</a:t>
            </a:r>
            <a:endParaRPr sz="2400"/>
          </a:p>
          <a:p>
            <a:pPr marL="228600" lvl="0" indent="-228600" algn="l" rtl="0">
              <a:lnSpc>
                <a:spcPct val="120000"/>
              </a:lnSpc>
              <a:spcBef>
                <a:spcPts val="1000"/>
              </a:spcBef>
              <a:spcAft>
                <a:spcPts val="0"/>
              </a:spcAft>
              <a:buSzPts val="2400"/>
              <a:buChar char="•"/>
            </a:pPr>
            <a:r>
              <a:rPr lang="en-US" sz="2400" b="1">
                <a:solidFill>
                  <a:srgbClr val="E80C96"/>
                </a:solidFill>
              </a:rPr>
              <a:t>Weaknesses:</a:t>
            </a:r>
            <a:r>
              <a:rPr lang="en-US" sz="2400"/>
              <a:t> all projects are unique, may be difficult to find comparisons, data may not exist.</a:t>
            </a:r>
            <a:endParaRPr/>
          </a:p>
        </p:txBody>
      </p:sp>
      <p:sp>
        <p:nvSpPr>
          <p:cNvPr id="350" name="Google Shape;350;p25"/>
          <p:cNvSpPr txBox="1">
            <a:spLocks noGrp="1"/>
          </p:cNvSpPr>
          <p:nvPr>
            <p:ph type="body" idx="2"/>
          </p:nvPr>
        </p:nvSpPr>
        <p:spPr>
          <a:xfrm>
            <a:off x="3723861" y="4829199"/>
            <a:ext cx="7629939" cy="1347764"/>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a:solidFill>
                  <a:srgbClr val="7030A0"/>
                </a:solidFill>
              </a:rPr>
              <a:t>Other Methods: </a:t>
            </a:r>
            <a:r>
              <a:rPr lang="en-US" sz="2400"/>
              <a:t>mathematical/statistical models, focusing on size rather than time, or industry-specific methods.</a:t>
            </a:r>
            <a:endParaRPr/>
          </a:p>
        </p:txBody>
      </p:sp>
      <p:sp>
        <p:nvSpPr>
          <p:cNvPr id="351" name="Google Shape;351;p25"/>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81, 82.</a:t>
            </a:r>
            <a:endParaRPr/>
          </a:p>
        </p:txBody>
      </p:sp>
      <p:pic>
        <p:nvPicPr>
          <p:cNvPr id="352" name="Google Shape;352;p25"/>
          <p:cNvPicPr preferRelativeResize="0"/>
          <p:nvPr/>
        </p:nvPicPr>
        <p:blipFill rotWithShape="1">
          <a:blip r:embed="rId3">
            <a:alphaModFix/>
          </a:blip>
          <a:srcRect/>
          <a:stretch/>
        </p:blipFill>
        <p:spPr>
          <a:xfrm>
            <a:off x="8712687" y="1796704"/>
            <a:ext cx="2641113" cy="1125380"/>
          </a:xfrm>
          <a:prstGeom prst="rect">
            <a:avLst/>
          </a:prstGeom>
          <a:noFill/>
          <a:ln>
            <a:noFill/>
          </a:ln>
        </p:spPr>
      </p:pic>
      <p:pic>
        <p:nvPicPr>
          <p:cNvPr id="353" name="Google Shape;353;p25"/>
          <p:cNvPicPr preferRelativeResize="0"/>
          <p:nvPr/>
        </p:nvPicPr>
        <p:blipFill rotWithShape="1">
          <a:blip r:embed="rId4">
            <a:alphaModFix/>
          </a:blip>
          <a:srcRect/>
          <a:stretch/>
        </p:blipFill>
        <p:spPr>
          <a:xfrm>
            <a:off x="838199" y="4829200"/>
            <a:ext cx="2641113" cy="1347763"/>
          </a:xfrm>
          <a:prstGeom prst="rect">
            <a:avLst/>
          </a:prstGeom>
          <a:noFill/>
          <a:ln>
            <a:noFill/>
          </a:ln>
        </p:spPr>
      </p:pic>
      <p:pic>
        <p:nvPicPr>
          <p:cNvPr id="354" name="Google Shape;354;p25"/>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355" name="Google Shape;355;p2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pic>
        <p:nvPicPr>
          <p:cNvPr id="361" name="Google Shape;361;p26"/>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62" name="Google Shape;362;p2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63" name="Google Shape;363;p26"/>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400" b="1" i="0" cap="none">
                <a:solidFill>
                  <a:srgbClr val="E80C96"/>
                </a:solidFill>
                <a:latin typeface="Century Gothic"/>
                <a:ea typeface="Century Gothic"/>
                <a:cs typeface="Century Gothic"/>
                <a:sym typeface="Century Gothic"/>
              </a:rPr>
              <a:t>5.3 Estimates vs. Commitments</a:t>
            </a:r>
            <a:endParaRPr sz="6600" b="1" i="0" cap="none">
              <a:solidFill>
                <a:srgbClr val="20884A"/>
              </a:solidFill>
              <a:latin typeface="Century Gothic"/>
              <a:ea typeface="Century Gothic"/>
              <a:cs typeface="Century Gothic"/>
              <a:sym typeface="Century Gothic"/>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27"/>
          <p:cNvSpPr txBox="1">
            <a:spLocks noGrp="1"/>
          </p:cNvSpPr>
          <p:nvPr>
            <p:ph type="body" idx="1"/>
          </p:nvPr>
        </p:nvSpPr>
        <p:spPr>
          <a:xfrm>
            <a:off x="838199" y="3353505"/>
            <a:ext cx="10638183" cy="282345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All parties must be careful not to confuse estimates with commitments</a:t>
            </a:r>
            <a:endParaRPr/>
          </a:p>
          <a:p>
            <a:pPr marL="228600" lvl="0" indent="-228600" algn="l" rtl="0">
              <a:lnSpc>
                <a:spcPct val="120000"/>
              </a:lnSpc>
              <a:spcBef>
                <a:spcPts val="1000"/>
              </a:spcBef>
              <a:spcAft>
                <a:spcPts val="0"/>
              </a:spcAft>
              <a:buSzPts val="2000"/>
              <a:buChar char="•"/>
            </a:pPr>
            <a:r>
              <a:rPr lang="en-US"/>
              <a:t>Commitments: Are deadlines ‘real’ or arbitrary?</a:t>
            </a:r>
            <a:endParaRPr/>
          </a:p>
          <a:p>
            <a:pPr marL="228600" lvl="0" indent="-228600" algn="l" rtl="0">
              <a:lnSpc>
                <a:spcPct val="120000"/>
              </a:lnSpc>
              <a:spcBef>
                <a:spcPts val="1000"/>
              </a:spcBef>
              <a:spcAft>
                <a:spcPts val="0"/>
              </a:spcAft>
              <a:buSzPts val="2000"/>
              <a:buChar char="•"/>
            </a:pPr>
            <a:r>
              <a:rPr lang="en-US" b="1">
                <a:solidFill>
                  <a:srgbClr val="00B050"/>
                </a:solidFill>
              </a:rPr>
              <a:t>Estimates</a:t>
            </a:r>
            <a:r>
              <a:rPr lang="en-US"/>
              <a:t>: Presentation can be important: </a:t>
            </a:r>
            <a:r>
              <a:rPr lang="en-US" b="1">
                <a:solidFill>
                  <a:srgbClr val="00B0F0"/>
                </a:solidFill>
              </a:rPr>
              <a:t>Ranges</a:t>
            </a:r>
            <a:r>
              <a:rPr lang="en-US"/>
              <a:t> (6-8 Months), </a:t>
            </a:r>
            <a:r>
              <a:rPr lang="en-US" b="1">
                <a:solidFill>
                  <a:srgbClr val="00B0F0"/>
                </a:solidFill>
              </a:rPr>
              <a:t>plus/minus qualifiers </a:t>
            </a:r>
            <a:r>
              <a:rPr lang="en-US"/>
              <a:t>(7 Weeks +/– 1 Week), and </a:t>
            </a:r>
            <a:r>
              <a:rPr lang="en-US" b="1">
                <a:solidFill>
                  <a:srgbClr val="00B0F0"/>
                </a:solidFill>
              </a:rPr>
              <a:t>Confidence factors </a:t>
            </a:r>
            <a:r>
              <a:rPr lang="en-US"/>
              <a:t>(4 weeks: 30% chance, 5 weeks: 50% chance) can be helpful.</a:t>
            </a:r>
            <a:endParaRPr/>
          </a:p>
          <a:p>
            <a:pPr marL="228600" lvl="0" indent="-228600" algn="l" rtl="0">
              <a:lnSpc>
                <a:spcPct val="120000"/>
              </a:lnSpc>
              <a:spcBef>
                <a:spcPts val="1000"/>
              </a:spcBef>
              <a:spcAft>
                <a:spcPts val="0"/>
              </a:spcAft>
              <a:buSzPts val="2000"/>
              <a:buChar char="•"/>
            </a:pPr>
            <a:r>
              <a:rPr lang="en-US"/>
              <a:t>Don’t confuse estimation with scheduling, which sets actual dates</a:t>
            </a:r>
            <a:endParaRPr/>
          </a:p>
        </p:txBody>
      </p:sp>
      <p:sp>
        <p:nvSpPr>
          <p:cNvPr id="370" name="Google Shape;370;p2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Estimates vs. Commitments</a:t>
            </a:r>
            <a:endParaRPr/>
          </a:p>
        </p:txBody>
      </p:sp>
      <p:grpSp>
        <p:nvGrpSpPr>
          <p:cNvPr id="371" name="Google Shape;371;p27"/>
          <p:cNvGrpSpPr/>
          <p:nvPr/>
        </p:nvGrpSpPr>
        <p:grpSpPr>
          <a:xfrm>
            <a:off x="2075674" y="1799121"/>
            <a:ext cx="8040286" cy="1409663"/>
            <a:chOff x="1916648" y="1789337"/>
            <a:chExt cx="8040286" cy="1409663"/>
          </a:xfrm>
        </p:grpSpPr>
        <p:pic>
          <p:nvPicPr>
            <p:cNvPr id="372" name="Google Shape;372;p27"/>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373" name="Google Shape;373;p27"/>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374" name="Google Shape;374;p27"/>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
        <p:nvSpPr>
          <p:cNvPr id="375" name="Google Shape;375;p27"/>
          <p:cNvSpPr txBox="1"/>
          <p:nvPr/>
        </p:nvSpPr>
        <p:spPr>
          <a:xfrm>
            <a:off x="-269393" y="6393861"/>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84.</a:t>
            </a:r>
            <a:endParaRPr/>
          </a:p>
        </p:txBody>
      </p:sp>
      <p:pic>
        <p:nvPicPr>
          <p:cNvPr id="376" name="Google Shape;376;p27"/>
          <p:cNvPicPr preferRelativeResize="0"/>
          <p:nvPr/>
        </p:nvPicPr>
        <p:blipFill rotWithShape="1">
          <a:blip r:embed="rId6">
            <a:alphaModFix/>
          </a:blip>
          <a:srcRect/>
          <a:stretch/>
        </p:blipFill>
        <p:spPr>
          <a:xfrm>
            <a:off x="10945754" y="169771"/>
            <a:ext cx="1170046" cy="1049235"/>
          </a:xfrm>
          <a:prstGeom prst="rect">
            <a:avLst/>
          </a:prstGeom>
          <a:noFill/>
          <a:ln>
            <a:noFill/>
          </a:ln>
        </p:spPr>
      </p:pic>
      <p:sp>
        <p:nvSpPr>
          <p:cNvPr id="377" name="Google Shape;377;p2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383" name="Google Shape;383;p2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84" name="Google Shape;384;p2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85" name="Google Shape;385;p28"/>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5.4 Accuracy vs. Precision</a:t>
            </a:r>
            <a:endParaRPr sz="6600" b="1" i="0" cap="none">
              <a:solidFill>
                <a:srgbClr val="20884A"/>
              </a:solidFill>
              <a:latin typeface="Century Gothic"/>
              <a:ea typeface="Century Gothic"/>
              <a:cs typeface="Century Gothic"/>
              <a:sym typeface="Century Gothic"/>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29"/>
          <p:cNvSpPr txBox="1">
            <a:spLocks noGrp="1"/>
          </p:cNvSpPr>
          <p:nvPr>
            <p:ph type="body" idx="1"/>
          </p:nvPr>
        </p:nvSpPr>
        <p:spPr>
          <a:xfrm>
            <a:off x="838200" y="1825625"/>
            <a:ext cx="10515600" cy="4232275"/>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l" rtl="0">
              <a:lnSpc>
                <a:spcPct val="120000"/>
              </a:lnSpc>
              <a:spcBef>
                <a:spcPts val="0"/>
              </a:spcBef>
              <a:spcAft>
                <a:spcPts val="0"/>
              </a:spcAft>
              <a:buSzPct val="100000"/>
              <a:buChar char="•"/>
            </a:pPr>
            <a:r>
              <a:rPr lang="en-US" b="1" dirty="0"/>
              <a:t>Accuracy</a:t>
            </a:r>
            <a:r>
              <a:rPr lang="en-US" dirty="0"/>
              <a:t> is how </a:t>
            </a:r>
            <a:r>
              <a:rPr lang="en-US" i="1" dirty="0"/>
              <a:t>true</a:t>
            </a:r>
            <a:r>
              <a:rPr lang="en-US" dirty="0"/>
              <a:t> a value is</a:t>
            </a:r>
            <a:endParaRPr dirty="0"/>
          </a:p>
          <a:p>
            <a:pPr marL="685800" lvl="1" indent="-228600" algn="l" rtl="0">
              <a:lnSpc>
                <a:spcPct val="120000"/>
              </a:lnSpc>
              <a:spcBef>
                <a:spcPts val="500"/>
              </a:spcBef>
              <a:spcAft>
                <a:spcPts val="0"/>
              </a:spcAft>
              <a:buSzPct val="100000"/>
              <a:buChar char="•"/>
            </a:pPr>
            <a:r>
              <a:rPr lang="en-US" dirty="0"/>
              <a:t>‘4-6’ is accurate if the actual # is 5.5</a:t>
            </a:r>
            <a:endParaRPr dirty="0"/>
          </a:p>
          <a:p>
            <a:pPr marL="228600" lvl="0" indent="-228600" algn="l" rtl="0">
              <a:lnSpc>
                <a:spcPct val="120000"/>
              </a:lnSpc>
              <a:spcBef>
                <a:spcPts val="1000"/>
              </a:spcBef>
              <a:spcAft>
                <a:spcPts val="0"/>
              </a:spcAft>
              <a:buSzPct val="100000"/>
              <a:buChar char="•"/>
            </a:pPr>
            <a:r>
              <a:rPr lang="en-US" b="1" dirty="0"/>
              <a:t>Precision</a:t>
            </a:r>
            <a:r>
              <a:rPr lang="en-US" dirty="0"/>
              <a:t> is how </a:t>
            </a:r>
            <a:r>
              <a:rPr lang="en-US" i="1" dirty="0"/>
              <a:t>exact</a:t>
            </a:r>
            <a:r>
              <a:rPr lang="en-US" dirty="0"/>
              <a:t> a value is</a:t>
            </a:r>
            <a:endParaRPr dirty="0"/>
          </a:p>
          <a:p>
            <a:pPr marL="685800" lvl="1" indent="-228600" algn="l" rtl="0">
              <a:lnSpc>
                <a:spcPct val="120000"/>
              </a:lnSpc>
              <a:spcBef>
                <a:spcPts val="500"/>
              </a:spcBef>
              <a:spcAft>
                <a:spcPts val="0"/>
              </a:spcAft>
              <a:buSzPct val="100000"/>
              <a:buChar char="•"/>
            </a:pPr>
            <a:r>
              <a:rPr lang="en-US" dirty="0"/>
              <a:t>‘4-6’ is less precise than ‘4.5-5.5’</a:t>
            </a:r>
            <a:endParaRPr dirty="0"/>
          </a:p>
          <a:p>
            <a:pPr marL="228600" lvl="0" indent="-228600" algn="l" rtl="0">
              <a:lnSpc>
                <a:spcPct val="120000"/>
              </a:lnSpc>
              <a:spcBef>
                <a:spcPts val="1000"/>
              </a:spcBef>
              <a:spcAft>
                <a:spcPts val="0"/>
              </a:spcAft>
              <a:buSzPct val="100000"/>
              <a:buChar char="•"/>
            </a:pPr>
            <a:r>
              <a:rPr lang="en-US" dirty="0"/>
              <a:t>Within a project communications</a:t>
            </a:r>
            <a:br>
              <a:rPr lang="en-US" dirty="0"/>
            </a:br>
            <a:r>
              <a:rPr lang="en-US" dirty="0"/>
              <a:t>should </a:t>
            </a:r>
            <a:r>
              <a:rPr lang="en-US" b="1" dirty="0">
                <a:solidFill>
                  <a:srgbClr val="20884A"/>
                </a:solidFill>
              </a:rPr>
              <a:t>always be as accurate as</a:t>
            </a:r>
            <a:br>
              <a:rPr lang="en-US" b="1" dirty="0">
                <a:solidFill>
                  <a:srgbClr val="20884A"/>
                </a:solidFill>
              </a:rPr>
            </a:br>
            <a:r>
              <a:rPr lang="en-US" b="1" dirty="0">
                <a:solidFill>
                  <a:srgbClr val="20884A"/>
                </a:solidFill>
              </a:rPr>
              <a:t>possible </a:t>
            </a:r>
            <a:r>
              <a:rPr lang="en-US" dirty="0"/>
              <a:t>(especially in estimating)</a:t>
            </a:r>
            <a:endParaRPr dirty="0"/>
          </a:p>
          <a:p>
            <a:pPr marL="228600" lvl="0" indent="-228600" algn="l" rtl="0">
              <a:lnSpc>
                <a:spcPct val="120000"/>
              </a:lnSpc>
              <a:spcBef>
                <a:spcPts val="1000"/>
              </a:spcBef>
              <a:spcAft>
                <a:spcPts val="0"/>
              </a:spcAft>
              <a:buSzPct val="100000"/>
              <a:buChar char="•"/>
            </a:pPr>
            <a:r>
              <a:rPr lang="en-US" dirty="0"/>
              <a:t>Because uncertainty is high at the beginning of a project, the only way to be accurate is to be </a:t>
            </a:r>
            <a:r>
              <a:rPr lang="en-US" b="1" dirty="0">
                <a:solidFill>
                  <a:srgbClr val="7030A0"/>
                </a:solidFill>
              </a:rPr>
              <a:t>less precise.</a:t>
            </a:r>
            <a:endParaRPr dirty="0"/>
          </a:p>
          <a:p>
            <a:pPr marL="228600" lvl="0" indent="-228600" algn="l" rtl="0">
              <a:lnSpc>
                <a:spcPct val="120000"/>
              </a:lnSpc>
              <a:spcBef>
                <a:spcPts val="1000"/>
              </a:spcBef>
              <a:spcAft>
                <a:spcPts val="0"/>
              </a:spcAft>
              <a:buSzPct val="100000"/>
              <a:buChar char="•"/>
            </a:pPr>
            <a:r>
              <a:rPr lang="en-US" dirty="0"/>
              <a:t>As the project progresses, we can be more and more precise while remaining accurate throughout (ranges get smaller and smaller)</a:t>
            </a:r>
            <a:endParaRPr dirty="0"/>
          </a:p>
        </p:txBody>
      </p:sp>
      <p:sp>
        <p:nvSpPr>
          <p:cNvPr id="392" name="Google Shape;392;p2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Accuracy vs. Precision</a:t>
            </a:r>
            <a:endParaRPr/>
          </a:p>
        </p:txBody>
      </p:sp>
      <p:pic>
        <p:nvPicPr>
          <p:cNvPr id="393" name="Google Shape;393;p29"/>
          <p:cNvPicPr preferRelativeResize="0"/>
          <p:nvPr/>
        </p:nvPicPr>
        <p:blipFill rotWithShape="1">
          <a:blip r:embed="rId3">
            <a:alphaModFix/>
          </a:blip>
          <a:srcRect/>
          <a:stretch/>
        </p:blipFill>
        <p:spPr>
          <a:xfrm>
            <a:off x="6300638" y="1825625"/>
            <a:ext cx="5053162" cy="2730046"/>
          </a:xfrm>
          <a:prstGeom prst="rect">
            <a:avLst/>
          </a:prstGeom>
          <a:noFill/>
          <a:ln>
            <a:noFill/>
          </a:ln>
        </p:spPr>
      </p:pic>
      <p:sp>
        <p:nvSpPr>
          <p:cNvPr id="394" name="Google Shape;394;p29"/>
          <p:cNvSpPr txBox="1"/>
          <p:nvPr/>
        </p:nvSpPr>
        <p:spPr>
          <a:xfrm>
            <a:off x="3586975" y="6257836"/>
            <a:ext cx="8071625"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86.</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McConnell, Steve. Software Project Survival Guide: how to be sure your first important project isn’t your last. Redmond, WA: Microsoft Press. p. 31. 1998.</a:t>
            </a:r>
            <a:endParaRPr/>
          </a:p>
        </p:txBody>
      </p:sp>
      <p:pic>
        <p:nvPicPr>
          <p:cNvPr id="395" name="Google Shape;395;p29"/>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396" name="Google Shape;396;p2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3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03" name="Google Shape;403;p3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04" name="Google Shape;404;p30"/>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5.5 </a:t>
            </a:r>
            <a:r>
              <a:rPr lang="en-US" sz="5400" b="1" i="0" cap="none">
                <a:solidFill>
                  <a:srgbClr val="00B050"/>
                </a:solidFill>
                <a:latin typeface="Century Gothic"/>
                <a:ea typeface="Century Gothic"/>
                <a:cs typeface="Century Gothic"/>
                <a:sym typeface="Century Gothic"/>
              </a:rPr>
              <a:t>Project Scheduling</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pic>
        <p:nvPicPr>
          <p:cNvPr id="410" name="Google Shape;410;p31"/>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11" name="Google Shape;411;p3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412" name="Google Shape;412;p31"/>
          <p:cNvPicPr preferRelativeResize="0"/>
          <p:nvPr/>
        </p:nvPicPr>
        <p:blipFill rotWithShape="1">
          <a:blip r:embed="rId4">
            <a:alphaModFix/>
          </a:blip>
          <a:srcRect/>
          <a:stretch/>
        </p:blipFill>
        <p:spPr>
          <a:xfrm>
            <a:off x="9402166" y="1812373"/>
            <a:ext cx="1964886" cy="4260574"/>
          </a:xfrm>
          <a:prstGeom prst="rect">
            <a:avLst/>
          </a:prstGeom>
          <a:noFill/>
          <a:ln>
            <a:noFill/>
          </a:ln>
        </p:spPr>
      </p:pic>
      <p:sp>
        <p:nvSpPr>
          <p:cNvPr id="413" name="Google Shape;413;p31"/>
          <p:cNvSpPr/>
          <p:nvPr/>
        </p:nvSpPr>
        <p:spPr>
          <a:xfrm>
            <a:off x="642784" y="2070864"/>
            <a:ext cx="7927475"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a:solidFill>
                  <a:srgbClr val="3F3F3F"/>
                </a:solidFill>
                <a:latin typeface="Calibri"/>
                <a:ea typeface="Calibri"/>
                <a:cs typeface="Calibri"/>
                <a:sym typeface="Calibri"/>
              </a:rPr>
              <a:t>In project management, a schedule is a listing of a project </a:t>
            </a:r>
            <a:r>
              <a:rPr lang="en-US" sz="3600">
                <a:solidFill>
                  <a:schemeClr val="dk1"/>
                </a:solidFill>
                <a:latin typeface="Calibri"/>
                <a:ea typeface="Calibri"/>
                <a:cs typeface="Calibri"/>
                <a:sym typeface="Calibri"/>
              </a:rPr>
              <a:t>milestone activities</a:t>
            </a:r>
            <a:r>
              <a:rPr lang="en-US" sz="3600">
                <a:solidFill>
                  <a:srgbClr val="3F3F3F"/>
                </a:solidFill>
                <a:latin typeface="Calibri"/>
                <a:ea typeface="Calibri"/>
                <a:cs typeface="Calibri"/>
                <a:sym typeface="Calibri"/>
              </a:rPr>
              <a:t>, and deliverables, usually intended </a:t>
            </a:r>
            <a:r>
              <a:rPr lang="en-US" sz="3600" b="1">
                <a:solidFill>
                  <a:srgbClr val="00B0F0"/>
                </a:solidFill>
                <a:latin typeface="Calibri"/>
                <a:ea typeface="Calibri"/>
                <a:cs typeface="Calibri"/>
                <a:sym typeface="Calibri"/>
              </a:rPr>
              <a:t>start and finish dates. </a:t>
            </a:r>
            <a:endParaRPr sz="3600" b="1">
              <a:solidFill>
                <a:srgbClr val="00B0F0"/>
              </a:solidFill>
              <a:latin typeface="Century Gothic"/>
              <a:ea typeface="Century Gothic"/>
              <a:cs typeface="Century Gothic"/>
              <a:sym typeface="Century Gothic"/>
            </a:endParaRPr>
          </a:p>
        </p:txBody>
      </p:sp>
      <p:sp>
        <p:nvSpPr>
          <p:cNvPr id="414" name="Google Shape;414;p31"/>
          <p:cNvSpPr/>
          <p:nvPr/>
        </p:nvSpPr>
        <p:spPr>
          <a:xfrm>
            <a:off x="722375" y="1082440"/>
            <a:ext cx="4822154"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E80C96"/>
                </a:solidFill>
                <a:latin typeface="Century Gothic"/>
                <a:ea typeface="Century Gothic"/>
                <a:cs typeface="Century Gothic"/>
                <a:sym typeface="Century Gothic"/>
              </a:rPr>
              <a:t>Project Scheduling</a:t>
            </a:r>
            <a:endParaRPr sz="4000">
              <a:solidFill>
                <a:srgbClr val="E80C96"/>
              </a:solidFill>
              <a:latin typeface="Century Gothic"/>
              <a:ea typeface="Century Gothic"/>
              <a:cs typeface="Century Gothic"/>
              <a:sym typeface="Century Gothic"/>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3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a:solidFill>
                  <a:srgbClr val="00B050"/>
                </a:solidFill>
              </a:rPr>
              <a:t>Organizing Tasks: </a:t>
            </a:r>
            <a:br>
              <a:rPr lang="en-US" b="1">
                <a:solidFill>
                  <a:srgbClr val="E80C96"/>
                </a:solidFill>
              </a:rPr>
            </a:br>
            <a:r>
              <a:rPr lang="en-US" b="1">
                <a:solidFill>
                  <a:srgbClr val="E80C96"/>
                </a:solidFill>
              </a:rPr>
              <a:t> 1- </a:t>
            </a:r>
            <a:r>
              <a:rPr lang="en-US" b="1">
                <a:solidFill>
                  <a:srgbClr val="F6804A"/>
                </a:solidFill>
              </a:rPr>
              <a:t>The Work Breakdown Structure (WBS)</a:t>
            </a:r>
            <a:endParaRPr/>
          </a:p>
        </p:txBody>
      </p:sp>
      <p:pic>
        <p:nvPicPr>
          <p:cNvPr id="421" name="Google Shape;421;p32"/>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22" name="Google Shape;422;p3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23" name="Google Shape;423;p32"/>
          <p:cNvSpPr/>
          <p:nvPr/>
        </p:nvSpPr>
        <p:spPr>
          <a:xfrm>
            <a:off x="1130270" y="2390055"/>
            <a:ext cx="9080154" cy="31085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202124"/>
                </a:solidFill>
                <a:latin typeface="arial"/>
                <a:ea typeface="arial"/>
                <a:cs typeface="arial"/>
                <a:sym typeface="arial"/>
              </a:rPr>
              <a:t>A </a:t>
            </a:r>
            <a:r>
              <a:rPr lang="en-US" sz="2800" b="1">
                <a:solidFill>
                  <a:srgbClr val="E80C96"/>
                </a:solidFill>
                <a:latin typeface="arial"/>
                <a:ea typeface="arial"/>
                <a:cs typeface="arial"/>
                <a:sym typeface="arial"/>
              </a:rPr>
              <a:t>Work Breakdown Structure</a:t>
            </a:r>
            <a:r>
              <a:rPr lang="en-US" sz="2800">
                <a:solidFill>
                  <a:srgbClr val="E80C96"/>
                </a:solidFill>
                <a:latin typeface="arial"/>
                <a:ea typeface="arial"/>
                <a:cs typeface="arial"/>
                <a:sym typeface="arial"/>
              </a:rPr>
              <a:t> (</a:t>
            </a:r>
            <a:r>
              <a:rPr lang="en-US" sz="2800" b="1">
                <a:solidFill>
                  <a:srgbClr val="E80C96"/>
                </a:solidFill>
                <a:latin typeface="arial"/>
                <a:ea typeface="arial"/>
                <a:cs typeface="arial"/>
                <a:sym typeface="arial"/>
              </a:rPr>
              <a:t>WBS</a:t>
            </a:r>
            <a:r>
              <a:rPr lang="en-US" sz="2800">
                <a:solidFill>
                  <a:srgbClr val="E80C96"/>
                </a:solidFill>
                <a:latin typeface="arial"/>
                <a:ea typeface="arial"/>
                <a:cs typeface="arial"/>
                <a:sym typeface="arial"/>
              </a:rPr>
              <a:t>) </a:t>
            </a:r>
            <a:r>
              <a:rPr lang="en-US" sz="2800">
                <a:solidFill>
                  <a:srgbClr val="202124"/>
                </a:solidFill>
                <a:latin typeface="arial"/>
                <a:ea typeface="arial"/>
                <a:cs typeface="arial"/>
                <a:sym typeface="arial"/>
              </a:rPr>
              <a:t>is a deliverable-oriented hierarchical decomposition of the </a:t>
            </a:r>
            <a:r>
              <a:rPr lang="en-US" sz="2800" b="1">
                <a:solidFill>
                  <a:srgbClr val="202124"/>
                </a:solidFill>
                <a:latin typeface="arial"/>
                <a:ea typeface="arial"/>
                <a:cs typeface="arial"/>
                <a:sym typeface="arial"/>
              </a:rPr>
              <a:t>work</a:t>
            </a:r>
            <a:r>
              <a:rPr lang="en-US" sz="2800">
                <a:solidFill>
                  <a:srgbClr val="202124"/>
                </a:solidFill>
                <a:latin typeface="arial"/>
                <a:ea typeface="arial"/>
                <a:cs typeface="arial"/>
                <a:sym typeface="arial"/>
              </a:rPr>
              <a:t> to be executed by the </a:t>
            </a:r>
            <a:r>
              <a:rPr lang="en-US" sz="2800" b="1">
                <a:solidFill>
                  <a:srgbClr val="202124"/>
                </a:solidFill>
                <a:latin typeface="arial"/>
                <a:ea typeface="arial"/>
                <a:cs typeface="arial"/>
                <a:sym typeface="arial"/>
              </a:rPr>
              <a:t>project</a:t>
            </a:r>
            <a:r>
              <a:rPr lang="en-US" sz="2800">
                <a:solidFill>
                  <a:srgbClr val="202124"/>
                </a:solidFill>
                <a:latin typeface="arial"/>
                <a:ea typeface="arial"/>
                <a:cs typeface="arial"/>
                <a:sym typeface="arial"/>
              </a:rPr>
              <a:t> team to accomplish the </a:t>
            </a:r>
            <a:r>
              <a:rPr lang="en-US" sz="2800" b="1">
                <a:solidFill>
                  <a:srgbClr val="202124"/>
                </a:solidFill>
                <a:latin typeface="arial"/>
                <a:ea typeface="arial"/>
                <a:cs typeface="arial"/>
                <a:sym typeface="arial"/>
              </a:rPr>
              <a:t>project</a:t>
            </a:r>
            <a:r>
              <a:rPr lang="en-US" sz="2800">
                <a:solidFill>
                  <a:srgbClr val="202124"/>
                </a:solidFill>
                <a:latin typeface="arial"/>
                <a:ea typeface="arial"/>
                <a:cs typeface="arial"/>
                <a:sym typeface="arial"/>
              </a:rPr>
              <a:t> objectives and create the required deliverables. </a:t>
            </a:r>
            <a:endParaRPr/>
          </a:p>
          <a:p>
            <a:pPr marL="0" marR="0" lvl="0" indent="0" algn="l" rtl="0">
              <a:spcBef>
                <a:spcPts val="0"/>
              </a:spcBef>
              <a:spcAft>
                <a:spcPts val="0"/>
              </a:spcAft>
              <a:buNone/>
            </a:pPr>
            <a:r>
              <a:rPr lang="en-US" sz="2800">
                <a:solidFill>
                  <a:srgbClr val="202124"/>
                </a:solidFill>
                <a:latin typeface="arial"/>
                <a:ea typeface="arial"/>
                <a:cs typeface="arial"/>
                <a:sym typeface="arial"/>
              </a:rPr>
              <a:t>A </a:t>
            </a:r>
            <a:r>
              <a:rPr lang="en-US" sz="2800" b="1">
                <a:solidFill>
                  <a:srgbClr val="202124"/>
                </a:solidFill>
                <a:latin typeface="arial"/>
                <a:ea typeface="arial"/>
                <a:cs typeface="arial"/>
                <a:sym typeface="arial"/>
              </a:rPr>
              <a:t>WBS</a:t>
            </a:r>
            <a:r>
              <a:rPr lang="en-US" sz="2800">
                <a:solidFill>
                  <a:srgbClr val="202124"/>
                </a:solidFill>
                <a:latin typeface="arial"/>
                <a:ea typeface="arial"/>
                <a:cs typeface="arial"/>
                <a:sym typeface="arial"/>
              </a:rPr>
              <a:t> is the cornerstone of effective </a:t>
            </a:r>
            <a:r>
              <a:rPr lang="en-US" sz="2800" b="1">
                <a:solidFill>
                  <a:srgbClr val="202124"/>
                </a:solidFill>
                <a:latin typeface="arial"/>
                <a:ea typeface="arial"/>
                <a:cs typeface="arial"/>
                <a:sym typeface="arial"/>
              </a:rPr>
              <a:t>project</a:t>
            </a:r>
            <a:r>
              <a:rPr lang="en-US" sz="2800">
                <a:solidFill>
                  <a:srgbClr val="202124"/>
                </a:solidFill>
                <a:latin typeface="arial"/>
                <a:ea typeface="arial"/>
                <a:cs typeface="arial"/>
                <a:sym typeface="arial"/>
              </a:rPr>
              <a:t> planning, execution, controlling, monitoring, and reporting.</a:t>
            </a:r>
            <a:endParaRPr sz="2800">
              <a:solidFill>
                <a:schemeClr val="dk1"/>
              </a:solidFill>
              <a:latin typeface="Century Gothic"/>
              <a:ea typeface="Century Gothic"/>
              <a:cs typeface="Century Gothic"/>
              <a:sym typeface="Century Gothic"/>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3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6804A"/>
              </a:buClr>
              <a:buSzPts val="3200"/>
              <a:buFont typeface="Century Gothic"/>
              <a:buNone/>
            </a:pPr>
            <a:r>
              <a:rPr lang="en-US" b="1">
                <a:solidFill>
                  <a:srgbClr val="F6804A"/>
                </a:solidFill>
              </a:rPr>
              <a:t>The Work Breakdown Structure (WBS)</a:t>
            </a:r>
            <a:endParaRPr/>
          </a:p>
        </p:txBody>
      </p:sp>
      <p:pic>
        <p:nvPicPr>
          <p:cNvPr id="430" name="Google Shape;430;p33"/>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31" name="Google Shape;431;p3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32" name="Google Shape;432;p33"/>
          <p:cNvSpPr/>
          <p:nvPr/>
        </p:nvSpPr>
        <p:spPr>
          <a:xfrm>
            <a:off x="466165" y="1579982"/>
            <a:ext cx="11223811" cy="39703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E80C96"/>
                </a:solidFill>
                <a:latin typeface="Open Sans"/>
                <a:ea typeface="Open Sans"/>
                <a:cs typeface="Open Sans"/>
                <a:sym typeface="Open Sans"/>
              </a:rPr>
              <a:t>A good WBS should exhibit the following characteristics: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Definable</a:t>
            </a:r>
            <a:r>
              <a:rPr lang="en-US" sz="1800">
                <a:solidFill>
                  <a:schemeClr val="dk1"/>
                </a:solidFill>
                <a:latin typeface="Century Gothic"/>
                <a:ea typeface="Century Gothic"/>
                <a:cs typeface="Century Gothic"/>
                <a:sym typeface="Century Gothic"/>
              </a:rPr>
              <a:t>—can be described and easily understood by project participants.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Manageable</a:t>
            </a:r>
            <a:r>
              <a:rPr lang="en-US" sz="1800">
                <a:solidFill>
                  <a:schemeClr val="dk1"/>
                </a:solidFill>
                <a:latin typeface="Century Gothic"/>
                <a:ea typeface="Century Gothic"/>
                <a:cs typeface="Century Gothic"/>
                <a:sym typeface="Century Gothic"/>
              </a:rPr>
              <a:t>—a meaningful unit of work where specific responsibility and authority can be assigned to a responsible individual.</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Estimateable</a:t>
            </a:r>
            <a:r>
              <a:rPr lang="en-US" sz="1800">
                <a:solidFill>
                  <a:schemeClr val="dk1"/>
                </a:solidFill>
                <a:latin typeface="Century Gothic"/>
                <a:ea typeface="Century Gothic"/>
                <a:cs typeface="Century Gothic"/>
                <a:sym typeface="Century Gothic"/>
              </a:rPr>
              <a:t>—duration can be estimated in time required to complete, and cost can be estimated in resources required to complete.</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Independent</a:t>
            </a:r>
            <a:r>
              <a:rPr lang="en-US" sz="1800">
                <a:solidFill>
                  <a:schemeClr val="dk1"/>
                </a:solidFill>
                <a:latin typeface="Century Gothic"/>
                <a:ea typeface="Century Gothic"/>
                <a:cs typeface="Century Gothic"/>
                <a:sym typeface="Century Gothic"/>
              </a:rPr>
              <a:t>—minimum interface with or dependence on other ongoing elements (i.e., assignable to a single control account, and clearly distinguishable from other work packages).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Integratable</a:t>
            </a:r>
            <a:r>
              <a:rPr lang="en-US" sz="1800">
                <a:solidFill>
                  <a:schemeClr val="dk1"/>
                </a:solidFill>
                <a:latin typeface="Century Gothic"/>
                <a:ea typeface="Century Gothic"/>
                <a:cs typeface="Century Gothic"/>
                <a:sym typeface="Century Gothic"/>
              </a:rPr>
              <a:t>—integrates with other project work elements and with higher level cost estimates and schedules to include the entire project.</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Measurable</a:t>
            </a:r>
            <a:r>
              <a:rPr lang="en-US" sz="1800">
                <a:solidFill>
                  <a:schemeClr val="dk1"/>
                </a:solidFill>
                <a:latin typeface="Century Gothic"/>
                <a:ea typeface="Century Gothic"/>
                <a:cs typeface="Century Gothic"/>
                <a:sym typeface="Century Gothic"/>
              </a:rPr>
              <a:t>—can be used to measure progress; has start and completion dates and measurable interim milestones.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Adaptable</a:t>
            </a:r>
            <a:r>
              <a:rPr lang="en-US" sz="1800">
                <a:solidFill>
                  <a:schemeClr val="dk1"/>
                </a:solidFill>
                <a:latin typeface="Century Gothic"/>
                <a:ea typeface="Century Gothic"/>
                <a:cs typeface="Century Gothic"/>
                <a:sym typeface="Century Gothic"/>
              </a:rPr>
              <a:t>—sufficiently flexible so the addition/elimination of work scope can be readily accommodated in the WBS framework.</a:t>
            </a:r>
            <a:endParaRPr sz="1800" b="0" i="0" u="none" strike="noStrike">
              <a:solidFill>
                <a:srgbClr val="737C85"/>
              </a:solidFill>
              <a:latin typeface="Open Sans"/>
              <a:ea typeface="Open Sans"/>
              <a:cs typeface="Open Sans"/>
              <a:sym typeface="Open San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4"/>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fontScale="70000" lnSpcReduction="20000"/>
          </a:bodyPr>
          <a:lstStyle/>
          <a:p>
            <a:pPr marL="228600" lvl="0" indent="-228600" algn="l" rtl="0">
              <a:lnSpc>
                <a:spcPct val="120000"/>
              </a:lnSpc>
              <a:spcBef>
                <a:spcPts val="0"/>
              </a:spcBef>
              <a:spcAft>
                <a:spcPts val="0"/>
              </a:spcAft>
              <a:buSzPct val="100000"/>
              <a:buChar char="•"/>
            </a:pPr>
            <a:r>
              <a:rPr lang="en-US"/>
              <a:t>Organizes elements with ‘sub-</a:t>
            </a:r>
            <a:br>
              <a:rPr lang="en-US"/>
            </a:br>
            <a:r>
              <a:rPr lang="en-US"/>
              <a:t>numbers.’ 1.2.3 is part of 1.2</a:t>
            </a:r>
            <a:endParaRPr/>
          </a:p>
          <a:p>
            <a:pPr marL="228600" lvl="0" indent="-228600" algn="l" rtl="0">
              <a:lnSpc>
                <a:spcPct val="120000"/>
              </a:lnSpc>
              <a:spcBef>
                <a:spcPts val="1000"/>
              </a:spcBef>
              <a:spcAft>
                <a:spcPts val="0"/>
              </a:spcAft>
              <a:buSzPct val="100000"/>
              <a:buChar char="•"/>
            </a:pPr>
            <a:r>
              <a:rPr lang="en-US"/>
              <a:t>Two types: product &amp; process</a:t>
            </a:r>
            <a:endParaRPr/>
          </a:p>
          <a:p>
            <a:pPr marL="685800" lvl="1" indent="-228600" algn="l" rtl="0">
              <a:lnSpc>
                <a:spcPct val="120000"/>
              </a:lnSpc>
              <a:spcBef>
                <a:spcPts val="500"/>
              </a:spcBef>
              <a:spcAft>
                <a:spcPts val="0"/>
              </a:spcAft>
              <a:buSzPct val="100000"/>
              <a:buChar char="•"/>
            </a:pPr>
            <a:r>
              <a:rPr lang="en-US"/>
              <a:t>Product divides by components</a:t>
            </a:r>
            <a:endParaRPr/>
          </a:p>
          <a:p>
            <a:pPr marL="685800" lvl="1" indent="-228600" algn="l" rtl="0">
              <a:lnSpc>
                <a:spcPct val="120000"/>
              </a:lnSpc>
              <a:spcBef>
                <a:spcPts val="500"/>
              </a:spcBef>
              <a:spcAft>
                <a:spcPts val="0"/>
              </a:spcAft>
              <a:buSzPct val="100000"/>
              <a:buChar char="•"/>
            </a:pPr>
            <a:r>
              <a:rPr lang="en-US"/>
              <a:t>Process divides by activities/tasks</a:t>
            </a:r>
            <a:endParaRPr/>
          </a:p>
          <a:p>
            <a:pPr marL="228600" lvl="0" indent="-228600" algn="l" rtl="0">
              <a:lnSpc>
                <a:spcPct val="120000"/>
              </a:lnSpc>
              <a:spcBef>
                <a:spcPts val="1000"/>
              </a:spcBef>
              <a:spcAft>
                <a:spcPts val="0"/>
              </a:spcAft>
              <a:buSzPct val="100000"/>
              <a:buChar char="•"/>
            </a:pPr>
            <a:r>
              <a:rPr lang="en-US"/>
              <a:t>Can be built ‘top down,’ </a:t>
            </a:r>
            <a:br>
              <a:rPr lang="en-US"/>
            </a:br>
            <a:r>
              <a:rPr lang="en-US"/>
              <a:t>‘bottom-up,’ or ‘</a:t>
            </a:r>
            <a:r>
              <a:rPr lang="en-US">
                <a:solidFill>
                  <a:srgbClr val="FF0000"/>
                </a:solidFill>
              </a:rPr>
              <a:t>rolling-wave’</a:t>
            </a:r>
            <a:endParaRPr/>
          </a:p>
          <a:p>
            <a:pPr marL="228600" lvl="0" indent="-228600" algn="l" rtl="0">
              <a:lnSpc>
                <a:spcPct val="120000"/>
              </a:lnSpc>
              <a:spcBef>
                <a:spcPts val="1000"/>
              </a:spcBef>
              <a:spcAft>
                <a:spcPts val="0"/>
              </a:spcAft>
              <a:buSzPct val="100000"/>
              <a:buChar char="•"/>
            </a:pPr>
            <a:r>
              <a:rPr lang="en-US"/>
              <a:t>A good way to organize brain-</a:t>
            </a:r>
            <a:br>
              <a:rPr lang="en-US"/>
            </a:br>
            <a:r>
              <a:rPr lang="en-US"/>
              <a:t>storming efforts early in the project</a:t>
            </a:r>
            <a:endParaRPr/>
          </a:p>
          <a:p>
            <a:pPr marL="228600" lvl="0" indent="-228600" algn="l" rtl="0">
              <a:lnSpc>
                <a:spcPct val="120000"/>
              </a:lnSpc>
              <a:spcBef>
                <a:spcPts val="1000"/>
              </a:spcBef>
              <a:spcAft>
                <a:spcPts val="0"/>
              </a:spcAft>
              <a:buSzPct val="100000"/>
              <a:buChar char="•"/>
            </a:pPr>
            <a:r>
              <a:rPr lang="en-US"/>
              <a:t>Sequencing of tasks or components </a:t>
            </a:r>
            <a:br>
              <a:rPr lang="en-US"/>
            </a:br>
            <a:r>
              <a:rPr lang="en-US"/>
              <a:t>isn’t needed until later in scheduling efforts</a:t>
            </a:r>
            <a:endParaRPr/>
          </a:p>
          <a:p>
            <a:pPr marL="228600" lvl="0" indent="-139700" algn="l" rtl="0">
              <a:lnSpc>
                <a:spcPct val="120000"/>
              </a:lnSpc>
              <a:spcBef>
                <a:spcPts val="1000"/>
              </a:spcBef>
              <a:spcAft>
                <a:spcPts val="0"/>
              </a:spcAft>
              <a:buSzPct val="100000"/>
              <a:buNone/>
            </a:pPr>
            <a:endParaRPr/>
          </a:p>
        </p:txBody>
      </p:sp>
      <p:sp>
        <p:nvSpPr>
          <p:cNvPr id="439" name="Google Shape;439;p34"/>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The Work Breakdown Structure (WBS)</a:t>
            </a:r>
            <a:endParaRPr/>
          </a:p>
        </p:txBody>
      </p:sp>
      <p:pic>
        <p:nvPicPr>
          <p:cNvPr id="440" name="Google Shape;440;p34" descr="C:\Users\sam\Dropbox\Books\Project Team Leadership and Communication\curriculum\images\WorkBreakdownStructureText.png"/>
          <p:cNvPicPr preferRelativeResize="0"/>
          <p:nvPr/>
        </p:nvPicPr>
        <p:blipFill rotWithShape="1">
          <a:blip r:embed="rId3">
            <a:alphaModFix/>
          </a:blip>
          <a:srcRect/>
          <a:stretch/>
        </p:blipFill>
        <p:spPr>
          <a:xfrm>
            <a:off x="9059640" y="1555899"/>
            <a:ext cx="2409050" cy="3333673"/>
          </a:xfrm>
          <a:prstGeom prst="rect">
            <a:avLst/>
          </a:prstGeom>
          <a:noFill/>
          <a:ln>
            <a:noFill/>
          </a:ln>
        </p:spPr>
      </p:pic>
      <p:pic>
        <p:nvPicPr>
          <p:cNvPr id="441" name="Google Shape;441;p34" descr="C:\Users\sam\Dropbox\Books\Project Team Leadership and Communication\curriculum\images\WorkBreakdownStructure.png"/>
          <p:cNvPicPr preferRelativeResize="0"/>
          <p:nvPr/>
        </p:nvPicPr>
        <p:blipFill rotWithShape="1">
          <a:blip r:embed="rId4">
            <a:alphaModFix/>
          </a:blip>
          <a:srcRect/>
          <a:stretch/>
        </p:blipFill>
        <p:spPr>
          <a:xfrm>
            <a:off x="5138312" y="1555899"/>
            <a:ext cx="3888670" cy="2970439"/>
          </a:xfrm>
          <a:prstGeom prst="rect">
            <a:avLst/>
          </a:prstGeom>
          <a:noFill/>
          <a:ln>
            <a:noFill/>
          </a:ln>
        </p:spPr>
      </p:pic>
      <p:sp>
        <p:nvSpPr>
          <p:cNvPr id="442" name="Google Shape;442;p34"/>
          <p:cNvSpPr txBox="1"/>
          <p:nvPr/>
        </p:nvSpPr>
        <p:spPr>
          <a:xfrm>
            <a:off x="3795453" y="6257836"/>
            <a:ext cx="7932420"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88.</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Project Management Institute. A Guide to the Project Management Body of Knowledge – Fifth Edition. Project Management Institute Inc. p. 125-132. 2013.</a:t>
            </a:r>
            <a:endParaRPr/>
          </a:p>
        </p:txBody>
      </p:sp>
      <p:pic>
        <p:nvPicPr>
          <p:cNvPr id="443" name="Google Shape;443;p34"/>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444" name="Google Shape;444;p3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35"/>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000"/>
              <a:buNone/>
            </a:pPr>
            <a:r>
              <a:rPr lang="en-US"/>
              <a:t>How do you know when you’ve divided tasks into small enough ‘chunks’?</a:t>
            </a:r>
            <a:endParaRPr/>
          </a:p>
          <a:p>
            <a:pPr marL="228600" lvl="0" indent="-228600" algn="l" rtl="0">
              <a:lnSpc>
                <a:spcPct val="120000"/>
              </a:lnSpc>
              <a:spcBef>
                <a:spcPts val="1000"/>
              </a:spcBef>
              <a:spcAft>
                <a:spcPts val="0"/>
              </a:spcAft>
              <a:buSzPts val="2000"/>
              <a:buChar char="•"/>
            </a:pPr>
            <a:r>
              <a:rPr lang="en-US">
                <a:solidFill>
                  <a:srgbClr val="00B050"/>
                </a:solidFill>
              </a:rPr>
              <a:t>If tasks are too large</a:t>
            </a:r>
            <a:r>
              <a:rPr lang="en-US"/>
              <a:t>, it becomes difficult to track progress</a:t>
            </a:r>
            <a:endParaRPr/>
          </a:p>
          <a:p>
            <a:pPr marL="228600" lvl="0" indent="-228600" algn="l" rtl="0">
              <a:lnSpc>
                <a:spcPct val="120000"/>
              </a:lnSpc>
              <a:spcBef>
                <a:spcPts val="1000"/>
              </a:spcBef>
              <a:spcAft>
                <a:spcPts val="0"/>
              </a:spcAft>
              <a:buSzPts val="2000"/>
              <a:buChar char="•"/>
            </a:pPr>
            <a:r>
              <a:rPr lang="en-US">
                <a:solidFill>
                  <a:srgbClr val="00B050"/>
                </a:solidFill>
              </a:rPr>
              <a:t>If tasks are too small</a:t>
            </a:r>
            <a:r>
              <a:rPr lang="en-US"/>
              <a:t>, time is wasted micromanaging the project</a:t>
            </a:r>
            <a:endParaRPr/>
          </a:p>
          <a:p>
            <a:pPr marL="228600" lvl="0" indent="-101600" algn="l" rtl="0">
              <a:lnSpc>
                <a:spcPct val="120000"/>
              </a:lnSpc>
              <a:spcBef>
                <a:spcPts val="1000"/>
              </a:spcBef>
              <a:spcAft>
                <a:spcPts val="0"/>
              </a:spcAft>
              <a:buSzPts val="2000"/>
              <a:buNone/>
            </a:pPr>
            <a:endParaRPr/>
          </a:p>
          <a:p>
            <a:pPr marL="0" lvl="0" indent="0" algn="l" rtl="0">
              <a:lnSpc>
                <a:spcPct val="120000"/>
              </a:lnSpc>
              <a:spcBef>
                <a:spcPts val="1000"/>
              </a:spcBef>
              <a:spcAft>
                <a:spcPts val="0"/>
              </a:spcAft>
              <a:buSzPts val="2000"/>
              <a:buNone/>
            </a:pPr>
            <a:r>
              <a:rPr lang="en-US"/>
              <a:t>Optimize with ‘The One-to-Two Rule,’ </a:t>
            </a:r>
            <a:br>
              <a:rPr lang="en-US"/>
            </a:br>
            <a:r>
              <a:rPr lang="en-US"/>
              <a:t>which states that tasks have been </a:t>
            </a:r>
            <a:br>
              <a:rPr lang="en-US"/>
            </a:br>
            <a:r>
              <a:rPr lang="en-US"/>
              <a:t>divided enough when each requires </a:t>
            </a:r>
            <a:br>
              <a:rPr lang="en-US"/>
            </a:br>
            <a:r>
              <a:rPr lang="en-US"/>
              <a:t>1-2 resources 1-2 weeks to complete it</a:t>
            </a:r>
            <a:endParaRPr/>
          </a:p>
        </p:txBody>
      </p:sp>
      <p:sp>
        <p:nvSpPr>
          <p:cNvPr id="451" name="Google Shape;451;p3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7030A0"/>
              </a:buClr>
              <a:buSzPts val="3200"/>
              <a:buFont typeface="Century Gothic"/>
              <a:buNone/>
            </a:pPr>
            <a:r>
              <a:rPr lang="en-US" b="1">
                <a:solidFill>
                  <a:srgbClr val="7030A0"/>
                </a:solidFill>
              </a:rPr>
              <a:t>The One-to-Two Rule</a:t>
            </a:r>
            <a:endParaRPr/>
          </a:p>
        </p:txBody>
      </p:sp>
      <p:pic>
        <p:nvPicPr>
          <p:cNvPr id="452" name="Google Shape;452;p35" descr="C:\Users\sam\Dropbox\Books\Project Team Leadership and Communication\curriculum\images\1to2Rule.png"/>
          <p:cNvPicPr preferRelativeResize="0"/>
          <p:nvPr/>
        </p:nvPicPr>
        <p:blipFill rotWithShape="1">
          <a:blip r:embed="rId3">
            <a:alphaModFix/>
          </a:blip>
          <a:srcRect/>
          <a:stretch/>
        </p:blipFill>
        <p:spPr>
          <a:xfrm>
            <a:off x="6293674" y="3530399"/>
            <a:ext cx="4460001" cy="1531108"/>
          </a:xfrm>
          <a:prstGeom prst="rect">
            <a:avLst/>
          </a:prstGeom>
          <a:noFill/>
          <a:ln>
            <a:noFill/>
          </a:ln>
        </p:spPr>
      </p:pic>
      <p:sp>
        <p:nvSpPr>
          <p:cNvPr id="453" name="Google Shape;453;p35"/>
          <p:cNvSpPr txBox="1"/>
          <p:nvPr/>
        </p:nvSpPr>
        <p:spPr>
          <a:xfrm>
            <a:off x="-664633" y="6395193"/>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a:t>
            </a:r>
            <a:endParaRPr/>
          </a:p>
        </p:txBody>
      </p:sp>
      <p:pic>
        <p:nvPicPr>
          <p:cNvPr id="454" name="Google Shape;454;p35"/>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455" name="Google Shape;455;p3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6"/>
          <p:cNvSpPr txBox="1">
            <a:spLocks noGrp="1"/>
          </p:cNvSpPr>
          <p:nvPr>
            <p:ph type="body" idx="1"/>
          </p:nvPr>
        </p:nvSpPr>
        <p:spPr>
          <a:xfrm>
            <a:off x="609601" y="1600206"/>
            <a:ext cx="5181600" cy="4525963"/>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l" rtl="0">
              <a:lnSpc>
                <a:spcPct val="120000"/>
              </a:lnSpc>
              <a:spcBef>
                <a:spcPts val="0"/>
              </a:spcBef>
              <a:spcAft>
                <a:spcPts val="0"/>
              </a:spcAft>
              <a:buSzPct val="100000"/>
              <a:buChar char="•"/>
            </a:pPr>
            <a:r>
              <a:rPr lang="en-US"/>
              <a:t>Predecessors or dependencies are determined for all tasks</a:t>
            </a:r>
            <a:endParaRPr/>
          </a:p>
          <a:p>
            <a:pPr marL="228600" lvl="0" indent="-228600" algn="l" rtl="0">
              <a:lnSpc>
                <a:spcPct val="120000"/>
              </a:lnSpc>
              <a:spcBef>
                <a:spcPts val="1000"/>
              </a:spcBef>
              <a:spcAft>
                <a:spcPts val="0"/>
              </a:spcAft>
              <a:buSzPct val="100000"/>
              <a:buChar char="•"/>
            </a:pPr>
            <a:r>
              <a:rPr lang="en-US"/>
              <a:t>Using this information, a </a:t>
            </a:r>
            <a:r>
              <a:rPr lang="en-US" i="1"/>
              <a:t>precedence</a:t>
            </a:r>
            <a:r>
              <a:rPr lang="en-US"/>
              <a:t> diagram is created</a:t>
            </a:r>
            <a:endParaRPr/>
          </a:p>
          <a:p>
            <a:pPr marL="685800" lvl="1" indent="-228600" algn="l" rtl="0">
              <a:lnSpc>
                <a:spcPct val="120000"/>
              </a:lnSpc>
              <a:spcBef>
                <a:spcPts val="500"/>
              </a:spcBef>
              <a:spcAft>
                <a:spcPts val="0"/>
              </a:spcAft>
              <a:buSzPct val="100000"/>
              <a:buChar char="•"/>
            </a:pPr>
            <a:r>
              <a:rPr lang="en-US"/>
              <a:t>The longest path, called the </a:t>
            </a:r>
            <a:r>
              <a:rPr lang="en-US" i="1">
                <a:highlight>
                  <a:srgbClr val="F5FAA4"/>
                </a:highlight>
              </a:rPr>
              <a:t>critical path</a:t>
            </a:r>
            <a:r>
              <a:rPr lang="en-US">
                <a:highlight>
                  <a:srgbClr val="F5FAA4"/>
                </a:highlight>
              </a:rPr>
              <a:t>, </a:t>
            </a:r>
            <a:r>
              <a:rPr lang="en-US"/>
              <a:t>determines project length.</a:t>
            </a:r>
            <a:endParaRPr/>
          </a:p>
          <a:p>
            <a:pPr marL="685800" lvl="1" indent="-228600" algn="l" rtl="0">
              <a:lnSpc>
                <a:spcPct val="120000"/>
              </a:lnSpc>
              <a:spcBef>
                <a:spcPts val="500"/>
              </a:spcBef>
              <a:spcAft>
                <a:spcPts val="0"/>
              </a:spcAft>
              <a:buSzPct val="100000"/>
              <a:buChar char="•"/>
            </a:pPr>
            <a:r>
              <a:rPr lang="en-US" i="1">
                <a:highlight>
                  <a:srgbClr val="F5FAA4"/>
                </a:highlight>
              </a:rPr>
              <a:t>Slack time</a:t>
            </a:r>
            <a:r>
              <a:rPr lang="en-US"/>
              <a:t>, the ability to delay starting without impacting the schedule, is available to some tasks which are not on the critical path</a:t>
            </a:r>
            <a:endParaRPr/>
          </a:p>
          <a:p>
            <a:pPr marL="228600" lvl="0" indent="-228600" algn="l" rtl="0">
              <a:lnSpc>
                <a:spcPct val="120000"/>
              </a:lnSpc>
              <a:spcBef>
                <a:spcPts val="1000"/>
              </a:spcBef>
              <a:spcAft>
                <a:spcPts val="0"/>
              </a:spcAft>
              <a:buSzPct val="100000"/>
              <a:buChar char="•"/>
            </a:pPr>
            <a:r>
              <a:rPr lang="en-US"/>
              <a:t>Tasks are then ‘</a:t>
            </a:r>
            <a:r>
              <a:rPr lang="en-US" b="1">
                <a:solidFill>
                  <a:srgbClr val="7030A0"/>
                </a:solidFill>
              </a:rPr>
              <a:t>calendarized,</a:t>
            </a:r>
            <a:r>
              <a:rPr lang="en-US"/>
              <a:t>’ with actual dates based on resources available.</a:t>
            </a:r>
            <a:endParaRPr/>
          </a:p>
        </p:txBody>
      </p:sp>
      <p:sp>
        <p:nvSpPr>
          <p:cNvPr id="462" name="Google Shape;462;p3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2- </a:t>
            </a:r>
            <a:r>
              <a:rPr lang="en-US" b="1">
                <a:solidFill>
                  <a:srgbClr val="F6804A"/>
                </a:solidFill>
              </a:rPr>
              <a:t>Sequencing and Scheduling Tasks</a:t>
            </a:r>
            <a:endParaRPr/>
          </a:p>
        </p:txBody>
      </p:sp>
      <p:sp>
        <p:nvSpPr>
          <p:cNvPr id="463" name="Google Shape;463;p36"/>
          <p:cNvSpPr txBox="1"/>
          <p:nvPr/>
        </p:nvSpPr>
        <p:spPr>
          <a:xfrm>
            <a:off x="118534" y="6382975"/>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89, 90.</a:t>
            </a:r>
            <a:endParaRPr/>
          </a:p>
        </p:txBody>
      </p:sp>
      <p:pic>
        <p:nvPicPr>
          <p:cNvPr id="464" name="Google Shape;464;p36" descr="C:\Users\sam\Dropbox\Books\Project Team Leadership and Communication\curriculum\images\PrecedenceTasks.png"/>
          <p:cNvPicPr preferRelativeResize="0"/>
          <p:nvPr/>
        </p:nvPicPr>
        <p:blipFill rotWithShape="1">
          <a:blip r:embed="rId3">
            <a:alphaModFix/>
          </a:blip>
          <a:srcRect/>
          <a:stretch/>
        </p:blipFill>
        <p:spPr>
          <a:xfrm>
            <a:off x="6117167" y="1575429"/>
            <a:ext cx="5160467" cy="1386279"/>
          </a:xfrm>
          <a:prstGeom prst="rect">
            <a:avLst/>
          </a:prstGeom>
          <a:noFill/>
          <a:ln>
            <a:noFill/>
          </a:ln>
        </p:spPr>
      </p:pic>
      <p:pic>
        <p:nvPicPr>
          <p:cNvPr id="465" name="Google Shape;465;p36" descr="C:\Users\sam\Dropbox\Books\Project Team Leadership and Communication\curriculum\images\PrecedenceNetworkDiagram.png"/>
          <p:cNvPicPr preferRelativeResize="0"/>
          <p:nvPr/>
        </p:nvPicPr>
        <p:blipFill rotWithShape="1">
          <a:blip r:embed="rId4">
            <a:alphaModFix/>
          </a:blip>
          <a:srcRect/>
          <a:stretch/>
        </p:blipFill>
        <p:spPr>
          <a:xfrm>
            <a:off x="6117167" y="3565464"/>
            <a:ext cx="5497291" cy="2103311"/>
          </a:xfrm>
          <a:prstGeom prst="rect">
            <a:avLst/>
          </a:prstGeom>
          <a:noFill/>
          <a:ln>
            <a:noFill/>
          </a:ln>
        </p:spPr>
      </p:pic>
      <p:pic>
        <p:nvPicPr>
          <p:cNvPr id="466" name="Google Shape;466;p36"/>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467" name="Google Shape;467;p3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37"/>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lnSpc>
                <a:spcPct val="120000"/>
              </a:lnSpc>
              <a:spcBef>
                <a:spcPts val="0"/>
              </a:spcBef>
              <a:spcAft>
                <a:spcPts val="0"/>
              </a:spcAft>
              <a:buSzPct val="100000"/>
              <a:buNone/>
            </a:pPr>
            <a:r>
              <a:rPr lang="en-US" b="1">
                <a:solidFill>
                  <a:srgbClr val="F6804A"/>
                </a:solidFill>
              </a:rPr>
              <a:t>Consider the following scenario:</a:t>
            </a:r>
            <a:br>
              <a:rPr lang="en-US" b="1">
                <a:solidFill>
                  <a:srgbClr val="F6804A"/>
                </a:solidFill>
              </a:rPr>
            </a:br>
            <a:endParaRPr b="1">
              <a:solidFill>
                <a:srgbClr val="F6804A"/>
              </a:solidFill>
            </a:endParaRPr>
          </a:p>
          <a:p>
            <a:pPr marL="0" lvl="0" indent="0" algn="l" rtl="0">
              <a:lnSpc>
                <a:spcPct val="120000"/>
              </a:lnSpc>
              <a:spcBef>
                <a:spcPts val="1000"/>
              </a:spcBef>
              <a:spcAft>
                <a:spcPts val="0"/>
              </a:spcAft>
              <a:buSzPct val="100000"/>
              <a:buNone/>
            </a:pPr>
            <a:r>
              <a:rPr lang="en-US" b="1" i="1"/>
              <a:t>One of your best friends is graduating from college and you’ve decided to throw her a big party.  Her parents have volunteered to let you decorate and hold the event at their house, the food is to be catered, and you would like to invite as many of her friends and family as you can.</a:t>
            </a:r>
            <a:endParaRPr/>
          </a:p>
          <a:p>
            <a:pPr marL="0" lvl="0" indent="0" algn="l" rtl="0">
              <a:lnSpc>
                <a:spcPct val="120000"/>
              </a:lnSpc>
              <a:spcBef>
                <a:spcPts val="1000"/>
              </a:spcBef>
              <a:spcAft>
                <a:spcPts val="0"/>
              </a:spcAft>
              <a:buSzPct val="100000"/>
              <a:buNone/>
            </a:pPr>
            <a:endParaRPr/>
          </a:p>
          <a:p>
            <a:pPr marL="457200" lvl="0" indent="-457200" algn="l" rtl="0">
              <a:lnSpc>
                <a:spcPct val="120000"/>
              </a:lnSpc>
              <a:spcBef>
                <a:spcPts val="1000"/>
              </a:spcBef>
              <a:spcAft>
                <a:spcPts val="0"/>
              </a:spcAft>
              <a:buSzPct val="100000"/>
              <a:buFont typeface="Century Gothic"/>
              <a:buAutoNum type="arabicPeriod"/>
            </a:pPr>
            <a:r>
              <a:rPr lang="en-US"/>
              <a:t>Create a basic work breakdown structure, </a:t>
            </a:r>
            <a:r>
              <a:rPr lang="en-US" b="1">
                <a:solidFill>
                  <a:srgbClr val="E80C96"/>
                </a:solidFill>
              </a:rPr>
              <a:t>listing 15 planning activities that must take place</a:t>
            </a:r>
            <a:endParaRPr/>
          </a:p>
          <a:p>
            <a:pPr marL="457200" lvl="0" indent="-457200" algn="l" rtl="0">
              <a:lnSpc>
                <a:spcPct val="120000"/>
              </a:lnSpc>
              <a:spcBef>
                <a:spcPts val="1000"/>
              </a:spcBef>
              <a:spcAft>
                <a:spcPts val="0"/>
              </a:spcAft>
              <a:buSzPct val="100000"/>
              <a:buFont typeface="Century Gothic"/>
              <a:buAutoNum type="arabicPeriod"/>
            </a:pPr>
            <a:r>
              <a:rPr lang="en-US"/>
              <a:t>After determining which activities must occur before others, create a </a:t>
            </a:r>
            <a:r>
              <a:rPr lang="en-US" i="1"/>
              <a:t>precedence diagram</a:t>
            </a:r>
            <a:r>
              <a:rPr lang="en-US"/>
              <a:t> with the activities and tasks outlined in your work breakdown structure</a:t>
            </a:r>
            <a:endParaRPr/>
          </a:p>
        </p:txBody>
      </p:sp>
      <p:sp>
        <p:nvSpPr>
          <p:cNvPr id="474" name="Google Shape;474;p3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F0"/>
              </a:buClr>
              <a:buSzPts val="3200"/>
              <a:buFont typeface="Century Gothic"/>
              <a:buNone/>
            </a:pPr>
            <a:r>
              <a:rPr lang="en-US" b="1">
                <a:solidFill>
                  <a:srgbClr val="00B0F0"/>
                </a:solidFill>
                <a:highlight>
                  <a:srgbClr val="F5FAA4"/>
                </a:highlight>
              </a:rPr>
              <a:t>Activity – Organizing and Sequencing Tasks</a:t>
            </a:r>
            <a:endParaRPr/>
          </a:p>
        </p:txBody>
      </p:sp>
      <p:pic>
        <p:nvPicPr>
          <p:cNvPr id="475" name="Google Shape;475;p3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76" name="Google Shape;476;p3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pic>
        <p:nvPicPr>
          <p:cNvPr id="482" name="Google Shape;482;p3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83" name="Google Shape;483;p3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84" name="Google Shape;484;p38"/>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5.6 </a:t>
            </a:r>
            <a:r>
              <a:rPr lang="en-US" sz="5400" b="1" i="0" cap="none">
                <a:solidFill>
                  <a:srgbClr val="00B050"/>
                </a:solidFill>
                <a:latin typeface="Century Gothic"/>
                <a:ea typeface="Century Gothic"/>
                <a:cs typeface="Century Gothic"/>
                <a:sym typeface="Century Gothic"/>
              </a:rPr>
              <a:t>Project Tracking</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pic>
        <p:nvPicPr>
          <p:cNvPr id="490" name="Google Shape;490;p3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91" name="Google Shape;491;p3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492" name="Google Shape;492;p39"/>
          <p:cNvPicPr preferRelativeResize="0"/>
          <p:nvPr/>
        </p:nvPicPr>
        <p:blipFill rotWithShape="1">
          <a:blip r:embed="rId4">
            <a:alphaModFix/>
          </a:blip>
          <a:srcRect/>
          <a:stretch/>
        </p:blipFill>
        <p:spPr>
          <a:xfrm>
            <a:off x="9402166" y="1812373"/>
            <a:ext cx="1964886" cy="4260574"/>
          </a:xfrm>
          <a:prstGeom prst="rect">
            <a:avLst/>
          </a:prstGeom>
          <a:noFill/>
          <a:ln>
            <a:noFill/>
          </a:ln>
        </p:spPr>
      </p:pic>
      <p:sp>
        <p:nvSpPr>
          <p:cNvPr id="493" name="Google Shape;493;p39"/>
          <p:cNvSpPr/>
          <p:nvPr/>
        </p:nvSpPr>
        <p:spPr>
          <a:xfrm>
            <a:off x="722374" y="2192961"/>
            <a:ext cx="7453437" cy="22467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666666"/>
                </a:solidFill>
                <a:latin typeface="Source Sans Pro"/>
                <a:ea typeface="Source Sans Pro"/>
                <a:cs typeface="Source Sans Pro"/>
                <a:sym typeface="Source Sans Pro"/>
              </a:rPr>
              <a:t>A combination of </a:t>
            </a:r>
            <a:r>
              <a:rPr lang="en-US" sz="2800" b="1">
                <a:solidFill>
                  <a:srgbClr val="F6804A"/>
                </a:solidFill>
                <a:latin typeface="Source Sans Pro"/>
                <a:ea typeface="Source Sans Pro"/>
                <a:cs typeface="Source Sans Pro"/>
                <a:sym typeface="Source Sans Pro"/>
              </a:rPr>
              <a:t>cost </a:t>
            </a:r>
            <a:r>
              <a:rPr lang="en-US" sz="2800">
                <a:solidFill>
                  <a:srgbClr val="F6804A"/>
                </a:solidFill>
                <a:latin typeface="Source Sans Pro"/>
                <a:ea typeface="Source Sans Pro"/>
                <a:cs typeface="Source Sans Pro"/>
                <a:sym typeface="Source Sans Pro"/>
              </a:rPr>
              <a:t>and </a:t>
            </a:r>
            <a:r>
              <a:rPr lang="en-US" sz="2800" b="1">
                <a:solidFill>
                  <a:srgbClr val="F6804A"/>
                </a:solidFill>
                <a:latin typeface="Source Sans Pro"/>
                <a:ea typeface="Source Sans Pro"/>
                <a:cs typeface="Source Sans Pro"/>
                <a:sym typeface="Source Sans Pro"/>
              </a:rPr>
              <a:t>time tracking</a:t>
            </a:r>
            <a:r>
              <a:rPr lang="en-US" sz="2800">
                <a:solidFill>
                  <a:srgbClr val="F6804A"/>
                </a:solidFill>
                <a:latin typeface="Source Sans Pro"/>
                <a:ea typeface="Source Sans Pro"/>
                <a:cs typeface="Source Sans Pro"/>
                <a:sym typeface="Source Sans Pro"/>
              </a:rPr>
              <a:t> </a:t>
            </a:r>
            <a:r>
              <a:rPr lang="en-US" sz="2800">
                <a:solidFill>
                  <a:srgbClr val="666666"/>
                </a:solidFill>
                <a:latin typeface="Source Sans Pro"/>
                <a:ea typeface="Source Sans Pro"/>
                <a:cs typeface="Source Sans Pro"/>
                <a:sym typeface="Source Sans Pro"/>
              </a:rPr>
              <a:t>will let you finish tasks earlier, delay non-critical tasks for the same of keeping to the project baseline, and find ways for reducing costs and the project scope.</a:t>
            </a:r>
            <a:endParaRPr sz="2800">
              <a:solidFill>
                <a:schemeClr val="dk1"/>
              </a:solidFill>
              <a:latin typeface="Century Gothic"/>
              <a:ea typeface="Century Gothic"/>
              <a:cs typeface="Century Gothic"/>
              <a:sym typeface="Century Gothic"/>
            </a:endParaRPr>
          </a:p>
        </p:txBody>
      </p:sp>
      <p:sp>
        <p:nvSpPr>
          <p:cNvPr id="494" name="Google Shape;494;p39"/>
          <p:cNvSpPr/>
          <p:nvPr/>
        </p:nvSpPr>
        <p:spPr>
          <a:xfrm>
            <a:off x="1074383" y="1034340"/>
            <a:ext cx="416492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E80C96"/>
                </a:solidFill>
                <a:latin typeface="Century Gothic"/>
                <a:ea typeface="Century Gothic"/>
                <a:cs typeface="Century Gothic"/>
                <a:sym typeface="Century Gothic"/>
              </a:rPr>
              <a:t>Project Tracking</a:t>
            </a:r>
            <a:endParaRPr sz="4000">
              <a:solidFill>
                <a:srgbClr val="E80C96"/>
              </a:solidFill>
              <a:latin typeface="Century Gothic"/>
              <a:ea typeface="Century Gothic"/>
              <a:cs typeface="Century Gothic"/>
              <a:sym typeface="Century Gothic"/>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4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01" name="Google Shape;501;p4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502" name="Google Shape;502;p40"/>
          <p:cNvSpPr/>
          <p:nvPr/>
        </p:nvSpPr>
        <p:spPr>
          <a:xfrm>
            <a:off x="509896" y="1079224"/>
            <a:ext cx="8983019" cy="258532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6804A"/>
                </a:solidFill>
                <a:latin typeface="Source Sans Pro"/>
                <a:ea typeface="Source Sans Pro"/>
                <a:cs typeface="Source Sans Pro"/>
                <a:sym typeface="Source Sans Pro"/>
              </a:rPr>
              <a:t>In order to succeed in delivering your project, you will need to get an understanding of how to track your project and what items need to be monitored.</a:t>
            </a:r>
            <a:endParaRPr/>
          </a:p>
          <a:p>
            <a:pPr marL="0" marR="0" lvl="0" indent="0" algn="l" rtl="0">
              <a:spcBef>
                <a:spcPts val="0"/>
              </a:spcBef>
              <a:spcAft>
                <a:spcPts val="0"/>
              </a:spcAft>
              <a:buNone/>
            </a:pPr>
            <a:endParaRPr sz="1800" b="1">
              <a:solidFill>
                <a:srgbClr val="F6804A"/>
              </a:solidFill>
              <a:latin typeface="Source Sans Pro"/>
              <a:ea typeface="Source Sans Pro"/>
              <a:cs typeface="Source Sans Pro"/>
              <a:sym typeface="Source Sans Pro"/>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time and cost</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human resources</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team progress and efficiency</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risks, changes, issues</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project health</a:t>
            </a:r>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503" name="Google Shape;503;p40" descr="Project Tracker: How can Gantt Chart do for your company | Gantt Schema"/>
          <p:cNvPicPr preferRelativeResize="0"/>
          <p:nvPr/>
        </p:nvPicPr>
        <p:blipFill rotWithShape="1">
          <a:blip r:embed="rId4">
            <a:alphaModFix/>
          </a:blip>
          <a:srcRect/>
          <a:stretch/>
        </p:blipFill>
        <p:spPr>
          <a:xfrm>
            <a:off x="6207991" y="2476500"/>
            <a:ext cx="4292600" cy="2585322"/>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41"/>
          <p:cNvSpPr txBox="1">
            <a:spLocks noGrp="1"/>
          </p:cNvSpPr>
          <p:nvPr>
            <p:ph type="body" idx="1"/>
          </p:nvPr>
        </p:nvSpPr>
        <p:spPr>
          <a:xfrm>
            <a:off x="609600" y="4249271"/>
            <a:ext cx="10972800" cy="186107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A main concern of project tracking is </a:t>
            </a:r>
            <a:r>
              <a:rPr lang="en-US">
                <a:highlight>
                  <a:srgbClr val="C0C0C0"/>
                </a:highlight>
              </a:rPr>
              <a:t>visibility.</a:t>
            </a:r>
            <a:r>
              <a:rPr lang="en-US"/>
              <a:t>  Often, the team isn’t aware of how far along they are due to long phases</a:t>
            </a:r>
            <a:endParaRPr/>
          </a:p>
          <a:p>
            <a:pPr marL="228600" lvl="0" indent="-228600" algn="l" rtl="0">
              <a:lnSpc>
                <a:spcPct val="120000"/>
              </a:lnSpc>
              <a:spcBef>
                <a:spcPts val="1000"/>
              </a:spcBef>
              <a:spcAft>
                <a:spcPts val="0"/>
              </a:spcAft>
              <a:buSzPts val="2000"/>
              <a:buChar char="•"/>
            </a:pPr>
            <a:r>
              <a:rPr lang="en-US" i="1"/>
              <a:t>Project Visibility</a:t>
            </a:r>
            <a:r>
              <a:rPr lang="en-US"/>
              <a:t> is often only achieved when phases are started or completed</a:t>
            </a:r>
            <a:endParaRPr/>
          </a:p>
        </p:txBody>
      </p:sp>
      <p:sp>
        <p:nvSpPr>
          <p:cNvPr id="510" name="Google Shape;510;p41"/>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Tracking Progress</a:t>
            </a:r>
            <a:endParaRPr/>
          </a:p>
        </p:txBody>
      </p:sp>
      <p:grpSp>
        <p:nvGrpSpPr>
          <p:cNvPr id="511" name="Google Shape;511;p41"/>
          <p:cNvGrpSpPr/>
          <p:nvPr/>
        </p:nvGrpSpPr>
        <p:grpSpPr>
          <a:xfrm>
            <a:off x="1935784" y="1647092"/>
            <a:ext cx="8318678" cy="2150357"/>
            <a:chOff x="5768068" y="3834040"/>
            <a:chExt cx="5745163" cy="1485110"/>
          </a:xfrm>
        </p:grpSpPr>
        <p:pic>
          <p:nvPicPr>
            <p:cNvPr id="512" name="Google Shape;512;p41" descr="C:\Users\sam\Dropbox\Books\Project Team Leadership and Communication\curriculum\images\TrackingVisibility3.png"/>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513" name="Google Shape;513;p41" descr="C:\Users\sam\Dropbox\Books\Project Team Leadership and Communication\curriculum\images\TrackingVisibility1.png"/>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514" name="Google Shape;514;p41" descr="C:\Users\sam\Dropbox\Books\Project Team Leadership and Communication\curriculum\images\TrackingVisibility2.png"/>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
        <p:nvSpPr>
          <p:cNvPr id="515" name="Google Shape;515;p41"/>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94.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McConnell, Steve. Rapid Development: Taming Wild Software Schedules. Redmond, WA: Microsoft Press. p. 57. 1996.</a:t>
            </a:r>
            <a:endParaRPr/>
          </a:p>
        </p:txBody>
      </p:sp>
      <p:pic>
        <p:nvPicPr>
          <p:cNvPr id="516" name="Google Shape;516;p41"/>
          <p:cNvPicPr preferRelativeResize="0"/>
          <p:nvPr/>
        </p:nvPicPr>
        <p:blipFill rotWithShape="1">
          <a:blip r:embed="rId6">
            <a:alphaModFix/>
          </a:blip>
          <a:srcRect/>
          <a:stretch/>
        </p:blipFill>
        <p:spPr>
          <a:xfrm>
            <a:off x="10945754" y="169771"/>
            <a:ext cx="1170046" cy="1049235"/>
          </a:xfrm>
          <a:prstGeom prst="rect">
            <a:avLst/>
          </a:prstGeom>
          <a:noFill/>
          <a:ln>
            <a:noFill/>
          </a:ln>
        </p:spPr>
      </p:pic>
      <p:sp>
        <p:nvSpPr>
          <p:cNvPr id="517" name="Google Shape;517;p4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42"/>
          <p:cNvSpPr txBox="1">
            <a:spLocks noGrp="1"/>
          </p:cNvSpPr>
          <p:nvPr>
            <p:ph type="body" idx="1"/>
          </p:nvPr>
        </p:nvSpPr>
        <p:spPr>
          <a:xfrm>
            <a:off x="609600" y="1600206"/>
            <a:ext cx="6210748" cy="452596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Tasks or groups of tasks are often tracked with little </a:t>
            </a:r>
            <a:r>
              <a:rPr lang="en-US" i="1"/>
              <a:t>granularity</a:t>
            </a:r>
            <a:r>
              <a:rPr lang="en-US"/>
              <a:t> (large chunks instead of small) and simple </a:t>
            </a:r>
            <a:r>
              <a:rPr lang="en-US">
                <a:solidFill>
                  <a:srgbClr val="20884A"/>
                </a:solidFill>
              </a:rPr>
              <a:t>not-started / started / complete progress reporting</a:t>
            </a:r>
            <a:br>
              <a:rPr lang="en-US">
                <a:solidFill>
                  <a:srgbClr val="20884A"/>
                </a:solidFill>
              </a:rPr>
            </a:br>
            <a:endParaRPr>
              <a:solidFill>
                <a:srgbClr val="20884A"/>
              </a:solidFill>
            </a:endParaRPr>
          </a:p>
          <a:p>
            <a:pPr marL="228600" lvl="0" indent="-228600" algn="l" rtl="0">
              <a:lnSpc>
                <a:spcPct val="120000"/>
              </a:lnSpc>
              <a:spcBef>
                <a:spcPts val="1000"/>
              </a:spcBef>
              <a:spcAft>
                <a:spcPts val="0"/>
              </a:spcAft>
              <a:buSzPts val="2000"/>
              <a:buChar char="•"/>
            </a:pPr>
            <a:r>
              <a:rPr lang="en-US"/>
              <a:t>By giving each task </a:t>
            </a:r>
            <a:r>
              <a:rPr lang="en-US" b="1">
                <a:solidFill>
                  <a:srgbClr val="F6804A"/>
                </a:solidFill>
              </a:rPr>
              <a:t>a relative weight </a:t>
            </a:r>
            <a:r>
              <a:rPr lang="en-US"/>
              <a:t>and assigning </a:t>
            </a:r>
            <a:r>
              <a:rPr lang="en-US" i="1"/>
              <a:t>earned value</a:t>
            </a:r>
            <a:r>
              <a:rPr lang="en-US"/>
              <a:t> to sub-tasks, the percentage of progress can be calculated (example: </a:t>
            </a:r>
            <a:r>
              <a:rPr lang="en-US" b="1">
                <a:solidFill>
                  <a:srgbClr val="055D5C"/>
                </a:solidFill>
              </a:rPr>
              <a:t>660/2100=31% </a:t>
            </a:r>
            <a:r>
              <a:rPr lang="en-US"/>
              <a:t>complete)</a:t>
            </a:r>
            <a:endParaRPr/>
          </a:p>
          <a:p>
            <a:pPr marL="228600" lvl="0" indent="-228600" algn="l" rtl="0">
              <a:lnSpc>
                <a:spcPct val="120000"/>
              </a:lnSpc>
              <a:spcBef>
                <a:spcPts val="1000"/>
              </a:spcBef>
              <a:spcAft>
                <a:spcPts val="0"/>
              </a:spcAft>
              <a:buSzPts val="2000"/>
              <a:buChar char="•"/>
            </a:pPr>
            <a:r>
              <a:rPr lang="en-US"/>
              <a:t>Calculated </a:t>
            </a:r>
            <a:r>
              <a:rPr lang="en-US" i="1"/>
              <a:t>earned value</a:t>
            </a:r>
            <a:r>
              <a:rPr lang="en-US"/>
              <a:t> can be compared to the </a:t>
            </a:r>
            <a:r>
              <a:rPr lang="en-US" u="sng"/>
              <a:t>time or resources expended</a:t>
            </a:r>
            <a:endParaRPr/>
          </a:p>
        </p:txBody>
      </p:sp>
      <p:sp>
        <p:nvSpPr>
          <p:cNvPr id="524" name="Google Shape;524;p4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Tracking Earned Value</a:t>
            </a:r>
            <a:endParaRPr/>
          </a:p>
        </p:txBody>
      </p:sp>
      <p:pic>
        <p:nvPicPr>
          <p:cNvPr id="525" name="Google Shape;525;p42" descr="C:\Users\sam\Dropbox\Books\Project Team Leadership and Communication\curriculum\images\EarnedValue1.png"/>
          <p:cNvPicPr preferRelativeResize="0"/>
          <p:nvPr/>
        </p:nvPicPr>
        <p:blipFill rotWithShape="1">
          <a:blip r:embed="rId3">
            <a:alphaModFix/>
          </a:blip>
          <a:srcRect/>
          <a:stretch/>
        </p:blipFill>
        <p:spPr>
          <a:xfrm>
            <a:off x="7183542" y="1957892"/>
            <a:ext cx="4179157" cy="1613853"/>
          </a:xfrm>
          <a:prstGeom prst="rect">
            <a:avLst/>
          </a:prstGeom>
          <a:noFill/>
          <a:ln>
            <a:noFill/>
          </a:ln>
        </p:spPr>
      </p:pic>
      <p:pic>
        <p:nvPicPr>
          <p:cNvPr id="526" name="Google Shape;526;p42" descr="C:\Users\sam\Dropbox\Books\Project Team Leadership and Communication\curriculum\images\EarnedValue2.png"/>
          <p:cNvPicPr preferRelativeResize="0"/>
          <p:nvPr/>
        </p:nvPicPr>
        <p:blipFill rotWithShape="1">
          <a:blip r:embed="rId4">
            <a:alphaModFix/>
          </a:blip>
          <a:srcRect/>
          <a:stretch/>
        </p:blipFill>
        <p:spPr>
          <a:xfrm>
            <a:off x="7183542" y="4111999"/>
            <a:ext cx="4176146" cy="1610842"/>
          </a:xfrm>
          <a:prstGeom prst="rect">
            <a:avLst/>
          </a:prstGeom>
          <a:noFill/>
          <a:ln>
            <a:noFill/>
          </a:ln>
        </p:spPr>
      </p:pic>
      <p:sp>
        <p:nvSpPr>
          <p:cNvPr id="527" name="Google Shape;527;p42"/>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95.</a:t>
            </a:r>
            <a:endParaRPr/>
          </a:p>
        </p:txBody>
      </p:sp>
      <p:pic>
        <p:nvPicPr>
          <p:cNvPr id="528" name="Google Shape;528;p42"/>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529" name="Google Shape;529;p4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43"/>
          <p:cNvSpPr txBox="1">
            <a:spLocks noGrp="1"/>
          </p:cNvSpPr>
          <p:nvPr>
            <p:ph type="title"/>
          </p:nvPr>
        </p:nvSpPr>
        <p:spPr>
          <a:xfrm>
            <a:off x="1166438" y="802921"/>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Scheduling/Tracking Tools and Visualizations</a:t>
            </a:r>
            <a:endParaRPr/>
          </a:p>
        </p:txBody>
      </p:sp>
      <p:pic>
        <p:nvPicPr>
          <p:cNvPr id="536" name="Google Shape;536;p43" descr="C:\Users\sam\Dropbox\Books\Project Team Leadership and Communication\curriculum\images\MilestoneChart.png"/>
          <p:cNvPicPr preferRelativeResize="0"/>
          <p:nvPr/>
        </p:nvPicPr>
        <p:blipFill rotWithShape="1">
          <a:blip r:embed="rId3">
            <a:alphaModFix/>
          </a:blip>
          <a:srcRect/>
          <a:stretch/>
        </p:blipFill>
        <p:spPr>
          <a:xfrm>
            <a:off x="638273" y="1585873"/>
            <a:ext cx="5348576" cy="1547132"/>
          </a:xfrm>
          <a:prstGeom prst="rect">
            <a:avLst/>
          </a:prstGeom>
          <a:noFill/>
          <a:ln>
            <a:noFill/>
          </a:ln>
        </p:spPr>
      </p:pic>
      <p:pic>
        <p:nvPicPr>
          <p:cNvPr id="537" name="Google Shape;537;p43" descr="C:\Users\sam\Dropbox\Books\Project Team Leadership and Communication\curriculum\images\TrackingGanttChart.png"/>
          <p:cNvPicPr preferRelativeResize="0"/>
          <p:nvPr/>
        </p:nvPicPr>
        <p:blipFill rotWithShape="1">
          <a:blip r:embed="rId4">
            <a:alphaModFix/>
          </a:blip>
          <a:srcRect/>
          <a:stretch/>
        </p:blipFill>
        <p:spPr>
          <a:xfrm>
            <a:off x="6096000" y="2338185"/>
            <a:ext cx="4904201" cy="1787282"/>
          </a:xfrm>
          <a:prstGeom prst="rect">
            <a:avLst/>
          </a:prstGeom>
          <a:noFill/>
          <a:ln>
            <a:noFill/>
          </a:ln>
        </p:spPr>
      </p:pic>
      <p:pic>
        <p:nvPicPr>
          <p:cNvPr id="538" name="Google Shape;538;p43" descr="C:\Users\sam\Dropbox\Books\Project Team Leadership and Communication\curriculum\images\SchedulingDashboard.png"/>
          <p:cNvPicPr preferRelativeResize="0"/>
          <p:nvPr/>
        </p:nvPicPr>
        <p:blipFill rotWithShape="1">
          <a:blip r:embed="rId5">
            <a:alphaModFix/>
          </a:blip>
          <a:srcRect/>
          <a:stretch/>
        </p:blipFill>
        <p:spPr>
          <a:xfrm>
            <a:off x="239506" y="3422082"/>
            <a:ext cx="5583276" cy="2449709"/>
          </a:xfrm>
          <a:prstGeom prst="rect">
            <a:avLst/>
          </a:prstGeom>
          <a:noFill/>
          <a:ln>
            <a:noFill/>
          </a:ln>
        </p:spPr>
      </p:pic>
      <p:sp>
        <p:nvSpPr>
          <p:cNvPr id="539" name="Google Shape;539;p43"/>
          <p:cNvSpPr txBox="1"/>
          <p:nvPr/>
        </p:nvSpPr>
        <p:spPr>
          <a:xfrm>
            <a:off x="6096000" y="1322522"/>
            <a:ext cx="5066328"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a:solidFill>
                  <a:schemeClr val="dk1"/>
                </a:solidFill>
                <a:highlight>
                  <a:srgbClr val="F5FAA4"/>
                </a:highlight>
                <a:latin typeface="Century Gothic"/>
                <a:ea typeface="Century Gothic"/>
                <a:cs typeface="Century Gothic"/>
                <a:sym typeface="Century Gothic"/>
              </a:rPr>
              <a:t>Milestone Charts </a:t>
            </a:r>
            <a:r>
              <a:rPr lang="en-US" sz="2000">
                <a:solidFill>
                  <a:schemeClr val="dk1"/>
                </a:solidFill>
                <a:latin typeface="Century Gothic"/>
                <a:ea typeface="Century Gothic"/>
                <a:cs typeface="Century Gothic"/>
                <a:sym typeface="Century Gothic"/>
              </a:rPr>
              <a:t>list major points in time, or </a:t>
            </a:r>
            <a:r>
              <a:rPr lang="en-US" sz="2000" i="1">
                <a:solidFill>
                  <a:schemeClr val="dk1"/>
                </a:solidFill>
                <a:latin typeface="Century Gothic"/>
                <a:ea typeface="Century Gothic"/>
                <a:cs typeface="Century Gothic"/>
                <a:sym typeface="Century Gothic"/>
              </a:rPr>
              <a:t>milestones,</a:t>
            </a:r>
            <a:r>
              <a:rPr lang="en-US" sz="2000">
                <a:solidFill>
                  <a:schemeClr val="dk1"/>
                </a:solidFill>
                <a:latin typeface="Century Gothic"/>
                <a:ea typeface="Century Gothic"/>
                <a:cs typeface="Century Gothic"/>
                <a:sym typeface="Century Gothic"/>
              </a:rPr>
              <a:t> such as phases ending </a:t>
            </a:r>
            <a:endParaRPr/>
          </a:p>
        </p:txBody>
      </p:sp>
      <p:sp>
        <p:nvSpPr>
          <p:cNvPr id="540" name="Google Shape;540;p43"/>
          <p:cNvSpPr txBox="1"/>
          <p:nvPr/>
        </p:nvSpPr>
        <p:spPr>
          <a:xfrm>
            <a:off x="-175851" y="6316604"/>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92, 96.</a:t>
            </a:r>
            <a:endParaRPr/>
          </a:p>
        </p:txBody>
      </p:sp>
      <p:sp>
        <p:nvSpPr>
          <p:cNvPr id="541" name="Google Shape;541;p43"/>
          <p:cNvSpPr txBox="1"/>
          <p:nvPr/>
        </p:nvSpPr>
        <p:spPr>
          <a:xfrm>
            <a:off x="5999727" y="5328230"/>
            <a:ext cx="5420999"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accent3"/>
                </a:solidFill>
                <a:latin typeface="Century Gothic"/>
                <a:ea typeface="Century Gothic"/>
                <a:cs typeface="Century Gothic"/>
                <a:sym typeface="Century Gothic"/>
              </a:rPr>
              <a:t>Many software packages </a:t>
            </a:r>
            <a:r>
              <a:rPr lang="en-US" sz="1800">
                <a:solidFill>
                  <a:schemeClr val="dk1"/>
                </a:solidFill>
                <a:latin typeface="Century Gothic"/>
                <a:ea typeface="Century Gothic"/>
                <a:cs typeface="Century Gothic"/>
                <a:sym typeface="Century Gothic"/>
              </a:rPr>
              <a:t>and online tools are specifically designed for managing projects</a:t>
            </a:r>
            <a:endParaRPr/>
          </a:p>
        </p:txBody>
      </p:sp>
      <p:sp>
        <p:nvSpPr>
          <p:cNvPr id="542" name="Google Shape;542;p43"/>
          <p:cNvSpPr txBox="1"/>
          <p:nvPr/>
        </p:nvSpPr>
        <p:spPr>
          <a:xfrm>
            <a:off x="6258127" y="4243936"/>
            <a:ext cx="4904201"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a:solidFill>
                  <a:schemeClr val="dk1"/>
                </a:solidFill>
                <a:highlight>
                  <a:srgbClr val="F5FAA4"/>
                </a:highlight>
                <a:latin typeface="Century Gothic"/>
                <a:ea typeface="Century Gothic"/>
                <a:cs typeface="Century Gothic"/>
                <a:sym typeface="Century Gothic"/>
              </a:rPr>
              <a:t>Gantt Charts</a:t>
            </a:r>
            <a:r>
              <a:rPr lang="en-US" sz="2000">
                <a:solidFill>
                  <a:schemeClr val="dk1"/>
                </a:solidFill>
                <a:highlight>
                  <a:srgbClr val="F5FAA4"/>
                </a:highlight>
                <a:latin typeface="Century Gothic"/>
                <a:ea typeface="Century Gothic"/>
                <a:cs typeface="Century Gothic"/>
                <a:sym typeface="Century Gothic"/>
              </a:rPr>
              <a:t> </a:t>
            </a:r>
            <a:r>
              <a:rPr lang="en-US" sz="2000">
                <a:solidFill>
                  <a:schemeClr val="dk1"/>
                </a:solidFill>
                <a:latin typeface="Century Gothic"/>
                <a:ea typeface="Century Gothic"/>
                <a:cs typeface="Century Gothic"/>
                <a:sym typeface="Century Gothic"/>
              </a:rPr>
              <a:t>provide an easy-to-understand visualization of the schedule and progress</a:t>
            </a:r>
            <a:endParaRPr sz="2000" i="1">
              <a:solidFill>
                <a:schemeClr val="dk1"/>
              </a:solidFill>
              <a:latin typeface="Century Gothic"/>
              <a:ea typeface="Century Gothic"/>
              <a:cs typeface="Century Gothic"/>
              <a:sym typeface="Century Gothic"/>
            </a:endParaRPr>
          </a:p>
        </p:txBody>
      </p:sp>
      <p:pic>
        <p:nvPicPr>
          <p:cNvPr id="543" name="Google Shape;543;p43"/>
          <p:cNvPicPr preferRelativeResize="0"/>
          <p:nvPr/>
        </p:nvPicPr>
        <p:blipFill rotWithShape="1">
          <a:blip r:embed="rId6">
            <a:alphaModFix/>
          </a:blip>
          <a:srcRect/>
          <a:stretch/>
        </p:blipFill>
        <p:spPr>
          <a:xfrm>
            <a:off x="10945754" y="169771"/>
            <a:ext cx="1170046" cy="1049235"/>
          </a:xfrm>
          <a:prstGeom prst="rect">
            <a:avLst/>
          </a:prstGeom>
          <a:noFill/>
          <a:ln>
            <a:noFill/>
          </a:ln>
        </p:spPr>
      </p:pic>
      <p:sp>
        <p:nvSpPr>
          <p:cNvPr id="544" name="Google Shape;544;p4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44"/>
          <p:cNvSpPr txBox="1">
            <a:spLocks noGrp="1"/>
          </p:cNvSpPr>
          <p:nvPr>
            <p:ph type="body" idx="1"/>
          </p:nvPr>
        </p:nvSpPr>
        <p:spPr>
          <a:xfrm>
            <a:off x="918061" y="1417484"/>
            <a:ext cx="9603275" cy="5054518"/>
          </a:xfrm>
          <a:prstGeom prst="rect">
            <a:avLst/>
          </a:prstGeom>
          <a:noFill/>
          <a:ln>
            <a:noFill/>
          </a:ln>
        </p:spPr>
        <p:txBody>
          <a:bodyPr spcFirstLastPara="1" wrap="square" lIns="91425" tIns="45700" rIns="91425" bIns="45700" anchor="t" anchorCtr="0">
            <a:normAutofit fontScale="55000" lnSpcReduction="20000"/>
          </a:bodyPr>
          <a:lstStyle/>
          <a:p>
            <a:pPr marL="228600" lvl="0" indent="-228600" algn="l" rtl="0">
              <a:lnSpc>
                <a:spcPct val="120000"/>
              </a:lnSpc>
              <a:spcBef>
                <a:spcPts val="0"/>
              </a:spcBef>
              <a:spcAft>
                <a:spcPts val="0"/>
              </a:spcAft>
              <a:buSzPct val="100000"/>
              <a:buChar char="•"/>
            </a:pPr>
            <a:r>
              <a:rPr lang="en-US"/>
              <a:t>Examine the following project status information:</a:t>
            </a: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228600" algn="l" rtl="0">
              <a:lnSpc>
                <a:spcPct val="120000"/>
              </a:lnSpc>
              <a:spcBef>
                <a:spcPts val="1000"/>
              </a:spcBef>
              <a:spcAft>
                <a:spcPts val="0"/>
              </a:spcAft>
              <a:buSzPct val="100000"/>
              <a:buChar char="•"/>
            </a:pPr>
            <a:r>
              <a:rPr lang="en-US"/>
              <a:t>Calculate the percentage complete, or </a:t>
            </a:r>
            <a:r>
              <a:rPr lang="en-US" i="1"/>
              <a:t>earned value</a:t>
            </a:r>
            <a:endParaRPr/>
          </a:p>
          <a:p>
            <a:pPr marL="228600" lvl="0" indent="-228600" algn="l" rtl="0">
              <a:lnSpc>
                <a:spcPct val="120000"/>
              </a:lnSpc>
              <a:spcBef>
                <a:spcPts val="1000"/>
              </a:spcBef>
              <a:spcAft>
                <a:spcPts val="0"/>
              </a:spcAft>
              <a:buSzPct val="100000"/>
              <a:buChar char="•"/>
            </a:pPr>
            <a:r>
              <a:rPr lang="en-US"/>
              <a:t>Using a whiteboard or application, create a basic </a:t>
            </a:r>
            <a:r>
              <a:rPr lang="en-US" i="1"/>
              <a:t>Gantt chart.</a:t>
            </a:r>
            <a:r>
              <a:rPr lang="en-US"/>
              <a:t>  Estimate the total time elapsed for the project</a:t>
            </a:r>
            <a:endParaRPr/>
          </a:p>
        </p:txBody>
      </p:sp>
      <p:sp>
        <p:nvSpPr>
          <p:cNvPr id="551" name="Google Shape;551;p44"/>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Font typeface="Century Gothic"/>
              <a:buNone/>
            </a:pPr>
            <a:r>
              <a:rPr lang="en-US" sz="2800"/>
              <a:t>Activity – Tracking Project Progress</a:t>
            </a:r>
            <a:endParaRPr/>
          </a:p>
        </p:txBody>
      </p:sp>
      <p:graphicFrame>
        <p:nvGraphicFramePr>
          <p:cNvPr id="552" name="Google Shape;552;p44"/>
          <p:cNvGraphicFramePr/>
          <p:nvPr/>
        </p:nvGraphicFramePr>
        <p:xfrm>
          <a:off x="1130270" y="1746026"/>
          <a:ext cx="3000000" cy="3000000"/>
        </p:xfrm>
        <a:graphic>
          <a:graphicData uri="http://schemas.openxmlformats.org/drawingml/2006/table">
            <a:tbl>
              <a:tblPr firstRow="1" bandRow="1">
                <a:noFill/>
                <a:tableStyleId>{00BA7416-2264-4ADF-80EA-FAC52EE18CB2}</a:tableStyleId>
              </a:tblPr>
              <a:tblGrid>
                <a:gridCol w="376125">
                  <a:extLst>
                    <a:ext uri="{9D8B030D-6E8A-4147-A177-3AD203B41FA5}">
                      <a16:colId xmlns:a16="http://schemas.microsoft.com/office/drawing/2014/main" val="20000"/>
                    </a:ext>
                  </a:extLst>
                </a:gridCol>
                <a:gridCol w="3309850">
                  <a:extLst>
                    <a:ext uri="{9D8B030D-6E8A-4147-A177-3AD203B41FA5}">
                      <a16:colId xmlns:a16="http://schemas.microsoft.com/office/drawing/2014/main" val="20001"/>
                    </a:ext>
                  </a:extLst>
                </a:gridCol>
                <a:gridCol w="1218625">
                  <a:extLst>
                    <a:ext uri="{9D8B030D-6E8A-4147-A177-3AD203B41FA5}">
                      <a16:colId xmlns:a16="http://schemas.microsoft.com/office/drawing/2014/main" val="20002"/>
                    </a:ext>
                  </a:extLst>
                </a:gridCol>
                <a:gridCol w="1323950">
                  <a:extLst>
                    <a:ext uri="{9D8B030D-6E8A-4147-A177-3AD203B41FA5}">
                      <a16:colId xmlns:a16="http://schemas.microsoft.com/office/drawing/2014/main" val="20003"/>
                    </a:ext>
                  </a:extLst>
                </a:gridCol>
                <a:gridCol w="849025">
                  <a:extLst>
                    <a:ext uri="{9D8B030D-6E8A-4147-A177-3AD203B41FA5}">
                      <a16:colId xmlns:a16="http://schemas.microsoft.com/office/drawing/2014/main" val="20004"/>
                    </a:ext>
                  </a:extLst>
                </a:gridCol>
                <a:gridCol w="1001475">
                  <a:extLst>
                    <a:ext uri="{9D8B030D-6E8A-4147-A177-3AD203B41FA5}">
                      <a16:colId xmlns:a16="http://schemas.microsoft.com/office/drawing/2014/main" val="20005"/>
                    </a:ext>
                  </a:extLst>
                </a:gridCol>
              </a:tblGrid>
              <a:tr h="505550">
                <a:tc>
                  <a:txBody>
                    <a:bodyPr/>
                    <a:lstStyle/>
                    <a:p>
                      <a:pPr marL="0" marR="0" lvl="0" indent="0" algn="l" rtl="0">
                        <a:spcBef>
                          <a:spcPts val="0"/>
                        </a:spcBef>
                        <a:spcAft>
                          <a:spcPts val="0"/>
                        </a:spcAft>
                        <a:buNone/>
                      </a:pPr>
                      <a:r>
                        <a:rPr lang="en-US" sz="1600" u="none" strike="noStrike" cap="none">
                          <a:solidFill>
                            <a:schemeClr val="dk1"/>
                          </a:solidFill>
                        </a:rPr>
                        <a:t>ID</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Task</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Units of Work</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Units Complete</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Days</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Start Date</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92675">
                <a:tc>
                  <a:txBody>
                    <a:bodyPr/>
                    <a:lstStyle/>
                    <a:p>
                      <a:pPr marL="0" marR="0" lvl="0" indent="0" algn="ctr" rtl="0">
                        <a:spcBef>
                          <a:spcPts val="0"/>
                        </a:spcBef>
                        <a:spcAft>
                          <a:spcPts val="0"/>
                        </a:spcAft>
                        <a:buNone/>
                      </a:pPr>
                      <a:r>
                        <a:rPr lang="en-US" sz="1600">
                          <a:solidFill>
                            <a:schemeClr val="dk1"/>
                          </a:solidFill>
                        </a:rPr>
                        <a:t>1</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Plow/cultivate soil </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April 30</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92675">
                <a:tc>
                  <a:txBody>
                    <a:bodyPr/>
                    <a:lstStyle/>
                    <a:p>
                      <a:pPr marL="0" marR="0" lvl="0" indent="0" algn="ctr" rtl="0">
                        <a:spcBef>
                          <a:spcPts val="0"/>
                        </a:spcBef>
                        <a:spcAft>
                          <a:spcPts val="0"/>
                        </a:spcAft>
                        <a:buNone/>
                      </a:pPr>
                      <a:r>
                        <a:rPr lang="en-US" sz="1600">
                          <a:solidFill>
                            <a:schemeClr val="dk1"/>
                          </a:solidFill>
                        </a:rPr>
                        <a:t>2</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Plant seeds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8</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May 6</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05550">
                <a:tc>
                  <a:txBody>
                    <a:bodyPr/>
                    <a:lstStyle/>
                    <a:p>
                      <a:pPr marL="0" marR="0" lvl="0" indent="0" algn="ctr" rtl="0">
                        <a:spcBef>
                          <a:spcPts val="0"/>
                        </a:spcBef>
                        <a:spcAft>
                          <a:spcPts val="0"/>
                        </a:spcAft>
                        <a:buNone/>
                      </a:pPr>
                      <a:r>
                        <a:rPr lang="en-US" sz="1600">
                          <a:solidFill>
                            <a:schemeClr val="dk1"/>
                          </a:solidFill>
                        </a:rPr>
                        <a:t>3</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Water, weed, and fertilize  growing crops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90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May 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92675">
                <a:tc>
                  <a:txBody>
                    <a:bodyPr/>
                    <a:lstStyle/>
                    <a:p>
                      <a:pPr marL="0" marR="0" lvl="0" indent="0" algn="ctr" rtl="0">
                        <a:spcBef>
                          <a:spcPts val="0"/>
                        </a:spcBef>
                        <a:spcAft>
                          <a:spcPts val="0"/>
                        </a:spcAft>
                        <a:buNone/>
                      </a:pPr>
                      <a:r>
                        <a:rPr lang="en-US" sz="1600">
                          <a:solidFill>
                            <a:schemeClr val="dk1"/>
                          </a:solidFill>
                        </a:rPr>
                        <a:t>4</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Initial harvest</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7</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August 20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05550">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600"/>
                        <a:buFont typeface="Century Gothic"/>
                        <a:buNone/>
                      </a:pPr>
                      <a:r>
                        <a:rPr lang="en-US" sz="1600">
                          <a:solidFill>
                            <a:schemeClr val="dk1"/>
                          </a:solidFill>
                        </a:rPr>
                        <a:t>Water, weed, and fertilize  growing crops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21</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August 27</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05550">
                <a:tc>
                  <a:txBody>
                    <a:bodyPr/>
                    <a:lstStyle/>
                    <a:p>
                      <a:pPr marL="0" marR="0" lvl="0" indent="0" algn="ctr" rtl="0">
                        <a:spcBef>
                          <a:spcPts val="0"/>
                        </a:spcBef>
                        <a:spcAft>
                          <a:spcPts val="0"/>
                        </a:spcAft>
                        <a:buNone/>
                      </a:pPr>
                      <a:r>
                        <a:rPr lang="en-US" sz="1600">
                          <a:solidFill>
                            <a:schemeClr val="dk1"/>
                          </a:solidFill>
                        </a:rPr>
                        <a:t>6</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Second harvest</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September 20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pic>
        <p:nvPicPr>
          <p:cNvPr id="553" name="Google Shape;553;p44"/>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54" name="Google Shape;554;p4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pic>
        <p:nvPicPr>
          <p:cNvPr id="560" name="Google Shape;560;p45"/>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61" name="Google Shape;561;p4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562" name="Google Shape;562;p45"/>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5.7 </a:t>
            </a:r>
            <a:r>
              <a:rPr lang="en-US" sz="5400" b="1" i="0" cap="none">
                <a:solidFill>
                  <a:srgbClr val="00B050"/>
                </a:solidFill>
                <a:latin typeface="Century Gothic"/>
                <a:ea typeface="Century Gothic"/>
                <a:cs typeface="Century Gothic"/>
                <a:sym typeface="Century Gothic"/>
              </a:rPr>
              <a:t>Prioritizing Stakeholders</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Google Shape;568;p46"/>
          <p:cNvSpPr txBox="1">
            <a:spLocks noGrp="1"/>
          </p:cNvSpPr>
          <p:nvPr>
            <p:ph type="body" idx="1"/>
          </p:nvPr>
        </p:nvSpPr>
        <p:spPr>
          <a:xfrm>
            <a:off x="609600" y="1600206"/>
            <a:ext cx="10972800" cy="367029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Stakeholders are people who can </a:t>
            </a:r>
            <a:r>
              <a:rPr lang="en-US" b="1">
                <a:solidFill>
                  <a:schemeClr val="accent3"/>
                </a:solidFill>
              </a:rPr>
              <a:t>affect or are affected by the execution or outcome of a project.</a:t>
            </a:r>
            <a:r>
              <a:rPr lang="en-US"/>
              <a:t>  Everyone should be involved in identifying them</a:t>
            </a:r>
            <a:endParaRPr/>
          </a:p>
          <a:p>
            <a:pPr marL="685800" lvl="1" indent="-228600" algn="l" rtl="0">
              <a:lnSpc>
                <a:spcPct val="120000"/>
              </a:lnSpc>
              <a:spcBef>
                <a:spcPts val="500"/>
              </a:spcBef>
              <a:spcAft>
                <a:spcPts val="0"/>
              </a:spcAft>
              <a:buSzPts val="1800"/>
              <a:buChar char="•"/>
            </a:pPr>
            <a:r>
              <a:rPr lang="en-US"/>
              <a:t>Stakeholders can be groups</a:t>
            </a:r>
            <a:endParaRPr/>
          </a:p>
          <a:p>
            <a:pPr marL="228600" lvl="0" indent="-228600" algn="l" rtl="0">
              <a:lnSpc>
                <a:spcPct val="120000"/>
              </a:lnSpc>
              <a:spcBef>
                <a:spcPts val="1000"/>
              </a:spcBef>
              <a:spcAft>
                <a:spcPts val="0"/>
              </a:spcAft>
              <a:buSzPts val="2000"/>
              <a:buChar char="•"/>
            </a:pPr>
            <a:r>
              <a:rPr lang="en-US"/>
              <a:t>Once identified, they should be analyzed</a:t>
            </a:r>
            <a:endParaRPr/>
          </a:p>
          <a:p>
            <a:pPr marL="685800" lvl="1" indent="-228600" algn="l" rtl="0">
              <a:lnSpc>
                <a:spcPct val="120000"/>
              </a:lnSpc>
              <a:spcBef>
                <a:spcPts val="500"/>
              </a:spcBef>
              <a:spcAft>
                <a:spcPts val="0"/>
              </a:spcAft>
              <a:buSzPts val="1800"/>
              <a:buChar char="•"/>
            </a:pPr>
            <a:r>
              <a:rPr lang="en-US"/>
              <a:t>High or low </a:t>
            </a:r>
            <a:r>
              <a:rPr lang="en-US">
                <a:solidFill>
                  <a:schemeClr val="accent3"/>
                </a:solidFill>
              </a:rPr>
              <a:t>power</a:t>
            </a:r>
            <a:r>
              <a:rPr lang="en-US"/>
              <a:t>, or ability to affect the project</a:t>
            </a:r>
            <a:endParaRPr/>
          </a:p>
          <a:p>
            <a:pPr marL="685800" lvl="1" indent="-228600" algn="l" rtl="0">
              <a:lnSpc>
                <a:spcPct val="120000"/>
              </a:lnSpc>
              <a:spcBef>
                <a:spcPts val="500"/>
              </a:spcBef>
              <a:spcAft>
                <a:spcPts val="0"/>
              </a:spcAft>
              <a:buSzPts val="1800"/>
              <a:buChar char="•"/>
            </a:pPr>
            <a:r>
              <a:rPr lang="en-US"/>
              <a:t>High or low </a:t>
            </a:r>
            <a:r>
              <a:rPr lang="en-US">
                <a:solidFill>
                  <a:schemeClr val="accent3"/>
                </a:solidFill>
              </a:rPr>
              <a:t>interest</a:t>
            </a:r>
            <a:r>
              <a:rPr lang="en-US"/>
              <a:t>, or how they’re affected by</a:t>
            </a:r>
            <a:br>
              <a:rPr lang="en-US"/>
            </a:br>
            <a:r>
              <a:rPr lang="en-US"/>
              <a:t>the projects positive or negative outcome</a:t>
            </a:r>
            <a:endParaRPr/>
          </a:p>
          <a:p>
            <a:pPr marL="228600" lvl="0" indent="-101600" algn="l" rtl="0">
              <a:lnSpc>
                <a:spcPct val="120000"/>
              </a:lnSpc>
              <a:spcBef>
                <a:spcPts val="1000"/>
              </a:spcBef>
              <a:spcAft>
                <a:spcPts val="0"/>
              </a:spcAft>
              <a:buSzPts val="2000"/>
              <a:buNone/>
            </a:pPr>
            <a:endParaRPr/>
          </a:p>
        </p:txBody>
      </p:sp>
      <p:sp>
        <p:nvSpPr>
          <p:cNvPr id="569" name="Google Shape;569;p4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Prioritizing Stakeholders</a:t>
            </a:r>
            <a:endParaRPr/>
          </a:p>
        </p:txBody>
      </p:sp>
      <p:sp>
        <p:nvSpPr>
          <p:cNvPr id="570" name="Google Shape;570;p46"/>
          <p:cNvSpPr txBox="1"/>
          <p:nvPr/>
        </p:nvSpPr>
        <p:spPr>
          <a:xfrm>
            <a:off x="4310743" y="6151511"/>
            <a:ext cx="7805057"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a:p>
        </p:txBody>
      </p:sp>
      <p:pic>
        <p:nvPicPr>
          <p:cNvPr id="571" name="Google Shape;571;p46" descr="C:\Users\sam\Dropbox\Books\Project Team Leadership and Communication\curriculum\images\PowerInterest.png"/>
          <p:cNvPicPr preferRelativeResize="0"/>
          <p:nvPr/>
        </p:nvPicPr>
        <p:blipFill rotWithShape="1">
          <a:blip r:embed="rId3">
            <a:alphaModFix/>
          </a:blip>
          <a:srcRect/>
          <a:stretch/>
        </p:blipFill>
        <p:spPr>
          <a:xfrm>
            <a:off x="7038974" y="2781300"/>
            <a:ext cx="4564944" cy="2043112"/>
          </a:xfrm>
          <a:prstGeom prst="rect">
            <a:avLst/>
          </a:prstGeom>
          <a:noFill/>
          <a:ln>
            <a:noFill/>
          </a:ln>
        </p:spPr>
      </p:pic>
      <p:pic>
        <p:nvPicPr>
          <p:cNvPr id="572" name="Google Shape;572;p46"/>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573" name="Google Shape;573;p4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sp>
        <p:nvSpPr>
          <p:cNvPr id="579" name="Google Shape;579;p47"/>
          <p:cNvSpPr txBox="1">
            <a:spLocks noGrp="1"/>
          </p:cNvSpPr>
          <p:nvPr>
            <p:ph type="body" idx="1"/>
          </p:nvPr>
        </p:nvSpPr>
        <p:spPr>
          <a:xfrm>
            <a:off x="609600" y="1600206"/>
            <a:ext cx="10972800" cy="367029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All information should be recorded/tracked </a:t>
            </a:r>
            <a:br>
              <a:rPr lang="en-US"/>
            </a:br>
            <a:r>
              <a:rPr lang="en-US"/>
              <a:t>in a </a:t>
            </a:r>
            <a:r>
              <a:rPr lang="en-US" i="1"/>
              <a:t>stakeholder register</a:t>
            </a:r>
            <a:endParaRPr/>
          </a:p>
          <a:p>
            <a:pPr marL="228600" lvl="0" indent="-101600" algn="l" rtl="0">
              <a:lnSpc>
                <a:spcPct val="120000"/>
              </a:lnSpc>
              <a:spcBef>
                <a:spcPts val="1000"/>
              </a:spcBef>
              <a:spcAft>
                <a:spcPts val="0"/>
              </a:spcAft>
              <a:buSzPts val="2000"/>
              <a:buNone/>
            </a:pPr>
            <a:endParaRPr/>
          </a:p>
        </p:txBody>
      </p:sp>
      <p:sp>
        <p:nvSpPr>
          <p:cNvPr id="580" name="Google Shape;580;p4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Prioritizing Stakeholders</a:t>
            </a:r>
            <a:endParaRPr/>
          </a:p>
        </p:txBody>
      </p:sp>
      <p:graphicFrame>
        <p:nvGraphicFramePr>
          <p:cNvPr id="581" name="Google Shape;581;p47"/>
          <p:cNvGraphicFramePr/>
          <p:nvPr/>
        </p:nvGraphicFramePr>
        <p:xfrm>
          <a:off x="636946" y="3109448"/>
          <a:ext cx="3000000" cy="3000000"/>
        </p:xfrm>
        <a:graphic>
          <a:graphicData uri="http://schemas.openxmlformats.org/drawingml/2006/table">
            <a:tbl>
              <a:tblPr firstRow="1" bandRow="1">
                <a:noFill/>
                <a:tableStyleId>{6C70A17B-3F2D-43C2-B1F2-282AD1822F54}</a:tableStyleId>
              </a:tblPr>
              <a:tblGrid>
                <a:gridCol w="482600">
                  <a:extLst>
                    <a:ext uri="{9D8B030D-6E8A-4147-A177-3AD203B41FA5}">
                      <a16:colId xmlns:a16="http://schemas.microsoft.com/office/drawing/2014/main" val="20000"/>
                    </a:ext>
                  </a:extLst>
                </a:gridCol>
                <a:gridCol w="1955800">
                  <a:extLst>
                    <a:ext uri="{9D8B030D-6E8A-4147-A177-3AD203B41FA5}">
                      <a16:colId xmlns:a16="http://schemas.microsoft.com/office/drawing/2014/main" val="20001"/>
                    </a:ext>
                  </a:extLst>
                </a:gridCol>
                <a:gridCol w="1270000">
                  <a:extLst>
                    <a:ext uri="{9D8B030D-6E8A-4147-A177-3AD203B41FA5}">
                      <a16:colId xmlns:a16="http://schemas.microsoft.com/office/drawing/2014/main" val="20002"/>
                    </a:ext>
                  </a:extLst>
                </a:gridCol>
                <a:gridCol w="2332550">
                  <a:extLst>
                    <a:ext uri="{9D8B030D-6E8A-4147-A177-3AD203B41FA5}">
                      <a16:colId xmlns:a16="http://schemas.microsoft.com/office/drawing/2014/main" val="20003"/>
                    </a:ext>
                  </a:extLst>
                </a:gridCol>
                <a:gridCol w="1063050">
                  <a:extLst>
                    <a:ext uri="{9D8B030D-6E8A-4147-A177-3AD203B41FA5}">
                      <a16:colId xmlns:a16="http://schemas.microsoft.com/office/drawing/2014/main" val="20004"/>
                    </a:ext>
                  </a:extLst>
                </a:gridCol>
                <a:gridCol w="880525">
                  <a:extLst>
                    <a:ext uri="{9D8B030D-6E8A-4147-A177-3AD203B41FA5}">
                      <a16:colId xmlns:a16="http://schemas.microsoft.com/office/drawing/2014/main" val="20005"/>
                    </a:ext>
                  </a:extLst>
                </a:gridCol>
                <a:gridCol w="1023250">
                  <a:extLst>
                    <a:ext uri="{9D8B030D-6E8A-4147-A177-3AD203B41FA5}">
                      <a16:colId xmlns:a16="http://schemas.microsoft.com/office/drawing/2014/main" val="20006"/>
                    </a:ext>
                  </a:extLst>
                </a:gridCol>
                <a:gridCol w="1685600">
                  <a:extLst>
                    <a:ext uri="{9D8B030D-6E8A-4147-A177-3AD203B41FA5}">
                      <a16:colId xmlns:a16="http://schemas.microsoft.com/office/drawing/2014/main" val="20007"/>
                    </a:ext>
                  </a:extLst>
                </a:gridCol>
              </a:tblGrid>
              <a:tr h="274325">
                <a:tc>
                  <a:txBody>
                    <a:bodyPr/>
                    <a:lstStyle/>
                    <a:p>
                      <a:pPr marL="0" marR="0" lvl="0" indent="0" algn="l" rtl="0">
                        <a:spcBef>
                          <a:spcPts val="0"/>
                        </a:spcBef>
                        <a:spcAft>
                          <a:spcPts val="0"/>
                        </a:spcAft>
                        <a:buNone/>
                      </a:pPr>
                      <a:r>
                        <a:rPr lang="en-US" sz="1800"/>
                        <a:t>ID</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Name</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Title</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Info</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Notes</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b="1">
                          <a:solidFill>
                            <a:srgbClr val="FF0000"/>
                          </a:solidFill>
                        </a:rPr>
                        <a:t>Power</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b="1">
                          <a:solidFill>
                            <a:srgbClr val="FF0000"/>
                          </a:solidFill>
                        </a:rPr>
                        <a:t>Interest</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Strategy</a:t>
                      </a:r>
                      <a:endParaRPr/>
                    </a:p>
                  </a:txBody>
                  <a:tcPr marL="91450" marR="91450" marT="45725" marB="45725">
                    <a:solidFill>
                      <a:srgbClr val="F2F2F2"/>
                    </a:solidFill>
                  </a:tcPr>
                </a:tc>
                <a:extLst>
                  <a:ext uri="{0D108BD9-81ED-4DB2-BD59-A6C34878D82A}">
                    <a16:rowId xmlns:a16="http://schemas.microsoft.com/office/drawing/2014/main" val="10000"/>
                  </a:ext>
                </a:extLst>
              </a:tr>
              <a:tr h="274325">
                <a:tc>
                  <a:txBody>
                    <a:bodyPr/>
                    <a:lstStyle/>
                    <a:p>
                      <a:pPr marL="0" marR="0" lvl="0" indent="0" algn="l" rtl="0">
                        <a:spcBef>
                          <a:spcPts val="0"/>
                        </a:spcBef>
                        <a:spcAft>
                          <a:spcPts val="0"/>
                        </a:spcAft>
                        <a:buNone/>
                      </a:pPr>
                      <a:r>
                        <a:rPr lang="en-US" sz="1800"/>
                        <a:t>1</a:t>
                      </a:r>
                      <a:endParaRPr/>
                    </a:p>
                  </a:txBody>
                  <a:tcPr marL="91450" marR="91450" marT="45725" marB="45725"/>
                </a:tc>
                <a:tc>
                  <a:txBody>
                    <a:bodyPr/>
                    <a:lstStyle/>
                    <a:p>
                      <a:pPr marL="0" marR="0" lvl="0" indent="0" algn="l" rtl="0">
                        <a:spcBef>
                          <a:spcPts val="0"/>
                        </a:spcBef>
                        <a:spcAft>
                          <a:spcPts val="0"/>
                        </a:spcAft>
                        <a:buNone/>
                      </a:pPr>
                      <a:r>
                        <a:rPr lang="en-US" sz="1800"/>
                        <a:t>Casey Johnson</a:t>
                      </a:r>
                      <a:endParaRPr sz="1800"/>
                    </a:p>
                  </a:txBody>
                  <a:tcPr marL="91450" marR="91450" marT="45725" marB="45725"/>
                </a:tc>
                <a:tc>
                  <a:txBody>
                    <a:bodyPr/>
                    <a:lstStyle/>
                    <a:p>
                      <a:pPr marL="0" marR="0" lvl="0" indent="0" algn="l" rtl="0">
                        <a:spcBef>
                          <a:spcPts val="0"/>
                        </a:spcBef>
                        <a:spcAft>
                          <a:spcPts val="0"/>
                        </a:spcAft>
                        <a:buNone/>
                      </a:pPr>
                      <a:r>
                        <a:rPr lang="en-US" sz="1800"/>
                        <a:t>Sales Lead</a:t>
                      </a:r>
                      <a:endParaRPr/>
                    </a:p>
                  </a:txBody>
                  <a:tcPr marL="91450" marR="91450" marT="45725" marB="45725"/>
                </a:tc>
                <a:tc>
                  <a:txBody>
                    <a:bodyPr/>
                    <a:lstStyle/>
                    <a:p>
                      <a:pPr marL="0" marR="0" lvl="0" indent="0" algn="l" rtl="0">
                        <a:spcBef>
                          <a:spcPts val="0"/>
                        </a:spcBef>
                        <a:spcAft>
                          <a:spcPts val="0"/>
                        </a:spcAft>
                        <a:buNone/>
                      </a:pPr>
                      <a:r>
                        <a:rPr lang="en-US" sz="1800"/>
                        <a:t>cjohnson@co.com</a:t>
                      </a:r>
                      <a:endParaRPr/>
                    </a:p>
                  </a:txBody>
                  <a:tcPr marL="91450" marR="91450" marT="45725" marB="45725"/>
                </a:tc>
                <a:tc>
                  <a:txBody>
                    <a:bodyPr/>
                    <a:lstStyle/>
                    <a:p>
                      <a:pPr marL="0" marR="0" lvl="0" indent="0" algn="l" rtl="0">
                        <a:spcBef>
                          <a:spcPts val="0"/>
                        </a:spcBef>
                        <a:spcAft>
                          <a:spcPts val="0"/>
                        </a:spcAft>
                        <a:buNone/>
                      </a:pPr>
                      <a:r>
                        <a:rPr lang="en-US" sz="1800"/>
                        <a:t>Initiated the contract</a:t>
                      </a:r>
                      <a:endParaRPr/>
                    </a:p>
                  </a:txBody>
                  <a:tcPr marL="91450" marR="91450" marT="45725" marB="45725"/>
                </a:tc>
                <a:tc>
                  <a:txBody>
                    <a:bodyPr/>
                    <a:lstStyle/>
                    <a:p>
                      <a:pPr marL="0" marR="0" lvl="0" indent="0" algn="l" rtl="0">
                        <a:spcBef>
                          <a:spcPts val="0"/>
                        </a:spcBef>
                        <a:spcAft>
                          <a:spcPts val="0"/>
                        </a:spcAft>
                        <a:buNone/>
                      </a:pPr>
                      <a:r>
                        <a:rPr lang="en-US" sz="1800"/>
                        <a:t>Low</a:t>
                      </a:r>
                      <a:endParaRPr/>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highlight>
                            <a:srgbClr val="F5FAA4"/>
                          </a:highlight>
                        </a:rPr>
                        <a:t>Keep Informed</a:t>
                      </a:r>
                      <a:endParaRPr/>
                    </a:p>
                  </a:txBody>
                  <a:tcPr marL="91450" marR="91450" marT="45725" marB="45725"/>
                </a:tc>
                <a:extLst>
                  <a:ext uri="{0D108BD9-81ED-4DB2-BD59-A6C34878D82A}">
                    <a16:rowId xmlns:a16="http://schemas.microsoft.com/office/drawing/2014/main" val="10001"/>
                  </a:ext>
                </a:extLst>
              </a:tr>
              <a:tr h="274325">
                <a:tc>
                  <a:txBody>
                    <a:bodyPr/>
                    <a:lstStyle/>
                    <a:p>
                      <a:pPr marL="0" marR="0" lvl="0" indent="0" algn="l" rtl="0">
                        <a:spcBef>
                          <a:spcPts val="0"/>
                        </a:spcBef>
                        <a:spcAft>
                          <a:spcPts val="0"/>
                        </a:spcAft>
                        <a:buNone/>
                      </a:pPr>
                      <a:r>
                        <a:rPr lang="en-US" sz="1800"/>
                        <a:t>2</a:t>
                      </a:r>
                      <a:endParaRPr/>
                    </a:p>
                  </a:txBody>
                  <a:tcPr marL="91450" marR="91450" marT="45725" marB="45725"/>
                </a:tc>
                <a:tc>
                  <a:txBody>
                    <a:bodyPr/>
                    <a:lstStyle/>
                    <a:p>
                      <a:pPr marL="0" marR="0" lvl="0" indent="0" algn="l" rtl="0">
                        <a:spcBef>
                          <a:spcPts val="0"/>
                        </a:spcBef>
                        <a:spcAft>
                          <a:spcPts val="0"/>
                        </a:spcAft>
                        <a:buNone/>
                      </a:pPr>
                      <a:r>
                        <a:rPr lang="en-US" sz="1800"/>
                        <a:t>Jordan Baker</a:t>
                      </a:r>
                      <a:endParaRPr/>
                    </a:p>
                  </a:txBody>
                  <a:tcPr marL="91450" marR="91450" marT="45725" marB="45725"/>
                </a:tc>
                <a:tc>
                  <a:txBody>
                    <a:bodyPr/>
                    <a:lstStyle/>
                    <a:p>
                      <a:pPr marL="0" marR="0" lvl="0" indent="0" algn="l" rtl="0">
                        <a:spcBef>
                          <a:spcPts val="0"/>
                        </a:spcBef>
                        <a:spcAft>
                          <a:spcPts val="0"/>
                        </a:spcAft>
                        <a:buNone/>
                      </a:pPr>
                      <a:r>
                        <a:rPr lang="en-US" sz="1800"/>
                        <a:t>Team Specialist</a:t>
                      </a:r>
                      <a:endParaRPr/>
                    </a:p>
                  </a:txBody>
                  <a:tcPr marL="91450" marR="91450" marT="45725" marB="45725"/>
                </a:tc>
                <a:tc>
                  <a:txBody>
                    <a:bodyPr/>
                    <a:lstStyle/>
                    <a:p>
                      <a:pPr marL="0" marR="0" lvl="0" indent="0" algn="l" rtl="0">
                        <a:spcBef>
                          <a:spcPts val="0"/>
                        </a:spcBef>
                        <a:spcAft>
                          <a:spcPts val="0"/>
                        </a:spcAft>
                        <a:buNone/>
                      </a:pPr>
                      <a:r>
                        <a:rPr lang="en-US" sz="1800"/>
                        <a:t>555-1532</a:t>
                      </a:r>
                      <a:endParaRPr/>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highlight>
                            <a:srgbClr val="F5FAA4"/>
                          </a:highlight>
                        </a:rPr>
                        <a:t>Manage Closely</a:t>
                      </a:r>
                      <a:endParaRPr/>
                    </a:p>
                  </a:txBody>
                  <a:tcPr marL="91450" marR="91450" marT="45725" marB="45725"/>
                </a:tc>
                <a:extLst>
                  <a:ext uri="{0D108BD9-81ED-4DB2-BD59-A6C34878D82A}">
                    <a16:rowId xmlns:a16="http://schemas.microsoft.com/office/drawing/2014/main" val="10002"/>
                  </a:ext>
                </a:extLst>
              </a:tr>
            </a:tbl>
          </a:graphicData>
        </a:graphic>
      </p:graphicFrame>
      <p:sp>
        <p:nvSpPr>
          <p:cNvPr id="582" name="Google Shape;582;p47"/>
          <p:cNvSpPr txBox="1"/>
          <p:nvPr/>
        </p:nvSpPr>
        <p:spPr>
          <a:xfrm>
            <a:off x="4044175" y="6204486"/>
            <a:ext cx="7979229"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a:p>
        </p:txBody>
      </p:sp>
      <p:pic>
        <p:nvPicPr>
          <p:cNvPr id="583" name="Google Shape;583;p4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84" name="Google Shape;584;p4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48"/>
          <p:cNvSpPr txBox="1">
            <a:spLocks noGrp="1"/>
          </p:cNvSpPr>
          <p:nvPr>
            <p:ph type="body" idx="1"/>
          </p:nvPr>
        </p:nvSpPr>
        <p:spPr>
          <a:xfrm>
            <a:off x="1130269" y="1599775"/>
            <a:ext cx="9603275" cy="3294576"/>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SzPts val="1600"/>
              <a:buNone/>
            </a:pPr>
            <a:r>
              <a:rPr lang="en-US" sz="1600"/>
              <a:t>Consider the stakeholders in a typical wedding.  Remember that stakeholders with a similar stake can be listed as groups.</a:t>
            </a:r>
            <a:endParaRPr/>
          </a:p>
          <a:p>
            <a:pPr marL="228600" lvl="0" indent="-228600" algn="l" rtl="0">
              <a:lnSpc>
                <a:spcPct val="120000"/>
              </a:lnSpc>
              <a:spcBef>
                <a:spcPts val="1000"/>
              </a:spcBef>
              <a:spcAft>
                <a:spcPts val="0"/>
              </a:spcAft>
              <a:buSzPts val="1600"/>
              <a:buChar char="•"/>
            </a:pPr>
            <a:r>
              <a:rPr lang="en-US" sz="1600" b="1"/>
              <a:t>list 15 stakeholders</a:t>
            </a:r>
            <a:r>
              <a:rPr lang="en-US" sz="1600"/>
              <a:t>/stakeholder groups on a whiteboard.</a:t>
            </a:r>
            <a:endParaRPr/>
          </a:p>
          <a:p>
            <a:pPr marL="228600" lvl="0" indent="-228600" algn="l" rtl="0">
              <a:lnSpc>
                <a:spcPct val="120000"/>
              </a:lnSpc>
              <a:spcBef>
                <a:spcPts val="1000"/>
              </a:spcBef>
              <a:spcAft>
                <a:spcPts val="0"/>
              </a:spcAft>
              <a:buSzPts val="1600"/>
              <a:buChar char="•"/>
            </a:pPr>
            <a:r>
              <a:rPr lang="en-US" sz="1600"/>
              <a:t>For each, </a:t>
            </a:r>
            <a:r>
              <a:rPr lang="en-US" sz="1600" b="1"/>
              <a:t>analyze their level of interest and power</a:t>
            </a:r>
            <a:r>
              <a:rPr lang="en-US" sz="1600"/>
              <a:t> as it pertains to the wedding planning and execution.</a:t>
            </a:r>
            <a:endParaRPr/>
          </a:p>
          <a:p>
            <a:pPr marL="228600" lvl="0" indent="-228600" algn="l" rtl="0">
              <a:lnSpc>
                <a:spcPct val="120000"/>
              </a:lnSpc>
              <a:spcBef>
                <a:spcPts val="1000"/>
              </a:spcBef>
              <a:spcAft>
                <a:spcPts val="0"/>
              </a:spcAft>
              <a:buSzPts val="1600"/>
              <a:buChar char="•"/>
            </a:pPr>
            <a:r>
              <a:rPr lang="en-US" sz="1600"/>
              <a:t>Determine each stakeholder’s </a:t>
            </a:r>
            <a:r>
              <a:rPr lang="en-US" sz="1600" b="1"/>
              <a:t>management strategy</a:t>
            </a:r>
            <a:r>
              <a:rPr lang="en-US" sz="1600"/>
              <a:t> (monitor, keep informed, etc.)</a:t>
            </a:r>
            <a:endParaRPr/>
          </a:p>
        </p:txBody>
      </p:sp>
      <p:sp>
        <p:nvSpPr>
          <p:cNvPr id="591" name="Google Shape;591;p4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a:solidFill>
                  <a:srgbClr val="00B050"/>
                </a:solidFill>
              </a:rPr>
              <a:t>Activity – Finding and Analyzing Stakeholders</a:t>
            </a:r>
            <a:endParaRPr/>
          </a:p>
        </p:txBody>
      </p:sp>
      <p:pic>
        <p:nvPicPr>
          <p:cNvPr id="592" name="Google Shape;592;p48"/>
          <p:cNvPicPr preferRelativeResize="0"/>
          <p:nvPr/>
        </p:nvPicPr>
        <p:blipFill rotWithShape="1">
          <a:blip r:embed="rId3">
            <a:alphaModFix/>
          </a:blip>
          <a:srcRect/>
          <a:stretch/>
        </p:blipFill>
        <p:spPr>
          <a:xfrm>
            <a:off x="977870" y="4027575"/>
            <a:ext cx="9097107" cy="1655734"/>
          </a:xfrm>
          <a:prstGeom prst="rect">
            <a:avLst/>
          </a:prstGeom>
          <a:noFill/>
          <a:ln w="9525" cap="flat" cmpd="sng">
            <a:solidFill>
              <a:schemeClr val="dk1"/>
            </a:solidFill>
            <a:prstDash val="dot"/>
            <a:miter lim="800000"/>
            <a:headEnd type="none" w="sm" len="sm"/>
            <a:tailEnd type="none" w="sm" len="sm"/>
          </a:ln>
        </p:spPr>
      </p:pic>
      <p:sp>
        <p:nvSpPr>
          <p:cNvPr id="593" name="Google Shape;593;p48"/>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p:txBody>
      </p:sp>
      <p:pic>
        <p:nvPicPr>
          <p:cNvPr id="594" name="Google Shape;594;p48"/>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595" name="Google Shape;595;p4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pic>
        <p:nvPicPr>
          <p:cNvPr id="601" name="Google Shape;601;p4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602" name="Google Shape;602;p4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03" name="Google Shape;603;p49"/>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5.8 </a:t>
            </a:r>
            <a:r>
              <a:rPr lang="en-US" sz="4400" b="1" i="0" cap="none">
                <a:solidFill>
                  <a:srgbClr val="00B050"/>
                </a:solidFill>
                <a:latin typeface="Century Gothic"/>
                <a:ea typeface="Century Gothic"/>
                <a:cs typeface="Century Gothic"/>
                <a:sym typeface="Century Gothic"/>
              </a:rPr>
              <a:t>Summary and Conclusions</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50"/>
          <p:cNvSpPr txBox="1">
            <a:spLocks noGrp="1"/>
          </p:cNvSpPr>
          <p:nvPr>
            <p:ph type="body" idx="1"/>
          </p:nvPr>
        </p:nvSpPr>
        <p:spPr>
          <a:xfrm>
            <a:off x="722376" y="1690255"/>
            <a:ext cx="10011170" cy="3776090"/>
          </a:xfrm>
          <a:prstGeom prst="rect">
            <a:avLst/>
          </a:prstGeom>
          <a:noFill/>
          <a:ln>
            <a:noFill/>
          </a:ln>
        </p:spPr>
        <p:txBody>
          <a:bodyPr spcFirstLastPara="1" wrap="square" lIns="91425" tIns="45700" rIns="91425" bIns="45700" anchor="t" anchorCtr="0">
            <a:normAutofit fontScale="55000" lnSpcReduction="20000"/>
          </a:bodyPr>
          <a:lstStyle/>
          <a:p>
            <a:pPr marL="228600" lvl="0" indent="-228600" algn="l" rtl="0">
              <a:lnSpc>
                <a:spcPct val="120000"/>
              </a:lnSpc>
              <a:spcBef>
                <a:spcPts val="0"/>
              </a:spcBef>
              <a:spcAft>
                <a:spcPts val="0"/>
              </a:spcAft>
              <a:buSzPct val="100000"/>
              <a:buChar char="•"/>
            </a:pPr>
            <a:r>
              <a:rPr lang="en-US" sz="2900"/>
              <a:t>Project work requires planning, estimating, scheduling, and tracking.</a:t>
            </a:r>
            <a:endParaRPr/>
          </a:p>
          <a:p>
            <a:pPr marL="228600" lvl="0" indent="-228600" algn="l" rtl="0">
              <a:lnSpc>
                <a:spcPct val="120000"/>
              </a:lnSpc>
              <a:spcBef>
                <a:spcPts val="1000"/>
              </a:spcBef>
              <a:spcAft>
                <a:spcPts val="0"/>
              </a:spcAft>
              <a:buSzPct val="100000"/>
              <a:buChar char="•"/>
            </a:pPr>
            <a:r>
              <a:rPr lang="en-US" sz="2900"/>
              <a:t>Estimating judges how long project work will take:</a:t>
            </a:r>
            <a:endParaRPr/>
          </a:p>
          <a:p>
            <a:pPr marL="685800" lvl="1" indent="-228600" algn="l" rtl="0">
              <a:lnSpc>
                <a:spcPct val="120000"/>
              </a:lnSpc>
              <a:spcBef>
                <a:spcPts val="500"/>
              </a:spcBef>
              <a:spcAft>
                <a:spcPts val="0"/>
              </a:spcAft>
              <a:buSzPct val="100000"/>
              <a:buChar char="•"/>
            </a:pPr>
            <a:r>
              <a:rPr lang="en-US" sz="2500"/>
              <a:t>There are several techniques (top-down, bottom-up, analogy, etc.)</a:t>
            </a:r>
            <a:endParaRPr/>
          </a:p>
          <a:p>
            <a:pPr marL="685800" lvl="1" indent="-228600" algn="l" rtl="0">
              <a:lnSpc>
                <a:spcPct val="120000"/>
              </a:lnSpc>
              <a:spcBef>
                <a:spcPts val="500"/>
              </a:spcBef>
              <a:spcAft>
                <a:spcPts val="0"/>
              </a:spcAft>
              <a:buSzPct val="100000"/>
              <a:buChar char="•"/>
            </a:pPr>
            <a:r>
              <a:rPr lang="en-US" sz="2500"/>
              <a:t>Teams must provide clarity between and estimate and a commitment</a:t>
            </a:r>
            <a:endParaRPr/>
          </a:p>
          <a:p>
            <a:pPr marL="685800" lvl="1" indent="-228600" algn="l" rtl="0">
              <a:lnSpc>
                <a:spcPct val="120000"/>
              </a:lnSpc>
              <a:spcBef>
                <a:spcPts val="500"/>
              </a:spcBef>
              <a:spcAft>
                <a:spcPts val="0"/>
              </a:spcAft>
              <a:buSzPct val="100000"/>
              <a:buChar char="•"/>
            </a:pPr>
            <a:r>
              <a:rPr lang="en-US" sz="2500"/>
              <a:t>Early estimations should be imprecise (ranges, etc.) to remain accurate</a:t>
            </a:r>
            <a:endParaRPr/>
          </a:p>
          <a:p>
            <a:pPr marL="228600" lvl="0" indent="-228600" algn="l" rtl="0">
              <a:lnSpc>
                <a:spcPct val="120000"/>
              </a:lnSpc>
              <a:spcBef>
                <a:spcPts val="1000"/>
              </a:spcBef>
              <a:spcAft>
                <a:spcPts val="0"/>
              </a:spcAft>
              <a:buSzPct val="100000"/>
              <a:buChar char="•"/>
            </a:pPr>
            <a:r>
              <a:rPr lang="en-US" sz="2900"/>
              <a:t>In order to properly schedule tasks, they must first be sequenced</a:t>
            </a:r>
            <a:endParaRPr/>
          </a:p>
          <a:p>
            <a:pPr marL="685800" lvl="1" indent="-228600" algn="l" rtl="0">
              <a:lnSpc>
                <a:spcPct val="120000"/>
              </a:lnSpc>
              <a:spcBef>
                <a:spcPts val="500"/>
              </a:spcBef>
              <a:spcAft>
                <a:spcPts val="0"/>
              </a:spcAft>
              <a:buSzPct val="100000"/>
              <a:buChar char="•"/>
            </a:pPr>
            <a:r>
              <a:rPr lang="en-US" sz="2500"/>
              <a:t>Work Breakdown Structures assist in dividing work into smaller, estimate-able tasks</a:t>
            </a:r>
            <a:endParaRPr/>
          </a:p>
          <a:p>
            <a:pPr marL="685800" lvl="1" indent="-228600" algn="l" rtl="0">
              <a:lnSpc>
                <a:spcPct val="120000"/>
              </a:lnSpc>
              <a:spcBef>
                <a:spcPts val="500"/>
              </a:spcBef>
              <a:spcAft>
                <a:spcPts val="0"/>
              </a:spcAft>
              <a:buSzPct val="100000"/>
              <a:buChar char="•"/>
            </a:pPr>
            <a:r>
              <a:rPr lang="en-US" sz="2500"/>
              <a:t>Tasks have dependencies/</a:t>
            </a:r>
            <a:r>
              <a:rPr lang="en-US" sz="2500" i="1"/>
              <a:t>precedence</a:t>
            </a:r>
            <a:r>
              <a:rPr lang="en-US" sz="2500"/>
              <a:t> which must be accounted for in final schedule</a:t>
            </a:r>
            <a:endParaRPr/>
          </a:p>
          <a:p>
            <a:pPr marL="685800" lvl="1" indent="-228600" algn="l" rtl="0">
              <a:lnSpc>
                <a:spcPct val="120000"/>
              </a:lnSpc>
              <a:spcBef>
                <a:spcPts val="500"/>
              </a:spcBef>
              <a:spcAft>
                <a:spcPts val="0"/>
              </a:spcAft>
              <a:buSzPct val="100000"/>
              <a:buChar char="•"/>
            </a:pPr>
            <a:r>
              <a:rPr lang="en-US" sz="2500"/>
              <a:t>Use visualizations and tools such as milestone charts, Gantt charts, and </a:t>
            </a:r>
            <a:r>
              <a:rPr lang="en-US" sz="2500" i="1"/>
              <a:t>precedence</a:t>
            </a:r>
            <a:r>
              <a:rPr lang="en-US" sz="2500"/>
              <a:t> diagrams</a:t>
            </a:r>
            <a:endParaRPr/>
          </a:p>
          <a:p>
            <a:pPr marL="228600" lvl="0" indent="-228600" algn="l" rtl="0">
              <a:lnSpc>
                <a:spcPct val="120000"/>
              </a:lnSpc>
              <a:spcBef>
                <a:spcPts val="1000"/>
              </a:spcBef>
              <a:spcAft>
                <a:spcPts val="0"/>
              </a:spcAft>
              <a:buSzPct val="100000"/>
              <a:buChar char="•"/>
            </a:pPr>
            <a:r>
              <a:rPr lang="en-US" sz="2900"/>
              <a:t>Tracking after the project begins is what makes scheduling efforts ‘worth it’</a:t>
            </a:r>
            <a:endParaRPr/>
          </a:p>
          <a:p>
            <a:pPr marL="228600" lvl="0" indent="-228600" algn="l" rtl="0">
              <a:lnSpc>
                <a:spcPct val="120000"/>
              </a:lnSpc>
              <a:spcBef>
                <a:spcPts val="1000"/>
              </a:spcBef>
              <a:spcAft>
                <a:spcPts val="0"/>
              </a:spcAft>
              <a:buSzPct val="100000"/>
              <a:buChar char="•"/>
            </a:pPr>
            <a:r>
              <a:rPr lang="en-US" sz="2900"/>
              <a:t>Stakeholder prioritization starts with identification, then analyzes and formulates strategies</a:t>
            </a:r>
            <a:endParaRPr/>
          </a:p>
        </p:txBody>
      </p:sp>
      <p:sp>
        <p:nvSpPr>
          <p:cNvPr id="610" name="Google Shape;610;p50"/>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Summary and Conclusions</a:t>
            </a:r>
            <a:endParaRPr/>
          </a:p>
        </p:txBody>
      </p:sp>
      <p:pic>
        <p:nvPicPr>
          <p:cNvPr id="611" name="Google Shape;611;p5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612" name="Google Shape;612;p50"/>
          <p:cNvSpPr/>
          <p:nvPr/>
        </p:nvSpPr>
        <p:spPr>
          <a:xfrm>
            <a:off x="722375" y="618472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51"/>
          <p:cNvSpPr txBox="1">
            <a:spLocks noGrp="1"/>
          </p:cNvSpPr>
          <p:nvPr>
            <p:ph type="ctrTitle"/>
          </p:nvPr>
        </p:nvSpPr>
        <p:spPr>
          <a:xfrm>
            <a:off x="914400" y="2343887"/>
            <a:ext cx="10363200" cy="1470025"/>
          </a:xfrm>
          <a:prstGeom prst="rect">
            <a:avLst/>
          </a:prstGeom>
          <a:noFill/>
          <a:ln>
            <a:noFill/>
          </a:ln>
        </p:spPr>
        <p:txBody>
          <a:bodyPr spcFirstLastPara="1" wrap="square" lIns="91425" tIns="45700" rIns="91425" bIns="0" anchor="b" anchorCtr="0">
            <a:normAutofit/>
          </a:bodyPr>
          <a:lstStyle/>
          <a:p>
            <a:pPr marL="0" lvl="0" indent="0" algn="ctr" rtl="0">
              <a:lnSpc>
                <a:spcPct val="90000"/>
              </a:lnSpc>
              <a:spcBef>
                <a:spcPts val="0"/>
              </a:spcBef>
              <a:spcAft>
                <a:spcPts val="0"/>
              </a:spcAft>
              <a:buClr>
                <a:srgbClr val="E80C96"/>
              </a:buClr>
              <a:buSzPts val="6600"/>
              <a:buFont typeface="Century Gothic"/>
              <a:buNone/>
            </a:pPr>
            <a:r>
              <a:rPr lang="en-US" b="1">
                <a:solidFill>
                  <a:srgbClr val="E80C96"/>
                </a:solidFill>
                <a:highlight>
                  <a:srgbClr val="F5FAA4"/>
                </a:highlight>
              </a:rPr>
              <a:t>5.9 Self Assessment.</a:t>
            </a:r>
            <a:endParaRPr/>
          </a:p>
        </p:txBody>
      </p:sp>
      <p:pic>
        <p:nvPicPr>
          <p:cNvPr id="619" name="Google Shape;619;p51"/>
          <p:cNvPicPr preferRelativeResize="0"/>
          <p:nvPr/>
        </p:nvPicPr>
        <p:blipFill rotWithShape="1">
          <a:blip r:embed="rId3">
            <a:alphaModFix/>
          </a:blip>
          <a:srcRect/>
          <a:stretch/>
        </p:blipFill>
        <p:spPr>
          <a:xfrm>
            <a:off x="10863520" y="132043"/>
            <a:ext cx="1230490" cy="1103438"/>
          </a:xfrm>
          <a:prstGeom prst="rect">
            <a:avLst/>
          </a:prstGeom>
          <a:noFill/>
          <a:ln>
            <a:noFill/>
          </a:ln>
        </p:spPr>
      </p:pic>
      <p:sp>
        <p:nvSpPr>
          <p:cNvPr id="620" name="Google Shape;620;p5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5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9652"/>
              </a:buClr>
              <a:buSzPts val="4400"/>
              <a:buFont typeface="Century Gothic"/>
              <a:buNone/>
            </a:pPr>
            <a:r>
              <a:rPr lang="en-US" sz="4400" b="1">
                <a:solidFill>
                  <a:srgbClr val="FF9652"/>
                </a:solidFill>
                <a:highlight>
                  <a:srgbClr val="F5FAA4"/>
                </a:highlight>
              </a:rPr>
              <a:t>Self Assessment</a:t>
            </a:r>
            <a:endParaRPr sz="4400">
              <a:solidFill>
                <a:srgbClr val="FF9652"/>
              </a:solidFill>
            </a:endParaRPr>
          </a:p>
        </p:txBody>
      </p:sp>
      <p:pic>
        <p:nvPicPr>
          <p:cNvPr id="626" name="Google Shape;626;p52"/>
          <p:cNvPicPr preferRelativeResize="0">
            <a:picLocks noGrp="1"/>
          </p:cNvPicPr>
          <p:nvPr>
            <p:ph type="body" idx="1"/>
          </p:nvPr>
        </p:nvPicPr>
        <p:blipFill rotWithShape="1">
          <a:blip r:embed="rId3">
            <a:alphaModFix/>
          </a:blip>
          <a:srcRect/>
          <a:stretch/>
        </p:blipFill>
        <p:spPr>
          <a:xfrm>
            <a:off x="10969797" y="0"/>
            <a:ext cx="1222203" cy="1096007"/>
          </a:xfrm>
          <a:prstGeom prst="rect">
            <a:avLst/>
          </a:prstGeom>
          <a:noFill/>
          <a:ln>
            <a:noFill/>
          </a:ln>
        </p:spPr>
      </p:pic>
      <p:sp>
        <p:nvSpPr>
          <p:cNvPr id="627" name="Google Shape;627;p5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28" name="Google Shape;628;p52"/>
          <p:cNvSpPr/>
          <p:nvPr/>
        </p:nvSpPr>
        <p:spPr>
          <a:xfrm>
            <a:off x="921415" y="2921168"/>
            <a:ext cx="8505855"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Century Gothic"/>
                <a:ea typeface="Century Gothic"/>
                <a:cs typeface="Century Gothic"/>
                <a:sym typeface="Century Gothic"/>
              </a:rPr>
              <a:t>1-</a:t>
            </a:r>
            <a:r>
              <a:rPr lang="en-US" sz="1800">
                <a:solidFill>
                  <a:schemeClr val="dk1"/>
                </a:solidFill>
                <a:latin typeface="Century Gothic"/>
                <a:ea typeface="Century Gothic"/>
                <a:cs typeface="Century Gothic"/>
                <a:sym typeface="Century Gothic"/>
              </a:rPr>
              <a:t> </a:t>
            </a:r>
            <a:r>
              <a:rPr lang="en-US" sz="2000" b="1">
                <a:solidFill>
                  <a:srgbClr val="FF0000"/>
                </a:solidFill>
                <a:latin typeface="Century Gothic"/>
                <a:ea typeface="Century Gothic"/>
                <a:cs typeface="Century Gothic"/>
                <a:sym typeface="Century Gothic"/>
              </a:rPr>
              <a:t>Determine appropriate estimation, scheduling and tracing techniques?</a:t>
            </a:r>
            <a:endParaRPr/>
          </a:p>
          <a:p>
            <a:pPr marL="0" marR="0" lvl="0" indent="0" algn="l" rtl="0">
              <a:spcBef>
                <a:spcPts val="0"/>
              </a:spcBef>
              <a:spcAft>
                <a:spcPts val="0"/>
              </a:spcAft>
              <a:buNone/>
            </a:pPr>
            <a:endParaRPr sz="2000" b="1">
              <a:solidFill>
                <a:srgbClr val="FF0000"/>
              </a:solidFill>
              <a:latin typeface="Century Gothic"/>
              <a:ea typeface="Century Gothic"/>
              <a:cs typeface="Century Gothic"/>
              <a:sym typeface="Century Gothic"/>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629" name="Google Shape;629;p52" descr="3 great reasons to file your tax return early - FreeAgent"/>
          <p:cNvPicPr preferRelativeResize="0"/>
          <p:nvPr/>
        </p:nvPicPr>
        <p:blipFill rotWithShape="1">
          <a:blip r:embed="rId4">
            <a:alphaModFix/>
          </a:blip>
          <a:srcRect/>
          <a:stretch/>
        </p:blipFill>
        <p:spPr>
          <a:xfrm>
            <a:off x="7322643" y="243281"/>
            <a:ext cx="3410902" cy="1705451"/>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33"/>
        <p:cNvGrpSpPr/>
        <p:nvPr/>
      </p:nvGrpSpPr>
      <p:grpSpPr>
        <a:xfrm>
          <a:off x="0" y="0"/>
          <a:ext cx="0" cy="0"/>
          <a:chOff x="0" y="0"/>
          <a:chExt cx="0" cy="0"/>
        </a:xfrm>
      </p:grpSpPr>
      <p:sp>
        <p:nvSpPr>
          <p:cNvPr id="634" name="Google Shape;634;p5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9652"/>
              </a:buClr>
              <a:buSzPts val="3200"/>
              <a:buFont typeface="Century Gothic"/>
              <a:buNone/>
            </a:pPr>
            <a:r>
              <a:rPr lang="en-US" b="1">
                <a:solidFill>
                  <a:srgbClr val="FF9652"/>
                </a:solidFill>
                <a:highlight>
                  <a:srgbClr val="F5FAA4"/>
                </a:highlight>
              </a:rPr>
              <a:t>Self Assessment</a:t>
            </a:r>
            <a:endParaRPr/>
          </a:p>
        </p:txBody>
      </p:sp>
      <p:pic>
        <p:nvPicPr>
          <p:cNvPr id="635" name="Google Shape;635;p53"/>
          <p:cNvPicPr preferRelativeResize="0">
            <a:picLocks noGrp="1"/>
          </p:cNvPicPr>
          <p:nvPr>
            <p:ph type="body" idx="1"/>
          </p:nvPr>
        </p:nvPicPr>
        <p:blipFill rotWithShape="1">
          <a:blip r:embed="rId3">
            <a:alphaModFix/>
          </a:blip>
          <a:srcRect/>
          <a:stretch/>
        </p:blipFill>
        <p:spPr>
          <a:xfrm>
            <a:off x="10810316" y="194913"/>
            <a:ext cx="1352961" cy="1213263"/>
          </a:xfrm>
          <a:prstGeom prst="rect">
            <a:avLst/>
          </a:prstGeom>
          <a:noFill/>
          <a:ln>
            <a:noFill/>
          </a:ln>
        </p:spPr>
      </p:pic>
      <p:sp>
        <p:nvSpPr>
          <p:cNvPr id="636" name="Google Shape;636;p5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37" name="Google Shape;637;p53"/>
          <p:cNvSpPr txBox="1"/>
          <p:nvPr/>
        </p:nvSpPr>
        <p:spPr>
          <a:xfrm>
            <a:off x="292609" y="2002559"/>
            <a:ext cx="10769122" cy="37240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FF0000"/>
                </a:solidFill>
                <a:latin typeface="Century Gothic"/>
                <a:ea typeface="Century Gothic"/>
                <a:cs typeface="Century Gothic"/>
                <a:sym typeface="Century Gothic"/>
              </a:rPr>
              <a:t>2- </a:t>
            </a:r>
            <a:r>
              <a:rPr lang="en-US" sz="1800" b="1">
                <a:solidFill>
                  <a:srgbClr val="FF0000"/>
                </a:solidFill>
                <a:latin typeface="Century Gothic"/>
                <a:ea typeface="Century Gothic"/>
                <a:cs typeface="Century Gothic"/>
                <a:sym typeface="Century Gothic"/>
              </a:rPr>
              <a:t>consider the following scenario:</a:t>
            </a:r>
            <a:endParaRPr/>
          </a:p>
          <a:p>
            <a:pPr marL="0" marR="0" lvl="0" indent="0" algn="l" rtl="0">
              <a:spcBef>
                <a:spcPts val="0"/>
              </a:spcBef>
              <a:spcAft>
                <a:spcPts val="0"/>
              </a:spcAft>
              <a:buNone/>
            </a:pPr>
            <a:endParaRPr sz="12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r>
              <a:rPr lang="en-US" sz="1800" b="1" i="1">
                <a:solidFill>
                  <a:schemeClr val="dk1"/>
                </a:solidFill>
                <a:latin typeface="Century Gothic"/>
                <a:ea typeface="Century Gothic"/>
                <a:cs typeface="Century Gothic"/>
                <a:sym typeface="Century Gothic"/>
              </a:rPr>
              <a:t>You have been tasked with moving the sales office to a new location 3.6 miles away.  There are 43 employees who will be transferred, along with files, computing equipment, and at least one box of personal property per individual.  The executive vice president has asked for a pretty exact estimate.  You think it will take 11 days to complete the move, but haven't yet shared the estimate with her.</a:t>
            </a:r>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List at least </a:t>
            </a:r>
            <a:r>
              <a:rPr lang="en-US" sz="1800" b="1">
                <a:solidFill>
                  <a:schemeClr val="dk1"/>
                </a:solidFill>
                <a:latin typeface="Century Gothic"/>
                <a:ea typeface="Century Gothic"/>
                <a:cs typeface="Century Gothic"/>
                <a:sym typeface="Century Gothic"/>
              </a:rPr>
              <a:t>3 methods </a:t>
            </a:r>
            <a:r>
              <a:rPr lang="en-US" sz="1800">
                <a:solidFill>
                  <a:schemeClr val="dk1"/>
                </a:solidFill>
                <a:latin typeface="Century Gothic"/>
                <a:ea typeface="Century Gothic"/>
                <a:cs typeface="Century Gothic"/>
                <a:sym typeface="Century Gothic"/>
              </a:rPr>
              <a:t>you can use to accurately share this estimate.</a:t>
            </a:r>
            <a:endParaRPr/>
          </a:p>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For each of the three methods chosen, list </a:t>
            </a:r>
            <a:r>
              <a:rPr lang="en-US" sz="1800" b="1">
                <a:solidFill>
                  <a:schemeClr val="dk1"/>
                </a:solidFill>
                <a:latin typeface="Century Gothic"/>
                <a:ea typeface="Century Gothic"/>
                <a:cs typeface="Century Gothic"/>
                <a:sym typeface="Century Gothic"/>
              </a:rPr>
              <a:t>one advantage and one disadvantage </a:t>
            </a:r>
            <a:r>
              <a:rPr lang="en-US" sz="1800">
                <a:solidFill>
                  <a:schemeClr val="dk1"/>
                </a:solidFill>
                <a:latin typeface="Century Gothic"/>
                <a:ea typeface="Century Gothic"/>
                <a:cs typeface="Century Gothic"/>
                <a:sym typeface="Century Gothic"/>
              </a:rPr>
              <a:t>associated with using it.</a:t>
            </a:r>
            <a:endParaRPr/>
          </a:p>
          <a:p>
            <a:pPr marL="0" marR="0" lvl="0" indent="0" algn="l" rtl="0">
              <a:spcBef>
                <a:spcPts val="0"/>
              </a:spcBef>
              <a:spcAft>
                <a:spcPts val="0"/>
              </a:spcAft>
              <a:buNone/>
            </a:pPr>
            <a:endParaRPr sz="16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638" name="Google Shape;638;p53" descr="3 great reasons to file your tax return early - FreeAgent"/>
          <p:cNvPicPr preferRelativeResize="0"/>
          <p:nvPr/>
        </p:nvPicPr>
        <p:blipFill rotWithShape="1">
          <a:blip r:embed="rId4">
            <a:alphaModFix/>
          </a:blip>
          <a:srcRect/>
          <a:stretch/>
        </p:blipFill>
        <p:spPr>
          <a:xfrm>
            <a:off x="7361029" y="117635"/>
            <a:ext cx="3410902" cy="1705451"/>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54"/>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333333"/>
              </a:buClr>
              <a:buSzPts val="3200"/>
              <a:buFont typeface="Century Gothic"/>
              <a:buNone/>
            </a:pPr>
            <a:r>
              <a:rPr lang="en-US" b="1">
                <a:solidFill>
                  <a:srgbClr val="333333"/>
                </a:solidFill>
                <a:highlight>
                  <a:srgbClr val="808000"/>
                </a:highlight>
              </a:rPr>
              <a:t>Resources:</a:t>
            </a:r>
            <a:endParaRPr/>
          </a:p>
        </p:txBody>
      </p:sp>
      <p:pic>
        <p:nvPicPr>
          <p:cNvPr id="644" name="Google Shape;644;p54"/>
          <p:cNvPicPr preferRelativeResize="0">
            <a:picLocks noGrp="1"/>
          </p:cNvPicPr>
          <p:nvPr>
            <p:ph type="body" idx="1"/>
          </p:nvPr>
        </p:nvPicPr>
        <p:blipFill rotWithShape="1">
          <a:blip r:embed="rId3">
            <a:alphaModFix/>
          </a:blip>
          <a:srcRect/>
          <a:stretch/>
        </p:blipFill>
        <p:spPr>
          <a:xfrm>
            <a:off x="10809554" y="45400"/>
            <a:ext cx="1382446" cy="1239704"/>
          </a:xfrm>
          <a:prstGeom prst="rect">
            <a:avLst/>
          </a:prstGeom>
          <a:noFill/>
          <a:ln>
            <a:noFill/>
          </a:ln>
        </p:spPr>
      </p:pic>
      <p:sp>
        <p:nvSpPr>
          <p:cNvPr id="645" name="Google Shape;645;p5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46" name="Google Shape;646;p54"/>
          <p:cNvSpPr/>
          <p:nvPr/>
        </p:nvSpPr>
        <p:spPr>
          <a:xfrm>
            <a:off x="996174" y="2363831"/>
            <a:ext cx="10122929" cy="1200329"/>
          </a:xfrm>
          <a:prstGeom prst="rect">
            <a:avLst/>
          </a:prstGeom>
          <a:noFill/>
          <a:ln>
            <a:noFill/>
          </a:ln>
        </p:spPr>
        <p:txBody>
          <a:bodyPr spcFirstLastPara="1" wrap="square" lIns="91425" tIns="45700" rIns="91425" bIns="45700" anchor="t" anchorCtr="0">
            <a:spAutoFit/>
          </a:bodyPr>
          <a:lstStyle/>
          <a:p>
            <a:pPr marL="380990" marR="0" lvl="0" indent="-380990" algn="l" rtl="0">
              <a:spcBef>
                <a:spcPts val="0"/>
              </a:spcBef>
              <a:spcAft>
                <a:spcPts val="0"/>
              </a:spcAft>
              <a:buClr>
                <a:srgbClr val="0F1111"/>
              </a:buClr>
              <a:buSzPts val="1800"/>
              <a:buFont typeface="Arial"/>
              <a:buChar char="•"/>
            </a:pPr>
            <a:r>
              <a:rPr lang="en-US" sz="1800">
                <a:solidFill>
                  <a:srgbClr val="0F1111"/>
                </a:solidFill>
                <a:latin typeface="Arial"/>
                <a:ea typeface="Arial"/>
                <a:cs typeface="Arial"/>
                <a:sym typeface="Arial"/>
              </a:rPr>
              <a:t>Project Team Leadership and Communication by </a:t>
            </a:r>
            <a:r>
              <a:rPr lang="en-US" sz="1800" u="sng">
                <a:solidFill>
                  <a:srgbClr val="007185"/>
                </a:solidFill>
                <a:latin typeface="Arial"/>
                <a:ea typeface="Arial"/>
                <a:cs typeface="Arial"/>
                <a:sym typeface="Arial"/>
                <a:hlinkClick r:id="rId4">
                  <a:extLst>
                    <a:ext uri="{A12FA001-AC4F-418D-AE19-62706E023703}">
                      <ahyp:hlinkClr xmlns:ahyp="http://schemas.microsoft.com/office/drawing/2018/hyperlinkcolor" val="tx"/>
                    </a:ext>
                  </a:extLst>
                </a:hlinkClick>
              </a:rPr>
              <a:t>Samuel Malachowsky</a:t>
            </a:r>
            <a:r>
              <a:rPr lang="en-US" sz="1800">
                <a:solidFill>
                  <a:srgbClr val="007185"/>
                </a:solidFill>
                <a:latin typeface="Arial"/>
                <a:ea typeface="Arial"/>
                <a:cs typeface="Arial"/>
                <a:sym typeface="Arial"/>
              </a:rPr>
              <a:t>, 2018.</a:t>
            </a:r>
            <a:endParaRPr/>
          </a:p>
          <a:p>
            <a:pPr marL="380990" marR="0" lvl="0" indent="-266690" algn="l" rtl="0">
              <a:spcBef>
                <a:spcPts val="0"/>
              </a:spcBef>
              <a:spcAft>
                <a:spcPts val="0"/>
              </a:spcAft>
              <a:buClr>
                <a:schemeClr val="dk1"/>
              </a:buClr>
              <a:buSzPts val="1800"/>
              <a:buFont typeface="Arial"/>
              <a:buNone/>
            </a:pPr>
            <a:endParaRPr sz="1800">
              <a:solidFill>
                <a:srgbClr val="007185"/>
              </a:solidFill>
              <a:latin typeface="Arial"/>
              <a:ea typeface="Arial"/>
              <a:cs typeface="Arial"/>
              <a:sym typeface="Arial"/>
            </a:endParaRPr>
          </a:p>
          <a:p>
            <a:pPr marL="380990" marR="0" lvl="0" indent="-380990" algn="l" rtl="0">
              <a:spcBef>
                <a:spcPts val="0"/>
              </a:spcBef>
              <a:spcAft>
                <a:spcPts val="0"/>
              </a:spcAft>
              <a:buClr>
                <a:srgbClr val="0F1111"/>
              </a:buClr>
              <a:buSzPts val="1800"/>
              <a:buFont typeface="Arial"/>
              <a:buChar char="•"/>
            </a:pPr>
            <a:r>
              <a:rPr lang="en-US" sz="1800">
                <a:solidFill>
                  <a:srgbClr val="0F1111"/>
                </a:solidFill>
                <a:latin typeface="Arial"/>
                <a:ea typeface="Arial"/>
                <a:cs typeface="Arial"/>
                <a:sym typeface="Arial"/>
              </a:rPr>
              <a:t>https://hbr.org/2017/02/a-better-way-to-set-strategic-priorities . Harvard Business Review. </a:t>
            </a:r>
            <a:endParaRPr/>
          </a:p>
          <a:p>
            <a:pPr marL="380990" marR="0" lvl="0" indent="-266690" algn="l" rtl="0">
              <a:spcBef>
                <a:spcPts val="0"/>
              </a:spcBef>
              <a:spcAft>
                <a:spcPts val="0"/>
              </a:spcAft>
              <a:buClr>
                <a:schemeClr val="dk1"/>
              </a:buClr>
              <a:buSzPts val="1800"/>
              <a:buFont typeface="Arial"/>
              <a:buNone/>
            </a:pPr>
            <a:endParaRPr sz="1800">
              <a:solidFill>
                <a:srgbClr val="0F1111"/>
              </a:solidFill>
              <a:latin typeface="Arial"/>
              <a:ea typeface="Arial"/>
              <a:cs typeface="Arial"/>
              <a:sym typeface="Arial"/>
            </a:endParaRPr>
          </a:p>
        </p:txBody>
      </p:sp>
      <p:pic>
        <p:nvPicPr>
          <p:cNvPr id="647" name="Google Shape;647;p54" descr="Amazon.com: Project Team Leadership and Communication (9781732378902):  Malachowsky, Samuel A: Books"/>
          <p:cNvPicPr preferRelativeResize="0"/>
          <p:nvPr/>
        </p:nvPicPr>
        <p:blipFill rotWithShape="1">
          <a:blip r:embed="rId5">
            <a:alphaModFix/>
          </a:blip>
          <a:srcRect/>
          <a:stretch/>
        </p:blipFill>
        <p:spPr>
          <a:xfrm>
            <a:off x="8855111" y="1306463"/>
            <a:ext cx="1277626" cy="1576292"/>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pic>
        <p:nvPicPr>
          <p:cNvPr id="652" name="Google Shape;652;p55"/>
          <p:cNvPicPr preferRelativeResize="0">
            <a:picLocks noGrp="1"/>
          </p:cNvPicPr>
          <p:nvPr>
            <p:ph type="body" idx="1"/>
          </p:nvPr>
        </p:nvPicPr>
        <p:blipFill rotWithShape="1">
          <a:blip r:embed="rId3">
            <a:alphaModFix/>
          </a:blip>
          <a:srcRect/>
          <a:stretch/>
        </p:blipFill>
        <p:spPr>
          <a:xfrm>
            <a:off x="10794832" y="100407"/>
            <a:ext cx="1397168" cy="1252906"/>
          </a:xfrm>
          <a:prstGeom prst="rect">
            <a:avLst/>
          </a:prstGeom>
          <a:noFill/>
          <a:ln>
            <a:noFill/>
          </a:ln>
        </p:spPr>
      </p:pic>
      <p:sp>
        <p:nvSpPr>
          <p:cNvPr id="653" name="Google Shape;653;p5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54" name="Google Shape;654;p55"/>
          <p:cNvSpPr/>
          <p:nvPr/>
        </p:nvSpPr>
        <p:spPr>
          <a:xfrm>
            <a:off x="2898071" y="2461627"/>
            <a:ext cx="6067672"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9600" b="1">
                <a:solidFill>
                  <a:srgbClr val="00B050"/>
                </a:solidFill>
                <a:highlight>
                  <a:srgbClr val="F5FAA4"/>
                </a:highlight>
                <a:latin typeface="Radley"/>
                <a:ea typeface="Radley"/>
                <a:cs typeface="Radley"/>
                <a:sym typeface="Radley"/>
              </a:rPr>
              <a:t>THANKS!</a:t>
            </a:r>
            <a:endParaRPr sz="9600" b="1">
              <a:solidFill>
                <a:srgbClr val="00B050"/>
              </a:solidFill>
              <a:highlight>
                <a:srgbClr val="F5FAA4"/>
              </a:highlight>
              <a:latin typeface="Radley"/>
              <a:ea typeface="Radley"/>
              <a:cs typeface="Radley"/>
              <a:sym typeface="Radley"/>
            </a:endParaRPr>
          </a:p>
        </p:txBody>
      </p:sp>
    </p:spTree>
  </p:cSld>
  <p:clrMapOvr>
    <a:masterClrMapping/>
  </p:clrMapOvr>
</p:sld>
</file>

<file path=ppt/theme/theme1.xml><?xml version="1.0" encoding="utf-8"?>
<a:theme xmlns:a="http://schemas.openxmlformats.org/drawingml/2006/main" name="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3693</Words>
  <Application>Microsoft Macintosh PowerPoint</Application>
  <PresentationFormat>Widescreen</PresentationFormat>
  <Paragraphs>453</Paragraphs>
  <Slides>55</Slides>
  <Notes>55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Calibri</vt:lpstr>
      <vt:lpstr>arial</vt:lpstr>
      <vt:lpstr>arial</vt:lpstr>
      <vt:lpstr>Arimo</vt:lpstr>
      <vt:lpstr>Noto Sans Symbols</vt:lpstr>
      <vt:lpstr>Ubuntu</vt:lpstr>
      <vt:lpstr>Century Gothic</vt:lpstr>
      <vt:lpstr>Lato</vt:lpstr>
      <vt:lpstr>Source Sans Pro</vt:lpstr>
      <vt:lpstr>Open Sans</vt:lpstr>
      <vt:lpstr>Radley</vt:lpstr>
      <vt:lpstr>Gallery</vt:lpstr>
      <vt:lpstr>Prioritization:  The Core of Project Leadership Putting ‘this’ before ‘that,’ and deciding what is more important.   Chapter 5</vt:lpstr>
      <vt:lpstr>Learning Outcomes:</vt:lpstr>
      <vt:lpstr>PowerPoint Presentation</vt:lpstr>
      <vt:lpstr>What is a Project Prioritization?</vt:lpstr>
      <vt:lpstr>What is Prioritization?</vt:lpstr>
      <vt:lpstr> The Eisenhower Matrix: </vt:lpstr>
      <vt:lpstr>When thinking about prioritization it is important to address these six aspects... </vt:lpstr>
      <vt:lpstr>Think about that (to Prioritize your project work):</vt:lpstr>
      <vt:lpstr>Reasons to Prioritize Project:  </vt:lpstr>
      <vt:lpstr>Leadership priorities</vt:lpstr>
      <vt:lpstr>Three interdependent variables that are essential for priorities starting from initiative process:</vt:lpstr>
      <vt:lpstr>PowerPoint Presentation</vt:lpstr>
      <vt:lpstr>Planning and Prioritizing Project Work</vt:lpstr>
      <vt:lpstr>Planning project work:</vt:lpstr>
      <vt:lpstr>Elements of a project planning work: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Estimation Techniques (1 of 3)</vt:lpstr>
      <vt:lpstr>Estimation Techniques (2 of 3)</vt:lpstr>
      <vt:lpstr>Estimation Techniques (3 of 3)</vt:lpstr>
      <vt:lpstr>PowerPoint Presentation</vt:lpstr>
      <vt:lpstr>Estimates vs. Commitments</vt:lpstr>
      <vt:lpstr>PowerPoint Presentation</vt:lpstr>
      <vt:lpstr>Accuracy vs. Precision</vt:lpstr>
      <vt:lpstr>PowerPoint Presentation</vt:lpstr>
      <vt:lpstr>PowerPoint Presentation</vt:lpstr>
      <vt:lpstr>Organizing Tasks:   1- The Work Breakdown Structure (WBS)</vt:lpstr>
      <vt:lpstr>The Work Breakdown Structure (WBS)</vt:lpstr>
      <vt:lpstr>The Work Breakdown Structure (WBS)</vt:lpstr>
      <vt:lpstr>The One-to-Two Rule</vt:lpstr>
      <vt:lpstr>2- Sequencing and Scheduling Tasks</vt:lpstr>
      <vt:lpstr>Activity – Organizing and Sequencing Tasks</vt:lpstr>
      <vt:lpstr>PowerPoint Presentation</vt:lpstr>
      <vt:lpstr>PowerPoint Presentation</vt:lpstr>
      <vt:lpstr>PowerPoint Presentation</vt:lpstr>
      <vt:lpstr>Tracking Progress</vt:lpstr>
      <vt:lpstr>Tracking Earned Value</vt:lpstr>
      <vt:lpstr>Scheduling/Tracking Tools and Visualizations</vt:lpstr>
      <vt:lpstr>Activity – Tracking Project Progress</vt:lpstr>
      <vt:lpstr>PowerPoint Presentation</vt:lpstr>
      <vt:lpstr>Prioritizing Stakeholders</vt:lpstr>
      <vt:lpstr>Prioritizing Stakeholders</vt:lpstr>
      <vt:lpstr>Activity – Finding and Analyzing Stakeholders</vt:lpstr>
      <vt:lpstr>PowerPoint Presentation</vt:lpstr>
      <vt:lpstr>Summary and Conclusions</vt:lpstr>
      <vt:lpstr>5.9 Self Assessment.</vt:lpstr>
      <vt:lpstr>Self Assessment</vt:lpstr>
      <vt:lpstr>Self Assessment</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Prioritization:  The Core of Project Leadership Putting ‘this’ before ‘that,’ and deciding what is more important.   Chapter 5</dc:title>
  <dc:creator>Abdul AlMohaimeed</dc:creator>
  <cp:lastModifiedBy>SARA ADEL</cp:lastModifiedBy>
  <cp:revision>2</cp:revision>
  <dcterms:created xsi:type="dcterms:W3CDTF">2020-10-15T07:04:09Z</dcterms:created>
  <dcterms:modified xsi:type="dcterms:W3CDTF">2021-02-27T16:43:30Z</dcterms:modified>
</cp:coreProperties>
</file>