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8" r:id="rId3"/>
    <p:sldId id="310" r:id="rId4"/>
    <p:sldId id="307" r:id="rId5"/>
    <p:sldId id="261" r:id="rId6"/>
    <p:sldId id="263" r:id="rId7"/>
    <p:sldId id="262" r:id="rId8"/>
    <p:sldId id="264" r:id="rId9"/>
    <p:sldId id="265" r:id="rId10"/>
    <p:sldId id="266" r:id="rId11"/>
    <p:sldId id="267" r:id="rId12"/>
    <p:sldId id="268" r:id="rId13"/>
    <p:sldId id="269" r:id="rId14"/>
    <p:sldId id="271" r:id="rId15"/>
    <p:sldId id="272" r:id="rId16"/>
    <p:sldId id="273" r:id="rId17"/>
    <p:sldId id="274" r:id="rId18"/>
    <p:sldId id="275" r:id="rId19"/>
    <p:sldId id="276" r:id="rId20"/>
    <p:sldId id="278" r:id="rId21"/>
    <p:sldId id="279" r:id="rId22"/>
    <p:sldId id="280" r:id="rId23"/>
    <p:sldId id="281" r:id="rId24"/>
    <p:sldId id="283" r:id="rId25"/>
    <p:sldId id="284" r:id="rId26"/>
    <p:sldId id="286" r:id="rId27"/>
    <p:sldId id="287" r:id="rId28"/>
    <p:sldId id="289" r:id="rId29"/>
    <p:sldId id="288" r:id="rId30"/>
    <p:sldId id="290" r:id="rId31"/>
    <p:sldId id="291" r:id="rId32"/>
    <p:sldId id="293" r:id="rId33"/>
    <p:sldId id="292" r:id="rId34"/>
    <p:sldId id="295" r:id="rId35"/>
    <p:sldId id="296" r:id="rId36"/>
    <p:sldId id="297" r:id="rId37"/>
    <p:sldId id="298" r:id="rId38"/>
    <p:sldId id="301" r:id="rId39"/>
    <p:sldId id="30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70314" y="365257"/>
            <a:ext cx="9091749" cy="1972334"/>
          </a:xfrm>
          <a:prstGeom prst="rect">
            <a:avLst/>
          </a:prstGeom>
        </p:spPr>
      </p:pic>
      <p:pic>
        <p:nvPicPr>
          <p:cNvPr id="13" name="Picture 12"/>
          <p:cNvPicPr>
            <a:picLocks noChangeAspect="1"/>
          </p:cNvPicPr>
          <p:nvPr/>
        </p:nvPicPr>
        <p:blipFill>
          <a:blip r:embed="rId6"/>
          <a:stretch>
            <a:fillRect/>
          </a:stretch>
        </p:blipFill>
        <p:spPr>
          <a:xfrm>
            <a:off x="5133703" y="3125529"/>
            <a:ext cx="7058297" cy="1785879"/>
          </a:xfrm>
          <a:prstGeom prst="rect">
            <a:avLst/>
          </a:prstGeom>
        </p:spPr>
      </p:pic>
      <p:sp>
        <p:nvSpPr>
          <p:cNvPr id="14" name="TextBox 13"/>
          <p:cNvSpPr txBox="1"/>
          <p:nvPr/>
        </p:nvSpPr>
        <p:spPr>
          <a:xfrm>
            <a:off x="70314" y="505831"/>
            <a:ext cx="8655675" cy="1938992"/>
          </a:xfrm>
          <a:prstGeom prst="rect">
            <a:avLst/>
          </a:prstGeom>
          <a:no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E-Commerce </a:t>
            </a:r>
            <a:endParaRPr lang="en-US" sz="4000" b="1" dirty="0" smtClean="0">
              <a:solidFill>
                <a:schemeClr val="bg1"/>
              </a:solidFill>
              <a:latin typeface="Tajawal Medium" panose="00000600000000000000" pitchFamily="2" charset="-78"/>
              <a:cs typeface="Tajawal Medium" panose="00000600000000000000" pitchFamily="2" charset="-78"/>
            </a:endParaRPr>
          </a:p>
          <a:p>
            <a:r>
              <a:rPr lang="en-US" sz="4000" b="1" dirty="0" smtClean="0">
                <a:solidFill>
                  <a:srgbClr val="FFFF00"/>
                </a:solidFill>
                <a:latin typeface="Tajawal Medium" panose="00000600000000000000" pitchFamily="2" charset="-78"/>
                <a:cs typeface="Tajawal Medium" panose="00000600000000000000" pitchFamily="2" charset="-78"/>
              </a:rPr>
              <a:t>Prepared </a:t>
            </a:r>
            <a:r>
              <a:rPr lang="en-US" sz="4000" b="1" dirty="0">
                <a:solidFill>
                  <a:srgbClr val="FFFF00"/>
                </a:solidFill>
                <a:latin typeface="Tajawal Medium" panose="00000600000000000000" pitchFamily="2" charset="-78"/>
                <a:cs typeface="Tajawal Medium" panose="00000600000000000000" pitchFamily="2" charset="-78"/>
              </a:rPr>
              <a:t>by Dr. Adam Yagoub</a:t>
            </a:r>
          </a:p>
          <a:p>
            <a:r>
              <a:rPr lang="en-US" sz="4000" b="1" dirty="0">
                <a:solidFill>
                  <a:srgbClr val="FF9518"/>
                </a:solidFill>
                <a:latin typeface="Tajawal Medium" panose="00000600000000000000" pitchFamily="2" charset="-78"/>
                <a:cs typeface="Tajawal Medium" panose="00000600000000000000" pitchFamily="2" charset="-78"/>
              </a:rPr>
              <a:t>Lecture </a:t>
            </a:r>
            <a:r>
              <a:rPr lang="en-US" sz="4000" b="1" dirty="0" smtClean="0">
                <a:solidFill>
                  <a:srgbClr val="FF9518"/>
                </a:solidFill>
                <a:latin typeface="Tajawal Medium" panose="00000600000000000000" pitchFamily="2" charset="-78"/>
                <a:cs typeface="Tajawal Medium" panose="00000600000000000000" pitchFamily="2" charset="-78"/>
              </a:rPr>
              <a:t>4</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458499" y="3275456"/>
            <a:ext cx="6733501" cy="1754326"/>
          </a:xfrm>
          <a:prstGeom prst="rect">
            <a:avLst/>
          </a:prstGeom>
          <a:noFill/>
        </p:spPr>
        <p:txBody>
          <a:bodyPr wrap="square" rtlCol="0">
            <a:spAutoFit/>
          </a:bodyPr>
          <a:lstStyle/>
          <a:p>
            <a:r>
              <a:rPr lang="en-US" sz="4000" b="1" dirty="0">
                <a:solidFill>
                  <a:srgbClr val="FFFF00"/>
                </a:solidFill>
                <a:latin typeface="Tajawal Medium" panose="00000600000000000000" pitchFamily="2" charset="-78"/>
                <a:cs typeface="Tajawal Medium" panose="00000600000000000000" pitchFamily="2" charset="-78"/>
              </a:rPr>
              <a:t>MGM 212</a:t>
            </a:r>
          </a:p>
          <a:p>
            <a:r>
              <a:rPr lang="en-US" sz="4000" b="1" dirty="0">
                <a:solidFill>
                  <a:srgbClr val="FFFF00"/>
                </a:solidFill>
                <a:latin typeface="Tajawal Medium" panose="00000600000000000000" pitchFamily="2" charset="-78"/>
                <a:cs typeface="Tajawal Medium" panose="00000600000000000000" pitchFamily="2" charset="-78"/>
              </a:rPr>
              <a:t>E-environment</a:t>
            </a:r>
          </a:p>
          <a:p>
            <a:r>
              <a:rPr lang="en-US" sz="2800" b="1" dirty="0" smtClean="0">
                <a:solidFill>
                  <a:srgbClr val="FFFF00"/>
                </a:solidFill>
                <a:latin typeface="Tajawal Medium" panose="00000600000000000000" pitchFamily="2" charset="-78"/>
                <a:cs typeface="Tajawal Medium" panose="00000600000000000000" pitchFamily="2" charset="-78"/>
              </a:rPr>
              <a:t> </a:t>
            </a:r>
            <a:endParaRPr lang="en-US" sz="2800" b="1" dirty="0">
              <a:solidFill>
                <a:srgbClr val="FFFF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969317"/>
            <a:ext cx="10822577" cy="4351338"/>
          </a:xfrm>
        </p:spPr>
        <p:txBody>
          <a:bodyPr>
            <a:normAutofit fontScale="92500" lnSpcReduction="20000"/>
          </a:bodyPr>
          <a:lstStyle/>
          <a:p>
            <a:pPr marL="0" indent="0">
              <a:buNone/>
            </a:pPr>
            <a:r>
              <a:rPr lang="en-US" dirty="0"/>
              <a:t>Lecture 1: Introduction to e-business and e-commerce.</a:t>
            </a:r>
          </a:p>
          <a:p>
            <a:pPr marL="0" indent="0">
              <a:buNone/>
            </a:pPr>
            <a:r>
              <a:rPr lang="en-US" dirty="0"/>
              <a:t>Lecture 2: E-commerce fundamentals.</a:t>
            </a:r>
          </a:p>
          <a:p>
            <a:pPr marL="0" indent="0">
              <a:buNone/>
            </a:pPr>
            <a:r>
              <a:rPr lang="en-US" dirty="0"/>
              <a:t>Lecture 3: E-business infrastructure.</a:t>
            </a:r>
            <a:endParaRPr lang="ar-SA" dirty="0"/>
          </a:p>
          <a:p>
            <a:pPr marL="0" indent="0">
              <a:buNone/>
            </a:pPr>
            <a:r>
              <a:rPr lang="en-US" b="1" dirty="0">
                <a:solidFill>
                  <a:srgbClr val="00B050"/>
                </a:solidFill>
              </a:rPr>
              <a:t>Lecture 4: - E-environment.</a:t>
            </a:r>
          </a:p>
          <a:p>
            <a:pPr marL="0" indent="0">
              <a:buNone/>
            </a:pPr>
            <a:r>
              <a:rPr lang="en-US" dirty="0"/>
              <a:t>Lecture 5: E-business strategy</a:t>
            </a:r>
          </a:p>
          <a:p>
            <a:pPr marL="0" indent="0">
              <a:buNone/>
            </a:pPr>
            <a:r>
              <a:rPr lang="en-US" dirty="0"/>
              <a:t>Lecture 6: E-procurement.</a:t>
            </a:r>
          </a:p>
          <a:p>
            <a:pPr marL="0" indent="0">
              <a:buNone/>
            </a:pPr>
            <a:r>
              <a:rPr lang="en-US" dirty="0"/>
              <a:t>Lecture 7: E-marketing.</a:t>
            </a:r>
          </a:p>
          <a:p>
            <a:pPr marL="0" indent="0">
              <a:buNone/>
            </a:pPr>
            <a:r>
              <a:rPr lang="en-US" dirty="0"/>
              <a:t>Lecture 8: Customer relationship management.</a:t>
            </a:r>
          </a:p>
          <a:p>
            <a:pPr marL="0" indent="0">
              <a:buNone/>
            </a:pPr>
            <a:r>
              <a:rPr lang="en-US" dirty="0"/>
              <a:t>Lecture 9: Analysis and design.</a:t>
            </a:r>
          </a:p>
          <a:p>
            <a:pPr marL="0" indent="0">
              <a:buNone/>
            </a:pPr>
            <a:r>
              <a:rPr lang="en-US" dirty="0"/>
              <a:t>Lecture 10: Implementation </a:t>
            </a:r>
            <a:r>
              <a:rPr lang="en-US" dirty="0" smtClean="0"/>
              <a:t>and maintenance.</a:t>
            </a:r>
          </a:p>
          <a:p>
            <a:pPr marL="0" indent="0">
              <a:buNone/>
            </a:pPr>
            <a:endParaRPr lang="en-US" dirty="0"/>
          </a:p>
        </p:txBody>
      </p:sp>
      <p:pic>
        <p:nvPicPr>
          <p:cNvPr id="4" name="Picture 3"/>
          <p:cNvPicPr>
            <a:picLocks noChangeAspect="1"/>
          </p:cNvPicPr>
          <p:nvPr/>
        </p:nvPicPr>
        <p:blipFill>
          <a:blip r:embed="rId2"/>
          <a:stretch>
            <a:fillRect/>
          </a:stretch>
        </p:blipFill>
        <p:spPr>
          <a:xfrm>
            <a:off x="180062" y="213339"/>
            <a:ext cx="1143281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896126" y="6617081"/>
            <a:ext cx="9902229" cy="204838"/>
          </a:xfrm>
          <a:prstGeom prst="rect">
            <a:avLst/>
          </a:prstGeom>
        </p:spPr>
      </p:pic>
    </p:spTree>
    <p:extLst>
      <p:ext uri="{BB962C8B-B14F-4D97-AF65-F5344CB8AC3E}">
        <p14:creationId xmlns:p14="http://schemas.microsoft.com/office/powerpoint/2010/main" val="442802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23539"/>
            <a:ext cx="11275422" cy="4351338"/>
          </a:xfrm>
        </p:spPr>
        <p:txBody>
          <a:bodyPr>
            <a:normAutofit lnSpcReduction="10000"/>
          </a:bodyPr>
          <a:lstStyle/>
          <a:p>
            <a:pPr marL="0" indent="0">
              <a:buNone/>
            </a:pPr>
            <a:r>
              <a:rPr lang="en-US" dirty="0" smtClean="0">
                <a:latin typeface="HelveticaNeue-Light"/>
              </a:rPr>
              <a:t>1. Introduction.</a:t>
            </a:r>
            <a:endParaRPr lang="en-US" dirty="0">
              <a:latin typeface="HelveticaNeue-Light"/>
            </a:endParaRPr>
          </a:p>
          <a:p>
            <a:pPr marL="0" indent="0">
              <a:buNone/>
            </a:pPr>
            <a:r>
              <a:rPr lang="en-US" dirty="0" smtClean="0">
                <a:latin typeface="HelveticaNeue-Light"/>
              </a:rPr>
              <a:t>2. Social </a:t>
            </a:r>
            <a:r>
              <a:rPr lang="en-US" dirty="0">
                <a:latin typeface="HelveticaNeue-Light"/>
              </a:rPr>
              <a:t>and legal </a:t>
            </a:r>
            <a:r>
              <a:rPr lang="en-US" dirty="0" smtClean="0">
                <a:latin typeface="HelveticaNeue-Light"/>
              </a:rPr>
              <a:t>factors. </a:t>
            </a:r>
            <a:endParaRPr lang="en-US" dirty="0">
              <a:latin typeface="HelveticaNeue-Light"/>
            </a:endParaRPr>
          </a:p>
          <a:p>
            <a:pPr marL="0" indent="0">
              <a:buNone/>
            </a:pPr>
            <a:r>
              <a:rPr lang="en-US" dirty="0" smtClean="0">
                <a:latin typeface="HelveticaNeue-Light"/>
              </a:rPr>
              <a:t>3. Environmental </a:t>
            </a:r>
            <a:r>
              <a:rPr lang="en-US" dirty="0">
                <a:latin typeface="HelveticaNeue-Light"/>
              </a:rPr>
              <a:t>and green issues related to </a:t>
            </a:r>
            <a:r>
              <a:rPr lang="en-US" dirty="0" smtClean="0">
                <a:latin typeface="HelveticaNeue-Light"/>
              </a:rPr>
              <a:t>Internet.</a:t>
            </a:r>
            <a:endParaRPr lang="en-US" dirty="0">
              <a:latin typeface="HelveticaNeue-Light"/>
            </a:endParaRPr>
          </a:p>
          <a:p>
            <a:pPr marL="0" indent="0">
              <a:buNone/>
            </a:pPr>
            <a:r>
              <a:rPr lang="en-US" dirty="0" smtClean="0">
                <a:latin typeface="HelveticaNeue-Light"/>
              </a:rPr>
              <a:t>4. Taxation. </a:t>
            </a:r>
            <a:endParaRPr lang="en-US" dirty="0">
              <a:latin typeface="HelveticaNeue-Light"/>
            </a:endParaRPr>
          </a:p>
          <a:p>
            <a:pPr marL="0" indent="0">
              <a:buNone/>
            </a:pPr>
            <a:r>
              <a:rPr lang="en-US" dirty="0" smtClean="0">
                <a:latin typeface="HelveticaNeue-Light"/>
              </a:rPr>
              <a:t>5. Economic </a:t>
            </a:r>
            <a:r>
              <a:rPr lang="en-US" dirty="0">
                <a:latin typeface="HelveticaNeue-Light"/>
              </a:rPr>
              <a:t>and competitive </a:t>
            </a:r>
            <a:r>
              <a:rPr lang="en-US" dirty="0" smtClean="0">
                <a:latin typeface="HelveticaNeue-Light"/>
              </a:rPr>
              <a:t>factors.</a:t>
            </a:r>
          </a:p>
          <a:p>
            <a:pPr marL="0" indent="0">
              <a:buNone/>
            </a:pPr>
            <a:r>
              <a:rPr lang="en-US" dirty="0" smtClean="0"/>
              <a:t>6. e-commerce </a:t>
            </a:r>
            <a:r>
              <a:rPr lang="en-US" dirty="0"/>
              <a:t>and </a:t>
            </a:r>
            <a:r>
              <a:rPr lang="en-US" dirty="0" smtClean="0"/>
              <a:t>globalization.</a:t>
            </a:r>
          </a:p>
          <a:p>
            <a:pPr marL="0" indent="0">
              <a:buNone/>
            </a:pPr>
            <a:r>
              <a:rPr lang="en-US" dirty="0" smtClean="0"/>
              <a:t>7. </a:t>
            </a:r>
            <a:r>
              <a:rPr lang="en-US" dirty="0"/>
              <a:t>Political </a:t>
            </a:r>
            <a:r>
              <a:rPr lang="en-US" dirty="0" smtClean="0"/>
              <a:t>factors.</a:t>
            </a:r>
          </a:p>
          <a:p>
            <a:pPr marL="0" indent="0">
              <a:buNone/>
            </a:pPr>
            <a:r>
              <a:rPr lang="en-US" dirty="0" smtClean="0"/>
              <a:t>8. E-government.</a:t>
            </a:r>
          </a:p>
          <a:p>
            <a:pPr marL="0" indent="0">
              <a:buNone/>
            </a:pPr>
            <a:r>
              <a:rPr lang="en-US" dirty="0" smtClean="0"/>
              <a:t>9. </a:t>
            </a:r>
            <a:r>
              <a:rPr lang="en-US" dirty="0"/>
              <a:t>Technological innovation and technology </a:t>
            </a:r>
            <a:r>
              <a:rPr lang="en-US" dirty="0" smtClean="0"/>
              <a:t>assessment.</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80062" y="213339"/>
            <a:ext cx="11432818" cy="1341141"/>
          </a:xfrm>
          <a:prstGeom prst="rect">
            <a:avLst/>
          </a:prstGeom>
        </p:spPr>
      </p:pic>
      <p:pic>
        <p:nvPicPr>
          <p:cNvPr id="7" name="Content Placeholder 6"/>
          <p:cNvPicPr>
            <a:picLocks noChangeAspect="1"/>
          </p:cNvPicPr>
          <p:nvPr/>
        </p:nvPicPr>
        <p:blipFill>
          <a:blip r:embed="rId4"/>
          <a:stretch>
            <a:fillRect/>
          </a:stretch>
        </p:blipFill>
        <p:spPr>
          <a:xfrm>
            <a:off x="1217022" y="6270081"/>
            <a:ext cx="10515600" cy="217306"/>
          </a:xfrm>
          <a:prstGeom prst="rect">
            <a:avLst/>
          </a:prstGeom>
        </p:spPr>
      </p:pic>
      <p:sp>
        <p:nvSpPr>
          <p:cNvPr id="8" name="Rectangle 7"/>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Tree>
    <p:extLst>
      <p:ext uri="{BB962C8B-B14F-4D97-AF65-F5344CB8AC3E}">
        <p14:creationId xmlns:p14="http://schemas.microsoft.com/office/powerpoint/2010/main" val="3795733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1408"/>
            <a:ext cx="11119087" cy="4351338"/>
          </a:xfrm>
        </p:spPr>
        <p:txBody>
          <a:bodyPr/>
          <a:lstStyle/>
          <a:p>
            <a:pPr marL="0" indent="0" algn="just">
              <a:buNone/>
            </a:pPr>
            <a:r>
              <a:rPr lang="en-US" b="1" dirty="0"/>
              <a:t>After completing this chapter the student should be able to:</a:t>
            </a:r>
          </a:p>
          <a:p>
            <a:pPr marL="0" indent="0" algn="just">
              <a:buNone/>
            </a:pPr>
            <a:r>
              <a:rPr lang="en-US" dirty="0"/>
              <a:t>1. Identify the different elements of an organization </a:t>
            </a:r>
            <a:r>
              <a:rPr lang="en-US" dirty="0" smtClean="0"/>
              <a:t>macro environment </a:t>
            </a:r>
            <a:r>
              <a:rPr lang="en-US" dirty="0"/>
              <a:t>that impact on an organization’s e-business </a:t>
            </a:r>
            <a:r>
              <a:rPr lang="en-US" dirty="0" smtClean="0"/>
              <a:t>and e-marketing strategy.</a:t>
            </a:r>
            <a:endParaRPr lang="en-US" dirty="0"/>
          </a:p>
          <a:p>
            <a:pPr marL="0" indent="0" algn="just">
              <a:buNone/>
            </a:pPr>
            <a:r>
              <a:rPr lang="en-US" dirty="0"/>
              <a:t>2. Assess the impact of legal, privacy and ethical constraints or opportunities on a </a:t>
            </a:r>
            <a:r>
              <a:rPr lang="en-US" dirty="0" smtClean="0"/>
              <a:t>company.</a:t>
            </a:r>
            <a:endParaRPr lang="en-US" dirty="0"/>
          </a:p>
          <a:p>
            <a:pPr marL="0" indent="0" algn="just">
              <a:buNone/>
            </a:pPr>
            <a:r>
              <a:rPr lang="en-US" dirty="0"/>
              <a:t>3. Assess the role of macro-economic factors such as economics, governmental e-business policies, taxation and legal constraints.</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Learning Outcomes</a:t>
            </a:r>
            <a:endParaRPr lang="en-US" sz="4000" dirty="0">
              <a:solidFill>
                <a:srgbClr val="FFFF00"/>
              </a:solidFill>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700184" y="6473390"/>
            <a:ext cx="9902229" cy="204838"/>
          </a:xfrm>
          <a:prstGeom prst="rect">
            <a:avLst/>
          </a:prstGeom>
        </p:spPr>
      </p:pic>
    </p:spTree>
    <p:extLst>
      <p:ext uri="{BB962C8B-B14F-4D97-AF65-F5344CB8AC3E}">
        <p14:creationId xmlns:p14="http://schemas.microsoft.com/office/powerpoint/2010/main" val="146518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8565" y="1939096"/>
            <a:ext cx="11192691" cy="4351338"/>
          </a:xfrm>
        </p:spPr>
        <p:txBody>
          <a:bodyPr>
            <a:normAutofit/>
          </a:bodyPr>
          <a:lstStyle/>
          <a:p>
            <a:pPr marL="0" indent="0" algn="just">
              <a:buNone/>
            </a:pPr>
            <a:r>
              <a:rPr lang="en-US" b="1" dirty="0" smtClean="0">
                <a:solidFill>
                  <a:srgbClr val="FF0000"/>
                </a:solidFill>
              </a:rPr>
              <a:t>1. Introduction:</a:t>
            </a:r>
          </a:p>
          <a:p>
            <a:pPr marL="0" indent="0" algn="just">
              <a:buNone/>
            </a:pPr>
            <a:r>
              <a:rPr lang="en-US" dirty="0" smtClean="0"/>
              <a:t>In </a:t>
            </a:r>
            <a:r>
              <a:rPr lang="en-US" dirty="0"/>
              <a:t>this chapter we concentrate on the role of the macro environmental forces. Aspects of the micro-environment or e-marketplace such as competitors, suppliers and </a:t>
            </a:r>
            <a:r>
              <a:rPr lang="en-US" dirty="0" smtClean="0"/>
              <a:t>intermediaries. We </a:t>
            </a:r>
            <a:r>
              <a:rPr lang="en-US" dirty="0"/>
              <a:t>will review the macro-environmental factor using the widely used SLEPT framework. SLEPT stands for Social, Legal, Economic, Political and Technological factors. Often, these factors are known as the PEST factors, but we use SLEPT since it is useful to stress the importance of the law in influencing Internet marketing practices. The SLEPT factors are:</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3178" y="1939096"/>
            <a:ext cx="10816933" cy="4351338"/>
          </a:xfrm>
        </p:spPr>
        <p:txBody>
          <a:bodyPr>
            <a:normAutofit/>
          </a:bodyPr>
          <a:lstStyle/>
          <a:p>
            <a:pPr marL="0" indent="0" algn="just">
              <a:buNone/>
            </a:pPr>
            <a:r>
              <a:rPr lang="en-US" b="1" dirty="0"/>
              <a:t>1- Social factors </a:t>
            </a:r>
            <a:r>
              <a:rPr lang="en-US" dirty="0"/>
              <a:t>– these include the influence of consumer perceptions in determining usage of the Internet for different activities.</a:t>
            </a:r>
          </a:p>
          <a:p>
            <a:pPr marL="0" indent="0" algn="just">
              <a:buNone/>
            </a:pPr>
            <a:r>
              <a:rPr lang="en-US" b="1" dirty="0"/>
              <a:t>2. Legal and ethical factors </a:t>
            </a:r>
            <a:r>
              <a:rPr lang="en-US" dirty="0"/>
              <a:t>– determine </a:t>
            </a:r>
            <a:r>
              <a:rPr lang="en-US" dirty="0" smtClean="0"/>
              <a:t>the method </a:t>
            </a:r>
            <a:r>
              <a:rPr lang="en-US" dirty="0"/>
              <a:t>by which products can be promoted and sold online. Governments, on behalf of society, seek to safeguard individuals’ rights to privacy.</a:t>
            </a:r>
          </a:p>
          <a:p>
            <a:pPr marL="0" indent="0" algn="just">
              <a:buNone/>
            </a:pPr>
            <a:r>
              <a:rPr lang="en-US" b="1" dirty="0"/>
              <a:t>3. Economic factors </a:t>
            </a:r>
            <a:r>
              <a:rPr lang="en-US" dirty="0"/>
              <a:t>– variations in the economic performance in different countries and regions affect spending patterns and international trade</a:t>
            </a:r>
            <a:r>
              <a:rPr lang="en-US" dirty="0" smtClean="0"/>
              <a:t>.</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8458" y="2054653"/>
            <a:ext cx="10763793" cy="3967324"/>
          </a:xfrm>
        </p:spPr>
        <p:txBody>
          <a:bodyPr>
            <a:normAutofit/>
          </a:bodyPr>
          <a:lstStyle/>
          <a:p>
            <a:pPr marL="0" indent="0" algn="just">
              <a:buNone/>
            </a:pPr>
            <a:r>
              <a:rPr lang="en-US" b="1" dirty="0"/>
              <a:t>4. Political </a:t>
            </a:r>
            <a:r>
              <a:rPr lang="en-US" dirty="0"/>
              <a:t>– national governments and transnational organizations have an important role in determining the future adoption and control of the Internet and the rules by which it is governed.</a:t>
            </a:r>
          </a:p>
          <a:p>
            <a:pPr marL="0" indent="0" algn="just">
              <a:buNone/>
            </a:pPr>
            <a:r>
              <a:rPr lang="en-US" b="1" dirty="0"/>
              <a:t>5. Technological factors </a:t>
            </a:r>
            <a:r>
              <a:rPr lang="en-US" dirty="0"/>
              <a:t>– changes in technology offer new opportunities to the way products can be marketed.</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593345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5" y="1946898"/>
            <a:ext cx="10894423" cy="4351338"/>
          </a:xfrm>
        </p:spPr>
        <p:txBody>
          <a:bodyPr>
            <a:normAutofit/>
          </a:bodyPr>
          <a:lstStyle/>
          <a:p>
            <a:pPr marL="0" indent="0" algn="just">
              <a:buNone/>
            </a:pPr>
            <a:r>
              <a:rPr lang="en-US" b="1" dirty="0" smtClean="0">
                <a:solidFill>
                  <a:srgbClr val="FF0000"/>
                </a:solidFill>
              </a:rPr>
              <a:t>2. Social </a:t>
            </a:r>
            <a:r>
              <a:rPr lang="en-US" b="1" dirty="0">
                <a:solidFill>
                  <a:srgbClr val="FF0000"/>
                </a:solidFill>
              </a:rPr>
              <a:t>and legal </a:t>
            </a:r>
            <a:r>
              <a:rPr lang="en-US" b="1" dirty="0" smtClean="0">
                <a:solidFill>
                  <a:srgbClr val="FF0000"/>
                </a:solidFill>
              </a:rPr>
              <a:t>factors:</a:t>
            </a:r>
          </a:p>
          <a:p>
            <a:pPr marL="0" indent="0" algn="just">
              <a:buNone/>
            </a:pPr>
            <a:r>
              <a:rPr lang="en-US" dirty="0"/>
              <a:t>In this section we look at the social and cultural impacts of the Internet. These are important from an e-commerce perspective since they govern demand for Internet services and propensity to purchase online.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7646" y="1939096"/>
            <a:ext cx="10763794" cy="4351338"/>
          </a:xfrm>
        </p:spPr>
        <p:txBody>
          <a:bodyPr/>
          <a:lstStyle/>
          <a:p>
            <a:pPr marL="0" indent="0" algn="just">
              <a:buNone/>
            </a:pPr>
            <a:r>
              <a:rPr lang="en-US" b="1" dirty="0" smtClean="0">
                <a:solidFill>
                  <a:srgbClr val="FF0000"/>
                </a:solidFill>
              </a:rPr>
              <a:t>- Factors </a:t>
            </a:r>
            <a:r>
              <a:rPr lang="en-US" b="1" dirty="0">
                <a:solidFill>
                  <a:srgbClr val="FF0000"/>
                </a:solidFill>
              </a:rPr>
              <a:t>governing e-commerce service adoption</a:t>
            </a:r>
          </a:p>
          <a:p>
            <a:pPr marL="0" indent="0" algn="just">
              <a:buNone/>
            </a:pPr>
            <a:r>
              <a:rPr lang="en-US" dirty="0"/>
              <a:t>It is useful for e-business managers to understand the different factors that affect how many people actively use the Internet. If these are understood for customers in a target market, action can be taken to overcome some of these barriers. For example, marketing communications can be used to reduce fears about the value proposition, ease of use and security. </a:t>
            </a:r>
            <a:r>
              <a:rPr lang="en-US" b="1" dirty="0">
                <a:solidFill>
                  <a:srgbClr val="FF0000"/>
                </a:solidFill>
              </a:rPr>
              <a:t>Chaffey et </a:t>
            </a:r>
            <a:r>
              <a:rPr lang="en-US" b="1" dirty="0" smtClean="0">
                <a:solidFill>
                  <a:srgbClr val="FF0000"/>
                </a:solidFill>
              </a:rPr>
              <a:t>al</a:t>
            </a:r>
            <a:r>
              <a:rPr lang="en-US" b="1" dirty="0" smtClean="0"/>
              <a:t>.</a:t>
            </a:r>
            <a:r>
              <a:rPr lang="ar-SA" b="1" dirty="0" smtClean="0"/>
              <a:t> </a:t>
            </a:r>
            <a:r>
              <a:rPr lang="en-US" b="1" dirty="0" smtClean="0"/>
              <a:t>suggest </a:t>
            </a:r>
            <a:r>
              <a:rPr lang="en-US" b="1" dirty="0"/>
              <a:t>that the following factors are important in governing adoption of any e-commerce service:</a:t>
            </a:r>
            <a:endParaRPr lang="en-US" b="1" dirty="0" smtClean="0"/>
          </a:p>
        </p:txBody>
      </p:sp>
      <p:pic>
        <p:nvPicPr>
          <p:cNvPr id="3" name="Picture 2"/>
          <p:cNvPicPr>
            <a:picLocks noChangeAspect="1"/>
          </p:cNvPicPr>
          <p:nvPr/>
        </p:nvPicPr>
        <p:blipFill>
          <a:blip r:embed="rId2"/>
          <a:stretch>
            <a:fillRect/>
          </a:stretch>
        </p:blipFill>
        <p:spPr>
          <a:xfrm>
            <a:off x="180062" y="213339"/>
            <a:ext cx="11173738"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sp>
        <p:nvSpPr>
          <p:cNvPr id="9" name="Rectangle 8"/>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3135991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934356"/>
            <a:ext cx="11181806" cy="4351338"/>
          </a:xfrm>
        </p:spPr>
        <p:txBody>
          <a:bodyPr>
            <a:normAutofit/>
          </a:bodyPr>
          <a:lstStyle/>
          <a:p>
            <a:pPr marL="0" indent="0" algn="just">
              <a:buNone/>
            </a:pPr>
            <a:r>
              <a:rPr lang="en-US" b="1" dirty="0"/>
              <a:t>1. Cost of access. </a:t>
            </a:r>
            <a:r>
              <a:rPr lang="en-US" dirty="0"/>
              <a:t>This is certainly a barrier for those who do not already own a home computer: a major expenditure for many households. The other main costs are the cost of using an ISP to connect to the Internet and the cost of using the media to connect (telephone or cable charges). Free access would certainly increase adoption and usage.</a:t>
            </a:r>
          </a:p>
          <a:p>
            <a:pPr marL="0" indent="0" algn="just">
              <a:buNone/>
            </a:pPr>
            <a:r>
              <a:rPr lang="en-US" b="1" dirty="0"/>
              <a:t>2. Value proposition. </a:t>
            </a:r>
            <a:r>
              <a:rPr lang="en-US" dirty="0"/>
              <a:t>Customers need to perceive a need to be online – what can the Internet offer that other media cannot? Examples of value propositions include access to more supplier information and possibly lower prices. </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749987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1939096"/>
            <a:ext cx="10515599" cy="4351338"/>
          </a:xfrm>
        </p:spPr>
        <p:txBody>
          <a:bodyPr>
            <a:normAutofit/>
          </a:bodyPr>
          <a:lstStyle/>
          <a:p>
            <a:pPr marL="0" indent="0" algn="just">
              <a:buNone/>
            </a:pPr>
            <a:r>
              <a:rPr lang="en-US" b="1" dirty="0"/>
              <a:t>3. Ease of use. </a:t>
            </a:r>
            <a:r>
              <a:rPr lang="en-US" dirty="0"/>
              <a:t>This includes the ease of first connecting to the Internet using the ISP and the ease of using the web once connected.</a:t>
            </a:r>
          </a:p>
          <a:p>
            <a:pPr marL="0" indent="0" algn="just">
              <a:buNone/>
            </a:pPr>
            <a:r>
              <a:rPr lang="en-US" b="1" dirty="0"/>
              <a:t>4. </a:t>
            </a:r>
            <a:r>
              <a:rPr lang="en-US" b="1" dirty="0" smtClean="0"/>
              <a:t>Security. </a:t>
            </a:r>
            <a:r>
              <a:rPr lang="en-US" dirty="0" smtClean="0"/>
              <a:t>While </a:t>
            </a:r>
            <a:r>
              <a:rPr lang="en-US" dirty="0"/>
              <a:t>this is only, in reality, a problem for those who shop online, the perception generated by news stories may be that if you are connected to the Internet then your personal details and credit card details may not be secure. </a:t>
            </a:r>
          </a:p>
          <a:p>
            <a:pPr marL="0" indent="0" algn="just">
              <a:buNone/>
            </a:pP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2428408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583" y="1971015"/>
            <a:ext cx="10609217" cy="3828894"/>
          </a:xfrm>
        </p:spPr>
        <p:txBody>
          <a:bodyPr>
            <a:normAutofit/>
          </a:bodyPr>
          <a:lstStyle/>
          <a:p>
            <a:pPr marL="0" indent="0" algn="just">
              <a:buNone/>
            </a:pPr>
            <a:r>
              <a:rPr lang="en-US" b="1" dirty="0"/>
              <a:t>5. Fear of the unknown. </a:t>
            </a:r>
            <a:r>
              <a:rPr lang="en-US" dirty="0"/>
              <a:t>Many will simply have a general fear of the technology and the new media, which is not surprising since much of the news about the Internet non-adopters will have heard will concern pornography, fraud and privacy infringements.</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3675548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825625"/>
            <a:ext cx="11022874" cy="4351338"/>
          </a:xfrm>
        </p:spPr>
        <p:txBody>
          <a:bodyPr>
            <a:normAutofit/>
          </a:bodyPr>
          <a:lstStyle/>
          <a:p>
            <a:pPr marL="0" indent="0" algn="just">
              <a:buNone/>
            </a:pPr>
            <a:r>
              <a:rPr lang="en-US" b="1" dirty="0" smtClean="0">
                <a:solidFill>
                  <a:srgbClr val="FF0000"/>
                </a:solidFill>
              </a:rPr>
              <a:t>- Privacy </a:t>
            </a:r>
            <a:r>
              <a:rPr lang="en-US" b="1" dirty="0">
                <a:solidFill>
                  <a:srgbClr val="FF0000"/>
                </a:solidFill>
              </a:rPr>
              <a:t>and trust in e-commerce</a:t>
            </a:r>
          </a:p>
          <a:p>
            <a:pPr marL="0" indent="0" algn="just">
              <a:buNone/>
            </a:pPr>
            <a:r>
              <a:rPr lang="en-US" dirty="0"/>
              <a:t>Ethical standards are personal or business practices or </a:t>
            </a:r>
            <a:r>
              <a:rPr lang="en-US" dirty="0" smtClean="0"/>
              <a:t>behavior </a:t>
            </a:r>
            <a:r>
              <a:rPr lang="en-US" dirty="0"/>
              <a:t>which are generally considered acceptable by society. A simple test is that acceptable ethics can be described as moral or just and unethical practices as immoral or unjust</a:t>
            </a:r>
            <a:r>
              <a:rPr lang="en-US" dirty="0" smtClean="0"/>
              <a:t>.</a:t>
            </a:r>
          </a:p>
          <a:p>
            <a:pPr marL="0" indent="0" algn="just">
              <a:buNone/>
            </a:pPr>
            <a:r>
              <a:rPr lang="en-US" dirty="0"/>
              <a:t>Ethical issues and the associated laws developed to control the ethical approach to Internet marketing constitute an important consideration of the Internet business environment for marketers. </a:t>
            </a:r>
            <a:endParaRPr lang="en-US" dirty="0" smtClean="0"/>
          </a:p>
        </p:txBody>
      </p:sp>
      <p:pic>
        <p:nvPicPr>
          <p:cNvPr id="3" name="Picture 2"/>
          <p:cNvPicPr>
            <a:picLocks noChangeAspect="1"/>
          </p:cNvPicPr>
          <p:nvPr/>
        </p:nvPicPr>
        <p:blipFill>
          <a:blip r:embed="rId2"/>
          <a:stretch>
            <a:fillRect/>
          </a:stretch>
        </p:blipFill>
        <p:spPr>
          <a:xfrm>
            <a:off x="180062" y="213339"/>
            <a:ext cx="11173738"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sp>
        <p:nvSpPr>
          <p:cNvPr id="9" name="Rectangle 8"/>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36953701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59961"/>
            <a:ext cx="10515600" cy="4351338"/>
          </a:xfrm>
        </p:spPr>
        <p:txBody>
          <a:bodyPr>
            <a:normAutofit/>
          </a:bodyPr>
          <a:lstStyle/>
          <a:p>
            <a:pPr marL="0" indent="0" algn="just">
              <a:buNone/>
            </a:pPr>
            <a:r>
              <a:rPr lang="en-US" b="1" dirty="0" smtClean="0">
                <a:solidFill>
                  <a:srgbClr val="FF0000"/>
                </a:solidFill>
              </a:rPr>
              <a:t>- Other </a:t>
            </a:r>
            <a:r>
              <a:rPr lang="en-US" b="1" dirty="0">
                <a:solidFill>
                  <a:srgbClr val="FF0000"/>
                </a:solidFill>
              </a:rPr>
              <a:t>e-commerce legislation</a:t>
            </a:r>
          </a:p>
          <a:p>
            <a:pPr marL="0" indent="0" algn="just">
              <a:buNone/>
            </a:pPr>
            <a:r>
              <a:rPr lang="en-US" b="1" dirty="0" smtClean="0">
                <a:solidFill>
                  <a:srgbClr val="FF0000"/>
                </a:solidFill>
              </a:rPr>
              <a:t>Sparrow</a:t>
            </a:r>
            <a:r>
              <a:rPr lang="ar-SA" dirty="0" smtClean="0"/>
              <a:t> </a:t>
            </a:r>
            <a:r>
              <a:rPr lang="en-US" dirty="0" smtClean="0"/>
              <a:t>identified </a:t>
            </a:r>
            <a:r>
              <a:rPr lang="en-US" dirty="0"/>
              <a:t>eight areas of law which need to concern online marketers. </a:t>
            </a:r>
            <a:endParaRPr lang="en-US" dirty="0" smtClean="0"/>
          </a:p>
          <a:p>
            <a:pPr marL="0" indent="0" algn="just">
              <a:buNone/>
            </a:pPr>
            <a:r>
              <a:rPr lang="en-US" b="1" dirty="0" smtClean="0"/>
              <a:t>1</a:t>
            </a:r>
            <a:r>
              <a:rPr lang="en-US" b="1" dirty="0"/>
              <a:t>. Marketing your e-commerce business</a:t>
            </a:r>
          </a:p>
          <a:p>
            <a:pPr marL="0" indent="0" algn="just">
              <a:buNone/>
            </a:pPr>
            <a:r>
              <a:rPr lang="en-US" b="1" dirty="0" smtClean="0">
                <a:solidFill>
                  <a:srgbClr val="FF0000"/>
                </a:solidFill>
              </a:rPr>
              <a:t>Sparrow</a:t>
            </a:r>
            <a:r>
              <a:rPr lang="en-US" dirty="0" smtClean="0"/>
              <a:t> </a:t>
            </a:r>
            <a:r>
              <a:rPr lang="en-US" dirty="0"/>
              <a:t>used this category to refer to purchasing a domain name for its web site. There are now other legal constraints that also fall under this category.</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831756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0634" y="2036329"/>
            <a:ext cx="10515600" cy="4351338"/>
          </a:xfrm>
        </p:spPr>
        <p:txBody>
          <a:bodyPr>
            <a:normAutofit/>
          </a:bodyPr>
          <a:lstStyle/>
          <a:p>
            <a:pPr marL="0" indent="0" algn="just">
              <a:buNone/>
            </a:pPr>
            <a:r>
              <a:rPr lang="en-US" b="1" dirty="0"/>
              <a:t>2. Forming an electronic contract (contract law and distance-selling law)</a:t>
            </a:r>
          </a:p>
          <a:p>
            <a:pPr marL="0" indent="0" algn="just">
              <a:buNone/>
            </a:pPr>
            <a:r>
              <a:rPr lang="en-US" dirty="0"/>
              <a:t>We will look at two aspects of forming an electronic contract: the country of origin principle and distance selling laws</a:t>
            </a:r>
            <a:r>
              <a:rPr lang="en-US" dirty="0" smtClean="0"/>
              <a:t>.</a:t>
            </a:r>
          </a:p>
          <a:p>
            <a:pPr marL="0" indent="0" algn="just">
              <a:buNone/>
            </a:pPr>
            <a:r>
              <a:rPr lang="en-US" b="1" dirty="0"/>
              <a:t>- Country of origin principle</a:t>
            </a:r>
          </a:p>
          <a:p>
            <a:pPr marL="0" indent="0" algn="just">
              <a:buNone/>
            </a:pPr>
            <a:r>
              <a:rPr lang="en-US" dirty="0"/>
              <a:t>The contract formed between a buyer and a seller on a web site will be subject to the laws of a particular country. </a:t>
            </a:r>
            <a:r>
              <a:rPr lang="en-US" dirty="0">
                <a:solidFill>
                  <a:srgbClr val="FF0000"/>
                </a:solidFill>
              </a:rPr>
              <a:t>In Europe</a:t>
            </a:r>
            <a:r>
              <a:rPr lang="en-US" dirty="0"/>
              <a:t>, many such laws are specified at the regional (European Union) level, but are interpreted differently in different countries</a:t>
            </a:r>
            <a:r>
              <a:rPr lang="en-US" dirty="0" smtClean="0"/>
              <a:t>.</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787677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509" y="1928044"/>
            <a:ext cx="10515600" cy="4580366"/>
          </a:xfrm>
        </p:spPr>
        <p:txBody>
          <a:bodyPr>
            <a:normAutofit/>
          </a:bodyPr>
          <a:lstStyle/>
          <a:p>
            <a:pPr marL="0" indent="0" algn="just">
              <a:buNone/>
            </a:pPr>
            <a:r>
              <a:rPr lang="en-US" b="1" dirty="0"/>
              <a:t>- Distance-selling law</a:t>
            </a:r>
          </a:p>
          <a:p>
            <a:pPr marL="0" indent="0" algn="just">
              <a:buNone/>
            </a:pPr>
            <a:r>
              <a:rPr lang="en-US" b="1" dirty="0">
                <a:solidFill>
                  <a:srgbClr val="FF0000"/>
                </a:solidFill>
              </a:rPr>
              <a:t>Sparrow</a:t>
            </a:r>
            <a:r>
              <a:rPr lang="en-US" dirty="0"/>
              <a:t> </a:t>
            </a:r>
            <a:r>
              <a:rPr lang="en-US" dirty="0" smtClean="0"/>
              <a:t>advises </a:t>
            </a:r>
            <a:r>
              <a:rPr lang="en-US" dirty="0"/>
              <a:t>different forms of disclaimers to protect the </a:t>
            </a:r>
            <a:r>
              <a:rPr lang="en-US" dirty="0" smtClean="0"/>
              <a:t>retailer. For </a:t>
            </a:r>
            <a:r>
              <a:rPr lang="en-US" dirty="0"/>
              <a:t>example, if a retailer made an error with the price or the product details were in error, then the retailer is not bound to </a:t>
            </a:r>
            <a:r>
              <a:rPr lang="en-US" dirty="0" smtClean="0"/>
              <a:t>honor </a:t>
            </a:r>
            <a:r>
              <a:rPr lang="en-US" dirty="0"/>
              <a:t>a contract, since it was only displaying the products as ‘an invitation to treat’, not a fixed offer.</a:t>
            </a:r>
          </a:p>
          <a:p>
            <a:pPr marL="0" indent="0" algn="just">
              <a:buNone/>
            </a:pP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3286604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2054653"/>
            <a:ext cx="10972800" cy="4351338"/>
          </a:xfrm>
        </p:spPr>
        <p:txBody>
          <a:bodyPr>
            <a:normAutofit/>
          </a:bodyPr>
          <a:lstStyle/>
          <a:p>
            <a:pPr marL="0" indent="0" algn="just">
              <a:buNone/>
            </a:pPr>
            <a:r>
              <a:rPr lang="en-US" b="1" dirty="0"/>
              <a:t>3. Making and accepting payment</a:t>
            </a:r>
          </a:p>
          <a:p>
            <a:pPr marL="0" indent="0" algn="just">
              <a:buNone/>
            </a:pPr>
            <a:r>
              <a:rPr lang="en-US" dirty="0"/>
              <a:t>For transactional e-commerce sites, the relevant laws are those referring to liability between a credit card issuer, the merchant and the </a:t>
            </a:r>
            <a:r>
              <a:rPr lang="en-US" dirty="0" smtClean="0"/>
              <a:t>buyer. Merchants </a:t>
            </a:r>
            <a:r>
              <a:rPr lang="en-US" dirty="0"/>
              <a:t>need to be aware of their liability for different situations such as the customer making a fraudulent transaction.</a:t>
            </a:r>
            <a:endParaRPr lang="en-US" dirty="0" smtClean="0"/>
          </a:p>
        </p:txBody>
      </p:sp>
      <p:pic>
        <p:nvPicPr>
          <p:cNvPr id="4" name="Picture 3"/>
          <p:cNvPicPr>
            <a:picLocks noChangeAspect="1"/>
          </p:cNvPicPr>
          <p:nvPr/>
        </p:nvPicPr>
        <p:blipFill>
          <a:blip r:embed="rId2"/>
          <a:stretch>
            <a:fillRect/>
          </a:stretch>
        </p:blipFill>
        <p:spPr>
          <a:xfrm>
            <a:off x="180062" y="174150"/>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886350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1939096"/>
            <a:ext cx="11051177" cy="4351338"/>
          </a:xfrm>
        </p:spPr>
        <p:txBody>
          <a:bodyPr>
            <a:normAutofit/>
          </a:bodyPr>
          <a:lstStyle/>
          <a:p>
            <a:pPr marL="0" indent="0" algn="just">
              <a:buNone/>
            </a:pPr>
            <a:r>
              <a:rPr lang="en-US" b="1" dirty="0"/>
              <a:t>4. Authenticating contracts concluded over the Internet</a:t>
            </a:r>
          </a:p>
          <a:p>
            <a:pPr marL="0" indent="0" algn="just">
              <a:buNone/>
            </a:pPr>
            <a:r>
              <a:rPr lang="en-US" dirty="0"/>
              <a:t>‘Authentication’ refers to establishing the identity of the purchaser. For example, to help prove a credit card owner is the valid owner, many sites now ask for a 3-digit authentication code which is separate from the credit card number. This helps reduce the risk of someone buying fraudulently who has, for instance, found a credit card number from a traditional shopping purchase.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3180225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39096"/>
            <a:ext cx="10752909" cy="4351338"/>
          </a:xfrm>
        </p:spPr>
        <p:txBody>
          <a:bodyPr>
            <a:normAutofit/>
          </a:bodyPr>
          <a:lstStyle/>
          <a:p>
            <a:pPr marL="0" indent="0" algn="just">
              <a:buNone/>
            </a:pPr>
            <a:r>
              <a:rPr lang="en-US" b="1" dirty="0"/>
              <a:t>5. E-mail risks</a:t>
            </a:r>
          </a:p>
          <a:p>
            <a:pPr marL="0" indent="0" algn="just">
              <a:buNone/>
            </a:pPr>
            <a:r>
              <a:rPr lang="en-US" dirty="0"/>
              <a:t>One of the main risks with e-mail is infringing an individual’s privacy. Specific laws have been developed in many countries to reduce the volume of unsolicited commercial e-mail or spam, as explained in the previous section on privacy.</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2278798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4351338"/>
          </a:xfrm>
        </p:spPr>
        <p:txBody>
          <a:bodyPr/>
          <a:lstStyle/>
          <a:p>
            <a:pPr marL="0" indent="0" algn="just">
              <a:buNone/>
            </a:pPr>
            <a:r>
              <a:rPr lang="en-US" b="1" dirty="0"/>
              <a:t>6. Protecting intellectual property (IP)</a:t>
            </a:r>
          </a:p>
          <a:p>
            <a:pPr marL="0" indent="0" algn="just">
              <a:buNone/>
            </a:pPr>
            <a:r>
              <a:rPr lang="en-US" dirty="0"/>
              <a:t>Intellectual property rights (IPR) protect designs, ideas and inventions and includes content and services developed for e-commerce sites. Closely related is copyright law which is designed to protect authors, producers, broadcasters and performers through ensuring they see some returns from their works every time they are experienced.</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27866808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0177" y="1940139"/>
            <a:ext cx="10991188" cy="4351338"/>
          </a:xfrm>
        </p:spPr>
        <p:txBody>
          <a:bodyPr>
            <a:normAutofit/>
          </a:bodyPr>
          <a:lstStyle/>
          <a:p>
            <a:pPr marL="0" indent="0" algn="just">
              <a:buNone/>
            </a:pPr>
            <a:r>
              <a:rPr lang="en-US" b="1" dirty="0"/>
              <a:t>7. Advertising on the Internet</a:t>
            </a:r>
          </a:p>
          <a:p>
            <a:pPr marL="0" indent="0" algn="just">
              <a:buNone/>
            </a:pPr>
            <a:r>
              <a:rPr lang="en-US" dirty="0"/>
              <a:t>Advertising standards that are enforced by independent agencies such as the UK’s Advertising Standards Authority Code also apply in the Internet environment (although they are traditionally less strongly policed, leading to more ‘edgy’ creative executions online which are intended to have a viral effect</a:t>
            </a:r>
            <a:r>
              <a:rPr lang="en-US" dirty="0" smtClean="0"/>
              <a:t>).</a:t>
            </a:r>
          </a:p>
          <a:p>
            <a:pPr marL="0" indent="0" algn="just">
              <a:buNone/>
            </a:pPr>
            <a:r>
              <a:rPr lang="en-US" b="1" dirty="0" smtClean="0"/>
              <a:t>8. Data protection</a:t>
            </a:r>
          </a:p>
          <a:p>
            <a:pPr marL="0" indent="0" algn="just">
              <a:buNone/>
            </a:pPr>
            <a:r>
              <a:rPr lang="en-US" dirty="0"/>
              <a:t>Data protection has been referred to in depth in the previous section.</a:t>
            </a:r>
          </a:p>
        </p:txBody>
      </p:sp>
      <p:pic>
        <p:nvPicPr>
          <p:cNvPr id="4" name="Picture 3"/>
          <p:cNvPicPr>
            <a:picLocks noChangeAspect="1"/>
          </p:cNvPicPr>
          <p:nvPr/>
        </p:nvPicPr>
        <p:blipFill>
          <a:blip r:embed="rId2"/>
          <a:stretch>
            <a:fillRect/>
          </a:stretch>
        </p:blipFill>
        <p:spPr>
          <a:xfrm>
            <a:off x="297627" y="215425"/>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3151860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896" y="1705973"/>
            <a:ext cx="11325497" cy="4470990"/>
          </a:xfrm>
        </p:spPr>
        <p:txBody>
          <a:bodyPr>
            <a:normAutofit/>
          </a:bodyPr>
          <a:lstStyle/>
          <a:p>
            <a:pPr marL="0" indent="0" algn="just">
              <a:buNone/>
            </a:pPr>
            <a:r>
              <a:rPr lang="en-US" b="1" dirty="0">
                <a:solidFill>
                  <a:srgbClr val="FF0000"/>
                </a:solidFill>
              </a:rPr>
              <a:t>3. Environmental and green issues related to Internet usage</a:t>
            </a:r>
            <a:r>
              <a:rPr lang="en-US" b="1" dirty="0" smtClean="0">
                <a:solidFill>
                  <a:srgbClr val="FF0000"/>
                </a:solidFill>
              </a:rPr>
              <a:t>:</a:t>
            </a:r>
          </a:p>
          <a:p>
            <a:pPr marL="0" indent="0" algn="just">
              <a:buNone/>
            </a:pPr>
            <a:r>
              <a:rPr lang="en-US" dirty="0"/>
              <a:t>The future state of our planet is a widely held social concern that is closely related to economic issues. Although technology is generally seen as detrimental to the environment, think about long- and short-haul flights, and TVs and electronic gadgets burning fuel when left on standby; there are some arguments that e-commerce and digital communications can have environment benefits. These benefits are also often beneficial to companies in that they can make cost savings while positioning themselves as environmentally concerned.</a:t>
            </a:r>
            <a:endParaRPr lang="en-US" dirty="0" smtClean="0"/>
          </a:p>
        </p:txBody>
      </p:sp>
      <p:pic>
        <p:nvPicPr>
          <p:cNvPr id="4" name="Picture 3"/>
          <p:cNvPicPr>
            <a:picLocks noChangeAspect="1"/>
          </p:cNvPicPr>
          <p:nvPr/>
        </p:nvPicPr>
        <p:blipFill>
          <a:blip r:embed="rId2"/>
          <a:stretch>
            <a:fillRect/>
          </a:stretch>
        </p:blipFill>
        <p:spPr>
          <a:xfrm>
            <a:off x="310691" y="95773"/>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27774962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3900181"/>
          </a:xfrm>
        </p:spPr>
        <p:txBody>
          <a:bodyPr>
            <a:normAutofit lnSpcReduction="10000"/>
          </a:bodyPr>
          <a:lstStyle/>
          <a:p>
            <a:pPr marL="0" indent="0" algn="just">
              <a:buNone/>
            </a:pPr>
            <a:r>
              <a:rPr lang="en-US" dirty="0"/>
              <a:t>In 2007 IMRG launched a Go Green, Go Online campaign where it identified six reasons why it believes e-commerce is green. </a:t>
            </a:r>
            <a:r>
              <a:rPr lang="en-US" b="1" dirty="0"/>
              <a:t>They are</a:t>
            </a:r>
            <a:r>
              <a:rPr lang="en-US" b="1" dirty="0" smtClean="0"/>
              <a:t>:</a:t>
            </a:r>
          </a:p>
          <a:p>
            <a:pPr marL="0" indent="0" algn="just">
              <a:buNone/>
            </a:pPr>
            <a:r>
              <a:rPr lang="en-US" dirty="0"/>
              <a:t>1. Less vehicle-miles.</a:t>
            </a:r>
          </a:p>
          <a:p>
            <a:pPr marL="0" indent="0" algn="just">
              <a:buNone/>
            </a:pPr>
            <a:r>
              <a:rPr lang="en-US" dirty="0"/>
              <a:t>2. Lower inventory requirements.</a:t>
            </a:r>
          </a:p>
          <a:p>
            <a:pPr marL="0" indent="0" algn="just">
              <a:buNone/>
            </a:pPr>
            <a:r>
              <a:rPr lang="en-US" dirty="0"/>
              <a:t>3. Fewer printed materials.</a:t>
            </a:r>
          </a:p>
          <a:p>
            <a:pPr marL="0" indent="0" algn="just">
              <a:buNone/>
            </a:pPr>
            <a:r>
              <a:rPr lang="en-US" dirty="0"/>
              <a:t>4. Less packaging.</a:t>
            </a:r>
          </a:p>
          <a:p>
            <a:pPr marL="0" indent="0" algn="just">
              <a:buNone/>
            </a:pPr>
            <a:r>
              <a:rPr lang="en-US" dirty="0"/>
              <a:t>5. Less waste.</a:t>
            </a:r>
          </a:p>
          <a:p>
            <a:pPr marL="0" indent="0" algn="just">
              <a:buNone/>
            </a:pPr>
            <a:r>
              <a:rPr lang="en-US" dirty="0"/>
              <a:t>6. Dematerialization.</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731285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8801" y="1939096"/>
            <a:ext cx="11403874" cy="4351338"/>
          </a:xfrm>
        </p:spPr>
        <p:txBody>
          <a:bodyPr/>
          <a:lstStyle/>
          <a:p>
            <a:pPr marL="0" indent="0" algn="just">
              <a:buNone/>
            </a:pPr>
            <a:r>
              <a:rPr lang="en-US" b="1" dirty="0" smtClean="0">
                <a:solidFill>
                  <a:srgbClr val="FF0000"/>
                </a:solidFill>
              </a:rPr>
              <a:t>4. Taxation:</a:t>
            </a:r>
          </a:p>
          <a:p>
            <a:pPr marL="0" indent="0" algn="just">
              <a:buNone/>
            </a:pPr>
            <a:r>
              <a:rPr lang="en-US" dirty="0"/>
              <a:t>How to change tax laws to reflect globalization through the Internet is a problem that many governments have grappled with. The fear is that the Internet may cause significant reductions in tax revenues to national or local governments if existing laws do not cover changes in purchasing patterns. </a:t>
            </a:r>
          </a:p>
          <a:p>
            <a:pPr marL="0" indent="0" algn="just">
              <a:buNone/>
            </a:pPr>
            <a:r>
              <a:rPr lang="en-US" dirty="0"/>
              <a:t>Since the Internet supports the global marketplace it could be argued that it makes little sense to introduce tariffs on goods and services delivered over the Internet. Such instruments would, in any case, be impossible to apply to products delivered electronically. </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41739727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896" y="2105419"/>
            <a:ext cx="11325497" cy="3836821"/>
          </a:xfrm>
        </p:spPr>
        <p:txBody>
          <a:bodyPr>
            <a:normAutofit lnSpcReduction="10000"/>
          </a:bodyPr>
          <a:lstStyle/>
          <a:p>
            <a:pPr marL="0" indent="0" algn="just">
              <a:buNone/>
            </a:pPr>
            <a:r>
              <a:rPr lang="en-US" b="1" dirty="0">
                <a:solidFill>
                  <a:srgbClr val="FF0000"/>
                </a:solidFill>
              </a:rPr>
              <a:t>5. Economic and competitive factors</a:t>
            </a:r>
            <a:r>
              <a:rPr lang="en-US" b="1" dirty="0" smtClean="0">
                <a:solidFill>
                  <a:srgbClr val="FF0000"/>
                </a:solidFill>
              </a:rPr>
              <a:t>:</a:t>
            </a:r>
          </a:p>
          <a:p>
            <a:pPr marL="0" indent="0" algn="just">
              <a:buNone/>
            </a:pPr>
            <a:r>
              <a:rPr lang="en-US" dirty="0"/>
              <a:t>The economic health and competitive environment in different countries will determine the e-commerce potential of each. Managers developing e-commerce strategies in </a:t>
            </a:r>
            <a:r>
              <a:rPr lang="en-US" dirty="0" smtClean="0"/>
              <a:t>multinational companies </a:t>
            </a:r>
            <a:r>
              <a:rPr lang="en-US" dirty="0"/>
              <a:t>will initially target the countries that are most developed in the use of the technology. A comprehensive framework for assessing an ‘e-economy’ has been developed by </a:t>
            </a:r>
            <a:r>
              <a:rPr lang="en-US" b="1" dirty="0">
                <a:solidFill>
                  <a:srgbClr val="FF0000"/>
                </a:solidFill>
              </a:rPr>
              <a:t>Booz Allen </a:t>
            </a:r>
            <a:r>
              <a:rPr lang="en-US" b="1" dirty="0" smtClean="0">
                <a:solidFill>
                  <a:srgbClr val="FF0000"/>
                </a:solidFill>
              </a:rPr>
              <a:t>Hamilton</a:t>
            </a:r>
            <a:r>
              <a:rPr lang="en-US" dirty="0" smtClean="0"/>
              <a:t>. </a:t>
            </a:r>
            <a:r>
              <a:rPr lang="en-US" b="1" dirty="0"/>
              <a:t>The report authors define the e-economy </a:t>
            </a:r>
            <a:r>
              <a:rPr lang="en-US" b="1" dirty="0" smtClean="0"/>
              <a:t>as:</a:t>
            </a:r>
            <a:endParaRPr lang="ar-SA" b="1" dirty="0" smtClean="0"/>
          </a:p>
          <a:p>
            <a:pPr marL="0" indent="0" algn="just">
              <a:buNone/>
            </a:pPr>
            <a:r>
              <a:rPr lang="en-US" dirty="0"/>
              <a:t>the dynamic system of interactions between a nation’s citizens, the businesses and government that capitalize upon online technology to achieve a social or economic good.</a:t>
            </a:r>
          </a:p>
          <a:p>
            <a:pPr marL="0" indent="0" algn="just">
              <a:buNone/>
            </a:pPr>
            <a:endParaRPr lang="en-US" b="1"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3828101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22221" y="2041520"/>
            <a:ext cx="10358846" cy="4024837"/>
          </a:xfrm>
        </p:spPr>
        <p:txBody>
          <a:bodyPr>
            <a:normAutofit/>
          </a:bodyPr>
          <a:lstStyle/>
          <a:p>
            <a:pPr marL="0" indent="0" algn="just">
              <a:buNone/>
            </a:pPr>
            <a:r>
              <a:rPr lang="en-US" b="1" dirty="0">
                <a:solidFill>
                  <a:srgbClr val="FF0000"/>
                </a:solidFill>
              </a:rPr>
              <a:t>6. e-commerce and </a:t>
            </a:r>
            <a:r>
              <a:rPr lang="en-US" b="1" dirty="0" smtClean="0">
                <a:solidFill>
                  <a:srgbClr val="FF0000"/>
                </a:solidFill>
              </a:rPr>
              <a:t>globalization:</a:t>
            </a:r>
          </a:p>
          <a:p>
            <a:pPr marL="0" indent="0" algn="just">
              <a:buNone/>
            </a:pPr>
            <a:r>
              <a:rPr lang="en-US" dirty="0"/>
              <a:t>Globalization refers to the move towards international trading in a single global marketplace and also to blurring of social and cultural differences between countries. Some perceive it as ‘Westernization’ or even ‘Americanization’.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861829" y="6517514"/>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42397191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7571" y="1939096"/>
            <a:ext cx="10515600" cy="4351338"/>
          </a:xfrm>
        </p:spPr>
        <p:txBody>
          <a:bodyPr/>
          <a:lstStyle/>
          <a:p>
            <a:pPr marL="0" indent="0" algn="just">
              <a:buNone/>
            </a:pPr>
            <a:r>
              <a:rPr lang="en-US" b="1" dirty="0"/>
              <a:t>some of the obvious consequences for organizations that wish to compete in the global marketplace; they say a company must have:</a:t>
            </a:r>
          </a:p>
          <a:p>
            <a:pPr marL="0" indent="0" algn="just">
              <a:buNone/>
            </a:pPr>
            <a:r>
              <a:rPr lang="en-US" dirty="0"/>
              <a:t>- a 24-hour order taking and customer service response capability;</a:t>
            </a:r>
          </a:p>
          <a:p>
            <a:pPr marL="0" indent="0" algn="just">
              <a:buNone/>
            </a:pPr>
            <a:r>
              <a:rPr lang="en-US" dirty="0"/>
              <a:t>-  regulatory and customs-handling experience to ship internationally;</a:t>
            </a:r>
          </a:p>
          <a:p>
            <a:pPr marL="0" indent="0" algn="just">
              <a:buNone/>
            </a:pPr>
            <a:r>
              <a:rPr lang="en-US" dirty="0"/>
              <a:t>- in-depth understanding of foreign marketing environments to assess the advantages of its own products and services.</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9021694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0635" y="2054653"/>
            <a:ext cx="10515600" cy="4351338"/>
          </a:xfrm>
        </p:spPr>
        <p:txBody>
          <a:bodyPr/>
          <a:lstStyle/>
          <a:p>
            <a:pPr marL="0" indent="0" algn="just">
              <a:buNone/>
            </a:pPr>
            <a:r>
              <a:rPr lang="en-US" b="1" dirty="0">
                <a:solidFill>
                  <a:srgbClr val="FF0000"/>
                </a:solidFill>
              </a:rPr>
              <a:t>7. Political factors</a:t>
            </a:r>
            <a:r>
              <a:rPr lang="en-US" b="1" dirty="0" smtClean="0">
                <a:solidFill>
                  <a:srgbClr val="FF0000"/>
                </a:solidFill>
              </a:rPr>
              <a:t>:</a:t>
            </a:r>
          </a:p>
          <a:p>
            <a:pPr marL="0" indent="0" algn="just">
              <a:buNone/>
            </a:pPr>
            <a:r>
              <a:rPr lang="en-US" dirty="0"/>
              <a:t>The political environment is one of the drivers for establishing the laws to ensure privacy and to achieve taxation. </a:t>
            </a:r>
            <a:r>
              <a:rPr lang="en-US" b="1" dirty="0"/>
              <a:t>Political action enacted through government agencies to control the adoption of the Internet can include:</a:t>
            </a:r>
            <a:endParaRPr lang="en-US" b="1"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6524893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096"/>
            <a:ext cx="10515600" cy="4351338"/>
          </a:xfrm>
        </p:spPr>
        <p:txBody>
          <a:bodyPr>
            <a:normAutofit/>
          </a:bodyPr>
          <a:lstStyle/>
          <a:p>
            <a:pPr marL="0" indent="0" algn="just">
              <a:buNone/>
            </a:pPr>
            <a:r>
              <a:rPr lang="en-US" dirty="0"/>
              <a:t>- promoting the benefits of adopting the Internet for consumers and business to improve a country’s economic prosperity;</a:t>
            </a:r>
          </a:p>
          <a:p>
            <a:pPr marL="0" indent="0" algn="just">
              <a:buNone/>
            </a:pPr>
            <a:r>
              <a:rPr lang="en-US" dirty="0"/>
              <a:t>-  enacting legislation to protect privacy or control taxation, </a:t>
            </a:r>
          </a:p>
          <a:p>
            <a:pPr marL="0" indent="0" algn="just">
              <a:buNone/>
            </a:pPr>
            <a:r>
              <a:rPr lang="en-US" dirty="0"/>
              <a:t>- providing organizations with guidelines and assistance for compliance with legislation</a:t>
            </a:r>
          </a:p>
          <a:p>
            <a:pPr marL="0" indent="0" algn="just">
              <a:buNone/>
            </a:pPr>
            <a:r>
              <a:rPr lang="en-US" dirty="0"/>
              <a:t>-  setting up international bodies to coordinate the Internet.</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sp>
        <p:nvSpPr>
          <p:cNvPr id="9" name="Rectangle 8"/>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4174141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6239" y="1894646"/>
            <a:ext cx="11390811" cy="4351338"/>
          </a:xfrm>
        </p:spPr>
        <p:txBody>
          <a:bodyPr>
            <a:normAutofit/>
          </a:bodyPr>
          <a:lstStyle/>
          <a:p>
            <a:pPr marL="0" indent="0" algn="just">
              <a:buNone/>
            </a:pPr>
            <a:r>
              <a:rPr lang="en-US" b="1" dirty="0" smtClean="0">
                <a:solidFill>
                  <a:srgbClr val="FF0000"/>
                </a:solidFill>
              </a:rPr>
              <a:t>- Internet governance</a:t>
            </a:r>
          </a:p>
          <a:p>
            <a:pPr marL="0" indent="0" algn="just">
              <a:buNone/>
            </a:pPr>
            <a:r>
              <a:rPr lang="en-US" dirty="0" smtClean="0"/>
              <a:t>Internet governance describes the control put in place to manage the growth of the Internet and its usage. Governance is traditionally undertaken by government, but the global nature of the Internet makes it less practical for a government to control cyberspace.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5913565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4351338"/>
          </a:xfrm>
        </p:spPr>
        <p:txBody>
          <a:bodyPr>
            <a:normAutofit/>
          </a:bodyPr>
          <a:lstStyle/>
          <a:p>
            <a:pPr marL="0" indent="0" algn="just">
              <a:buNone/>
            </a:pPr>
            <a:r>
              <a:rPr lang="en-US" b="1" dirty="0">
                <a:solidFill>
                  <a:srgbClr val="FF0000"/>
                </a:solidFill>
              </a:rPr>
              <a:t>8. E-government</a:t>
            </a:r>
            <a:r>
              <a:rPr lang="en-US" b="1" dirty="0" smtClean="0">
                <a:solidFill>
                  <a:srgbClr val="FF0000"/>
                </a:solidFill>
              </a:rPr>
              <a:t>:</a:t>
            </a:r>
          </a:p>
          <a:p>
            <a:pPr marL="0" indent="0" algn="just">
              <a:buNone/>
            </a:pPr>
            <a:r>
              <a:rPr lang="en-US" dirty="0"/>
              <a:t>E-government is distinct from Internet </a:t>
            </a:r>
            <a:r>
              <a:rPr lang="en-US" dirty="0" smtClean="0"/>
              <a:t>governance. We </a:t>
            </a:r>
            <a:r>
              <a:rPr lang="en-US" dirty="0"/>
              <a:t>introduced e-government in Chapter 1, where we noted that it is a major strategic priority for many countries in Europe and the remainder of the world.</a:t>
            </a:r>
          </a:p>
          <a:p>
            <a:pPr marL="0" indent="0" algn="just">
              <a:buNone/>
            </a:pP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4969543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6834" y="2034844"/>
            <a:ext cx="10789920" cy="4104699"/>
          </a:xfrm>
        </p:spPr>
        <p:txBody>
          <a:bodyPr>
            <a:normAutofit/>
          </a:bodyPr>
          <a:lstStyle/>
          <a:p>
            <a:pPr marL="0" indent="0" algn="just">
              <a:buNone/>
            </a:pPr>
            <a:r>
              <a:rPr lang="en-US" b="1" dirty="0"/>
              <a:t>the types of actions that many  governments are taking to encourage e-business within their countries</a:t>
            </a:r>
            <a:r>
              <a:rPr lang="en-US" b="1" dirty="0" smtClean="0"/>
              <a:t>.</a:t>
            </a:r>
          </a:p>
          <a:p>
            <a:pPr marL="0" indent="0" algn="just">
              <a:buNone/>
            </a:pPr>
            <a:r>
              <a:rPr lang="en-US" b="1" dirty="0"/>
              <a:t>1. Access, participation and skills. </a:t>
            </a:r>
            <a:r>
              <a:rPr lang="en-US" dirty="0"/>
              <a:t>Encouraging all sectors of the community to actively participate in the information economy.</a:t>
            </a:r>
          </a:p>
          <a:p>
            <a:pPr marL="0" indent="0" algn="just">
              <a:buNone/>
            </a:pPr>
            <a:r>
              <a:rPr lang="en-US" b="1" dirty="0"/>
              <a:t>2. Adoption of e-business. </a:t>
            </a:r>
            <a:r>
              <a:rPr lang="en-US" dirty="0"/>
              <a:t>The government is working to provide more efficient communication between businesses to help improve the productivity of the </a:t>
            </a:r>
            <a:r>
              <a:rPr lang="en-US" dirty="0">
                <a:solidFill>
                  <a:srgbClr val="FF0000"/>
                </a:solidFill>
              </a:rPr>
              <a:t>Australian</a:t>
            </a:r>
            <a:r>
              <a:rPr lang="en-US" dirty="0"/>
              <a:t> economy.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Picture 8"/>
          <p:cNvPicPr>
            <a:picLocks noChangeAspect="1"/>
          </p:cNvPicPr>
          <p:nvPr/>
        </p:nvPicPr>
        <p:blipFill>
          <a:blip r:embed="rId3"/>
          <a:stretch>
            <a:fillRect/>
          </a:stretch>
        </p:blipFill>
        <p:spPr>
          <a:xfrm>
            <a:off x="-108036" y="2204822"/>
            <a:ext cx="238650" cy="2709534"/>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27809618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3398" y="2054653"/>
            <a:ext cx="11116492" cy="4351338"/>
          </a:xfrm>
        </p:spPr>
        <p:txBody>
          <a:bodyPr/>
          <a:lstStyle/>
          <a:p>
            <a:pPr marL="0" indent="0" algn="just">
              <a:buNone/>
            </a:pPr>
            <a:r>
              <a:rPr lang="en-US" b="1" dirty="0"/>
              <a:t>3. Confidence, trust and security. </a:t>
            </a:r>
            <a:r>
              <a:rPr lang="en-US" dirty="0"/>
              <a:t>The government is working to build public trust and confidence in going online, and addressing barriers to consumer confidence in e-commerce and other areas of online content and activity.</a:t>
            </a:r>
          </a:p>
          <a:p>
            <a:pPr marL="0" indent="0" algn="just">
              <a:buNone/>
            </a:pPr>
            <a:r>
              <a:rPr lang="en-US" b="1" dirty="0"/>
              <a:t>4. e-Government strategies and implementation. </a:t>
            </a:r>
            <a:r>
              <a:rPr lang="en-US" dirty="0"/>
              <a:t>The use of new technologies for government information provision, service delivery and administration has the potential to transform government.</a:t>
            </a:r>
            <a:endParaRPr lang="en-US" dirty="0" smtClean="0"/>
          </a:p>
        </p:txBody>
      </p:sp>
      <p:pic>
        <p:nvPicPr>
          <p:cNvPr id="4" name="Picture 3"/>
          <p:cNvPicPr>
            <a:picLocks noChangeAspect="1"/>
          </p:cNvPicPr>
          <p:nvPr/>
        </p:nvPicPr>
        <p:blipFill>
          <a:blip r:embed="rId2"/>
          <a:stretch>
            <a:fillRect/>
          </a:stretch>
        </p:blipFill>
        <p:spPr>
          <a:xfrm>
            <a:off x="242227"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Picture 8"/>
          <p:cNvPicPr>
            <a:picLocks noChangeAspect="1"/>
          </p:cNvPicPr>
          <p:nvPr/>
        </p:nvPicPr>
        <p:blipFill>
          <a:blip r:embed="rId3"/>
          <a:stretch>
            <a:fillRect/>
          </a:stretch>
        </p:blipFill>
        <p:spPr>
          <a:xfrm>
            <a:off x="-108036" y="2204822"/>
            <a:ext cx="238650" cy="2709534"/>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200858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096"/>
            <a:ext cx="10515600" cy="4351338"/>
          </a:xfrm>
        </p:spPr>
        <p:txBody>
          <a:bodyPr>
            <a:normAutofit/>
          </a:bodyPr>
          <a:lstStyle/>
          <a:p>
            <a:pPr marL="0" indent="0" algn="just">
              <a:buNone/>
            </a:pPr>
            <a:r>
              <a:rPr lang="en-US" b="1" dirty="0" smtClean="0"/>
              <a:t>5</a:t>
            </a:r>
            <a:r>
              <a:rPr lang="en-US" b="1" dirty="0"/>
              <a:t>. Environment for information economy firms. </a:t>
            </a:r>
            <a:r>
              <a:rPr lang="en-US" dirty="0"/>
              <a:t>Provide research on the environmental variables that drive innovation and growth in the information economy and underpin its future development.</a:t>
            </a:r>
          </a:p>
          <a:p>
            <a:pPr marL="0" indent="0" algn="just">
              <a:buNone/>
            </a:pPr>
            <a:r>
              <a:rPr lang="en-US" b="1" dirty="0"/>
              <a:t>6. International dimensions. </a:t>
            </a:r>
            <a:r>
              <a:rPr lang="en-US" dirty="0"/>
              <a:t>NOIE, in cooperation with other government bodies, represents </a:t>
            </a:r>
            <a:r>
              <a:rPr lang="en-US" dirty="0">
                <a:solidFill>
                  <a:srgbClr val="FF0000"/>
                </a:solidFill>
              </a:rPr>
              <a:t>Australia</a:t>
            </a:r>
            <a:r>
              <a:rPr lang="en-US" dirty="0"/>
              <a:t> in world forums where decisions are made that may affect national interests in the information economy.</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3693679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1959961"/>
            <a:ext cx="11011989" cy="4179582"/>
          </a:xfrm>
        </p:spPr>
        <p:txBody>
          <a:bodyPr/>
          <a:lstStyle/>
          <a:p>
            <a:pPr marL="0" indent="0" algn="just">
              <a:buNone/>
            </a:pPr>
            <a:r>
              <a:rPr lang="en-US" b="1" dirty="0">
                <a:solidFill>
                  <a:srgbClr val="FF0000"/>
                </a:solidFill>
              </a:rPr>
              <a:t>9. Technological innovation and technology assessment:</a:t>
            </a:r>
          </a:p>
          <a:p>
            <a:pPr marL="0" indent="0" algn="just">
              <a:buNone/>
            </a:pPr>
            <a:r>
              <a:rPr lang="en-US" dirty="0"/>
              <a:t>One of the great challenges of managing e-commerce is the need to be able to assess which new technological innovations can be applied to give competitive advantage. I’m often asked what is ‘the next big thing’ or to predict changes in e-commerce over the next 5 years. The truth is no one can predict the future, there are lots of examples of companies that have misunderstood the market for products.</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4848706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 Approaches </a:t>
            </a:r>
            <a:r>
              <a:rPr lang="en-US" b="1" dirty="0">
                <a:solidFill>
                  <a:srgbClr val="FF0000"/>
                </a:solidFill>
              </a:rPr>
              <a:t>to identifying emerging technology</a:t>
            </a:r>
          </a:p>
          <a:p>
            <a:pPr marL="0" indent="0" algn="just">
              <a:buNone/>
            </a:pPr>
            <a:r>
              <a:rPr lang="en-US" dirty="0"/>
              <a:t>PMP (2008) describes four contrasting approaches to identifying new technologies which may give a company a competitive edge if they are involved in manufacturing or are looking to improve their supply chain effectiveness. </a:t>
            </a:r>
            <a:r>
              <a:rPr lang="en-US" b="1" dirty="0"/>
              <a:t>These are the four alternative approaches which apply to e-business technologies (the author describe them for manufacturing and supply chain approaches) and equally to other technologies:</a:t>
            </a:r>
            <a:endParaRPr lang="en-US" b="1"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1194365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096"/>
            <a:ext cx="10515600" cy="4351338"/>
          </a:xfrm>
        </p:spPr>
        <p:txBody>
          <a:bodyPr>
            <a:normAutofit/>
          </a:bodyPr>
          <a:lstStyle/>
          <a:p>
            <a:pPr marL="0" indent="0" algn="just">
              <a:buNone/>
            </a:pPr>
            <a:r>
              <a:rPr lang="en-US" b="1" dirty="0"/>
              <a:t>1. Technology networking. </a:t>
            </a:r>
            <a:r>
              <a:rPr lang="en-US" dirty="0"/>
              <a:t>This involves individuals monitoring trends through their personal network and </a:t>
            </a:r>
            <a:r>
              <a:rPr lang="en-US" dirty="0">
                <a:solidFill>
                  <a:schemeClr val="accent5"/>
                </a:solidFill>
              </a:rPr>
              <a:t>technology scouting </a:t>
            </a:r>
            <a:r>
              <a:rPr lang="en-US" dirty="0"/>
              <a:t>and then sharing them through an infrastructure and process that supports information sharing.</a:t>
            </a:r>
          </a:p>
          <a:p>
            <a:pPr marL="0" indent="0" algn="just">
              <a:buNone/>
            </a:pPr>
            <a:r>
              <a:rPr lang="en-US" b="1" dirty="0" smtClean="0"/>
              <a:t>2</a:t>
            </a:r>
            <a:r>
              <a:rPr lang="en-US" b="1" dirty="0"/>
              <a:t>. Crowdsourcing. </a:t>
            </a:r>
            <a:r>
              <a:rPr lang="en-US" dirty="0">
                <a:solidFill>
                  <a:schemeClr val="accent5"/>
                </a:solidFill>
              </a:rPr>
              <a:t>Crowdsourcing</a:t>
            </a:r>
            <a:r>
              <a:rPr lang="en-US" dirty="0"/>
              <a:t> facilitates access to a marketplace of ideas from customers, partners or inventors for organizations looking to solve specific problems.</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963558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9930" y="2054653"/>
            <a:ext cx="11103428" cy="4351338"/>
          </a:xfrm>
        </p:spPr>
        <p:txBody>
          <a:bodyPr>
            <a:normAutofit/>
          </a:bodyPr>
          <a:lstStyle/>
          <a:p>
            <a:pPr marL="0" indent="0" algn="just">
              <a:buNone/>
            </a:pPr>
            <a:r>
              <a:rPr lang="en-US" b="1" dirty="0"/>
              <a:t>3. Technology hunting. </a:t>
            </a:r>
            <a:r>
              <a:rPr lang="en-US" dirty="0"/>
              <a:t>This is a structured review of new technology through reviewing the capabilities of start-up companies.</a:t>
            </a:r>
          </a:p>
          <a:p>
            <a:pPr marL="0" indent="0" algn="just">
              <a:buNone/>
            </a:pPr>
            <a:r>
              <a:rPr lang="en-US" b="1" dirty="0"/>
              <a:t>4. Technology mining. </a:t>
            </a:r>
            <a:r>
              <a:rPr lang="en-US" dirty="0"/>
              <a:t>A traditional literature review of technologies described in published documents. </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405991"/>
            <a:ext cx="9902229" cy="204838"/>
          </a:xfrm>
          <a:prstGeom prst="rect">
            <a:avLst/>
          </a:prstGeom>
        </p:spPr>
      </p:pic>
      <p:sp>
        <p:nvSpPr>
          <p:cNvPr id="8" name="Rectangle 7"/>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7464661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25625"/>
            <a:ext cx="6102619" cy="4351338"/>
          </a:xfrm>
        </p:spPr>
        <p:txBody>
          <a:bodyPr>
            <a:normAutofit/>
          </a:bodyPr>
          <a:lstStyle/>
          <a:p>
            <a:pPr marL="0" indent="0">
              <a:buNone/>
            </a:pPr>
            <a:r>
              <a:rPr lang="en-US" b="1" dirty="0"/>
              <a:t>References: </a:t>
            </a:r>
          </a:p>
          <a:p>
            <a:pPr marL="0" indent="0">
              <a:buNone/>
            </a:pPr>
            <a:r>
              <a:rPr lang="en-US" dirty="0"/>
              <a:t>E-Business and E-Commerce Management : strategy, implementation and practice, fourth edition.</a:t>
            </a:r>
          </a:p>
          <a:p>
            <a:pPr marL="0" indent="0">
              <a:buNone/>
            </a:pPr>
            <a:r>
              <a:rPr lang="en-US" dirty="0"/>
              <a:t>By: dave chaffey.</a:t>
            </a:r>
          </a:p>
          <a:p>
            <a:pPr marL="0" indent="0">
              <a:buNone/>
            </a:pPr>
            <a:endParaRPr lang="en-US" dirty="0"/>
          </a:p>
          <a:p>
            <a:pPr marL="0" indent="0">
              <a:buNone/>
            </a:pPr>
            <a:endParaRPr lang="en-US" dirty="0"/>
          </a:p>
          <a:p>
            <a:pPr marL="0" indent="0">
              <a:buNone/>
            </a:pPr>
            <a:r>
              <a:rPr lang="en-US" b="1" dirty="0"/>
              <a:t>Chapter </a:t>
            </a:r>
            <a:r>
              <a:rPr lang="en-US" b="1" dirty="0" smtClean="0"/>
              <a:t>4</a:t>
            </a:r>
            <a:endParaRPr lang="en-US" b="1" dirty="0"/>
          </a:p>
        </p:txBody>
      </p:sp>
      <p:pic>
        <p:nvPicPr>
          <p:cNvPr id="4" name="Picture 3"/>
          <p:cNvPicPr>
            <a:picLocks noChangeAspect="1"/>
          </p:cNvPicPr>
          <p:nvPr/>
        </p:nvPicPr>
        <p:blipFill>
          <a:blip r:embed="rId2"/>
          <a:stretch>
            <a:fillRect/>
          </a:stretch>
        </p:blipFill>
        <p:spPr>
          <a:xfrm>
            <a:off x="130614" y="236994"/>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815460" y="6534591"/>
            <a:ext cx="9902229" cy="204838"/>
          </a:xfrm>
          <a:prstGeom prst="rect">
            <a:avLst/>
          </a:prstGeom>
        </p:spPr>
      </p:pic>
      <p:pic>
        <p:nvPicPr>
          <p:cNvPr id="11" name="Picture 10"/>
          <p:cNvPicPr>
            <a:picLocks noChangeAspect="1"/>
          </p:cNvPicPr>
          <p:nvPr/>
        </p:nvPicPr>
        <p:blipFill>
          <a:blip r:embed="rId5"/>
          <a:stretch>
            <a:fillRect/>
          </a:stretch>
        </p:blipFill>
        <p:spPr>
          <a:xfrm>
            <a:off x="6453051" y="1567543"/>
            <a:ext cx="5048323" cy="4437165"/>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E-environment</a:t>
            </a: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1993</TotalTime>
  <Words>2595</Words>
  <Application>Microsoft Office PowerPoint</Application>
  <PresentationFormat>Widescreen</PresentationFormat>
  <Paragraphs>197</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HelveticaNeue-Light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134</cp:revision>
  <dcterms:created xsi:type="dcterms:W3CDTF">2021-08-03T13:03:26Z</dcterms:created>
  <dcterms:modified xsi:type="dcterms:W3CDTF">2022-10-15T10:00:39Z</dcterms:modified>
</cp:coreProperties>
</file>