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519" r:id="rId8"/>
    <p:sldId id="495" r:id="rId9"/>
    <p:sldId id="540" r:id="rId10"/>
    <p:sldId id="498" r:id="rId11"/>
    <p:sldId id="499" r:id="rId12"/>
    <p:sldId id="500" r:id="rId13"/>
    <p:sldId id="521" r:id="rId14"/>
    <p:sldId id="496" r:id="rId15"/>
    <p:sldId id="541" r:id="rId16"/>
    <p:sldId id="542" r:id="rId17"/>
    <p:sldId id="501" r:id="rId18"/>
    <p:sldId id="509" r:id="rId19"/>
    <p:sldId id="510" r:id="rId20"/>
    <p:sldId id="530" r:id="rId21"/>
    <p:sldId id="543" r:id="rId22"/>
    <p:sldId id="525" r:id="rId23"/>
    <p:sldId id="537" r:id="rId24"/>
    <p:sldId id="526" r:id="rId25"/>
    <p:sldId id="538" r:id="rId26"/>
    <p:sldId id="527" r:id="rId27"/>
    <p:sldId id="539" r:id="rId28"/>
    <p:sldId id="497" r:id="rId29"/>
    <p:sldId id="529" r:id="rId30"/>
    <p:sldId id="502" r:id="rId31"/>
    <p:sldId id="506" r:id="rId32"/>
    <p:sldId id="531" r:id="rId33"/>
    <p:sldId id="532" r:id="rId34"/>
    <p:sldId id="533" r:id="rId35"/>
    <p:sldId id="503" r:id="rId36"/>
    <p:sldId id="507" r:id="rId37"/>
    <p:sldId id="508" r:id="rId38"/>
    <p:sldId id="522" r:id="rId39"/>
    <p:sldId id="512" r:id="rId40"/>
    <p:sldId id="513" r:id="rId41"/>
    <p:sldId id="514" r:id="rId42"/>
    <p:sldId id="515" r:id="rId43"/>
    <p:sldId id="516" r:id="rId44"/>
    <p:sldId id="523" r:id="rId45"/>
    <p:sldId id="528"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19"/>
            <p14:sldId id="495"/>
            <p14:sldId id="540"/>
            <p14:sldId id="498"/>
            <p14:sldId id="499"/>
            <p14:sldId id="500"/>
            <p14:sldId id="521"/>
            <p14:sldId id="496"/>
            <p14:sldId id="541"/>
            <p14:sldId id="542"/>
            <p14:sldId id="501"/>
            <p14:sldId id="509"/>
            <p14:sldId id="510"/>
            <p14:sldId id="530"/>
            <p14:sldId id="543"/>
            <p14:sldId id="525"/>
            <p14:sldId id="537"/>
            <p14:sldId id="526"/>
            <p14:sldId id="538"/>
            <p14:sldId id="527"/>
            <p14:sldId id="539"/>
            <p14:sldId id="497"/>
            <p14:sldId id="529"/>
            <p14:sldId id="502"/>
            <p14:sldId id="506"/>
            <p14:sldId id="531"/>
            <p14:sldId id="532"/>
            <p14:sldId id="533"/>
            <p14:sldId id="503"/>
            <p14:sldId id="507"/>
            <p14:sldId id="508"/>
            <p14:sldId id="522"/>
            <p14:sldId id="512"/>
            <p14:sldId id="513"/>
            <p14:sldId id="514"/>
            <p14:sldId id="515"/>
            <p14:sldId id="516"/>
            <p14:sldId id="523"/>
            <p14:sldId id="528"/>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D200"/>
    <a:srgbClr val="00AEEF"/>
    <a:srgbClr val="F58221"/>
    <a:srgbClr val="000000"/>
    <a:srgbClr val="FAC748"/>
    <a:srgbClr val="203E5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67" autoAdjust="0"/>
  </p:normalViewPr>
  <p:slideViewPr>
    <p:cSldViewPr snapToGrid="0">
      <p:cViewPr varScale="1">
        <p:scale>
          <a:sx n="114" d="100"/>
          <a:sy n="114" d="100"/>
        </p:scale>
        <p:origin x="92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54916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62102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812894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8.jpe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jpeg"/><Relationship Id="rId1" Type="http://schemas.openxmlformats.org/officeDocument/2006/relationships/slideLayout" Target="../slideLayouts/slideLayout16.xml"/><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الأولي</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15663"/>
          </a:xfrm>
          <a:prstGeom prst="rect">
            <a:avLst/>
          </a:prstGeom>
          <a:noFill/>
        </p:spPr>
        <p:txBody>
          <a:bodyPr wrap="square" rtlCol="0">
            <a:spAutoFit/>
          </a:bodyPr>
          <a:lstStyle/>
          <a:p>
            <a:pPr algn="r" rtl="1"/>
            <a:r>
              <a:rPr lang="ar-SA" sz="3200" b="1" dirty="0">
                <a:solidFill>
                  <a:srgbClr val="00B0F0"/>
                </a:solidFill>
                <a:latin typeface="Alexandria" charset="0"/>
                <a:cs typeface="Alexandria" charset="0"/>
              </a:rPr>
              <a:t>الصورة الصحفية: </a:t>
            </a:r>
          </a:p>
          <a:p>
            <a:pPr algn="just" rtl="1"/>
            <a:r>
              <a:rPr lang="ar-SA" sz="2800" b="1" dirty="0">
                <a:solidFill>
                  <a:srgbClr val="00B0F0"/>
                </a:solidFill>
                <a:latin typeface="Alexandria" charset="0"/>
                <a:cs typeface="Alexandria" charset="0"/>
              </a:rPr>
              <a:t>مفهومها، أهميتها، عناصرها، ونشأتها</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الأولي</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الأولى</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495028"/>
            <a:ext cx="7793650" cy="3170099"/>
          </a:xfrm>
          <a:prstGeom prst="rect">
            <a:avLst/>
          </a:prstGeom>
          <a:noFill/>
        </p:spPr>
        <p:txBody>
          <a:bodyPr wrap="square" rtlCol="0">
            <a:spAutoFit/>
          </a:bodyPr>
          <a:lstStyle/>
          <a:p>
            <a:pPr marL="285750" indent="-285750" algn="r" rtl="1">
              <a:buFont typeface="Wingdings" pitchFamily="2" charset="2"/>
              <a:buChar char="§"/>
            </a:pPr>
            <a:r>
              <a:rPr lang="ar-SA" sz="2000" dirty="0">
                <a:latin typeface="Alexandria" charset="0"/>
                <a:cs typeface="Alexandria" charset="0"/>
              </a:rPr>
              <a:t>تمهيد </a:t>
            </a:r>
          </a:p>
          <a:p>
            <a:pPr marL="285750" indent="-285750" algn="r" rtl="1">
              <a:buFont typeface="Wingdings" pitchFamily="2" charset="2"/>
              <a:buChar char="§"/>
            </a:pPr>
            <a:r>
              <a:rPr lang="ar-SA" sz="2000" dirty="0">
                <a:latin typeface="Alexandria" charset="0"/>
                <a:cs typeface="Alexandria" charset="0"/>
              </a:rPr>
              <a:t>استعراض المفاهيم الأساسية في التصوير الصحفي الرقمي.</a:t>
            </a:r>
          </a:p>
          <a:p>
            <a:pPr marL="285750" indent="-285750" algn="r" rtl="1">
              <a:buFont typeface="Wingdings" pitchFamily="2" charset="2"/>
              <a:buChar char="§"/>
            </a:pPr>
            <a:r>
              <a:rPr lang="ar-SA" sz="2000" dirty="0">
                <a:latin typeface="Alexandria" charset="0"/>
                <a:cs typeface="Alexandria" charset="0"/>
              </a:rPr>
              <a:t>تعريف الصورة الصحفية وأهميتها.</a:t>
            </a:r>
          </a:p>
          <a:p>
            <a:pPr marL="285750" indent="-285750" algn="r" rtl="1">
              <a:buFont typeface="Wingdings" pitchFamily="2" charset="2"/>
              <a:buChar char="§"/>
            </a:pPr>
            <a:r>
              <a:rPr lang="ar-SA" sz="2000" dirty="0">
                <a:latin typeface="Alexandria" charset="0"/>
                <a:cs typeface="Alexandria" charset="0"/>
              </a:rPr>
              <a:t>أنواع الصور الصحفية.</a:t>
            </a:r>
          </a:p>
          <a:p>
            <a:pPr marL="285750" indent="-285750" algn="r" rtl="1">
              <a:buFont typeface="Wingdings" pitchFamily="2" charset="2"/>
              <a:buChar char="§"/>
            </a:pPr>
            <a:r>
              <a:rPr lang="ar-SA" sz="2000" dirty="0">
                <a:latin typeface="Alexandria" charset="0"/>
                <a:cs typeface="Alexandria" charset="0"/>
              </a:rPr>
              <a:t>إلقاء الضوء على عملية التصوير الفوتوغرافي ونشأة الصورة الصحفية.</a:t>
            </a:r>
          </a:p>
          <a:p>
            <a:pPr marL="285750" indent="-285750" algn="r" rtl="1">
              <a:buFont typeface="Wingdings" pitchFamily="2" charset="2"/>
              <a:buChar char="§"/>
            </a:pPr>
            <a:r>
              <a:rPr lang="ar-SA" sz="2000" dirty="0">
                <a:latin typeface="Alexandria" charset="0"/>
                <a:cs typeface="Alexandria" charset="0"/>
              </a:rPr>
              <a:t>شرح عناصر التصوير الفوتوغرافي</a:t>
            </a:r>
          </a:p>
          <a:p>
            <a:pPr marL="285750" indent="-285750" algn="r" rtl="1">
              <a:buFont typeface="Wingdings" pitchFamily="2" charset="2"/>
              <a:buChar char="§"/>
            </a:pPr>
            <a:r>
              <a:rPr lang="ar-SA" sz="2000" dirty="0">
                <a:latin typeface="Alexandria" charset="0"/>
                <a:cs typeface="Alexandria" charset="0"/>
              </a:rPr>
              <a:t>رصد لأكثر الصور الصحفية تأثيرا في العالم المعاصر</a:t>
            </a:r>
          </a:p>
          <a:p>
            <a:pPr marL="285750" indent="-285750" algn="r" rtl="1">
              <a:buFont typeface="Wingdings" pitchFamily="2" charset="2"/>
              <a:buChar char="§"/>
            </a:pPr>
            <a:r>
              <a:rPr lang="ar-SA" sz="2000" dirty="0">
                <a:latin typeface="Alexandria" charset="0"/>
                <a:cs typeface="Alexandria" charset="0"/>
              </a:rPr>
              <a:t>خاتمة</a:t>
            </a:r>
          </a:p>
          <a:p>
            <a:pPr marL="285750" indent="-285750" algn="r" rtl="1">
              <a:buFont typeface="Wingdings" pitchFamily="2" charset="2"/>
              <a:buChar char="§"/>
            </a:pPr>
            <a:r>
              <a:rPr lang="ar-SA" sz="2000" dirty="0">
                <a:latin typeface="Alexandria" charset="0"/>
                <a:cs typeface="Alexandria" charset="0"/>
              </a:rPr>
              <a:t>المراجع</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9" name="TextBox 8">
            <a:extLst>
              <a:ext uri="{FF2B5EF4-FFF2-40B4-BE49-F238E27FC236}">
                <a16:creationId xmlns:a16="http://schemas.microsoft.com/office/drawing/2014/main" id="{9EDC55E0-07C3-2FE4-88B4-784F72B31087}"/>
              </a:ext>
            </a:extLst>
          </p:cNvPr>
          <p:cNvSpPr txBox="1"/>
          <p:nvPr/>
        </p:nvSpPr>
        <p:spPr>
          <a:xfrm>
            <a:off x="5977575" y="2995531"/>
            <a:ext cx="5775940" cy="1077218"/>
          </a:xfrm>
          <a:prstGeom prst="rect">
            <a:avLst/>
          </a:prstGeom>
          <a:noFill/>
        </p:spPr>
        <p:txBody>
          <a:bodyPr wrap="none" rtlCol="0">
            <a:spAutoFit/>
          </a:bodyPr>
          <a:lstStyle/>
          <a:p>
            <a:pPr algn="r" rtl="1"/>
            <a:r>
              <a:rPr lang="ar-SA" sz="3200" b="1" dirty="0">
                <a:solidFill>
                  <a:srgbClr val="00B0F0"/>
                </a:solidFill>
                <a:latin typeface="Alexandria" charset="0"/>
                <a:cs typeface="Alexandria" charset="0"/>
              </a:rPr>
              <a:t>المفاهيم الأساسية </a:t>
            </a:r>
          </a:p>
          <a:p>
            <a:pPr algn="r" rtl="1"/>
            <a:r>
              <a:rPr lang="ar-SA" sz="3200" b="1" dirty="0">
                <a:solidFill>
                  <a:srgbClr val="00B0F0"/>
                </a:solidFill>
                <a:latin typeface="Alexandria" charset="0"/>
                <a:cs typeface="Alexandria" charset="0"/>
              </a:rPr>
              <a:t>في التصوير الصحفي الرقمي</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3139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1808989"/>
            <a:ext cx="10505486" cy="4036554"/>
          </a:xfrm>
          <a:prstGeom prst="rect">
            <a:avLst/>
          </a:prstGeom>
          <a:noFill/>
        </p:spPr>
        <p:txBody>
          <a:bodyPr wrap="square" rtlCol="0">
            <a:spAutoFit/>
          </a:bodyPr>
          <a:lstStyle/>
          <a:p>
            <a:pPr marL="342900" indent="-342900" algn="just" rtl="1">
              <a:lnSpc>
                <a:spcPts val="2300"/>
              </a:lnSpc>
              <a:spcBef>
                <a:spcPts val="600"/>
              </a:spcBef>
              <a:buFont typeface="Wingdings" pitchFamily="2" charset="2"/>
              <a:buChar char="§"/>
            </a:pPr>
            <a:r>
              <a:rPr lang="ar-SA" dirty="0">
                <a:latin typeface="Alexandria" charset="0"/>
                <a:cs typeface="Alexandria" charset="0"/>
              </a:rPr>
              <a:t>يوصف العصر الذي نعيشه الآن بعصر الصورة.</a:t>
            </a:r>
          </a:p>
          <a:p>
            <a:pPr marL="342900" indent="-342900" algn="just" rtl="1">
              <a:lnSpc>
                <a:spcPts val="2300"/>
              </a:lnSpc>
              <a:spcBef>
                <a:spcPts val="600"/>
              </a:spcBef>
              <a:buFont typeface="Wingdings" pitchFamily="2" charset="2"/>
              <a:buChar char="§"/>
            </a:pPr>
            <a:r>
              <a:rPr lang="en-US" dirty="0">
                <a:latin typeface="Alexandria" charset="0"/>
                <a:cs typeface="Alexandria" charset="0"/>
              </a:rPr>
              <a:t>‏</a:t>
            </a:r>
            <a:r>
              <a:rPr lang="en-US" dirty="0" err="1">
                <a:latin typeface="Alexandria" charset="0"/>
                <a:cs typeface="Alexandria" charset="0"/>
              </a:rPr>
              <a:t>أصبحت</a:t>
            </a:r>
            <a:r>
              <a:rPr lang="en-US" dirty="0">
                <a:latin typeface="Alexandria" charset="0"/>
                <a:cs typeface="Alexandria" charset="0"/>
              </a:rPr>
              <a:t> </a:t>
            </a:r>
            <a:r>
              <a:rPr lang="en-US" dirty="0" err="1">
                <a:latin typeface="Alexandria" charset="0"/>
                <a:cs typeface="Alexandria" charset="0"/>
              </a:rPr>
              <a:t>الصور</a:t>
            </a:r>
            <a:r>
              <a:rPr lang="en-US" dirty="0">
                <a:latin typeface="Alexandria" charset="0"/>
                <a:cs typeface="Alexandria" charset="0"/>
              </a:rPr>
              <a:t> </a:t>
            </a:r>
            <a:r>
              <a:rPr lang="en-US" dirty="0" err="1">
                <a:latin typeface="Alexandria" charset="0"/>
                <a:cs typeface="Alexandria" charset="0"/>
              </a:rPr>
              <a:t>اليوم</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كل</a:t>
            </a:r>
            <a:r>
              <a:rPr lang="en-US" dirty="0">
                <a:latin typeface="Alexandria" charset="0"/>
                <a:cs typeface="Alexandria" charset="0"/>
              </a:rPr>
              <a:t> </a:t>
            </a:r>
            <a:r>
              <a:rPr lang="en-US" dirty="0" err="1">
                <a:latin typeface="Alexandria" charset="0"/>
                <a:cs typeface="Alexandria" charset="0"/>
              </a:rPr>
              <a:t>مجال</a:t>
            </a:r>
            <a:r>
              <a:rPr lang="en-US" dirty="0">
                <a:latin typeface="Alexandria" charset="0"/>
                <a:cs typeface="Alexandria" charset="0"/>
              </a:rPr>
              <a:t> </a:t>
            </a:r>
            <a:r>
              <a:rPr lang="en-US" dirty="0" err="1">
                <a:latin typeface="Alexandria" charset="0"/>
                <a:cs typeface="Alexandria" charset="0"/>
              </a:rPr>
              <a:t>من</a:t>
            </a:r>
            <a:r>
              <a:rPr lang="en-US" dirty="0">
                <a:latin typeface="Alexandria" charset="0"/>
                <a:cs typeface="Alexandria" charset="0"/>
              </a:rPr>
              <a:t> </a:t>
            </a:r>
            <a:r>
              <a:rPr lang="en-US" dirty="0" err="1">
                <a:latin typeface="Alexandria" charset="0"/>
                <a:cs typeface="Alexandria" charset="0"/>
              </a:rPr>
              <a:t>مجالات</a:t>
            </a:r>
            <a:r>
              <a:rPr lang="en-US" dirty="0">
                <a:latin typeface="Alexandria" charset="0"/>
                <a:cs typeface="Alexandria" charset="0"/>
              </a:rPr>
              <a:t> </a:t>
            </a:r>
            <a:r>
              <a:rPr lang="en-US" dirty="0" err="1">
                <a:latin typeface="Alexandria" charset="0"/>
                <a:cs typeface="Alexandria" charset="0"/>
              </a:rPr>
              <a:t>الحياة</a:t>
            </a:r>
            <a:r>
              <a:rPr lang="ar-SA" dirty="0">
                <a:latin typeface="Alexandria" charset="0"/>
                <a:cs typeface="Alexandria" charset="0"/>
              </a:rPr>
              <a:t>، فنجد الصور على العملات الورقية والفضية كذلك طوابع البريد بالإضافة إلى بطاقات تحقيق الشخصية وكل المعاملات الاجتماعية.</a:t>
            </a:r>
          </a:p>
          <a:p>
            <a:pPr marL="342900" indent="-342900" algn="just" rtl="1">
              <a:lnSpc>
                <a:spcPts val="2300"/>
              </a:lnSpc>
              <a:spcBef>
                <a:spcPts val="600"/>
              </a:spcBef>
              <a:buFont typeface="Wingdings" pitchFamily="2" charset="2"/>
              <a:buChar char="§"/>
            </a:pPr>
            <a:r>
              <a:rPr lang="ar-SA" dirty="0">
                <a:latin typeface="Alexandria" charset="0"/>
                <a:cs typeface="Alexandria" charset="0"/>
              </a:rPr>
              <a:t>أضحت مفردات الإنسان المعاصر الفكرية عبارة عن صور تشكل معاني معينة لديه.</a:t>
            </a:r>
          </a:p>
          <a:p>
            <a:pPr marL="342900" indent="-342900" algn="just" rtl="1">
              <a:lnSpc>
                <a:spcPts val="2300"/>
              </a:lnSpc>
              <a:spcBef>
                <a:spcPts val="600"/>
              </a:spcBef>
              <a:buFont typeface="Wingdings" pitchFamily="2" charset="2"/>
              <a:buChar char="§"/>
            </a:pPr>
            <a:r>
              <a:rPr lang="ar-SA" dirty="0">
                <a:latin typeface="Alexandria" charset="0"/>
                <a:cs typeface="Alexandria" charset="0"/>
              </a:rPr>
              <a:t>الصورة واحدة من الفنون التي تسهم في </a:t>
            </a:r>
            <a:r>
              <a:rPr lang="ar-SA" dirty="0">
                <a:solidFill>
                  <a:srgbClr val="FAC748"/>
                </a:solidFill>
                <a:latin typeface="Alexandria" charset="0"/>
                <a:cs typeface="Alexandria" charset="0"/>
              </a:rPr>
              <a:t>نقل رسائل اتصالية</a:t>
            </a:r>
            <a:r>
              <a:rPr lang="ar-SA" dirty="0">
                <a:latin typeface="Alexandria" charset="0"/>
                <a:cs typeface="Alexandria" charset="0"/>
              </a:rPr>
              <a:t> إلى الجمهور، وهي اليوم </a:t>
            </a:r>
            <a:r>
              <a:rPr lang="ar-SA" dirty="0">
                <a:solidFill>
                  <a:srgbClr val="00B0F0"/>
                </a:solidFill>
                <a:latin typeface="Alexandria" charset="0"/>
                <a:cs typeface="Alexandria" charset="0"/>
              </a:rPr>
              <a:t>أداة للتعبير</a:t>
            </a:r>
            <a:r>
              <a:rPr lang="ar-SA" dirty="0">
                <a:latin typeface="Alexandria" charset="0"/>
                <a:cs typeface="Alexandria" charset="0"/>
              </a:rPr>
              <a:t>، أضيفت لأدوات التعبير الأخرى.</a:t>
            </a:r>
          </a:p>
          <a:p>
            <a:pPr marL="342900" indent="-342900" algn="just" rtl="1">
              <a:lnSpc>
                <a:spcPct val="120000"/>
              </a:lnSpc>
              <a:spcBef>
                <a:spcPts val="600"/>
              </a:spcBef>
              <a:buFont typeface="Wingdings" pitchFamily="2" charset="2"/>
              <a:buChar char="§"/>
            </a:pPr>
            <a:r>
              <a:rPr lang="ar-SA" dirty="0">
                <a:latin typeface="Alexandria" charset="0"/>
                <a:cs typeface="Alexandria" charset="0"/>
              </a:rPr>
              <a:t>أثبتت الدراسات العلمية أن خيال الفرد قادرا على اختزان الصور البصرية أكثر من قدرته على اختزان الأشكال الأخرى.</a:t>
            </a:r>
          </a:p>
          <a:p>
            <a:pPr marL="342900" indent="-342900" algn="just" rtl="1">
              <a:lnSpc>
                <a:spcPct val="120000"/>
              </a:lnSpc>
              <a:spcBef>
                <a:spcPts val="600"/>
              </a:spcBef>
              <a:buFont typeface="Wingdings" pitchFamily="2" charset="2"/>
              <a:buChar char="§"/>
            </a:pPr>
            <a:r>
              <a:rPr lang="ar-SA" dirty="0">
                <a:solidFill>
                  <a:srgbClr val="002060"/>
                </a:solidFill>
                <a:latin typeface="Alexandria" charset="0"/>
                <a:cs typeface="Alexandria" charset="0"/>
              </a:rPr>
              <a:t>لماذا؟ (التفاعل مع البيئة، التمييز بين الأشياء، الذاكرة البصرية، التدريب والتعلم)</a:t>
            </a:r>
          </a:p>
          <a:p>
            <a:pPr marL="342900" indent="-342900" algn="just" rtl="1">
              <a:lnSpc>
                <a:spcPct val="120000"/>
              </a:lnSpc>
              <a:spcBef>
                <a:spcPts val="600"/>
              </a:spcBef>
              <a:buFont typeface="Wingdings" pitchFamily="2" charset="2"/>
              <a:buChar char="§"/>
            </a:pPr>
            <a:r>
              <a:rPr lang="ar-SA" dirty="0">
                <a:solidFill>
                  <a:srgbClr val="002060"/>
                </a:solidFill>
                <a:latin typeface="Alexandria" charset="0"/>
                <a:cs typeface="Alexandria" charset="0"/>
              </a:rPr>
              <a:t>أمثلة لتلك الدراسات العلمية</a:t>
            </a:r>
            <a:endParaRPr lang="en-US" dirty="0">
              <a:solidFill>
                <a:srgbClr val="002060"/>
              </a:solidFill>
              <a:latin typeface="Alexandria" charset="0"/>
              <a:cs typeface="Alexandria" charset="0"/>
            </a:endParaRPr>
          </a:p>
          <a:p>
            <a:pPr marL="342900" indent="-342900" algn="just">
              <a:lnSpc>
                <a:spcPct val="120000"/>
              </a:lnSpc>
              <a:spcBef>
                <a:spcPts val="600"/>
              </a:spcBef>
              <a:buFont typeface="Wingdings" pitchFamily="2" charset="2"/>
              <a:buChar char="§"/>
            </a:pPr>
            <a:r>
              <a:rPr lang="en-US" dirty="0">
                <a:solidFill>
                  <a:srgbClr val="002060"/>
                </a:solidFill>
                <a:latin typeface="Alexandria" charset="0"/>
                <a:cs typeface="Alexandria" charset="0"/>
              </a:rPr>
              <a:t>(Eysenck &amp; Keane, 2020; Goldstein, 2015; Barrett, 2009; Baddeley, 2003)</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110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737D6-3525-BC8D-84E8-CFFD2340C4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29D95B-75BD-1447-B5E1-E0E89FC1F8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9CC59F6-89BB-3A6B-E179-18A46538E56D}"/>
              </a:ext>
            </a:extLst>
          </p:cNvPr>
          <p:cNvSpPr txBox="1"/>
          <p:nvPr/>
        </p:nvSpPr>
        <p:spPr>
          <a:xfrm>
            <a:off x="2513150" y="1019069"/>
            <a:ext cx="74182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الصورة الفوتوغرافية – التمثيلية - الإدراكية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CA37FE8-1D13-08F0-A32F-24AAB773C5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E8EC8C-BA36-11B9-EE29-0FC01AD0A06F}"/>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BF03052E-4DF8-1B48-2C68-91619EF1CEBD}"/>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F8EC87A-051C-A046-9507-6F2C9439AA96}"/>
              </a:ext>
            </a:extLst>
          </p:cNvPr>
          <p:cNvSpPr txBox="1"/>
          <p:nvPr/>
        </p:nvSpPr>
        <p:spPr>
          <a:xfrm>
            <a:off x="762000" y="2154674"/>
            <a:ext cx="10505486" cy="3759234"/>
          </a:xfrm>
          <a:prstGeom prst="rect">
            <a:avLst/>
          </a:prstGeom>
          <a:noFill/>
        </p:spPr>
        <p:txBody>
          <a:bodyPr wrap="square" rtlCol="0">
            <a:spAutoFit/>
          </a:bodyPr>
          <a:lstStyle/>
          <a:p>
            <a:pPr algn="just" rtl="1">
              <a:lnSpc>
                <a:spcPts val="2800"/>
              </a:lnSpc>
              <a:spcBef>
                <a:spcPts val="1200"/>
              </a:spcBef>
            </a:pPr>
            <a:r>
              <a:rPr lang="ar-SA" sz="2000" b="1" dirty="0">
                <a:solidFill>
                  <a:srgbClr val="F58221"/>
                </a:solidFill>
                <a:latin typeface="Alexandria" charset="0"/>
                <a:cs typeface="Alexandria" charset="0"/>
              </a:rPr>
              <a:t>الصورة الفوتوغرافية (</a:t>
            </a:r>
            <a:r>
              <a:rPr lang="en-US" sz="2000" b="1" dirty="0">
                <a:solidFill>
                  <a:srgbClr val="F58221"/>
                </a:solidFill>
                <a:latin typeface="Alexandria" charset="0"/>
                <a:cs typeface="Alexandria" charset="0"/>
              </a:rPr>
              <a:t>Photo</a:t>
            </a:r>
            <a:r>
              <a:rPr lang="ar-SA" sz="2000" b="1" dirty="0">
                <a:solidFill>
                  <a:srgbClr val="F58221"/>
                </a:solidFill>
                <a:latin typeface="Alexandria" charset="0"/>
                <a:cs typeface="Alexandria" charset="0"/>
              </a:rPr>
              <a:t>): </a:t>
            </a:r>
            <a:r>
              <a:rPr lang="ar-SA" sz="2000" dirty="0">
                <a:latin typeface="Alexandria" charset="0"/>
                <a:cs typeface="Alexandria" charset="0"/>
              </a:rPr>
              <a:t>يجب أن يتم التقاطها بواسطة كاميرا، وفي أغلب الأحيان هي تمثيل للحياة الحقيقية وهي صورة ملموسة.</a:t>
            </a:r>
          </a:p>
          <a:p>
            <a:pPr algn="just" rtl="1">
              <a:lnSpc>
                <a:spcPts val="2800"/>
              </a:lnSpc>
              <a:spcBef>
                <a:spcPts val="1200"/>
              </a:spcBef>
            </a:pPr>
            <a:r>
              <a:rPr lang="ar-SA" sz="2000" b="1" dirty="0">
                <a:solidFill>
                  <a:srgbClr val="F58221"/>
                </a:solidFill>
                <a:latin typeface="Alexandria" charset="0"/>
                <a:cs typeface="Alexandria" charset="0"/>
              </a:rPr>
              <a:t>الصورة التمثيلية (</a:t>
            </a:r>
            <a:r>
              <a:rPr lang="en-US" sz="2000" b="1" dirty="0">
                <a:solidFill>
                  <a:srgbClr val="F58221"/>
                </a:solidFill>
                <a:latin typeface="Alexandria" charset="0"/>
                <a:cs typeface="Alexandria" charset="0"/>
              </a:rPr>
              <a:t>Picture</a:t>
            </a:r>
            <a:r>
              <a:rPr lang="ar-SA" sz="2000" b="1" dirty="0">
                <a:solidFill>
                  <a:srgbClr val="F58221"/>
                </a:solidFill>
                <a:latin typeface="Alexandria" charset="0"/>
                <a:cs typeface="Alexandria" charset="0"/>
              </a:rPr>
              <a:t>): </a:t>
            </a:r>
            <a:r>
              <a:rPr lang="ar-SA" sz="2000" dirty="0">
                <a:latin typeface="Alexandria" charset="0"/>
                <a:cs typeface="Alexandria" charset="0"/>
              </a:rPr>
              <a:t>هي المصطلح العام الذي يشير إلى أي تمثيل لشخص أو كائن أو منظر طبيعي، ويمكن أن تكون هذه الصورة لوحة زيتية، أو رسم بقلم الرصاص ... إلخ. </a:t>
            </a:r>
          </a:p>
          <a:p>
            <a:pPr algn="just" rtl="1">
              <a:lnSpc>
                <a:spcPts val="2800"/>
              </a:lnSpc>
              <a:spcBef>
                <a:spcPts val="1200"/>
              </a:spcBef>
            </a:pPr>
            <a:r>
              <a:rPr lang="ar-SA" sz="2000" dirty="0">
                <a:latin typeface="Alexandria" charset="0"/>
                <a:cs typeface="Alexandria" charset="0"/>
              </a:rPr>
              <a:t>وهي صورة ملموسة أيضا.</a:t>
            </a:r>
          </a:p>
          <a:p>
            <a:pPr algn="just" rtl="1">
              <a:lnSpc>
                <a:spcPts val="2800"/>
              </a:lnSpc>
              <a:spcBef>
                <a:spcPts val="1200"/>
              </a:spcBef>
            </a:pPr>
            <a:r>
              <a:rPr lang="ar-SA" sz="2000" b="1" dirty="0">
                <a:solidFill>
                  <a:srgbClr val="F58221"/>
                </a:solidFill>
                <a:latin typeface="Alexandria" charset="0"/>
                <a:cs typeface="Alexandria" charset="0"/>
              </a:rPr>
              <a:t>الصورة الإدراكية أو التخيلية (</a:t>
            </a:r>
            <a:r>
              <a:rPr lang="en-US" sz="2000" b="1" dirty="0">
                <a:solidFill>
                  <a:srgbClr val="F58221"/>
                </a:solidFill>
                <a:latin typeface="Alexandria" charset="0"/>
                <a:cs typeface="Alexandria" charset="0"/>
              </a:rPr>
              <a:t>Image</a:t>
            </a:r>
            <a:r>
              <a:rPr lang="ar-SA" sz="2000" b="1" dirty="0">
                <a:solidFill>
                  <a:srgbClr val="F58221"/>
                </a:solidFill>
                <a:latin typeface="Alexandria" charset="0"/>
                <a:cs typeface="Alexandria" charset="0"/>
              </a:rPr>
              <a:t>): </a:t>
            </a:r>
            <a:r>
              <a:rPr lang="ar-SA" sz="2000" dirty="0">
                <a:latin typeface="Alexandria" charset="0"/>
                <a:cs typeface="Alexandria" charset="0"/>
              </a:rPr>
              <a:t>هي التعبير عن فكرة الشبه، أي تمثيل الأشياء كما هي في الواقع أو مجرد تخيلها في الذهن، تصور الأشياء في الذهن أن نتصور الأشياء بشكل إيجابي أو سلبي، انطباع نكونه عن الأشياء، في الغالب هي غير ملموسة لأنها موجودة في الإدراك أو الذهن. </a:t>
            </a:r>
          </a:p>
        </p:txBody>
      </p:sp>
      <p:pic>
        <p:nvPicPr>
          <p:cNvPr id="2" name="Graphic 21">
            <a:extLst>
              <a:ext uri="{FF2B5EF4-FFF2-40B4-BE49-F238E27FC236}">
                <a16:creationId xmlns:a16="http://schemas.microsoft.com/office/drawing/2014/main" id="{9217DB41-ED79-A2A4-A306-11EE112594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2065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260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مثال: الصورة الفوتوغرافية (</a:t>
            </a:r>
            <a:r>
              <a:rPr lang="en-US" sz="2800" b="1" dirty="0">
                <a:solidFill>
                  <a:srgbClr val="00B0F0"/>
                </a:solidFill>
                <a:latin typeface="Alexandria" charset="0"/>
                <a:cs typeface="Alexandria" charset="0"/>
              </a:rPr>
              <a:t>Photo</a:t>
            </a:r>
            <a:r>
              <a:rPr lang="ar-SA" sz="2800" b="1" dirty="0">
                <a:solidFill>
                  <a:srgbClr val="00B0F0"/>
                </a:solidFill>
                <a:latin typeface="Alexandria" charset="0"/>
                <a:cs typeface="Alexandria" charset="0"/>
              </a:rPr>
              <a:t>)</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857986" cy="1747109"/>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ملموسة</a:t>
            </a:r>
            <a:endParaRPr lang="en-US" sz="2000"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48800" y="2879168"/>
            <a:ext cx="1857986" cy="1752600"/>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تتم بواسطة كاميرا تصوير</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857986" cy="1747109"/>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تمثيل للحياة الحقيقية</a:t>
            </a:r>
            <a:endParaRPr lang="en-US" sz="2000"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9E39B509-85B2-BF4D-ACC1-F6A1F100DA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15" descr="A road with trees on the side&#10;&#10;Description automatically generated">
            <a:extLst>
              <a:ext uri="{FF2B5EF4-FFF2-40B4-BE49-F238E27FC236}">
                <a16:creationId xmlns:a16="http://schemas.microsoft.com/office/drawing/2014/main" id="{8A75FAB3-AF37-2866-177A-0FB11F139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4613" y="1779013"/>
            <a:ext cx="6410973" cy="4199375"/>
          </a:xfrm>
          <a:prstGeom prst="rect">
            <a:avLst/>
          </a:prstGeom>
          <a:ln>
            <a:solidFill>
              <a:srgbClr val="F58221"/>
            </a:solidFill>
          </a:ln>
        </p:spPr>
      </p:pic>
    </p:spTree>
    <p:extLst>
      <p:ext uri="{BB962C8B-B14F-4D97-AF65-F5344CB8AC3E}">
        <p14:creationId xmlns:p14="http://schemas.microsoft.com/office/powerpoint/2010/main" val="754877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097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مثال: الصورة التمثيلية (</a:t>
            </a:r>
            <a:r>
              <a:rPr lang="en-US" sz="2800" b="1" dirty="0">
                <a:solidFill>
                  <a:srgbClr val="00B0F0"/>
                </a:solidFill>
                <a:latin typeface="Alexandria" charset="0"/>
                <a:cs typeface="Alexandria" charset="0"/>
              </a:rPr>
              <a:t>Picture</a:t>
            </a:r>
            <a:r>
              <a:rPr lang="ar-SA" sz="2800" b="1" dirty="0">
                <a:solidFill>
                  <a:srgbClr val="00B0F0"/>
                </a:solidFill>
                <a:latin typeface="Alexandria" charset="0"/>
                <a:cs typeface="Alexandria" charset="0"/>
              </a:rPr>
              <a:t>)</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727200" cy="1752600"/>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ملموسة</a:t>
            </a:r>
            <a:endParaRPr lang="en-US" sz="2000"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36100" y="2603500"/>
            <a:ext cx="1870686" cy="2028268"/>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تمثيلية لكائن أو منظر طبيعي أو شخص</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570691" cy="1752600"/>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لوحة زيتية</a:t>
            </a:r>
            <a:endParaRPr lang="en-US" sz="2000"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F6224CC-8C8F-D345-861E-8F896881C3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descr="An elephant with colorful paint&#10;&#10;Description automatically generated">
            <a:extLst>
              <a:ext uri="{FF2B5EF4-FFF2-40B4-BE49-F238E27FC236}">
                <a16:creationId xmlns:a16="http://schemas.microsoft.com/office/drawing/2014/main" id="{3DD372DA-784E-CFB3-401D-DB0F41692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5972" y="1743216"/>
            <a:ext cx="6571457" cy="4153436"/>
          </a:xfrm>
          <a:prstGeom prst="rect">
            <a:avLst/>
          </a:prstGeom>
          <a:ln>
            <a:solidFill>
              <a:srgbClr val="F58221"/>
            </a:solidFill>
          </a:ln>
        </p:spPr>
      </p:pic>
    </p:spTree>
    <p:extLst>
      <p:ext uri="{BB962C8B-B14F-4D97-AF65-F5344CB8AC3E}">
        <p14:creationId xmlns:p14="http://schemas.microsoft.com/office/powerpoint/2010/main" val="1590637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26050"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مثال: الصورة الإدراكية أو التخيلية (</a:t>
            </a:r>
            <a:r>
              <a:rPr lang="en-US" sz="2400" b="1" dirty="0">
                <a:solidFill>
                  <a:srgbClr val="00B0F0"/>
                </a:solidFill>
                <a:latin typeface="Alexandria" charset="0"/>
                <a:cs typeface="Alexandria" charset="0"/>
              </a:rPr>
              <a:t>Image</a:t>
            </a:r>
            <a:r>
              <a:rPr lang="ar-SA"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570691" cy="1752600"/>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dirty="0">
                <a:solidFill>
                  <a:schemeClr val="bg1"/>
                </a:solidFill>
                <a:latin typeface="Alexandria" charset="0"/>
                <a:cs typeface="Alexandria" charset="0"/>
              </a:rPr>
              <a:t>صورة انطباعية</a:t>
            </a:r>
            <a:endParaRPr lang="en-US"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48800" y="2879168"/>
            <a:ext cx="1857986" cy="1752600"/>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تعبير عن فكرة ما سواء إيجابيا أو سلبيا</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570691" cy="1752600"/>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تخيل في الذهن</a:t>
            </a:r>
            <a:endParaRPr lang="en-US" sz="2000" dirty="0">
              <a:solidFill>
                <a:schemeClr val="bg1"/>
              </a:solidFill>
              <a:latin typeface="Alexandria" charset="0"/>
              <a:cs typeface="Alexandria" charset="0"/>
            </a:endParaRPr>
          </a:p>
        </p:txBody>
      </p:sp>
      <p:sp>
        <p:nvSpPr>
          <p:cNvPr id="2" name="Rectangle 1">
            <a:extLst>
              <a:ext uri="{FF2B5EF4-FFF2-40B4-BE49-F238E27FC236}">
                <a16:creationId xmlns:a16="http://schemas.microsoft.com/office/drawing/2014/main" id="{7358B6EA-8B90-18CD-6124-CB194AC968D3}"/>
              </a:ext>
            </a:extLst>
          </p:cNvPr>
          <p:cNvSpPr/>
          <p:nvPr/>
        </p:nvSpPr>
        <p:spPr>
          <a:xfrm>
            <a:off x="3026440" y="2158544"/>
            <a:ext cx="5994400" cy="317236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marL="0" algn="just" defTabSz="914400" rtl="1" eaLnBrk="1" latinLnBrk="0" hangingPunct="1"/>
            <a:r>
              <a:rPr lang="ar-SA" sz="2400" dirty="0">
                <a:latin typeface="Alexandria" charset="0"/>
                <a:cs typeface="Alexandria" charset="0"/>
              </a:rPr>
              <a:t>تشعر الشركة بالقلق إزاء صورة الجمهور عنها وتحاول خلق صورة إيجابية عنها من خلال أنشطة العلاقات العامة.</a:t>
            </a:r>
          </a:p>
          <a:p>
            <a:pPr marL="0" algn="just" defTabSz="914400" rtl="1" eaLnBrk="1" latinLnBrk="0" hangingPunct="1"/>
            <a:endParaRPr lang="ar-SA" sz="2800" dirty="0">
              <a:latin typeface="Alexandria" charset="0"/>
              <a:cs typeface="Alexandria" charset="0"/>
            </a:endParaRPr>
          </a:p>
          <a:p>
            <a:pPr algn="just" rtl="1"/>
            <a:r>
              <a:rPr lang="ar-SA" sz="2000" dirty="0">
                <a:latin typeface="Alexandria" charset="0"/>
                <a:cs typeface="Alexandria" charset="0"/>
              </a:rPr>
              <a:t>فهذه صورة ذهنية للشركة لدي جمهورها وليست صورة ملموسة؛ فهي صورة انطباعية.</a:t>
            </a:r>
            <a:endParaRPr lang="en-US" sz="2000" dirty="0">
              <a:latin typeface="Alexandria" charset="0"/>
              <a:cs typeface="Alexandria" charset="0"/>
            </a:endParaRPr>
          </a:p>
        </p:txBody>
      </p:sp>
      <p:pic>
        <p:nvPicPr>
          <p:cNvPr id="8" name="Graphic 21">
            <a:extLst>
              <a:ext uri="{FF2B5EF4-FFF2-40B4-BE49-F238E27FC236}">
                <a16:creationId xmlns:a16="http://schemas.microsoft.com/office/drawing/2014/main" id="{96C9E1CF-E24B-4735-C0AF-6B7959BFE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44296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687750"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ماذا تعتقد بشأن هذا الرسم؟!</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96C9E1CF-E24B-4735-C0AF-6B7959BFE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descr="Cartoon of a cartoon of a person running away from a brick wall&#10;&#10;Description automatically generated">
            <a:extLst>
              <a:ext uri="{FF2B5EF4-FFF2-40B4-BE49-F238E27FC236}">
                <a16:creationId xmlns:a16="http://schemas.microsoft.com/office/drawing/2014/main" id="{A631FE86-3424-ADC2-BDBB-94A4F4BA44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5597" y="1813601"/>
            <a:ext cx="6700806" cy="4171686"/>
          </a:xfrm>
          <a:prstGeom prst="rect">
            <a:avLst/>
          </a:prstGeom>
        </p:spPr>
      </p:pic>
    </p:spTree>
    <p:extLst>
      <p:ext uri="{BB962C8B-B14F-4D97-AF65-F5344CB8AC3E}">
        <p14:creationId xmlns:p14="http://schemas.microsoft.com/office/powerpoint/2010/main" val="2926597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53442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مفهوم الصورة الصحفية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97125" y="1938774"/>
            <a:ext cx="5508461" cy="4093428"/>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تقنيا</a:t>
            </a:r>
            <a:r>
              <a:rPr lang="ar-SA" sz="2000" dirty="0">
                <a:latin typeface="Alexandria" charset="0"/>
                <a:cs typeface="Alexandria" charset="0"/>
              </a:rPr>
              <a:t>، الصورة الصحفية هي اللقطة الثابتة والمعبرة عن حالة ما أو حدث ما. وبالتالي فهي لغة بصرية تجذب العين تجاه المضامين المرافقة لها، وهي تقرب الأشياء والأجسام البعيدة.</a:t>
            </a:r>
          </a:p>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موضوعيا</a:t>
            </a:r>
            <a:r>
              <a:rPr lang="ar-SA" sz="2000" dirty="0">
                <a:latin typeface="Alexandria" charset="0"/>
                <a:cs typeface="Alexandria" charset="0"/>
              </a:rPr>
              <a:t>، هي تلك الصورة التي تعبر عن حدث ما أو قضية ما تهم الجمهور المستهدف.</a:t>
            </a:r>
          </a:p>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كفن</a:t>
            </a:r>
            <a:r>
              <a:rPr lang="ar-SA" sz="2000" dirty="0">
                <a:latin typeface="Alexandria" charset="0"/>
                <a:cs typeface="Alexandria" charset="0"/>
              </a:rPr>
              <a:t>، الصورة الصحفية هي فن صحفي يعبر عن موقف أو حدث (حالي، مهم، واضح، وجذاب) بطريقة فنية وجمالية مناسبة لهذا الحدث أو الموقف.</a:t>
            </a:r>
          </a:p>
        </p:txBody>
      </p:sp>
      <p:pic>
        <p:nvPicPr>
          <p:cNvPr id="2" name="Graphic 21">
            <a:extLst>
              <a:ext uri="{FF2B5EF4-FFF2-40B4-BE49-F238E27FC236}">
                <a16:creationId xmlns:a16="http://schemas.microsoft.com/office/drawing/2014/main" id="{7AAC5ACE-3679-A39F-D11C-2425C0E615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large crowd of people&#10;&#10;Description automatically generated">
            <a:extLst>
              <a:ext uri="{FF2B5EF4-FFF2-40B4-BE49-F238E27FC236}">
                <a16:creationId xmlns:a16="http://schemas.microsoft.com/office/drawing/2014/main" id="{A9E2DB14-AC1D-6EB6-FDB8-ECF452FC7B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2141974"/>
            <a:ext cx="4910711" cy="3822662"/>
          </a:xfrm>
          <a:prstGeom prst="rect">
            <a:avLst/>
          </a:prstGeom>
          <a:ln>
            <a:solidFill>
              <a:srgbClr val="000000"/>
            </a:solidFill>
          </a:ln>
        </p:spPr>
      </p:pic>
    </p:spTree>
    <p:extLst>
      <p:ext uri="{BB962C8B-B14F-4D97-AF65-F5344CB8AC3E}">
        <p14:creationId xmlns:p14="http://schemas.microsoft.com/office/powerpoint/2010/main" val="1036043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D5DA9-8C6F-D05F-E07F-6AF4472FFB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AB53F5-F54C-7C78-5CB8-BBE5F16346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A00AD24-5216-F580-76CB-3E8A01DCF396}"/>
              </a:ext>
            </a:extLst>
          </p:cNvPr>
          <p:cNvSpPr txBox="1"/>
          <p:nvPr/>
        </p:nvSpPr>
        <p:spPr>
          <a:xfrm>
            <a:off x="2513149" y="1019069"/>
            <a:ext cx="453442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المصور الصحفي</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BB91A68C-BA23-77B1-A8BA-1A33EB282E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C78F2F-1F59-F04A-AB93-04E751EDC89F}"/>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1A82DC85-E681-1DEE-CAB3-90DBF722FE5C}"/>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6012C18-D670-B89D-F61E-A06F4F6662D9}"/>
              </a:ext>
            </a:extLst>
          </p:cNvPr>
          <p:cNvSpPr txBox="1"/>
          <p:nvPr/>
        </p:nvSpPr>
        <p:spPr>
          <a:xfrm>
            <a:off x="762001" y="2061435"/>
            <a:ext cx="10543586" cy="3871509"/>
          </a:xfrm>
          <a:prstGeom prst="rect">
            <a:avLst/>
          </a:prstGeom>
          <a:noFill/>
        </p:spPr>
        <p:txBody>
          <a:bodyPr wrap="square" rtlCol="0">
            <a:spAutoFit/>
          </a:bodyPr>
          <a:lstStyle/>
          <a:p>
            <a:pPr marL="285750" indent="-285750" algn="just" rtl="1">
              <a:lnSpc>
                <a:spcPts val="2660"/>
              </a:lnSpc>
              <a:buFont typeface="Wingdings" pitchFamily="2" charset="2"/>
              <a:buChar char="§"/>
            </a:pPr>
            <a:r>
              <a:rPr lang="ar-SA" b="1" dirty="0">
                <a:solidFill>
                  <a:srgbClr val="F58221"/>
                </a:solidFill>
                <a:latin typeface="Alexandria" pitchFamily="2" charset="-78"/>
                <a:cs typeface="Alexandria" pitchFamily="2" charset="-78"/>
              </a:rPr>
              <a:t>المصور الصحفي: </a:t>
            </a:r>
            <a:r>
              <a:rPr lang="ar-SA" dirty="0">
                <a:solidFill>
                  <a:srgbClr val="000000"/>
                </a:solidFill>
                <a:latin typeface="Alexandria" pitchFamily="2" charset="-78"/>
                <a:cs typeface="Alexandria" pitchFamily="2" charset="-78"/>
              </a:rPr>
              <a:t>هو محرر صحفي يعتمد على الكاميرا في تحرير المواضيع الصحفية المختلفة، وبمعزل عن توجيهات محرر النص المكتوب، ولكن وفق خطة واضحة ومحددة، تفاديا للازدواجية أو سوء الفهم، وهذه الخطة تعدها الأقسام المختصة بالصحيفة مثل القسم الرياضي أو السياسي إلخ</a:t>
            </a:r>
          </a:p>
          <a:p>
            <a:pPr marL="285750" indent="-285750" algn="just" rtl="1">
              <a:lnSpc>
                <a:spcPts val="2660"/>
              </a:lnSpc>
              <a:buFont typeface="Wingdings" pitchFamily="2" charset="2"/>
              <a:buChar char="§"/>
            </a:pPr>
            <a:r>
              <a:rPr lang="ar-SA" b="1" dirty="0">
                <a:solidFill>
                  <a:srgbClr val="F58221"/>
                </a:solidFill>
                <a:latin typeface="Alexandria" pitchFamily="2" charset="-78"/>
                <a:cs typeface="Alexandria" pitchFamily="2" charset="-78"/>
              </a:rPr>
              <a:t>المصور الصحفي المستقل</a:t>
            </a:r>
            <a:r>
              <a:rPr lang="ar-SA" dirty="0">
                <a:solidFill>
                  <a:srgbClr val="000000"/>
                </a:solidFill>
                <a:latin typeface="Alexandria" pitchFamily="2" charset="-78"/>
                <a:cs typeface="Alexandria" pitchFamily="2" charset="-78"/>
              </a:rPr>
              <a:t>:</a:t>
            </a:r>
            <a:r>
              <a:rPr lang="en-US"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وهو الصحفي الذي يعمل لحسابه الخاص ولا ينتمي لمؤسسة إعلامية بعينها، ولذا فهو الذي يوفر لنفسه معداته ومواده ومواضيعه الصحفية، ويبيع إنتاجه التصويري للجهات المعنية بالصور الصحفية مثل الصحف ووكالات الأنباء.</a:t>
            </a:r>
            <a:endParaRPr lang="en-US" dirty="0">
              <a:solidFill>
                <a:srgbClr val="000000"/>
              </a:solidFill>
              <a:latin typeface="Alexandria" pitchFamily="2" charset="-78"/>
              <a:cs typeface="Alexandria" pitchFamily="2" charset="-78"/>
            </a:endParaRPr>
          </a:p>
          <a:p>
            <a:pPr marL="285750" indent="-285750" algn="just" rtl="1">
              <a:lnSpc>
                <a:spcPts val="2660"/>
              </a:lnSpc>
              <a:buFont typeface="Wingdings" pitchFamily="2" charset="2"/>
              <a:buChar char="§"/>
            </a:pPr>
            <a:r>
              <a:rPr lang="ar-SA" b="1" dirty="0">
                <a:solidFill>
                  <a:srgbClr val="F58221"/>
                </a:solidFill>
                <a:latin typeface="Alexandria" pitchFamily="2" charset="-78"/>
                <a:cs typeface="Alexandria" pitchFamily="2" charset="-78"/>
              </a:rPr>
              <a:t>المصور الصحفي الموظف</a:t>
            </a:r>
            <a:r>
              <a:rPr lang="ar-SA" b="1"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وهو يعمل في وظيفة مصور صحفي لدي واحدة من المؤسسات الصحفية أو الإعلامية، وفي هذه الحالة فإن المؤسسة توفر له المعدات التقنية وكذلك الاحتياجات المالية، وهي التي تحدد لهم الموضوعات التي يقومون بتصويرها في إطار سياسة المؤسسة واحتياجاتها. </a:t>
            </a:r>
            <a:r>
              <a:rPr lang="ar-SA" dirty="0">
                <a:solidFill>
                  <a:srgbClr val="C00000"/>
                </a:solidFill>
                <a:latin typeface="Alexandria" pitchFamily="2" charset="-78"/>
                <a:cs typeface="Alexandria" pitchFamily="2" charset="-78"/>
              </a:rPr>
              <a:t>ولا يجب أن تحدد لهم أفكار التصوير فذلك يحد من الإبداع ولأنه من الصعوبة التنبؤ بكيفية سير الأحداث</a:t>
            </a:r>
            <a:r>
              <a:rPr lang="ar-SA" dirty="0">
                <a:solidFill>
                  <a:srgbClr val="000000"/>
                </a:solidFill>
                <a:latin typeface="Alexandria" pitchFamily="2" charset="-78"/>
                <a:cs typeface="Alexandria" pitchFamily="2" charset="-78"/>
              </a:rPr>
              <a:t>. </a:t>
            </a:r>
            <a:endParaRPr lang="en-US" dirty="0">
              <a:solidFill>
                <a:srgbClr val="00000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6AB97702-B64A-A4A8-5349-EDF77A8AF9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95432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E5452-24FA-483A-CBAD-524733EC6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965E91-5E8B-133B-AEEC-74D35E60C2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6C5EC8D0-2374-01C6-649B-6ED347BDFFFA}"/>
              </a:ext>
            </a:extLst>
          </p:cNvPr>
          <p:cNvSpPr txBox="1"/>
          <p:nvPr/>
        </p:nvSpPr>
        <p:spPr>
          <a:xfrm>
            <a:off x="2513149" y="1019069"/>
            <a:ext cx="4534421" cy="523220"/>
          </a:xfrm>
          <a:prstGeom prst="rect">
            <a:avLst/>
          </a:prstGeom>
          <a:noFill/>
        </p:spPr>
        <p:txBody>
          <a:bodyPr wrap="square" rtlCol="0">
            <a:spAutoFit/>
          </a:bodyPr>
          <a:lstStyle/>
          <a:p>
            <a:pPr algn="ctr" rtl="1"/>
            <a:r>
              <a:rPr lang="ar-SA" sz="2800" b="1" dirty="0">
                <a:solidFill>
                  <a:srgbClr val="C00000"/>
                </a:solidFill>
                <a:latin typeface="Alexandria" charset="0"/>
                <a:cs typeface="Alexandria" charset="0"/>
              </a:rPr>
              <a:t>سمات المصور الصحفي</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9ABFB30-78D8-A69D-4F66-4483323A28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602E8D-B35D-36B0-4CA2-F104BCEF6303}"/>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BEE14221-692D-AA42-5621-B87B69B07B35}"/>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13E3BF3-6CE2-8C3C-FEFD-4472E4B681D7}"/>
              </a:ext>
            </a:extLst>
          </p:cNvPr>
          <p:cNvSpPr txBox="1"/>
          <p:nvPr/>
        </p:nvSpPr>
        <p:spPr>
          <a:xfrm>
            <a:off x="762001" y="2061435"/>
            <a:ext cx="10543586" cy="3554819"/>
          </a:xfrm>
          <a:prstGeom prst="rect">
            <a:avLst/>
          </a:prstGeom>
          <a:noFill/>
        </p:spPr>
        <p:txBody>
          <a:bodyPr wrap="square" rtlCol="0">
            <a:spAutoFit/>
          </a:bodyPr>
          <a:lstStyle/>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الإلمام بتقنيات التصوير والتي تمكنه من أداء عمله بكفاءة وفعالية عالية.</a:t>
            </a:r>
          </a:p>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الإلمام بالجوانب القانونية والإدارية المرتبة بعمله، والتي تحدد حقوقه وواجباته.</a:t>
            </a:r>
            <a:endParaRPr lang="en-US" sz="2400" dirty="0">
              <a:latin typeface="Alexandria" pitchFamily="2" charset="-78"/>
              <a:cs typeface="Alexandria" pitchFamily="2" charset="-78"/>
            </a:endParaRPr>
          </a:p>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الإلمام بالجوانب والدلالات الاجتماعية والثقافية للموضوعات لضمان نجاحها.</a:t>
            </a:r>
          </a:p>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القدرة على الابتكار وطرح رؤى جديدة بعيدة عن الأفكار التقليدية والمستهلكة. </a:t>
            </a:r>
          </a:p>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الدراية الكاملة بالسياسة التحريرية والإخراجية للمؤسسة الصحفية لتصوير ما يتلاءم وتلك السياسة.</a:t>
            </a:r>
          </a:p>
          <a:p>
            <a:pPr marL="285750" indent="-285750" algn="just" rtl="1">
              <a:lnSpc>
                <a:spcPts val="2660"/>
              </a:lnSpc>
              <a:buFont typeface="Wingdings" pitchFamily="2" charset="2"/>
              <a:buChar char="§"/>
            </a:pPr>
            <a:r>
              <a:rPr lang="ar-SA" sz="2400" dirty="0">
                <a:latin typeface="Alexandria" pitchFamily="2" charset="-78"/>
                <a:cs typeface="Alexandria" pitchFamily="2" charset="-78"/>
              </a:rPr>
              <a:t>الاستعداد الدائم؛ الذهني والتقني لتصوير أي حدث طارئ أو عاجل.</a:t>
            </a:r>
          </a:p>
        </p:txBody>
      </p:sp>
      <p:pic>
        <p:nvPicPr>
          <p:cNvPr id="2" name="Graphic 21">
            <a:extLst>
              <a:ext uri="{FF2B5EF4-FFF2-40B4-BE49-F238E27FC236}">
                <a16:creationId xmlns:a16="http://schemas.microsoft.com/office/drawing/2014/main" id="{0F20C72B-682C-15C2-C3F7-416F168E17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5100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701689"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خصائص الصورة الصحفية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97125" y="1938774"/>
            <a:ext cx="5508461" cy="3477875"/>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dirty="0">
                <a:latin typeface="Alexandria" charset="0"/>
                <a:cs typeface="Alexandria" charset="0"/>
              </a:rPr>
              <a:t>تعبر الصورة الصحفية بصدق وأمانة وموضوعية عن الأحداث والأشخاص وغيرها.</a:t>
            </a:r>
          </a:p>
          <a:p>
            <a:pPr marL="342900" indent="-342900" algn="just" rtl="1">
              <a:spcBef>
                <a:spcPts val="1200"/>
              </a:spcBef>
              <a:buFont typeface="Wingdings" pitchFamily="2" charset="2"/>
              <a:buChar char="§"/>
            </a:pPr>
            <a:r>
              <a:rPr lang="ar-SA" sz="2000" dirty="0">
                <a:latin typeface="Alexandria" charset="0"/>
                <a:cs typeface="Alexandria" charset="0"/>
              </a:rPr>
              <a:t>غالبا ترفق الصورة الصحفية مع مادة تحريرية معينة وذلك بغرض التأكيد، التوضيح، التفسير، الدعم، الإضافة، لفت الانتباه، زيادة الاهتمام، القابلية للقراءة، الإمتاع.</a:t>
            </a:r>
          </a:p>
          <a:p>
            <a:pPr marL="342900" indent="-342900" algn="just" rtl="1">
              <a:spcBef>
                <a:spcPts val="1200"/>
              </a:spcBef>
              <a:buFont typeface="Wingdings" pitchFamily="2" charset="2"/>
              <a:buChar char="§"/>
            </a:pPr>
            <a:r>
              <a:rPr lang="ar-SA" sz="2000" dirty="0">
                <a:latin typeface="Alexandria" charset="0"/>
                <a:cs typeface="Alexandria" charset="0"/>
              </a:rPr>
              <a:t>يقوم المصور الصحفي بالتقاطها بطريقة تعكس حسا فنيا </a:t>
            </a:r>
            <a:r>
              <a:rPr lang="ar-SA" sz="2000" dirty="0" err="1">
                <a:latin typeface="Alexandria" charset="0"/>
                <a:cs typeface="Alexandria" charset="0"/>
              </a:rPr>
              <a:t>اتصاليا</a:t>
            </a:r>
            <a:r>
              <a:rPr lang="ar-SA" sz="2000" dirty="0">
                <a:latin typeface="Alexandria" charset="0"/>
                <a:cs typeface="Alexandria" charset="0"/>
              </a:rPr>
              <a:t> وفهما لوظيفتها سواء الإخبارية، أو التسجيلية، أو التفسيرية، أو الجمالية. </a:t>
            </a:r>
          </a:p>
        </p:txBody>
      </p:sp>
      <p:pic>
        <p:nvPicPr>
          <p:cNvPr id="2" name="Graphic 21">
            <a:extLst>
              <a:ext uri="{FF2B5EF4-FFF2-40B4-BE49-F238E27FC236}">
                <a16:creationId xmlns:a16="http://schemas.microsoft.com/office/drawing/2014/main" id="{36AA0E40-F52C-42B2-742D-13E9B8D1B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in military uniforms&#10;&#10;Description automatically generated">
            <a:extLst>
              <a:ext uri="{FF2B5EF4-FFF2-40B4-BE49-F238E27FC236}">
                <a16:creationId xmlns:a16="http://schemas.microsoft.com/office/drawing/2014/main" id="{E240A364-45DD-16CE-8B3C-204D97DBD7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300" y="2170090"/>
            <a:ext cx="4910711" cy="3752514"/>
          </a:xfrm>
          <a:prstGeom prst="rect">
            <a:avLst/>
          </a:prstGeom>
          <a:ln>
            <a:solidFill>
              <a:srgbClr val="000000"/>
            </a:solidFill>
          </a:ln>
        </p:spPr>
      </p:pic>
    </p:spTree>
    <p:extLst>
      <p:ext uri="{BB962C8B-B14F-4D97-AF65-F5344CB8AC3E}">
        <p14:creationId xmlns:p14="http://schemas.microsoft.com/office/powerpoint/2010/main" val="3039807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56787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191000" y="1964174"/>
            <a:ext cx="7076486" cy="3939540"/>
          </a:xfrm>
          <a:prstGeom prst="rect">
            <a:avLst/>
          </a:prstGeom>
          <a:noFill/>
        </p:spPr>
        <p:txBody>
          <a:bodyPr wrap="square" rtlCol="0">
            <a:spAutoFit/>
          </a:bodyPr>
          <a:lstStyle/>
          <a:p>
            <a:pPr algn="just" rtl="1">
              <a:spcBef>
                <a:spcPts val="1200"/>
              </a:spcBef>
            </a:pPr>
            <a:r>
              <a:rPr lang="ar-SA" sz="2000" dirty="0">
                <a:latin typeface="Alexandria" charset="0"/>
                <a:cs typeface="Alexandria" charset="0"/>
              </a:rPr>
              <a:t>إن الصحافة المكتوبة هي وسيلة إعلام مهمة ورئيسية بالنسبة للمواطن بما تحتويه من صحف يومية ومجلات أسبوعية في تفسير الأحداث وإيضاحها للجمهور المستهدف من القراء. </a:t>
            </a:r>
          </a:p>
          <a:p>
            <a:pPr algn="just" rtl="1">
              <a:spcBef>
                <a:spcPts val="1200"/>
              </a:spcBef>
            </a:pPr>
            <a:r>
              <a:rPr lang="ar-SA" sz="2000" dirty="0">
                <a:latin typeface="Alexandria" charset="0"/>
                <a:cs typeface="Alexandria" charset="0"/>
              </a:rPr>
              <a:t>تمثل الصورة الصحفية محور الارتكاز المهم والأساسي الذي تعتمد عليه بشكل كبير وسائل الإعلام المطبوعة كمادة إيضاحية أو تأكيدية.</a:t>
            </a:r>
          </a:p>
          <a:p>
            <a:pPr algn="just" rtl="1">
              <a:spcBef>
                <a:spcPts val="1200"/>
              </a:spcBef>
            </a:pPr>
            <a:r>
              <a:rPr lang="ar-SA" sz="2000" dirty="0">
                <a:latin typeface="Alexandria" charset="0"/>
                <a:cs typeface="Alexandria" charset="0"/>
              </a:rPr>
              <a:t>يفضل عدم صدور جريدة أو مجلة بدون وسيط إيضاحي مرئي من الصور.</a:t>
            </a:r>
          </a:p>
          <a:p>
            <a:pPr algn="just" rtl="1">
              <a:spcBef>
                <a:spcPts val="1200"/>
              </a:spcBef>
            </a:pPr>
            <a:r>
              <a:rPr lang="ar-SA" sz="2000" dirty="0">
                <a:latin typeface="Alexandria" charset="0"/>
                <a:cs typeface="Alexandria" charset="0"/>
              </a:rPr>
              <a:t>مع بداية القرن الحالي قال وليم مور "إن الغرض من أي فن هو صناعة التأثير في الجمهور المستهدف وليس فقط تسجيل الحقائق والوقائع. </a:t>
            </a:r>
          </a:p>
        </p:txBody>
      </p:sp>
      <p:pic>
        <p:nvPicPr>
          <p:cNvPr id="2" name="Graphic 21">
            <a:extLst>
              <a:ext uri="{FF2B5EF4-FFF2-40B4-BE49-F238E27FC236}">
                <a16:creationId xmlns:a16="http://schemas.microsoft.com/office/drawing/2014/main" id="{A6C9D843-89D1-4316-E885-A69BECFED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large crowd of people in a large crowd&#10;&#10;Description automatically generated">
            <a:extLst>
              <a:ext uri="{FF2B5EF4-FFF2-40B4-BE49-F238E27FC236}">
                <a16:creationId xmlns:a16="http://schemas.microsoft.com/office/drawing/2014/main" id="{1595DE4D-A5F5-95B3-DE0E-ACCBAAFA57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900" y="2141974"/>
            <a:ext cx="3429000" cy="3780630"/>
          </a:xfrm>
          <a:prstGeom prst="rect">
            <a:avLst/>
          </a:prstGeom>
          <a:ln>
            <a:solidFill>
              <a:srgbClr val="000000"/>
            </a:solidFill>
          </a:ln>
        </p:spPr>
      </p:pic>
    </p:spTree>
    <p:extLst>
      <p:ext uri="{BB962C8B-B14F-4D97-AF65-F5344CB8AC3E}">
        <p14:creationId xmlns:p14="http://schemas.microsoft.com/office/powerpoint/2010/main" val="2637332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81670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66722" y="2230874"/>
            <a:ext cx="5500764" cy="3477875"/>
          </a:xfrm>
          <a:prstGeom prst="rect">
            <a:avLst/>
          </a:prstGeom>
          <a:noFill/>
        </p:spPr>
        <p:txBody>
          <a:bodyPr wrap="square" rtlCol="0">
            <a:spAutoFit/>
          </a:bodyPr>
          <a:lstStyle/>
          <a:p>
            <a:pPr algn="just" rtl="1">
              <a:spcBef>
                <a:spcPts val="1200"/>
              </a:spcBef>
            </a:pPr>
            <a:r>
              <a:rPr lang="ar-SA" sz="2000" dirty="0">
                <a:latin typeface="Alexandria" charset="0"/>
                <a:cs typeface="Alexandria" charset="0"/>
              </a:rPr>
              <a:t>لقد كانت الصورة الصحفية فيما مضي مجرد أداة لنقل الواقع وتسجيله كما هو؛ ولكن عندما تم التعامل مع الصورة كفن تغيرت هذه النظرة.</a:t>
            </a:r>
          </a:p>
          <a:p>
            <a:pPr algn="just" rtl="1">
              <a:spcBef>
                <a:spcPts val="1200"/>
              </a:spcBef>
            </a:pPr>
            <a:r>
              <a:rPr lang="ar-SA" sz="2000" dirty="0">
                <a:latin typeface="Alexandria" charset="0"/>
                <a:cs typeface="Alexandria" charset="0"/>
              </a:rPr>
              <a:t>فلم تعد الصورة الصحفية مجرد لوحة صامتة لمنظر طبيعي أو غيره، وإنما أصبحت الصورة معاناة إنسانية، فكرة تحمل مضمونا إنسانيا وجدانيا فكريا. </a:t>
            </a:r>
          </a:p>
          <a:p>
            <a:pPr algn="just" rtl="1">
              <a:spcBef>
                <a:spcPts val="1200"/>
              </a:spcBef>
            </a:pPr>
            <a:r>
              <a:rPr lang="ar-SA" sz="2000" dirty="0">
                <a:latin typeface="Alexandria" charset="0"/>
                <a:cs typeface="Alexandria" charset="0"/>
              </a:rPr>
              <a:t>ففي هذه الصورة مجموعة من الجنود يؤدون التحية العسكرية لضابط سابق فقد ساقيه في الحرب.</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saluting a person&#10;&#10;Description automatically generated">
            <a:extLst>
              <a:ext uri="{FF2B5EF4-FFF2-40B4-BE49-F238E27FC236}">
                <a16:creationId xmlns:a16="http://schemas.microsoft.com/office/drawing/2014/main" id="{968EED68-6C9A-F79F-29E7-0FAC2C60FB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848" y="2195490"/>
            <a:ext cx="4824360" cy="3638550"/>
          </a:xfrm>
          <a:prstGeom prst="rect">
            <a:avLst/>
          </a:prstGeom>
          <a:ln>
            <a:solidFill>
              <a:srgbClr val="000000"/>
            </a:solidFill>
          </a:ln>
        </p:spPr>
      </p:pic>
    </p:spTree>
    <p:extLst>
      <p:ext uri="{BB962C8B-B14F-4D97-AF65-F5344CB8AC3E}">
        <p14:creationId xmlns:p14="http://schemas.microsoft.com/office/powerpoint/2010/main" val="39196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81670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66722" y="2230874"/>
            <a:ext cx="5500764" cy="3214213"/>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بات التصوير الصحفي اليوم من أهم ركائز العمل الإعلامي والصحفي، بل الركيزة الأساسية في </a:t>
            </a:r>
            <a:r>
              <a:rPr lang="ar-SA" sz="2000" dirty="0">
                <a:solidFill>
                  <a:srgbClr val="C00000"/>
                </a:solidFill>
                <a:latin typeface="Alexandria" charset="0"/>
                <a:cs typeface="Alexandria" charset="0"/>
              </a:rPr>
              <a:t>الصحافة المصورة </a:t>
            </a:r>
            <a:r>
              <a:rPr lang="ar-SA" sz="2000" dirty="0">
                <a:latin typeface="Alexandria" charset="0"/>
                <a:cs typeface="Alexandria" charset="0"/>
              </a:rPr>
              <a:t>التي تعتمد فيما يزيد عن 90٪ من مادتها التحريرية على عنصر الصورة الفوتوغرافية.</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كذلك الصحافة المتخصصة كصحافة المرأة والرياضة والفن وغيرها، هي الأخرى تعتمد بشكل كبير على عنصر الصورة الفوتوغرافية.</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undefined">
            <a:extLst>
              <a:ext uri="{FF2B5EF4-FFF2-40B4-BE49-F238E27FC236}">
                <a16:creationId xmlns:a16="http://schemas.microsoft.com/office/drawing/2014/main" id="{32B0DC26-2A8A-7D41-591F-55D68964D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849" y="2195490"/>
            <a:ext cx="4824360" cy="3638550"/>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632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6DDD-364F-90AB-7F54-7AE5781AEA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1DF1EE-22D7-06F2-FEE0-4E5440540B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1780727-A3EB-EE20-3AD6-0DB1AC56C9F0}"/>
              </a:ext>
            </a:extLst>
          </p:cNvPr>
          <p:cNvSpPr txBox="1"/>
          <p:nvPr/>
        </p:nvSpPr>
        <p:spPr>
          <a:xfrm>
            <a:off x="2513149" y="1019069"/>
            <a:ext cx="481670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وظائف الصورة الصحفية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D01C7E4-71EC-8815-74C0-5FC3284B7F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018D43-6FA6-0C6A-4CB1-73CD155434DC}"/>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8B0011CB-7F50-88E9-375A-CD36F5E166A6}"/>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6C86F43-6CEE-05AA-90F6-E38479DA5E55}"/>
              </a:ext>
            </a:extLst>
          </p:cNvPr>
          <p:cNvSpPr txBox="1"/>
          <p:nvPr/>
        </p:nvSpPr>
        <p:spPr>
          <a:xfrm>
            <a:off x="762000" y="2230874"/>
            <a:ext cx="10505486" cy="3515642"/>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dirty="0">
                <a:latin typeface="Alexandria" charset="0"/>
                <a:cs typeface="Alexandria" charset="0"/>
              </a:rPr>
              <a:t>وظيفة إخبارية معلوماتية، تنقل الصور المعلومات بشكل أوضح من الكلمات أحيانا.</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التوثيق والمصداقية للأحداث الرسمية وغير الرسمية، فتستخدم الصور للتأكيد وتوثيق حياة الشعوب.</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تثبيت المعلومات في الذاكرة، فالمدخل البصري أكثر رسوخا وبقاء في عقل الجمهور.</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وظيفة إخراجية، من خلال تصنيف الأخبار حسب أهميتها، الفصل بين العناوين العمودية المتجاورة، توجيه حركة عين الجمهور، كذلك تضفي الحيوية والحركة على صفحات الجريدة.</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التأثير في نفس القارئ، فالصحف التي تصدر بدون صور مملة وغير قادرة على إقناع القارئ وإمتاعه.</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وظيفة جمالية وفنية، فالصورة لديها القدرة على أن تجعل الصحيفة </a:t>
            </a:r>
            <a:r>
              <a:rPr lang="ar-SA" dirty="0" err="1">
                <a:latin typeface="Alexandria" charset="0"/>
                <a:cs typeface="Alexandria" charset="0"/>
              </a:rPr>
              <a:t>ملئية</a:t>
            </a:r>
            <a:r>
              <a:rPr lang="ar-SA" dirty="0">
                <a:latin typeface="Alexandria" charset="0"/>
                <a:cs typeface="Alexandria" charset="0"/>
              </a:rPr>
              <a:t> بالحيوية والنشاط والتنوع والجاذبية، وهي مفيدة من الناحية التجارية والتسويقية.</a:t>
            </a:r>
          </a:p>
        </p:txBody>
      </p:sp>
      <p:pic>
        <p:nvPicPr>
          <p:cNvPr id="2" name="Graphic 21">
            <a:extLst>
              <a:ext uri="{FF2B5EF4-FFF2-40B4-BE49-F238E27FC236}">
                <a16:creationId xmlns:a16="http://schemas.microsoft.com/office/drawing/2014/main" id="{AD2B7B59-BD84-7A73-40BF-1F8B6048B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7140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أ</a:t>
            </a:r>
            <a:r>
              <a:rPr lang="ar-SA" dirty="0">
                <a:solidFill>
                  <a:srgbClr val="000000"/>
                </a:solidFill>
                <a:latin typeface="Alexandria" pitchFamily="2" charset="-78"/>
                <a:cs typeface="Alexandria" pitchFamily="2" charset="-78"/>
              </a:rPr>
              <a:t>. الصورة الصغيرة: وهي صور شخصية، يتم نشرها في الجرائد أو المجلات أو الصحف الإليكترونية للشخصيات المختلفة. وعادة ما يراعي فيها الأمور التالية:</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1.زاوية التصوير.</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2.حجم الشخص الظاهر في الصورة.</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3.لون الصورة</a:t>
            </a:r>
            <a:endParaRPr lang="en-US"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B0F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806950" y="1136132"/>
            <a:ext cx="4578101" cy="81280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الحجم،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781549"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ب. الصورة المتوسطة: وهي الصورة التي تصور جوانب أخري غير الشخصيات، كاجتماع تظهر فيها عدة شخصيات، ومن الأمور الملفتة للانتباه في بعض الصحف نشر صور الشخصيات بالحجم المتوسط دون أن يعبر عن شيء محدد سوي ملامح الوجه الاعتيادية. </a:t>
            </a:r>
            <a:endParaRPr lang="en-US"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ج</a:t>
            </a:r>
            <a:r>
              <a:rPr lang="ar-SA" dirty="0">
                <a:solidFill>
                  <a:srgbClr val="000000"/>
                </a:solidFill>
                <a:latin typeface="Alexandria" pitchFamily="2" charset="-78"/>
                <a:cs typeface="Alexandria" pitchFamily="2" charset="-78"/>
              </a:rPr>
              <a:t>. الصورة الكبيرة: وهي الصورة التي يظهر فيها موقفا معينا، وقد استعانت الصحف بهذا النوع من الصور لاكتشاف أهمية الصورة الكبيرة في التعبير عن الموقف أو الحدث بشكل كاف وواف، وعلى الرغم من ذلك فإن بعض الصحف تنشر الصور بهذا الحجم دون وجود مبرر منطقي لاستخدامها.</a:t>
            </a:r>
            <a:endParaRPr lang="en-US"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66472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288098" y="2400302"/>
            <a:ext cx="2052691" cy="400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أ</a:t>
            </a:r>
            <a:r>
              <a:rPr lang="ar-SA" dirty="0">
                <a:solidFill>
                  <a:srgbClr val="000000"/>
                </a:solidFill>
                <a:latin typeface="Alexandria" pitchFamily="2" charset="-78"/>
                <a:cs typeface="Alexandria" pitchFamily="2" charset="-78"/>
              </a:rPr>
              <a:t>. الصورة الصغيرة</a:t>
            </a:r>
            <a:endParaRPr lang="en-US"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B0F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806950" y="1136132"/>
            <a:ext cx="4578101" cy="81280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الحجم،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870757" y="2400301"/>
            <a:ext cx="2578983" cy="416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ب. الصورة المتوسطة</a:t>
            </a:r>
            <a:endParaRPr lang="en-US"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1159817" y="2400301"/>
            <a:ext cx="1917920" cy="308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ج</a:t>
            </a:r>
            <a:r>
              <a:rPr lang="ar-SA" dirty="0">
                <a:solidFill>
                  <a:srgbClr val="000000"/>
                </a:solidFill>
                <a:latin typeface="Alexandria" pitchFamily="2" charset="-78"/>
                <a:cs typeface="Alexandria" pitchFamily="2" charset="-78"/>
              </a:rPr>
              <a:t>. الصورة الكبيرة</a:t>
            </a:r>
            <a:endParaRPr lang="en-US"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a:endCxn id="19" idx="0"/>
          </p:cNvCxnSpPr>
          <p:nvPr/>
        </p:nvCxnSpPr>
        <p:spPr>
          <a:xfrm flipV="1">
            <a:off x="6223000" y="2092143"/>
            <a:ext cx="4076543" cy="1"/>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1017889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a:stCxn id="21" idx="0"/>
          </p:cNvCxnSpPr>
          <p:nvPr/>
        </p:nvCxnSpPr>
        <p:spPr>
          <a:xfrm>
            <a:off x="2104373" y="2092143"/>
            <a:ext cx="4118627"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198372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052" name="Picture 4" descr="في ذكرى رحيل أم كلثوم.. إليك كل ما تريد معرفته عن قصور القلب | الكونسلتو">
            <a:extLst>
              <a:ext uri="{FF2B5EF4-FFF2-40B4-BE49-F238E27FC236}">
                <a16:creationId xmlns:a16="http://schemas.microsoft.com/office/drawing/2014/main" id="{63154CC5-CC12-319B-55E1-2417333CB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3828" y="3108569"/>
            <a:ext cx="3186972" cy="318406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group of people walking in a room&#10;&#10;Description automatically generated">
            <a:extLst>
              <a:ext uri="{FF2B5EF4-FFF2-40B4-BE49-F238E27FC236}">
                <a16:creationId xmlns:a16="http://schemas.microsoft.com/office/drawing/2014/main" id="{A7E37EE0-ABBE-7209-4553-1BD5811AA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9455" y="3112389"/>
            <a:ext cx="4038135" cy="3180242"/>
          </a:xfrm>
          <a:prstGeom prst="rect">
            <a:avLst/>
          </a:prstGeom>
        </p:spPr>
      </p:pic>
      <p:pic>
        <p:nvPicPr>
          <p:cNvPr id="2054" name="Picture 6" descr="جنازة حليم">
            <a:extLst>
              <a:ext uri="{FF2B5EF4-FFF2-40B4-BE49-F238E27FC236}">
                <a16:creationId xmlns:a16="http://schemas.microsoft.com/office/drawing/2014/main" id="{5BF77586-8117-8834-7CF5-32680B3754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139" y="3108568"/>
            <a:ext cx="3914078" cy="3184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12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err="1">
                <a:solidFill>
                  <a:srgbClr val="F58221"/>
                </a:solidFill>
                <a:latin typeface="Alexandria" pitchFamily="2" charset="-78"/>
                <a:cs typeface="Alexandria" pitchFamily="2" charset="-78"/>
              </a:rPr>
              <a:t>أ</a:t>
            </a:r>
            <a:r>
              <a:rPr lang="ar-SA" sz="1600" b="1" dirty="0">
                <a:solidFill>
                  <a:srgbClr val="F58221"/>
                </a:solidFill>
                <a:latin typeface="Alexandria" pitchFamily="2" charset="-78"/>
                <a:cs typeface="Alexandria" pitchFamily="2" charset="-78"/>
              </a:rPr>
              <a:t>. صور الشخصيات</a:t>
            </a:r>
            <a:r>
              <a:rPr lang="ar-SA" sz="1600" dirty="0">
                <a:solidFill>
                  <a:srgbClr val="000000"/>
                </a:solidFill>
                <a:latin typeface="Alexandria" pitchFamily="2" charset="-78"/>
                <a:cs typeface="Alexandria" pitchFamily="2" charset="-78"/>
              </a:rPr>
              <a:t>: وهي التي تظهر وجه شخصية من الشخصيات.</a:t>
            </a:r>
          </a:p>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ب. الصورة الوصفية</a:t>
            </a:r>
            <a:r>
              <a:rPr lang="ar-SA" sz="1600" dirty="0">
                <a:solidFill>
                  <a:srgbClr val="000000"/>
                </a:solidFill>
                <a:latin typeface="Alexandria" pitchFamily="2" charset="-78"/>
                <a:cs typeface="Alexandria" pitchFamily="2" charset="-78"/>
              </a:rPr>
              <a:t>: وهي الصورة التي تساهم في وصف الحدث، كأن تنشر الصحيفة تقريرا عن افتتاح </a:t>
            </a:r>
            <a:r>
              <a:rPr lang="ar-SA" sz="1600" dirty="0" err="1">
                <a:solidFill>
                  <a:srgbClr val="000000"/>
                </a:solidFill>
                <a:latin typeface="Alexandria" pitchFamily="2" charset="-78"/>
                <a:cs typeface="Alexandria" pitchFamily="2" charset="-78"/>
              </a:rPr>
              <a:t>مستشفي</a:t>
            </a:r>
            <a:r>
              <a:rPr lang="ar-SA" sz="1600" dirty="0">
                <a:solidFill>
                  <a:srgbClr val="000000"/>
                </a:solidFill>
                <a:latin typeface="Alexandria" pitchFamily="2" charset="-78"/>
                <a:cs typeface="Alexandria" pitchFamily="2" charset="-78"/>
              </a:rPr>
              <a:t> جديد، وتنشر معه صور لمجموعة من الأطباء خلف الأجهزة الحديثة </a:t>
            </a:r>
            <a:r>
              <a:rPr lang="ar-SA" sz="1600" dirty="0" err="1">
                <a:solidFill>
                  <a:srgbClr val="000000"/>
                </a:solidFill>
                <a:latin typeface="Alexandria" pitchFamily="2" charset="-78"/>
                <a:cs typeface="Alexandria" pitchFamily="2" charset="-78"/>
              </a:rPr>
              <a:t>بالمستشفي</a:t>
            </a:r>
            <a:r>
              <a:rPr lang="ar-SA" sz="1600" dirty="0">
                <a:solidFill>
                  <a:srgbClr val="000000"/>
                </a:solidFill>
                <a:latin typeface="Alexandria" pitchFamily="2" charset="-78"/>
                <a:cs typeface="Alexandria" pitchFamily="2" charset="-78"/>
              </a:rPr>
              <a:t>.</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781549"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ج. الصورة الرقيب</a:t>
            </a:r>
            <a:r>
              <a:rPr lang="ar-SA" sz="1600" dirty="0">
                <a:solidFill>
                  <a:srgbClr val="000000"/>
                </a:solidFill>
                <a:latin typeface="Alexandria" pitchFamily="2" charset="-78"/>
                <a:cs typeface="Alexandria" pitchFamily="2" charset="-78"/>
              </a:rPr>
              <a:t>: وهي الصورة التي تمارس دور الرقيب ومثال على ذلك عندما تنشر الصحيفة صورا للإهمال المتعمد من قبل عمال تصليح خطوط الكهرباء وذلك بعد عملية تصليح أسلاك الكهرباء.</a:t>
            </a:r>
            <a:endParaRPr lang="en-US" sz="1600"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د. الصورة المعبرة: </a:t>
            </a:r>
            <a:r>
              <a:rPr lang="ar-SA" sz="1600" dirty="0">
                <a:solidFill>
                  <a:srgbClr val="000000"/>
                </a:solidFill>
                <a:latin typeface="Alexandria" pitchFamily="2" charset="-78"/>
                <a:cs typeface="Alexandria" pitchFamily="2" charset="-78"/>
              </a:rPr>
              <a:t>وهي الأهم في الصحف مع إن بعض الصحف تهملها لعدم دراية رئيس التحرير بأهميتها. مثال علي ذلك نشر الصحف للأماكن التي تقع فيها الانفجارات، مع إنه ضروري أن تقوم بنشر صور للمتضررين من هذه الانفجارات، حجم الخسائر والدمار الذي خلفته تلك الانفجارات، وخاصة لو صور لأطفال أو كبار السن ...إلخ </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0451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0154" y="2400301"/>
            <a:ext cx="2305142" cy="777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err="1">
                <a:solidFill>
                  <a:srgbClr val="F58221"/>
                </a:solidFill>
                <a:latin typeface="Alexandria" pitchFamily="2" charset="-78"/>
                <a:cs typeface="Alexandria" pitchFamily="2" charset="-78"/>
              </a:rPr>
              <a:t>أ</a:t>
            </a:r>
            <a:r>
              <a:rPr lang="ar-SA" sz="1600" b="1" dirty="0">
                <a:solidFill>
                  <a:srgbClr val="F58221"/>
                </a:solidFill>
                <a:latin typeface="Alexandria" pitchFamily="2" charset="-78"/>
                <a:cs typeface="Alexandria" pitchFamily="2" charset="-78"/>
              </a:rPr>
              <a:t>. صور الشخصيات</a:t>
            </a:r>
            <a:endParaRPr lang="ar-SA" sz="1600" dirty="0">
              <a:solidFill>
                <a:srgbClr val="000000"/>
              </a:solidFill>
              <a:latin typeface="Alexandria" pitchFamily="2" charset="-78"/>
              <a:cs typeface="Alexandria" pitchFamily="2" charset="-78"/>
            </a:endParaRPr>
          </a:p>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ب. الصورة الوصفية</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5174756" y="2400299"/>
            <a:ext cx="1984828" cy="77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ج. الصورة الرقيب</a:t>
            </a:r>
            <a:endParaRPr lang="en-US" sz="1600"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9" y="2400301"/>
            <a:ext cx="1984828" cy="777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د. الصورة المعبرة</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a:endCxn id="19" idx="0"/>
          </p:cNvCxnSpPr>
          <p:nvPr/>
        </p:nvCxnSpPr>
        <p:spPr>
          <a:xfrm flipV="1">
            <a:off x="6223000" y="2092142"/>
            <a:ext cx="4349725" cy="2"/>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10452075" y="2092142"/>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a:stCxn id="21" idx="0"/>
          </p:cNvCxnSpPr>
          <p:nvPr/>
        </p:nvCxnSpPr>
        <p:spPr>
          <a:xfrm>
            <a:off x="1967011" y="2092142"/>
            <a:ext cx="4255989" cy="1"/>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1846361" y="2092142"/>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074" name="Picture 2" descr="أنور السادات أثناء متابعة حرب أكتوبر">
            <a:extLst>
              <a:ext uri="{FF2B5EF4-FFF2-40B4-BE49-F238E27FC236}">
                <a16:creationId xmlns:a16="http://schemas.microsoft.com/office/drawing/2014/main" id="{E2E9A942-3DD7-5B3F-59EB-84A91367F5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5775" y="3356309"/>
            <a:ext cx="3119521" cy="13845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21C56096-1527-31E8-7A28-43BA888CF8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775" y="4784257"/>
            <a:ext cx="3119521" cy="15510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screenshot of a video&#10;&#10;Description automatically generated">
            <a:extLst>
              <a:ext uri="{FF2B5EF4-FFF2-40B4-BE49-F238E27FC236}">
                <a16:creationId xmlns:a16="http://schemas.microsoft.com/office/drawing/2014/main" id="{300F9C73-C820-3A47-DB92-9F2D72483A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5956" y="3405365"/>
            <a:ext cx="3896129" cy="2929937"/>
          </a:xfrm>
          <a:prstGeom prst="rect">
            <a:avLst/>
          </a:prstGeom>
        </p:spPr>
      </p:pic>
      <p:pic>
        <p:nvPicPr>
          <p:cNvPr id="15" name="Picture 14" descr="A helicopter flying over a destroyed building&#10;&#10;Description automatically generated">
            <a:extLst>
              <a:ext uri="{FF2B5EF4-FFF2-40B4-BE49-F238E27FC236}">
                <a16:creationId xmlns:a16="http://schemas.microsoft.com/office/drawing/2014/main" id="{F80B23DE-E9ED-7FA0-FC7E-2231DCD306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1994" y="3404033"/>
            <a:ext cx="3896129" cy="2931273"/>
          </a:xfrm>
          <a:prstGeom prst="rect">
            <a:avLst/>
          </a:prstGeom>
        </p:spPr>
      </p:pic>
    </p:spTree>
    <p:extLst>
      <p:ext uri="{BB962C8B-B14F-4D97-AF65-F5344CB8AC3E}">
        <p14:creationId xmlns:p14="http://schemas.microsoft.com/office/powerpoint/2010/main" val="2294652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هـ. الصور الطريفة</a:t>
            </a:r>
            <a:r>
              <a:rPr lang="ar-SA" sz="1600" dirty="0">
                <a:solidFill>
                  <a:srgbClr val="000000"/>
                </a:solidFill>
                <a:latin typeface="Alexandria" pitchFamily="2" charset="-78"/>
                <a:cs typeface="Alexandria" pitchFamily="2" charset="-78"/>
              </a:rPr>
              <a:t>: وهي الصور التي تعبر بقوة عن حدث ما أو موقف محدد لكن بطريقة طريفة.</a:t>
            </a:r>
          </a:p>
          <a:p>
            <a:pPr marL="0" algn="just" defTabSz="914400" rtl="1" eaLnBrk="1" latinLnBrk="0" hangingPunct="1">
              <a:lnSpc>
                <a:spcPts val="2660"/>
              </a:lnSpc>
            </a:pPr>
            <a:r>
              <a:rPr lang="ar-SA" sz="1600" dirty="0">
                <a:solidFill>
                  <a:srgbClr val="000000"/>
                </a:solidFill>
                <a:latin typeface="Alexandria" pitchFamily="2" charset="-78"/>
                <a:cs typeface="Alexandria" pitchFamily="2" charset="-78"/>
              </a:rPr>
              <a:t>مثال: عندما تم نشر صورة الرئيس الأمريكي الأسبق جورج بوش وهو يطالع مجلة، ولكنه يمسك بها بالمقلوب.</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و. الصورة النقدية: </a:t>
            </a:r>
            <a:r>
              <a:rPr lang="ar-SA" sz="1600" dirty="0">
                <a:solidFill>
                  <a:srgbClr val="000000"/>
                </a:solidFill>
                <a:latin typeface="Alexandria" pitchFamily="2" charset="-78"/>
                <a:cs typeface="Alexandria" pitchFamily="2" charset="-78"/>
              </a:rPr>
              <a:t>وهي الصورة التي تنتقد حالة معينة، لكن من وجهة نظر المصور الصحفي واعتمادا على خبرته، فمثلا نشرت إحدى الصحف صورة لراعي أغنام يعبر أحد جسور المشاة وتسير خلفه أغنامه، بينما كان هناك مجموعة من طلبة الجامعات يعبرون الشارع من غير المناطق المخصصة لعبور الشارع.</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143210"/>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51526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560260" y="2393979"/>
            <a:ext cx="2071804" cy="504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هـ. الصور الطريفة</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1702972" y="2400307"/>
            <a:ext cx="1962525" cy="50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و. الصورة النقدية</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143210"/>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2382775"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8475162" y="2093517"/>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3586225" y="2092142"/>
            <a:ext cx="2636775" cy="1"/>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3533741"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0" name="Picture 9">
            <a:extLst>
              <a:ext uri="{FF2B5EF4-FFF2-40B4-BE49-F238E27FC236}">
                <a16:creationId xmlns:a16="http://schemas.microsoft.com/office/drawing/2014/main" id="{461531C7-EE4F-255F-8A0B-8B00447355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2972" y="2975931"/>
            <a:ext cx="4520028" cy="3316700"/>
          </a:xfrm>
          <a:prstGeom prst="rect">
            <a:avLst/>
          </a:prstGeom>
          <a:ln>
            <a:solidFill>
              <a:schemeClr val="tx1"/>
            </a:solidFill>
          </a:ln>
        </p:spPr>
      </p:pic>
      <p:pic>
        <p:nvPicPr>
          <p:cNvPr id="8" name="Picture 7" descr="A person looking at airplanes flying in the sky&#10;&#10;Description automatically generated">
            <a:extLst>
              <a:ext uri="{FF2B5EF4-FFF2-40B4-BE49-F238E27FC236}">
                <a16:creationId xmlns:a16="http://schemas.microsoft.com/office/drawing/2014/main" id="{3706567B-712F-3580-EDB7-BB19B19BD8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3817" y="2975931"/>
            <a:ext cx="4208247" cy="3316700"/>
          </a:xfrm>
          <a:prstGeom prst="rect">
            <a:avLst/>
          </a:prstGeom>
        </p:spPr>
      </p:pic>
    </p:spTree>
    <p:extLst>
      <p:ext uri="{BB962C8B-B14F-4D97-AF65-F5344CB8AC3E}">
        <p14:creationId xmlns:p14="http://schemas.microsoft.com/office/powerpoint/2010/main" val="700148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التصوير الفوتوغرافي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1837174"/>
            <a:ext cx="10505486" cy="3939540"/>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dirty="0">
                <a:latin typeface="Alexandria" charset="0"/>
                <a:cs typeface="Alexandria" charset="0"/>
              </a:rPr>
              <a:t>‏</a:t>
            </a:r>
            <a:r>
              <a:rPr lang="ar-SA" sz="2000" b="1" dirty="0">
                <a:solidFill>
                  <a:srgbClr val="FAC748"/>
                </a:solidFill>
                <a:latin typeface="Alexandria" charset="0"/>
                <a:cs typeface="Alexandria" charset="0"/>
              </a:rPr>
              <a:t>التصوير الفوتوغرافي: </a:t>
            </a:r>
            <a:r>
              <a:rPr lang="ar-SA" sz="2000" dirty="0">
                <a:latin typeface="Alexandria" charset="0"/>
                <a:cs typeface="Alexandria" charset="0"/>
              </a:rPr>
              <a:t>عبارة عن كلمة لاتينية تتكون من مقطعين: </a:t>
            </a:r>
          </a:p>
          <a:p>
            <a:pPr marL="342900" indent="-342900" algn="just" rtl="1">
              <a:spcBef>
                <a:spcPts val="1200"/>
              </a:spcBef>
              <a:buFont typeface="Wingdings" pitchFamily="2" charset="2"/>
              <a:buChar char="§"/>
            </a:pPr>
            <a:r>
              <a:rPr lang="ar-SA" sz="2000" dirty="0">
                <a:latin typeface="Alexandria" charset="0"/>
                <a:cs typeface="Alexandria" charset="0"/>
              </a:rPr>
              <a:t>الأول: </a:t>
            </a:r>
            <a:r>
              <a:rPr lang="en-US" sz="2000" dirty="0">
                <a:latin typeface="Alexandria" charset="0"/>
                <a:cs typeface="Alexandria" charset="0"/>
              </a:rPr>
              <a:t>Photo</a:t>
            </a:r>
            <a:r>
              <a:rPr lang="ar-SA" sz="2000" dirty="0">
                <a:latin typeface="Alexandria" charset="0"/>
                <a:cs typeface="Alexandria" charset="0"/>
              </a:rPr>
              <a:t> وتعني الضوء</a:t>
            </a:r>
          </a:p>
          <a:p>
            <a:pPr marL="342900" indent="-342900" algn="just" rtl="1">
              <a:spcBef>
                <a:spcPts val="1200"/>
              </a:spcBef>
              <a:buFont typeface="Wingdings" pitchFamily="2" charset="2"/>
              <a:buChar char="§"/>
            </a:pPr>
            <a:r>
              <a:rPr lang="ar-SA" sz="2000" dirty="0">
                <a:latin typeface="Alexandria" charset="0"/>
                <a:cs typeface="Alexandria" charset="0"/>
              </a:rPr>
              <a:t>والثاني: </a:t>
            </a:r>
            <a:r>
              <a:rPr lang="en-US" sz="2000" dirty="0" err="1">
                <a:latin typeface="Alexandria" charset="0"/>
                <a:cs typeface="Alexandria" charset="0"/>
              </a:rPr>
              <a:t>Graphy</a:t>
            </a:r>
            <a:r>
              <a:rPr lang="ar-SA" sz="2000" dirty="0">
                <a:latin typeface="Alexandria" charset="0"/>
                <a:cs typeface="Alexandria" charset="0"/>
              </a:rPr>
              <a:t> وتعني الرسم </a:t>
            </a:r>
          </a:p>
          <a:p>
            <a:pPr marL="342900" indent="-342900" algn="just" rtl="1">
              <a:spcBef>
                <a:spcPts val="1200"/>
              </a:spcBef>
              <a:buFont typeface="Wingdings" pitchFamily="2" charset="2"/>
              <a:buChar char="§"/>
            </a:pPr>
            <a:r>
              <a:rPr lang="ar-SA" sz="2000" dirty="0">
                <a:latin typeface="Alexandria" charset="0"/>
                <a:cs typeface="Alexandria" charset="0"/>
              </a:rPr>
              <a:t>أي أن التصوير الفوتوغرافي هو "فن الرسم بالضوء"</a:t>
            </a:r>
          </a:p>
          <a:p>
            <a:pPr marL="342900" indent="-342900" algn="just" rtl="1">
              <a:spcBef>
                <a:spcPts val="1200"/>
              </a:spcBef>
              <a:buFont typeface="Wingdings" pitchFamily="2" charset="2"/>
              <a:buChar char="§"/>
            </a:pPr>
            <a:r>
              <a:rPr lang="ar-SA" sz="2000" dirty="0">
                <a:latin typeface="Alexandria" charset="0"/>
                <a:cs typeface="Alexandria" charset="0"/>
              </a:rPr>
              <a:t>كما </a:t>
            </a:r>
            <a:r>
              <a:rPr lang="ar-SA" sz="2000" b="1" dirty="0">
                <a:solidFill>
                  <a:srgbClr val="F58221"/>
                </a:solidFill>
                <a:latin typeface="Alexandria" charset="0"/>
                <a:cs typeface="Alexandria" charset="0"/>
              </a:rPr>
              <a:t>يعرف التصوير الفوتوغرافي </a:t>
            </a:r>
            <a:r>
              <a:rPr lang="ar-SA" sz="2000" dirty="0">
                <a:latin typeface="Alexandria" charset="0"/>
                <a:cs typeface="Alexandria" charset="0"/>
              </a:rPr>
              <a:t>على أنه: تسجيل ونقل تفاصيل الأشياء الحقيقية عن طريق رسمها بالضوء على سطح حساس للضوء/ الآن أصبح هذا السطح شرائح رقمية </a:t>
            </a:r>
            <a:r>
              <a:rPr lang="en-US" sz="2000" dirty="0">
                <a:latin typeface="Alexandria" charset="0"/>
                <a:cs typeface="Alexandria" charset="0"/>
              </a:rPr>
              <a:t>CCD - CMOS</a:t>
            </a:r>
            <a:r>
              <a:rPr lang="ar-SA" sz="2000" dirty="0">
                <a:latin typeface="Alexandria" charset="0"/>
                <a:cs typeface="Alexandria" charset="0"/>
              </a:rPr>
              <a:t> </a:t>
            </a:r>
          </a:p>
          <a:p>
            <a:pPr marL="342900" indent="-342900" algn="just" rtl="1">
              <a:spcBef>
                <a:spcPts val="1200"/>
              </a:spcBef>
              <a:buFont typeface="Wingdings" pitchFamily="2" charset="2"/>
              <a:buChar char="§"/>
            </a:pPr>
            <a:r>
              <a:rPr lang="ar-SA" sz="2000" b="1" dirty="0">
                <a:solidFill>
                  <a:srgbClr val="FAC748"/>
                </a:solidFill>
                <a:latin typeface="Alexandria" charset="0"/>
                <a:cs typeface="Alexandria" charset="0"/>
              </a:rPr>
              <a:t>الفوتون: </a:t>
            </a:r>
            <a:r>
              <a:rPr lang="ar-SA" sz="2000" dirty="0">
                <a:latin typeface="Alexandria" charset="0"/>
                <a:cs typeface="Alexandria" charset="0"/>
              </a:rPr>
              <a:t>‏هو المسؤول عن الظواهر الكهرومغناطيسية، وهو الوحدة الأساسية للضوء، وهو نقل للقوة ينتقل ويتحرك في الفراغ بسرعة الضوء، سرعته ثابتة لا تتغير إلا إذا دخل آخر مثل الزجاج.</a:t>
            </a:r>
          </a:p>
        </p:txBody>
      </p:sp>
      <p:pic>
        <p:nvPicPr>
          <p:cNvPr id="2" name="Graphic 21">
            <a:extLst>
              <a:ext uri="{FF2B5EF4-FFF2-40B4-BE49-F238E27FC236}">
                <a16:creationId xmlns:a16="http://schemas.microsoft.com/office/drawing/2014/main" id="{CDF77A69-9859-5B15-BB5A-11F05939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891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التصوير الفوتوغرافي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1837174"/>
            <a:ext cx="10505486" cy="4137543"/>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sz="2000" dirty="0">
                <a:solidFill>
                  <a:srgbClr val="C00000"/>
                </a:solidFill>
                <a:latin typeface="Alexandria" charset="0"/>
                <a:cs typeface="Alexandria" charset="0"/>
              </a:rPr>
              <a:t>وقد تم استخدام مصطلح فوتوغرافيا لأول مرة في عام 1939م</a:t>
            </a:r>
            <a:r>
              <a:rPr lang="ar-SA" sz="2000" dirty="0">
                <a:latin typeface="Alexandria" charset="0"/>
                <a:cs typeface="Alexandria" charset="0"/>
              </a:rPr>
              <a:t>، وقبل ذلك التاريخ كان يطلق على التصوير مصطلح ضوء الشمس ”</a:t>
            </a:r>
            <a:r>
              <a:rPr lang="en-US" sz="2000" dirty="0">
                <a:latin typeface="Alexandria" charset="0"/>
                <a:cs typeface="Alexandria" charset="0"/>
              </a:rPr>
              <a:t>Sunlight</a:t>
            </a:r>
            <a:r>
              <a:rPr lang="ar-SA" sz="2000" dirty="0">
                <a:latin typeface="Alexandria" charset="0"/>
                <a:cs typeface="Alexandria" charset="0"/>
              </a:rPr>
              <a:t>"، على أساس أن ضوء الشمس كان آنذاك هو المصدر الوحيد للإضاءة المستخدم في التصوير.</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أما تعبير اللقطة أو الصورة الفوتوغرافية ”</a:t>
            </a:r>
            <a:r>
              <a:rPr lang="en-US" sz="2000" dirty="0">
                <a:latin typeface="Alexandria" charset="0"/>
                <a:cs typeface="Alexandria" charset="0"/>
              </a:rPr>
              <a:t>Photograph</a:t>
            </a:r>
            <a:r>
              <a:rPr lang="ar-SA" sz="2000" dirty="0">
                <a:latin typeface="Alexandria" charset="0"/>
                <a:cs typeface="Alexandria" charset="0"/>
              </a:rPr>
              <a:t>" فهي تعني تجميد لحظة من الزمن أو أنها شكل جامد ينقل لحظة أو حال ما ربما كان موجودا وربما ما زال حاضرا. </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فالصور الفوتوغرافية هي ومضة التسجيل للشكل بمختلف صوره وحالاته، شكل الناس، وضع الشجرة وضوء السماء وغيومها ... إلخ</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تختلف حالات الصور الفوتوغرافية وتتغير باختلاف الزمان والمكان، كما أن الصور الفوتوغرافية هي محصلة كفاءة الكاميرا مضافا إليها قدرات وإمكانات المصور، وفهمه للثوابت والمتغيرات التي تتضمنها عملية التصوير.</a:t>
            </a:r>
          </a:p>
        </p:txBody>
      </p:sp>
      <p:pic>
        <p:nvPicPr>
          <p:cNvPr id="2" name="Graphic 21">
            <a:extLst>
              <a:ext uri="{FF2B5EF4-FFF2-40B4-BE49-F238E27FC236}">
                <a16:creationId xmlns:a16="http://schemas.microsoft.com/office/drawing/2014/main" id="{CDF77A69-9859-5B15-BB5A-11F05939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027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941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2129274"/>
            <a:ext cx="10505486" cy="3839384"/>
          </a:xfrm>
          <a:prstGeom prst="rect">
            <a:avLst/>
          </a:prstGeom>
          <a:noFill/>
        </p:spPr>
        <p:txBody>
          <a:bodyPr wrap="square" rtlCol="0">
            <a:spAutoFit/>
          </a:bodyPr>
          <a:lstStyle/>
          <a:p>
            <a:pPr algn="just" rtl="1">
              <a:lnSpc>
                <a:spcPts val="2700"/>
              </a:lnSpc>
              <a:spcBef>
                <a:spcPts val="600"/>
              </a:spcBef>
            </a:pPr>
            <a:r>
              <a:rPr lang="ar-SA" sz="2000" dirty="0">
                <a:latin typeface="Alexandria" charset="0"/>
                <a:cs typeface="Alexandria" charset="0"/>
              </a:rPr>
              <a:t>عام 1727م: العالم الألماني </a:t>
            </a:r>
            <a:r>
              <a:rPr lang="ar-SA" sz="2000" dirty="0" err="1">
                <a:latin typeface="Alexandria" charset="0"/>
                <a:cs typeface="Alexandria" charset="0"/>
              </a:rPr>
              <a:t>شولتز</a:t>
            </a:r>
            <a:r>
              <a:rPr lang="ar-SA" sz="2000" dirty="0">
                <a:latin typeface="Alexandria" charset="0"/>
                <a:cs typeface="Alexandria" charset="0"/>
              </a:rPr>
              <a:t> اكتشف أن أملاح الفضة تتأثر بالضوء ويسود لونها.</a:t>
            </a:r>
          </a:p>
          <a:p>
            <a:pPr algn="just" rtl="1">
              <a:lnSpc>
                <a:spcPts val="2700"/>
              </a:lnSpc>
              <a:spcBef>
                <a:spcPts val="600"/>
              </a:spcBef>
            </a:pPr>
            <a:r>
              <a:rPr lang="ar-SA" sz="2000" dirty="0">
                <a:latin typeface="Alexandria" charset="0"/>
                <a:cs typeface="Alexandria" charset="0"/>
              </a:rPr>
              <a:t>عام 1826م: العالم الفرنسي جوزيف نيبس قدم أول صورة ثابتة في التاريخ باستخدام صندوق خشب وصفيحة معدنية حساسة استغرق في تعريضها 8 ساعات متواصلة.</a:t>
            </a:r>
          </a:p>
          <a:p>
            <a:pPr algn="just" rtl="1">
              <a:lnSpc>
                <a:spcPts val="2700"/>
              </a:lnSpc>
              <a:spcBef>
                <a:spcPts val="600"/>
              </a:spcBef>
            </a:pPr>
            <a:r>
              <a:rPr lang="ar-SA" sz="2000" dirty="0">
                <a:latin typeface="Alexandria" charset="0"/>
                <a:cs typeface="Alexandria" charset="0"/>
              </a:rPr>
              <a:t>عام 1837م: العالم الفرنسي لويس </a:t>
            </a:r>
            <a:r>
              <a:rPr lang="ar-SA" sz="2000" dirty="0" err="1">
                <a:latin typeface="Alexandria" charset="0"/>
                <a:cs typeface="Alexandria" charset="0"/>
              </a:rPr>
              <a:t>داجيير</a:t>
            </a:r>
            <a:r>
              <a:rPr lang="ar-SA" sz="2000" dirty="0">
                <a:latin typeface="Alexandria" charset="0"/>
                <a:cs typeface="Alexandria" charset="0"/>
              </a:rPr>
              <a:t> اكتشف مادة </a:t>
            </a:r>
            <a:r>
              <a:rPr lang="ar-SA" sz="2000" dirty="0" err="1">
                <a:latin typeface="Alexandria" charset="0"/>
                <a:cs typeface="Alexandria" charset="0"/>
              </a:rPr>
              <a:t>هيبوكبريتات</a:t>
            </a:r>
            <a:r>
              <a:rPr lang="ar-SA" sz="2000" dirty="0">
                <a:latin typeface="Alexandria" charset="0"/>
                <a:cs typeface="Alexandria" charset="0"/>
              </a:rPr>
              <a:t> الصوديوم القادرة على تثبيت الصورة على لوح حساس للضوء أدي ذلك إلى اكتمال عملية التصوير قام بتعريض الصورة بمدة 30 دقيقة.</a:t>
            </a:r>
          </a:p>
          <a:p>
            <a:pPr algn="just" rtl="1">
              <a:lnSpc>
                <a:spcPts val="2700"/>
              </a:lnSpc>
              <a:spcBef>
                <a:spcPts val="600"/>
              </a:spcBef>
            </a:pPr>
            <a:r>
              <a:rPr lang="ar-SA" sz="2000" dirty="0">
                <a:latin typeface="Alexandria" charset="0"/>
                <a:cs typeface="Alexandria" charset="0"/>
              </a:rPr>
              <a:t>عام 1844م: المصور الفوتوغرافي البريطاني وليم فوكس تالبوت هو أول من أوجد صفة سالبة وحولها إلى صورة موجبة فيما يعرف بعملية تظهير الصور.</a:t>
            </a:r>
          </a:p>
          <a:p>
            <a:pPr algn="just" rtl="1">
              <a:lnSpc>
                <a:spcPts val="2700"/>
              </a:lnSpc>
              <a:spcBef>
                <a:spcPts val="600"/>
              </a:spcBef>
            </a:pPr>
            <a:r>
              <a:rPr lang="ar-SA" sz="2000" dirty="0">
                <a:latin typeface="Alexandria" charset="0"/>
                <a:cs typeface="Alexandria" charset="0"/>
              </a:rPr>
              <a:t>عام 1885م: فريدريك آشر هو أول من حصل على صورة مباشرة عبر عملية التسجيل وتمكن من إظهار الصورة مباشرة بعد تسجيلها.</a:t>
            </a:r>
          </a:p>
        </p:txBody>
      </p:sp>
      <p:pic>
        <p:nvPicPr>
          <p:cNvPr id="2" name="Graphic 21">
            <a:extLst>
              <a:ext uri="{FF2B5EF4-FFF2-40B4-BE49-F238E27FC236}">
                <a16:creationId xmlns:a16="http://schemas.microsoft.com/office/drawing/2014/main" id="{1CC0C681-5D39-E0E7-AF1C-5E3F0923D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39503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752822"/>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عام 1861م: جيمس ماكسويل هو أول من قام بمحاولة ناجحة للتصوير الملون.</a:t>
            </a:r>
          </a:p>
          <a:p>
            <a:pPr algn="just" rtl="1">
              <a:lnSpc>
                <a:spcPts val="3000"/>
              </a:lnSpc>
              <a:spcBef>
                <a:spcPts val="600"/>
              </a:spcBef>
            </a:pPr>
            <a:r>
              <a:rPr lang="ar-SA" sz="2000" dirty="0">
                <a:latin typeface="Alexandria" charset="0"/>
                <a:cs typeface="Alexandria" charset="0"/>
              </a:rPr>
              <a:t>عام 1864م: دوكس دي </a:t>
            </a:r>
            <a:r>
              <a:rPr lang="ar-SA" sz="2000" dirty="0" err="1">
                <a:latin typeface="Alexandria" charset="0"/>
                <a:cs typeface="Alexandria" charset="0"/>
              </a:rPr>
              <a:t>هورون</a:t>
            </a:r>
            <a:r>
              <a:rPr lang="ar-SA" sz="2000" dirty="0">
                <a:latin typeface="Alexandria" charset="0"/>
                <a:cs typeface="Alexandria" charset="0"/>
              </a:rPr>
              <a:t> اخترع أول جهاز تصوير وعرض الصور المتحركة.</a:t>
            </a:r>
          </a:p>
          <a:p>
            <a:pPr algn="just" rtl="1">
              <a:lnSpc>
                <a:spcPts val="3000"/>
              </a:lnSpc>
              <a:spcBef>
                <a:spcPts val="600"/>
              </a:spcBef>
            </a:pPr>
            <a:r>
              <a:rPr lang="ar-SA" sz="2000" dirty="0">
                <a:latin typeface="Alexandria" charset="0"/>
                <a:cs typeface="Alexandria" charset="0"/>
              </a:rPr>
              <a:t>عام 1888م: جورج </a:t>
            </a:r>
            <a:r>
              <a:rPr lang="ar-SA" sz="2000" dirty="0" err="1">
                <a:latin typeface="Alexandria" charset="0"/>
                <a:cs typeface="Alexandria" charset="0"/>
              </a:rPr>
              <a:t>ستيمان</a:t>
            </a:r>
            <a:r>
              <a:rPr lang="ar-SA" sz="2000" dirty="0">
                <a:latin typeface="Alexandria" charset="0"/>
                <a:cs typeface="Alexandria" charset="0"/>
              </a:rPr>
              <a:t>: قدم أول آلة تصوير صندوقية صغيرة الحجم وله الفضل في إنتاج أول فيلم بمقاس 35 ملم وكانت آلة التصوير خفيفة الوزن وسهلة التنقل. </a:t>
            </a:r>
          </a:p>
          <a:p>
            <a:pPr algn="just" rtl="1">
              <a:lnSpc>
                <a:spcPts val="3000"/>
              </a:lnSpc>
              <a:spcBef>
                <a:spcPts val="600"/>
              </a:spcBef>
            </a:pPr>
            <a:r>
              <a:rPr lang="ar-SA" sz="2000" dirty="0">
                <a:latin typeface="Alexandria" charset="0"/>
                <a:cs typeface="Alexandria" charset="0"/>
              </a:rPr>
              <a:t>عام 1890م: العالم </a:t>
            </a:r>
            <a:r>
              <a:rPr lang="ar-SA" sz="2000" dirty="0" err="1">
                <a:latin typeface="Alexandria" charset="0"/>
                <a:cs typeface="Alexandria" charset="0"/>
              </a:rPr>
              <a:t>كرونجر</a:t>
            </a:r>
            <a:r>
              <a:rPr lang="ar-SA" sz="2000" dirty="0">
                <a:latin typeface="Alexandria" charset="0"/>
                <a:cs typeface="Alexandria" charset="0"/>
              </a:rPr>
              <a:t> أنتج أول آلة تصوير ثنائية عاكسة. </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8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598934"/>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عام 1921م، تم تطوير تقنية نقل الصور الفوتوغرافية سلكيا لأول مرة بواسطة جهاز </a:t>
            </a:r>
            <a:r>
              <a:rPr lang="ar-SA" sz="2000" dirty="0" err="1">
                <a:latin typeface="Alexandria" charset="0"/>
                <a:cs typeface="Alexandria" charset="0"/>
              </a:rPr>
              <a:t>التليفوتو</a:t>
            </a:r>
            <a:r>
              <a:rPr lang="ar-SA" sz="2000" dirty="0">
                <a:latin typeface="Alexandria" charset="0"/>
                <a:cs typeface="Alexandria" charset="0"/>
              </a:rPr>
              <a:t> ”</a:t>
            </a:r>
            <a:r>
              <a:rPr lang="en-US" sz="2000" dirty="0">
                <a:latin typeface="Alexandria" charset="0"/>
                <a:cs typeface="Alexandria" charset="0"/>
              </a:rPr>
              <a:t>Telephoto</a:t>
            </a:r>
            <a:r>
              <a:rPr lang="ar-SA" sz="2000" dirty="0">
                <a:latin typeface="Alexandria" charset="0"/>
                <a:cs typeface="Alexandria" charset="0"/>
              </a:rPr>
              <a:t>"، مما أتاح إمكانية نقل الصور عن بعد بالسرعة ذاتها التي تنقل بها المادة الخبرية المكتوبة.</a:t>
            </a:r>
          </a:p>
          <a:p>
            <a:pPr algn="just" rtl="1">
              <a:lnSpc>
                <a:spcPts val="3000"/>
              </a:lnSpc>
              <a:spcBef>
                <a:spcPts val="600"/>
              </a:spcBef>
            </a:pPr>
            <a:r>
              <a:rPr lang="ar-SA" sz="2000" dirty="0">
                <a:latin typeface="Alexandria" charset="0"/>
                <a:cs typeface="Alexandria" charset="0"/>
              </a:rPr>
              <a:t>ومع اختراع أول كاميرا "لايكا" مقاس 35ملم عام 1924م، وبعدها اختراع الفلاش عام 1931م، وتتابعت الاختراعات والتطورات سواء في مجال تقنيات التصوير أو تقنيات طباعة الصحف، وكانت تلك الاختراعات بمثابة الإذن لبدء العصر الذهبي للتصوير الصحفي. </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58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الفوتوغرافي-4</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983655"/>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اكتمل العصر الذهبي للتصوير الصحفي (1930-1950) بظهور تيار الصحافة المصورة، والذي تمثل في بعض المجلات والجرائد المصورة التي تعتمد على الصورة الفوتوغرافية بشكل أكبر من اعتمادها على النص مثل: مجلة </a:t>
            </a:r>
            <a:r>
              <a:rPr lang="ar-SA" sz="2000" dirty="0" err="1">
                <a:latin typeface="Alexandria" charset="0"/>
                <a:cs typeface="Alexandria" charset="0"/>
              </a:rPr>
              <a:t>بيكتشر</a:t>
            </a:r>
            <a:r>
              <a:rPr lang="ar-SA" sz="2000" dirty="0">
                <a:latin typeface="Alexandria" charset="0"/>
                <a:cs typeface="Alexandria" charset="0"/>
              </a:rPr>
              <a:t> بوست في لندن، باري </a:t>
            </a:r>
            <a:r>
              <a:rPr lang="ar-SA" sz="2000" dirty="0" err="1">
                <a:latin typeface="Alexandria" charset="0"/>
                <a:cs typeface="Alexandria" charset="0"/>
              </a:rPr>
              <a:t>ماتش</a:t>
            </a:r>
            <a:r>
              <a:rPr lang="ar-SA" sz="2000" dirty="0">
                <a:latin typeface="Alexandria" charset="0"/>
                <a:cs typeface="Alexandria" charset="0"/>
              </a:rPr>
              <a:t> في باريس، لايف في أمريكا. وتمت العناية بالصورة كما وكيفا، يوميا وأسبوعيا على صفحات الجرائد والمجلات.</a:t>
            </a:r>
          </a:p>
          <a:p>
            <a:pPr algn="just" rtl="1">
              <a:lnSpc>
                <a:spcPts val="3000"/>
              </a:lnSpc>
              <a:spcBef>
                <a:spcPts val="600"/>
              </a:spcBef>
            </a:pPr>
            <a:r>
              <a:rPr lang="ar-SA" sz="2000" dirty="0">
                <a:latin typeface="Alexandria" charset="0"/>
                <a:cs typeface="Alexandria" charset="0"/>
              </a:rPr>
              <a:t>ثم مضي التطور إلى غايته، وابتكرت آلات تصوير ذات كفاءة أعلى وأسرع وعدسات أكثر دقة وتنوعا، وكاميرات رقمية قادرة على التقاط مئات الصور في الثانية الواحدة.</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49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الفوتوغرافي-5</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2752548"/>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وبالنسبة للصحافة العربية، ظهرت أول صورة فوتوغرافية في الصحف العربية في 28 يوليو 1908م، وكانت في صحيفة الجريدة المصرية، وكانت صورة مدحت باشا زعيم الإصلاح الدستوري في تركيا، ويذكر د. إبراهيم عبده أن المصور شحاتة رياض يعد أول مصور صحفي عربي، فالذين سبقوه كانوا من الأجانب مثل </a:t>
            </a:r>
            <a:r>
              <a:rPr lang="ar-SA" sz="2000" dirty="0" err="1">
                <a:latin typeface="Alexandria" charset="0"/>
                <a:cs typeface="Alexandria" charset="0"/>
              </a:rPr>
              <a:t>هانزلمان</a:t>
            </a:r>
            <a:r>
              <a:rPr lang="ar-SA" sz="2000" dirty="0">
                <a:latin typeface="Alexandria" charset="0"/>
                <a:cs typeface="Alexandria" charset="0"/>
              </a:rPr>
              <a:t>، شارل، زخاري، وزولا.</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00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59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660901" y="1837174"/>
            <a:ext cx="6606586" cy="4031873"/>
          </a:xfrm>
          <a:prstGeom prst="rect">
            <a:avLst/>
          </a:prstGeom>
          <a:noFill/>
        </p:spPr>
        <p:txBody>
          <a:bodyPr wrap="square" rtlCol="0">
            <a:spAutoFit/>
          </a:bodyPr>
          <a:lstStyle/>
          <a:p>
            <a:pPr algn="just" rtl="1">
              <a:spcBef>
                <a:spcPts val="1200"/>
              </a:spcBef>
            </a:pPr>
            <a:r>
              <a:rPr lang="ar-SA" dirty="0">
                <a:latin typeface="Alexandria" charset="0"/>
                <a:cs typeface="Alexandria" charset="0"/>
              </a:rPr>
              <a:t>من أجل الحصول على صورة مناسبة مرسومة بالضوء سنكون بحاجة إلى معرفة مجموعة من العناصر المهمة والضرورية لتحقيق ذلك.</a:t>
            </a:r>
          </a:p>
          <a:p>
            <a:pPr algn="just" rtl="1">
              <a:spcBef>
                <a:spcPts val="1200"/>
              </a:spcBef>
            </a:pPr>
            <a:r>
              <a:rPr lang="ar-SA" dirty="0">
                <a:latin typeface="Alexandria" charset="0"/>
                <a:cs typeface="Alexandria" charset="0"/>
              </a:rPr>
              <a:t>لابد من وجود هذه العناصر الثلاثة كي نتكلم عن التصوير الفوتوغرافي الضوئي، فإذا غاب عنصر من هذه العناصر لن نستطيع الحصول على صورة مرسومة بالضوء.</a:t>
            </a:r>
          </a:p>
          <a:p>
            <a:pPr algn="just" rtl="1">
              <a:spcBef>
                <a:spcPts val="1200"/>
              </a:spcBef>
            </a:pPr>
            <a:r>
              <a:rPr lang="ar-SA" b="1" dirty="0">
                <a:solidFill>
                  <a:srgbClr val="F58221"/>
                </a:solidFill>
                <a:latin typeface="Alexandria" charset="0"/>
                <a:cs typeface="Alexandria" charset="0"/>
              </a:rPr>
              <a:t>أولا: الضوء/ الإضاءة.</a:t>
            </a:r>
          </a:p>
          <a:p>
            <a:pPr algn="just" rtl="1">
              <a:spcBef>
                <a:spcPts val="1200"/>
              </a:spcBef>
            </a:pPr>
            <a:r>
              <a:rPr lang="ar-SA" dirty="0">
                <a:latin typeface="Alexandria" charset="0"/>
                <a:cs typeface="Alexandria" charset="0"/>
              </a:rPr>
              <a:t>الذي يعتبر العنصر الأكثر أهمية في عالم التصوير الفوتوغرافي الضوئي، حيث إنه في غيابه لا يمكن للمصور أن يحصل على أي نتيجة.</a:t>
            </a:r>
          </a:p>
          <a:p>
            <a:pPr algn="just" rtl="1">
              <a:spcBef>
                <a:spcPts val="1200"/>
              </a:spcBef>
            </a:pPr>
            <a:r>
              <a:rPr lang="ar-SA" dirty="0">
                <a:latin typeface="Alexandria" charset="0"/>
                <a:cs typeface="Alexandria" charset="0"/>
              </a:rPr>
              <a:t>لا يمكن لأي عملية تصوير ضوئية أن تتم بدرجة عالية من الجودة دون توفر كمية ونوعية مناسبة من الضوء، طبيعي أو صناعي.</a:t>
            </a:r>
          </a:p>
        </p:txBody>
      </p:sp>
      <p:pic>
        <p:nvPicPr>
          <p:cNvPr id="2" name="Graphic 21">
            <a:extLst>
              <a:ext uri="{FF2B5EF4-FFF2-40B4-BE49-F238E27FC236}">
                <a16:creationId xmlns:a16="http://schemas.microsoft.com/office/drawing/2014/main" id="{9B047C2B-97A0-DAF8-8C23-754BEAEA06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person holding a flag and a camera&#10;&#10;Description automatically generated">
            <a:extLst>
              <a:ext uri="{FF2B5EF4-FFF2-40B4-BE49-F238E27FC236}">
                <a16:creationId xmlns:a16="http://schemas.microsoft.com/office/drawing/2014/main" id="{6D40DAF6-F30A-1A18-3FF5-7EAB5E9DB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00" y="2310642"/>
            <a:ext cx="3744188" cy="3013506"/>
          </a:xfrm>
          <a:prstGeom prst="rect">
            <a:avLst/>
          </a:prstGeom>
          <a:ln>
            <a:solidFill>
              <a:srgbClr val="000000"/>
            </a:solidFill>
          </a:ln>
        </p:spPr>
      </p:pic>
    </p:spTree>
    <p:extLst>
      <p:ext uri="{BB962C8B-B14F-4D97-AF65-F5344CB8AC3E}">
        <p14:creationId xmlns:p14="http://schemas.microsoft.com/office/powerpoint/2010/main" val="376688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33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37100" y="1938774"/>
            <a:ext cx="6530387" cy="3939540"/>
          </a:xfrm>
          <a:prstGeom prst="rect">
            <a:avLst/>
          </a:prstGeom>
          <a:noFill/>
        </p:spPr>
        <p:txBody>
          <a:bodyPr wrap="square" rtlCol="0">
            <a:spAutoFit/>
          </a:bodyPr>
          <a:lstStyle/>
          <a:p>
            <a:pPr algn="just" rtl="1">
              <a:spcBef>
                <a:spcPts val="1200"/>
              </a:spcBef>
            </a:pPr>
            <a:r>
              <a:rPr lang="ar-SA" sz="2000" b="1" dirty="0">
                <a:solidFill>
                  <a:srgbClr val="F58221"/>
                </a:solidFill>
                <a:latin typeface="Alexandria" charset="0"/>
                <a:cs typeface="Alexandria" charset="0"/>
              </a:rPr>
              <a:t>ثانيا: الكاميرا.</a:t>
            </a:r>
          </a:p>
          <a:p>
            <a:pPr algn="just" rtl="1">
              <a:spcBef>
                <a:spcPts val="1200"/>
              </a:spcBef>
            </a:pPr>
            <a:r>
              <a:rPr lang="ar-SA" sz="2000" dirty="0">
                <a:latin typeface="Alexandria" charset="0"/>
                <a:cs typeface="Alexandria" charset="0"/>
              </a:rPr>
              <a:t>وهي الأداة التي يمكن من خلالها أن يتم الرسم بالضوء، وينتج صورة نهائية كاملة متكاملة، في كل فن من الفنون المعروفة لا يمكن إتقانها بدون وجود الأدوات والمعدات اللازمة لذلك.</a:t>
            </a:r>
          </a:p>
          <a:p>
            <a:pPr algn="just" rtl="1">
              <a:spcBef>
                <a:spcPts val="1200"/>
              </a:spcBef>
            </a:pPr>
            <a:r>
              <a:rPr lang="ar-SA" sz="2000" dirty="0">
                <a:latin typeface="Alexandria" charset="0"/>
                <a:cs typeface="Alexandria" charset="0"/>
              </a:rPr>
              <a:t>الكاميرا الفوتوغرافية في أبسط تعريفها عبارة عن صندوق أسود محكم ضد الضوء، وكان يتم طلاءه باللون الأسود من الداخل لتجنب أي انعكاس للضوء على الفيلم الحساس.</a:t>
            </a:r>
          </a:p>
          <a:p>
            <a:pPr algn="just" rtl="1">
              <a:spcBef>
                <a:spcPts val="1200"/>
              </a:spcBef>
            </a:pPr>
            <a:r>
              <a:rPr lang="ar-SA" sz="2000" dirty="0">
                <a:latin typeface="Alexandria" charset="0"/>
                <a:cs typeface="Alexandria" charset="0"/>
              </a:rPr>
              <a:t>تتعدد أنواع كاميرات التصوير الفوتوغرافي حسب صنعها والغرض من استخدامها.</a:t>
            </a:r>
          </a:p>
        </p:txBody>
      </p:sp>
      <p:pic>
        <p:nvPicPr>
          <p:cNvPr id="2" name="Graphic 21">
            <a:extLst>
              <a:ext uri="{FF2B5EF4-FFF2-40B4-BE49-F238E27FC236}">
                <a16:creationId xmlns:a16="http://schemas.microsoft.com/office/drawing/2014/main" id="{D3FAA2F5-8F79-FA99-7E11-32749FF85A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أفضل كاميرات تصوير فوتوغرافي وأسعارها 2023 - الحقيقة">
            <a:extLst>
              <a:ext uri="{FF2B5EF4-FFF2-40B4-BE49-F238E27FC236}">
                <a16:creationId xmlns:a16="http://schemas.microsoft.com/office/drawing/2014/main" id="{F377E8BD-F8AE-C41E-113C-99BD231B41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92954"/>
            <a:ext cx="3812587" cy="3594329"/>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660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845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6375400" y="2014974"/>
            <a:ext cx="4866686" cy="3631763"/>
          </a:xfrm>
          <a:prstGeom prst="rect">
            <a:avLst/>
          </a:prstGeom>
          <a:noFill/>
        </p:spPr>
        <p:txBody>
          <a:bodyPr wrap="square" rtlCol="0">
            <a:spAutoFit/>
          </a:bodyPr>
          <a:lstStyle/>
          <a:p>
            <a:pPr algn="just" rtl="1">
              <a:spcBef>
                <a:spcPts val="1200"/>
              </a:spcBef>
            </a:pPr>
            <a:r>
              <a:rPr lang="ar-SA" sz="2000" b="1" dirty="0">
                <a:solidFill>
                  <a:srgbClr val="F58221"/>
                </a:solidFill>
                <a:latin typeface="Alexandria" charset="0"/>
                <a:cs typeface="Alexandria" charset="0"/>
              </a:rPr>
              <a:t>ثالثا: الهدف.</a:t>
            </a:r>
          </a:p>
          <a:p>
            <a:pPr algn="just" rtl="1">
              <a:spcBef>
                <a:spcPts val="1200"/>
              </a:spcBef>
            </a:pPr>
            <a:r>
              <a:rPr lang="ar-SA" sz="2000" dirty="0">
                <a:latin typeface="Alexandria" charset="0"/>
                <a:cs typeface="Alexandria" charset="0"/>
              </a:rPr>
              <a:t>لابد من وجود هدف محدد نقوم بتصويره، فلا يمكن تصوير الفراغ لأن الفراغ لن يعبر عن أي شيء ولن تكون له أي قيمة.</a:t>
            </a:r>
          </a:p>
          <a:p>
            <a:pPr algn="just" rtl="1">
              <a:spcBef>
                <a:spcPts val="1200"/>
              </a:spcBef>
            </a:pPr>
            <a:r>
              <a:rPr lang="ar-SA" sz="2000" dirty="0">
                <a:latin typeface="Alexandria" charset="0"/>
                <a:cs typeface="Alexandria" charset="0"/>
              </a:rPr>
              <a:t>هذه الصورة لطفل نائم داخل حقيبة حتى يسهل على والده حمله والتنقل به من مكان لآخر.</a:t>
            </a:r>
          </a:p>
          <a:p>
            <a:pPr algn="just" rtl="1">
              <a:spcBef>
                <a:spcPts val="1200"/>
              </a:spcBef>
            </a:pPr>
            <a:r>
              <a:rPr lang="ar-SA" sz="2000" dirty="0">
                <a:latin typeface="Alexandria" charset="0"/>
                <a:cs typeface="Alexandria" charset="0"/>
              </a:rPr>
              <a:t>الصورة من وكالة "رويترز" للأنباء، وتم التقاطها من الغوطة الشرقية في دمشق بسوريا.</a:t>
            </a:r>
          </a:p>
        </p:txBody>
      </p:sp>
      <p:pic>
        <p:nvPicPr>
          <p:cNvPr id="2" name="Graphic 21">
            <a:extLst>
              <a:ext uri="{FF2B5EF4-FFF2-40B4-BE49-F238E27FC236}">
                <a16:creationId xmlns:a16="http://schemas.microsoft.com/office/drawing/2014/main" id="{8CA41612-7EBC-224D-02E0-5D7B1FB5C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الصورة الصحفية أفضل من ألف كلمة - صورة أرشيفية">
            <a:extLst>
              <a:ext uri="{FF2B5EF4-FFF2-40B4-BE49-F238E27FC236}">
                <a16:creationId xmlns:a16="http://schemas.microsoft.com/office/drawing/2014/main" id="{F68BFCB9-9148-2724-9DCB-214F428125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2164896"/>
            <a:ext cx="5334000" cy="3746065"/>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8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7" name="TextBox 6">
            <a:extLst>
              <a:ext uri="{FF2B5EF4-FFF2-40B4-BE49-F238E27FC236}">
                <a16:creationId xmlns:a16="http://schemas.microsoft.com/office/drawing/2014/main" id="{90E5BE99-89A9-24E8-6BA7-C521759B7E4D}"/>
              </a:ext>
            </a:extLst>
          </p:cNvPr>
          <p:cNvSpPr txBox="1"/>
          <p:nvPr/>
        </p:nvSpPr>
        <p:spPr>
          <a:xfrm>
            <a:off x="5728530" y="2318582"/>
            <a:ext cx="5728249" cy="2758256"/>
          </a:xfrm>
          <a:prstGeom prst="rect">
            <a:avLst/>
          </a:prstGeom>
          <a:noFill/>
        </p:spPr>
        <p:txBody>
          <a:bodyPr wrap="square" rtlCol="0">
            <a:spAutoFit/>
          </a:bodyPr>
          <a:lstStyle/>
          <a:p>
            <a:pPr algn="ctr" rtl="1">
              <a:lnSpc>
                <a:spcPct val="150000"/>
              </a:lnSpc>
            </a:pPr>
            <a:r>
              <a:rPr lang="ar-SA" sz="4000" b="1" dirty="0">
                <a:solidFill>
                  <a:srgbClr val="00B0F0"/>
                </a:solidFill>
                <a:latin typeface="Alexandria" charset="0"/>
                <a:cs typeface="Alexandria" charset="0"/>
              </a:rPr>
              <a:t>نماذج </a:t>
            </a:r>
          </a:p>
          <a:p>
            <a:pPr algn="ctr" rtl="1">
              <a:lnSpc>
                <a:spcPct val="150000"/>
              </a:lnSpc>
            </a:pPr>
            <a:r>
              <a:rPr lang="ar-SA" sz="4000" b="1" dirty="0">
                <a:solidFill>
                  <a:srgbClr val="00B0F0"/>
                </a:solidFill>
                <a:latin typeface="Alexandria" charset="0"/>
                <a:cs typeface="Alexandria" charset="0"/>
              </a:rPr>
              <a:t>لأكثر الصور تأثيرا في ذاكرة تاريخنا المعاصر</a:t>
            </a:r>
            <a:endParaRPr lang="en-US" sz="4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829926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8180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عمال بناء ناطحات السحاب</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8539419" y="2129274"/>
            <a:ext cx="2798073" cy="3278743"/>
          </a:xfrm>
          <a:prstGeom prst="roundRect">
            <a:avLst/>
          </a:prstGeom>
          <a:solidFill>
            <a:srgbClr val="203E5F"/>
          </a:solidFill>
          <a:ln>
            <a:solidFill>
              <a:srgbClr val="FAC748"/>
            </a:solidFill>
          </a:ln>
        </p:spPr>
        <p:txBody>
          <a:bodyPr wrap="square" rtlCol="0">
            <a:spAutoFit/>
          </a:bodyPr>
          <a:lstStyle/>
          <a:p>
            <a:pPr algn="just" rtl="1">
              <a:spcBef>
                <a:spcPts val="1200"/>
              </a:spcBef>
            </a:pPr>
            <a:r>
              <a:rPr lang="ar-SA" sz="2000" dirty="0">
                <a:solidFill>
                  <a:schemeClr val="bg1"/>
                </a:solidFill>
                <a:latin typeface="Alexandria" charset="0"/>
                <a:cs typeface="Alexandria" charset="0"/>
              </a:rPr>
              <a:t>صورة رمزية شهيرة تُظهر عمال البناء يتناولون غداءهم في موقع العمل بأحد ناطحات السحاب في مدينة نيويورك.</a:t>
            </a:r>
          </a:p>
          <a:p>
            <a:pPr algn="just" rtl="1">
              <a:spcBef>
                <a:spcPts val="1200"/>
              </a:spcBef>
            </a:pPr>
            <a:r>
              <a:rPr lang="ar-SA" sz="2000" dirty="0">
                <a:solidFill>
                  <a:schemeClr val="bg1"/>
                </a:solidFill>
                <a:latin typeface="Alexandria" charset="0"/>
                <a:cs typeface="Alexandria" charset="0"/>
              </a:rPr>
              <a:t>التقط هذه الصورة المصور شارلز </a:t>
            </a:r>
            <a:r>
              <a:rPr lang="ar-SA" sz="2000" dirty="0" err="1">
                <a:solidFill>
                  <a:schemeClr val="bg1"/>
                </a:solidFill>
                <a:latin typeface="Alexandria" charset="0"/>
                <a:cs typeface="Alexandria" charset="0"/>
              </a:rPr>
              <a:t>إبتس</a:t>
            </a:r>
            <a:r>
              <a:rPr lang="ar-SA" sz="2000" dirty="0">
                <a:solidFill>
                  <a:schemeClr val="bg1"/>
                </a:solidFill>
                <a:latin typeface="Alexandria" charset="0"/>
                <a:cs typeface="Alexandria" charset="0"/>
              </a:rPr>
              <a:t> عام 1932م.</a:t>
            </a:r>
          </a:p>
        </p:txBody>
      </p:sp>
      <p:pic>
        <p:nvPicPr>
          <p:cNvPr id="2" name="Graphic 21">
            <a:extLst>
              <a:ext uri="{FF2B5EF4-FFF2-40B4-BE49-F238E27FC236}">
                <a16:creationId xmlns:a16="http://schemas.microsoft.com/office/drawing/2014/main" id="{AD7DDEAD-7A99-AD29-B6E7-2B05C38F7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people sitting on a ledge&#10;&#10;Description automatically generated">
            <a:extLst>
              <a:ext uri="{FF2B5EF4-FFF2-40B4-BE49-F238E27FC236}">
                <a16:creationId xmlns:a16="http://schemas.microsoft.com/office/drawing/2014/main" id="{F8F4A0A9-8635-4F70-F58E-870C623525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550" y="2064627"/>
            <a:ext cx="7772400" cy="3872457"/>
          </a:xfrm>
          <a:prstGeom prst="rect">
            <a:avLst/>
          </a:prstGeom>
          <a:ln>
            <a:solidFill>
              <a:srgbClr val="000000"/>
            </a:solidFill>
          </a:ln>
        </p:spPr>
      </p:pic>
    </p:spTree>
    <p:extLst>
      <p:ext uri="{BB962C8B-B14F-4D97-AF65-F5344CB8AC3E}">
        <p14:creationId xmlns:p14="http://schemas.microsoft.com/office/powerpoint/2010/main" val="3354411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92106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 وفاة الرئيس جمال عبدالناصر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8253230" y="2062369"/>
            <a:ext cx="3050810" cy="3879592"/>
          </a:xfrm>
          <a:prstGeom prst="roundRect">
            <a:avLst/>
          </a:prstGeom>
          <a:solidFill>
            <a:srgbClr val="F58221"/>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رصدت كاميرات الصحافة جنازة الزعيم الراحل جمال عبدالناصر عام 1970م.</a:t>
            </a:r>
          </a:p>
          <a:p>
            <a:pPr algn="just" rtl="1">
              <a:spcBef>
                <a:spcPts val="1200"/>
              </a:spcBef>
            </a:pPr>
            <a:r>
              <a:rPr lang="ar-SA" dirty="0">
                <a:solidFill>
                  <a:schemeClr val="bg1"/>
                </a:solidFill>
                <a:latin typeface="Alexandria" charset="0"/>
                <a:cs typeface="Alexandria" charset="0"/>
              </a:rPr>
              <a:t>هي الجنازة الأكبر من نوعها في تاريخ القرن العشرين.</a:t>
            </a:r>
          </a:p>
          <a:p>
            <a:pPr algn="just" rtl="1">
              <a:spcBef>
                <a:spcPts val="1200"/>
              </a:spcBef>
            </a:pPr>
            <a:r>
              <a:rPr lang="ar-SA" dirty="0">
                <a:solidFill>
                  <a:schemeClr val="bg1"/>
                </a:solidFill>
                <a:latin typeface="Alexandria" charset="0"/>
                <a:cs typeface="Alexandria" charset="0"/>
              </a:rPr>
              <a:t>حضرها جميع رؤساء وملوك الوطن العربي.</a:t>
            </a:r>
          </a:p>
          <a:p>
            <a:pPr algn="just" rtl="1">
              <a:spcBef>
                <a:spcPts val="1200"/>
              </a:spcBef>
            </a:pPr>
            <a:r>
              <a:rPr lang="ar-SA" dirty="0">
                <a:solidFill>
                  <a:schemeClr val="bg1"/>
                </a:solidFill>
                <a:latin typeface="Alexandria" charset="0"/>
                <a:cs typeface="Alexandria" charset="0"/>
              </a:rPr>
              <a:t>شُيعت لعبد الناصر جنازات رمزية من جميع محبيه في ربوع  العالم</a:t>
            </a:r>
          </a:p>
        </p:txBody>
      </p:sp>
      <p:pic>
        <p:nvPicPr>
          <p:cNvPr id="2" name="Graphic 21">
            <a:extLst>
              <a:ext uri="{FF2B5EF4-FFF2-40B4-BE49-F238E27FC236}">
                <a16:creationId xmlns:a16="http://schemas.microsoft.com/office/drawing/2014/main" id="{602AF94C-80F8-FD5D-3560-B826A5575A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large crowd of people standing in a large crowd&#10;&#10;Description automatically generated">
            <a:extLst>
              <a:ext uri="{FF2B5EF4-FFF2-40B4-BE49-F238E27FC236}">
                <a16:creationId xmlns:a16="http://schemas.microsoft.com/office/drawing/2014/main" id="{B29B58D0-B434-7CB4-D90A-A380C3E49A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000186"/>
            <a:ext cx="7430199" cy="3971973"/>
          </a:xfrm>
          <a:prstGeom prst="rect">
            <a:avLst/>
          </a:prstGeom>
        </p:spPr>
      </p:pic>
    </p:spTree>
    <p:extLst>
      <p:ext uri="{BB962C8B-B14F-4D97-AF65-F5344CB8AC3E}">
        <p14:creationId xmlns:p14="http://schemas.microsoft.com/office/powerpoint/2010/main" val="830655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8434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عمال بنك </a:t>
            </a:r>
            <a:r>
              <a:rPr lang="ar-SA" sz="2800" b="1" dirty="0" err="1">
                <a:solidFill>
                  <a:srgbClr val="00B0F0"/>
                </a:solidFill>
                <a:latin typeface="Alexandria" charset="0"/>
                <a:cs typeface="Alexandria" charset="0"/>
              </a:rPr>
              <a:t>تشيس</a:t>
            </a:r>
            <a:r>
              <a:rPr lang="ar-SA" sz="2800" b="1" dirty="0">
                <a:solidFill>
                  <a:srgbClr val="00B0F0"/>
                </a:solidFill>
                <a:latin typeface="Alexandria" charset="0"/>
                <a:cs typeface="Alexandria" charset="0"/>
              </a:rPr>
              <a:t> مانهاتن</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940543" y="2590669"/>
            <a:ext cx="3120592" cy="2247424"/>
          </a:xfrm>
          <a:prstGeom prst="roundRect">
            <a:avLst/>
          </a:prstGeom>
          <a:solidFill>
            <a:srgbClr val="00AEEF"/>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صورة لأكثر من 3000 عامل قاموا ببناء بنك </a:t>
            </a:r>
            <a:r>
              <a:rPr lang="ar-SA" dirty="0" err="1">
                <a:solidFill>
                  <a:schemeClr val="bg1"/>
                </a:solidFill>
                <a:latin typeface="Alexandria" charset="0"/>
                <a:cs typeface="Alexandria" charset="0"/>
              </a:rPr>
              <a:t>تشيس</a:t>
            </a:r>
            <a:r>
              <a:rPr lang="ar-SA" dirty="0">
                <a:solidFill>
                  <a:schemeClr val="bg1"/>
                </a:solidFill>
                <a:latin typeface="Alexandria" charset="0"/>
                <a:cs typeface="Alexandria" charset="0"/>
              </a:rPr>
              <a:t> مانهاتن في مدينة نيويورك، حيث وقفوا لالتقاط صورة بالقرب من نهاية العمل الإنشائي، أغسطس 1964.</a:t>
            </a:r>
          </a:p>
        </p:txBody>
      </p:sp>
      <p:pic>
        <p:nvPicPr>
          <p:cNvPr id="2" name="Graphic 21">
            <a:extLst>
              <a:ext uri="{FF2B5EF4-FFF2-40B4-BE49-F238E27FC236}">
                <a16:creationId xmlns:a16="http://schemas.microsoft.com/office/drawing/2014/main" id="{6324CC1E-625E-82B8-714D-B6020F9B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2D3885F8-AE8F-4578-3860-4C34EB7642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91652"/>
            <a:ext cx="6809678" cy="3784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267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084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لأم تعرض أطفالها للبيع</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6951307" y="2161328"/>
            <a:ext cx="4309537" cy="3677603"/>
          </a:xfrm>
          <a:prstGeom prst="roundRect">
            <a:avLst/>
          </a:prstGeom>
          <a:solidFill>
            <a:srgbClr val="203E5F"/>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هذه الصورة ظهرت لأول مرة في إحدى الصحف بمدينة شيكاغو الأمريكية.</a:t>
            </a:r>
          </a:p>
          <a:p>
            <a:pPr algn="just" rtl="1">
              <a:spcBef>
                <a:spcPts val="1200"/>
              </a:spcBef>
            </a:pPr>
            <a:r>
              <a:rPr lang="ar-SA" dirty="0">
                <a:solidFill>
                  <a:schemeClr val="bg1"/>
                </a:solidFill>
                <a:latin typeface="Alexandria" charset="0"/>
                <a:cs typeface="Alexandria" charset="0"/>
              </a:rPr>
              <a:t>في الصورة تظهر الأم لوسيل </a:t>
            </a:r>
            <a:r>
              <a:rPr lang="ar-SA" dirty="0" err="1">
                <a:solidFill>
                  <a:schemeClr val="bg1"/>
                </a:solidFill>
                <a:latin typeface="Alexandria" charset="0"/>
                <a:cs typeface="Alexandria" charset="0"/>
              </a:rPr>
              <a:t>شالافوكس</a:t>
            </a:r>
            <a:r>
              <a:rPr lang="ar-SA" dirty="0">
                <a:solidFill>
                  <a:schemeClr val="bg1"/>
                </a:solidFill>
                <a:latin typeface="Alexandria" charset="0"/>
                <a:cs typeface="Alexandria" charset="0"/>
              </a:rPr>
              <a:t> وهي تشيح بوجهها عن الكاميرا ، وعلى السلالم في مدخل المنزل يجلس أربعة أطفال.</a:t>
            </a:r>
          </a:p>
          <a:p>
            <a:pPr algn="just" rtl="1">
              <a:spcBef>
                <a:spcPts val="1200"/>
              </a:spcBef>
            </a:pPr>
            <a:r>
              <a:rPr lang="ar-SA" dirty="0">
                <a:solidFill>
                  <a:schemeClr val="bg1"/>
                </a:solidFill>
                <a:latin typeface="Alexandria" charset="0"/>
                <a:cs typeface="Alexandria" charset="0"/>
              </a:rPr>
              <a:t>تم التقاط هذه الصورة عام 1948م.</a:t>
            </a:r>
          </a:p>
          <a:p>
            <a:pPr algn="just" rtl="1">
              <a:spcBef>
                <a:spcPts val="1200"/>
              </a:spcBef>
            </a:pPr>
            <a:r>
              <a:rPr lang="ar-SA" dirty="0">
                <a:solidFill>
                  <a:schemeClr val="bg1"/>
                </a:solidFill>
                <a:latin typeface="Alexandria" charset="0"/>
                <a:cs typeface="Alexandria" charset="0"/>
              </a:rPr>
              <a:t>وتم عرض الأطفال للبيع بسبب الفقر المدقع على حد وصف الأم</a:t>
            </a:r>
          </a:p>
        </p:txBody>
      </p:sp>
      <p:pic>
        <p:nvPicPr>
          <p:cNvPr id="2" name="Graphic 21">
            <a:extLst>
              <a:ext uri="{FF2B5EF4-FFF2-40B4-BE49-F238E27FC236}">
                <a16:creationId xmlns:a16="http://schemas.microsoft.com/office/drawing/2014/main" id="{BF371250-F91E-7D97-21C7-B432C55A8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standing on stairs with children on their hands&#10;&#10;Description automatically generated">
            <a:extLst>
              <a:ext uri="{FF2B5EF4-FFF2-40B4-BE49-F238E27FC236}">
                <a16:creationId xmlns:a16="http://schemas.microsoft.com/office/drawing/2014/main" id="{72EF446D-9EA8-67B3-8B9B-3BDACA6E92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101396"/>
            <a:ext cx="5853127" cy="3875658"/>
          </a:xfrm>
          <a:prstGeom prst="rect">
            <a:avLst/>
          </a:prstGeom>
        </p:spPr>
      </p:pic>
    </p:spTree>
    <p:extLst>
      <p:ext uri="{BB962C8B-B14F-4D97-AF65-F5344CB8AC3E}">
        <p14:creationId xmlns:p14="http://schemas.microsoft.com/office/powerpoint/2010/main" val="2937594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27401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الصور الأكثر تأثيرا في ذاكرتك</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2672644" y="2649531"/>
            <a:ext cx="6701992" cy="2112281"/>
          </a:xfrm>
          <a:prstGeom prst="round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ts val="3280"/>
              </a:lnSpc>
              <a:spcBef>
                <a:spcPts val="600"/>
              </a:spcBef>
            </a:pPr>
            <a:r>
              <a:rPr lang="ar-SA" sz="2400" b="1" dirty="0">
                <a:solidFill>
                  <a:srgbClr val="C00000"/>
                </a:solidFill>
                <a:latin typeface="Alexandria" charset="0"/>
                <a:cs typeface="Alexandria" charset="0"/>
              </a:rPr>
              <a:t>وأنت ما هي الصور الأكثر تأثيرا في ذاكرتك؟</a:t>
            </a:r>
          </a:p>
          <a:p>
            <a:pPr algn="just" rtl="1">
              <a:lnSpc>
                <a:spcPts val="3280"/>
              </a:lnSpc>
              <a:spcBef>
                <a:spcPts val="600"/>
              </a:spcBef>
            </a:pPr>
            <a:endParaRPr lang="ar-SA" sz="2400" b="1" dirty="0">
              <a:solidFill>
                <a:srgbClr val="C00000"/>
              </a:solidFill>
              <a:latin typeface="Alexandria" charset="0"/>
              <a:cs typeface="Alexandria" charset="0"/>
            </a:endParaRPr>
          </a:p>
          <a:p>
            <a:pPr algn="just" rtl="1">
              <a:lnSpc>
                <a:spcPts val="3280"/>
              </a:lnSpc>
              <a:spcBef>
                <a:spcPts val="600"/>
              </a:spcBef>
            </a:pPr>
            <a:r>
              <a:rPr lang="ar-SA" sz="2400" b="1" dirty="0">
                <a:solidFill>
                  <a:srgbClr val="C00000"/>
                </a:solidFill>
                <a:latin typeface="Alexandria" charset="0"/>
                <a:cs typeface="Alexandria" charset="0"/>
              </a:rPr>
              <a:t>يمكنك الحديث حول تلك الصور أثناء حلقة النقاش التفاعلية الخاصة بالمحاضرة الأولي</a:t>
            </a:r>
          </a:p>
        </p:txBody>
      </p:sp>
      <p:pic>
        <p:nvPicPr>
          <p:cNvPr id="2" name="Graphic 21">
            <a:extLst>
              <a:ext uri="{FF2B5EF4-FFF2-40B4-BE49-F238E27FC236}">
                <a16:creationId xmlns:a16="http://schemas.microsoft.com/office/drawing/2014/main" id="{B8AE8998-C4B0-73BF-AC35-A28B3FC48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36737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830997"/>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خاتمة وملخص بالنقاط الرئيسية بالمحاضرة الأولي-1</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471250" y="2380728"/>
            <a:ext cx="8417320" cy="3823419"/>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الصورة الصحفية هي وسيط اتصالي بصري مهم، وهي تجسد جزء من محيطنا الذي نراه ونعيشه، وهي إحدى الدعائم الأساسية في وسائل الإعلام المطبوعة.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يجب أن يكون هناك سبب منطقي في التقاط الصورة الصحفية، فهي تقدم الحقيقة بدون تغيير.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لغة الصورة الفوتوغرافية لغة عالمية يفهمها الجميع باختلاف لغاتهم ومستوياتهم التعليمية والاجتماعية.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الصور الصحفية من حيث الشكل أو الحجم ما بين صور صغيرة، متوسطة، وكبيرة الحجم ولكل حجم دلالة واستخدام.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كما تتنوع الصور الصحفية من حيث المضمون الذي تنقله للجمهور المستهدف.</a:t>
            </a:r>
          </a:p>
        </p:txBody>
      </p:sp>
    </p:spTree>
    <p:extLst>
      <p:ext uri="{BB962C8B-B14F-4D97-AF65-F5344CB8AC3E}">
        <p14:creationId xmlns:p14="http://schemas.microsoft.com/office/powerpoint/2010/main" val="7015080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830997"/>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خاتمة وملخص بالنقاط الرئيسية بالمحاضرة الأولي-2</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471250" y="2380728"/>
            <a:ext cx="8417320" cy="3900363"/>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قد تشير الصورة الفوتوغرافية إلى معان أبعد بكثير مما تتضمنه. </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الكاميرا الفوتوغرافية هي الوسيلة الأهم والعنصر الرئيسي في عملية التصوير الفوتوغرافي.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الكاميرا الفوتوغرافية حسب وظيفتها وجودتها وكذلك طريقة صنعها.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يمكن لعملية التصوير الفوتوغرافي أن تتم بدون وجود كمية كافية من الضوء.</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الضوء الذي يمر إلى عدسة الكاميرا هو الضوء المنعكس من على الهدف الجاري تصويره وليس الضوء الساقط من مصدر الضوء.</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الإضاءة ما بين إضاءة طبيعية وإضاءة صناعية.</a:t>
            </a:r>
            <a:endParaRPr lang="en-US" dirty="0">
              <a:latin typeface="Alexandria" charset="0"/>
              <a:cs typeface="Alexandria" charset="0"/>
            </a:endParaRPr>
          </a:p>
        </p:txBody>
      </p:sp>
    </p:spTree>
    <p:extLst>
      <p:ext uri="{BB962C8B-B14F-4D97-AF65-F5344CB8AC3E}">
        <p14:creationId xmlns:p14="http://schemas.microsoft.com/office/powerpoint/2010/main" val="38051221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323987"/>
          </a:xfrm>
          <a:prstGeom prst="rect">
            <a:avLst/>
          </a:prstGeom>
          <a:noFill/>
        </p:spPr>
        <p:txBody>
          <a:bodyPr wrap="square" rtlCol="0">
            <a:spAutoFit/>
          </a:bodyPr>
          <a:lstStyle/>
          <a:p>
            <a:pPr algn="just" rtl="1">
              <a:spcBef>
                <a:spcPts val="1200"/>
              </a:spcBef>
            </a:pPr>
            <a:r>
              <a:rPr lang="ar-SA" sz="1600" dirty="0">
                <a:latin typeface="Alexandria" charset="0"/>
                <a:cs typeface="Alexandria" charset="0"/>
              </a:rPr>
              <a:t>عبدالكريم، رحاب محمد أنور. (2024). المداخل النظرية والمنهجية لبحوث توظيف الصور الصحفية أثناء الأزمات: دراسة تحليلية. المجلة المصرية لبحوث الاتصال والإعلام الرقمي، 2(2)، 53-128.‎</a:t>
            </a:r>
          </a:p>
          <a:p>
            <a:pPr algn="just" rtl="1">
              <a:spcBef>
                <a:spcPts val="1200"/>
              </a:spcBef>
            </a:pPr>
            <a:r>
              <a:rPr lang="ar-SA" sz="1600" dirty="0">
                <a:latin typeface="Alexandria" charset="0"/>
                <a:cs typeface="Alexandria" charset="0"/>
              </a:rPr>
              <a:t>عبدالسلام، </a:t>
            </a:r>
            <a:r>
              <a:rPr lang="ar-SA" sz="1600" dirty="0" err="1">
                <a:latin typeface="Alexandria" charset="0"/>
                <a:cs typeface="Alexandria" charset="0"/>
              </a:rPr>
              <a:t>شاهندة</a:t>
            </a:r>
            <a:r>
              <a:rPr lang="ar-SA" sz="1600" dirty="0">
                <a:latin typeface="Alexandria" charset="0"/>
                <a:cs typeface="Alexandria" charset="0"/>
              </a:rPr>
              <a:t> عاطف. (2024). التصوير الصحفي بين الذكاء الاصطناعي </a:t>
            </a:r>
            <a:r>
              <a:rPr lang="ar-SA" sz="1600" dirty="0" err="1">
                <a:latin typeface="Alexandria" charset="0"/>
                <a:cs typeface="Alexandria" charset="0"/>
              </a:rPr>
              <a:t>والفوتوغرافيا</a:t>
            </a:r>
            <a:r>
              <a:rPr lang="ar-SA" sz="1600" dirty="0">
                <a:latin typeface="Alexandria" charset="0"/>
                <a:cs typeface="Alexandria" charset="0"/>
              </a:rPr>
              <a:t>: دراسات </a:t>
            </a:r>
            <a:r>
              <a:rPr lang="ar-SA" sz="1600" dirty="0" err="1">
                <a:latin typeface="Alexandria" charset="0"/>
                <a:cs typeface="Alexandria" charset="0"/>
              </a:rPr>
              <a:t>سيميولوجية</a:t>
            </a:r>
            <a:r>
              <a:rPr lang="ar-SA" sz="1600" dirty="0">
                <a:latin typeface="Alexandria" charset="0"/>
                <a:cs typeface="Alexandria" charset="0"/>
              </a:rPr>
              <a:t>. دار العربي للنشر والتوزيع</a:t>
            </a:r>
          </a:p>
          <a:p>
            <a:pPr algn="just" rtl="1">
              <a:spcBef>
                <a:spcPts val="1200"/>
              </a:spcBef>
            </a:pPr>
            <a:r>
              <a:rPr lang="ar-SA" sz="1600" dirty="0">
                <a:latin typeface="Alexandria" charset="0"/>
                <a:cs typeface="Alexandria" charset="0"/>
              </a:rPr>
              <a:t>النجار، سعيد الغريب. (2017). التصوير الصحفي </a:t>
            </a:r>
            <a:r>
              <a:rPr lang="ar-SA" sz="1600" dirty="0" err="1">
                <a:latin typeface="Alexandria" charset="0"/>
                <a:cs typeface="Alexandria" charset="0"/>
              </a:rPr>
              <a:t>الفيلمي</a:t>
            </a:r>
            <a:r>
              <a:rPr lang="ar-SA" sz="1600" dirty="0">
                <a:latin typeface="Alexandria" charset="0"/>
                <a:cs typeface="Alexandria" charset="0"/>
              </a:rPr>
              <a:t> والرقمي. الدار المصرية اللبنانية.</a:t>
            </a:r>
          </a:p>
          <a:p>
            <a:pPr algn="just" rtl="1">
              <a:spcBef>
                <a:spcPts val="1200"/>
              </a:spcBef>
            </a:pPr>
            <a:r>
              <a:rPr lang="ar-SA" sz="1600" dirty="0">
                <a:latin typeface="Alexandria" charset="0"/>
                <a:cs typeface="Alexandria" charset="0"/>
              </a:rPr>
              <a:t>عبيد، أحمد. (2016). التحليل الموضوعي للصور الصحفية: الأسس والتطبيقات. دار العربي للنشر والتوزيع.</a:t>
            </a:r>
          </a:p>
          <a:p>
            <a:pPr algn="just" rtl="1">
              <a:spcBef>
                <a:spcPts val="1200"/>
              </a:spcBef>
            </a:pPr>
            <a:r>
              <a:rPr lang="ar-SA" sz="1600" dirty="0">
                <a:latin typeface="Alexandria" charset="0"/>
                <a:cs typeface="Alexandria" charset="0"/>
              </a:rPr>
              <a:t>صافي، إبراهيم محمد. (2016). فن التصوير الصحفي. دار أسامة للنشر والتوزيع.</a:t>
            </a:r>
          </a:p>
          <a:p>
            <a:pPr algn="just" rtl="1">
              <a:spcBef>
                <a:spcPts val="1200"/>
              </a:spcBef>
            </a:pPr>
            <a:r>
              <a:rPr lang="ar-SA" sz="1600" dirty="0">
                <a:latin typeface="Alexandria" charset="0"/>
                <a:cs typeface="Alexandria" charset="0"/>
              </a:rPr>
              <a:t>البرغوثي، سامح. (2015). التصوير الفوتوغرافي بين العلم والفن. دار أمجد للنشر والتوزيع.</a:t>
            </a:r>
          </a:p>
        </p:txBody>
      </p:sp>
    </p:spTree>
    <p:extLst>
      <p:ext uri="{BB962C8B-B14F-4D97-AF65-F5344CB8AC3E}">
        <p14:creationId xmlns:p14="http://schemas.microsoft.com/office/powerpoint/2010/main" val="24086064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7753EFB-B333-4403-83C3-41654B14E7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783</TotalTime>
  <Words>3138</Words>
  <Application>Microsoft Macintosh PowerPoint</Application>
  <PresentationFormat>Widescreen</PresentationFormat>
  <Paragraphs>289</Paragraphs>
  <Slides>44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146</cp:revision>
  <dcterms:created xsi:type="dcterms:W3CDTF">2023-04-29T09:08:00Z</dcterms:created>
  <dcterms:modified xsi:type="dcterms:W3CDTF">2026-09-21T13:53:35Z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