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696" r:id="rId2"/>
    <p:sldMasterId id="2147483708" r:id="rId3"/>
  </p:sldMasterIdLst>
  <p:notesMasterIdLst>
    <p:notesMasterId r:id="rId62"/>
  </p:notesMasterIdLst>
  <p:sldIdLst>
    <p:sldId id="507" r:id="rId4"/>
    <p:sldId id="263" r:id="rId5"/>
    <p:sldId id="433" r:id="rId6"/>
    <p:sldId id="483" r:id="rId7"/>
    <p:sldId id="329" r:id="rId8"/>
    <p:sldId id="492" r:id="rId9"/>
    <p:sldId id="524" r:id="rId10"/>
    <p:sldId id="279" r:id="rId11"/>
    <p:sldId id="515" r:id="rId12"/>
    <p:sldId id="514" r:id="rId13"/>
    <p:sldId id="527" r:id="rId14"/>
    <p:sldId id="484" r:id="rId15"/>
    <p:sldId id="485" r:id="rId16"/>
    <p:sldId id="516" r:id="rId17"/>
    <p:sldId id="535" r:id="rId18"/>
    <p:sldId id="352" r:id="rId19"/>
    <p:sldId id="517" r:id="rId20"/>
    <p:sldId id="528" r:id="rId21"/>
    <p:sldId id="354" r:id="rId22"/>
    <p:sldId id="513" r:id="rId23"/>
    <p:sldId id="412" r:id="rId24"/>
    <p:sldId id="280" r:id="rId25"/>
    <p:sldId id="413" r:id="rId26"/>
    <p:sldId id="281" r:id="rId27"/>
    <p:sldId id="526" r:id="rId28"/>
    <p:sldId id="525" r:id="rId29"/>
    <p:sldId id="416" r:id="rId30"/>
    <p:sldId id="414" r:id="rId31"/>
    <p:sldId id="282" r:id="rId32"/>
    <p:sldId id="529" r:id="rId33"/>
    <p:sldId id="523" r:id="rId34"/>
    <p:sldId id="283" r:id="rId35"/>
    <p:sldId id="519" r:id="rId36"/>
    <p:sldId id="520" r:id="rId37"/>
    <p:sldId id="536" r:id="rId38"/>
    <p:sldId id="521" r:id="rId39"/>
    <p:sldId id="530" r:id="rId40"/>
    <p:sldId id="518" r:id="rId41"/>
    <p:sldId id="284" r:id="rId42"/>
    <p:sldId id="285" r:id="rId43"/>
    <p:sldId id="531" r:id="rId44"/>
    <p:sldId id="287" r:id="rId45"/>
    <p:sldId id="288" r:id="rId46"/>
    <p:sldId id="289" r:id="rId47"/>
    <p:sldId id="290" r:id="rId48"/>
    <p:sldId id="291" r:id="rId49"/>
    <p:sldId id="292" r:id="rId50"/>
    <p:sldId id="532" r:id="rId51"/>
    <p:sldId id="407" r:id="rId52"/>
    <p:sldId id="286" r:id="rId53"/>
    <p:sldId id="534" r:id="rId54"/>
    <p:sldId id="293" r:id="rId55"/>
    <p:sldId id="533" r:id="rId56"/>
    <p:sldId id="522" r:id="rId57"/>
    <p:sldId id="496" r:id="rId58"/>
    <p:sldId id="497" r:id="rId59"/>
    <p:sldId id="259" r:id="rId60"/>
    <p:sldId id="405" r:id="rId6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3C9"/>
    <a:srgbClr val="E80C96"/>
    <a:srgbClr val="FF9652"/>
    <a:srgbClr val="FF9300"/>
    <a:srgbClr val="F5FAA4"/>
    <a:srgbClr val="009193"/>
    <a:srgbClr val="1607C2"/>
    <a:srgbClr val="818843"/>
    <a:srgbClr val="39BE15"/>
    <a:srgbClr val="00FD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828" autoAdjust="0"/>
    <p:restoredTop sz="94291" autoAdjust="0"/>
  </p:normalViewPr>
  <p:slideViewPr>
    <p:cSldViewPr snapToGrid="0">
      <p:cViewPr varScale="1">
        <p:scale>
          <a:sx n="72" d="100"/>
          <a:sy n="72" d="100"/>
        </p:scale>
        <p:origin x="58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AFFDA6-937A-3C42-A9BF-ED41CBC71A80}" type="datetimeFigureOut">
              <a:rPr lang="en-SA" smtClean="0"/>
              <a:t>04/04/2023</a:t>
            </a:fld>
            <a:endParaRPr lang="en-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0A40E4-2014-3741-8434-333B6C605336}" type="slidenum">
              <a:rPr lang="en-SA" smtClean="0"/>
              <a:t>‹#›</a:t>
            </a:fld>
            <a:endParaRPr lang="en-SA"/>
          </a:p>
        </p:txBody>
      </p:sp>
    </p:spTree>
    <p:extLst>
      <p:ext uri="{BB962C8B-B14F-4D97-AF65-F5344CB8AC3E}">
        <p14:creationId xmlns:p14="http://schemas.microsoft.com/office/powerpoint/2010/main" val="2710674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F4432E4-4C49-4E27-8846-7ED75FA30D5D}" type="slidenum">
              <a:rPr lang="en-US" smtClean="0"/>
              <a:t>2</a:t>
            </a:fld>
            <a:endParaRPr lang="en-US"/>
          </a:p>
        </p:txBody>
      </p:sp>
    </p:spTree>
    <p:extLst>
      <p:ext uri="{BB962C8B-B14F-4D97-AF65-F5344CB8AC3E}">
        <p14:creationId xmlns:p14="http://schemas.microsoft.com/office/powerpoint/2010/main" val="21783404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a:t>
            </a:fld>
            <a:endParaRPr lang="en-US"/>
          </a:p>
        </p:txBody>
      </p:sp>
    </p:spTree>
    <p:extLst>
      <p:ext uri="{BB962C8B-B14F-4D97-AF65-F5344CB8AC3E}">
        <p14:creationId xmlns:p14="http://schemas.microsoft.com/office/powerpoint/2010/main" val="2206306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a:t>
            </a:fld>
            <a:endParaRPr lang="en-US"/>
          </a:p>
        </p:txBody>
      </p:sp>
    </p:spTree>
    <p:extLst>
      <p:ext uri="{BB962C8B-B14F-4D97-AF65-F5344CB8AC3E}">
        <p14:creationId xmlns:p14="http://schemas.microsoft.com/office/powerpoint/2010/main" val="1056499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a:t>
            </a:fld>
            <a:endParaRPr lang="en-US"/>
          </a:p>
        </p:txBody>
      </p:sp>
    </p:spTree>
    <p:extLst>
      <p:ext uri="{BB962C8B-B14F-4D97-AF65-F5344CB8AC3E}">
        <p14:creationId xmlns:p14="http://schemas.microsoft.com/office/powerpoint/2010/main" val="15929021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6</a:t>
            </a:fld>
            <a:endParaRPr lang="en-US" altLang="en-US">
              <a:latin typeface="Calibri" panose="020F0502020204030204" pitchFamily="34" charset="0"/>
            </a:endParaRPr>
          </a:p>
        </p:txBody>
      </p:sp>
    </p:spTree>
    <p:extLst>
      <p:ext uri="{BB962C8B-B14F-4D97-AF65-F5344CB8AC3E}">
        <p14:creationId xmlns:p14="http://schemas.microsoft.com/office/powerpoint/2010/main" val="7264420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7</a:t>
            </a:fld>
            <a:endParaRPr lang="en-US"/>
          </a:p>
        </p:txBody>
      </p:sp>
    </p:spTree>
    <p:extLst>
      <p:ext uri="{BB962C8B-B14F-4D97-AF65-F5344CB8AC3E}">
        <p14:creationId xmlns:p14="http://schemas.microsoft.com/office/powerpoint/2010/main" val="35455362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8</a:t>
            </a:fld>
            <a:endParaRPr lang="en-US"/>
          </a:p>
        </p:txBody>
      </p:sp>
    </p:spTree>
    <p:extLst>
      <p:ext uri="{BB962C8B-B14F-4D97-AF65-F5344CB8AC3E}">
        <p14:creationId xmlns:p14="http://schemas.microsoft.com/office/powerpoint/2010/main" val="10162778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9</a:t>
            </a:fld>
            <a:endParaRPr lang="en-US"/>
          </a:p>
        </p:txBody>
      </p:sp>
    </p:spTree>
    <p:extLst>
      <p:ext uri="{BB962C8B-B14F-4D97-AF65-F5344CB8AC3E}">
        <p14:creationId xmlns:p14="http://schemas.microsoft.com/office/powerpoint/2010/main" val="34887835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149-150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10</a:t>
            </a:fld>
            <a:endParaRPr lang="en-US"/>
          </a:p>
        </p:txBody>
      </p:sp>
    </p:spTree>
    <p:extLst>
      <p:ext uri="{BB962C8B-B14F-4D97-AF65-F5344CB8AC3E}">
        <p14:creationId xmlns:p14="http://schemas.microsoft.com/office/powerpoint/2010/main" val="15559509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11</a:t>
            </a:fld>
            <a:endParaRPr lang="en-US"/>
          </a:p>
        </p:txBody>
      </p:sp>
    </p:spTree>
    <p:extLst>
      <p:ext uri="{BB962C8B-B14F-4D97-AF65-F5344CB8AC3E}">
        <p14:creationId xmlns:p14="http://schemas.microsoft.com/office/powerpoint/2010/main" val="17480299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12</a:t>
            </a:fld>
            <a:endParaRPr lang="en-US" altLang="en-US">
              <a:latin typeface="Calibri" panose="020F0502020204030204" pitchFamily="34" charset="0"/>
            </a:endParaRPr>
          </a:p>
        </p:txBody>
      </p:sp>
    </p:spTree>
    <p:extLst>
      <p:ext uri="{BB962C8B-B14F-4D97-AF65-F5344CB8AC3E}">
        <p14:creationId xmlns:p14="http://schemas.microsoft.com/office/powerpoint/2010/main" val="2595880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13</a:t>
            </a:fld>
            <a:endParaRPr lang="en-US" altLang="en-US">
              <a:latin typeface="Calibri" panose="020F0502020204030204" pitchFamily="34" charset="0"/>
            </a:endParaRPr>
          </a:p>
        </p:txBody>
      </p:sp>
    </p:spTree>
    <p:extLst>
      <p:ext uri="{BB962C8B-B14F-4D97-AF65-F5344CB8AC3E}">
        <p14:creationId xmlns:p14="http://schemas.microsoft.com/office/powerpoint/2010/main" val="40938683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14</a:t>
            </a:fld>
            <a:endParaRPr lang="en-US" altLang="en-US">
              <a:latin typeface="Calibri" panose="020F0502020204030204" pitchFamily="34" charset="0"/>
            </a:endParaRPr>
          </a:p>
        </p:txBody>
      </p:sp>
    </p:spTree>
    <p:extLst>
      <p:ext uri="{BB962C8B-B14F-4D97-AF65-F5344CB8AC3E}">
        <p14:creationId xmlns:p14="http://schemas.microsoft.com/office/powerpoint/2010/main" val="32197863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15</a:t>
            </a:fld>
            <a:endParaRPr lang="en-US" altLang="en-US">
              <a:latin typeface="Calibri" panose="020F0502020204030204" pitchFamily="34" charset="0"/>
            </a:endParaRPr>
          </a:p>
        </p:txBody>
      </p:sp>
    </p:spTree>
    <p:extLst>
      <p:ext uri="{BB962C8B-B14F-4D97-AF65-F5344CB8AC3E}">
        <p14:creationId xmlns:p14="http://schemas.microsoft.com/office/powerpoint/2010/main" val="25937513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16</a:t>
            </a:fld>
            <a:endParaRPr lang="en-US" altLang="en-US">
              <a:latin typeface="Calibri" panose="020F0502020204030204" pitchFamily="34" charset="0"/>
            </a:endParaRPr>
          </a:p>
        </p:txBody>
      </p:sp>
    </p:spTree>
    <p:extLst>
      <p:ext uri="{BB962C8B-B14F-4D97-AF65-F5344CB8AC3E}">
        <p14:creationId xmlns:p14="http://schemas.microsoft.com/office/powerpoint/2010/main" val="10955506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058F21F-B785-A84C-A2AA-47E81D05A2E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3A19D65-AF3E-1949-99DF-C7C0B63767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7652" name="Slide Number Placeholder 3">
            <a:extLst>
              <a:ext uri="{FF2B5EF4-FFF2-40B4-BE49-F238E27FC236}">
                <a16:creationId xmlns:a16="http://schemas.microsoft.com/office/drawing/2014/main" id="{13AAF2F2-2E91-8147-BE72-8A5079202DA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ABA7418-9841-1C44-ABA1-01585446E599}" type="slidenum">
              <a:rPr lang="en-US" altLang="en-US">
                <a:latin typeface="Calibri" panose="020F0502020204030204" pitchFamily="34" charset="0"/>
              </a:rPr>
              <a:pPr/>
              <a:t>17</a:t>
            </a:fld>
            <a:endParaRPr lang="en-US" altLang="en-US">
              <a:latin typeface="Calibri" panose="020F0502020204030204" pitchFamily="34" charset="0"/>
            </a:endParaRPr>
          </a:p>
        </p:txBody>
      </p:sp>
    </p:spTree>
    <p:extLst>
      <p:ext uri="{BB962C8B-B14F-4D97-AF65-F5344CB8AC3E}">
        <p14:creationId xmlns:p14="http://schemas.microsoft.com/office/powerpoint/2010/main" val="12036766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18</a:t>
            </a:fld>
            <a:endParaRPr lang="en-US"/>
          </a:p>
        </p:txBody>
      </p:sp>
    </p:spTree>
    <p:extLst>
      <p:ext uri="{BB962C8B-B14F-4D97-AF65-F5344CB8AC3E}">
        <p14:creationId xmlns:p14="http://schemas.microsoft.com/office/powerpoint/2010/main" val="36235844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19</a:t>
            </a:fld>
            <a:endParaRPr lang="en-US" altLang="en-US">
              <a:latin typeface="Calibri" panose="020F0502020204030204" pitchFamily="34" charset="0"/>
            </a:endParaRPr>
          </a:p>
        </p:txBody>
      </p:sp>
    </p:spTree>
    <p:extLst>
      <p:ext uri="{BB962C8B-B14F-4D97-AF65-F5344CB8AC3E}">
        <p14:creationId xmlns:p14="http://schemas.microsoft.com/office/powerpoint/2010/main" val="22919897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5CBFE98-9DA1-1C4E-979E-84EA164BDBA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1DE5C0A8-8E21-FD49-9E0B-87C289D784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100" dirty="0"/>
          </a:p>
        </p:txBody>
      </p:sp>
      <p:sp>
        <p:nvSpPr>
          <p:cNvPr id="23556" name="Slide Number Placeholder 3">
            <a:extLst>
              <a:ext uri="{FF2B5EF4-FFF2-40B4-BE49-F238E27FC236}">
                <a16:creationId xmlns:a16="http://schemas.microsoft.com/office/drawing/2014/main" id="{91D8078B-4DF0-E144-8499-758FE16DE37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4D9B074-55AD-C346-98BD-31073170BF86}" type="slidenum">
              <a:rPr lang="en-US" altLang="en-US">
                <a:latin typeface="Calibri" panose="020F0502020204030204" pitchFamily="34" charset="0"/>
              </a:rPr>
              <a:pPr/>
              <a:t>20</a:t>
            </a:fld>
            <a:endParaRPr lang="en-US" altLang="en-US">
              <a:latin typeface="Calibri" panose="020F0502020204030204" pitchFamily="34" charset="0"/>
            </a:endParaRPr>
          </a:p>
        </p:txBody>
      </p:sp>
    </p:spTree>
    <p:extLst>
      <p:ext uri="{BB962C8B-B14F-4D97-AF65-F5344CB8AC3E}">
        <p14:creationId xmlns:p14="http://schemas.microsoft.com/office/powerpoint/2010/main" val="31202848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2513916E-C587-EB4D-B612-FC3CE2CBD93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E6088AC1-8F07-B54C-8BC2-FC7684C3DF7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1400" dirty="0">
              <a:ea typeface="ＭＳ Ｐゴシック" panose="020B0600070205080204" pitchFamily="34" charset="-128"/>
            </a:endParaRPr>
          </a:p>
        </p:txBody>
      </p:sp>
      <p:sp>
        <p:nvSpPr>
          <p:cNvPr id="27652" name="Slide Number Placeholder 3">
            <a:extLst>
              <a:ext uri="{FF2B5EF4-FFF2-40B4-BE49-F238E27FC236}">
                <a16:creationId xmlns:a16="http://schemas.microsoft.com/office/drawing/2014/main" id="{7CFBF893-E70C-764F-AECD-F5783161A78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F6DB419-5021-F245-9596-F4BC5EA0ABBA}" type="slidenum">
              <a:rPr lang="en-US" altLang="en-US">
                <a:latin typeface="Calibri" panose="020F0502020204030204" pitchFamily="34" charset="0"/>
              </a:rPr>
              <a:pPr/>
              <a:t>21</a:t>
            </a:fld>
            <a:endParaRPr lang="en-US" altLang="en-US">
              <a:latin typeface="Calibri" panose="020F050202020403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150-152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22</a:t>
            </a:fld>
            <a:endParaRPr lang="en-US"/>
          </a:p>
        </p:txBody>
      </p:sp>
    </p:spTree>
    <p:extLst>
      <p:ext uri="{BB962C8B-B14F-4D97-AF65-F5344CB8AC3E}">
        <p14:creationId xmlns:p14="http://schemas.microsoft.com/office/powerpoint/2010/main" val="4811861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75F991B0-F693-C24F-A91A-9018A434B4D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BE58BA32-5008-6B44-A286-A202C533D8A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endParaRPr lang="en-US" altLang="en-US" sz="900" dirty="0">
              <a:ea typeface="ＭＳ Ｐゴシック" panose="020B0600070205080204" pitchFamily="34" charset="-128"/>
            </a:endParaRPr>
          </a:p>
        </p:txBody>
      </p:sp>
      <p:sp>
        <p:nvSpPr>
          <p:cNvPr id="29700" name="Slide Number Placeholder 3">
            <a:extLst>
              <a:ext uri="{FF2B5EF4-FFF2-40B4-BE49-F238E27FC236}">
                <a16:creationId xmlns:a16="http://schemas.microsoft.com/office/drawing/2014/main" id="{3228908D-5BC3-FF42-B5FC-5583BC4C9B6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1F6F270-42C5-B148-93A2-6FE54A0FF4A4}" type="slidenum">
              <a:rPr lang="en-US" altLang="en-US">
                <a:latin typeface="Calibri" panose="020F0502020204030204" pitchFamily="34" charset="0"/>
              </a:rPr>
              <a:pPr/>
              <a:t>23</a:t>
            </a:fld>
            <a:endParaRPr lang="en-US" altLang="en-US">
              <a:latin typeface="Calibri" panose="020F050202020403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152-153 of the Project Team Leadership and Communication book.</a:t>
            </a:r>
            <a:endParaRPr lang="en-US" i="1" dirty="0"/>
          </a:p>
          <a:p>
            <a:endParaRPr lang="en-US" dirty="0"/>
          </a:p>
          <a:p>
            <a:endParaRPr lang="en-US" dirty="0"/>
          </a:p>
          <a:p>
            <a:r>
              <a:rPr lang="en-US" dirty="0"/>
              <a:t>Blockers: Some of these are more obvious/detectable</a:t>
            </a:r>
            <a:r>
              <a:rPr lang="en-US" baseline="0" dirty="0"/>
              <a:t> than others</a:t>
            </a:r>
            <a:endParaRPr lang="en-US" dirty="0"/>
          </a:p>
          <a:p>
            <a:r>
              <a:rPr lang="en-US" dirty="0"/>
              <a:t>Conclusion: communication is complicated and requires planning</a:t>
            </a:r>
            <a:r>
              <a:rPr lang="en-US" baseline="0" dirty="0"/>
              <a:t> and constant attention</a:t>
            </a:r>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24</a:t>
            </a:fld>
            <a:endParaRPr lang="en-US"/>
          </a:p>
        </p:txBody>
      </p:sp>
    </p:spTree>
    <p:extLst>
      <p:ext uri="{BB962C8B-B14F-4D97-AF65-F5344CB8AC3E}">
        <p14:creationId xmlns:p14="http://schemas.microsoft.com/office/powerpoint/2010/main" val="12013456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152-153 of the Project Team Leadership and Communication book.</a:t>
            </a:r>
            <a:endParaRPr lang="en-US" i="1" dirty="0"/>
          </a:p>
          <a:p>
            <a:endParaRPr lang="en-US" dirty="0"/>
          </a:p>
          <a:p>
            <a:endParaRPr lang="en-US" dirty="0"/>
          </a:p>
          <a:p>
            <a:r>
              <a:rPr lang="en-US" dirty="0"/>
              <a:t>Blockers: Some of these are more obvious/detectable</a:t>
            </a:r>
            <a:r>
              <a:rPr lang="en-US" baseline="0" dirty="0"/>
              <a:t> than others</a:t>
            </a:r>
            <a:endParaRPr lang="en-US" dirty="0"/>
          </a:p>
          <a:p>
            <a:r>
              <a:rPr lang="en-US" dirty="0"/>
              <a:t>Conclusion: communication is complicated and requires planning</a:t>
            </a:r>
            <a:r>
              <a:rPr lang="en-US" baseline="0" dirty="0"/>
              <a:t> and constant attention</a:t>
            </a:r>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25</a:t>
            </a:fld>
            <a:endParaRPr lang="en-US"/>
          </a:p>
        </p:txBody>
      </p:sp>
    </p:spTree>
    <p:extLst>
      <p:ext uri="{BB962C8B-B14F-4D97-AF65-F5344CB8AC3E}">
        <p14:creationId xmlns:p14="http://schemas.microsoft.com/office/powerpoint/2010/main" val="13017045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152-153 of the Project Team Leadership and Communication book.</a:t>
            </a:r>
            <a:endParaRPr lang="en-US" i="1" dirty="0"/>
          </a:p>
          <a:p>
            <a:endParaRPr lang="en-US" dirty="0"/>
          </a:p>
          <a:p>
            <a:endParaRPr lang="en-US" dirty="0"/>
          </a:p>
          <a:p>
            <a:r>
              <a:rPr lang="en-US" dirty="0"/>
              <a:t>Blockers: Some of these are more obvious/detectable</a:t>
            </a:r>
            <a:r>
              <a:rPr lang="en-US" baseline="0" dirty="0"/>
              <a:t> than others</a:t>
            </a:r>
            <a:endParaRPr lang="en-US" dirty="0"/>
          </a:p>
          <a:p>
            <a:r>
              <a:rPr lang="en-US" dirty="0"/>
              <a:t>Conclusion: communication is complicated and requires planning</a:t>
            </a:r>
            <a:r>
              <a:rPr lang="en-US" baseline="0" dirty="0"/>
              <a:t> and constant attention</a:t>
            </a:r>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26</a:t>
            </a:fld>
            <a:endParaRPr lang="en-US"/>
          </a:p>
        </p:txBody>
      </p:sp>
    </p:spTree>
    <p:extLst>
      <p:ext uri="{BB962C8B-B14F-4D97-AF65-F5344CB8AC3E}">
        <p14:creationId xmlns:p14="http://schemas.microsoft.com/office/powerpoint/2010/main" val="34154215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CD328A16-3C0E-D34C-9E10-5491C304485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AA55BA3C-CAA0-2240-A5FC-E92EF10019E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900">
                <a:ea typeface="ＭＳ Ｐゴシック" panose="020B0600070205080204" pitchFamily="34" charset="-128"/>
              </a:rPr>
              <a:t>The </a:t>
            </a:r>
            <a:r>
              <a:rPr lang="en-US" altLang="en-US" sz="900" b="1">
                <a:ea typeface="ＭＳ Ｐゴシック" panose="020B0600070205080204" pitchFamily="34" charset="-128"/>
              </a:rPr>
              <a:t>grapevine </a:t>
            </a:r>
            <a:r>
              <a:rPr lang="en-US" altLang="en-US" sz="900">
                <a:ea typeface="ＭＳ Ｐゴシック" panose="020B0600070205080204" pitchFamily="34" charset="-128"/>
              </a:rPr>
              <a:t>is the unofficial way that communications take place in an organization and it’s neither authorized nor supported by the organization. </a:t>
            </a:r>
          </a:p>
          <a:p>
            <a:endParaRPr lang="en-US" altLang="en-US" sz="900">
              <a:ea typeface="ＭＳ Ｐゴシック" panose="020B0600070205080204" pitchFamily="34" charset="-128"/>
            </a:endParaRPr>
          </a:p>
          <a:p>
            <a:r>
              <a:rPr lang="en-US" altLang="en-US" sz="900">
                <a:ea typeface="ＭＳ Ｐゴシック" panose="020B0600070205080204" pitchFamily="34" charset="-128"/>
              </a:rPr>
              <a:t>In the grapevine, information is spread by word of mouth—and even through electronic means. Good information travels quickly, but bad information travels even more quickly. </a:t>
            </a:r>
          </a:p>
          <a:p>
            <a:endParaRPr lang="en-US" altLang="en-US" sz="900">
              <a:ea typeface="ＭＳ Ｐゴシック" panose="020B0600070205080204" pitchFamily="34" charset="-128"/>
            </a:endParaRPr>
          </a:p>
          <a:p>
            <a:r>
              <a:rPr lang="en-US" altLang="en-US" sz="900">
                <a:ea typeface="ＭＳ Ｐゴシック" panose="020B0600070205080204" pitchFamily="34" charset="-128"/>
              </a:rPr>
              <a:t>The biggest issue about grapevines is the accuracy of the information that is communicated. Research shows that in an organization characterized by openness, the grapevine may be extremely accurate. However, in an authoritative culture, the rumor mill may be inaccurate but still contain some element of truth. So while details may not be accurate, the reports that something is about to happen are probably on target.</a:t>
            </a:r>
          </a:p>
        </p:txBody>
      </p:sp>
      <p:sp>
        <p:nvSpPr>
          <p:cNvPr id="35844" name="Slide Number Placeholder 3">
            <a:extLst>
              <a:ext uri="{FF2B5EF4-FFF2-40B4-BE49-F238E27FC236}">
                <a16:creationId xmlns:a16="http://schemas.microsoft.com/office/drawing/2014/main" id="{4663DD72-1E95-B841-B602-2B96616FC5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FD6D2E4-033B-6A42-8B9C-8DE374F5D949}" type="slidenum">
              <a:rPr lang="en-US" altLang="en-US">
                <a:latin typeface="Calibri" panose="020F0502020204030204" pitchFamily="34" charset="0"/>
              </a:rPr>
              <a:pPr/>
              <a:t>27</a:t>
            </a:fld>
            <a:endParaRPr lang="en-US" altLang="en-US">
              <a:latin typeface="Calibri" panose="020F0502020204030204"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9202115F-34D9-BD49-8642-1CBEEB42C2F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3DCB6072-18D1-9943-BB98-429B5D08B5F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900">
                <a:ea typeface="ＭＳ Ｐゴシック" panose="020B0600070205080204" pitchFamily="34" charset="-128"/>
              </a:rPr>
              <a:t>Note that just as the skills, attitudes, knowledge, and social culture of the </a:t>
            </a:r>
            <a:r>
              <a:rPr lang="en-US" altLang="en-US" sz="900" i="1">
                <a:ea typeface="ＭＳ Ｐゴシック" panose="020B0600070205080204" pitchFamily="34" charset="-128"/>
              </a:rPr>
              <a:t>sender</a:t>
            </a:r>
            <a:r>
              <a:rPr lang="en-US" altLang="en-US" sz="900">
                <a:ea typeface="ＭＳ Ｐゴシック" panose="020B0600070205080204" pitchFamily="34" charset="-128"/>
              </a:rPr>
              <a:t> affect the sender’s ability to </a:t>
            </a:r>
            <a:r>
              <a:rPr lang="en-US" altLang="en-US" sz="900" i="1">
                <a:ea typeface="ＭＳ Ｐゴシック" panose="020B0600070205080204" pitchFamily="34" charset="-128"/>
              </a:rPr>
              <a:t>encode</a:t>
            </a:r>
            <a:r>
              <a:rPr lang="en-US" altLang="en-US" sz="900">
                <a:ea typeface="ＭＳ Ｐゴシック" panose="020B0600070205080204" pitchFamily="34" charset="-128"/>
              </a:rPr>
              <a:t> a message, the skills, attitudes, knowledge, and social culture of the </a:t>
            </a:r>
            <a:r>
              <a:rPr lang="en-US" altLang="en-US" sz="900" i="1">
                <a:ea typeface="ＭＳ Ｐゴシック" panose="020B0600070205080204" pitchFamily="34" charset="-128"/>
              </a:rPr>
              <a:t>receiver</a:t>
            </a:r>
            <a:r>
              <a:rPr lang="en-US" altLang="en-US" sz="900">
                <a:ea typeface="ＭＳ Ｐゴシック" panose="020B0600070205080204" pitchFamily="34" charset="-128"/>
              </a:rPr>
              <a:t> to whom the message is directed affect his or her ability to </a:t>
            </a:r>
            <a:r>
              <a:rPr lang="en-US" altLang="en-US" sz="900" b="1">
                <a:ea typeface="ＭＳ Ｐゴシック" panose="020B0600070205080204" pitchFamily="34" charset="-128"/>
              </a:rPr>
              <a:t>decode</a:t>
            </a:r>
            <a:r>
              <a:rPr lang="en-US" altLang="en-US" sz="900">
                <a:ea typeface="ＭＳ Ｐゴシック" panose="020B0600070205080204" pitchFamily="34" charset="-128"/>
              </a:rPr>
              <a:t> the message.</a:t>
            </a:r>
          </a:p>
          <a:p>
            <a:endParaRPr lang="en-US" altLang="en-US" sz="900">
              <a:ea typeface="ＭＳ Ｐゴシック" panose="020B0600070205080204" pitchFamily="34" charset="-128"/>
            </a:endParaRPr>
          </a:p>
          <a:p>
            <a:r>
              <a:rPr lang="en-US" altLang="en-US" sz="900">
                <a:ea typeface="ＭＳ Ｐゴシック" panose="020B0600070205080204" pitchFamily="34" charset="-128"/>
              </a:rPr>
              <a:t>The final link in the communication process is a </a:t>
            </a:r>
            <a:r>
              <a:rPr lang="en-US" altLang="en-US" sz="900" b="1">
                <a:ea typeface="ＭＳ Ｐゴシック" panose="020B0600070205080204" pitchFamily="34" charset="-128"/>
              </a:rPr>
              <a:t>feedback </a:t>
            </a:r>
            <a:r>
              <a:rPr lang="en-US" altLang="en-US" sz="900">
                <a:ea typeface="ＭＳ Ｐゴシック" panose="020B0600070205080204" pitchFamily="34" charset="-128"/>
              </a:rPr>
              <a:t>loop, which checks how successfully we’ve transferred our messages and whether we have achieved understanding. Given the cultural diversity of today’s workforce, effective feedback is critical.</a:t>
            </a:r>
          </a:p>
        </p:txBody>
      </p:sp>
      <p:sp>
        <p:nvSpPr>
          <p:cNvPr id="31748" name="Slide Number Placeholder 3">
            <a:extLst>
              <a:ext uri="{FF2B5EF4-FFF2-40B4-BE49-F238E27FC236}">
                <a16:creationId xmlns:a16="http://schemas.microsoft.com/office/drawing/2014/main" id="{69382DE7-D41E-774B-9854-AC991EBB149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F4E35AC-2459-9949-9670-971A0B34519F}" type="slidenum">
              <a:rPr lang="en-US" altLang="en-US">
                <a:latin typeface="Calibri" panose="020F0502020204030204" pitchFamily="34" charset="0"/>
              </a:rPr>
              <a:pPr/>
              <a:t>28</a:t>
            </a:fld>
            <a:endParaRPr lang="en-US" altLang="en-US">
              <a:latin typeface="Calibri" panose="020F0502020204030204"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5.3, </a:t>
            </a:r>
            <a:r>
              <a:rPr lang="en-US" i="1" baseline="0" dirty="0"/>
              <a:t>pages 150-152 of the Project Team Leadership and Communication book.</a:t>
            </a: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29</a:t>
            </a:fld>
            <a:endParaRPr lang="en-US"/>
          </a:p>
        </p:txBody>
      </p:sp>
    </p:spTree>
    <p:extLst>
      <p:ext uri="{BB962C8B-B14F-4D97-AF65-F5344CB8AC3E}">
        <p14:creationId xmlns:p14="http://schemas.microsoft.com/office/powerpoint/2010/main" val="39445180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30</a:t>
            </a:fld>
            <a:endParaRPr lang="en-US"/>
          </a:p>
        </p:txBody>
      </p:sp>
    </p:spTree>
    <p:extLst>
      <p:ext uri="{BB962C8B-B14F-4D97-AF65-F5344CB8AC3E}">
        <p14:creationId xmlns:p14="http://schemas.microsoft.com/office/powerpoint/2010/main" val="3382061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159-160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32</a:t>
            </a:fld>
            <a:endParaRPr lang="en-US"/>
          </a:p>
        </p:txBody>
      </p:sp>
    </p:spTree>
    <p:extLst>
      <p:ext uri="{BB962C8B-B14F-4D97-AF65-F5344CB8AC3E}">
        <p14:creationId xmlns:p14="http://schemas.microsoft.com/office/powerpoint/2010/main" val="74794816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33</a:t>
            </a:fld>
            <a:endParaRPr lang="en-US"/>
          </a:p>
        </p:txBody>
      </p:sp>
    </p:spTree>
    <p:extLst>
      <p:ext uri="{BB962C8B-B14F-4D97-AF65-F5344CB8AC3E}">
        <p14:creationId xmlns:p14="http://schemas.microsoft.com/office/powerpoint/2010/main" val="78518511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34</a:t>
            </a:fld>
            <a:endParaRPr lang="en-US"/>
          </a:p>
        </p:txBody>
      </p:sp>
    </p:spTree>
    <p:extLst>
      <p:ext uri="{BB962C8B-B14F-4D97-AF65-F5344CB8AC3E}">
        <p14:creationId xmlns:p14="http://schemas.microsoft.com/office/powerpoint/2010/main" val="174494370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159-160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35</a:t>
            </a:fld>
            <a:endParaRPr lang="en-US"/>
          </a:p>
        </p:txBody>
      </p:sp>
    </p:spTree>
    <p:extLst>
      <p:ext uri="{BB962C8B-B14F-4D97-AF65-F5344CB8AC3E}">
        <p14:creationId xmlns:p14="http://schemas.microsoft.com/office/powerpoint/2010/main" val="330347274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37</a:t>
            </a:fld>
            <a:endParaRPr lang="en-US"/>
          </a:p>
        </p:txBody>
      </p:sp>
    </p:spTree>
    <p:extLst>
      <p:ext uri="{BB962C8B-B14F-4D97-AF65-F5344CB8AC3E}">
        <p14:creationId xmlns:p14="http://schemas.microsoft.com/office/powerpoint/2010/main" val="210145991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159-160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38</a:t>
            </a:fld>
            <a:endParaRPr lang="en-US"/>
          </a:p>
        </p:txBody>
      </p:sp>
    </p:spTree>
    <p:extLst>
      <p:ext uri="{BB962C8B-B14F-4D97-AF65-F5344CB8AC3E}">
        <p14:creationId xmlns:p14="http://schemas.microsoft.com/office/powerpoint/2010/main" val="98375290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pages 161-162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39</a:t>
            </a:fld>
            <a:endParaRPr lang="en-US"/>
          </a:p>
        </p:txBody>
      </p:sp>
    </p:spTree>
    <p:extLst>
      <p:ext uri="{BB962C8B-B14F-4D97-AF65-F5344CB8AC3E}">
        <p14:creationId xmlns:p14="http://schemas.microsoft.com/office/powerpoint/2010/main" val="82434253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40</a:t>
            </a:fld>
            <a:endParaRPr lang="en-US"/>
          </a:p>
        </p:txBody>
      </p:sp>
    </p:spTree>
    <p:extLst>
      <p:ext uri="{BB962C8B-B14F-4D97-AF65-F5344CB8AC3E}">
        <p14:creationId xmlns:p14="http://schemas.microsoft.com/office/powerpoint/2010/main" val="26877092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41</a:t>
            </a:fld>
            <a:endParaRPr lang="en-US"/>
          </a:p>
        </p:txBody>
      </p:sp>
    </p:spTree>
    <p:extLst>
      <p:ext uri="{BB962C8B-B14F-4D97-AF65-F5344CB8AC3E}">
        <p14:creationId xmlns:p14="http://schemas.microsoft.com/office/powerpoint/2010/main" val="403422070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5.6, </a:t>
            </a:r>
            <a:r>
              <a:rPr lang="en-US" i="1" baseline="0" dirty="0"/>
              <a:t>pages 164-165 of the Project Team Leadership and Communication book.</a:t>
            </a: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42</a:t>
            </a:fld>
            <a:endParaRPr lang="en-US"/>
          </a:p>
        </p:txBody>
      </p:sp>
    </p:spTree>
    <p:extLst>
      <p:ext uri="{BB962C8B-B14F-4D97-AF65-F5344CB8AC3E}">
        <p14:creationId xmlns:p14="http://schemas.microsoft.com/office/powerpoint/2010/main" val="105825578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5.6, </a:t>
            </a:r>
            <a:r>
              <a:rPr lang="en-US" i="1" baseline="0" dirty="0"/>
              <a:t>page 166 of the Project Team Leadership and Communication book.</a:t>
            </a:r>
            <a:endParaRPr lang="en-US" i="1" dirty="0"/>
          </a:p>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43</a:t>
            </a:fld>
            <a:endParaRPr lang="en-US"/>
          </a:p>
        </p:txBody>
      </p:sp>
    </p:spTree>
    <p:extLst>
      <p:ext uri="{BB962C8B-B14F-4D97-AF65-F5344CB8AC3E}">
        <p14:creationId xmlns:p14="http://schemas.microsoft.com/office/powerpoint/2010/main" val="64460301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5.6, </a:t>
            </a:r>
            <a:r>
              <a:rPr lang="en-US" i="1" baseline="0" dirty="0"/>
              <a:t>pages 166-167 of the Project Team Leadership and Communication book.</a:t>
            </a:r>
            <a:endParaRPr lang="en-US" i="1" dirty="0"/>
          </a:p>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44</a:t>
            </a:fld>
            <a:endParaRPr lang="en-US"/>
          </a:p>
        </p:txBody>
      </p:sp>
    </p:spTree>
    <p:extLst>
      <p:ext uri="{BB962C8B-B14F-4D97-AF65-F5344CB8AC3E}">
        <p14:creationId xmlns:p14="http://schemas.microsoft.com/office/powerpoint/2010/main" val="307458665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5.6 and 5.8, </a:t>
            </a:r>
            <a:r>
              <a:rPr lang="en-US" i="1" baseline="0" dirty="0"/>
              <a:t>pages 167-168 and 173-174 of the Project Team Leadership and Communication book.</a:t>
            </a: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45</a:t>
            </a:fld>
            <a:endParaRPr lang="en-US"/>
          </a:p>
        </p:txBody>
      </p:sp>
    </p:spTree>
    <p:extLst>
      <p:ext uri="{BB962C8B-B14F-4D97-AF65-F5344CB8AC3E}">
        <p14:creationId xmlns:p14="http://schemas.microsoft.com/office/powerpoint/2010/main" val="14786955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5.6, </a:t>
            </a:r>
            <a:r>
              <a:rPr lang="en-US" i="1" baseline="0" dirty="0"/>
              <a:t>page 169 of the Project Team Leadership and Communication book.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1"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i="0" baseline="0" dirty="0"/>
              <a:t>Note that Earned Value is covered more extensively in the chapter 3 slides as well as the book on pages 94-97 (section 3.6).</a:t>
            </a:r>
            <a:endParaRPr lang="en-US" i="0" dirty="0"/>
          </a:p>
        </p:txBody>
      </p:sp>
      <p:sp>
        <p:nvSpPr>
          <p:cNvPr id="4" name="Slide Number Placeholder 3"/>
          <p:cNvSpPr>
            <a:spLocks noGrp="1"/>
          </p:cNvSpPr>
          <p:nvPr>
            <p:ph type="sldNum" sz="quarter" idx="10"/>
          </p:nvPr>
        </p:nvSpPr>
        <p:spPr/>
        <p:txBody>
          <a:bodyPr/>
          <a:lstStyle/>
          <a:p>
            <a:fld id="{EF4432E4-4C49-4E27-8846-7ED75FA30D5D}" type="slidenum">
              <a:rPr lang="en-US" smtClean="0"/>
              <a:t>46</a:t>
            </a:fld>
            <a:endParaRPr lang="en-US"/>
          </a:p>
        </p:txBody>
      </p:sp>
    </p:spTree>
    <p:extLst>
      <p:ext uri="{BB962C8B-B14F-4D97-AF65-F5344CB8AC3E}">
        <p14:creationId xmlns:p14="http://schemas.microsoft.com/office/powerpoint/2010/main" val="14786955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5.6, </a:t>
            </a:r>
            <a:r>
              <a:rPr lang="en-US" i="1" baseline="0" dirty="0"/>
              <a:t>page 170 of the Project Team Leadership and Communication book.</a:t>
            </a:r>
          </a:p>
        </p:txBody>
      </p:sp>
      <p:sp>
        <p:nvSpPr>
          <p:cNvPr id="4" name="Slide Number Placeholder 3"/>
          <p:cNvSpPr>
            <a:spLocks noGrp="1"/>
          </p:cNvSpPr>
          <p:nvPr>
            <p:ph type="sldNum" sz="quarter" idx="10"/>
          </p:nvPr>
        </p:nvSpPr>
        <p:spPr/>
        <p:txBody>
          <a:bodyPr/>
          <a:lstStyle/>
          <a:p>
            <a:fld id="{EF4432E4-4C49-4E27-8846-7ED75FA30D5D}" type="slidenum">
              <a:rPr lang="en-US" smtClean="0"/>
              <a:t>47</a:t>
            </a:fld>
            <a:endParaRPr lang="en-US"/>
          </a:p>
        </p:txBody>
      </p:sp>
    </p:spTree>
    <p:extLst>
      <p:ext uri="{BB962C8B-B14F-4D97-AF65-F5344CB8AC3E}">
        <p14:creationId xmlns:p14="http://schemas.microsoft.com/office/powerpoint/2010/main" val="403705791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48</a:t>
            </a:fld>
            <a:endParaRPr lang="en-US"/>
          </a:p>
        </p:txBody>
      </p:sp>
    </p:spTree>
    <p:extLst>
      <p:ext uri="{BB962C8B-B14F-4D97-AF65-F5344CB8AC3E}">
        <p14:creationId xmlns:p14="http://schemas.microsoft.com/office/powerpoint/2010/main" val="294003733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DB9DBD53-35AB-634F-87A7-C9714497E95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00242AA5-9048-9840-AA37-8D36EAE0CF1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60000"/>
              </a:lnSpc>
            </a:pPr>
            <a:r>
              <a:rPr lang="en-US" altLang="en-US" sz="1100" dirty="0">
                <a:ea typeface="ＭＳ Ｐゴシック" panose="020B0600070205080204" pitchFamily="34" charset="-128"/>
              </a:rPr>
              <a:t>It’s particularly important today that a company’s communication efforts be ethical. This means that the communication includes all relevant information, is true in every sense, and is not deceptive in any way.</a:t>
            </a:r>
          </a:p>
          <a:p>
            <a:pPr>
              <a:lnSpc>
                <a:spcPct val="60000"/>
              </a:lnSpc>
            </a:pPr>
            <a:endParaRPr lang="en-US" altLang="en-US" sz="1100" dirty="0">
              <a:ea typeface="ＭＳ Ｐゴシック" panose="020B0600070205080204" pitchFamily="34" charset="-128"/>
            </a:endParaRPr>
          </a:p>
          <a:p>
            <a:pPr>
              <a:lnSpc>
                <a:spcPct val="60000"/>
              </a:lnSpc>
            </a:pPr>
            <a:r>
              <a:rPr lang="en-US" altLang="en-US" sz="1100" dirty="0">
                <a:ea typeface="ＭＳ Ｐゴシック" panose="020B0600070205080204" pitchFamily="34" charset="-128"/>
              </a:rPr>
              <a:t>Unethical communication often distorts the truth or manipulates audiences—for example, by omitting essential information, selectively misquoting, misrepresenting numbers, distorting visuals, or failing to respect privacy or information security needs. </a:t>
            </a:r>
          </a:p>
          <a:p>
            <a:pPr>
              <a:lnSpc>
                <a:spcPct val="60000"/>
              </a:lnSpc>
            </a:pPr>
            <a:endParaRPr lang="en-US" altLang="en-US" sz="1100" dirty="0">
              <a:ea typeface="ＭＳ Ｐゴシック" panose="020B0600070205080204" pitchFamily="34" charset="-128"/>
            </a:endParaRPr>
          </a:p>
          <a:p>
            <a:pPr>
              <a:lnSpc>
                <a:spcPct val="60000"/>
              </a:lnSpc>
            </a:pPr>
            <a:r>
              <a:rPr lang="en-US" altLang="en-US" sz="1100" dirty="0">
                <a:ea typeface="ＭＳ Ｐゴシック" panose="020B0600070205080204" pitchFamily="34" charset="-128"/>
              </a:rPr>
              <a:t>Managers encourage ethical communication by establishing clear ethical guidelines for behavior and business communication. </a:t>
            </a:r>
          </a:p>
          <a:p>
            <a:pPr>
              <a:lnSpc>
                <a:spcPct val="60000"/>
              </a:lnSpc>
            </a:pPr>
            <a:endParaRPr lang="en-US" altLang="en-US" sz="1100" dirty="0">
              <a:ea typeface="ＭＳ Ｐゴシック" panose="020B0600070205080204" pitchFamily="34" charset="-128"/>
            </a:endParaRPr>
          </a:p>
          <a:p>
            <a:pPr>
              <a:lnSpc>
                <a:spcPct val="60000"/>
              </a:lnSpc>
            </a:pPr>
            <a:r>
              <a:rPr lang="en-US" altLang="en-US" sz="1100" dirty="0">
                <a:ea typeface="ＭＳ Ｐゴシック" panose="020B0600070205080204" pitchFamily="34" charset="-128"/>
              </a:rPr>
              <a:t>In a global survey by the International Association of Business Communicators, 70 percent of communication professionals said their companies clearly define what is considered ethical and unethical behavior. </a:t>
            </a:r>
          </a:p>
          <a:p>
            <a:pPr>
              <a:lnSpc>
                <a:spcPct val="60000"/>
              </a:lnSpc>
            </a:pPr>
            <a:endParaRPr lang="en-US" altLang="en-US" sz="1100" dirty="0">
              <a:ea typeface="ＭＳ Ｐゴシック" panose="020B0600070205080204" pitchFamily="34" charset="-128"/>
            </a:endParaRPr>
          </a:p>
          <a:p>
            <a:pPr>
              <a:lnSpc>
                <a:spcPct val="60000"/>
              </a:lnSpc>
            </a:pPr>
            <a:r>
              <a:rPr lang="en-US" altLang="en-US" sz="1100" dirty="0">
                <a:ea typeface="ＭＳ Ｐゴシック" panose="020B0600070205080204" pitchFamily="34" charset="-128"/>
              </a:rPr>
              <a:t>If no clear ethical guidelines exist, apply the following questions to help you think through your communication choices and consequences:</a:t>
            </a:r>
          </a:p>
          <a:p>
            <a:pPr lvl="1" indent="-222250">
              <a:lnSpc>
                <a:spcPct val="60000"/>
              </a:lnSpc>
              <a:buFontTx/>
              <a:buChar char="•"/>
            </a:pPr>
            <a:r>
              <a:rPr lang="en-US" altLang="en-US" sz="1100" dirty="0">
                <a:ea typeface="ＭＳ Ｐゴシック" panose="020B0600070205080204" pitchFamily="34" charset="-128"/>
              </a:rPr>
              <a:t>Has the situation been defined fairly and accurately?</a:t>
            </a:r>
          </a:p>
          <a:p>
            <a:pPr lvl="1" indent="-222250">
              <a:lnSpc>
                <a:spcPct val="60000"/>
              </a:lnSpc>
              <a:buFontTx/>
              <a:buChar char="•"/>
            </a:pPr>
            <a:r>
              <a:rPr lang="en-US" altLang="en-US" sz="1100" dirty="0">
                <a:ea typeface="ＭＳ Ｐゴシック" panose="020B0600070205080204" pitchFamily="34" charset="-128"/>
              </a:rPr>
              <a:t>Why is the message being communicated?</a:t>
            </a:r>
          </a:p>
          <a:p>
            <a:pPr lvl="1" indent="-222250">
              <a:lnSpc>
                <a:spcPct val="60000"/>
              </a:lnSpc>
              <a:buFontTx/>
              <a:buChar char="•"/>
            </a:pPr>
            <a:r>
              <a:rPr lang="en-US" altLang="en-US" sz="1100" dirty="0">
                <a:ea typeface="ＭＳ Ｐゴシック" panose="020B0600070205080204" pitchFamily="34" charset="-128"/>
              </a:rPr>
              <a:t>How will the people who may be affected by the message or who receive the message be impacted?</a:t>
            </a:r>
          </a:p>
          <a:p>
            <a:pPr lvl="1" indent="-222250">
              <a:lnSpc>
                <a:spcPct val="60000"/>
              </a:lnSpc>
              <a:buFontTx/>
              <a:buChar char="•"/>
            </a:pPr>
            <a:r>
              <a:rPr lang="en-US" altLang="en-US" sz="1100" dirty="0">
                <a:ea typeface="ＭＳ Ｐゴシック" panose="020B0600070205080204" pitchFamily="34" charset="-128"/>
              </a:rPr>
              <a:t>Does the message help achieve the greatest possible good while minimizing possible harm?</a:t>
            </a:r>
          </a:p>
          <a:p>
            <a:pPr lvl="1" indent="-222250">
              <a:lnSpc>
                <a:spcPct val="60000"/>
              </a:lnSpc>
              <a:buFontTx/>
              <a:buChar char="•"/>
            </a:pPr>
            <a:r>
              <a:rPr lang="en-US" altLang="en-US" sz="1100" dirty="0">
                <a:ea typeface="ＭＳ Ｐゴシック" panose="020B0600070205080204" pitchFamily="34" charset="-128"/>
              </a:rPr>
              <a:t>Will this decision that appears to be ethical now seem so in the future?</a:t>
            </a:r>
          </a:p>
          <a:p>
            <a:pPr lvl="1" indent="-222250">
              <a:lnSpc>
                <a:spcPct val="60000"/>
              </a:lnSpc>
              <a:buFontTx/>
              <a:buChar char="•"/>
            </a:pPr>
            <a:r>
              <a:rPr lang="en-US" altLang="en-US" sz="1100" dirty="0">
                <a:ea typeface="ＭＳ Ｐゴシック" panose="020B0600070205080204" pitchFamily="34" charset="-128"/>
              </a:rPr>
              <a:t>How comfortable are you with your communication effort? </a:t>
            </a:r>
          </a:p>
          <a:p>
            <a:pPr lvl="1" indent="-222250">
              <a:lnSpc>
                <a:spcPct val="60000"/>
              </a:lnSpc>
              <a:buFontTx/>
              <a:buChar char="•"/>
            </a:pPr>
            <a:r>
              <a:rPr lang="en-US" altLang="en-US" sz="1100" dirty="0">
                <a:ea typeface="ＭＳ Ｐゴシック" panose="020B0600070205080204" pitchFamily="34" charset="-128"/>
              </a:rPr>
              <a:t>What would a person you respect think of it?</a:t>
            </a:r>
          </a:p>
          <a:p>
            <a:pPr lvl="1" indent="-222250">
              <a:lnSpc>
                <a:spcPct val="60000"/>
              </a:lnSpc>
              <a:buFontTx/>
              <a:buChar char="•"/>
            </a:pPr>
            <a:endParaRPr lang="en-US" altLang="en-US" sz="1100" dirty="0">
              <a:ea typeface="ＭＳ Ｐゴシック" panose="020B0600070205080204" pitchFamily="34" charset="-128"/>
            </a:endParaRPr>
          </a:p>
          <a:p>
            <a:pPr>
              <a:lnSpc>
                <a:spcPct val="80000"/>
              </a:lnSpc>
            </a:pPr>
            <a:endParaRPr lang="en-US" altLang="en-US" sz="1100" dirty="0">
              <a:ea typeface="ＭＳ Ｐゴシック" panose="020B0600070205080204" pitchFamily="34" charset="-128"/>
            </a:endParaRPr>
          </a:p>
        </p:txBody>
      </p:sp>
      <p:sp>
        <p:nvSpPr>
          <p:cNvPr id="74756" name="Slide Number Placeholder 3">
            <a:extLst>
              <a:ext uri="{FF2B5EF4-FFF2-40B4-BE49-F238E27FC236}">
                <a16:creationId xmlns:a16="http://schemas.microsoft.com/office/drawing/2014/main" id="{6B11F9ED-BFF6-0C46-A0E6-06A40149279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AA30D03-534A-8C4E-9B5D-95EF9052DEC7}" type="slidenum">
              <a:rPr lang="en-US" altLang="en-US">
                <a:latin typeface="Calibri" panose="020F0502020204030204" pitchFamily="34" charset="0"/>
              </a:rPr>
              <a:pPr/>
              <a:t>49</a:t>
            </a:fld>
            <a:endParaRPr lang="en-US" altLang="en-US">
              <a:latin typeface="Calibri" panose="020F0502020204030204" pitchFamily="34"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5.5, </a:t>
            </a:r>
            <a:r>
              <a:rPr lang="en-US" i="1" baseline="0" dirty="0"/>
              <a:t>pages 162-163 of the Project Team Leadership and Communication book.</a:t>
            </a:r>
            <a:endParaRPr lang="en-US" i="1"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50</a:t>
            </a:fld>
            <a:endParaRPr lang="en-US"/>
          </a:p>
        </p:txBody>
      </p:sp>
    </p:spTree>
    <p:extLst>
      <p:ext uri="{BB962C8B-B14F-4D97-AF65-F5344CB8AC3E}">
        <p14:creationId xmlns:p14="http://schemas.microsoft.com/office/powerpoint/2010/main" val="130634062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51</a:t>
            </a:fld>
            <a:endParaRPr lang="en-US"/>
          </a:p>
        </p:txBody>
      </p:sp>
    </p:spTree>
    <p:extLst>
      <p:ext uri="{BB962C8B-B14F-4D97-AF65-F5344CB8AC3E}">
        <p14:creationId xmlns:p14="http://schemas.microsoft.com/office/powerpoint/2010/main" val="370627708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section 5.7, </a:t>
            </a:r>
            <a:r>
              <a:rPr lang="en-US" i="1" baseline="0" dirty="0"/>
              <a:t>pages 171-172 of the Project Team Leadership and Communication book.</a:t>
            </a:r>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52</a:t>
            </a:fld>
            <a:endParaRPr lang="en-US"/>
          </a:p>
        </p:txBody>
      </p:sp>
    </p:spTree>
    <p:extLst>
      <p:ext uri="{BB962C8B-B14F-4D97-AF65-F5344CB8AC3E}">
        <p14:creationId xmlns:p14="http://schemas.microsoft.com/office/powerpoint/2010/main" val="343296107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53</a:t>
            </a:fld>
            <a:endParaRPr lang="en-US"/>
          </a:p>
        </p:txBody>
      </p:sp>
    </p:spTree>
    <p:extLst>
      <p:ext uri="{BB962C8B-B14F-4D97-AF65-F5344CB8AC3E}">
        <p14:creationId xmlns:p14="http://schemas.microsoft.com/office/powerpoint/2010/main" val="340040146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55</a:t>
            </a:fld>
            <a:endParaRPr lang="en-US"/>
          </a:p>
        </p:txBody>
      </p:sp>
    </p:spTree>
    <p:extLst>
      <p:ext uri="{BB962C8B-B14F-4D97-AF65-F5344CB8AC3E}">
        <p14:creationId xmlns:p14="http://schemas.microsoft.com/office/powerpoint/2010/main" val="415540998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56</a:t>
            </a:fld>
            <a:endParaRPr lang="en-US"/>
          </a:p>
        </p:txBody>
      </p:sp>
    </p:spTree>
    <p:extLst>
      <p:ext uri="{BB962C8B-B14F-4D97-AF65-F5344CB8AC3E}">
        <p14:creationId xmlns:p14="http://schemas.microsoft.com/office/powerpoint/2010/main" val="354794314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US"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58</a:t>
            </a:fld>
            <a:endParaRPr kumimoji="0" lang="en-US"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81495111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4/4/2023</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a:p>
        </p:txBody>
      </p:sp>
      <p:sp>
        <p:nvSpPr>
          <p:cNvPr id="6" name="Slide Number Placeholder 5"/>
          <p:cNvSpPr>
            <a:spLocks noGrp="1"/>
          </p:cNvSpPr>
          <p:nvPr>
            <p:ph type="sldNum" sz="quarter" idx="12"/>
          </p:nvPr>
        </p:nvSpPr>
        <p:spPr>
          <a:xfrm>
            <a:off x="9924392" y="134930"/>
            <a:ext cx="811019" cy="503578"/>
          </a:xfrm>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37713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BF9D6827-F213-428B-B64D-882A557603DE}" type="datetimeFigureOut">
              <a:rPr lang="en-US" smtClean="0"/>
              <a:t>4/4/2023</a:t>
            </a:fld>
            <a:endParaRPr lang="en-US"/>
          </a:p>
        </p:txBody>
      </p:sp>
      <p:sp>
        <p:nvSpPr>
          <p:cNvPr id="5" name="Footer Placeholder 4"/>
          <p:cNvSpPr>
            <a:spLocks noGrp="1"/>
          </p:cNvSpPr>
          <p:nvPr>
            <p:ph type="ftr" sz="quarter" idx="11"/>
          </p:nvPr>
        </p:nvSpPr>
        <p:spPr/>
        <p:txBody>
          <a:bodyPr/>
          <a:lstStyle>
            <a:lvl1pPr>
              <a:defRPr sz="1200"/>
            </a:lvl1p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185082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4/4/2023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497385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4/4/2023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608476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4/4/2023</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776184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4/4/2023</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278380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4/4/2023</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36033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4/4/2023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865206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BF9D6827-F213-428B-B64D-882A557603DE}" type="datetimeFigureOut">
              <a:rPr lang="en-US" smtClean="0"/>
              <a:t>4/4/2023</a:t>
            </a:fld>
            <a:endParaRPr lang="en-US"/>
          </a:p>
        </p:txBody>
      </p:sp>
      <p:sp>
        <p:nvSpPr>
          <p:cNvPr id="6" name="Footer Placeholder 5"/>
          <p:cNvSpPr>
            <a:spLocks noGrp="1"/>
          </p:cNvSpPr>
          <p:nvPr>
            <p:ph type="ftr" sz="quarter" idx="11"/>
          </p:nvPr>
        </p:nvSpPr>
        <p:spPr>
          <a:xfrm>
            <a:off x="1125300" y="318640"/>
            <a:ext cx="4877818" cy="320931"/>
          </a:xfrm>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0E9CA7F0-1DB2-4EC7-8938-616CB0658807}"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2826737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4/4/2023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941055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4/4/2023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17230307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742869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70383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961804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235119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6309047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4304756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648005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7083889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1869071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7355271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3275186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4/4/2023</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a:p>
        </p:txBody>
      </p:sp>
      <p:sp>
        <p:nvSpPr>
          <p:cNvPr id="6" name="Slide Number Placeholder 5"/>
          <p:cNvSpPr>
            <a:spLocks noGrp="1"/>
          </p:cNvSpPr>
          <p:nvPr>
            <p:ph type="sldNum" sz="quarter" idx="12"/>
          </p:nvPr>
        </p:nvSpPr>
        <p:spPr>
          <a:xfrm>
            <a:off x="9924392" y="134930"/>
            <a:ext cx="811019" cy="503578"/>
          </a:xfrm>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1897042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BF9D6827-F213-428B-B64D-882A557603DE}" type="datetimeFigureOut">
              <a:rPr lang="en-US" smtClean="0"/>
              <a:t>4/4/2023</a:t>
            </a:fld>
            <a:endParaRPr lang="en-US"/>
          </a:p>
        </p:txBody>
      </p:sp>
      <p:sp>
        <p:nvSpPr>
          <p:cNvPr id="5" name="Footer Placeholder 4"/>
          <p:cNvSpPr>
            <a:spLocks noGrp="1"/>
          </p:cNvSpPr>
          <p:nvPr>
            <p:ph type="ftr" sz="quarter" idx="11"/>
          </p:nvPr>
        </p:nvSpPr>
        <p:spPr/>
        <p:txBody>
          <a:bodyPr/>
          <a:lstStyle>
            <a:lvl1pPr>
              <a:defRPr sz="1200"/>
            </a:lvl1p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5972321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4/4/2023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24653528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4/4/2023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7604454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4/4/2023</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13861414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4/4/2023</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49544828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4/4/2023</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7762811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4/4/2023</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5808284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BF9D6827-F213-428B-B64D-882A557603DE}" type="datetimeFigureOut">
              <a:rPr lang="en-US" smtClean="0"/>
              <a:t>4/4/2023</a:t>
            </a:fld>
            <a:endParaRPr lang="en-US"/>
          </a:p>
        </p:txBody>
      </p:sp>
      <p:sp>
        <p:nvSpPr>
          <p:cNvPr id="6" name="Footer Placeholder 5"/>
          <p:cNvSpPr>
            <a:spLocks noGrp="1"/>
          </p:cNvSpPr>
          <p:nvPr>
            <p:ph type="ftr" sz="quarter" idx="11"/>
          </p:nvPr>
        </p:nvSpPr>
        <p:spPr>
          <a:xfrm>
            <a:off x="1125300" y="318640"/>
            <a:ext cx="4877818" cy="320931"/>
          </a:xfrm>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0E9CA7F0-1DB2-4EC7-8938-616CB0658807}"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110618189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4/4/2023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0847998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4/4/2023</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13987703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
              <a:schemeClr val="bg1"/>
            </a:gs>
            <a:gs pos="0">
              <a:schemeClr val="tx1">
                <a:lumMod val="50000"/>
              </a:schemeClr>
            </a:gs>
            <a:gs pos="0">
              <a:schemeClr val="bg2">
                <a:lumMod val="72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9D6827-F213-428B-B64D-882A557603DE}" type="datetimeFigureOut">
              <a:rPr lang="en-US" smtClean="0"/>
              <a:t>4/4/2023</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0186243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
              <a:schemeClr val="bg1"/>
            </a:gs>
            <a:gs pos="0">
              <a:schemeClr val="tx1">
                <a:lumMod val="50000"/>
              </a:schemeClr>
            </a:gs>
            <a:gs pos="0">
              <a:schemeClr val="bg2">
                <a:lumMod val="72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3250112655"/>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
              <a:schemeClr val="bg1"/>
            </a:gs>
            <a:gs pos="0">
              <a:schemeClr val="tx1">
                <a:lumMod val="50000"/>
              </a:schemeClr>
            </a:gs>
            <a:gs pos="0">
              <a:schemeClr val="bg2">
                <a:lumMod val="72000"/>
              </a:schemeClr>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9D6827-F213-428B-B64D-882A557603DE}" type="datetimeFigureOut">
              <a:rPr lang="en-US" smtClean="0"/>
              <a:t>4/4/2023</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75922775"/>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12.xml"/><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1.emf"/><Relationship Id="rId5" Type="http://schemas.openxmlformats.org/officeDocument/2006/relationships/image" Target="../media/image10.png"/><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png"/><Relationship Id="rId4" Type="http://schemas.openxmlformats.org/officeDocument/2006/relationships/image" Target="../media/image14.jpeg"/></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png"/><Relationship Id="rId4" Type="http://schemas.openxmlformats.org/officeDocument/2006/relationships/image" Target="../media/image15.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pn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png"/><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image" Target="../media/image13.emf"/><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png"/><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8.png"/><Relationship Id="rId7" Type="http://schemas.openxmlformats.org/officeDocument/2006/relationships/image" Target="../media/image11.emf"/><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22.jpeg"/><Relationship Id="rId4" Type="http://schemas.openxmlformats.org/officeDocument/2006/relationships/image" Target="../media/image21.jpeg"/><Relationship Id="rId9" Type="http://schemas.openxmlformats.org/officeDocument/2006/relationships/image" Target="../media/image13.emf"/></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png"/><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8.png"/><Relationship Id="rId7" Type="http://schemas.openxmlformats.org/officeDocument/2006/relationships/image" Target="../media/image11.emf"/><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0.png"/><Relationship Id="rId5" Type="http://schemas.microsoft.com/office/2007/relationships/hdphoto" Target="../media/hdphoto1.wdp"/><Relationship Id="rId4" Type="http://schemas.openxmlformats.org/officeDocument/2006/relationships/image" Target="../media/image24.png"/><Relationship Id="rId9" Type="http://schemas.openxmlformats.org/officeDocument/2006/relationships/image" Target="../media/image13.emf"/></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png"/><Relationship Id="rId4" Type="http://schemas.openxmlformats.org/officeDocument/2006/relationships/image" Target="../media/image25.jpe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26.png"/><Relationship Id="rId7"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28.png"/><Relationship Id="rId10" Type="http://schemas.openxmlformats.org/officeDocument/2006/relationships/image" Target="../media/image13.emf"/><Relationship Id="rId4" Type="http://schemas.openxmlformats.org/officeDocument/2006/relationships/image" Target="../media/image27.png"/><Relationship Id="rId9" Type="http://schemas.openxmlformats.org/officeDocument/2006/relationships/image" Target="../media/image12.emf"/></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png"/><Relationship Id="rId4" Type="http://schemas.openxmlformats.org/officeDocument/2006/relationships/image" Target="../media/image29.jpeg"/></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png"/><Relationship Id="rId4" Type="http://schemas.openxmlformats.org/officeDocument/2006/relationships/image" Target="../media/image30.jpeg"/></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png"/><Relationship Id="rId4" Type="http://schemas.openxmlformats.org/officeDocument/2006/relationships/image" Target="../media/image31.png"/></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32.png"/><Relationship Id="rId7" Type="http://schemas.openxmlformats.org/officeDocument/2006/relationships/image" Target="../media/image12.emf"/><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pn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image" Target="../media/image33.jpeg"/><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image" Target="../media/image34.jpeg"/><Relationship Id="rId7" Type="http://schemas.openxmlformats.org/officeDocument/2006/relationships/image" Target="../media/image13.emf"/><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png"/><Relationship Id="rId4" Type="http://schemas.openxmlformats.org/officeDocument/2006/relationships/image" Target="../media/image35.png"/></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image" Target="../media/image36.png"/><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png"/><Relationship Id="rId4" Type="http://schemas.openxmlformats.org/officeDocument/2006/relationships/image" Target="../media/image37.jpe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43.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38.png"/><Relationship Id="rId7" Type="http://schemas.openxmlformats.org/officeDocument/2006/relationships/image" Target="../media/image10.png"/><Relationship Id="rId2" Type="http://schemas.openxmlformats.org/officeDocument/2006/relationships/notesSlide" Target="../notesSlides/notesSlide40.xml"/><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40.png"/><Relationship Id="rId10" Type="http://schemas.openxmlformats.org/officeDocument/2006/relationships/image" Target="../media/image13.emf"/><Relationship Id="rId4" Type="http://schemas.openxmlformats.org/officeDocument/2006/relationships/image" Target="../media/image39.png"/><Relationship Id="rId9" Type="http://schemas.openxmlformats.org/officeDocument/2006/relationships/image" Target="../media/image12.emf"/></Relationships>
</file>

<file path=ppt/slides/_rels/slide44.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41.png"/><Relationship Id="rId7" Type="http://schemas.openxmlformats.org/officeDocument/2006/relationships/image" Target="../media/image10.png"/><Relationship Id="rId2" Type="http://schemas.openxmlformats.org/officeDocument/2006/relationships/notesSlide" Target="../notesSlides/notesSlide41.xml"/><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43.png"/><Relationship Id="rId10" Type="http://schemas.openxmlformats.org/officeDocument/2006/relationships/image" Target="../media/image13.emf"/><Relationship Id="rId4" Type="http://schemas.openxmlformats.org/officeDocument/2006/relationships/image" Target="../media/image42.png"/><Relationship Id="rId9" Type="http://schemas.openxmlformats.org/officeDocument/2006/relationships/image" Target="../media/image12.emf"/></Relationships>
</file>

<file path=ppt/slides/_rels/slide4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44.png"/><Relationship Id="rId7" Type="http://schemas.openxmlformats.org/officeDocument/2006/relationships/image" Target="../media/image11.emf"/><Relationship Id="rId2" Type="http://schemas.openxmlformats.org/officeDocument/2006/relationships/notesSlide" Target="../notesSlides/notesSlide42.xml"/><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8.png"/><Relationship Id="rId4" Type="http://schemas.openxmlformats.org/officeDocument/2006/relationships/image" Target="../media/image45.png"/><Relationship Id="rId9" Type="http://schemas.openxmlformats.org/officeDocument/2006/relationships/image" Target="../media/image13.emf"/></Relationships>
</file>

<file path=ppt/slides/_rels/slide46.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46.png"/><Relationship Id="rId7" Type="http://schemas.openxmlformats.org/officeDocument/2006/relationships/image" Target="../media/image11.emf"/><Relationship Id="rId2" Type="http://schemas.openxmlformats.org/officeDocument/2006/relationships/notesSlide" Target="../notesSlides/notesSlide43.xml"/><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8.png"/><Relationship Id="rId4" Type="http://schemas.openxmlformats.org/officeDocument/2006/relationships/image" Target="../media/image47.png"/><Relationship Id="rId9" Type="http://schemas.openxmlformats.org/officeDocument/2006/relationships/image" Target="../media/image13.emf"/></Relationships>
</file>

<file path=ppt/slides/_rels/slide4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48.png"/><Relationship Id="rId7" Type="http://schemas.openxmlformats.org/officeDocument/2006/relationships/image" Target="../media/image12.emf"/><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png"/><Relationship Id="rId4" Type="http://schemas.openxmlformats.org/officeDocument/2006/relationships/image" Target="../media/image8.png"/></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4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49.png"/><Relationship Id="rId7" Type="http://schemas.openxmlformats.org/officeDocument/2006/relationships/image" Target="../media/image12.emf"/><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png"/><Relationship Id="rId4" Type="http://schemas.openxmlformats.org/officeDocument/2006/relationships/image" Target="../media/image8.png"/></Relationships>
</file>

<file path=ppt/slides/_rels/slide5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notesSlide" Target="../notesSlides/notesSlide47.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5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notesSlide" Target="../notesSlides/notesSlide48.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5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notesSlide" Target="../notesSlides/notesSlide49.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notesSlide" Target="../notesSlides/notesSlide50.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5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0.jpeg"/><Relationship Id="rId1" Type="http://schemas.openxmlformats.org/officeDocument/2006/relationships/slideLayout" Target="../slideLayouts/slideLayout2.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5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notesSlide" Target="../notesSlides/notesSlide51.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5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emf"/><Relationship Id="rId2" Type="http://schemas.openxmlformats.org/officeDocument/2006/relationships/notesSlide" Target="../notesSlides/notesSlide52.xml"/><Relationship Id="rId1" Type="http://schemas.openxmlformats.org/officeDocument/2006/relationships/slideLayout" Target="../slideLayouts/slideLayout1.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png"/></Relationships>
</file>

<file path=ppt/slides/_rels/slide5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hyperlink" Target="https://www.amazon.com/s/ref=dp_byline_sr_ebooks_1?ie=UTF8&amp;field-author=Samuel+Malachowsky&amp;text=Samuel+Malachowsky&amp;sort=relevancerank&amp;search-alias=digital-text" TargetMode="External"/><Relationship Id="rId7" Type="http://schemas.openxmlformats.org/officeDocument/2006/relationships/image" Target="../media/image12.emf"/><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png"/><Relationship Id="rId4" Type="http://schemas.openxmlformats.org/officeDocument/2006/relationships/image" Target="../media/image51.jpeg"/></Relationships>
</file>

<file path=ppt/slides/_rels/slide58.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52.png"/><Relationship Id="rId2" Type="http://schemas.openxmlformats.org/officeDocument/2006/relationships/notesSlide" Target="../notesSlides/notesSlide53.xml"/><Relationship Id="rId1" Type="http://schemas.openxmlformats.org/officeDocument/2006/relationships/slideLayout" Target="../slideLayouts/slideLayout29.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4853446"/>
            <a:ext cx="2290734" cy="2054209"/>
          </a:xfrm>
          <a:prstGeom prst="rect">
            <a:avLst/>
          </a:prstGeom>
        </p:spPr>
      </p:pic>
      <p:pic>
        <p:nvPicPr>
          <p:cNvPr id="12" name="Picture 11"/>
          <p:cNvPicPr>
            <a:picLocks noChangeAspect="1"/>
          </p:cNvPicPr>
          <p:nvPr/>
        </p:nvPicPr>
        <p:blipFill>
          <a:blip r:embed="rId5"/>
          <a:stretch>
            <a:fillRect/>
          </a:stretch>
        </p:blipFill>
        <p:spPr>
          <a:xfrm>
            <a:off x="-32546" y="166967"/>
            <a:ext cx="6850972" cy="1542563"/>
          </a:xfrm>
          <a:prstGeom prst="rect">
            <a:avLst/>
          </a:prstGeom>
        </p:spPr>
      </p:pic>
      <p:pic>
        <p:nvPicPr>
          <p:cNvPr id="13" name="Picture 12"/>
          <p:cNvPicPr>
            <a:picLocks noChangeAspect="1"/>
          </p:cNvPicPr>
          <p:nvPr/>
        </p:nvPicPr>
        <p:blipFill>
          <a:blip r:embed="rId6"/>
          <a:stretch>
            <a:fillRect/>
          </a:stretch>
        </p:blipFill>
        <p:spPr>
          <a:xfrm>
            <a:off x="4962338" y="5181600"/>
            <a:ext cx="7390350" cy="1666213"/>
          </a:xfrm>
          <a:prstGeom prst="rect">
            <a:avLst/>
          </a:prstGeom>
        </p:spPr>
      </p:pic>
      <p:sp>
        <p:nvSpPr>
          <p:cNvPr id="14" name="TextBox 13"/>
          <p:cNvSpPr txBox="1"/>
          <p:nvPr/>
        </p:nvSpPr>
        <p:spPr>
          <a:xfrm>
            <a:off x="-132522" y="245750"/>
            <a:ext cx="6950948"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Project Leadership</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sym typeface="Arial"/>
              </a:rPr>
              <a:t>Prepared by: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sym typeface="Arial"/>
              </a:rPr>
              <a:t> Dr. Mona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sym typeface="Arial"/>
              </a:rPr>
              <a:t>Moustafa</a:t>
            </a: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sym typeface="Arial"/>
              </a:rPr>
              <a:t>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sym typeface="Arial"/>
              </a:rPr>
              <a:t>Elashry</a:t>
            </a:r>
            <a:endPar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sym typeface="Arial"/>
            </a:endParaRPr>
          </a:p>
        </p:txBody>
      </p:sp>
      <p:sp>
        <p:nvSpPr>
          <p:cNvPr id="16" name="TextBox 15"/>
          <p:cNvSpPr txBox="1"/>
          <p:nvPr/>
        </p:nvSpPr>
        <p:spPr>
          <a:xfrm>
            <a:off x="4997086" y="5115339"/>
            <a:ext cx="7390789" cy="224676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PMG 511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L10- Ch10- Leadership and Communication success for teams and stakeholders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Tree>
    <p:extLst>
      <p:ext uri="{BB962C8B-B14F-4D97-AF65-F5344CB8AC3E}">
        <p14:creationId xmlns:p14="http://schemas.microsoft.com/office/powerpoint/2010/main" val="3209404497"/>
      </p:ext>
    </p:extLst>
  </p:cSld>
  <p:clrMapOvr>
    <a:masterClrMapping/>
  </p:clrMapOvr>
  <mc:AlternateContent xmlns:mc="http://schemas.openxmlformats.org/markup-compatibility/2006" xmlns:p14="http://schemas.microsoft.com/office/powerpoint/2010/main">
    <mc:Choice Requires="p14">
      <p:transition spd="slow" p14:dur="2000" advTm="11471"/>
    </mc:Choice>
    <mc:Fallback xmlns="">
      <p:transition spd="slow" advTm="11471"/>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177D165D-CE36-E64B-9998-F9F7299C90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pic>
        <p:nvPicPr>
          <p:cNvPr id="3074" name="Picture 2" descr="7 Principles of Effective Leadership Communication Strategies | RLX">
            <a:extLst>
              <a:ext uri="{FF2B5EF4-FFF2-40B4-BE49-F238E27FC236}">
                <a16:creationId xmlns:a16="http://schemas.microsoft.com/office/drawing/2014/main" id="{8752F2F7-FCA9-B445-BB54-185C5E0201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58602" y="1949709"/>
            <a:ext cx="2365446" cy="23241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60F1B90B-EBD3-7CD2-096F-D300DC507D3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7" name="Picture 6">
            <a:extLst>
              <a:ext uri="{FF2B5EF4-FFF2-40B4-BE49-F238E27FC236}">
                <a16:creationId xmlns:a16="http://schemas.microsoft.com/office/drawing/2014/main" id="{77510810-4C8E-7C30-2057-47D155E7B485}"/>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1B2FA764-E48D-4972-A8BC-BD71C0B874DD}"/>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67DEF653-A583-D08C-5C0B-8D3FCBAB5856}"/>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24949346-3AAA-137B-7FDD-1A63488E6E7B}"/>
              </a:ext>
            </a:extLst>
          </p:cNvPr>
          <p:cNvPicPr>
            <a:picLocks noChangeAspect="1"/>
          </p:cNvPicPr>
          <p:nvPr/>
        </p:nvPicPr>
        <p:blipFill>
          <a:blip r:embed="rId8"/>
          <a:stretch>
            <a:fillRect/>
          </a:stretch>
        </p:blipFill>
        <p:spPr>
          <a:xfrm>
            <a:off x="-1" y="-226118"/>
            <a:ext cx="9533101" cy="1610200"/>
          </a:xfrm>
          <a:prstGeom prst="rect">
            <a:avLst/>
          </a:prstGeom>
        </p:spPr>
      </p:pic>
      <p:sp>
        <p:nvSpPr>
          <p:cNvPr id="11" name="TextBox 10">
            <a:extLst>
              <a:ext uri="{FF2B5EF4-FFF2-40B4-BE49-F238E27FC236}">
                <a16:creationId xmlns:a16="http://schemas.microsoft.com/office/drawing/2014/main" id="{5A8B3238-680B-DC93-1305-24CF08D1A565}"/>
              </a:ext>
            </a:extLst>
          </p:cNvPr>
          <p:cNvSpPr txBox="1"/>
          <p:nvPr/>
        </p:nvSpPr>
        <p:spPr>
          <a:xfrm>
            <a:off x="2325914" y="543490"/>
            <a:ext cx="3424335"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Learning Outcomes: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
        <p:nvSpPr>
          <p:cNvPr id="15" name="TextBox 14">
            <a:extLst>
              <a:ext uri="{FF2B5EF4-FFF2-40B4-BE49-F238E27FC236}">
                <a16:creationId xmlns:a16="http://schemas.microsoft.com/office/drawing/2014/main" id="{13A344E9-6BEF-3401-B56E-84831F3EACA3}"/>
              </a:ext>
            </a:extLst>
          </p:cNvPr>
          <p:cNvSpPr txBox="1"/>
          <p:nvPr/>
        </p:nvSpPr>
        <p:spPr>
          <a:xfrm>
            <a:off x="237926" y="1566833"/>
            <a:ext cx="8813364" cy="4524315"/>
          </a:xfrm>
          <a:prstGeom prst="rect">
            <a:avLst/>
          </a:prstGeom>
          <a:noFill/>
        </p:spPr>
        <p:txBody>
          <a:bodyPr wrap="square">
            <a:spAutoFit/>
          </a:bodyPr>
          <a:lstStyle/>
          <a:p>
            <a:r>
              <a:rPr lang="en-US" sz="2400" dirty="0">
                <a:solidFill>
                  <a:srgbClr val="002060"/>
                </a:solidFill>
              </a:rPr>
              <a:t>10.1 Effective Communication?</a:t>
            </a:r>
          </a:p>
          <a:p>
            <a:r>
              <a:rPr lang="en-US" sz="2400" dirty="0">
                <a:solidFill>
                  <a:srgbClr val="002060"/>
                </a:solidFill>
              </a:rPr>
              <a:t>10.2 The Importance of Project Communication.</a:t>
            </a:r>
          </a:p>
          <a:p>
            <a:r>
              <a:rPr lang="en-US" sz="2400" dirty="0">
                <a:solidFill>
                  <a:srgbClr val="002060"/>
                </a:solidFill>
              </a:rPr>
              <a:t>10.3 Leaders and communication.</a:t>
            </a:r>
          </a:p>
          <a:p>
            <a:r>
              <a:rPr lang="en-US" sz="2400" dirty="0">
                <a:solidFill>
                  <a:srgbClr val="002060"/>
                </a:solidFill>
              </a:rPr>
              <a:t>10.4 Basic Communication Concepts.</a:t>
            </a:r>
          </a:p>
          <a:p>
            <a:r>
              <a:rPr lang="en-US" sz="2400" dirty="0">
                <a:solidFill>
                  <a:srgbClr val="002060"/>
                </a:solidFill>
              </a:rPr>
              <a:t>10.5 Leadership communication skills in the workplace.</a:t>
            </a:r>
          </a:p>
          <a:p>
            <a:r>
              <a:rPr lang="en-US" sz="2400" dirty="0">
                <a:solidFill>
                  <a:srgbClr val="002060"/>
                </a:solidFill>
              </a:rPr>
              <a:t>10.6 Communications within the Team: Meeting Success.</a:t>
            </a:r>
          </a:p>
          <a:p>
            <a:r>
              <a:rPr lang="en-US" sz="2400" dirty="0">
                <a:solidFill>
                  <a:srgbClr val="002060"/>
                </a:solidFill>
              </a:rPr>
              <a:t>10.7 Communicating with Metrics and Reports.</a:t>
            </a:r>
          </a:p>
          <a:p>
            <a:r>
              <a:rPr lang="en-US" sz="2400" dirty="0">
                <a:solidFill>
                  <a:srgbClr val="002060"/>
                </a:solidFill>
              </a:rPr>
              <a:t>10.8 Ethics in Communication.</a:t>
            </a:r>
          </a:p>
          <a:p>
            <a:r>
              <a:rPr lang="en-US" sz="2400" dirty="0">
                <a:solidFill>
                  <a:srgbClr val="002060"/>
                </a:solidFill>
              </a:rPr>
              <a:t>10.9 Stakeholder Expectation Management.</a:t>
            </a:r>
          </a:p>
          <a:p>
            <a:r>
              <a:rPr lang="en-US" sz="2400" dirty="0">
                <a:solidFill>
                  <a:srgbClr val="002060"/>
                </a:solidFill>
              </a:rPr>
              <a:t>10.10 How to improve leadership communication skills? </a:t>
            </a:r>
          </a:p>
          <a:p>
            <a:r>
              <a:rPr lang="en-US" sz="2400" dirty="0">
                <a:solidFill>
                  <a:srgbClr val="002060"/>
                </a:solidFill>
              </a:rPr>
              <a:t>10.11 Summary and Conclusions.</a:t>
            </a:r>
          </a:p>
          <a:p>
            <a:r>
              <a:rPr lang="en-US" sz="2400" dirty="0">
                <a:solidFill>
                  <a:srgbClr val="002060"/>
                </a:solidFill>
              </a:rPr>
              <a:t>10.12 Self Assessment.</a:t>
            </a:r>
          </a:p>
        </p:txBody>
      </p:sp>
    </p:spTree>
    <p:extLst>
      <p:ext uri="{BB962C8B-B14F-4D97-AF65-F5344CB8AC3E}">
        <p14:creationId xmlns:p14="http://schemas.microsoft.com/office/powerpoint/2010/main" val="16454668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12290" name="Picture 2" descr="James Humes - The art of communication is the language of...">
            <a:extLst>
              <a:ext uri="{FF2B5EF4-FFF2-40B4-BE49-F238E27FC236}">
                <a16:creationId xmlns:a16="http://schemas.microsoft.com/office/drawing/2014/main" id="{6CAF9C21-00C1-FA40-AFFC-53E2BAE2A42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01950" y="1497032"/>
            <a:ext cx="6388100" cy="335890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CC897921-0049-FE16-67CB-10604F906AD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88004E73-9C31-0803-1B9E-8CCEDC22E87C}"/>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AD48066F-DB11-31E8-6486-C04CC812D598}"/>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A9F57FF0-1B41-0C0D-263F-E81B065289FC}"/>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01076C3D-9265-7362-4005-8D6337D3FC03}"/>
              </a:ext>
            </a:extLst>
          </p:cNvPr>
          <p:cNvPicPr>
            <a:picLocks noChangeAspect="1"/>
          </p:cNvPicPr>
          <p:nvPr/>
        </p:nvPicPr>
        <p:blipFill>
          <a:blip r:embed="rId8"/>
          <a:stretch>
            <a:fillRect/>
          </a:stretch>
        </p:blipFill>
        <p:spPr>
          <a:xfrm>
            <a:off x="-1" y="-226118"/>
            <a:ext cx="9533101" cy="1610200"/>
          </a:xfrm>
          <a:prstGeom prst="rect">
            <a:avLst/>
          </a:prstGeom>
        </p:spPr>
      </p:pic>
    </p:spTree>
    <p:extLst>
      <p:ext uri="{BB962C8B-B14F-4D97-AF65-F5344CB8AC3E}">
        <p14:creationId xmlns:p14="http://schemas.microsoft.com/office/powerpoint/2010/main" val="9421554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13316" name="Picture 4" descr="Nitin Nohria Quote: “Communication is the real work of leadership.”">
            <a:extLst>
              <a:ext uri="{FF2B5EF4-FFF2-40B4-BE49-F238E27FC236}">
                <a16:creationId xmlns:a16="http://schemas.microsoft.com/office/drawing/2014/main" id="{839F548C-80CC-9B4D-9125-E38C4B3692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56040" y="1657147"/>
            <a:ext cx="5577840" cy="314218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C72D5478-C9EE-362D-EA19-6D227B4DE61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8C6EEC17-6CE8-3BB0-31F0-62EE9CC2F516}"/>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F5F61BED-01AF-FDDD-3EA0-2E89CC0993B6}"/>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39DEFDDA-7715-22FD-6C64-A140B552A3DB}"/>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5E2C5D68-85C0-BAE5-F7D9-1CE5EA46F533}"/>
              </a:ext>
            </a:extLst>
          </p:cNvPr>
          <p:cNvPicPr>
            <a:picLocks noChangeAspect="1"/>
          </p:cNvPicPr>
          <p:nvPr/>
        </p:nvPicPr>
        <p:blipFill>
          <a:blip r:embed="rId8"/>
          <a:stretch>
            <a:fillRect/>
          </a:stretch>
        </p:blipFill>
        <p:spPr>
          <a:xfrm>
            <a:off x="-1" y="-226118"/>
            <a:ext cx="9533101" cy="1610200"/>
          </a:xfrm>
          <a:prstGeom prst="rect">
            <a:avLst/>
          </a:prstGeom>
        </p:spPr>
      </p:pic>
    </p:spTree>
    <p:extLst>
      <p:ext uri="{BB962C8B-B14F-4D97-AF65-F5344CB8AC3E}">
        <p14:creationId xmlns:p14="http://schemas.microsoft.com/office/powerpoint/2010/main" val="3016919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A01F1644-24AC-0747-B5A0-AD7F49BCEB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A9B3472C-F425-9024-A48B-334D3C4ACCCC}"/>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666BC58C-89F1-9E49-0FAD-81C86B42EDBC}"/>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30456C54-8816-0103-0DA4-FE0D04717467}"/>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430609D4-C415-AC52-906D-FB61FB539FAA}"/>
              </a:ext>
            </a:extLst>
          </p:cNvPr>
          <p:cNvPicPr>
            <a:picLocks noChangeAspect="1"/>
          </p:cNvPicPr>
          <p:nvPr/>
        </p:nvPicPr>
        <p:blipFill>
          <a:blip r:embed="rId7"/>
          <a:stretch>
            <a:fillRect/>
          </a:stretch>
        </p:blipFill>
        <p:spPr>
          <a:xfrm>
            <a:off x="-1" y="-226118"/>
            <a:ext cx="10522227" cy="4188518"/>
          </a:xfrm>
          <a:prstGeom prst="rect">
            <a:avLst/>
          </a:prstGeom>
        </p:spPr>
      </p:pic>
      <p:sp>
        <p:nvSpPr>
          <p:cNvPr id="10" name="TextBox 9">
            <a:extLst>
              <a:ext uri="{FF2B5EF4-FFF2-40B4-BE49-F238E27FC236}">
                <a16:creationId xmlns:a16="http://schemas.microsoft.com/office/drawing/2014/main" id="{9977AC65-9FF8-C99A-8375-0264F80E86CF}"/>
              </a:ext>
            </a:extLst>
          </p:cNvPr>
          <p:cNvSpPr txBox="1"/>
          <p:nvPr/>
        </p:nvSpPr>
        <p:spPr>
          <a:xfrm>
            <a:off x="2658900" y="1267976"/>
            <a:ext cx="6750566" cy="1200329"/>
          </a:xfrm>
          <a:prstGeom prst="rect">
            <a:avLst/>
          </a:prstGeom>
          <a:noFill/>
        </p:spPr>
        <p:txBody>
          <a:bodyPr wrap="none" rtlCol="0">
            <a:spAutoFit/>
          </a:bodyPr>
          <a:lstStyle/>
          <a:p>
            <a:pPr defTabSz="914400">
              <a:defRPr/>
            </a:pPr>
            <a:br>
              <a:rPr lang="en-US" sz="3600" b="1" dirty="0">
                <a:solidFill>
                  <a:prstClr val="white"/>
                </a:solidFill>
                <a:latin typeface="Tajawal Medium" panose="00000600000000000000" pitchFamily="2" charset="-78"/>
                <a:cs typeface="Tajawal Medium" panose="00000600000000000000" pitchFamily="2" charset="-78"/>
                <a:sym typeface="Arial"/>
              </a:rPr>
            </a:br>
            <a:r>
              <a:rPr lang="en-US" sz="3600" b="1" dirty="0">
                <a:solidFill>
                  <a:prstClr val="white"/>
                </a:solidFill>
                <a:latin typeface="Tajawal Medium" panose="00000600000000000000" pitchFamily="2" charset="-78"/>
                <a:cs typeface="Tajawal Medium" panose="00000600000000000000" pitchFamily="2" charset="-78"/>
                <a:sym typeface="Arial"/>
              </a:rPr>
              <a:t>10.1 Effective Communication</a:t>
            </a:r>
          </a:p>
        </p:txBody>
      </p:sp>
    </p:spTree>
    <p:extLst>
      <p:ext uri="{BB962C8B-B14F-4D97-AF65-F5344CB8AC3E}">
        <p14:creationId xmlns:p14="http://schemas.microsoft.com/office/powerpoint/2010/main" val="1039057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3" name="Rectangle 2">
            <a:extLst>
              <a:ext uri="{FF2B5EF4-FFF2-40B4-BE49-F238E27FC236}">
                <a16:creationId xmlns:a16="http://schemas.microsoft.com/office/drawing/2014/main" id="{7B8085BB-0A6F-4549-AD53-C410201227E9}"/>
              </a:ext>
            </a:extLst>
          </p:cNvPr>
          <p:cNvSpPr/>
          <p:nvPr/>
        </p:nvSpPr>
        <p:spPr>
          <a:xfrm>
            <a:off x="481115" y="1969066"/>
            <a:ext cx="6862864" cy="1569660"/>
          </a:xfrm>
          <a:prstGeom prst="rect">
            <a:avLst/>
          </a:prstGeom>
        </p:spPr>
        <p:txBody>
          <a:bodyPr wrap="square">
            <a:spAutoFit/>
          </a:bodyPr>
          <a:lstStyle/>
          <a:p>
            <a:pPr algn="just">
              <a:buFont typeface="Arial" panose="020B0604020202020204" pitchFamily="34" charset="0"/>
              <a:buNone/>
            </a:pPr>
            <a:r>
              <a:rPr lang="en-US" altLang="en-US" sz="2400" b="1" dirty="0">
                <a:solidFill>
                  <a:srgbClr val="0070C0"/>
                </a:solidFill>
                <a:cs typeface="Arial" panose="020B0604020202020204" pitchFamily="34" charset="0"/>
              </a:rPr>
              <a:t>Communication</a:t>
            </a:r>
            <a:r>
              <a:rPr lang="en-US" altLang="en-US" sz="2400" b="1" dirty="0">
                <a:solidFill>
                  <a:srgbClr val="002060"/>
                </a:solidFill>
                <a:cs typeface="Arial" panose="020B0604020202020204" pitchFamily="34" charset="0"/>
              </a:rPr>
              <a:t> : Is </a:t>
            </a:r>
            <a:r>
              <a:rPr lang="en-US" altLang="en-US" sz="2400" b="1" dirty="0">
                <a:solidFill>
                  <a:srgbClr val="002060"/>
                </a:solidFill>
                <a:ea typeface="ＭＳ Ｐゴシック" panose="020B0600070205080204" pitchFamily="34" charset="-128"/>
              </a:rPr>
              <a:t>a transfer of understanding and meaning from one person to another.</a:t>
            </a:r>
          </a:p>
          <a:p>
            <a:pPr algn="just">
              <a:buFont typeface="Arial" panose="020B0604020202020204" pitchFamily="34" charset="0"/>
              <a:buNone/>
            </a:pPr>
            <a:r>
              <a:rPr lang="en-US" altLang="en-US" sz="2400" b="1" dirty="0">
                <a:solidFill>
                  <a:srgbClr val="002060"/>
                </a:solidFill>
                <a:ea typeface="ＭＳ Ｐゴシック" panose="020B0600070205080204" pitchFamily="34" charset="-128"/>
              </a:rPr>
              <a:t>	</a:t>
            </a:r>
            <a:endParaRPr lang="en-US" sz="2400" b="1" dirty="0">
              <a:solidFill>
                <a:srgbClr val="002060"/>
              </a:solidFill>
              <a:effectLst/>
            </a:endParaRPr>
          </a:p>
        </p:txBody>
      </p:sp>
      <p:pic>
        <p:nvPicPr>
          <p:cNvPr id="1026" name="Picture 2" descr="How to Improve Leader Communication - BlogIn">
            <a:extLst>
              <a:ext uri="{FF2B5EF4-FFF2-40B4-BE49-F238E27FC236}">
                <a16:creationId xmlns:a16="http://schemas.microsoft.com/office/drawing/2014/main" id="{C4696F50-5926-5449-9A68-CCCF793A1E1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85877" y="2286000"/>
            <a:ext cx="3644900" cy="22352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10474FD-4576-C54F-B200-F3DF05D81BB6}"/>
              </a:ext>
            </a:extLst>
          </p:cNvPr>
          <p:cNvSpPr txBox="1"/>
          <p:nvPr/>
        </p:nvSpPr>
        <p:spPr>
          <a:xfrm>
            <a:off x="481115" y="3840546"/>
            <a:ext cx="7126119" cy="1200329"/>
          </a:xfrm>
          <a:prstGeom prst="rect">
            <a:avLst/>
          </a:prstGeom>
          <a:noFill/>
        </p:spPr>
        <p:txBody>
          <a:bodyPr wrap="square" rtlCol="0">
            <a:spAutoFit/>
          </a:bodyPr>
          <a:lstStyle/>
          <a:p>
            <a:pPr algn="just"/>
            <a:r>
              <a:rPr lang="en-US" sz="2400" b="1" dirty="0">
                <a:solidFill>
                  <a:srgbClr val="0070C0"/>
                </a:solidFill>
              </a:rPr>
              <a:t>Effective Communication</a:t>
            </a:r>
            <a:r>
              <a:rPr lang="en-US" sz="2400" dirty="0">
                <a:solidFill>
                  <a:srgbClr val="0070C0"/>
                </a:solidFill>
              </a:rPr>
              <a:t> </a:t>
            </a:r>
            <a:r>
              <a:rPr lang="en-US" sz="2400" b="1" dirty="0">
                <a:solidFill>
                  <a:srgbClr val="002060"/>
                </a:solidFill>
              </a:rPr>
              <a:t>is defined as the ability to convey information to another effectively and efficiently. </a:t>
            </a:r>
            <a:endParaRPr lang="en-SA" sz="2400" b="1" dirty="0">
              <a:solidFill>
                <a:srgbClr val="002060"/>
              </a:solidFill>
            </a:endParaRPr>
          </a:p>
        </p:txBody>
      </p:sp>
      <p:pic>
        <p:nvPicPr>
          <p:cNvPr id="4" name="Picture 3">
            <a:extLst>
              <a:ext uri="{FF2B5EF4-FFF2-40B4-BE49-F238E27FC236}">
                <a16:creationId xmlns:a16="http://schemas.microsoft.com/office/drawing/2014/main" id="{1B38E850-1700-B4BC-7ED4-7537E7E2530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5" name="Picture 4">
            <a:extLst>
              <a:ext uri="{FF2B5EF4-FFF2-40B4-BE49-F238E27FC236}">
                <a16:creationId xmlns:a16="http://schemas.microsoft.com/office/drawing/2014/main" id="{F3041060-2781-DFAE-80E8-2D4F50BF9C0C}"/>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6" name="Picture 5">
            <a:extLst>
              <a:ext uri="{FF2B5EF4-FFF2-40B4-BE49-F238E27FC236}">
                <a16:creationId xmlns:a16="http://schemas.microsoft.com/office/drawing/2014/main" id="{E5FFD541-83C7-DAAC-C51B-B53267B650F9}"/>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7E6A32B0-9C74-A8B6-F5EB-04B9A09B0E6F}"/>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3122BF13-DE01-9971-E93B-5CFBF77A7D12}"/>
              </a:ext>
            </a:extLst>
          </p:cNvPr>
          <p:cNvPicPr>
            <a:picLocks noChangeAspect="1"/>
          </p:cNvPicPr>
          <p:nvPr/>
        </p:nvPicPr>
        <p:blipFill>
          <a:blip r:embed="rId8"/>
          <a:stretch>
            <a:fillRect/>
          </a:stretch>
        </p:blipFill>
        <p:spPr>
          <a:xfrm>
            <a:off x="11289" y="-46357"/>
            <a:ext cx="9533101" cy="1610200"/>
          </a:xfrm>
          <a:prstGeom prst="rect">
            <a:avLst/>
          </a:prstGeom>
        </p:spPr>
      </p:pic>
      <p:sp>
        <p:nvSpPr>
          <p:cNvPr id="11" name="TextBox 10">
            <a:extLst>
              <a:ext uri="{FF2B5EF4-FFF2-40B4-BE49-F238E27FC236}">
                <a16:creationId xmlns:a16="http://schemas.microsoft.com/office/drawing/2014/main" id="{001E8DF9-9D09-988B-5042-C2A14D6C0D25}"/>
              </a:ext>
            </a:extLst>
          </p:cNvPr>
          <p:cNvSpPr txBox="1"/>
          <p:nvPr/>
        </p:nvSpPr>
        <p:spPr>
          <a:xfrm>
            <a:off x="2379819" y="180482"/>
            <a:ext cx="5299849" cy="954107"/>
          </a:xfrm>
          <a:prstGeom prst="rect">
            <a:avLst/>
          </a:prstGeom>
          <a:noFill/>
        </p:spPr>
        <p:txBody>
          <a:bodyPr wrap="none" rtlCol="0">
            <a:spAutoFit/>
          </a:bodyPr>
          <a:lstStyle/>
          <a:p>
            <a:pPr defTabSz="914400">
              <a:defRPr/>
            </a:pPr>
            <a:br>
              <a:rPr lang="en-US" sz="2800" b="1" dirty="0">
                <a:solidFill>
                  <a:prstClr val="white"/>
                </a:solidFill>
                <a:latin typeface="Tajawal Medium" panose="00000600000000000000" pitchFamily="2" charset="-78"/>
                <a:cs typeface="Tajawal Medium" panose="00000600000000000000" pitchFamily="2" charset="-78"/>
                <a:sym typeface="Arial"/>
              </a:rPr>
            </a:br>
            <a:r>
              <a:rPr lang="en-US" sz="2800" b="1" dirty="0">
                <a:solidFill>
                  <a:prstClr val="white"/>
                </a:solidFill>
                <a:latin typeface="Tajawal Medium" panose="00000600000000000000" pitchFamily="2" charset="-78"/>
                <a:cs typeface="Tajawal Medium" panose="00000600000000000000" pitchFamily="2" charset="-78"/>
                <a:sym typeface="Arial"/>
              </a:rPr>
              <a:t>10.1 Effective Communication</a:t>
            </a:r>
          </a:p>
        </p:txBody>
      </p:sp>
    </p:spTree>
    <p:extLst>
      <p:ext uri="{BB962C8B-B14F-4D97-AF65-F5344CB8AC3E}">
        <p14:creationId xmlns:p14="http://schemas.microsoft.com/office/powerpoint/2010/main" val="2526957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3BD603D0-1D4E-313E-F2FB-4522424F986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E4ACBC29-A260-7A33-58C1-E1F4C951A244}"/>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DA3AFCEA-F2CF-2128-365C-2BEFA3A11A2D}"/>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49D2D835-B8FF-A636-7347-AFEFA558E1C6}"/>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C39AB47A-8711-B0B3-2249-BA53BBF20CD7}"/>
              </a:ext>
            </a:extLst>
          </p:cNvPr>
          <p:cNvPicPr>
            <a:picLocks noChangeAspect="1"/>
          </p:cNvPicPr>
          <p:nvPr/>
        </p:nvPicPr>
        <p:blipFill>
          <a:blip r:embed="rId7"/>
          <a:stretch>
            <a:fillRect/>
          </a:stretch>
        </p:blipFill>
        <p:spPr>
          <a:xfrm>
            <a:off x="-1" y="-226119"/>
            <a:ext cx="10747514" cy="3870467"/>
          </a:xfrm>
          <a:prstGeom prst="rect">
            <a:avLst/>
          </a:prstGeom>
        </p:spPr>
      </p:pic>
      <p:sp>
        <p:nvSpPr>
          <p:cNvPr id="10" name="TextBox 9">
            <a:extLst>
              <a:ext uri="{FF2B5EF4-FFF2-40B4-BE49-F238E27FC236}">
                <a16:creationId xmlns:a16="http://schemas.microsoft.com/office/drawing/2014/main" id="{A2C655C4-7A51-B264-F163-66702E71A250}"/>
              </a:ext>
            </a:extLst>
          </p:cNvPr>
          <p:cNvSpPr txBox="1"/>
          <p:nvPr/>
        </p:nvSpPr>
        <p:spPr>
          <a:xfrm>
            <a:off x="2491409" y="1038944"/>
            <a:ext cx="7617014" cy="1569660"/>
          </a:xfrm>
          <a:prstGeom prst="rect">
            <a:avLst/>
          </a:prstGeom>
          <a:noFill/>
        </p:spPr>
        <p:txBody>
          <a:bodyPr wrap="square" rtlCol="0">
            <a:spAutoFit/>
          </a:bodyPr>
          <a:lstStyle/>
          <a:p>
            <a:pPr algn="ctr" defTabSz="914400">
              <a:defRPr/>
            </a:pPr>
            <a:br>
              <a:rPr lang="en-US" sz="3200" b="1" dirty="0">
                <a:solidFill>
                  <a:prstClr val="white"/>
                </a:solidFill>
                <a:latin typeface="Tajawal Medium" panose="00000600000000000000" pitchFamily="2" charset="-78"/>
                <a:cs typeface="Tajawal Medium" panose="00000600000000000000" pitchFamily="2" charset="-78"/>
                <a:sym typeface="Arial"/>
              </a:rPr>
            </a:br>
            <a:r>
              <a:rPr lang="en-US" sz="3200" b="1" dirty="0">
                <a:solidFill>
                  <a:prstClr val="white"/>
                </a:solidFill>
                <a:latin typeface="Tajawal Medium" panose="00000600000000000000" pitchFamily="2" charset="-78"/>
                <a:cs typeface="Tajawal Medium" panose="00000600000000000000" pitchFamily="2" charset="-78"/>
                <a:sym typeface="Arial"/>
              </a:rPr>
              <a:t>10.2 The Importance of Project Communication</a:t>
            </a:r>
          </a:p>
        </p:txBody>
      </p:sp>
    </p:spTree>
    <p:extLst>
      <p:ext uri="{BB962C8B-B14F-4D97-AF65-F5344CB8AC3E}">
        <p14:creationId xmlns:p14="http://schemas.microsoft.com/office/powerpoint/2010/main" val="16949468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5600" y="1894598"/>
            <a:ext cx="10377945" cy="4010078"/>
          </a:xfrm>
        </p:spPr>
        <p:txBody>
          <a:bodyPr>
            <a:normAutofit/>
          </a:bodyPr>
          <a:lstStyle/>
          <a:p>
            <a:pPr marL="0" indent="0" algn="just">
              <a:buNone/>
            </a:pPr>
            <a:r>
              <a:rPr lang="en-US" b="1" u="sng" dirty="0">
                <a:solidFill>
                  <a:srgbClr val="0070C0"/>
                </a:solidFill>
              </a:rPr>
              <a:t>Important because:</a:t>
            </a:r>
          </a:p>
          <a:p>
            <a:pPr algn="just"/>
            <a:r>
              <a:rPr lang="en-US" b="1" dirty="0">
                <a:solidFill>
                  <a:srgbClr val="002060"/>
                </a:solidFill>
              </a:rPr>
              <a:t>Stakeholders</a:t>
            </a:r>
            <a:r>
              <a:rPr lang="en-US" dirty="0">
                <a:solidFill>
                  <a:srgbClr val="002060"/>
                </a:solidFill>
              </a:rPr>
              <a:t> affect projects whether you communicate or not.</a:t>
            </a:r>
          </a:p>
          <a:p>
            <a:pPr algn="just"/>
            <a:r>
              <a:rPr lang="en-US" dirty="0">
                <a:solidFill>
                  <a:srgbClr val="002060"/>
                </a:solidFill>
              </a:rPr>
              <a:t>Because of technology, </a:t>
            </a:r>
            <a:r>
              <a:rPr lang="en-US" b="1" dirty="0">
                <a:solidFill>
                  <a:srgbClr val="002060"/>
                </a:solidFill>
              </a:rPr>
              <a:t>customers </a:t>
            </a:r>
            <a:r>
              <a:rPr lang="en-US" dirty="0">
                <a:solidFill>
                  <a:srgbClr val="002060"/>
                </a:solidFill>
              </a:rPr>
              <a:t>expect more interaction.</a:t>
            </a:r>
          </a:p>
          <a:p>
            <a:pPr algn="just"/>
            <a:r>
              <a:rPr lang="en-US" b="1" dirty="0">
                <a:solidFill>
                  <a:srgbClr val="002060"/>
                </a:solidFill>
              </a:rPr>
              <a:t>Team members</a:t>
            </a:r>
            <a:r>
              <a:rPr lang="en-US" dirty="0">
                <a:solidFill>
                  <a:srgbClr val="002060"/>
                </a:solidFill>
              </a:rPr>
              <a:t>:</a:t>
            </a:r>
          </a:p>
          <a:p>
            <a:pPr lvl="1" algn="just"/>
            <a:r>
              <a:rPr lang="en-US" dirty="0">
                <a:solidFill>
                  <a:srgbClr val="002060"/>
                </a:solidFill>
              </a:rPr>
              <a:t>Leadership and motivation factors can have a huge effect on the project.</a:t>
            </a:r>
          </a:p>
          <a:p>
            <a:pPr lvl="1" algn="just"/>
            <a:r>
              <a:rPr lang="en-US" dirty="0">
                <a:solidFill>
                  <a:srgbClr val="002060"/>
                </a:solidFill>
              </a:rPr>
              <a:t>Often are split between multiple projects.</a:t>
            </a:r>
          </a:p>
          <a:p>
            <a:pPr algn="just"/>
            <a:r>
              <a:rPr lang="en-US" dirty="0">
                <a:solidFill>
                  <a:srgbClr val="002060"/>
                </a:solidFill>
              </a:rPr>
              <a:t>Interactive communication is considered ideal.</a:t>
            </a:r>
          </a:p>
        </p:txBody>
      </p:sp>
      <p:pic>
        <p:nvPicPr>
          <p:cNvPr id="6" name="عنصر نائب للمحتوى 6">
            <a:extLst>
              <a:ext uri="{FF2B5EF4-FFF2-40B4-BE49-F238E27FC236}">
                <a16:creationId xmlns:a16="http://schemas.microsoft.com/office/drawing/2014/main" id="{E6908D44-3E66-744E-8FE4-1E54F6D27D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2050" name="Picture 2" descr="3 Communication Tips Every Leader Should Use - Culture Management Experts">
            <a:extLst>
              <a:ext uri="{FF2B5EF4-FFF2-40B4-BE49-F238E27FC236}">
                <a16:creationId xmlns:a16="http://schemas.microsoft.com/office/drawing/2014/main" id="{CBEC4BB3-93FB-0546-BFAD-970C8E0FEA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33100" y="1625600"/>
            <a:ext cx="2303300" cy="18034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A3A679D0-F176-FE68-A46E-39681679EAD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7" name="Picture 6">
            <a:extLst>
              <a:ext uri="{FF2B5EF4-FFF2-40B4-BE49-F238E27FC236}">
                <a16:creationId xmlns:a16="http://schemas.microsoft.com/office/drawing/2014/main" id="{017E1900-98D1-C3AF-B09B-83A861604CA0}"/>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4B0FE48E-1B46-F663-E0B4-8CED32FFFBA8}"/>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663FE536-2172-8484-06E3-1539FCC3CC74}"/>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1B1A5FAE-CE54-6468-791B-0C2B6042833D}"/>
              </a:ext>
            </a:extLst>
          </p:cNvPr>
          <p:cNvPicPr>
            <a:picLocks noChangeAspect="1"/>
          </p:cNvPicPr>
          <p:nvPr/>
        </p:nvPicPr>
        <p:blipFill>
          <a:blip r:embed="rId8"/>
          <a:stretch>
            <a:fillRect/>
          </a:stretch>
        </p:blipFill>
        <p:spPr>
          <a:xfrm>
            <a:off x="-1" y="-226118"/>
            <a:ext cx="9533101" cy="1610200"/>
          </a:xfrm>
          <a:prstGeom prst="rect">
            <a:avLst/>
          </a:prstGeom>
        </p:spPr>
      </p:pic>
      <p:sp>
        <p:nvSpPr>
          <p:cNvPr id="11" name="TextBox 10">
            <a:extLst>
              <a:ext uri="{FF2B5EF4-FFF2-40B4-BE49-F238E27FC236}">
                <a16:creationId xmlns:a16="http://schemas.microsoft.com/office/drawing/2014/main" id="{7E1F8091-82A0-B52A-D2BE-2FBA32C4CEF0}"/>
              </a:ext>
            </a:extLst>
          </p:cNvPr>
          <p:cNvSpPr txBox="1"/>
          <p:nvPr/>
        </p:nvSpPr>
        <p:spPr>
          <a:xfrm>
            <a:off x="2413418" y="430104"/>
            <a:ext cx="4921540"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Why Project Communication?</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2889722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37844" y="1781711"/>
            <a:ext cx="7900317" cy="3535355"/>
          </a:xfrm>
        </p:spPr>
        <p:txBody>
          <a:bodyPr>
            <a:normAutofit fontScale="25000" lnSpcReduction="20000"/>
          </a:bodyPr>
          <a:lstStyle/>
          <a:p>
            <a:r>
              <a:rPr lang="en-US" sz="7200" dirty="0">
                <a:solidFill>
                  <a:srgbClr val="002060"/>
                </a:solidFill>
              </a:rPr>
              <a:t>Good communication is usually </a:t>
            </a:r>
            <a:r>
              <a:rPr lang="en-US" sz="7200" b="1" dirty="0">
                <a:solidFill>
                  <a:srgbClr val="002060"/>
                </a:solidFill>
              </a:rPr>
              <a:t>effective communication</a:t>
            </a:r>
            <a:r>
              <a:rPr lang="en-US" sz="7200" dirty="0">
                <a:solidFill>
                  <a:srgbClr val="002060"/>
                </a:solidFill>
              </a:rPr>
              <a:t>. </a:t>
            </a:r>
          </a:p>
          <a:p>
            <a:endParaRPr lang="en-US" sz="7200" dirty="0">
              <a:solidFill>
                <a:srgbClr val="002060"/>
              </a:solidFill>
            </a:endParaRPr>
          </a:p>
          <a:p>
            <a:pPr>
              <a:buFont typeface="Wingdings" pitchFamily="2" charset="2"/>
              <a:buChar char="v"/>
            </a:pPr>
            <a:r>
              <a:rPr lang="en-US" sz="7200" dirty="0">
                <a:solidFill>
                  <a:srgbClr val="002060"/>
                </a:solidFill>
                <a:highlight>
                  <a:srgbClr val="F5FAA4"/>
                </a:highlight>
              </a:rPr>
              <a:t>Large organizations which develop inadequate communication </a:t>
            </a:r>
            <a:r>
              <a:rPr lang="en-US" sz="7200" dirty="0">
                <a:solidFill>
                  <a:srgbClr val="002060"/>
                </a:solidFill>
              </a:rPr>
              <a:t>(diseconomies of scale) may address this by:</a:t>
            </a:r>
          </a:p>
          <a:p>
            <a:r>
              <a:rPr lang="en-US" sz="7200" dirty="0">
                <a:solidFill>
                  <a:srgbClr val="002060"/>
                </a:solidFill>
              </a:rPr>
              <a:t>Developing flatter structures of management.</a:t>
            </a:r>
          </a:p>
          <a:p>
            <a:r>
              <a:rPr lang="en-US" sz="7200" dirty="0">
                <a:solidFill>
                  <a:srgbClr val="002060"/>
                </a:solidFill>
              </a:rPr>
              <a:t>Creating a more empowered workforce.</a:t>
            </a:r>
          </a:p>
          <a:p>
            <a:r>
              <a:rPr lang="en-US" sz="7200" dirty="0">
                <a:solidFill>
                  <a:srgbClr val="002060"/>
                </a:solidFill>
              </a:rPr>
              <a:t>Offering better employee training for different cultural and linguistic attitudes.</a:t>
            </a:r>
          </a:p>
          <a:p>
            <a:r>
              <a:rPr lang="en-US" sz="7200" dirty="0">
                <a:solidFill>
                  <a:srgbClr val="002060"/>
                </a:solidFill>
              </a:rPr>
              <a:t>Controlling the volume of communication.</a:t>
            </a:r>
          </a:p>
          <a:p>
            <a:r>
              <a:rPr lang="en-US" sz="7200" dirty="0">
                <a:solidFill>
                  <a:srgbClr val="002060"/>
                </a:solidFill>
              </a:rPr>
              <a:t>Limiting communication to those who need the information rather than copying it widely.</a:t>
            </a:r>
          </a:p>
          <a:p>
            <a:pPr lvl="1"/>
            <a:endParaRPr lang="en-US" dirty="0">
              <a:solidFill>
                <a:srgbClr val="002060"/>
              </a:solidFill>
            </a:endParaRPr>
          </a:p>
        </p:txBody>
      </p:sp>
      <p:pic>
        <p:nvPicPr>
          <p:cNvPr id="7" name="عنصر نائب للمحتوى 6">
            <a:extLst>
              <a:ext uri="{FF2B5EF4-FFF2-40B4-BE49-F238E27FC236}">
                <a16:creationId xmlns:a16="http://schemas.microsoft.com/office/drawing/2014/main" id="{2D9CFDBE-73EE-8B4E-A04B-EEBD02268F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3074" name="Picture 2" descr="Project Communication in Jira made simple">
            <a:extLst>
              <a:ext uri="{FF2B5EF4-FFF2-40B4-BE49-F238E27FC236}">
                <a16:creationId xmlns:a16="http://schemas.microsoft.com/office/drawing/2014/main" id="{3DD27872-7E96-EF4E-9F20-77171273B43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55445" y="2125922"/>
            <a:ext cx="3810000" cy="21463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6B209E5C-8E7E-3491-C0B1-1CB8C24CAF5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5" name="Picture 4">
            <a:extLst>
              <a:ext uri="{FF2B5EF4-FFF2-40B4-BE49-F238E27FC236}">
                <a16:creationId xmlns:a16="http://schemas.microsoft.com/office/drawing/2014/main" id="{64A4E246-AC7D-E2E2-93AD-0519365DECCF}"/>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1086265C-7E97-B6C7-DDB5-559AFC577C50}"/>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978FB8C0-27BA-27A2-6AED-DAEA6B1BAEB1}"/>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AF5DE3E0-F426-A245-FE77-F7ADB282335A}"/>
              </a:ext>
            </a:extLst>
          </p:cNvPr>
          <p:cNvPicPr>
            <a:picLocks noChangeAspect="1"/>
          </p:cNvPicPr>
          <p:nvPr/>
        </p:nvPicPr>
        <p:blipFill>
          <a:blip r:embed="rId8"/>
          <a:stretch>
            <a:fillRect/>
          </a:stretch>
        </p:blipFill>
        <p:spPr>
          <a:xfrm>
            <a:off x="0" y="-38722"/>
            <a:ext cx="9533101" cy="1610200"/>
          </a:xfrm>
          <a:prstGeom prst="rect">
            <a:avLst/>
          </a:prstGeom>
        </p:spPr>
      </p:pic>
      <p:sp>
        <p:nvSpPr>
          <p:cNvPr id="11" name="TextBox 10">
            <a:extLst>
              <a:ext uri="{FF2B5EF4-FFF2-40B4-BE49-F238E27FC236}">
                <a16:creationId xmlns:a16="http://schemas.microsoft.com/office/drawing/2014/main" id="{E12D7AAF-C52A-F90D-9E17-002C39FA3F46}"/>
              </a:ext>
            </a:extLst>
          </p:cNvPr>
          <p:cNvSpPr txBox="1"/>
          <p:nvPr/>
        </p:nvSpPr>
        <p:spPr>
          <a:xfrm>
            <a:off x="2325914" y="543490"/>
            <a:ext cx="4883068"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Good Project Communication</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9687390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681134" y="2064062"/>
            <a:ext cx="6069023" cy="3698891"/>
          </a:xfrm>
        </p:spPr>
        <p:txBody>
          <a:bodyPr>
            <a:normAutofit fontScale="92500" lnSpcReduction="10000"/>
          </a:bodyPr>
          <a:lstStyle/>
          <a:p>
            <a:pPr marL="0" indent="0" algn="ctr">
              <a:buNone/>
            </a:pPr>
            <a:r>
              <a:rPr lang="en-US" sz="2600" b="1" u="sng" dirty="0">
                <a:solidFill>
                  <a:srgbClr val="002060"/>
                </a:solidFill>
              </a:rPr>
              <a:t>If communication is not successful :</a:t>
            </a:r>
          </a:p>
          <a:p>
            <a:r>
              <a:rPr lang="en-US" sz="1800" dirty="0">
                <a:solidFill>
                  <a:srgbClr val="002060"/>
                </a:solidFill>
              </a:rPr>
              <a:t>Problems are not identified and addressed.</a:t>
            </a:r>
          </a:p>
          <a:p>
            <a:r>
              <a:rPr lang="en-US" sz="1800" dirty="0">
                <a:solidFill>
                  <a:srgbClr val="002060"/>
                </a:solidFill>
              </a:rPr>
              <a:t>Leaders becoming isolated and follow events rather than shaping them.</a:t>
            </a:r>
          </a:p>
          <a:p>
            <a:r>
              <a:rPr lang="en-US" sz="1800" dirty="0">
                <a:solidFill>
                  <a:srgbClr val="002060"/>
                </a:solidFill>
              </a:rPr>
              <a:t>Department rivalries develop.</a:t>
            </a:r>
          </a:p>
          <a:p>
            <a:r>
              <a:rPr lang="en-US" sz="1800" dirty="0">
                <a:solidFill>
                  <a:srgbClr val="002060"/>
                </a:solidFill>
              </a:rPr>
              <a:t>Motivation and morale may be affected.</a:t>
            </a:r>
          </a:p>
          <a:p>
            <a:r>
              <a:rPr lang="en-US" sz="1800" dirty="0">
                <a:solidFill>
                  <a:srgbClr val="002060"/>
                </a:solidFill>
              </a:rPr>
              <a:t>Bureaucracy becomes endemic and decision making slows.</a:t>
            </a:r>
          </a:p>
          <a:p>
            <a:r>
              <a:rPr lang="en-US" sz="1800" dirty="0">
                <a:solidFill>
                  <a:srgbClr val="002060"/>
                </a:solidFill>
              </a:rPr>
              <a:t>Profit falls.</a:t>
            </a:r>
          </a:p>
          <a:p>
            <a:pPr lvl="1"/>
            <a:endParaRPr lang="en-US" sz="700" dirty="0">
              <a:solidFill>
                <a:srgbClr val="002060"/>
              </a:solidFill>
            </a:endParaRPr>
          </a:p>
        </p:txBody>
      </p:sp>
      <p:sp>
        <p:nvSpPr>
          <p:cNvPr id="4" name="TextBox 3">
            <a:extLst>
              <a:ext uri="{FF2B5EF4-FFF2-40B4-BE49-F238E27FC236}">
                <a16:creationId xmlns:a16="http://schemas.microsoft.com/office/drawing/2014/main" id="{031284D7-9AC6-C344-80F5-39484924B5A2}"/>
              </a:ext>
            </a:extLst>
          </p:cNvPr>
          <p:cNvSpPr txBox="1"/>
          <p:nvPr/>
        </p:nvSpPr>
        <p:spPr>
          <a:xfrm>
            <a:off x="-317499" y="652466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149-150.</a:t>
            </a:r>
          </a:p>
        </p:txBody>
      </p:sp>
      <p:sp>
        <p:nvSpPr>
          <p:cNvPr id="5" name="Content Placeholder 1">
            <a:extLst>
              <a:ext uri="{FF2B5EF4-FFF2-40B4-BE49-F238E27FC236}">
                <a16:creationId xmlns:a16="http://schemas.microsoft.com/office/drawing/2014/main" id="{D8DCFAF5-091C-5549-A0B5-DB64CB0C2A4C}"/>
              </a:ext>
            </a:extLst>
          </p:cNvPr>
          <p:cNvSpPr txBox="1">
            <a:spLocks/>
          </p:cNvSpPr>
          <p:nvPr/>
        </p:nvSpPr>
        <p:spPr>
          <a:xfrm>
            <a:off x="225286" y="1901022"/>
            <a:ext cx="4997983" cy="4105189"/>
          </a:xfrm>
          <a:prstGeom prst="rect">
            <a:avLst/>
          </a:prstGeom>
        </p:spPr>
        <p:txBody>
          <a:bodyPr vert="horz" lIns="91440" tIns="45720" rIns="91440" bIns="45720" rtlCol="0" anchor="t">
            <a:normAutofit fontScale="925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lgn="ctr">
              <a:buFont typeface="Arial" panose="020B0604020202020204" pitchFamily="34" charset="0"/>
              <a:buNone/>
            </a:pPr>
            <a:r>
              <a:rPr lang="en-US" sz="2600" b="1" u="sng" dirty="0">
                <a:solidFill>
                  <a:srgbClr val="002060"/>
                </a:solidFill>
              </a:rPr>
              <a:t>If communication is successful:</a:t>
            </a:r>
          </a:p>
          <a:p>
            <a:r>
              <a:rPr lang="en-US" sz="1800" dirty="0">
                <a:solidFill>
                  <a:srgbClr val="002060"/>
                </a:solidFill>
              </a:rPr>
              <a:t>Change is encouraged and transitions are easier .</a:t>
            </a:r>
          </a:p>
          <a:p>
            <a:r>
              <a:rPr lang="en-US" sz="1800" dirty="0">
                <a:solidFill>
                  <a:srgbClr val="002060"/>
                </a:solidFill>
              </a:rPr>
              <a:t>Commitment is developed among staff (and therefore enhances motivation).</a:t>
            </a:r>
          </a:p>
          <a:p>
            <a:r>
              <a:rPr lang="en-US" sz="1800" dirty="0">
                <a:solidFill>
                  <a:srgbClr val="002060"/>
                </a:solidFill>
              </a:rPr>
              <a:t>Co-ordination within the organization is more effective (therefore ensuring that the efficient implementation of plans and strategies).</a:t>
            </a:r>
          </a:p>
          <a:p>
            <a:r>
              <a:rPr lang="en-US" sz="1800" dirty="0">
                <a:solidFill>
                  <a:srgbClr val="002060"/>
                </a:solidFill>
              </a:rPr>
              <a:t>Roles and responsibilities are clarified.</a:t>
            </a:r>
          </a:p>
          <a:p>
            <a:pPr lvl="1"/>
            <a:endParaRPr lang="en-US" sz="700" dirty="0">
              <a:solidFill>
                <a:srgbClr val="002060"/>
              </a:solidFill>
            </a:endParaRPr>
          </a:p>
        </p:txBody>
      </p:sp>
      <p:pic>
        <p:nvPicPr>
          <p:cNvPr id="7" name="عنصر نائب للمحتوى 6">
            <a:extLst>
              <a:ext uri="{FF2B5EF4-FFF2-40B4-BE49-F238E27FC236}">
                <a16:creationId xmlns:a16="http://schemas.microsoft.com/office/drawing/2014/main" id="{00EDE90C-0449-BE47-8DC0-5DFF972A23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8" name="Picture 7">
            <a:extLst>
              <a:ext uri="{FF2B5EF4-FFF2-40B4-BE49-F238E27FC236}">
                <a16:creationId xmlns:a16="http://schemas.microsoft.com/office/drawing/2014/main" id="{C17F9230-36AD-E5BD-4938-A15F8FA98E4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9" name="Picture 8">
            <a:extLst>
              <a:ext uri="{FF2B5EF4-FFF2-40B4-BE49-F238E27FC236}">
                <a16:creationId xmlns:a16="http://schemas.microsoft.com/office/drawing/2014/main" id="{EE6EFDAE-B711-E947-ACEE-C9B9DD8088C4}"/>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10" name="Picture 9">
            <a:extLst>
              <a:ext uri="{FF2B5EF4-FFF2-40B4-BE49-F238E27FC236}">
                <a16:creationId xmlns:a16="http://schemas.microsoft.com/office/drawing/2014/main" id="{38749A90-AB95-DDF3-4355-E9C88313B491}"/>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1" name="Picture 10">
            <a:extLst>
              <a:ext uri="{FF2B5EF4-FFF2-40B4-BE49-F238E27FC236}">
                <a16:creationId xmlns:a16="http://schemas.microsoft.com/office/drawing/2014/main" id="{CAC48C95-1966-E5E1-01B3-07C71F081242}"/>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2" name="Picture 11">
            <a:extLst>
              <a:ext uri="{FF2B5EF4-FFF2-40B4-BE49-F238E27FC236}">
                <a16:creationId xmlns:a16="http://schemas.microsoft.com/office/drawing/2014/main" id="{C7B298F4-B274-0344-8323-FD87D47D8C04}"/>
              </a:ext>
            </a:extLst>
          </p:cNvPr>
          <p:cNvPicPr>
            <a:picLocks noChangeAspect="1"/>
          </p:cNvPicPr>
          <p:nvPr/>
        </p:nvPicPr>
        <p:blipFill>
          <a:blip r:embed="rId7"/>
          <a:stretch>
            <a:fillRect/>
          </a:stretch>
        </p:blipFill>
        <p:spPr>
          <a:xfrm>
            <a:off x="0" y="-41592"/>
            <a:ext cx="9533101" cy="1610200"/>
          </a:xfrm>
          <a:prstGeom prst="rect">
            <a:avLst/>
          </a:prstGeom>
        </p:spPr>
      </p:pic>
      <p:sp>
        <p:nvSpPr>
          <p:cNvPr id="13" name="TextBox 12">
            <a:extLst>
              <a:ext uri="{FF2B5EF4-FFF2-40B4-BE49-F238E27FC236}">
                <a16:creationId xmlns:a16="http://schemas.microsoft.com/office/drawing/2014/main" id="{EF0FA9F8-D287-9FB6-52E8-A20E070E7FEF}"/>
              </a:ext>
            </a:extLst>
          </p:cNvPr>
          <p:cNvSpPr txBox="1"/>
          <p:nvPr/>
        </p:nvSpPr>
        <p:spPr>
          <a:xfrm>
            <a:off x="2325914" y="543490"/>
            <a:ext cx="5660524"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Successful Project communication</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31531743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7B26C82B-6171-3186-0AA1-F31F2FD2806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4D0E243B-EDEF-4D76-7F12-1E46A6CB4696}"/>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866B3B5D-A890-FFFB-0AA2-C591CE15753D}"/>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3F9D7BF9-4D29-14F9-656A-2B263CEB7142}"/>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A102C0D2-1A85-EF77-7BC0-99B7AE45C048}"/>
              </a:ext>
            </a:extLst>
          </p:cNvPr>
          <p:cNvPicPr>
            <a:picLocks noChangeAspect="1"/>
          </p:cNvPicPr>
          <p:nvPr/>
        </p:nvPicPr>
        <p:blipFill>
          <a:blip r:embed="rId7"/>
          <a:stretch>
            <a:fillRect/>
          </a:stretch>
        </p:blipFill>
        <p:spPr>
          <a:xfrm>
            <a:off x="-1" y="-226119"/>
            <a:ext cx="9533101" cy="4241528"/>
          </a:xfrm>
          <a:prstGeom prst="rect">
            <a:avLst/>
          </a:prstGeom>
        </p:spPr>
      </p:pic>
      <p:sp>
        <p:nvSpPr>
          <p:cNvPr id="10" name="TextBox 9">
            <a:extLst>
              <a:ext uri="{FF2B5EF4-FFF2-40B4-BE49-F238E27FC236}">
                <a16:creationId xmlns:a16="http://schemas.microsoft.com/office/drawing/2014/main" id="{7AC65858-4FB1-D6DE-AC91-1955E01A0A0C}"/>
              </a:ext>
            </a:extLst>
          </p:cNvPr>
          <p:cNvSpPr txBox="1"/>
          <p:nvPr/>
        </p:nvSpPr>
        <p:spPr>
          <a:xfrm>
            <a:off x="2383275" y="1127604"/>
            <a:ext cx="6649577" cy="1077218"/>
          </a:xfrm>
          <a:prstGeom prst="rect">
            <a:avLst/>
          </a:prstGeom>
          <a:noFill/>
        </p:spPr>
        <p:txBody>
          <a:bodyPr wrap="none" rtlCol="0">
            <a:spAutoFit/>
          </a:bodyPr>
          <a:lstStyle/>
          <a:p>
            <a:pPr algn="ctr" defTabSz="914400">
              <a:defRPr/>
            </a:pPr>
            <a:br>
              <a:rPr lang="en-US" sz="3200" b="1" dirty="0">
                <a:solidFill>
                  <a:prstClr val="white"/>
                </a:solidFill>
                <a:latin typeface="Tajawal Medium" panose="00000600000000000000" pitchFamily="2" charset="-78"/>
                <a:cs typeface="Tajawal Medium" panose="00000600000000000000" pitchFamily="2" charset="-78"/>
                <a:sym typeface="Arial"/>
              </a:rPr>
            </a:br>
            <a:r>
              <a:rPr lang="en-US" sz="3200" b="1" dirty="0">
                <a:solidFill>
                  <a:prstClr val="white"/>
                </a:solidFill>
                <a:latin typeface="Tajawal Medium" panose="00000600000000000000" pitchFamily="2" charset="-78"/>
                <a:cs typeface="Tajawal Medium" panose="00000600000000000000" pitchFamily="2" charset="-78"/>
                <a:sym typeface="Arial"/>
              </a:rPr>
              <a:t>10.3 Leaders and communication</a:t>
            </a:r>
          </a:p>
        </p:txBody>
      </p:sp>
    </p:spTree>
    <p:extLst>
      <p:ext uri="{BB962C8B-B14F-4D97-AF65-F5344CB8AC3E}">
        <p14:creationId xmlns:p14="http://schemas.microsoft.com/office/powerpoint/2010/main" val="7690058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3" name="TextBox 2">
            <a:extLst>
              <a:ext uri="{FF2B5EF4-FFF2-40B4-BE49-F238E27FC236}">
                <a16:creationId xmlns:a16="http://schemas.microsoft.com/office/drawing/2014/main" id="{4BFD917D-F490-F244-A04D-AAF1647320C0}"/>
              </a:ext>
            </a:extLst>
          </p:cNvPr>
          <p:cNvSpPr txBox="1"/>
          <p:nvPr/>
        </p:nvSpPr>
        <p:spPr>
          <a:xfrm>
            <a:off x="188079" y="1723968"/>
            <a:ext cx="8430140" cy="4247317"/>
          </a:xfrm>
          <a:prstGeom prst="rect">
            <a:avLst/>
          </a:prstGeom>
          <a:noFill/>
        </p:spPr>
        <p:txBody>
          <a:bodyPr wrap="square" rtlCol="0">
            <a:spAutoFit/>
          </a:bodyPr>
          <a:lstStyle/>
          <a:p>
            <a:pPr algn="ctr"/>
            <a:r>
              <a:rPr lang="en-US" sz="2000" b="1" dirty="0">
                <a:solidFill>
                  <a:srgbClr val="002060"/>
                </a:solidFill>
              </a:rPr>
              <a:t>Strong leadership communication skills can foster trust, instill motivation and help team members be as productive as possible.</a:t>
            </a:r>
          </a:p>
          <a:p>
            <a:pPr algn="ctr"/>
            <a:endParaRPr lang="en-US" sz="2000" b="1" dirty="0">
              <a:solidFill>
                <a:srgbClr val="002060"/>
              </a:solidFill>
            </a:endParaRPr>
          </a:p>
          <a:p>
            <a:pPr>
              <a:lnSpc>
                <a:spcPct val="150000"/>
              </a:lnSpc>
            </a:pPr>
            <a:r>
              <a:rPr lang="en-US" sz="2000" b="1" u="sng" dirty="0">
                <a:solidFill>
                  <a:srgbClr val="002060"/>
                </a:solidFill>
              </a:rPr>
              <a:t>Leadership communication skills are important because they:</a:t>
            </a:r>
          </a:p>
          <a:p>
            <a:pPr marL="285750" indent="-285750">
              <a:lnSpc>
                <a:spcPct val="150000"/>
              </a:lnSpc>
              <a:buFont typeface="Arial" panose="020B0604020202020204" pitchFamily="34" charset="0"/>
              <a:buChar char="•"/>
            </a:pPr>
            <a:r>
              <a:rPr lang="en-US" dirty="0">
                <a:solidFill>
                  <a:srgbClr val="002060"/>
                </a:solidFill>
              </a:rPr>
              <a:t>Promote collaboration among team members and between teams.</a:t>
            </a:r>
          </a:p>
          <a:p>
            <a:pPr marL="285750" indent="-285750">
              <a:lnSpc>
                <a:spcPct val="150000"/>
              </a:lnSpc>
              <a:buFont typeface="Arial" panose="020B0604020202020204" pitchFamily="34" charset="0"/>
              <a:buChar char="•"/>
            </a:pPr>
            <a:r>
              <a:rPr lang="en-US" dirty="0">
                <a:solidFill>
                  <a:srgbClr val="002060"/>
                </a:solidFill>
              </a:rPr>
              <a:t>Ensure communication channels between team members and leaders remain open and effective.</a:t>
            </a:r>
          </a:p>
          <a:p>
            <a:pPr marL="285750" indent="-285750">
              <a:lnSpc>
                <a:spcPct val="150000"/>
              </a:lnSpc>
              <a:buFont typeface="Arial" panose="020B0604020202020204" pitchFamily="34" charset="0"/>
              <a:buChar char="•"/>
            </a:pPr>
            <a:r>
              <a:rPr lang="en-US" dirty="0">
                <a:solidFill>
                  <a:srgbClr val="002060"/>
                </a:solidFill>
              </a:rPr>
              <a:t>Make sure team members clearly understand </a:t>
            </a:r>
            <a:r>
              <a:rPr lang="en-US" u="sng" dirty="0">
                <a:solidFill>
                  <a:srgbClr val="002060"/>
                </a:solidFill>
              </a:rPr>
              <a:t>their responsibilities</a:t>
            </a:r>
            <a:r>
              <a:rPr lang="en-US" dirty="0">
                <a:solidFill>
                  <a:srgbClr val="002060"/>
                </a:solidFill>
              </a:rPr>
              <a:t>.</a:t>
            </a:r>
          </a:p>
          <a:p>
            <a:pPr marL="285750" indent="-285750">
              <a:lnSpc>
                <a:spcPct val="150000"/>
              </a:lnSpc>
              <a:buFont typeface="Arial" panose="020B0604020202020204" pitchFamily="34" charset="0"/>
              <a:buChar char="•"/>
            </a:pPr>
            <a:r>
              <a:rPr lang="en-US" dirty="0">
                <a:solidFill>
                  <a:srgbClr val="002060"/>
                </a:solidFill>
              </a:rPr>
              <a:t>Increase the productivity of team members.</a:t>
            </a:r>
          </a:p>
          <a:p>
            <a:pPr marL="285750" indent="-285750">
              <a:lnSpc>
                <a:spcPct val="150000"/>
              </a:lnSpc>
              <a:buFont typeface="Arial" panose="020B0604020202020204" pitchFamily="34" charset="0"/>
              <a:buChar char="•"/>
            </a:pPr>
            <a:r>
              <a:rPr lang="en-US" dirty="0">
                <a:solidFill>
                  <a:srgbClr val="002060"/>
                </a:solidFill>
              </a:rPr>
              <a:t>Help employees remain focused on goals and outcomes.</a:t>
            </a:r>
          </a:p>
          <a:p>
            <a:endParaRPr lang="en-SA" dirty="0">
              <a:solidFill>
                <a:srgbClr val="002060"/>
              </a:solidFill>
            </a:endParaRPr>
          </a:p>
        </p:txBody>
      </p:sp>
      <p:pic>
        <p:nvPicPr>
          <p:cNvPr id="4098" name="Picture 2" descr="Why Team Communication Is Key to Effective Project Management – Chanty">
            <a:extLst>
              <a:ext uri="{FF2B5EF4-FFF2-40B4-BE49-F238E27FC236}">
                <a16:creationId xmlns:a16="http://schemas.microsoft.com/office/drawing/2014/main" id="{87B7A521-470E-EE47-B435-CA40036101A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90216" y="1723968"/>
            <a:ext cx="3313705" cy="20574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C62629B4-BA4A-37F6-D3E2-8EFDC5313D0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77F6E7D3-5102-118C-FA6D-73ED1C590A02}"/>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E5465DCD-67D8-0D13-A5B9-4B3FFF23E91B}"/>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DCB5498C-E1E0-7B12-9D98-3CFE246217D1}"/>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E5575BA4-D887-C9E2-A2E0-48A0FFD730ED}"/>
              </a:ext>
            </a:extLst>
          </p:cNvPr>
          <p:cNvPicPr>
            <a:picLocks noChangeAspect="1"/>
          </p:cNvPicPr>
          <p:nvPr/>
        </p:nvPicPr>
        <p:blipFill>
          <a:blip r:embed="rId8"/>
          <a:stretch>
            <a:fillRect/>
          </a:stretch>
        </p:blipFill>
        <p:spPr>
          <a:xfrm>
            <a:off x="11289" y="-2861"/>
            <a:ext cx="9533101" cy="1610200"/>
          </a:xfrm>
          <a:prstGeom prst="rect">
            <a:avLst/>
          </a:prstGeom>
        </p:spPr>
      </p:pic>
      <p:sp>
        <p:nvSpPr>
          <p:cNvPr id="10" name="TextBox 9">
            <a:extLst>
              <a:ext uri="{FF2B5EF4-FFF2-40B4-BE49-F238E27FC236}">
                <a16:creationId xmlns:a16="http://schemas.microsoft.com/office/drawing/2014/main" id="{95C2AEDC-A969-BC87-7127-598834A74D9C}"/>
              </a:ext>
            </a:extLst>
          </p:cNvPr>
          <p:cNvSpPr txBox="1"/>
          <p:nvPr/>
        </p:nvSpPr>
        <p:spPr>
          <a:xfrm>
            <a:off x="2325914" y="543490"/>
            <a:ext cx="4907113"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Leaders and communication?</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8387535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297800" y="1494020"/>
            <a:ext cx="8697308" cy="4093428"/>
          </a:xfrm>
          <a:prstGeom prst="rect">
            <a:avLst/>
          </a:prstGeom>
        </p:spPr>
        <p:txBody>
          <a:bodyPr wrap="square">
            <a:spAutoFit/>
          </a:bodyPr>
          <a:lstStyle/>
          <a:p>
            <a:pPr marL="285750" indent="-285750">
              <a:buFont typeface="Arial" panose="020B0604020202020204" pitchFamily="34" charset="0"/>
              <a:buChar char="•"/>
            </a:pPr>
            <a:r>
              <a:rPr lang="en-US" sz="2000" dirty="0">
                <a:solidFill>
                  <a:srgbClr val="002060"/>
                </a:solidFill>
              </a:rPr>
              <a:t>With an increase in </a:t>
            </a:r>
            <a:r>
              <a:rPr lang="en-US" sz="2000" b="1" dirty="0">
                <a:solidFill>
                  <a:srgbClr val="002060"/>
                </a:solidFill>
              </a:rPr>
              <a:t>leader’s portfolio</a:t>
            </a:r>
            <a:r>
              <a:rPr lang="en-US" sz="2000" dirty="0">
                <a:solidFill>
                  <a:srgbClr val="002060"/>
                </a:solidFill>
              </a:rPr>
              <a:t> there is a need to improvise communication skills to match </a:t>
            </a:r>
            <a:r>
              <a:rPr lang="en-US" sz="2000" b="1" dirty="0">
                <a:solidFill>
                  <a:srgbClr val="002060"/>
                </a:solidFill>
              </a:rPr>
              <a:t>the leader’s horizon </a:t>
            </a:r>
            <a:r>
              <a:rPr lang="en-US" sz="2000" dirty="0">
                <a:solidFill>
                  <a:srgbClr val="002060"/>
                </a:solidFill>
              </a:rPr>
              <a:t>and to become much more effective all possible situations. </a:t>
            </a:r>
          </a:p>
          <a:p>
            <a:pPr marL="285750" indent="-285750">
              <a:buFont typeface="Arial" panose="020B0604020202020204" pitchFamily="34" charset="0"/>
              <a:buChar char="•"/>
            </a:pPr>
            <a:endParaRPr lang="en-US" sz="2000" dirty="0">
              <a:solidFill>
                <a:srgbClr val="002060"/>
              </a:solidFill>
            </a:endParaRPr>
          </a:p>
          <a:p>
            <a:pPr marL="285750" indent="-285750">
              <a:buFont typeface="Arial" panose="020B0604020202020204" pitchFamily="34" charset="0"/>
              <a:buChar char="•"/>
            </a:pPr>
            <a:r>
              <a:rPr lang="en-US" sz="2000" dirty="0">
                <a:solidFill>
                  <a:srgbClr val="002060"/>
                </a:solidFill>
              </a:rPr>
              <a:t>The biggest challenge of the leader is to </a:t>
            </a:r>
            <a:r>
              <a:rPr lang="en-US" sz="2000" b="1" dirty="0">
                <a:solidFill>
                  <a:srgbClr val="002060"/>
                </a:solidFill>
              </a:rPr>
              <a:t>win the trust of his team</a:t>
            </a:r>
            <a:r>
              <a:rPr lang="en-US" sz="2000" dirty="0">
                <a:solidFill>
                  <a:srgbClr val="002060"/>
                </a:solidFill>
              </a:rPr>
              <a:t>, efficient leaders it is easy to earn trust because they know the value and importance of building and sustaining trust. </a:t>
            </a:r>
          </a:p>
          <a:p>
            <a:pPr marL="285750" indent="-285750">
              <a:buFont typeface="Arial" panose="020B0604020202020204" pitchFamily="34" charset="0"/>
              <a:buChar char="•"/>
            </a:pPr>
            <a:endParaRPr lang="en-US" sz="2000" dirty="0">
              <a:solidFill>
                <a:srgbClr val="002060"/>
              </a:solidFill>
            </a:endParaRPr>
          </a:p>
          <a:p>
            <a:pPr marL="285750" indent="-285750">
              <a:buFont typeface="Arial" panose="020B0604020202020204" pitchFamily="34" charset="0"/>
              <a:buChar char="•"/>
            </a:pPr>
            <a:r>
              <a:rPr lang="en-US" sz="2000" b="1" dirty="0">
                <a:solidFill>
                  <a:srgbClr val="002060"/>
                </a:solidFill>
              </a:rPr>
              <a:t>Communications plays significant role in building trust </a:t>
            </a:r>
            <a:r>
              <a:rPr lang="en-US" sz="2000" dirty="0">
                <a:solidFill>
                  <a:srgbClr val="002060"/>
                </a:solidFill>
              </a:rPr>
              <a:t>by creating an environment which empowers leaders to lead efficiently motivating employees to work and achieving the ultimate goal.</a:t>
            </a:r>
          </a:p>
          <a:p>
            <a:endParaRPr lang="en-US" sz="2000" dirty="0">
              <a:solidFill>
                <a:srgbClr val="002060"/>
              </a:solidFill>
            </a:endParaRPr>
          </a:p>
          <a:p>
            <a:endParaRPr lang="en-US" sz="2000" dirty="0">
              <a:solidFill>
                <a:srgbClr val="002060"/>
              </a:solidFill>
            </a:endParaRPr>
          </a:p>
        </p:txBody>
      </p:sp>
      <p:pic>
        <p:nvPicPr>
          <p:cNvPr id="15362" name="Picture 2" descr="مهارات التواصل الفعال لقائد ناجح">
            <a:extLst>
              <a:ext uri="{FF2B5EF4-FFF2-40B4-BE49-F238E27FC236}">
                <a16:creationId xmlns:a16="http://schemas.microsoft.com/office/drawing/2014/main" id="{5538DDBF-5836-964D-8903-CA40FDC605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62295" y="1944493"/>
            <a:ext cx="2874818" cy="162997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7769C44B-01E9-0EDC-F92E-A597A7FC8E2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8733C84D-0401-A5A8-41F2-EE2E3DC48E36}"/>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C1546E40-2E13-11B1-4265-D10503C6DFA4}"/>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63521726-6B88-5DD5-9C91-9DD0519B3B50}"/>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5DA83AAC-095C-9C6E-A256-D8ADACD271DC}"/>
              </a:ext>
            </a:extLst>
          </p:cNvPr>
          <p:cNvPicPr>
            <a:picLocks noChangeAspect="1"/>
          </p:cNvPicPr>
          <p:nvPr/>
        </p:nvPicPr>
        <p:blipFill>
          <a:blip r:embed="rId7"/>
          <a:stretch>
            <a:fillRect/>
          </a:stretch>
        </p:blipFill>
        <p:spPr>
          <a:xfrm>
            <a:off x="-1" y="-226118"/>
            <a:ext cx="10945755" cy="1610200"/>
          </a:xfrm>
          <a:prstGeom prst="rect">
            <a:avLst/>
          </a:prstGeom>
        </p:spPr>
      </p:pic>
      <p:sp>
        <p:nvSpPr>
          <p:cNvPr id="10" name="TextBox 9">
            <a:extLst>
              <a:ext uri="{FF2B5EF4-FFF2-40B4-BE49-F238E27FC236}">
                <a16:creationId xmlns:a16="http://schemas.microsoft.com/office/drawing/2014/main" id="{027F5B08-3497-9444-841C-12D9A0AEA804}"/>
              </a:ext>
            </a:extLst>
          </p:cNvPr>
          <p:cNvSpPr txBox="1"/>
          <p:nvPr/>
        </p:nvSpPr>
        <p:spPr>
          <a:xfrm>
            <a:off x="2625085" y="169646"/>
            <a:ext cx="7974619" cy="954107"/>
          </a:xfrm>
          <a:prstGeom prst="rect">
            <a:avLst/>
          </a:prstGeom>
          <a:noFill/>
        </p:spPr>
        <p:txBody>
          <a:bodyPr wrap="none" rtlCol="0">
            <a:spAutoFit/>
          </a:bodyPr>
          <a:lstStyle/>
          <a:p>
            <a:pPr algn="ct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Effective Leadership is all About Communicating </a:t>
            </a:r>
            <a:br>
              <a:rPr lang="en-US" sz="2800" dirty="0">
                <a:solidFill>
                  <a:prstClr val="white"/>
                </a:solidFill>
                <a:latin typeface="Tajawal Medium" panose="00000600000000000000" pitchFamily="2" charset="-78"/>
                <a:cs typeface="Tajawal Medium" panose="00000600000000000000" pitchFamily="2" charset="-78"/>
                <a:sym typeface="Arial"/>
              </a:rPr>
            </a:br>
            <a:r>
              <a:rPr lang="en-US" sz="2800" dirty="0">
                <a:solidFill>
                  <a:prstClr val="white"/>
                </a:solidFill>
                <a:latin typeface="Tajawal Medium" panose="00000600000000000000" pitchFamily="2" charset="-78"/>
                <a:cs typeface="Tajawal Medium" panose="00000600000000000000" pitchFamily="2" charset="-78"/>
                <a:sym typeface="Arial"/>
              </a:rPr>
              <a:t>Effectively </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42607087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0CF375-464D-9F47-B110-A8D6577EF685}"/>
              </a:ext>
            </a:extLst>
          </p:cNvPr>
          <p:cNvSpPr/>
          <p:nvPr/>
        </p:nvSpPr>
        <p:spPr>
          <a:xfrm>
            <a:off x="390958" y="1842372"/>
            <a:ext cx="10122114" cy="2185214"/>
          </a:xfrm>
          <a:prstGeom prst="rect">
            <a:avLst/>
          </a:prstGeom>
        </p:spPr>
        <p:txBody>
          <a:bodyPr wrap="square">
            <a:spAutoFit/>
          </a:bodyPr>
          <a:lstStyle/>
          <a:p>
            <a:pPr algn="just"/>
            <a:endParaRPr lang="en-US" sz="2000" dirty="0">
              <a:solidFill>
                <a:srgbClr val="002060"/>
              </a:solidFill>
            </a:endParaRPr>
          </a:p>
          <a:p>
            <a:pPr algn="just"/>
            <a:r>
              <a:rPr lang="en-US" sz="2400" b="1" dirty="0">
                <a:solidFill>
                  <a:srgbClr val="002060"/>
                </a:solidFill>
              </a:rPr>
              <a:t>A communicative leader </a:t>
            </a:r>
            <a:r>
              <a:rPr lang="en-US" sz="2400" dirty="0">
                <a:solidFill>
                  <a:srgbClr val="002060"/>
                </a:solidFill>
              </a:rPr>
              <a:t>is one who engages employees in dialogue, actively shares and seeks feedback, practices participative decision-making, and is perceived as open and involved. </a:t>
            </a:r>
            <a:endParaRPr lang="en-US" sz="3200" dirty="0">
              <a:solidFill>
                <a:srgbClr val="002060"/>
              </a:solidFill>
            </a:endParaRPr>
          </a:p>
          <a:p>
            <a:pPr algn="just"/>
            <a:endParaRPr lang="en-US" sz="2000" dirty="0">
              <a:solidFill>
                <a:srgbClr val="002060"/>
              </a:solidFill>
            </a:endParaRPr>
          </a:p>
        </p:txBody>
      </p:sp>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5122" name="Picture 2" descr="7 Effective Project Team Communication Tips">
            <a:extLst>
              <a:ext uri="{FF2B5EF4-FFF2-40B4-BE49-F238E27FC236}">
                <a16:creationId xmlns:a16="http://schemas.microsoft.com/office/drawing/2014/main" id="{45B28E82-57B5-EE4B-9513-A98977EFD64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40480" y="3429000"/>
            <a:ext cx="3962400" cy="20574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F0F76860-7332-9D07-DD7B-3970E224412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FB719BDE-2C94-4363-334D-8CD0B4D02FE9}"/>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5F74E6F7-934D-E563-0397-C55667C761D6}"/>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4C23C7F2-6B2A-8F07-9546-6CB130756F8D}"/>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C6608230-0356-560C-5260-57E22B2FE23E}"/>
              </a:ext>
            </a:extLst>
          </p:cNvPr>
          <p:cNvPicPr>
            <a:picLocks noChangeAspect="1"/>
          </p:cNvPicPr>
          <p:nvPr/>
        </p:nvPicPr>
        <p:blipFill>
          <a:blip r:embed="rId8"/>
          <a:stretch>
            <a:fillRect/>
          </a:stretch>
        </p:blipFill>
        <p:spPr>
          <a:xfrm>
            <a:off x="-2" y="-226118"/>
            <a:ext cx="10945755" cy="1750118"/>
          </a:xfrm>
          <a:prstGeom prst="rect">
            <a:avLst/>
          </a:prstGeom>
        </p:spPr>
      </p:pic>
      <p:sp>
        <p:nvSpPr>
          <p:cNvPr id="10" name="TextBox 9">
            <a:extLst>
              <a:ext uri="{FF2B5EF4-FFF2-40B4-BE49-F238E27FC236}">
                <a16:creationId xmlns:a16="http://schemas.microsoft.com/office/drawing/2014/main" id="{A1669911-164A-9B8A-B577-AA5E2279436D}"/>
              </a:ext>
            </a:extLst>
          </p:cNvPr>
          <p:cNvSpPr txBox="1"/>
          <p:nvPr/>
        </p:nvSpPr>
        <p:spPr>
          <a:xfrm>
            <a:off x="2758047" y="251200"/>
            <a:ext cx="7974619" cy="954107"/>
          </a:xfrm>
          <a:prstGeom prst="rect">
            <a:avLst/>
          </a:prstGeom>
          <a:noFill/>
        </p:spPr>
        <p:txBody>
          <a:bodyPr wrap="none" rtlCol="0">
            <a:spAutoFit/>
          </a:bodyPr>
          <a:lstStyle/>
          <a:p>
            <a:pPr algn="ct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Effective Leadership is all About Communicating </a:t>
            </a:r>
            <a:br>
              <a:rPr lang="en-US" sz="2800" dirty="0">
                <a:solidFill>
                  <a:prstClr val="white"/>
                </a:solidFill>
                <a:latin typeface="Tajawal Medium" panose="00000600000000000000" pitchFamily="2" charset="-78"/>
                <a:cs typeface="Tajawal Medium" panose="00000600000000000000" pitchFamily="2" charset="-78"/>
                <a:sym typeface="Arial"/>
              </a:rPr>
            </a:br>
            <a:r>
              <a:rPr lang="en-US" sz="2800" dirty="0">
                <a:solidFill>
                  <a:prstClr val="white"/>
                </a:solidFill>
                <a:latin typeface="Tajawal Medium" panose="00000600000000000000" pitchFamily="2" charset="-78"/>
                <a:cs typeface="Tajawal Medium" panose="00000600000000000000" pitchFamily="2" charset="-78"/>
                <a:sym typeface="Arial"/>
              </a:rPr>
              <a:t>Effectively </a:t>
            </a:r>
          </a:p>
        </p:txBody>
      </p:sp>
    </p:spTree>
    <p:extLst>
      <p:ext uri="{BB962C8B-B14F-4D97-AF65-F5344CB8AC3E}">
        <p14:creationId xmlns:p14="http://schemas.microsoft.com/office/powerpoint/2010/main" val="13402834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5122" name="Picture 2" descr="7 Effective Project Team Communication Tips">
            <a:extLst>
              <a:ext uri="{FF2B5EF4-FFF2-40B4-BE49-F238E27FC236}">
                <a16:creationId xmlns:a16="http://schemas.microsoft.com/office/drawing/2014/main" id="{45B28E82-57B5-EE4B-9513-A98977EFD64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55777" y="3228613"/>
            <a:ext cx="3962400" cy="2057400"/>
          </a:xfrm>
          <a:prstGeom prst="rect">
            <a:avLst/>
          </a:prstGeom>
          <a:noFill/>
          <a:extLst>
            <a:ext uri="{909E8E84-426E-40DD-AFC4-6F175D3DCCD1}">
              <a14:hiddenFill xmlns:a14="http://schemas.microsoft.com/office/drawing/2010/main">
                <a:solidFill>
                  <a:srgbClr val="FFFFFF"/>
                </a:solidFill>
              </a14:hiddenFill>
            </a:ext>
          </a:extLst>
        </p:spPr>
      </p:pic>
      <p:pic>
        <p:nvPicPr>
          <p:cNvPr id="16386" name="Picture 2" descr="Effective Communication - The Key Group International Inc.">
            <a:extLst>
              <a:ext uri="{FF2B5EF4-FFF2-40B4-BE49-F238E27FC236}">
                <a16:creationId xmlns:a16="http://schemas.microsoft.com/office/drawing/2014/main" id="{CBD47951-79A5-4742-A0D3-C23C84F9BD7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7500" y="3629388"/>
            <a:ext cx="4508500" cy="18034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9A384FF9-C12E-4F74-EA57-6B96CD9543A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A8AC84DF-23DA-37E7-79C7-56E378E71E0A}"/>
              </a:ext>
            </a:extLst>
          </p:cNvPr>
          <p:cNvPicPr>
            <a:picLocks noChangeAspect="1"/>
          </p:cNvPicPr>
          <p:nvPr/>
        </p:nvPicPr>
        <p:blipFill>
          <a:blip r:embed="rId7"/>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418B59BF-0C00-F3F5-863E-43A76AC93DA1}"/>
              </a:ext>
            </a:extLst>
          </p:cNvPr>
          <p:cNvPicPr>
            <a:picLocks noChangeAspect="1"/>
          </p:cNvPicPr>
          <p:nvPr/>
        </p:nvPicPr>
        <p:blipFill>
          <a:blip r:embed="rId8"/>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AED2373E-9163-E439-CAD0-748559D5EF34}"/>
              </a:ext>
            </a:extLst>
          </p:cNvPr>
          <p:cNvPicPr>
            <a:picLocks noChangeAspect="1"/>
          </p:cNvPicPr>
          <p:nvPr/>
        </p:nvPicPr>
        <p:blipFill>
          <a:blip r:embed="rId8"/>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3CFC85C8-8370-09F0-09D7-8C68C2E65167}"/>
              </a:ext>
            </a:extLst>
          </p:cNvPr>
          <p:cNvPicPr>
            <a:picLocks noChangeAspect="1"/>
          </p:cNvPicPr>
          <p:nvPr/>
        </p:nvPicPr>
        <p:blipFill>
          <a:blip r:embed="rId9"/>
          <a:stretch>
            <a:fillRect/>
          </a:stretch>
        </p:blipFill>
        <p:spPr>
          <a:xfrm>
            <a:off x="-1" y="-226118"/>
            <a:ext cx="9533101" cy="2732458"/>
          </a:xfrm>
          <a:prstGeom prst="rect">
            <a:avLst/>
          </a:prstGeom>
        </p:spPr>
      </p:pic>
      <p:sp>
        <p:nvSpPr>
          <p:cNvPr id="9" name="TextBox 8">
            <a:extLst>
              <a:ext uri="{FF2B5EF4-FFF2-40B4-BE49-F238E27FC236}">
                <a16:creationId xmlns:a16="http://schemas.microsoft.com/office/drawing/2014/main" id="{C4044F40-E03F-01FC-638C-B523F3930B22}"/>
              </a:ext>
            </a:extLst>
          </p:cNvPr>
          <p:cNvSpPr txBox="1"/>
          <p:nvPr/>
        </p:nvSpPr>
        <p:spPr>
          <a:xfrm>
            <a:off x="2658900" y="882388"/>
            <a:ext cx="6264857" cy="1077218"/>
          </a:xfrm>
          <a:prstGeom prst="rect">
            <a:avLst/>
          </a:prstGeom>
          <a:noFill/>
        </p:spPr>
        <p:txBody>
          <a:bodyPr wrap="none" rtlCol="0">
            <a:spAutoFit/>
          </a:bodyPr>
          <a:lstStyle/>
          <a:p>
            <a:pPr defTabSz="914400">
              <a:defRPr/>
            </a:pPr>
            <a:r>
              <a:rPr lang="en-US" sz="3200" dirty="0">
                <a:solidFill>
                  <a:prstClr val="white"/>
                </a:solidFill>
                <a:latin typeface="Tajawal Medium" panose="00000600000000000000" pitchFamily="2" charset="-78"/>
                <a:cs typeface="Tajawal Medium" panose="00000600000000000000" pitchFamily="2" charset="-78"/>
                <a:sym typeface="Arial"/>
              </a:rPr>
              <a:t>Are you a communicative leader?</a:t>
            </a:r>
            <a:br>
              <a:rPr lang="en-US" sz="3200" dirty="0">
                <a:solidFill>
                  <a:prstClr val="white"/>
                </a:solidFill>
                <a:latin typeface="Tajawal Medium" panose="00000600000000000000" pitchFamily="2" charset="-78"/>
                <a:cs typeface="Tajawal Medium" panose="00000600000000000000" pitchFamily="2" charset="-78"/>
                <a:sym typeface="Arial"/>
              </a:rPr>
            </a:br>
            <a:endParaRPr lang="en-US" sz="32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39160314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sp>
        <p:nvSpPr>
          <p:cNvPr id="3" name="Content Placeholder 2">
            <a:extLst>
              <a:ext uri="{FF2B5EF4-FFF2-40B4-BE49-F238E27FC236}">
                <a16:creationId xmlns:a16="http://schemas.microsoft.com/office/drawing/2014/main" id="{337E6323-C377-D242-A594-10B0571F723F}"/>
              </a:ext>
            </a:extLst>
          </p:cNvPr>
          <p:cNvSpPr>
            <a:spLocks noGrp="1"/>
          </p:cNvSpPr>
          <p:nvPr>
            <p:ph idx="1"/>
          </p:nvPr>
        </p:nvSpPr>
        <p:spPr>
          <a:xfrm>
            <a:off x="253745" y="2002257"/>
            <a:ext cx="8532809" cy="3756078"/>
          </a:xfrm>
        </p:spPr>
        <p:txBody>
          <a:bodyPr>
            <a:normAutofit/>
          </a:bodyPr>
          <a:lstStyle/>
          <a:p>
            <a:pPr algn="just"/>
            <a:r>
              <a:rPr lang="en-US" sz="2400" b="1" dirty="0">
                <a:solidFill>
                  <a:srgbClr val="002060"/>
                </a:solidFill>
              </a:rPr>
              <a:t>Leadership communication </a:t>
            </a:r>
            <a:r>
              <a:rPr lang="en-US" sz="2400" dirty="0">
                <a:solidFill>
                  <a:srgbClr val="002060"/>
                </a:solidFill>
              </a:rPr>
              <a:t>is defined as inspiring and encouraging an individual or a group by systematic and meaningful sharing of information by using excellent communication skills. </a:t>
            </a:r>
          </a:p>
          <a:p>
            <a:pPr algn="just"/>
            <a:r>
              <a:rPr lang="en-US" sz="2400" b="1" dirty="0">
                <a:solidFill>
                  <a:srgbClr val="002060"/>
                </a:solidFill>
              </a:rPr>
              <a:t>Leadership communication </a:t>
            </a:r>
            <a:r>
              <a:rPr lang="en-US" sz="2400" dirty="0">
                <a:solidFill>
                  <a:srgbClr val="002060"/>
                </a:solidFill>
              </a:rPr>
              <a:t>is a complex process which starts from developing strategy for communicating, writing precisely and then </a:t>
            </a:r>
            <a:r>
              <a:rPr lang="en-US" sz="2400" dirty="0">
                <a:solidFill>
                  <a:srgbClr val="002060"/>
                </a:solidFill>
                <a:highlight>
                  <a:srgbClr val="C0C0C0"/>
                </a:highlight>
              </a:rPr>
              <a:t>Speaking effectively </a:t>
            </a:r>
            <a:r>
              <a:rPr lang="en-US" sz="2400" dirty="0">
                <a:solidFill>
                  <a:srgbClr val="002060"/>
                </a:solidFill>
              </a:rPr>
              <a:t>to control difficult situations. </a:t>
            </a:r>
            <a:endParaRPr lang="en-SA" sz="2400" dirty="0">
              <a:solidFill>
                <a:srgbClr val="002060"/>
              </a:solidFill>
            </a:endParaRPr>
          </a:p>
        </p:txBody>
      </p:sp>
      <p:pic>
        <p:nvPicPr>
          <p:cNvPr id="6146" name="Picture 2" descr="Communication is the Responsibility of Leadership">
            <a:extLst>
              <a:ext uri="{FF2B5EF4-FFF2-40B4-BE49-F238E27FC236}">
                <a16:creationId xmlns:a16="http://schemas.microsoft.com/office/drawing/2014/main" id="{9138F9DE-5A89-F34D-9F5C-7BE9556C7E0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33099" y="1433821"/>
            <a:ext cx="2416445" cy="22987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6641224A-4543-F5A3-445B-943AA0D8654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A4C79D4E-9AA2-961A-68E5-903E25C32ABD}"/>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AA061A89-C5B2-1889-CB53-3768BB04EB61}"/>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963E41DF-8847-3A44-AF60-82357C6B3E84}"/>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DAB66E19-62DB-722F-06CC-29C598DAFE74}"/>
              </a:ext>
            </a:extLst>
          </p:cNvPr>
          <p:cNvPicPr>
            <a:picLocks noChangeAspect="1"/>
          </p:cNvPicPr>
          <p:nvPr/>
        </p:nvPicPr>
        <p:blipFill>
          <a:blip r:embed="rId8"/>
          <a:stretch>
            <a:fillRect/>
          </a:stretch>
        </p:blipFill>
        <p:spPr>
          <a:xfrm>
            <a:off x="-1" y="-226118"/>
            <a:ext cx="9533101" cy="1610200"/>
          </a:xfrm>
          <a:prstGeom prst="rect">
            <a:avLst/>
          </a:prstGeom>
        </p:spPr>
      </p:pic>
      <p:sp>
        <p:nvSpPr>
          <p:cNvPr id="10" name="TextBox 9">
            <a:extLst>
              <a:ext uri="{FF2B5EF4-FFF2-40B4-BE49-F238E27FC236}">
                <a16:creationId xmlns:a16="http://schemas.microsoft.com/office/drawing/2014/main" id="{992FC459-059A-9EB9-8573-673450722332}"/>
              </a:ext>
            </a:extLst>
          </p:cNvPr>
          <p:cNvSpPr txBox="1"/>
          <p:nvPr/>
        </p:nvSpPr>
        <p:spPr>
          <a:xfrm>
            <a:off x="2325914" y="543490"/>
            <a:ext cx="4666662"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Leadership Communication </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7900588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عنصر نائب للمحتوى 6">
            <a:extLst>
              <a:ext uri="{FF2B5EF4-FFF2-40B4-BE49-F238E27FC236}">
                <a16:creationId xmlns:a16="http://schemas.microsoft.com/office/drawing/2014/main" id="{D1D74601-2939-8E4F-9B1C-EEAD22E75C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2878" y="136098"/>
            <a:ext cx="1170046" cy="1049235"/>
          </a:xfrm>
          <a:prstGeom prst="rect">
            <a:avLst/>
          </a:prstGeom>
        </p:spPr>
      </p:pic>
      <p:sp>
        <p:nvSpPr>
          <p:cNvPr id="3" name="Content Placeholder 2">
            <a:extLst>
              <a:ext uri="{FF2B5EF4-FFF2-40B4-BE49-F238E27FC236}">
                <a16:creationId xmlns:a16="http://schemas.microsoft.com/office/drawing/2014/main" id="{337E6323-C377-D242-A594-10B0571F723F}"/>
              </a:ext>
            </a:extLst>
          </p:cNvPr>
          <p:cNvSpPr>
            <a:spLocks noGrp="1"/>
          </p:cNvSpPr>
          <p:nvPr>
            <p:ph idx="1"/>
          </p:nvPr>
        </p:nvSpPr>
        <p:spPr>
          <a:xfrm>
            <a:off x="155628" y="1377863"/>
            <a:ext cx="10747250" cy="3955826"/>
          </a:xfrm>
        </p:spPr>
        <p:txBody>
          <a:bodyPr>
            <a:normAutofit fontScale="92500"/>
          </a:bodyPr>
          <a:lstStyle/>
          <a:p>
            <a:pPr marL="0" indent="0">
              <a:buNone/>
            </a:pPr>
            <a:endParaRPr lang="en-US" sz="1400" dirty="0">
              <a:solidFill>
                <a:srgbClr val="002060"/>
              </a:solidFill>
            </a:endParaRPr>
          </a:p>
          <a:p>
            <a:r>
              <a:rPr lang="en-US" sz="1400" dirty="0">
                <a:solidFill>
                  <a:srgbClr val="002060"/>
                </a:solidFill>
              </a:rPr>
              <a:t> </a:t>
            </a:r>
            <a:r>
              <a:rPr lang="en-US" dirty="0">
                <a:solidFill>
                  <a:srgbClr val="002060"/>
                </a:solidFill>
              </a:rPr>
              <a:t>Leadership communication has three major aspects: </a:t>
            </a:r>
            <a:r>
              <a:rPr lang="en-US" b="1" dirty="0">
                <a:solidFill>
                  <a:srgbClr val="002060"/>
                </a:solidFill>
              </a:rPr>
              <a:t>Core, Managerial, and Corporate. </a:t>
            </a:r>
          </a:p>
          <a:p>
            <a:r>
              <a:rPr lang="en-US" b="1" dirty="0">
                <a:solidFill>
                  <a:srgbClr val="002060"/>
                </a:solidFill>
              </a:rPr>
              <a:t>The Core Aspects Approach </a:t>
            </a:r>
            <a:r>
              <a:rPr lang="en-US" dirty="0">
                <a:solidFill>
                  <a:srgbClr val="002060"/>
                </a:solidFill>
              </a:rPr>
              <a:t>includes </a:t>
            </a:r>
            <a:r>
              <a:rPr lang="en-US" b="1" dirty="0">
                <a:solidFill>
                  <a:srgbClr val="002060"/>
                </a:solidFill>
              </a:rPr>
              <a:t>writing and speaking: </a:t>
            </a:r>
            <a:r>
              <a:rPr lang="en-US" dirty="0">
                <a:solidFill>
                  <a:srgbClr val="002060"/>
                </a:solidFill>
              </a:rPr>
              <a:t>these are the individualized skills and are required to be expanded, to lead and manage bigger groups or teams. </a:t>
            </a:r>
          </a:p>
          <a:p>
            <a:r>
              <a:rPr lang="en-US" dirty="0">
                <a:solidFill>
                  <a:srgbClr val="002060"/>
                </a:solidFill>
              </a:rPr>
              <a:t>Expressive cultural understandings,</a:t>
            </a:r>
            <a:r>
              <a:rPr lang="en-US" b="1" dirty="0">
                <a:solidFill>
                  <a:srgbClr val="002060"/>
                </a:solidFill>
              </a:rPr>
              <a:t> listening </a:t>
            </a:r>
            <a:r>
              <a:rPr lang="en-US" dirty="0">
                <a:solidFill>
                  <a:srgbClr val="002060"/>
                </a:solidFill>
              </a:rPr>
              <a:t>patiently, team management and team meetings, providing training facilities and mentoring are the skills which aid to manage huge groups and are </a:t>
            </a:r>
            <a:r>
              <a:rPr lang="en-US" b="1" dirty="0">
                <a:solidFill>
                  <a:srgbClr val="002060"/>
                </a:solidFill>
              </a:rPr>
              <a:t>Managerial Aspect Approach</a:t>
            </a:r>
            <a:r>
              <a:rPr lang="en-US" dirty="0">
                <a:solidFill>
                  <a:srgbClr val="002060"/>
                </a:solidFill>
              </a:rPr>
              <a:t> of leadership communication. </a:t>
            </a:r>
          </a:p>
          <a:p>
            <a:r>
              <a:rPr lang="en-US" dirty="0">
                <a:solidFill>
                  <a:srgbClr val="002060"/>
                </a:solidFill>
              </a:rPr>
              <a:t>The </a:t>
            </a:r>
            <a:r>
              <a:rPr lang="en-US" b="1" dirty="0">
                <a:solidFill>
                  <a:srgbClr val="002060"/>
                </a:solidFill>
              </a:rPr>
              <a:t>Corporate Aspects Approach </a:t>
            </a:r>
            <a:r>
              <a:rPr lang="en-US" dirty="0">
                <a:solidFill>
                  <a:srgbClr val="002060"/>
                </a:solidFill>
              </a:rPr>
              <a:t>are the skills required at much higher levels of leadership, and there is a need to </a:t>
            </a:r>
            <a:r>
              <a:rPr lang="en-US" b="1" dirty="0">
                <a:solidFill>
                  <a:srgbClr val="002060"/>
                </a:solidFill>
              </a:rPr>
              <a:t>interact with an external sphere</a:t>
            </a:r>
            <a:r>
              <a:rPr lang="en-US" dirty="0">
                <a:solidFill>
                  <a:srgbClr val="002060"/>
                </a:solidFill>
              </a:rPr>
              <a:t>, skills which are most needed: maintain employee relations, communication </a:t>
            </a:r>
            <a:r>
              <a:rPr lang="en-US" u="sng" dirty="0">
                <a:solidFill>
                  <a:srgbClr val="002060"/>
                </a:solidFill>
              </a:rPr>
              <a:t>during change and crises.</a:t>
            </a:r>
            <a:endParaRPr lang="en-SA" sz="1400" dirty="0">
              <a:solidFill>
                <a:srgbClr val="002060"/>
              </a:solidFill>
            </a:endParaRPr>
          </a:p>
        </p:txBody>
      </p:sp>
      <p:pic>
        <p:nvPicPr>
          <p:cNvPr id="2" name="Picture 1">
            <a:extLst>
              <a:ext uri="{FF2B5EF4-FFF2-40B4-BE49-F238E27FC236}">
                <a16:creationId xmlns:a16="http://schemas.microsoft.com/office/drawing/2014/main" id="{0F0738A4-85E5-B584-44D8-B6FB2E8E820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5DEAA2AF-2B64-3EF8-E367-49E53E16CCDD}"/>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BAEE1339-0235-7180-CB7C-40184C8DEBD7}"/>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78C5A846-41C7-ACC0-9D60-C817C4C683AD}"/>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F7469638-C25E-9061-5CAC-DD463F58EBAB}"/>
              </a:ext>
            </a:extLst>
          </p:cNvPr>
          <p:cNvPicPr>
            <a:picLocks noChangeAspect="1"/>
          </p:cNvPicPr>
          <p:nvPr/>
        </p:nvPicPr>
        <p:blipFill>
          <a:blip r:embed="rId7"/>
          <a:stretch>
            <a:fillRect/>
          </a:stretch>
        </p:blipFill>
        <p:spPr>
          <a:xfrm>
            <a:off x="-1" y="-226118"/>
            <a:ext cx="9533101" cy="1610200"/>
          </a:xfrm>
          <a:prstGeom prst="rect">
            <a:avLst/>
          </a:prstGeom>
        </p:spPr>
      </p:pic>
      <p:sp>
        <p:nvSpPr>
          <p:cNvPr id="10" name="TextBox 9">
            <a:extLst>
              <a:ext uri="{FF2B5EF4-FFF2-40B4-BE49-F238E27FC236}">
                <a16:creationId xmlns:a16="http://schemas.microsoft.com/office/drawing/2014/main" id="{51DDBCDF-FE8E-4478-75F4-09D66B168C4D}"/>
              </a:ext>
            </a:extLst>
          </p:cNvPr>
          <p:cNvSpPr txBox="1"/>
          <p:nvPr/>
        </p:nvSpPr>
        <p:spPr>
          <a:xfrm>
            <a:off x="2325914" y="543490"/>
            <a:ext cx="6404317"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Leadership Communication Outcomes: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36376478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355B5402-2472-24B8-22F5-A05C76981B4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6A27D923-135A-A4F8-A375-3F1357DBB9C7}"/>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7963500D-02C8-F7C9-5B23-A6F1D9B43972}"/>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127AFAAB-CF61-B230-19CF-873A37033442}"/>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68D35DD7-267D-3D21-ED03-A1B67F33E092}"/>
              </a:ext>
            </a:extLst>
          </p:cNvPr>
          <p:cNvPicPr>
            <a:picLocks noChangeAspect="1"/>
          </p:cNvPicPr>
          <p:nvPr/>
        </p:nvPicPr>
        <p:blipFill>
          <a:blip r:embed="rId7"/>
          <a:stretch>
            <a:fillRect/>
          </a:stretch>
        </p:blipFill>
        <p:spPr>
          <a:xfrm>
            <a:off x="-1" y="-226119"/>
            <a:ext cx="9533101" cy="3949979"/>
          </a:xfrm>
          <a:prstGeom prst="rect">
            <a:avLst/>
          </a:prstGeom>
        </p:spPr>
      </p:pic>
      <p:sp>
        <p:nvSpPr>
          <p:cNvPr id="10" name="TextBox 9">
            <a:extLst>
              <a:ext uri="{FF2B5EF4-FFF2-40B4-BE49-F238E27FC236}">
                <a16:creationId xmlns:a16="http://schemas.microsoft.com/office/drawing/2014/main" id="{5BFA139B-A2CF-92D2-C738-1398D4E2B70F}"/>
              </a:ext>
            </a:extLst>
          </p:cNvPr>
          <p:cNvSpPr txBox="1"/>
          <p:nvPr/>
        </p:nvSpPr>
        <p:spPr>
          <a:xfrm>
            <a:off x="2511445" y="1338620"/>
            <a:ext cx="6904454" cy="1077218"/>
          </a:xfrm>
          <a:prstGeom prst="rect">
            <a:avLst/>
          </a:prstGeom>
          <a:noFill/>
        </p:spPr>
        <p:txBody>
          <a:bodyPr wrap="none" rtlCol="0">
            <a:spAutoFit/>
          </a:bodyPr>
          <a:lstStyle/>
          <a:p>
            <a:pPr defTabSz="914400">
              <a:defRPr/>
            </a:pPr>
            <a:br>
              <a:rPr lang="en-US" sz="3200" dirty="0">
                <a:solidFill>
                  <a:prstClr val="white"/>
                </a:solidFill>
                <a:latin typeface="Tajawal Medium" panose="00000600000000000000" pitchFamily="2" charset="-78"/>
                <a:cs typeface="Tajawal Medium" panose="00000600000000000000" pitchFamily="2" charset="-78"/>
                <a:sym typeface="Arial"/>
              </a:rPr>
            </a:br>
            <a:r>
              <a:rPr lang="en-US" sz="3200" dirty="0">
                <a:solidFill>
                  <a:prstClr val="white"/>
                </a:solidFill>
                <a:latin typeface="Tajawal Medium" panose="00000600000000000000" pitchFamily="2" charset="-78"/>
                <a:cs typeface="Tajawal Medium" panose="00000600000000000000" pitchFamily="2" charset="-78"/>
                <a:sym typeface="Arial"/>
              </a:rPr>
              <a:t>10.4 Basic Communication Concepts</a:t>
            </a:r>
          </a:p>
        </p:txBody>
      </p:sp>
    </p:spTree>
    <p:extLst>
      <p:ext uri="{BB962C8B-B14F-4D97-AF65-F5344CB8AC3E}">
        <p14:creationId xmlns:p14="http://schemas.microsoft.com/office/powerpoint/2010/main" val="5861321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9" name="Content Placeholder 8" descr="EX_13_001.eps">
            <a:extLst>
              <a:ext uri="{FF2B5EF4-FFF2-40B4-BE49-F238E27FC236}">
                <a16:creationId xmlns:a16="http://schemas.microsoft.com/office/drawing/2014/main" id="{3B25F370-5C48-E740-B3E1-1CBAA8F4CEF8}"/>
              </a:ext>
            </a:extLst>
          </p:cNvPr>
          <p:cNvPicPr>
            <a:picLocks noGrp="1" noChangeAspect="1"/>
          </p:cNvPicPr>
          <p:nvPr>
            <p:ph idx="1"/>
          </p:nvPr>
        </p:nvPicPr>
        <p:blipFill>
          <a:blip r:embed="rId4">
            <a:extLst>
              <a:ext uri="{BEBA8EAE-BF5A-486C-A8C5-ECC9F3942E4B}">
                <a14:imgProps xmlns:a14="http://schemas.microsoft.com/office/drawing/2010/main">
                  <a14:imgLayer r:embed="rId5">
                    <a14:imgEffect>
                      <a14:saturation sat="200000"/>
                    </a14:imgEffect>
                  </a14:imgLayer>
                </a14:imgProps>
              </a:ext>
              <a:ext uri="{28A0092B-C50C-407E-A947-70E740481C1C}">
                <a14:useLocalDpi xmlns:a14="http://schemas.microsoft.com/office/drawing/2010/main" val="0"/>
              </a:ext>
            </a:extLst>
          </a:blip>
          <a:srcRect t="-28380" b="-28380"/>
          <a:stretch>
            <a:fillRect/>
          </a:stretch>
        </p:blipFill>
        <p:spPr>
          <a:xfrm>
            <a:off x="383331" y="352964"/>
            <a:ext cx="10968224" cy="7189303"/>
          </a:xfrm>
          <a:effectLst>
            <a:glow rad="127000">
              <a:srgbClr val="E80C96"/>
            </a:glow>
          </a:effectLst>
        </p:spPr>
      </p:pic>
      <p:sp>
        <p:nvSpPr>
          <p:cNvPr id="10" name="Footer Placeholder 5">
            <a:extLst>
              <a:ext uri="{FF2B5EF4-FFF2-40B4-BE49-F238E27FC236}">
                <a16:creationId xmlns:a16="http://schemas.microsoft.com/office/drawing/2014/main" id="{F7C31278-49C8-2145-A9FD-0A46F36A0784}"/>
              </a:ext>
            </a:extLst>
          </p:cNvPr>
          <p:cNvSpPr txBox="1">
            <a:spLocks/>
          </p:cNvSpPr>
          <p:nvPr/>
        </p:nvSpPr>
        <p:spPr bwMode="auto">
          <a:xfrm>
            <a:off x="7577735" y="6339456"/>
            <a:ext cx="28956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r" defTabSz="457200" rtl="0" eaLnBrk="1" latinLnBrk="0" hangingPunct="1">
              <a:spcBef>
                <a:spcPct val="20000"/>
              </a:spcBef>
              <a:buFont typeface="Arial" panose="020B0604020202020204" pitchFamily="34" charset="0"/>
              <a:buChar char="•"/>
              <a:defRPr sz="3600" b="1" kern="1200">
                <a:solidFill>
                  <a:srgbClr val="648596"/>
                </a:solidFill>
                <a:latin typeface="Calibri" panose="020F0502020204030204" pitchFamily="34" charset="0"/>
                <a:ea typeface="ＭＳ Ｐゴシック" panose="020B0600070205080204" pitchFamily="34" charset="-128"/>
                <a:cs typeface="+mn-cs"/>
              </a:defRPr>
            </a:lvl1pPr>
            <a:lvl2pPr marL="742950" indent="-285750" algn="l" defTabSz="457200" rtl="0" eaLnBrk="1" latinLnBrk="0" hangingPunct="1">
              <a:spcBef>
                <a:spcPct val="20000"/>
              </a:spcBef>
              <a:buFont typeface="Arial" panose="020B0604020202020204" pitchFamily="34" charset="0"/>
              <a:buChar char="•"/>
              <a:defRPr sz="3200" kern="1200">
                <a:solidFill>
                  <a:schemeClr val="tx1"/>
                </a:solidFill>
                <a:latin typeface="Calibri" panose="020F0502020204030204" pitchFamily="34" charset="0"/>
                <a:ea typeface="ＭＳ Ｐゴシック" panose="020B0600070205080204" pitchFamily="34" charset="-128"/>
                <a:cs typeface="+mn-cs"/>
              </a:defRPr>
            </a:lvl2pPr>
            <a:lvl3pPr marL="1143000" indent="-228600" algn="l" defTabSz="457200" rtl="0" eaLnBrk="1" latinLnBrk="0" hangingPunct="1">
              <a:spcBef>
                <a:spcPct val="20000"/>
              </a:spcBef>
              <a:buFont typeface="Arial" panose="020B0604020202020204" pitchFamily="34" charset="0"/>
              <a:buChar char="•"/>
              <a:defRPr sz="2800" kern="1200">
                <a:solidFill>
                  <a:schemeClr val="tx1"/>
                </a:solidFill>
                <a:latin typeface="Calibri" panose="020F0502020204030204" pitchFamily="34" charset="0"/>
                <a:ea typeface="ＭＳ Ｐゴシック" panose="020B0600070205080204" pitchFamily="34" charset="-128"/>
                <a:cs typeface="+mn-cs"/>
              </a:defRPr>
            </a:lvl3pPr>
            <a:lvl4pPr marL="1600200" indent="-228600" algn="l" defTabSz="457200" rtl="0" eaLnBrk="1" latinLnBrk="0" hangingPunct="1">
              <a:spcBef>
                <a:spcPct val="20000"/>
              </a:spcBef>
              <a:buFont typeface="Arial" panose="020B0604020202020204" pitchFamily="34" charset="0"/>
              <a:buChar char="•"/>
              <a:defRPr sz="2400" kern="1200">
                <a:solidFill>
                  <a:schemeClr val="tx1"/>
                </a:solidFill>
                <a:latin typeface="Calibri" panose="020F0502020204030204" pitchFamily="34" charset="0"/>
                <a:ea typeface="ＭＳ Ｐゴシック" panose="020B0600070205080204" pitchFamily="34" charset="-128"/>
                <a:cs typeface="+mn-cs"/>
              </a:defRPr>
            </a:lvl4pPr>
            <a:lvl5pPr marL="2057400" indent="-228600" algn="l" defTabSz="457200" rtl="0" eaLnBrk="1" latinLnBrk="0" hangingPunct="1">
              <a:spcBef>
                <a:spcPct val="20000"/>
              </a:spcBef>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5pPr>
            <a:lvl6pPr marL="25146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6pPr>
            <a:lvl7pPr marL="29718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7pPr>
            <a:lvl8pPr marL="34290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8pPr>
            <a:lvl9pPr marL="38862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9pPr>
          </a:lstStyle>
          <a:p>
            <a:pPr>
              <a:spcBef>
                <a:spcPct val="0"/>
              </a:spcBef>
              <a:buFontTx/>
              <a:buNone/>
            </a:pPr>
            <a:r>
              <a:rPr lang="en-US" altLang="en-US" sz="1200" b="0">
                <a:solidFill>
                  <a:schemeClr val="tx1"/>
                </a:solidFill>
              </a:rPr>
              <a:t>© Pearson Education Limited 2015</a:t>
            </a:r>
          </a:p>
        </p:txBody>
      </p:sp>
      <p:pic>
        <p:nvPicPr>
          <p:cNvPr id="2" name="Picture 1">
            <a:extLst>
              <a:ext uri="{FF2B5EF4-FFF2-40B4-BE49-F238E27FC236}">
                <a16:creationId xmlns:a16="http://schemas.microsoft.com/office/drawing/2014/main" id="{D2DACD7F-5425-760B-DDEB-68039F802B8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E797FA95-F413-C428-A8BE-E77D9A13D2C6}"/>
              </a:ext>
            </a:extLst>
          </p:cNvPr>
          <p:cNvPicPr>
            <a:picLocks noChangeAspect="1"/>
          </p:cNvPicPr>
          <p:nvPr/>
        </p:nvPicPr>
        <p:blipFill>
          <a:blip r:embed="rId7"/>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F6C546D8-B2C8-4EAC-A28A-9417BD740BB2}"/>
              </a:ext>
            </a:extLst>
          </p:cNvPr>
          <p:cNvPicPr>
            <a:picLocks noChangeAspect="1"/>
          </p:cNvPicPr>
          <p:nvPr/>
        </p:nvPicPr>
        <p:blipFill>
          <a:blip r:embed="rId8"/>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457F3AE5-C759-102E-E67B-84209A8EAD94}"/>
              </a:ext>
            </a:extLst>
          </p:cNvPr>
          <p:cNvPicPr>
            <a:picLocks noChangeAspect="1"/>
          </p:cNvPicPr>
          <p:nvPr/>
        </p:nvPicPr>
        <p:blipFill>
          <a:blip r:embed="rId8"/>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17016607-3DB3-9716-AE7D-ADF52B51B082}"/>
              </a:ext>
            </a:extLst>
          </p:cNvPr>
          <p:cNvPicPr>
            <a:picLocks noChangeAspect="1"/>
          </p:cNvPicPr>
          <p:nvPr/>
        </p:nvPicPr>
        <p:blipFill>
          <a:blip r:embed="rId9"/>
          <a:stretch>
            <a:fillRect/>
          </a:stretch>
        </p:blipFill>
        <p:spPr>
          <a:xfrm>
            <a:off x="0" y="-54425"/>
            <a:ext cx="9533101" cy="1610200"/>
          </a:xfrm>
          <a:prstGeom prst="rect">
            <a:avLst/>
          </a:prstGeom>
        </p:spPr>
      </p:pic>
      <p:sp>
        <p:nvSpPr>
          <p:cNvPr id="11" name="TextBox 10">
            <a:extLst>
              <a:ext uri="{FF2B5EF4-FFF2-40B4-BE49-F238E27FC236}">
                <a16:creationId xmlns:a16="http://schemas.microsoft.com/office/drawing/2014/main" id="{84E71710-3565-D494-3425-E0E6CD219F4E}"/>
              </a:ext>
            </a:extLst>
          </p:cNvPr>
          <p:cNvSpPr txBox="1"/>
          <p:nvPr/>
        </p:nvSpPr>
        <p:spPr>
          <a:xfrm>
            <a:off x="2325914" y="543490"/>
            <a:ext cx="4802918"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The Communication Process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24820726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7DF60AE1-100D-E84E-99BA-B3731F9D4C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10" name="Footer Placeholder 5">
            <a:extLst>
              <a:ext uri="{FF2B5EF4-FFF2-40B4-BE49-F238E27FC236}">
                <a16:creationId xmlns:a16="http://schemas.microsoft.com/office/drawing/2014/main" id="{F7C31278-49C8-2145-A9FD-0A46F36A0784}"/>
              </a:ext>
            </a:extLst>
          </p:cNvPr>
          <p:cNvSpPr txBox="1">
            <a:spLocks/>
          </p:cNvSpPr>
          <p:nvPr/>
        </p:nvSpPr>
        <p:spPr bwMode="auto">
          <a:xfrm>
            <a:off x="6223069" y="6336440"/>
            <a:ext cx="28956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en-US"/>
            </a:defPPr>
            <a:lvl1pPr marL="0" algn="r" defTabSz="457200" rtl="0" eaLnBrk="1" latinLnBrk="0" hangingPunct="1">
              <a:spcBef>
                <a:spcPct val="20000"/>
              </a:spcBef>
              <a:buFont typeface="Arial" panose="020B0604020202020204" pitchFamily="34" charset="0"/>
              <a:buChar char="•"/>
              <a:defRPr sz="3600" b="1" kern="1200">
                <a:solidFill>
                  <a:srgbClr val="648596"/>
                </a:solidFill>
                <a:latin typeface="Calibri" panose="020F0502020204030204" pitchFamily="34" charset="0"/>
                <a:ea typeface="ＭＳ Ｐゴシック" panose="020B0600070205080204" pitchFamily="34" charset="-128"/>
                <a:cs typeface="+mn-cs"/>
              </a:defRPr>
            </a:lvl1pPr>
            <a:lvl2pPr marL="742950" indent="-285750" algn="l" defTabSz="457200" rtl="0" eaLnBrk="1" latinLnBrk="0" hangingPunct="1">
              <a:spcBef>
                <a:spcPct val="20000"/>
              </a:spcBef>
              <a:buFont typeface="Arial" panose="020B0604020202020204" pitchFamily="34" charset="0"/>
              <a:buChar char="•"/>
              <a:defRPr sz="3200" kern="1200">
                <a:solidFill>
                  <a:schemeClr val="tx1"/>
                </a:solidFill>
                <a:latin typeface="Calibri" panose="020F0502020204030204" pitchFamily="34" charset="0"/>
                <a:ea typeface="ＭＳ Ｐゴシック" panose="020B0600070205080204" pitchFamily="34" charset="-128"/>
                <a:cs typeface="+mn-cs"/>
              </a:defRPr>
            </a:lvl2pPr>
            <a:lvl3pPr marL="1143000" indent="-228600" algn="l" defTabSz="457200" rtl="0" eaLnBrk="1" latinLnBrk="0" hangingPunct="1">
              <a:spcBef>
                <a:spcPct val="20000"/>
              </a:spcBef>
              <a:buFont typeface="Arial" panose="020B0604020202020204" pitchFamily="34" charset="0"/>
              <a:buChar char="•"/>
              <a:defRPr sz="2800" kern="1200">
                <a:solidFill>
                  <a:schemeClr val="tx1"/>
                </a:solidFill>
                <a:latin typeface="Calibri" panose="020F0502020204030204" pitchFamily="34" charset="0"/>
                <a:ea typeface="ＭＳ Ｐゴシック" panose="020B0600070205080204" pitchFamily="34" charset="-128"/>
                <a:cs typeface="+mn-cs"/>
              </a:defRPr>
            </a:lvl3pPr>
            <a:lvl4pPr marL="1600200" indent="-228600" algn="l" defTabSz="457200" rtl="0" eaLnBrk="1" latinLnBrk="0" hangingPunct="1">
              <a:spcBef>
                <a:spcPct val="20000"/>
              </a:spcBef>
              <a:buFont typeface="Arial" panose="020B0604020202020204" pitchFamily="34" charset="0"/>
              <a:buChar char="•"/>
              <a:defRPr sz="2400" kern="1200">
                <a:solidFill>
                  <a:schemeClr val="tx1"/>
                </a:solidFill>
                <a:latin typeface="Calibri" panose="020F0502020204030204" pitchFamily="34" charset="0"/>
                <a:ea typeface="ＭＳ Ｐゴシック" panose="020B0600070205080204" pitchFamily="34" charset="-128"/>
                <a:cs typeface="+mn-cs"/>
              </a:defRPr>
            </a:lvl4pPr>
            <a:lvl5pPr marL="2057400" indent="-228600" algn="l" defTabSz="457200" rtl="0" eaLnBrk="1" latinLnBrk="0" hangingPunct="1">
              <a:spcBef>
                <a:spcPct val="20000"/>
              </a:spcBef>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5pPr>
            <a:lvl6pPr marL="25146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6pPr>
            <a:lvl7pPr marL="29718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7pPr>
            <a:lvl8pPr marL="34290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8pPr>
            <a:lvl9pPr marL="3886200" indent="-228600" algn="l" defTabSz="457200" rtl="0" eaLnBrk="0" fontAlgn="base" latinLnBrk="0" hangingPunct="0">
              <a:spcBef>
                <a:spcPct val="20000"/>
              </a:spcBef>
              <a:spcAft>
                <a:spcPct val="0"/>
              </a:spcAft>
              <a:buFont typeface="Arial" panose="020B0604020202020204" pitchFamily="34" charset="0"/>
              <a:buChar char="»"/>
              <a:defRPr sz="2000" kern="1200">
                <a:solidFill>
                  <a:schemeClr val="tx1"/>
                </a:solidFill>
                <a:latin typeface="Calibri" panose="020F0502020204030204" pitchFamily="34" charset="0"/>
                <a:ea typeface="ＭＳ Ｐゴシック" panose="020B0600070205080204" pitchFamily="34" charset="-128"/>
                <a:cs typeface="+mn-cs"/>
              </a:defRPr>
            </a:lvl9pPr>
          </a:lstStyle>
          <a:p>
            <a:pPr>
              <a:spcBef>
                <a:spcPct val="0"/>
              </a:spcBef>
              <a:buFontTx/>
              <a:buNone/>
            </a:pPr>
            <a:r>
              <a:rPr lang="en-US" altLang="en-US" sz="1200" b="0" dirty="0">
                <a:solidFill>
                  <a:schemeClr val="tx1"/>
                </a:solidFill>
              </a:rPr>
              <a:t>© Pearson Education Limited 2015</a:t>
            </a:r>
          </a:p>
        </p:txBody>
      </p:sp>
      <p:sp>
        <p:nvSpPr>
          <p:cNvPr id="3" name="Content Placeholder 2">
            <a:extLst>
              <a:ext uri="{FF2B5EF4-FFF2-40B4-BE49-F238E27FC236}">
                <a16:creationId xmlns:a16="http://schemas.microsoft.com/office/drawing/2014/main" id="{008805CE-BAFB-E84C-A085-B2E810C3900B}"/>
              </a:ext>
            </a:extLst>
          </p:cNvPr>
          <p:cNvSpPr>
            <a:spLocks noGrp="1"/>
          </p:cNvSpPr>
          <p:nvPr>
            <p:ph idx="1"/>
          </p:nvPr>
        </p:nvSpPr>
        <p:spPr>
          <a:xfrm>
            <a:off x="-108037" y="1608666"/>
            <a:ext cx="12180711" cy="4634413"/>
          </a:xfrm>
        </p:spPr>
        <p:txBody>
          <a:bodyPr>
            <a:normAutofit lnSpcReduction="10000"/>
          </a:bodyPr>
          <a:lstStyle/>
          <a:p>
            <a:pPr>
              <a:defRPr/>
            </a:pPr>
            <a:r>
              <a:rPr lang="en-US" sz="1800" dirty="0">
                <a:solidFill>
                  <a:srgbClr val="002060"/>
                </a:solidFill>
              </a:rPr>
              <a:t>Depicts the seven-part </a:t>
            </a:r>
            <a:r>
              <a:rPr lang="en-US" sz="1800" b="1" dirty="0">
                <a:solidFill>
                  <a:srgbClr val="002060"/>
                </a:solidFill>
              </a:rPr>
              <a:t>communication process </a:t>
            </a:r>
            <a:r>
              <a:rPr lang="en-US" sz="1800" dirty="0">
                <a:solidFill>
                  <a:srgbClr val="002060"/>
                </a:solidFill>
              </a:rPr>
              <a:t>of transferring and understanding meaning: (1) the communication source or sender; (2) encoding; (3) the message; (4) the channel; (5) decoding; (6) the receiver; and (7) feedback.</a:t>
            </a:r>
          </a:p>
          <a:p>
            <a:pPr>
              <a:defRPr/>
            </a:pPr>
            <a:endParaRPr lang="en-US" sz="1800" dirty="0">
              <a:solidFill>
                <a:srgbClr val="002060"/>
              </a:solidFill>
            </a:endParaRPr>
          </a:p>
          <a:p>
            <a:pPr marL="457200" indent="-234950">
              <a:buFontTx/>
              <a:buChar char="•"/>
              <a:defRPr/>
            </a:pPr>
            <a:r>
              <a:rPr lang="en-US" sz="1800" b="1" dirty="0">
                <a:solidFill>
                  <a:srgbClr val="002060"/>
                </a:solidFill>
              </a:rPr>
              <a:t> </a:t>
            </a:r>
            <a:r>
              <a:rPr lang="en-US" sz="1800" dirty="0">
                <a:solidFill>
                  <a:srgbClr val="002060"/>
                </a:solidFill>
              </a:rPr>
              <a:t>The</a:t>
            </a:r>
            <a:r>
              <a:rPr lang="en-US" sz="1800" b="1" dirty="0">
                <a:solidFill>
                  <a:srgbClr val="002060"/>
                </a:solidFill>
              </a:rPr>
              <a:t> sender </a:t>
            </a:r>
            <a:r>
              <a:rPr lang="en-US" sz="1800" dirty="0">
                <a:solidFill>
                  <a:srgbClr val="002060"/>
                </a:solidFill>
              </a:rPr>
              <a:t>is the source of the communication.</a:t>
            </a:r>
          </a:p>
          <a:p>
            <a:pPr marL="457200" indent="-234950">
              <a:buFontTx/>
              <a:buChar char="•"/>
              <a:defRPr/>
            </a:pPr>
            <a:r>
              <a:rPr lang="en-US" sz="1800" b="1" dirty="0">
                <a:solidFill>
                  <a:srgbClr val="002060"/>
                </a:solidFill>
              </a:rPr>
              <a:t> Encoding </a:t>
            </a:r>
            <a:r>
              <a:rPr lang="en-US" sz="1800" dirty="0">
                <a:solidFill>
                  <a:srgbClr val="002060"/>
                </a:solidFill>
              </a:rPr>
              <a:t>means converting a message into symbolic form.</a:t>
            </a:r>
          </a:p>
          <a:p>
            <a:pPr marL="457200" indent="-234950">
              <a:buFontTx/>
              <a:buChar char="•"/>
              <a:defRPr/>
            </a:pPr>
            <a:r>
              <a:rPr lang="en-US" sz="1800" b="1" dirty="0">
                <a:solidFill>
                  <a:srgbClr val="002060"/>
                </a:solidFill>
              </a:rPr>
              <a:t> </a:t>
            </a:r>
            <a:r>
              <a:rPr lang="en-US" sz="1800" dirty="0">
                <a:solidFill>
                  <a:srgbClr val="002060"/>
                </a:solidFill>
              </a:rPr>
              <a:t>The </a:t>
            </a:r>
            <a:r>
              <a:rPr lang="en-US" sz="1800" b="1" dirty="0">
                <a:solidFill>
                  <a:srgbClr val="002060"/>
                </a:solidFill>
              </a:rPr>
              <a:t>message </a:t>
            </a:r>
            <a:r>
              <a:rPr lang="en-US" sz="1800" dirty="0">
                <a:solidFill>
                  <a:srgbClr val="002060"/>
                </a:solidFill>
              </a:rPr>
              <a:t>is the purpose to be conveyed in the communication.</a:t>
            </a:r>
          </a:p>
          <a:p>
            <a:pPr marL="457200" indent="-234950">
              <a:buFontTx/>
              <a:buChar char="•"/>
              <a:defRPr/>
            </a:pPr>
            <a:r>
              <a:rPr lang="en-US" sz="1800" b="1" dirty="0">
                <a:solidFill>
                  <a:srgbClr val="002060"/>
                </a:solidFill>
              </a:rPr>
              <a:t> </a:t>
            </a:r>
            <a:r>
              <a:rPr lang="en-US" sz="1800" dirty="0">
                <a:solidFill>
                  <a:srgbClr val="002060"/>
                </a:solidFill>
              </a:rPr>
              <a:t>The</a:t>
            </a:r>
            <a:r>
              <a:rPr lang="en-US" sz="1800" b="1" dirty="0">
                <a:solidFill>
                  <a:srgbClr val="002060"/>
                </a:solidFill>
              </a:rPr>
              <a:t> channel </a:t>
            </a:r>
            <a:r>
              <a:rPr lang="en-US" sz="1800" dirty="0">
                <a:solidFill>
                  <a:srgbClr val="002060"/>
                </a:solidFill>
              </a:rPr>
              <a:t>is the medium by which a message travels.</a:t>
            </a:r>
          </a:p>
          <a:p>
            <a:pPr marL="457200" indent="-234950">
              <a:buFontTx/>
              <a:buChar char="•"/>
              <a:defRPr/>
            </a:pPr>
            <a:r>
              <a:rPr lang="en-US" sz="1800" b="1" dirty="0">
                <a:solidFill>
                  <a:srgbClr val="002060"/>
                </a:solidFill>
              </a:rPr>
              <a:t> Decoding </a:t>
            </a:r>
            <a:r>
              <a:rPr lang="en-US" sz="1800" dirty="0">
                <a:solidFill>
                  <a:srgbClr val="002060"/>
                </a:solidFill>
              </a:rPr>
              <a:t>means translating a received message.</a:t>
            </a:r>
          </a:p>
          <a:p>
            <a:pPr marL="457200" indent="-234950">
              <a:buFontTx/>
              <a:buChar char="•"/>
              <a:defRPr/>
            </a:pPr>
            <a:r>
              <a:rPr lang="en-US" sz="1800" dirty="0">
                <a:solidFill>
                  <a:srgbClr val="002060"/>
                </a:solidFill>
              </a:rPr>
              <a:t> The </a:t>
            </a:r>
            <a:r>
              <a:rPr lang="en-US" sz="1800" b="1" dirty="0">
                <a:solidFill>
                  <a:srgbClr val="002060"/>
                </a:solidFill>
              </a:rPr>
              <a:t>receiver </a:t>
            </a:r>
            <a:r>
              <a:rPr lang="en-US" sz="1800" dirty="0">
                <a:solidFill>
                  <a:srgbClr val="002060"/>
                </a:solidFill>
              </a:rPr>
              <a:t>is the recipient of the communication.</a:t>
            </a:r>
          </a:p>
          <a:p>
            <a:pPr marL="457200" indent="-234950">
              <a:buFontTx/>
              <a:buChar char="•"/>
              <a:defRPr/>
            </a:pPr>
            <a:r>
              <a:rPr lang="en-US" sz="1800" b="1" dirty="0">
                <a:solidFill>
                  <a:srgbClr val="002060"/>
                </a:solidFill>
              </a:rPr>
              <a:t> Feedback </a:t>
            </a:r>
            <a:r>
              <a:rPr lang="en-US" sz="1800" dirty="0">
                <a:solidFill>
                  <a:srgbClr val="002060"/>
                </a:solidFill>
              </a:rPr>
              <a:t>is checking to see how successfully a message has been transferred</a:t>
            </a:r>
            <a:endParaRPr lang="en-SA" sz="1800" dirty="0">
              <a:solidFill>
                <a:srgbClr val="002060"/>
              </a:solidFill>
            </a:endParaRPr>
          </a:p>
        </p:txBody>
      </p:sp>
      <p:pic>
        <p:nvPicPr>
          <p:cNvPr id="17410" name="Picture 2" descr="Alain Hunkins — Why Is Effective Communication So Difficult?">
            <a:extLst>
              <a:ext uri="{FF2B5EF4-FFF2-40B4-BE49-F238E27FC236}">
                <a16:creationId xmlns:a16="http://schemas.microsoft.com/office/drawing/2014/main" id="{D38B84B5-D8EE-9245-A828-C1673C158F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29600" y="2350507"/>
            <a:ext cx="3886200" cy="19431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E1F7A0AF-5E16-C878-D213-935730E0D75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4" name="Picture 3">
            <a:extLst>
              <a:ext uri="{FF2B5EF4-FFF2-40B4-BE49-F238E27FC236}">
                <a16:creationId xmlns:a16="http://schemas.microsoft.com/office/drawing/2014/main" id="{2622FDDD-E1F8-A61D-8725-8C1346A59D3A}"/>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5" name="Picture 4">
            <a:extLst>
              <a:ext uri="{FF2B5EF4-FFF2-40B4-BE49-F238E27FC236}">
                <a16:creationId xmlns:a16="http://schemas.microsoft.com/office/drawing/2014/main" id="{D6D9241F-F2A4-CCD3-0A56-99083FE8C956}"/>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3351AF30-1F67-0947-8077-5EE2A05AC19F}"/>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1B3E0A7E-A306-C9DE-3854-C0540C621AD1}"/>
              </a:ext>
            </a:extLst>
          </p:cNvPr>
          <p:cNvPicPr>
            <a:picLocks noChangeAspect="1"/>
          </p:cNvPicPr>
          <p:nvPr/>
        </p:nvPicPr>
        <p:blipFill>
          <a:blip r:embed="rId8"/>
          <a:stretch>
            <a:fillRect/>
          </a:stretch>
        </p:blipFill>
        <p:spPr>
          <a:xfrm>
            <a:off x="0" y="-44572"/>
            <a:ext cx="9533101" cy="1610200"/>
          </a:xfrm>
          <a:prstGeom prst="rect">
            <a:avLst/>
          </a:prstGeom>
        </p:spPr>
      </p:pic>
      <p:sp>
        <p:nvSpPr>
          <p:cNvPr id="11" name="TextBox 10">
            <a:extLst>
              <a:ext uri="{FF2B5EF4-FFF2-40B4-BE49-F238E27FC236}">
                <a16:creationId xmlns:a16="http://schemas.microsoft.com/office/drawing/2014/main" id="{3F4062B9-7F62-FE88-1B09-EAB9F906FAB5}"/>
              </a:ext>
            </a:extLst>
          </p:cNvPr>
          <p:cNvSpPr txBox="1"/>
          <p:nvPr/>
        </p:nvSpPr>
        <p:spPr>
          <a:xfrm>
            <a:off x="2325914" y="543490"/>
            <a:ext cx="4802918"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The Communication Process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42158996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9" name="Content Placeholder 5">
            <a:extLst>
              <a:ext uri="{FF2B5EF4-FFF2-40B4-BE49-F238E27FC236}">
                <a16:creationId xmlns:a16="http://schemas.microsoft.com/office/drawing/2014/main" id="{69FA0405-6A04-C84A-9F7C-DB6004C2642A}"/>
              </a:ext>
            </a:extLst>
          </p:cNvPr>
          <p:cNvSpPr>
            <a:spLocks noGrp="1"/>
          </p:cNvSpPr>
          <p:nvPr>
            <p:ph idx="1"/>
          </p:nvPr>
        </p:nvSpPr>
        <p:spPr>
          <a:xfrm>
            <a:off x="11289" y="1628840"/>
            <a:ext cx="11967351" cy="5229160"/>
          </a:xfrm>
        </p:spPr>
        <p:txBody>
          <a:bodyPr/>
          <a:lstStyle/>
          <a:p>
            <a:pPr marL="457200" lvl="1" indent="0">
              <a:buNone/>
            </a:pPr>
            <a:r>
              <a:rPr lang="en-US" altLang="en-US" dirty="0">
                <a:solidFill>
                  <a:srgbClr val="002060"/>
                </a:solidFill>
                <a:ea typeface="ＭＳ Ｐゴシック" panose="020B0600070205080204" pitchFamily="34" charset="-128"/>
              </a:rPr>
              <a:t>The source initiates a message by encoding a thought. Four conditions affect the encoded message: </a:t>
            </a:r>
            <a:r>
              <a:rPr lang="en-US" altLang="en-US" b="1" dirty="0">
                <a:solidFill>
                  <a:srgbClr val="002060"/>
                </a:solidFill>
                <a:ea typeface="ＭＳ Ｐゴシック" panose="020B0600070205080204" pitchFamily="34" charset="-128"/>
              </a:rPr>
              <a:t>skill, attitudes, knowledge, and social cultural system. </a:t>
            </a:r>
          </a:p>
          <a:p>
            <a:pPr lvl="1"/>
            <a:endParaRPr lang="en-US" altLang="en-US" b="1" dirty="0">
              <a:solidFill>
                <a:srgbClr val="002060"/>
              </a:solidFill>
              <a:ea typeface="ＭＳ Ｐゴシック" panose="020B0600070205080204" pitchFamily="34" charset="-128"/>
            </a:endParaRPr>
          </a:p>
          <a:p>
            <a:pPr lvl="1"/>
            <a:r>
              <a:rPr lang="en-US" altLang="en-US" b="1" dirty="0">
                <a:solidFill>
                  <a:srgbClr val="002060"/>
                </a:solidFill>
                <a:ea typeface="ＭＳ Ｐゴシック" panose="020B0600070205080204" pitchFamily="34" charset="-128"/>
              </a:rPr>
              <a:t>Skill: </a:t>
            </a:r>
            <a:r>
              <a:rPr lang="en-US" altLang="en-US" dirty="0">
                <a:solidFill>
                  <a:srgbClr val="002060"/>
                </a:solidFill>
                <a:ea typeface="ＭＳ Ｐゴシック" panose="020B0600070205080204" pitchFamily="34" charset="-128"/>
              </a:rPr>
              <a:t>determines a person’s total communicative success and includes speaking, reading, listening, and reasoning skills. </a:t>
            </a:r>
          </a:p>
          <a:p>
            <a:pPr lvl="1"/>
            <a:endParaRPr lang="en-US" altLang="en-US" sz="1050" dirty="0">
              <a:solidFill>
                <a:srgbClr val="002060"/>
              </a:solidFill>
              <a:ea typeface="ＭＳ Ｐゴシック" panose="020B0600070205080204" pitchFamily="34" charset="-128"/>
            </a:endParaRPr>
          </a:p>
          <a:p>
            <a:pPr lvl="1"/>
            <a:r>
              <a:rPr lang="en-US" altLang="en-US" b="1" dirty="0">
                <a:solidFill>
                  <a:srgbClr val="002060"/>
                </a:solidFill>
                <a:ea typeface="ＭＳ Ｐゴシック" panose="020B0600070205080204" pitchFamily="34" charset="-128"/>
              </a:rPr>
              <a:t>Attitudes: Skill</a:t>
            </a:r>
            <a:r>
              <a:rPr lang="en-US" altLang="en-US" dirty="0">
                <a:solidFill>
                  <a:srgbClr val="002060"/>
                </a:solidFill>
                <a:ea typeface="ＭＳ Ｐゴシック" panose="020B0600070205080204" pitchFamily="34" charset="-128"/>
              </a:rPr>
              <a:t> </a:t>
            </a:r>
            <a:r>
              <a:rPr lang="en-US" altLang="en-US" b="1" dirty="0">
                <a:solidFill>
                  <a:srgbClr val="002060"/>
                </a:solidFill>
                <a:ea typeface="ＭＳ Ｐゴシック" panose="020B0600070205080204" pitchFamily="34" charset="-128"/>
              </a:rPr>
              <a:t>Attitudes</a:t>
            </a:r>
            <a:r>
              <a:rPr lang="en-US" altLang="en-US" dirty="0">
                <a:solidFill>
                  <a:srgbClr val="002060"/>
                </a:solidFill>
                <a:ea typeface="ＭＳ Ｐゴシック" panose="020B0600070205080204" pitchFamily="34" charset="-128"/>
              </a:rPr>
              <a:t> influence our behavior. </a:t>
            </a:r>
          </a:p>
          <a:p>
            <a:pPr lvl="1"/>
            <a:endParaRPr lang="en-US" altLang="en-US" sz="900" dirty="0">
              <a:solidFill>
                <a:srgbClr val="002060"/>
              </a:solidFill>
              <a:ea typeface="ＭＳ Ｐゴシック" panose="020B0600070205080204" pitchFamily="34" charset="-128"/>
            </a:endParaRPr>
          </a:p>
          <a:p>
            <a:pPr lvl="1"/>
            <a:r>
              <a:rPr lang="en-US" altLang="en-US" b="1" dirty="0">
                <a:solidFill>
                  <a:srgbClr val="002060"/>
                </a:solidFill>
                <a:ea typeface="ＭＳ Ｐゴシック" panose="020B0600070205080204" pitchFamily="34" charset="-128"/>
              </a:rPr>
              <a:t>Knowledge: Knowledge </a:t>
            </a:r>
            <a:r>
              <a:rPr lang="en-US" altLang="en-US" dirty="0">
                <a:solidFill>
                  <a:srgbClr val="002060"/>
                </a:solidFill>
                <a:ea typeface="ＭＳ Ｐゴシック" panose="020B0600070205080204" pitchFamily="34" charset="-128"/>
              </a:rPr>
              <a:t>of the subject matters allows us to communicate more clearly or, if our knowledge is quite extensive, to confuse our receiver with overly complex information.</a:t>
            </a:r>
          </a:p>
          <a:p>
            <a:pPr lvl="1"/>
            <a:endParaRPr lang="en-US" altLang="en-US" sz="900" dirty="0">
              <a:solidFill>
                <a:srgbClr val="002060"/>
              </a:solidFill>
              <a:ea typeface="ＭＳ Ｐゴシック" panose="020B0600070205080204" pitchFamily="34" charset="-128"/>
            </a:endParaRPr>
          </a:p>
          <a:p>
            <a:pPr lvl="1"/>
            <a:r>
              <a:rPr lang="en-US" altLang="en-US" b="1" dirty="0">
                <a:solidFill>
                  <a:srgbClr val="002060"/>
                </a:solidFill>
                <a:ea typeface="ＭＳ Ｐゴシック" panose="020B0600070205080204" pitchFamily="34" charset="-128"/>
              </a:rPr>
              <a:t>Social cultural system: </a:t>
            </a:r>
            <a:r>
              <a:rPr lang="en-US" altLang="en-US" dirty="0">
                <a:solidFill>
                  <a:srgbClr val="002060"/>
                </a:solidFill>
                <a:ea typeface="ＭＳ Ｐゴシック" panose="020B0600070205080204" pitchFamily="34" charset="-128"/>
              </a:rPr>
              <a:t>our beliefs and values—influences each of us as a communicative source.</a:t>
            </a:r>
          </a:p>
          <a:p>
            <a:pPr lvl="1"/>
            <a:endParaRPr lang="en-US" altLang="en-US" dirty="0">
              <a:solidFill>
                <a:srgbClr val="002060"/>
              </a:solidFill>
              <a:ea typeface="ＭＳ Ｐゴシック" panose="020B0600070205080204" pitchFamily="34" charset="-128"/>
            </a:endParaRPr>
          </a:p>
        </p:txBody>
      </p:sp>
      <p:pic>
        <p:nvPicPr>
          <p:cNvPr id="6" name="عنصر نائب للمحتوى 6">
            <a:extLst>
              <a:ext uri="{FF2B5EF4-FFF2-40B4-BE49-F238E27FC236}">
                <a16:creationId xmlns:a16="http://schemas.microsoft.com/office/drawing/2014/main" id="{864F959A-FF04-9F42-BB94-F16F44ACBA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2" name="Picture 1">
            <a:extLst>
              <a:ext uri="{FF2B5EF4-FFF2-40B4-BE49-F238E27FC236}">
                <a16:creationId xmlns:a16="http://schemas.microsoft.com/office/drawing/2014/main" id="{9375773B-01A3-283E-395A-CAB364464A2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7AE77483-75E0-2EDF-6BA9-DE07B56E3CAA}"/>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34FB2E5E-8A77-7818-67F3-56AECAC973E5}"/>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3CCF774D-65AC-5815-49D3-C068E3C0EB17}"/>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438C29B8-7CF2-9B0A-D4D4-A90318371D43}"/>
              </a:ext>
            </a:extLst>
          </p:cNvPr>
          <p:cNvPicPr>
            <a:picLocks noChangeAspect="1"/>
          </p:cNvPicPr>
          <p:nvPr/>
        </p:nvPicPr>
        <p:blipFill>
          <a:blip r:embed="rId7"/>
          <a:stretch>
            <a:fillRect/>
          </a:stretch>
        </p:blipFill>
        <p:spPr>
          <a:xfrm>
            <a:off x="11289" y="-664"/>
            <a:ext cx="9533101" cy="1610200"/>
          </a:xfrm>
          <a:prstGeom prst="rect">
            <a:avLst/>
          </a:prstGeom>
        </p:spPr>
      </p:pic>
      <p:sp>
        <p:nvSpPr>
          <p:cNvPr id="9" name="TextBox 8">
            <a:extLst>
              <a:ext uri="{FF2B5EF4-FFF2-40B4-BE49-F238E27FC236}">
                <a16:creationId xmlns:a16="http://schemas.microsoft.com/office/drawing/2014/main" id="{FA8CCF0D-D927-E233-EA47-FA5BFAB41C26}"/>
              </a:ext>
            </a:extLst>
          </p:cNvPr>
          <p:cNvSpPr txBox="1"/>
          <p:nvPr/>
        </p:nvSpPr>
        <p:spPr>
          <a:xfrm>
            <a:off x="2325914" y="543490"/>
            <a:ext cx="4454425"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Factors Affecting Encoding</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791" y="1937959"/>
            <a:ext cx="11489635" cy="3410152"/>
          </a:xfrm>
        </p:spPr>
        <p:txBody>
          <a:bodyPr>
            <a:normAutofit fontScale="92500" lnSpcReduction="10000"/>
          </a:bodyPr>
          <a:lstStyle/>
          <a:p>
            <a:r>
              <a:rPr lang="en-US" sz="1800" b="1" dirty="0">
                <a:solidFill>
                  <a:srgbClr val="002060"/>
                </a:solidFill>
              </a:rPr>
              <a:t>A </a:t>
            </a:r>
            <a:r>
              <a:rPr lang="en-US" sz="1800" b="1" i="1" dirty="0">
                <a:solidFill>
                  <a:srgbClr val="002060"/>
                </a:solidFill>
              </a:rPr>
              <a:t>communication channel</a:t>
            </a:r>
            <a:r>
              <a:rPr lang="en-US" sz="1800" b="1" dirty="0">
                <a:solidFill>
                  <a:srgbClr val="002060"/>
                </a:solidFill>
              </a:rPr>
              <a:t> </a:t>
            </a:r>
            <a:r>
              <a:rPr lang="en-US" sz="1800" dirty="0">
                <a:solidFill>
                  <a:srgbClr val="002060"/>
                </a:solidFill>
              </a:rPr>
              <a:t>is the path through which a communication must travel.</a:t>
            </a:r>
          </a:p>
          <a:p>
            <a:r>
              <a:rPr lang="en-US" sz="1800" dirty="0">
                <a:solidFill>
                  <a:srgbClr val="002060"/>
                </a:solidFill>
              </a:rPr>
              <a:t>Leaders and team members must maintain channels of communication with each other.</a:t>
            </a:r>
          </a:p>
          <a:p>
            <a:endParaRPr lang="en-US" sz="1800" dirty="0">
              <a:solidFill>
                <a:srgbClr val="002060"/>
              </a:solidFill>
            </a:endParaRPr>
          </a:p>
          <a:p>
            <a:endParaRPr lang="en-US" sz="1800" dirty="0">
              <a:solidFill>
                <a:srgbClr val="002060"/>
              </a:solidFill>
            </a:endParaRPr>
          </a:p>
          <a:p>
            <a:endParaRPr lang="en-US" sz="1800" dirty="0">
              <a:solidFill>
                <a:srgbClr val="002060"/>
              </a:solidFill>
            </a:endParaRPr>
          </a:p>
          <a:p>
            <a:endParaRPr lang="en-US" sz="1800" dirty="0">
              <a:solidFill>
                <a:srgbClr val="002060"/>
              </a:solidFill>
            </a:endParaRPr>
          </a:p>
          <a:p>
            <a:endParaRPr lang="en-US" sz="1800" dirty="0">
              <a:solidFill>
                <a:srgbClr val="002060"/>
              </a:solidFill>
            </a:endParaRPr>
          </a:p>
          <a:p>
            <a:r>
              <a:rPr lang="en-US" sz="1800" dirty="0">
                <a:solidFill>
                  <a:srgbClr val="002060"/>
                </a:solidFill>
              </a:rPr>
              <a:t>As the number of team members increase, the number of channels increases much quicker.</a:t>
            </a:r>
          </a:p>
        </p:txBody>
      </p:sp>
      <p:pic>
        <p:nvPicPr>
          <p:cNvPr id="1026" name="Picture 2" descr="C:\Users\sam\Dropbox\Books\Project Team Leadership and Communication\curriculum\images\CommunicationChannels3.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54892" y="2829465"/>
            <a:ext cx="1931084" cy="1710832"/>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sam\Dropbox\Books\Project Team Leadership and Communication\curriculum\images\CommunicationChannels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73530" y="2918224"/>
            <a:ext cx="1745115" cy="153331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sam\Dropbox\Books\Project Team Leadership and Communication\curriculum\images\CommunicationChannels2.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14182" y="2836510"/>
            <a:ext cx="1945173" cy="1696743"/>
          </a:xfrm>
          <a:prstGeom prst="rect">
            <a:avLst/>
          </a:prstGeom>
          <a:noFill/>
          <a:extLst>
            <a:ext uri="{909E8E84-426E-40DD-AFC4-6F175D3DCCD1}">
              <a14:hiddenFill xmlns:a14="http://schemas.microsoft.com/office/drawing/2010/main">
                <a:solidFill>
                  <a:srgbClr val="FFFFFF"/>
                </a:solidFill>
              </a14:hiddenFill>
            </a:ext>
          </a:extLst>
        </p:spPr>
      </p:pic>
      <p:sp>
        <p:nvSpPr>
          <p:cNvPr id="6" name="Right Arrow 5"/>
          <p:cNvSpPr/>
          <p:nvPr/>
        </p:nvSpPr>
        <p:spPr>
          <a:xfrm>
            <a:off x="7108716" y="3391583"/>
            <a:ext cx="396815" cy="586596"/>
          </a:xfrm>
          <a:prstGeom prst="rightArrow">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p:cNvSpPr/>
          <p:nvPr/>
        </p:nvSpPr>
        <p:spPr>
          <a:xfrm>
            <a:off x="4068006" y="3391583"/>
            <a:ext cx="396815" cy="586596"/>
          </a:xfrm>
          <a:prstGeom prst="rightArrow">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557621" y="5407699"/>
            <a:ext cx="1651308" cy="400110"/>
          </a:xfrm>
          <a:prstGeom prst="rect">
            <a:avLst/>
          </a:prstGeom>
          <a:noFill/>
          <a:ln>
            <a:noFill/>
          </a:ln>
        </p:spPr>
        <p:txBody>
          <a:bodyPr wrap="square" rtlCol="0">
            <a:spAutoFit/>
          </a:bodyPr>
          <a:lstStyle/>
          <a:p>
            <a:pPr algn="ctr"/>
            <a:r>
              <a:rPr lang="en-US" sz="2000" dirty="0"/>
              <a:t>6 Channels</a:t>
            </a:r>
          </a:p>
        </p:txBody>
      </p:sp>
      <p:sp>
        <p:nvSpPr>
          <p:cNvPr id="12" name="TextBox 11"/>
          <p:cNvSpPr txBox="1"/>
          <p:nvPr/>
        </p:nvSpPr>
        <p:spPr>
          <a:xfrm>
            <a:off x="4961114" y="5242492"/>
            <a:ext cx="1651308" cy="400110"/>
          </a:xfrm>
          <a:prstGeom prst="rect">
            <a:avLst/>
          </a:prstGeom>
          <a:noFill/>
          <a:ln>
            <a:noFill/>
          </a:ln>
        </p:spPr>
        <p:txBody>
          <a:bodyPr wrap="square" rtlCol="0">
            <a:spAutoFit/>
          </a:bodyPr>
          <a:lstStyle/>
          <a:p>
            <a:pPr algn="ctr"/>
            <a:r>
              <a:rPr lang="en-US" sz="2000" dirty="0"/>
              <a:t>10 Channels</a:t>
            </a:r>
          </a:p>
        </p:txBody>
      </p:sp>
      <p:sp>
        <p:nvSpPr>
          <p:cNvPr id="13" name="TextBox 12"/>
          <p:cNvSpPr txBox="1"/>
          <p:nvPr/>
        </p:nvSpPr>
        <p:spPr>
          <a:xfrm>
            <a:off x="7994780" y="5257656"/>
            <a:ext cx="1651308" cy="400110"/>
          </a:xfrm>
          <a:prstGeom prst="rect">
            <a:avLst/>
          </a:prstGeom>
          <a:noFill/>
          <a:ln>
            <a:noFill/>
          </a:ln>
        </p:spPr>
        <p:txBody>
          <a:bodyPr wrap="square" rtlCol="0">
            <a:spAutoFit/>
          </a:bodyPr>
          <a:lstStyle/>
          <a:p>
            <a:pPr algn="ctr"/>
            <a:r>
              <a:rPr lang="en-US" sz="2000" dirty="0"/>
              <a:t>15 Channels</a:t>
            </a:r>
          </a:p>
        </p:txBody>
      </p:sp>
      <p:sp>
        <p:nvSpPr>
          <p:cNvPr id="15" name="TextBox 14"/>
          <p:cNvSpPr txBox="1"/>
          <p:nvPr/>
        </p:nvSpPr>
        <p:spPr>
          <a:xfrm>
            <a:off x="118534" y="6541886"/>
            <a:ext cx="11997266" cy="261610"/>
          </a:xfrm>
          <a:prstGeom prst="rect">
            <a:avLst/>
          </a:prstGeom>
          <a:noFill/>
        </p:spPr>
        <p:txBody>
          <a:bodyPr wrap="square" rtlCol="0">
            <a:spAutoFit/>
          </a:bodyPr>
          <a:lstStyle/>
          <a:p>
            <a:pPr algn="r"/>
            <a:r>
              <a:rPr lang="en-US" sz="1100" dirty="0"/>
              <a:t>Diagrams: Malachowsky, Samuel. Project Team Leadership and Communication. </a:t>
            </a:r>
            <a:r>
              <a:rPr lang="en-US" sz="1100" dirty="0" err="1"/>
              <a:t>Lintwood</a:t>
            </a:r>
            <a:r>
              <a:rPr lang="en-US" sz="1100" dirty="0"/>
              <a:t> Press. 2018. p. 151.</a:t>
            </a:r>
          </a:p>
        </p:txBody>
      </p:sp>
      <p:pic>
        <p:nvPicPr>
          <p:cNvPr id="16" name="عنصر نائب للمحتوى 6">
            <a:extLst>
              <a:ext uri="{FF2B5EF4-FFF2-40B4-BE49-F238E27FC236}">
                <a16:creationId xmlns:a16="http://schemas.microsoft.com/office/drawing/2014/main" id="{388A78FA-D36E-2247-AA33-63D0DB8BDC0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4" name="Picture 3">
            <a:extLst>
              <a:ext uri="{FF2B5EF4-FFF2-40B4-BE49-F238E27FC236}">
                <a16:creationId xmlns:a16="http://schemas.microsoft.com/office/drawing/2014/main" id="{AF068E76-2B1B-A7A2-4FDE-A7C1999B7C8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5" name="Picture 4">
            <a:extLst>
              <a:ext uri="{FF2B5EF4-FFF2-40B4-BE49-F238E27FC236}">
                <a16:creationId xmlns:a16="http://schemas.microsoft.com/office/drawing/2014/main" id="{7B6380DE-5E97-F06D-E8CD-E8889B5EC084}"/>
              </a:ext>
            </a:extLst>
          </p:cNvPr>
          <p:cNvPicPr>
            <a:picLocks noChangeAspect="1"/>
          </p:cNvPicPr>
          <p:nvPr/>
        </p:nvPicPr>
        <p:blipFill>
          <a:blip r:embed="rId8"/>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04E89B85-77F6-04C4-632A-48AFA24C308F}"/>
              </a:ext>
            </a:extLst>
          </p:cNvPr>
          <p:cNvPicPr>
            <a:picLocks noChangeAspect="1"/>
          </p:cNvPicPr>
          <p:nvPr/>
        </p:nvPicPr>
        <p:blipFill>
          <a:blip r:embed="rId9"/>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DDB10F79-C841-544C-4C2B-F08AB84B0095}"/>
              </a:ext>
            </a:extLst>
          </p:cNvPr>
          <p:cNvPicPr>
            <a:picLocks noChangeAspect="1"/>
          </p:cNvPicPr>
          <p:nvPr/>
        </p:nvPicPr>
        <p:blipFill>
          <a:blip r:embed="rId9"/>
          <a:stretch>
            <a:fillRect/>
          </a:stretch>
        </p:blipFill>
        <p:spPr>
          <a:xfrm>
            <a:off x="12072675" y="2204822"/>
            <a:ext cx="238650" cy="2709534"/>
          </a:xfrm>
          <a:prstGeom prst="rect">
            <a:avLst/>
          </a:prstGeom>
        </p:spPr>
      </p:pic>
      <p:pic>
        <p:nvPicPr>
          <p:cNvPr id="11" name="Picture 10">
            <a:extLst>
              <a:ext uri="{FF2B5EF4-FFF2-40B4-BE49-F238E27FC236}">
                <a16:creationId xmlns:a16="http://schemas.microsoft.com/office/drawing/2014/main" id="{807F4690-6E5B-2D3F-7457-2BC924BB28F2}"/>
              </a:ext>
            </a:extLst>
          </p:cNvPr>
          <p:cNvPicPr>
            <a:picLocks noChangeAspect="1"/>
          </p:cNvPicPr>
          <p:nvPr/>
        </p:nvPicPr>
        <p:blipFill>
          <a:blip r:embed="rId10"/>
          <a:stretch>
            <a:fillRect/>
          </a:stretch>
        </p:blipFill>
        <p:spPr>
          <a:xfrm>
            <a:off x="-1" y="-226118"/>
            <a:ext cx="9533101" cy="1610200"/>
          </a:xfrm>
          <a:prstGeom prst="rect">
            <a:avLst/>
          </a:prstGeom>
        </p:spPr>
      </p:pic>
      <p:sp>
        <p:nvSpPr>
          <p:cNvPr id="17" name="TextBox 16">
            <a:extLst>
              <a:ext uri="{FF2B5EF4-FFF2-40B4-BE49-F238E27FC236}">
                <a16:creationId xmlns:a16="http://schemas.microsoft.com/office/drawing/2014/main" id="{EA5CD1D1-279B-24A1-59C7-E9735ECFF962}"/>
              </a:ext>
            </a:extLst>
          </p:cNvPr>
          <p:cNvSpPr txBox="1"/>
          <p:nvPr/>
        </p:nvSpPr>
        <p:spPr>
          <a:xfrm>
            <a:off x="2325914" y="543490"/>
            <a:ext cx="4705134"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Channels of Communication</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3450873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7" name="Content Placeholder 5">
            <a:extLst>
              <a:ext uri="{FF2B5EF4-FFF2-40B4-BE49-F238E27FC236}">
                <a16:creationId xmlns:a16="http://schemas.microsoft.com/office/drawing/2014/main" id="{DAF3D379-78A5-644F-8A06-6EC04F1112EA}"/>
              </a:ext>
            </a:extLst>
          </p:cNvPr>
          <p:cNvSpPr>
            <a:spLocks noGrp="1"/>
          </p:cNvSpPr>
          <p:nvPr>
            <p:ph idx="1"/>
          </p:nvPr>
        </p:nvSpPr>
        <p:spPr>
          <a:xfrm>
            <a:off x="318052" y="1843701"/>
            <a:ext cx="10415493" cy="3792328"/>
          </a:xfrm>
        </p:spPr>
        <p:txBody>
          <a:bodyPr>
            <a:normAutofit/>
          </a:bodyPr>
          <a:lstStyle/>
          <a:p>
            <a:pPr>
              <a:lnSpc>
                <a:spcPct val="80000"/>
              </a:lnSpc>
            </a:pPr>
            <a:r>
              <a:rPr lang="en-US" altLang="en-US" sz="2400" dirty="0">
                <a:solidFill>
                  <a:srgbClr val="002060"/>
                </a:solidFill>
                <a:ea typeface="ＭＳ Ｐゴシック" panose="020B0600070205080204" pitchFamily="34" charset="-128"/>
              </a:rPr>
              <a:t>The source selects either </a:t>
            </a:r>
            <a:r>
              <a:rPr lang="en-US" altLang="en-US" sz="2400" b="1" dirty="0">
                <a:solidFill>
                  <a:srgbClr val="002060"/>
                </a:solidFill>
                <a:ea typeface="ＭＳ Ｐゴシック" panose="020B0600070205080204" pitchFamily="34" charset="-128"/>
              </a:rPr>
              <a:t>a formal or informal channel </a:t>
            </a:r>
            <a:r>
              <a:rPr lang="en-US" altLang="en-US" sz="2400" dirty="0">
                <a:solidFill>
                  <a:srgbClr val="002060"/>
                </a:solidFill>
                <a:ea typeface="ＭＳ Ｐゴシック" panose="020B0600070205080204" pitchFamily="34" charset="-128"/>
              </a:rPr>
              <a:t>through which the message travels.</a:t>
            </a:r>
          </a:p>
          <a:p>
            <a:pPr>
              <a:lnSpc>
                <a:spcPct val="80000"/>
              </a:lnSpc>
            </a:pPr>
            <a:endParaRPr lang="en-US" altLang="en-US" sz="2400" dirty="0">
              <a:solidFill>
                <a:srgbClr val="002060"/>
              </a:solidFill>
              <a:ea typeface="ＭＳ Ｐゴシック" panose="020B0600070205080204" pitchFamily="34" charset="-128"/>
            </a:endParaRPr>
          </a:p>
          <a:p>
            <a:pPr>
              <a:lnSpc>
                <a:spcPct val="80000"/>
              </a:lnSpc>
            </a:pPr>
            <a:r>
              <a:rPr lang="en-US" altLang="en-US" sz="2400" b="1" dirty="0">
                <a:solidFill>
                  <a:srgbClr val="002060"/>
                </a:solidFill>
                <a:ea typeface="ＭＳ Ｐゴシック" panose="020B0600070205080204" pitchFamily="34" charset="-128"/>
              </a:rPr>
              <a:t>Formal channels</a:t>
            </a:r>
            <a:r>
              <a:rPr lang="en-US" altLang="en-US" sz="2400" dirty="0">
                <a:solidFill>
                  <a:srgbClr val="002060"/>
                </a:solidFill>
                <a:ea typeface="ＭＳ Ｐゴシック" panose="020B0600070205080204" pitchFamily="34" charset="-128"/>
              </a:rPr>
              <a:t> are established by the organization, transmit job-related messages, and traditionally follow the authority network within the organization. Personal or social messages follow the </a:t>
            </a:r>
            <a:r>
              <a:rPr lang="en-US" altLang="en-US" sz="2400" b="1" dirty="0">
                <a:solidFill>
                  <a:srgbClr val="002060"/>
                </a:solidFill>
                <a:ea typeface="ＭＳ Ｐゴシック" panose="020B0600070205080204" pitchFamily="34" charset="-128"/>
              </a:rPr>
              <a:t>informal channels</a:t>
            </a:r>
            <a:r>
              <a:rPr lang="en-US" altLang="en-US" sz="2400" dirty="0">
                <a:solidFill>
                  <a:srgbClr val="002060"/>
                </a:solidFill>
                <a:ea typeface="ＭＳ Ｐゴシック" panose="020B0600070205080204" pitchFamily="34" charset="-128"/>
              </a:rPr>
              <a:t> in the organization.</a:t>
            </a:r>
          </a:p>
          <a:p>
            <a:pPr>
              <a:lnSpc>
                <a:spcPct val="80000"/>
              </a:lnSpc>
            </a:pPr>
            <a:endParaRPr lang="en-US" altLang="en-US" sz="2400" dirty="0">
              <a:solidFill>
                <a:srgbClr val="002060"/>
              </a:solidFill>
              <a:ea typeface="ＭＳ Ｐゴシック" panose="020B0600070205080204" pitchFamily="34" charset="-128"/>
            </a:endParaRPr>
          </a:p>
          <a:p>
            <a:pPr>
              <a:lnSpc>
                <a:spcPct val="80000"/>
              </a:lnSpc>
            </a:pPr>
            <a:r>
              <a:rPr lang="en-US" altLang="en-US" sz="2400" b="1" dirty="0">
                <a:solidFill>
                  <a:srgbClr val="002060"/>
                </a:solidFill>
                <a:ea typeface="ＭＳ Ｐゴシック" panose="020B0600070205080204" pitchFamily="34" charset="-128"/>
              </a:rPr>
              <a:t>Level of Complexity of communication channel </a:t>
            </a:r>
            <a:r>
              <a:rPr lang="en-US" altLang="en-US" sz="2400" dirty="0">
                <a:solidFill>
                  <a:srgbClr val="002060"/>
                </a:solidFill>
                <a:ea typeface="ＭＳ Ｐゴシック" panose="020B0600070205080204" pitchFamily="34" charset="-128"/>
              </a:rPr>
              <a:t>need a needs a smart leader to avoid any single point of failure.</a:t>
            </a:r>
          </a:p>
          <a:p>
            <a:pPr>
              <a:lnSpc>
                <a:spcPct val="80000"/>
              </a:lnSpc>
            </a:pPr>
            <a:endParaRPr lang="en-US" altLang="en-US" sz="2400" dirty="0">
              <a:solidFill>
                <a:srgbClr val="002060"/>
              </a:solidFill>
              <a:ea typeface="ＭＳ Ｐゴシック" panose="020B0600070205080204" pitchFamily="34" charset="-128"/>
            </a:endParaRPr>
          </a:p>
        </p:txBody>
      </p:sp>
      <p:pic>
        <p:nvPicPr>
          <p:cNvPr id="6" name="عنصر نائب للمحتوى 6">
            <a:extLst>
              <a:ext uri="{FF2B5EF4-FFF2-40B4-BE49-F238E27FC236}">
                <a16:creationId xmlns:a16="http://schemas.microsoft.com/office/drawing/2014/main" id="{D5FAB79E-0DA5-4A40-A85B-0DA4322973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2" name="Picture 1">
            <a:extLst>
              <a:ext uri="{FF2B5EF4-FFF2-40B4-BE49-F238E27FC236}">
                <a16:creationId xmlns:a16="http://schemas.microsoft.com/office/drawing/2014/main" id="{4F2C3AF0-029E-1905-F004-540F9497A6B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BFBC216F-A225-B894-3136-A7D9AB99450F}"/>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2F59CA5E-97C9-CCEC-F8FD-FAEE6B20F532}"/>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CCA6C30D-C675-1D33-B1D8-CA77E16BA633}"/>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01F5D99A-3406-0822-06AA-4D2E6F961908}"/>
              </a:ext>
            </a:extLst>
          </p:cNvPr>
          <p:cNvPicPr>
            <a:picLocks noChangeAspect="1"/>
          </p:cNvPicPr>
          <p:nvPr/>
        </p:nvPicPr>
        <p:blipFill>
          <a:blip r:embed="rId7"/>
          <a:stretch>
            <a:fillRect/>
          </a:stretch>
        </p:blipFill>
        <p:spPr>
          <a:xfrm>
            <a:off x="11289" y="0"/>
            <a:ext cx="9533101" cy="1610200"/>
          </a:xfrm>
          <a:prstGeom prst="rect">
            <a:avLst/>
          </a:prstGeom>
        </p:spPr>
      </p:pic>
      <p:sp>
        <p:nvSpPr>
          <p:cNvPr id="9" name="TextBox 8">
            <a:extLst>
              <a:ext uri="{FF2B5EF4-FFF2-40B4-BE49-F238E27FC236}">
                <a16:creationId xmlns:a16="http://schemas.microsoft.com/office/drawing/2014/main" id="{E38D3E5F-72A5-D690-6B7B-CC59BACEE253}"/>
              </a:ext>
            </a:extLst>
          </p:cNvPr>
          <p:cNvSpPr txBox="1"/>
          <p:nvPr/>
        </p:nvSpPr>
        <p:spPr>
          <a:xfrm>
            <a:off x="2325914" y="543490"/>
            <a:ext cx="4305987"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Communication Channels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956" y="1688409"/>
            <a:ext cx="10614064" cy="3294576"/>
          </a:xfrm>
        </p:spPr>
        <p:txBody>
          <a:bodyPr>
            <a:noAutofit/>
          </a:bodyPr>
          <a:lstStyle/>
          <a:p>
            <a:r>
              <a:rPr lang="en-US" b="1" dirty="0">
                <a:solidFill>
                  <a:srgbClr val="002060"/>
                </a:solidFill>
              </a:rPr>
              <a:t>There are dozens of communication channels available at any given time:</a:t>
            </a:r>
          </a:p>
          <a:p>
            <a:endParaRPr lang="en-US" b="1" dirty="0">
              <a:solidFill>
                <a:srgbClr val="002060"/>
              </a:solidFill>
            </a:endParaRPr>
          </a:p>
          <a:p>
            <a:endParaRPr lang="en-US" b="1" dirty="0">
              <a:solidFill>
                <a:srgbClr val="002060"/>
              </a:solidFill>
            </a:endParaRPr>
          </a:p>
          <a:p>
            <a:endParaRPr lang="en-US" b="1" dirty="0">
              <a:solidFill>
                <a:srgbClr val="002060"/>
              </a:solidFill>
            </a:endParaRPr>
          </a:p>
          <a:p>
            <a:endParaRPr lang="en-US" b="1" dirty="0">
              <a:solidFill>
                <a:srgbClr val="002060"/>
              </a:solidFill>
            </a:endParaRPr>
          </a:p>
          <a:p>
            <a:endParaRPr lang="en-US" b="1" dirty="0">
              <a:solidFill>
                <a:srgbClr val="002060"/>
              </a:solidFill>
            </a:endParaRPr>
          </a:p>
        </p:txBody>
      </p:sp>
      <p:sp>
        <p:nvSpPr>
          <p:cNvPr id="4" name="TextBox 3"/>
          <p:cNvSpPr txBox="1"/>
          <p:nvPr/>
        </p:nvSpPr>
        <p:spPr>
          <a:xfrm>
            <a:off x="1262744" y="2197604"/>
            <a:ext cx="2844800" cy="1754326"/>
          </a:xfrm>
          <a:prstGeom prst="rect">
            <a:avLst/>
          </a:prstGeom>
          <a:noFill/>
        </p:spPr>
        <p:txBody>
          <a:bodyPr wrap="square" rtlCol="0">
            <a:spAutoFit/>
          </a:bodyPr>
          <a:lstStyle/>
          <a:p>
            <a:pPr marL="285750" indent="-285750">
              <a:buFont typeface="Arial" panose="020B0604020202020204" pitchFamily="34" charset="0"/>
              <a:buChar char="•"/>
            </a:pPr>
            <a:r>
              <a:rPr lang="en-US" dirty="0"/>
              <a:t>Face-to-Face</a:t>
            </a:r>
          </a:p>
          <a:p>
            <a:pPr marL="285750" indent="-285750">
              <a:buFont typeface="Arial" panose="020B0604020202020204" pitchFamily="34" charset="0"/>
              <a:buChar char="•"/>
            </a:pPr>
            <a:r>
              <a:rPr lang="en-US" dirty="0"/>
              <a:t>Message Boards</a:t>
            </a:r>
          </a:p>
          <a:p>
            <a:pPr marL="285750" indent="-285750">
              <a:buFont typeface="Arial" panose="020B0604020202020204" pitchFamily="34" charset="0"/>
              <a:buChar char="•"/>
            </a:pPr>
            <a:r>
              <a:rPr lang="en-US" dirty="0"/>
              <a:t>Social Media</a:t>
            </a:r>
          </a:p>
          <a:p>
            <a:pPr marL="285750" indent="-285750">
              <a:buFont typeface="Arial" panose="020B0604020202020204" pitchFamily="34" charset="0"/>
              <a:buChar char="•"/>
            </a:pPr>
            <a:r>
              <a:rPr lang="en-US" dirty="0"/>
              <a:t>Multi-Channel</a:t>
            </a:r>
          </a:p>
          <a:p>
            <a:pPr marL="285750" indent="-285750">
              <a:buFont typeface="Arial" panose="020B0604020202020204" pitchFamily="34" charset="0"/>
              <a:buChar char="•"/>
            </a:pPr>
            <a:r>
              <a:rPr lang="en-US" dirty="0"/>
              <a:t>Online Video Posts</a:t>
            </a:r>
          </a:p>
          <a:p>
            <a:pPr marL="285750" indent="-285750">
              <a:buFont typeface="Arial" panose="020B0604020202020204" pitchFamily="34" charset="0"/>
              <a:buChar char="•"/>
            </a:pPr>
            <a:r>
              <a:rPr lang="en-US" dirty="0"/>
              <a:t>Text Messages</a:t>
            </a:r>
          </a:p>
        </p:txBody>
      </p:sp>
      <p:sp>
        <p:nvSpPr>
          <p:cNvPr id="5" name="TextBox 4"/>
          <p:cNvSpPr txBox="1"/>
          <p:nvPr/>
        </p:nvSpPr>
        <p:spPr>
          <a:xfrm>
            <a:off x="4107544" y="2173756"/>
            <a:ext cx="2844800" cy="1754326"/>
          </a:xfrm>
          <a:prstGeom prst="rect">
            <a:avLst/>
          </a:prstGeom>
          <a:noFill/>
        </p:spPr>
        <p:txBody>
          <a:bodyPr wrap="square" rtlCol="0">
            <a:spAutoFit/>
          </a:bodyPr>
          <a:lstStyle/>
          <a:p>
            <a:pPr marL="285750" indent="-285750">
              <a:buFont typeface="Arial" panose="020B0604020202020204" pitchFamily="34" charset="0"/>
              <a:buChar char="•"/>
            </a:pPr>
            <a:r>
              <a:rPr lang="en-US" dirty="0"/>
              <a:t>Email</a:t>
            </a:r>
          </a:p>
          <a:p>
            <a:pPr marL="285750" indent="-285750">
              <a:buFont typeface="Arial" panose="020B0604020202020204" pitchFamily="34" charset="0"/>
              <a:buChar char="•"/>
            </a:pPr>
            <a:r>
              <a:rPr lang="en-US" dirty="0"/>
              <a:t>Video Conference</a:t>
            </a:r>
          </a:p>
          <a:p>
            <a:pPr marL="285750" indent="-285750">
              <a:buFont typeface="Arial" panose="020B0604020202020204" pitchFamily="34" charset="0"/>
              <a:buChar char="•"/>
            </a:pPr>
            <a:r>
              <a:rPr lang="en-US" dirty="0"/>
              <a:t>Postal Mail</a:t>
            </a:r>
          </a:p>
          <a:p>
            <a:pPr marL="285750" indent="-285750">
              <a:buFont typeface="Arial" panose="020B0604020202020204" pitchFamily="34" charset="0"/>
              <a:buChar char="•"/>
            </a:pPr>
            <a:r>
              <a:rPr lang="en-US" dirty="0"/>
              <a:t>Television</a:t>
            </a:r>
          </a:p>
          <a:p>
            <a:pPr marL="285750" indent="-285750">
              <a:buFont typeface="Arial" panose="020B0604020202020204" pitchFamily="34" charset="0"/>
              <a:buChar char="•"/>
            </a:pPr>
            <a:r>
              <a:rPr lang="en-US" dirty="0"/>
              <a:t>Print Media</a:t>
            </a:r>
          </a:p>
          <a:p>
            <a:pPr marL="285750" indent="-285750">
              <a:buFont typeface="Arial" panose="020B0604020202020204" pitchFamily="34" charset="0"/>
              <a:buChar char="•"/>
            </a:pPr>
            <a:r>
              <a:rPr lang="en-US" dirty="0"/>
              <a:t>Photo Sharing</a:t>
            </a:r>
          </a:p>
        </p:txBody>
      </p:sp>
      <p:sp>
        <p:nvSpPr>
          <p:cNvPr id="6" name="TextBox 5"/>
          <p:cNvSpPr txBox="1"/>
          <p:nvPr/>
        </p:nvSpPr>
        <p:spPr>
          <a:xfrm>
            <a:off x="6952344" y="2206473"/>
            <a:ext cx="2844800" cy="1754326"/>
          </a:xfrm>
          <a:prstGeom prst="rect">
            <a:avLst/>
          </a:prstGeom>
          <a:noFill/>
        </p:spPr>
        <p:txBody>
          <a:bodyPr wrap="square" rtlCol="0">
            <a:spAutoFit/>
          </a:bodyPr>
          <a:lstStyle/>
          <a:p>
            <a:pPr marL="285750" indent="-285750">
              <a:buFont typeface="Arial" panose="020B0604020202020204" pitchFamily="34" charset="0"/>
              <a:buChar char="•"/>
            </a:pPr>
            <a:r>
              <a:rPr lang="en-US" dirty="0"/>
              <a:t>Instant Messages</a:t>
            </a:r>
          </a:p>
          <a:p>
            <a:pPr marL="285750" indent="-285750">
              <a:buFont typeface="Arial" panose="020B0604020202020204" pitchFamily="34" charset="0"/>
              <a:buChar char="•"/>
            </a:pPr>
            <a:r>
              <a:rPr lang="en-US" dirty="0"/>
              <a:t>Written Notes</a:t>
            </a:r>
          </a:p>
          <a:p>
            <a:pPr marL="285750" indent="-285750">
              <a:buFont typeface="Arial" panose="020B0604020202020204" pitchFamily="34" charset="0"/>
              <a:buChar char="•"/>
            </a:pPr>
            <a:r>
              <a:rPr lang="en-US" dirty="0"/>
              <a:t>Advertisement</a:t>
            </a:r>
          </a:p>
          <a:p>
            <a:pPr marL="285750" indent="-285750">
              <a:buFont typeface="Arial" panose="020B0604020202020204" pitchFamily="34" charset="0"/>
              <a:buChar char="•"/>
            </a:pPr>
            <a:r>
              <a:rPr lang="en-US" dirty="0"/>
              <a:t>Telephone</a:t>
            </a:r>
          </a:p>
          <a:p>
            <a:pPr marL="285750" indent="-285750">
              <a:buFont typeface="Arial" panose="020B0604020202020204" pitchFamily="34" charset="0"/>
              <a:buChar char="•"/>
            </a:pPr>
            <a:r>
              <a:rPr lang="en-US" dirty="0"/>
              <a:t>Blogs</a:t>
            </a:r>
          </a:p>
          <a:p>
            <a:pPr marL="285750" indent="-285750">
              <a:buFont typeface="Arial" panose="020B0604020202020204" pitchFamily="34" charset="0"/>
              <a:buChar char="•"/>
            </a:pPr>
            <a:r>
              <a:rPr lang="en-US" i="1" dirty="0"/>
              <a:t>and many more</a:t>
            </a:r>
          </a:p>
        </p:txBody>
      </p:sp>
      <p:sp>
        <p:nvSpPr>
          <p:cNvPr id="7" name="TextBox 6"/>
          <p:cNvSpPr txBox="1"/>
          <p:nvPr/>
        </p:nvSpPr>
        <p:spPr>
          <a:xfrm>
            <a:off x="118534" y="654188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152.</a:t>
            </a:r>
          </a:p>
        </p:txBody>
      </p:sp>
      <p:pic>
        <p:nvPicPr>
          <p:cNvPr id="15" name="عنصر نائب للمحتوى 6">
            <a:extLst>
              <a:ext uri="{FF2B5EF4-FFF2-40B4-BE49-F238E27FC236}">
                <a16:creationId xmlns:a16="http://schemas.microsoft.com/office/drawing/2014/main" id="{B725350B-E684-FE49-B07D-8A3E16EFBC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24578" name="Picture 2" descr="22 Global Communication ideas | global business, language translation,  communication">
            <a:extLst>
              <a:ext uri="{FF2B5EF4-FFF2-40B4-BE49-F238E27FC236}">
                <a16:creationId xmlns:a16="http://schemas.microsoft.com/office/drawing/2014/main" id="{4EB2BD38-523A-7F4D-B77B-14FC19918A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27045" y="2184834"/>
            <a:ext cx="2413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D82D661F-9BB5-89EF-E674-9B2FA7D2605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9" name="Picture 8">
            <a:extLst>
              <a:ext uri="{FF2B5EF4-FFF2-40B4-BE49-F238E27FC236}">
                <a16:creationId xmlns:a16="http://schemas.microsoft.com/office/drawing/2014/main" id="{E385D18A-D6ED-487E-A220-D7EA1275C29A}"/>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10" name="Picture 9">
            <a:extLst>
              <a:ext uri="{FF2B5EF4-FFF2-40B4-BE49-F238E27FC236}">
                <a16:creationId xmlns:a16="http://schemas.microsoft.com/office/drawing/2014/main" id="{0CE46F94-36A8-00A0-CEC6-3BF7662CD34E}"/>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11" name="Picture 10">
            <a:extLst>
              <a:ext uri="{FF2B5EF4-FFF2-40B4-BE49-F238E27FC236}">
                <a16:creationId xmlns:a16="http://schemas.microsoft.com/office/drawing/2014/main" id="{8063D266-7E6E-6582-F507-8BB831076F64}"/>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2" name="Picture 11">
            <a:extLst>
              <a:ext uri="{FF2B5EF4-FFF2-40B4-BE49-F238E27FC236}">
                <a16:creationId xmlns:a16="http://schemas.microsoft.com/office/drawing/2014/main" id="{C57D72D4-8CBC-487B-8AE3-799F796A9166}"/>
              </a:ext>
            </a:extLst>
          </p:cNvPr>
          <p:cNvPicPr>
            <a:picLocks noChangeAspect="1"/>
          </p:cNvPicPr>
          <p:nvPr/>
        </p:nvPicPr>
        <p:blipFill>
          <a:blip r:embed="rId8"/>
          <a:stretch>
            <a:fillRect/>
          </a:stretch>
        </p:blipFill>
        <p:spPr>
          <a:xfrm>
            <a:off x="-2269" y="0"/>
            <a:ext cx="9533101" cy="1610200"/>
          </a:xfrm>
          <a:prstGeom prst="rect">
            <a:avLst/>
          </a:prstGeom>
        </p:spPr>
      </p:pic>
      <p:sp>
        <p:nvSpPr>
          <p:cNvPr id="13" name="TextBox 12">
            <a:extLst>
              <a:ext uri="{FF2B5EF4-FFF2-40B4-BE49-F238E27FC236}">
                <a16:creationId xmlns:a16="http://schemas.microsoft.com/office/drawing/2014/main" id="{B3D56FF3-6A10-EDB9-A161-85AF8C7B164C}"/>
              </a:ext>
            </a:extLst>
          </p:cNvPr>
          <p:cNvSpPr txBox="1"/>
          <p:nvPr/>
        </p:nvSpPr>
        <p:spPr>
          <a:xfrm>
            <a:off x="2325914" y="543490"/>
            <a:ext cx="4304383"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Communication Concepts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3195165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77918" y="1472746"/>
            <a:ext cx="9603275" cy="3294576"/>
          </a:xfrm>
        </p:spPr>
        <p:txBody>
          <a:bodyPr>
            <a:noAutofit/>
          </a:bodyPr>
          <a:lstStyle/>
          <a:p>
            <a:endParaRPr lang="en-US" sz="1800" b="1" dirty="0">
              <a:solidFill>
                <a:srgbClr val="FF9300"/>
              </a:solidFill>
            </a:endParaRPr>
          </a:p>
          <a:p>
            <a:endParaRPr lang="en-US" sz="1800" b="1" dirty="0">
              <a:solidFill>
                <a:srgbClr val="FF9300"/>
              </a:solidFill>
            </a:endParaRPr>
          </a:p>
          <a:p>
            <a:endParaRPr lang="en-US" sz="1800" b="1" dirty="0">
              <a:solidFill>
                <a:srgbClr val="FF9300"/>
              </a:solidFill>
            </a:endParaRPr>
          </a:p>
          <a:p>
            <a:endParaRPr lang="en-US" sz="1800" b="1" dirty="0">
              <a:solidFill>
                <a:srgbClr val="FF9300"/>
              </a:solidFill>
            </a:endParaRPr>
          </a:p>
          <a:p>
            <a:r>
              <a:rPr lang="en-US" b="1" dirty="0">
                <a:solidFill>
                  <a:srgbClr val="002060"/>
                </a:solidFill>
              </a:rPr>
              <a:t>Additionally there are types or categories of communication:</a:t>
            </a:r>
          </a:p>
          <a:p>
            <a:endParaRPr lang="en-US" sz="1800" b="1" dirty="0">
              <a:solidFill>
                <a:srgbClr val="FF9300"/>
              </a:solidFill>
            </a:endParaRPr>
          </a:p>
        </p:txBody>
      </p:sp>
      <p:sp>
        <p:nvSpPr>
          <p:cNvPr id="7" name="TextBox 6"/>
          <p:cNvSpPr txBox="1"/>
          <p:nvPr/>
        </p:nvSpPr>
        <p:spPr>
          <a:xfrm>
            <a:off x="118534" y="654188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152.</a:t>
            </a:r>
          </a:p>
        </p:txBody>
      </p:sp>
      <p:sp>
        <p:nvSpPr>
          <p:cNvPr id="8" name="TextBox 7"/>
          <p:cNvSpPr txBox="1"/>
          <p:nvPr/>
        </p:nvSpPr>
        <p:spPr>
          <a:xfrm>
            <a:off x="722375" y="3861942"/>
            <a:ext cx="2844800" cy="646331"/>
          </a:xfrm>
          <a:prstGeom prst="rect">
            <a:avLst/>
          </a:prstGeom>
          <a:noFill/>
        </p:spPr>
        <p:txBody>
          <a:bodyPr wrap="square" rtlCol="0">
            <a:spAutoFit/>
          </a:bodyPr>
          <a:lstStyle/>
          <a:p>
            <a:pPr marL="285750" indent="-285750">
              <a:buFont typeface="Arial" panose="020B0604020202020204" pitchFamily="34" charset="0"/>
              <a:buChar char="•"/>
            </a:pPr>
            <a:r>
              <a:rPr lang="en-US" dirty="0"/>
              <a:t>Internal / External</a:t>
            </a:r>
          </a:p>
          <a:p>
            <a:pPr marL="285750" indent="-285750">
              <a:buFont typeface="Arial" panose="020B0604020202020204" pitchFamily="34" charset="0"/>
              <a:buChar char="•"/>
            </a:pPr>
            <a:r>
              <a:rPr lang="en-US" dirty="0"/>
              <a:t>Formal / Informal</a:t>
            </a:r>
          </a:p>
        </p:txBody>
      </p:sp>
      <p:sp>
        <p:nvSpPr>
          <p:cNvPr id="9" name="TextBox 8"/>
          <p:cNvSpPr txBox="1"/>
          <p:nvPr/>
        </p:nvSpPr>
        <p:spPr>
          <a:xfrm>
            <a:off x="3823046" y="3851506"/>
            <a:ext cx="2844800" cy="646331"/>
          </a:xfrm>
          <a:prstGeom prst="rect">
            <a:avLst/>
          </a:prstGeom>
          <a:noFill/>
        </p:spPr>
        <p:txBody>
          <a:bodyPr wrap="square" rtlCol="0">
            <a:spAutoFit/>
          </a:bodyPr>
          <a:lstStyle/>
          <a:p>
            <a:pPr marL="285750" indent="-285750">
              <a:buFont typeface="Arial" panose="020B0604020202020204" pitchFamily="34" charset="0"/>
              <a:buChar char="•"/>
            </a:pPr>
            <a:r>
              <a:rPr lang="en-US" dirty="0"/>
              <a:t>Vertical / Horizontal</a:t>
            </a:r>
          </a:p>
          <a:p>
            <a:pPr marL="285750" indent="-285750">
              <a:buFont typeface="Arial" panose="020B0604020202020204" pitchFamily="34" charset="0"/>
              <a:buChar char="•"/>
            </a:pPr>
            <a:r>
              <a:rPr lang="en-US" dirty="0"/>
              <a:t>Written / Oral</a:t>
            </a:r>
          </a:p>
        </p:txBody>
      </p:sp>
      <p:sp>
        <p:nvSpPr>
          <p:cNvPr id="10" name="TextBox 9"/>
          <p:cNvSpPr txBox="1"/>
          <p:nvPr/>
        </p:nvSpPr>
        <p:spPr>
          <a:xfrm>
            <a:off x="6930803" y="3958684"/>
            <a:ext cx="3802742" cy="369332"/>
          </a:xfrm>
          <a:prstGeom prst="rect">
            <a:avLst/>
          </a:prstGeom>
          <a:noFill/>
        </p:spPr>
        <p:txBody>
          <a:bodyPr wrap="square" rtlCol="0">
            <a:spAutoFit/>
          </a:bodyPr>
          <a:lstStyle/>
          <a:p>
            <a:pPr marL="285750" indent="-285750">
              <a:buFont typeface="Arial" panose="020B0604020202020204" pitchFamily="34" charset="0"/>
              <a:buChar char="•"/>
            </a:pPr>
            <a:r>
              <a:rPr lang="en-US" dirty="0"/>
              <a:t>Verbal / Nonverbal / </a:t>
            </a:r>
            <a:r>
              <a:rPr lang="en-US" dirty="0" err="1"/>
              <a:t>Paralingual</a:t>
            </a:r>
            <a:endParaRPr lang="en-US" i="1" dirty="0"/>
          </a:p>
        </p:txBody>
      </p:sp>
      <p:pic>
        <p:nvPicPr>
          <p:cNvPr id="15" name="عنصر نائب للمحتوى 6">
            <a:extLst>
              <a:ext uri="{FF2B5EF4-FFF2-40B4-BE49-F238E27FC236}">
                <a16:creationId xmlns:a16="http://schemas.microsoft.com/office/drawing/2014/main" id="{B725350B-E684-FE49-B07D-8A3E16EFBC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25602" name="Picture 2" descr="Moving From Multi-Channel to Omnichannel, the Complete Guide | CommBox  (BumpYard)">
            <a:extLst>
              <a:ext uri="{FF2B5EF4-FFF2-40B4-BE49-F238E27FC236}">
                <a16:creationId xmlns:a16="http://schemas.microsoft.com/office/drawing/2014/main" id="{96952BD7-A626-0B4F-816F-5F90CC20EDA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67846" y="1042802"/>
            <a:ext cx="3721100" cy="21844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E5A46CB9-863B-EEA4-7BE7-36882F659E1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5" name="Picture 4">
            <a:extLst>
              <a:ext uri="{FF2B5EF4-FFF2-40B4-BE49-F238E27FC236}">
                <a16:creationId xmlns:a16="http://schemas.microsoft.com/office/drawing/2014/main" id="{D90113EA-247C-9CCE-2B5F-556A07E85313}"/>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6" name="Picture 5">
            <a:extLst>
              <a:ext uri="{FF2B5EF4-FFF2-40B4-BE49-F238E27FC236}">
                <a16:creationId xmlns:a16="http://schemas.microsoft.com/office/drawing/2014/main" id="{C723C1FB-3E23-2514-C58B-D6EA68BB93A1}"/>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11" name="Picture 10">
            <a:extLst>
              <a:ext uri="{FF2B5EF4-FFF2-40B4-BE49-F238E27FC236}">
                <a16:creationId xmlns:a16="http://schemas.microsoft.com/office/drawing/2014/main" id="{685AB91E-2425-C7EA-5CDB-0C46BF3D258A}"/>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2" name="Picture 11">
            <a:extLst>
              <a:ext uri="{FF2B5EF4-FFF2-40B4-BE49-F238E27FC236}">
                <a16:creationId xmlns:a16="http://schemas.microsoft.com/office/drawing/2014/main" id="{0AFF4F40-9AA4-E312-F68C-F8725D4CA345}"/>
              </a:ext>
            </a:extLst>
          </p:cNvPr>
          <p:cNvPicPr>
            <a:picLocks noChangeAspect="1"/>
          </p:cNvPicPr>
          <p:nvPr/>
        </p:nvPicPr>
        <p:blipFill>
          <a:blip r:embed="rId8"/>
          <a:stretch>
            <a:fillRect/>
          </a:stretch>
        </p:blipFill>
        <p:spPr>
          <a:xfrm>
            <a:off x="-1" y="-226118"/>
            <a:ext cx="9533101" cy="1610200"/>
          </a:xfrm>
          <a:prstGeom prst="rect">
            <a:avLst/>
          </a:prstGeom>
        </p:spPr>
      </p:pic>
      <p:sp>
        <p:nvSpPr>
          <p:cNvPr id="13" name="TextBox 12">
            <a:extLst>
              <a:ext uri="{FF2B5EF4-FFF2-40B4-BE49-F238E27FC236}">
                <a16:creationId xmlns:a16="http://schemas.microsoft.com/office/drawing/2014/main" id="{751AF780-6A6B-78FA-180D-27FA600A1888}"/>
              </a:ext>
            </a:extLst>
          </p:cNvPr>
          <p:cNvSpPr txBox="1"/>
          <p:nvPr/>
        </p:nvSpPr>
        <p:spPr>
          <a:xfrm>
            <a:off x="2325914" y="543490"/>
            <a:ext cx="4304383"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Communication Concepts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33735644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262744" y="1688409"/>
            <a:ext cx="9603275" cy="1580571"/>
          </a:xfrm>
        </p:spPr>
        <p:txBody>
          <a:bodyPr>
            <a:noAutofit/>
          </a:bodyPr>
          <a:lstStyle/>
          <a:p>
            <a:pPr marL="0" indent="0">
              <a:buNone/>
            </a:pPr>
            <a:endParaRPr lang="en-US" b="1" dirty="0">
              <a:solidFill>
                <a:srgbClr val="002060"/>
              </a:solidFill>
            </a:endParaRPr>
          </a:p>
          <a:p>
            <a:r>
              <a:rPr lang="en-US" b="1" dirty="0">
                <a:solidFill>
                  <a:srgbClr val="002060"/>
                </a:solidFill>
              </a:rPr>
              <a:t>And there are </a:t>
            </a:r>
            <a:r>
              <a:rPr lang="en-US" b="1" u="sng" dirty="0">
                <a:solidFill>
                  <a:srgbClr val="002060"/>
                </a:solidFill>
              </a:rPr>
              <a:t>potential blockers </a:t>
            </a:r>
            <a:r>
              <a:rPr lang="en-US" b="1" dirty="0">
                <a:solidFill>
                  <a:srgbClr val="002060"/>
                </a:solidFill>
              </a:rPr>
              <a:t>to communication efforts:</a:t>
            </a:r>
          </a:p>
        </p:txBody>
      </p:sp>
      <p:sp>
        <p:nvSpPr>
          <p:cNvPr id="7" name="TextBox 6"/>
          <p:cNvSpPr txBox="1"/>
          <p:nvPr/>
        </p:nvSpPr>
        <p:spPr>
          <a:xfrm>
            <a:off x="118534" y="654188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152.</a:t>
            </a:r>
          </a:p>
        </p:txBody>
      </p:sp>
      <p:sp>
        <p:nvSpPr>
          <p:cNvPr id="11" name="TextBox 10"/>
          <p:cNvSpPr txBox="1"/>
          <p:nvPr/>
        </p:nvSpPr>
        <p:spPr>
          <a:xfrm>
            <a:off x="513575" y="2857605"/>
            <a:ext cx="2844800" cy="861774"/>
          </a:xfrm>
          <a:prstGeom prst="rect">
            <a:avLst/>
          </a:prstGeom>
          <a:noFill/>
        </p:spPr>
        <p:txBody>
          <a:bodyPr wrap="square" rtlCol="0">
            <a:spAutoFit/>
          </a:bodyPr>
          <a:lstStyle/>
          <a:p>
            <a:pPr marL="285750" indent="-285750">
              <a:buFont typeface="Arial" panose="020B0604020202020204" pitchFamily="34" charset="0"/>
              <a:buChar char="•"/>
            </a:pPr>
            <a:r>
              <a:rPr lang="en-US" sz="1600" dirty="0"/>
              <a:t>Language and Culture</a:t>
            </a:r>
          </a:p>
          <a:p>
            <a:pPr marL="285750" indent="-285750">
              <a:buFont typeface="Arial" panose="020B0604020202020204" pitchFamily="34" charset="0"/>
              <a:buChar char="•"/>
            </a:pPr>
            <a:r>
              <a:rPr lang="en-US" sz="1600" dirty="0"/>
              <a:t>Interruptions</a:t>
            </a:r>
          </a:p>
          <a:p>
            <a:pPr marL="285750" indent="-285750">
              <a:buFont typeface="Arial" panose="020B0604020202020204" pitchFamily="34" charset="0"/>
              <a:buChar char="•"/>
            </a:pPr>
            <a:r>
              <a:rPr lang="en-US" sz="1600" dirty="0"/>
              <a:t>Technical Issues</a:t>
            </a:r>
            <a:endParaRPr lang="en-US" dirty="0"/>
          </a:p>
        </p:txBody>
      </p:sp>
      <p:sp>
        <p:nvSpPr>
          <p:cNvPr id="12" name="TextBox 11"/>
          <p:cNvSpPr txBox="1"/>
          <p:nvPr/>
        </p:nvSpPr>
        <p:spPr>
          <a:xfrm>
            <a:off x="3810364" y="2998113"/>
            <a:ext cx="2844800" cy="861774"/>
          </a:xfrm>
          <a:prstGeom prst="rect">
            <a:avLst/>
          </a:prstGeom>
          <a:noFill/>
        </p:spPr>
        <p:txBody>
          <a:bodyPr wrap="square" rtlCol="0">
            <a:spAutoFit/>
          </a:bodyPr>
          <a:lstStyle/>
          <a:p>
            <a:pPr marL="285750" indent="-285750">
              <a:buFont typeface="Arial" panose="020B0604020202020204" pitchFamily="34" charset="0"/>
              <a:buChar char="•"/>
            </a:pPr>
            <a:r>
              <a:rPr lang="en-US" sz="1600" dirty="0"/>
              <a:t>Distractions such as fatigue</a:t>
            </a:r>
          </a:p>
          <a:p>
            <a:pPr marL="285750" indent="-285750">
              <a:buFont typeface="Arial" panose="020B0604020202020204" pitchFamily="34" charset="0"/>
              <a:buChar char="•"/>
            </a:pPr>
            <a:r>
              <a:rPr lang="en-US" sz="1600" dirty="0"/>
              <a:t>Negativity or hostility</a:t>
            </a:r>
          </a:p>
        </p:txBody>
      </p:sp>
      <p:sp>
        <p:nvSpPr>
          <p:cNvPr id="13" name="TextBox 12"/>
          <p:cNvSpPr txBox="1"/>
          <p:nvPr/>
        </p:nvSpPr>
        <p:spPr>
          <a:xfrm>
            <a:off x="6859220" y="2998113"/>
            <a:ext cx="3802742" cy="738664"/>
          </a:xfrm>
          <a:prstGeom prst="rect">
            <a:avLst/>
          </a:prstGeom>
          <a:noFill/>
        </p:spPr>
        <p:txBody>
          <a:bodyPr wrap="square" rtlCol="0">
            <a:spAutoFit/>
          </a:bodyPr>
          <a:lstStyle/>
          <a:p>
            <a:pPr marL="285750" indent="-285750">
              <a:buFont typeface="Arial" panose="020B0604020202020204" pitchFamily="34" charset="0"/>
              <a:buChar char="•"/>
            </a:pPr>
            <a:r>
              <a:rPr lang="en-US" sz="1400" dirty="0"/>
              <a:t>Context known by only one party</a:t>
            </a:r>
          </a:p>
          <a:p>
            <a:pPr marL="285750" indent="-285750">
              <a:buFont typeface="Arial" panose="020B0604020202020204" pitchFamily="34" charset="0"/>
              <a:buChar char="•"/>
            </a:pPr>
            <a:r>
              <a:rPr lang="en-US" sz="1400" dirty="0"/>
              <a:t>Incorrect assumptions</a:t>
            </a:r>
          </a:p>
          <a:p>
            <a:pPr marL="285750" indent="-285750">
              <a:buFont typeface="Arial" panose="020B0604020202020204" pitchFamily="34" charset="0"/>
              <a:buChar char="•"/>
            </a:pPr>
            <a:r>
              <a:rPr lang="en-US" sz="1400" dirty="0"/>
              <a:t>Receiver not </a:t>
            </a:r>
            <a:r>
              <a:rPr lang="en-US" sz="1400" i="1" dirty="0"/>
              <a:t>actively listening</a:t>
            </a:r>
          </a:p>
        </p:txBody>
      </p:sp>
      <p:pic>
        <p:nvPicPr>
          <p:cNvPr id="15" name="عنصر نائب للمحتوى 6">
            <a:extLst>
              <a:ext uri="{FF2B5EF4-FFF2-40B4-BE49-F238E27FC236}">
                <a16:creationId xmlns:a16="http://schemas.microsoft.com/office/drawing/2014/main" id="{B725350B-E684-FE49-B07D-8A3E16EFBC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16" name="عنصر نائب للمحتوى 6">
            <a:extLst>
              <a:ext uri="{FF2B5EF4-FFF2-40B4-BE49-F238E27FC236}">
                <a16:creationId xmlns:a16="http://schemas.microsoft.com/office/drawing/2014/main" id="{94969131-04A0-504D-AAAD-832E77D89E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98154" y="356037"/>
            <a:ext cx="1170046" cy="1049235"/>
          </a:xfrm>
          <a:prstGeom prst="rect">
            <a:avLst/>
          </a:prstGeom>
        </p:spPr>
      </p:pic>
      <p:pic>
        <p:nvPicPr>
          <p:cNvPr id="17" name="Picture 16">
            <a:extLst>
              <a:ext uri="{FF2B5EF4-FFF2-40B4-BE49-F238E27FC236}">
                <a16:creationId xmlns:a16="http://schemas.microsoft.com/office/drawing/2014/main" id="{581D84B0-D4D4-7146-AAAA-9A693AC9C1FC}"/>
              </a:ext>
            </a:extLst>
          </p:cNvPr>
          <p:cNvPicPr>
            <a:picLocks noChangeAspect="1"/>
          </p:cNvPicPr>
          <p:nvPr/>
        </p:nvPicPr>
        <p:blipFill>
          <a:blip r:embed="rId4"/>
          <a:stretch>
            <a:fillRect/>
          </a:stretch>
        </p:blipFill>
        <p:spPr>
          <a:xfrm>
            <a:off x="4268420" y="4033980"/>
            <a:ext cx="2590800" cy="1734772"/>
          </a:xfrm>
          <a:prstGeom prst="rect">
            <a:avLst/>
          </a:prstGeom>
          <a:ln>
            <a:noFill/>
          </a:ln>
          <a:effectLst>
            <a:outerShdw blurRad="292100" dist="139700" dir="2700000" algn="tl" rotWithShape="0">
              <a:srgbClr val="333333">
                <a:alpha val="65000"/>
              </a:srgbClr>
            </a:outerShdw>
          </a:effectLst>
        </p:spPr>
      </p:pic>
      <p:pic>
        <p:nvPicPr>
          <p:cNvPr id="4" name="Picture 3">
            <a:extLst>
              <a:ext uri="{FF2B5EF4-FFF2-40B4-BE49-F238E27FC236}">
                <a16:creationId xmlns:a16="http://schemas.microsoft.com/office/drawing/2014/main" id="{871A061D-F988-E362-6BF4-4CD79DCA027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5" name="Picture 4">
            <a:extLst>
              <a:ext uri="{FF2B5EF4-FFF2-40B4-BE49-F238E27FC236}">
                <a16:creationId xmlns:a16="http://schemas.microsoft.com/office/drawing/2014/main" id="{483932BA-4926-3A06-2AD6-062C7602DE40}"/>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6" name="Picture 5">
            <a:extLst>
              <a:ext uri="{FF2B5EF4-FFF2-40B4-BE49-F238E27FC236}">
                <a16:creationId xmlns:a16="http://schemas.microsoft.com/office/drawing/2014/main" id="{4E5388A6-4B07-EED7-FD9B-AFA70C45C646}"/>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CCF5327E-DCB3-7AF1-B7FF-44E0C5A7A0A5}"/>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0DF2A5AC-E16C-E454-9108-30AF413ED7D2}"/>
              </a:ext>
            </a:extLst>
          </p:cNvPr>
          <p:cNvPicPr>
            <a:picLocks noChangeAspect="1"/>
          </p:cNvPicPr>
          <p:nvPr/>
        </p:nvPicPr>
        <p:blipFill>
          <a:blip r:embed="rId8"/>
          <a:stretch>
            <a:fillRect/>
          </a:stretch>
        </p:blipFill>
        <p:spPr>
          <a:xfrm>
            <a:off x="11289" y="14061"/>
            <a:ext cx="9533101" cy="1610200"/>
          </a:xfrm>
          <a:prstGeom prst="rect">
            <a:avLst/>
          </a:prstGeom>
        </p:spPr>
      </p:pic>
      <p:sp>
        <p:nvSpPr>
          <p:cNvPr id="10" name="TextBox 9">
            <a:extLst>
              <a:ext uri="{FF2B5EF4-FFF2-40B4-BE49-F238E27FC236}">
                <a16:creationId xmlns:a16="http://schemas.microsoft.com/office/drawing/2014/main" id="{97A8F1B6-65F4-FCAB-8BBF-D481F3E7FAE2}"/>
              </a:ext>
            </a:extLst>
          </p:cNvPr>
          <p:cNvSpPr txBox="1"/>
          <p:nvPr/>
        </p:nvSpPr>
        <p:spPr>
          <a:xfrm>
            <a:off x="2325914" y="543490"/>
            <a:ext cx="4304383"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Communication Concepts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4745868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4821" name="Picture 7">
            <a:extLst>
              <a:ext uri="{FF2B5EF4-FFF2-40B4-BE49-F238E27FC236}">
                <a16:creationId xmlns:a16="http://schemas.microsoft.com/office/drawing/2014/main" id="{DEFB78A0-D67B-1B40-A602-6018C4C6BC9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2514600"/>
            <a:ext cx="8229600" cy="149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عنصر نائب للمحتوى 6">
            <a:extLst>
              <a:ext uri="{FF2B5EF4-FFF2-40B4-BE49-F238E27FC236}">
                <a16:creationId xmlns:a16="http://schemas.microsoft.com/office/drawing/2014/main" id="{FDD6D552-092F-244B-AE9D-6C86E45294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2" name="Picture 1">
            <a:extLst>
              <a:ext uri="{FF2B5EF4-FFF2-40B4-BE49-F238E27FC236}">
                <a16:creationId xmlns:a16="http://schemas.microsoft.com/office/drawing/2014/main" id="{8DAF6521-7957-11FE-D1C8-413F08BC9C0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70838F9D-F7D4-5077-AD63-BC7E52FACFF7}"/>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D5F75BB7-DE82-546F-F257-0CA73B8DDA9B}"/>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66EFA67C-0441-FEFD-2483-F0428742BEE7}"/>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D3888FC0-09C7-F90D-ECBA-A12D37442256}"/>
              </a:ext>
            </a:extLst>
          </p:cNvPr>
          <p:cNvPicPr>
            <a:picLocks noChangeAspect="1"/>
          </p:cNvPicPr>
          <p:nvPr/>
        </p:nvPicPr>
        <p:blipFill>
          <a:blip r:embed="rId8"/>
          <a:stretch>
            <a:fillRect/>
          </a:stretch>
        </p:blipFill>
        <p:spPr>
          <a:xfrm>
            <a:off x="11289" y="0"/>
            <a:ext cx="9533101" cy="1610200"/>
          </a:xfrm>
          <a:prstGeom prst="rect">
            <a:avLst/>
          </a:prstGeom>
        </p:spPr>
      </p:pic>
      <p:sp>
        <p:nvSpPr>
          <p:cNvPr id="9" name="TextBox 8">
            <a:extLst>
              <a:ext uri="{FF2B5EF4-FFF2-40B4-BE49-F238E27FC236}">
                <a16:creationId xmlns:a16="http://schemas.microsoft.com/office/drawing/2014/main" id="{19592CA8-A137-B817-175A-1243E880D4A6}"/>
              </a:ext>
            </a:extLst>
          </p:cNvPr>
          <p:cNvSpPr txBox="1"/>
          <p:nvPr/>
        </p:nvSpPr>
        <p:spPr>
          <a:xfrm>
            <a:off x="2325914" y="543490"/>
            <a:ext cx="2565126"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The Grapevine</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5" name="Content Placeholder 5">
            <a:extLst>
              <a:ext uri="{FF2B5EF4-FFF2-40B4-BE49-F238E27FC236}">
                <a16:creationId xmlns:a16="http://schemas.microsoft.com/office/drawing/2014/main" id="{8FF0048D-6F85-A349-BDCE-E7E2EBF23870}"/>
              </a:ext>
            </a:extLst>
          </p:cNvPr>
          <p:cNvSpPr>
            <a:spLocks noGrp="1"/>
          </p:cNvSpPr>
          <p:nvPr>
            <p:ph idx="1"/>
          </p:nvPr>
        </p:nvSpPr>
        <p:spPr>
          <a:xfrm>
            <a:off x="2286000" y="1570038"/>
            <a:ext cx="8229600" cy="3763962"/>
          </a:xfrm>
        </p:spPr>
        <p:txBody>
          <a:bodyPr>
            <a:normAutofit fontScale="92500" lnSpcReduction="10000"/>
          </a:bodyPr>
          <a:lstStyle/>
          <a:p>
            <a:pPr>
              <a:buFont typeface="Arial" panose="020B0604020202020204" pitchFamily="34" charset="0"/>
              <a:buNone/>
            </a:pPr>
            <a:r>
              <a:rPr lang="en-US" altLang="en-US" sz="3200" b="1">
                <a:solidFill>
                  <a:srgbClr val="648596"/>
                </a:solidFill>
                <a:ea typeface="ＭＳ Ｐゴシック" panose="020B0600070205080204" pitchFamily="34" charset="-128"/>
              </a:rPr>
              <a:t>	Decoding</a:t>
            </a:r>
            <a:r>
              <a:rPr lang="en-US" altLang="en-US" sz="3200">
                <a:solidFill>
                  <a:srgbClr val="648596"/>
                </a:solidFill>
                <a:ea typeface="ＭＳ Ｐゴシック" panose="020B0600070205080204" pitchFamily="34" charset="-128"/>
              </a:rPr>
              <a:t>:</a:t>
            </a:r>
          </a:p>
          <a:p>
            <a:pPr>
              <a:buFont typeface="Arial" panose="020B0604020202020204" pitchFamily="34" charset="0"/>
              <a:buNone/>
            </a:pPr>
            <a:r>
              <a:rPr lang="en-US" altLang="en-US" sz="3200">
                <a:ea typeface="ＭＳ Ｐゴシック" panose="020B0600070205080204" pitchFamily="34" charset="-128"/>
              </a:rPr>
              <a:t>	Translating a received message.</a:t>
            </a:r>
          </a:p>
          <a:p>
            <a:pPr>
              <a:buFont typeface="Arial" panose="020B0604020202020204" pitchFamily="34" charset="0"/>
              <a:buNone/>
            </a:pPr>
            <a:endParaRPr lang="en-US" altLang="en-US" sz="3200">
              <a:ea typeface="ＭＳ Ｐゴシック" panose="020B0600070205080204" pitchFamily="34" charset="-128"/>
            </a:endParaRPr>
          </a:p>
          <a:p>
            <a:pPr>
              <a:buFont typeface="Arial" panose="020B0604020202020204" pitchFamily="34" charset="0"/>
              <a:buNone/>
            </a:pPr>
            <a:r>
              <a:rPr lang="en-US" altLang="en-US" sz="3200" b="1">
                <a:solidFill>
                  <a:srgbClr val="648596"/>
                </a:solidFill>
                <a:ea typeface="ＭＳ Ｐゴシック" panose="020B0600070205080204" pitchFamily="34" charset="-128"/>
              </a:rPr>
              <a:t>	Feedback: </a:t>
            </a:r>
          </a:p>
          <a:p>
            <a:pPr>
              <a:buFont typeface="Arial" panose="020B0604020202020204" pitchFamily="34" charset="0"/>
              <a:buNone/>
            </a:pPr>
            <a:r>
              <a:rPr lang="en-US" altLang="en-US" sz="3200">
                <a:ea typeface="ＭＳ Ｐゴシック" panose="020B0600070205080204" pitchFamily="34" charset="-128"/>
              </a:rPr>
              <a:t>	Checking to see how successfully a message has been transferred.</a:t>
            </a:r>
          </a:p>
        </p:txBody>
      </p:sp>
      <p:pic>
        <p:nvPicPr>
          <p:cNvPr id="7" name="عنصر نائب للمحتوى 6">
            <a:extLst>
              <a:ext uri="{FF2B5EF4-FFF2-40B4-BE49-F238E27FC236}">
                <a16:creationId xmlns:a16="http://schemas.microsoft.com/office/drawing/2014/main" id="{374DD5AB-3043-C249-A7A0-865832C1BF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2" name="Picture 1">
            <a:extLst>
              <a:ext uri="{FF2B5EF4-FFF2-40B4-BE49-F238E27FC236}">
                <a16:creationId xmlns:a16="http://schemas.microsoft.com/office/drawing/2014/main" id="{98D12D70-00EB-9A54-20F4-2BDC25BD23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A2122A30-B7BE-E2E7-D521-4CC6B132D2A8}"/>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F55B71A6-7FD2-E67D-6347-F7B7147996F0}"/>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52601A0A-EA26-E5E8-8FFF-02479A96501E}"/>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28048A31-DFE2-E672-709B-88CD49B93569}"/>
              </a:ext>
            </a:extLst>
          </p:cNvPr>
          <p:cNvPicPr>
            <a:picLocks noChangeAspect="1"/>
          </p:cNvPicPr>
          <p:nvPr/>
        </p:nvPicPr>
        <p:blipFill>
          <a:blip r:embed="rId7"/>
          <a:stretch>
            <a:fillRect/>
          </a:stretch>
        </p:blipFill>
        <p:spPr>
          <a:xfrm>
            <a:off x="11289" y="0"/>
            <a:ext cx="9533101" cy="1610200"/>
          </a:xfrm>
          <a:prstGeom prst="rect">
            <a:avLst/>
          </a:prstGeom>
        </p:spPr>
      </p:pic>
      <p:sp>
        <p:nvSpPr>
          <p:cNvPr id="9" name="TextBox 8">
            <a:extLst>
              <a:ext uri="{FF2B5EF4-FFF2-40B4-BE49-F238E27FC236}">
                <a16:creationId xmlns:a16="http://schemas.microsoft.com/office/drawing/2014/main" id="{EC1A59ED-AAAD-13CB-BBDC-809C0FF7B9C3}"/>
              </a:ext>
            </a:extLst>
          </p:cNvPr>
          <p:cNvSpPr txBox="1"/>
          <p:nvPr/>
        </p:nvSpPr>
        <p:spPr>
          <a:xfrm>
            <a:off x="2325914" y="543490"/>
            <a:ext cx="4086375"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Decoding and Feedback</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30614" y="1560866"/>
            <a:ext cx="11688853" cy="4994970"/>
          </a:xfrm>
        </p:spPr>
        <p:txBody>
          <a:bodyPr>
            <a:noAutofit/>
          </a:bodyPr>
          <a:lstStyle/>
          <a:p>
            <a:r>
              <a:rPr lang="en-US" sz="1800" b="1" dirty="0">
                <a:solidFill>
                  <a:srgbClr val="002060"/>
                </a:solidFill>
              </a:rPr>
              <a:t>Interactive Communication </a:t>
            </a:r>
            <a:r>
              <a:rPr lang="en-US" sz="1800" dirty="0">
                <a:solidFill>
                  <a:srgbClr val="002060"/>
                </a:solidFill>
              </a:rPr>
              <a:t>is ideal, but not always available or practical.</a:t>
            </a:r>
          </a:p>
          <a:p>
            <a:r>
              <a:rPr lang="en-US" sz="1800" b="1" dirty="0">
                <a:solidFill>
                  <a:srgbClr val="002060"/>
                </a:solidFill>
              </a:rPr>
              <a:t>Push/Pull Communication </a:t>
            </a:r>
            <a:r>
              <a:rPr lang="en-US" sz="1800" dirty="0">
                <a:solidFill>
                  <a:srgbClr val="002060"/>
                </a:solidFill>
              </a:rPr>
              <a:t>share a </a:t>
            </a:r>
            <a:r>
              <a:rPr lang="en-US" sz="1800" u="sng" dirty="0">
                <a:solidFill>
                  <a:srgbClr val="002060"/>
                </a:solidFill>
              </a:rPr>
              <a:t>weakness</a:t>
            </a:r>
            <a:r>
              <a:rPr lang="en-US" sz="1800" dirty="0">
                <a:solidFill>
                  <a:srgbClr val="002060"/>
                </a:solidFill>
              </a:rPr>
              <a:t>: Sender is only sure it was sent, not if it was received or understood</a:t>
            </a:r>
          </a:p>
          <a:p>
            <a:pPr lvl="1"/>
            <a:r>
              <a:rPr lang="en-US" b="1" dirty="0">
                <a:solidFill>
                  <a:srgbClr val="002060"/>
                </a:solidFill>
              </a:rPr>
              <a:t>Push Communication </a:t>
            </a:r>
            <a:r>
              <a:rPr lang="en-US" dirty="0">
                <a:solidFill>
                  <a:srgbClr val="002060"/>
                </a:solidFill>
              </a:rPr>
              <a:t>is one-way communication sent to one or more recipients</a:t>
            </a:r>
          </a:p>
          <a:p>
            <a:pPr lvl="2"/>
            <a:r>
              <a:rPr lang="en-US" sz="1800" dirty="0">
                <a:solidFill>
                  <a:srgbClr val="002060"/>
                </a:solidFill>
              </a:rPr>
              <a:t>Email, radio broadcasts, and postal main are common examples</a:t>
            </a:r>
          </a:p>
          <a:p>
            <a:pPr lvl="1"/>
            <a:r>
              <a:rPr lang="en-US" b="1" dirty="0">
                <a:solidFill>
                  <a:srgbClr val="002060"/>
                </a:solidFill>
              </a:rPr>
              <a:t>Pull Communication </a:t>
            </a:r>
            <a:r>
              <a:rPr lang="en-US" dirty="0">
                <a:solidFill>
                  <a:srgbClr val="002060"/>
                </a:solidFill>
              </a:rPr>
              <a:t>allows the recipient(s) to receive the communication at will</a:t>
            </a:r>
          </a:p>
          <a:p>
            <a:pPr lvl="2"/>
            <a:r>
              <a:rPr lang="en-US" sz="1800" dirty="0">
                <a:solidFill>
                  <a:srgbClr val="002060"/>
                </a:solidFill>
              </a:rPr>
              <a:t>Websites and bulletin boards are common examples</a:t>
            </a:r>
          </a:p>
          <a:p>
            <a:r>
              <a:rPr lang="en-US" sz="1800" b="1" dirty="0">
                <a:solidFill>
                  <a:srgbClr val="002060"/>
                </a:solidFill>
              </a:rPr>
              <a:t>Hybrid Communication </a:t>
            </a:r>
            <a:r>
              <a:rPr lang="en-US" sz="1800" dirty="0">
                <a:solidFill>
                  <a:srgbClr val="002060"/>
                </a:solidFill>
              </a:rPr>
              <a:t>combines push and pull communication, capturing the strengths of both</a:t>
            </a:r>
          </a:p>
          <a:p>
            <a:pPr lvl="1"/>
            <a:r>
              <a:rPr lang="en-US" sz="1600" dirty="0">
                <a:solidFill>
                  <a:srgbClr val="002060"/>
                </a:solidFill>
              </a:rPr>
              <a:t>Sending an email which includes a link to a website or file storage area is a common example</a:t>
            </a:r>
          </a:p>
          <a:p>
            <a:pPr lvl="1"/>
            <a:r>
              <a:rPr lang="en-US" sz="1600" dirty="0">
                <a:solidFill>
                  <a:srgbClr val="002060"/>
                </a:solidFill>
              </a:rPr>
              <a:t>By </a:t>
            </a:r>
            <a:r>
              <a:rPr lang="en-US" sz="1600" i="1" dirty="0">
                <a:solidFill>
                  <a:srgbClr val="002060"/>
                </a:solidFill>
              </a:rPr>
              <a:t>pushing</a:t>
            </a:r>
            <a:r>
              <a:rPr lang="en-US" sz="1600" dirty="0">
                <a:solidFill>
                  <a:srgbClr val="002060"/>
                </a:solidFill>
              </a:rPr>
              <a:t> the communication which includes the ability for the recipient to</a:t>
            </a:r>
            <a:r>
              <a:rPr lang="en-US" sz="1600" i="1" dirty="0">
                <a:solidFill>
                  <a:srgbClr val="002060"/>
                </a:solidFill>
              </a:rPr>
              <a:t> pull </a:t>
            </a:r>
            <a:r>
              <a:rPr lang="en-US" sz="1600" dirty="0">
                <a:solidFill>
                  <a:srgbClr val="002060"/>
                </a:solidFill>
              </a:rPr>
              <a:t>in the future, the sender increases the chance that the recipient(s) will receive the message</a:t>
            </a:r>
          </a:p>
        </p:txBody>
      </p:sp>
      <p:sp>
        <p:nvSpPr>
          <p:cNvPr id="4" name="TextBox 3">
            <a:extLst>
              <a:ext uri="{FF2B5EF4-FFF2-40B4-BE49-F238E27FC236}">
                <a16:creationId xmlns:a16="http://schemas.microsoft.com/office/drawing/2014/main" id="{DCD88B46-D51D-054F-9F0C-5C3A5F7BB37D}"/>
              </a:ext>
            </a:extLst>
          </p:cNvPr>
          <p:cNvSpPr txBox="1"/>
          <p:nvPr/>
        </p:nvSpPr>
        <p:spPr>
          <a:xfrm>
            <a:off x="-466489" y="6392753"/>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155-158.</a:t>
            </a:r>
          </a:p>
        </p:txBody>
      </p:sp>
      <p:pic>
        <p:nvPicPr>
          <p:cNvPr id="6" name="عنصر نائب للمحتوى 6">
            <a:extLst>
              <a:ext uri="{FF2B5EF4-FFF2-40B4-BE49-F238E27FC236}">
                <a16:creationId xmlns:a16="http://schemas.microsoft.com/office/drawing/2014/main" id="{1DE3CFAF-C05F-3449-97E3-66A13AF3BD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7" name="Picture 6">
            <a:extLst>
              <a:ext uri="{FF2B5EF4-FFF2-40B4-BE49-F238E27FC236}">
                <a16:creationId xmlns:a16="http://schemas.microsoft.com/office/drawing/2014/main" id="{C046CA5C-A1AF-539B-0B1C-022D25BCAA6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8" name="Picture 7">
            <a:extLst>
              <a:ext uri="{FF2B5EF4-FFF2-40B4-BE49-F238E27FC236}">
                <a16:creationId xmlns:a16="http://schemas.microsoft.com/office/drawing/2014/main" id="{26F6AF14-4E9F-5958-8F5B-B000AA7EA6ED}"/>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9" name="Picture 8">
            <a:extLst>
              <a:ext uri="{FF2B5EF4-FFF2-40B4-BE49-F238E27FC236}">
                <a16:creationId xmlns:a16="http://schemas.microsoft.com/office/drawing/2014/main" id="{9AF82BD9-3C62-CFF1-6717-69385D36A6B9}"/>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7756819C-0E11-2BAE-8798-7398DD7B6D27}"/>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1" name="Picture 10">
            <a:extLst>
              <a:ext uri="{FF2B5EF4-FFF2-40B4-BE49-F238E27FC236}">
                <a16:creationId xmlns:a16="http://schemas.microsoft.com/office/drawing/2014/main" id="{2EEF62BD-89CD-2707-CC37-50AE073246EB}"/>
              </a:ext>
            </a:extLst>
          </p:cNvPr>
          <p:cNvPicPr>
            <a:picLocks noChangeAspect="1"/>
          </p:cNvPicPr>
          <p:nvPr/>
        </p:nvPicPr>
        <p:blipFill>
          <a:blip r:embed="rId7"/>
          <a:stretch>
            <a:fillRect/>
          </a:stretch>
        </p:blipFill>
        <p:spPr>
          <a:xfrm>
            <a:off x="11289" y="0"/>
            <a:ext cx="9533101" cy="1610200"/>
          </a:xfrm>
          <a:prstGeom prst="rect">
            <a:avLst/>
          </a:prstGeom>
        </p:spPr>
      </p:pic>
      <p:sp>
        <p:nvSpPr>
          <p:cNvPr id="12" name="TextBox 11">
            <a:extLst>
              <a:ext uri="{FF2B5EF4-FFF2-40B4-BE49-F238E27FC236}">
                <a16:creationId xmlns:a16="http://schemas.microsoft.com/office/drawing/2014/main" id="{EE77E04E-C5CE-3588-BD33-3CF11819DA0B}"/>
              </a:ext>
            </a:extLst>
          </p:cNvPr>
          <p:cNvSpPr txBox="1"/>
          <p:nvPr/>
        </p:nvSpPr>
        <p:spPr>
          <a:xfrm>
            <a:off x="2325914" y="543490"/>
            <a:ext cx="5840060"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Push / Pull / Hybrid Communication</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1679539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013B923E-D08B-F5C3-1B0E-D6914E305A4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D813FEFE-5A27-663E-0E1C-83C684869D0E}"/>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CD7495ED-061C-8D41-1D2C-59940B5622C1}"/>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BF4FA5F4-F95A-B5A2-0DDD-3C9DBD61B020}"/>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0A72C74F-BDCD-1E3B-6149-F6D5D843B625}"/>
              </a:ext>
            </a:extLst>
          </p:cNvPr>
          <p:cNvPicPr>
            <a:picLocks noChangeAspect="1"/>
          </p:cNvPicPr>
          <p:nvPr/>
        </p:nvPicPr>
        <p:blipFill>
          <a:blip r:embed="rId7"/>
          <a:stretch>
            <a:fillRect/>
          </a:stretch>
        </p:blipFill>
        <p:spPr>
          <a:xfrm>
            <a:off x="-1" y="-226119"/>
            <a:ext cx="10535479" cy="3923475"/>
          </a:xfrm>
          <a:prstGeom prst="rect">
            <a:avLst/>
          </a:prstGeom>
        </p:spPr>
      </p:pic>
      <p:sp>
        <p:nvSpPr>
          <p:cNvPr id="10" name="TextBox 9">
            <a:extLst>
              <a:ext uri="{FF2B5EF4-FFF2-40B4-BE49-F238E27FC236}">
                <a16:creationId xmlns:a16="http://schemas.microsoft.com/office/drawing/2014/main" id="{F2B057E6-4111-D4E0-07E3-514C4AD45497}"/>
              </a:ext>
            </a:extLst>
          </p:cNvPr>
          <p:cNvSpPr txBox="1"/>
          <p:nvPr/>
        </p:nvSpPr>
        <p:spPr>
          <a:xfrm>
            <a:off x="2609131" y="1139299"/>
            <a:ext cx="7303495" cy="1569660"/>
          </a:xfrm>
          <a:prstGeom prst="rect">
            <a:avLst/>
          </a:prstGeom>
          <a:noFill/>
        </p:spPr>
        <p:txBody>
          <a:bodyPr wrap="square" rtlCol="0">
            <a:spAutoFit/>
          </a:bodyPr>
          <a:lstStyle/>
          <a:p>
            <a:pPr algn="ctr" defTabSz="914400">
              <a:defRPr/>
            </a:pPr>
            <a:br>
              <a:rPr lang="en-US" sz="3200" dirty="0">
                <a:solidFill>
                  <a:prstClr val="white"/>
                </a:solidFill>
                <a:latin typeface="Tajawal Medium" panose="00000600000000000000" pitchFamily="2" charset="-78"/>
                <a:cs typeface="Tajawal Medium" panose="00000600000000000000" pitchFamily="2" charset="-78"/>
                <a:sym typeface="Arial"/>
              </a:rPr>
            </a:br>
            <a:r>
              <a:rPr lang="en-US" sz="3200" dirty="0">
                <a:solidFill>
                  <a:prstClr val="white"/>
                </a:solidFill>
                <a:latin typeface="Tajawal Medium" panose="00000600000000000000" pitchFamily="2" charset="-78"/>
                <a:cs typeface="Tajawal Medium" panose="00000600000000000000" pitchFamily="2" charset="-78"/>
                <a:sym typeface="Arial"/>
              </a:rPr>
              <a:t>10.5 Leadership communication skills in the workplace</a:t>
            </a:r>
          </a:p>
        </p:txBody>
      </p:sp>
    </p:spTree>
    <p:extLst>
      <p:ext uri="{BB962C8B-B14F-4D97-AF65-F5344CB8AC3E}">
        <p14:creationId xmlns:p14="http://schemas.microsoft.com/office/powerpoint/2010/main" val="34781744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3199186-DB30-D943-9F4E-E40B6E88FF78}"/>
              </a:ext>
            </a:extLst>
          </p:cNvPr>
          <p:cNvSpPr>
            <a:spLocks noGrp="1"/>
          </p:cNvSpPr>
          <p:nvPr>
            <p:ph idx="1"/>
          </p:nvPr>
        </p:nvSpPr>
        <p:spPr>
          <a:xfrm>
            <a:off x="238539" y="2002559"/>
            <a:ext cx="8654002" cy="3748884"/>
          </a:xfrm>
        </p:spPr>
        <p:txBody>
          <a:bodyPr>
            <a:normAutofit fontScale="92500"/>
          </a:bodyPr>
          <a:lstStyle/>
          <a:p>
            <a:r>
              <a:rPr lang="en-US" sz="2400" dirty="0">
                <a:solidFill>
                  <a:srgbClr val="002060"/>
                </a:solidFill>
              </a:rPr>
              <a:t>Here are six steps to help you communicate effectively as a leader:</a:t>
            </a:r>
          </a:p>
          <a:p>
            <a:r>
              <a:rPr lang="en-US" sz="2400" dirty="0">
                <a:solidFill>
                  <a:srgbClr val="002060"/>
                </a:solidFill>
              </a:rPr>
              <a:t>Clearly define goals for each team member.</a:t>
            </a:r>
          </a:p>
          <a:p>
            <a:r>
              <a:rPr lang="en-US" sz="2400" dirty="0">
                <a:solidFill>
                  <a:srgbClr val="002060"/>
                </a:solidFill>
              </a:rPr>
              <a:t>Be proactive.</a:t>
            </a:r>
          </a:p>
          <a:p>
            <a:r>
              <a:rPr lang="en-US" sz="2400" dirty="0">
                <a:solidFill>
                  <a:srgbClr val="002060"/>
                </a:solidFill>
              </a:rPr>
              <a:t>Streamline your method of communication with your team.</a:t>
            </a:r>
          </a:p>
          <a:p>
            <a:r>
              <a:rPr lang="en-US" sz="2400" dirty="0">
                <a:solidFill>
                  <a:srgbClr val="002060"/>
                </a:solidFill>
              </a:rPr>
              <a:t>Stay in constant contact with your team.</a:t>
            </a:r>
          </a:p>
          <a:p>
            <a:r>
              <a:rPr lang="en-US" sz="2400" dirty="0">
                <a:solidFill>
                  <a:srgbClr val="002060"/>
                </a:solidFill>
              </a:rPr>
              <a:t>Set deadlines and follow up.</a:t>
            </a:r>
          </a:p>
          <a:p>
            <a:endParaRPr lang="en-SA" sz="2400" dirty="0">
              <a:solidFill>
                <a:srgbClr val="002060"/>
              </a:solidFill>
            </a:endParaRPr>
          </a:p>
        </p:txBody>
      </p:sp>
      <p:pic>
        <p:nvPicPr>
          <p:cNvPr id="7170" name="Picture 2" descr="Leadership Communication: Communications Skills Course | KnowledgeCity">
            <a:extLst>
              <a:ext uri="{FF2B5EF4-FFF2-40B4-BE49-F238E27FC236}">
                <a16:creationId xmlns:a16="http://schemas.microsoft.com/office/drawing/2014/main" id="{6731E456-7335-6341-8B5C-D74C98755E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31250" y="2002559"/>
            <a:ext cx="2959100" cy="2222500"/>
          </a:xfrm>
          <a:prstGeom prst="rect">
            <a:avLst/>
          </a:prstGeom>
          <a:noFill/>
          <a:extLst>
            <a:ext uri="{909E8E84-426E-40DD-AFC4-6F175D3DCCD1}">
              <a14:hiddenFill xmlns:a14="http://schemas.microsoft.com/office/drawing/2010/main">
                <a:solidFill>
                  <a:srgbClr val="FFFFFF"/>
                </a:solidFill>
              </a14:hiddenFill>
            </a:ext>
          </a:extLst>
        </p:spPr>
      </p:pic>
      <p:pic>
        <p:nvPicPr>
          <p:cNvPr id="5" name="عنصر نائب للمحتوى 6">
            <a:extLst>
              <a:ext uri="{FF2B5EF4-FFF2-40B4-BE49-F238E27FC236}">
                <a16:creationId xmlns:a16="http://schemas.microsoft.com/office/drawing/2014/main" id="{144BE230-3BEA-2940-B135-F0ABF728C0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4" name="Picture 3">
            <a:extLst>
              <a:ext uri="{FF2B5EF4-FFF2-40B4-BE49-F238E27FC236}">
                <a16:creationId xmlns:a16="http://schemas.microsoft.com/office/drawing/2014/main" id="{53E3117C-9789-434B-A846-72CEB12FDCF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7" name="Picture 6">
            <a:extLst>
              <a:ext uri="{FF2B5EF4-FFF2-40B4-BE49-F238E27FC236}">
                <a16:creationId xmlns:a16="http://schemas.microsoft.com/office/drawing/2014/main" id="{3F9F434F-C132-1849-0624-F968C7BD6E7B}"/>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AA5C2AE8-3668-C0A0-0E77-CD76882461E0}"/>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EE4E9818-41CB-8888-5970-49C20D287BB6}"/>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9AB08E01-45C4-34A7-C4D3-0A46E91FE9A7}"/>
              </a:ext>
            </a:extLst>
          </p:cNvPr>
          <p:cNvPicPr>
            <a:picLocks noChangeAspect="1"/>
          </p:cNvPicPr>
          <p:nvPr/>
        </p:nvPicPr>
        <p:blipFill>
          <a:blip r:embed="rId7"/>
          <a:stretch>
            <a:fillRect/>
          </a:stretch>
        </p:blipFill>
        <p:spPr>
          <a:xfrm>
            <a:off x="0" y="17516"/>
            <a:ext cx="10390942" cy="1610200"/>
          </a:xfrm>
          <a:prstGeom prst="rect">
            <a:avLst/>
          </a:prstGeom>
        </p:spPr>
      </p:pic>
      <p:sp>
        <p:nvSpPr>
          <p:cNvPr id="11" name="TextBox 10">
            <a:extLst>
              <a:ext uri="{FF2B5EF4-FFF2-40B4-BE49-F238E27FC236}">
                <a16:creationId xmlns:a16="http://schemas.microsoft.com/office/drawing/2014/main" id="{B3BEE795-AF8D-827D-50F6-879C519E66E9}"/>
              </a:ext>
            </a:extLst>
          </p:cNvPr>
          <p:cNvSpPr txBox="1"/>
          <p:nvPr/>
        </p:nvSpPr>
        <p:spPr>
          <a:xfrm>
            <a:off x="2325914" y="543490"/>
            <a:ext cx="8065028" cy="954107"/>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Leadership communication skills in the workplace</a:t>
            </a:r>
            <a:br>
              <a:rPr lang="en-US" sz="2800" dirty="0">
                <a:solidFill>
                  <a:prstClr val="white"/>
                </a:solidFill>
                <a:latin typeface="Tajawal Medium" panose="00000600000000000000" pitchFamily="2" charset="-78"/>
                <a:cs typeface="Tajawal Medium" panose="00000600000000000000" pitchFamily="2" charset="-78"/>
                <a:sym typeface="Arial"/>
              </a:rPr>
            </a:b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22417064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30615" y="1252872"/>
            <a:ext cx="10195036" cy="5201164"/>
          </a:xfrm>
        </p:spPr>
        <p:txBody>
          <a:bodyPr>
            <a:normAutofit/>
          </a:bodyPr>
          <a:lstStyle/>
          <a:p>
            <a:pPr marL="457200" indent="-457200">
              <a:buFont typeface="+mj-lt"/>
              <a:buAutoNum type="arabicPeriod"/>
            </a:pPr>
            <a:r>
              <a:rPr lang="en-US" sz="1800" dirty="0">
                <a:solidFill>
                  <a:srgbClr val="002060"/>
                </a:solidFill>
              </a:rPr>
              <a:t>Communicative leaders coach and enable employees to be self- managing. </a:t>
            </a:r>
          </a:p>
          <a:p>
            <a:pPr marL="457200" indent="-457200">
              <a:buFont typeface="+mj-lt"/>
              <a:buAutoNum type="arabicPeriod"/>
            </a:pPr>
            <a:r>
              <a:rPr lang="en-US" sz="1800" dirty="0">
                <a:solidFill>
                  <a:srgbClr val="002060"/>
                </a:solidFill>
              </a:rPr>
              <a:t>Communicative leaders provide structures that facilitate the work. </a:t>
            </a:r>
          </a:p>
          <a:p>
            <a:pPr marL="457200" indent="-457200">
              <a:buFont typeface="+mj-lt"/>
              <a:buAutoNum type="arabicPeriod"/>
            </a:pPr>
            <a:r>
              <a:rPr lang="en-US" sz="1800" dirty="0">
                <a:solidFill>
                  <a:srgbClr val="002060"/>
                </a:solidFill>
              </a:rPr>
              <a:t>Communicative leaders set clear expectations for quality, productivity, and professionalism. </a:t>
            </a:r>
          </a:p>
          <a:p>
            <a:pPr marL="457200" indent="-457200">
              <a:buFont typeface="+mj-lt"/>
              <a:buAutoNum type="arabicPeriod"/>
            </a:pPr>
            <a:r>
              <a:rPr lang="en-US" sz="1800" dirty="0">
                <a:solidFill>
                  <a:srgbClr val="002060"/>
                </a:solidFill>
              </a:rPr>
              <a:t>Communicative leaders are approachable, respectful, and express concern for employees. </a:t>
            </a:r>
          </a:p>
          <a:p>
            <a:pPr marL="457200" indent="-457200">
              <a:buFont typeface="+mj-lt"/>
              <a:buAutoNum type="arabicPeriod"/>
            </a:pPr>
            <a:r>
              <a:rPr lang="en-US" sz="1800" dirty="0">
                <a:solidFill>
                  <a:srgbClr val="002060"/>
                </a:solidFill>
              </a:rPr>
              <a:t>Communicative leaders actively engage in problem solving, follow up on feedback, and advocate for the unit. </a:t>
            </a:r>
          </a:p>
          <a:p>
            <a:pPr marL="457200" indent="-457200">
              <a:buFont typeface="+mj-lt"/>
              <a:buAutoNum type="arabicPeriod"/>
            </a:pPr>
            <a:r>
              <a:rPr lang="en-US" sz="1800" dirty="0">
                <a:solidFill>
                  <a:srgbClr val="002060"/>
                </a:solidFill>
              </a:rPr>
              <a:t>Communicative leaders convey direction and assist others in achieving their goals. </a:t>
            </a:r>
          </a:p>
          <a:p>
            <a:pPr marL="457200" indent="-457200">
              <a:buFont typeface="+mj-lt"/>
              <a:buAutoNum type="arabicPeriod"/>
            </a:pPr>
            <a:r>
              <a:rPr lang="en-US" sz="1800" dirty="0">
                <a:solidFill>
                  <a:srgbClr val="002060"/>
                </a:solidFill>
              </a:rPr>
              <a:t>Communicative leaders actively engage in framing of messages and events. </a:t>
            </a:r>
          </a:p>
          <a:p>
            <a:pPr marL="457200" indent="-457200">
              <a:buFont typeface="+mj-lt"/>
              <a:buAutoNum type="arabicPeriod"/>
            </a:pPr>
            <a:r>
              <a:rPr lang="en-US" sz="1800" dirty="0">
                <a:solidFill>
                  <a:srgbClr val="002060"/>
                </a:solidFill>
              </a:rPr>
              <a:t>Communicative leaders enable and support sensemaking. </a:t>
            </a:r>
          </a:p>
          <a:p>
            <a:pPr lvl="2"/>
            <a:endParaRPr lang="en-US" sz="1100" dirty="0">
              <a:solidFill>
                <a:srgbClr val="002060"/>
              </a:solidFill>
            </a:endParaRPr>
          </a:p>
        </p:txBody>
      </p:sp>
      <p:sp>
        <p:nvSpPr>
          <p:cNvPr id="4" name="TextBox 3"/>
          <p:cNvSpPr txBox="1"/>
          <p:nvPr/>
        </p:nvSpPr>
        <p:spPr>
          <a:xfrm>
            <a:off x="118534" y="654188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159-160.</a:t>
            </a:r>
          </a:p>
        </p:txBody>
      </p:sp>
      <p:pic>
        <p:nvPicPr>
          <p:cNvPr id="11266" name="Picture 2" descr="Great School Leadership 5: Communication | teacherhead">
            <a:extLst>
              <a:ext uri="{FF2B5EF4-FFF2-40B4-BE49-F238E27FC236}">
                <a16:creationId xmlns:a16="http://schemas.microsoft.com/office/drawing/2014/main" id="{71B32065-02B8-554A-9E71-180329CF07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78887" y="1515175"/>
            <a:ext cx="1729218" cy="173293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D6B3590D-331D-1EBF-7049-CCA43B678FE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8" name="Picture 7">
            <a:extLst>
              <a:ext uri="{FF2B5EF4-FFF2-40B4-BE49-F238E27FC236}">
                <a16:creationId xmlns:a16="http://schemas.microsoft.com/office/drawing/2014/main" id="{D2E9C9FC-DF5D-1A7F-7790-D7194DFFF91D}"/>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9" name="Picture 8">
            <a:extLst>
              <a:ext uri="{FF2B5EF4-FFF2-40B4-BE49-F238E27FC236}">
                <a16:creationId xmlns:a16="http://schemas.microsoft.com/office/drawing/2014/main" id="{51C1607F-5B64-2635-E517-6784FDEE45B0}"/>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33445DF8-E46E-0642-95B6-FBC4E91EFB5A}"/>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1" name="Picture 10">
            <a:extLst>
              <a:ext uri="{FF2B5EF4-FFF2-40B4-BE49-F238E27FC236}">
                <a16:creationId xmlns:a16="http://schemas.microsoft.com/office/drawing/2014/main" id="{01282188-3535-AA7B-841F-BA60A58EB554}"/>
              </a:ext>
            </a:extLst>
          </p:cNvPr>
          <p:cNvPicPr>
            <a:picLocks noChangeAspect="1"/>
          </p:cNvPicPr>
          <p:nvPr/>
        </p:nvPicPr>
        <p:blipFill>
          <a:blip r:embed="rId7"/>
          <a:stretch>
            <a:fillRect/>
          </a:stretch>
        </p:blipFill>
        <p:spPr>
          <a:xfrm>
            <a:off x="-1" y="-226118"/>
            <a:ext cx="10945755" cy="1610200"/>
          </a:xfrm>
          <a:prstGeom prst="rect">
            <a:avLst/>
          </a:prstGeom>
        </p:spPr>
      </p:pic>
      <p:sp>
        <p:nvSpPr>
          <p:cNvPr id="12" name="TextBox 11">
            <a:extLst>
              <a:ext uri="{FF2B5EF4-FFF2-40B4-BE49-F238E27FC236}">
                <a16:creationId xmlns:a16="http://schemas.microsoft.com/office/drawing/2014/main" id="{EDA5F735-DA4D-B8B3-1EBA-3C5F6CD02DBD}"/>
              </a:ext>
            </a:extLst>
          </p:cNvPr>
          <p:cNvSpPr txBox="1"/>
          <p:nvPr/>
        </p:nvSpPr>
        <p:spPr>
          <a:xfrm>
            <a:off x="2630714" y="403964"/>
            <a:ext cx="8143576"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Eight key principles of Communicative Leadership</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35706060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70172" y="1776258"/>
            <a:ext cx="11331497" cy="4128418"/>
          </a:xfrm>
        </p:spPr>
        <p:txBody>
          <a:bodyPr>
            <a:normAutofit fontScale="92500" lnSpcReduction="10000"/>
          </a:bodyPr>
          <a:lstStyle/>
          <a:p>
            <a:pPr algn="just"/>
            <a:r>
              <a:rPr lang="en-US" sz="2800" dirty="0">
                <a:solidFill>
                  <a:srgbClr val="002060"/>
                </a:solidFill>
              </a:rPr>
              <a:t>As we already know that communication has a great impact on effective leadership precisely the same is the case with leadership styles. Different leadership styles also influence communication process. </a:t>
            </a:r>
          </a:p>
          <a:p>
            <a:pPr algn="just"/>
            <a:endParaRPr lang="en-US" sz="1800" dirty="0">
              <a:solidFill>
                <a:srgbClr val="002060"/>
              </a:solidFill>
            </a:endParaRPr>
          </a:p>
          <a:p>
            <a:pPr marL="1257300" lvl="2" indent="-342900" algn="just">
              <a:buFont typeface="+mj-lt"/>
              <a:buAutoNum type="arabicPeriod"/>
            </a:pPr>
            <a:r>
              <a:rPr lang="en-US" sz="2000" b="1" dirty="0">
                <a:solidFill>
                  <a:srgbClr val="002060"/>
                </a:solidFill>
              </a:rPr>
              <a:t>Style According to the Situation </a:t>
            </a:r>
            <a:endParaRPr lang="en-US" sz="2000" dirty="0">
              <a:solidFill>
                <a:srgbClr val="002060"/>
              </a:solidFill>
            </a:endParaRPr>
          </a:p>
          <a:p>
            <a:pPr lvl="2" algn="just"/>
            <a:r>
              <a:rPr lang="en-US" sz="2000" dirty="0">
                <a:solidFill>
                  <a:srgbClr val="002060"/>
                </a:solidFill>
              </a:rPr>
              <a:t>Under every situation the communication gets affected as some situations demand direct and strict communication and in other situation leader has to opt for indirect ways of communication. This can even make communication an effective process sometimes or may lead to mis-communication. </a:t>
            </a:r>
          </a:p>
          <a:p>
            <a:pPr lvl="2" algn="just"/>
            <a:endParaRPr lang="en-US" sz="2000" dirty="0">
              <a:solidFill>
                <a:srgbClr val="002060"/>
              </a:solidFill>
            </a:endParaRPr>
          </a:p>
        </p:txBody>
      </p:sp>
      <p:pic>
        <p:nvPicPr>
          <p:cNvPr id="6" name="عنصر نائب للمحتوى 6">
            <a:extLst>
              <a:ext uri="{FF2B5EF4-FFF2-40B4-BE49-F238E27FC236}">
                <a16:creationId xmlns:a16="http://schemas.microsoft.com/office/drawing/2014/main" id="{EEF5A200-1E73-DD44-92AF-256A24294E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4" name="Picture 3">
            <a:extLst>
              <a:ext uri="{FF2B5EF4-FFF2-40B4-BE49-F238E27FC236}">
                <a16:creationId xmlns:a16="http://schemas.microsoft.com/office/drawing/2014/main" id="{5BE1900C-E5E5-0E25-1F61-8904C58FAA6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7" name="Picture 6">
            <a:extLst>
              <a:ext uri="{FF2B5EF4-FFF2-40B4-BE49-F238E27FC236}">
                <a16:creationId xmlns:a16="http://schemas.microsoft.com/office/drawing/2014/main" id="{D6C05001-B1C0-7062-3208-7D014EBB3171}"/>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FEFCFDCD-016C-1C61-869D-1A4FEAA50C0B}"/>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B04C9180-F612-915E-6CEE-7305BBB89650}"/>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DBA4BE0D-05E2-6549-43EE-9010FA42D137}"/>
              </a:ext>
            </a:extLst>
          </p:cNvPr>
          <p:cNvPicPr>
            <a:picLocks noChangeAspect="1"/>
          </p:cNvPicPr>
          <p:nvPr/>
        </p:nvPicPr>
        <p:blipFill>
          <a:blip r:embed="rId7"/>
          <a:stretch>
            <a:fillRect/>
          </a:stretch>
        </p:blipFill>
        <p:spPr>
          <a:xfrm>
            <a:off x="0" y="4333"/>
            <a:ext cx="10151165" cy="1610200"/>
          </a:xfrm>
          <a:prstGeom prst="rect">
            <a:avLst/>
          </a:prstGeom>
        </p:spPr>
      </p:pic>
      <p:sp>
        <p:nvSpPr>
          <p:cNvPr id="11" name="TextBox 10">
            <a:extLst>
              <a:ext uri="{FF2B5EF4-FFF2-40B4-BE49-F238E27FC236}">
                <a16:creationId xmlns:a16="http://schemas.microsoft.com/office/drawing/2014/main" id="{02D3E95C-ECE8-1DE4-2215-43134896E10A}"/>
              </a:ext>
            </a:extLst>
          </p:cNvPr>
          <p:cNvSpPr txBox="1"/>
          <p:nvPr/>
        </p:nvSpPr>
        <p:spPr>
          <a:xfrm>
            <a:off x="2325914" y="543490"/>
            <a:ext cx="7484741"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Leadership Styles Influencing Communication</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31338541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30614" y="1776258"/>
            <a:ext cx="11730081" cy="4128418"/>
          </a:xfrm>
        </p:spPr>
        <p:txBody>
          <a:bodyPr>
            <a:normAutofit lnSpcReduction="10000"/>
          </a:bodyPr>
          <a:lstStyle/>
          <a:p>
            <a:pPr marL="0" indent="0" algn="just">
              <a:buNone/>
            </a:pPr>
            <a:r>
              <a:rPr lang="en-US" b="1" dirty="0">
                <a:solidFill>
                  <a:srgbClr val="002060"/>
                </a:solidFill>
              </a:rPr>
              <a:t>              2. Goal Oriented Leadership Style </a:t>
            </a:r>
            <a:endParaRPr lang="en-US" dirty="0">
              <a:solidFill>
                <a:srgbClr val="002060"/>
              </a:solidFill>
            </a:endParaRPr>
          </a:p>
          <a:p>
            <a:pPr marL="914400" lvl="2" indent="0" algn="just">
              <a:buNone/>
            </a:pPr>
            <a:r>
              <a:rPr lang="en-US" sz="2000" dirty="0">
                <a:solidFill>
                  <a:srgbClr val="002060"/>
                </a:solidFill>
              </a:rPr>
              <a:t>Team Involvement, effective listening, clear and timely communication is the main feature of this style. This style of leadership makes communication an effective communication. </a:t>
            </a:r>
          </a:p>
          <a:p>
            <a:pPr marL="914400" lvl="2" indent="0" algn="just">
              <a:buNone/>
            </a:pPr>
            <a:endParaRPr lang="en-US" sz="2000" dirty="0">
              <a:solidFill>
                <a:srgbClr val="002060"/>
              </a:solidFill>
            </a:endParaRPr>
          </a:p>
          <a:p>
            <a:pPr marL="914400" lvl="2" indent="0" algn="just">
              <a:buNone/>
            </a:pPr>
            <a:r>
              <a:rPr lang="en-US" sz="2000" b="1" dirty="0">
                <a:solidFill>
                  <a:srgbClr val="002060"/>
                </a:solidFill>
              </a:rPr>
              <a:t>3. Employee Orientated Leadership Style </a:t>
            </a:r>
            <a:endParaRPr lang="en-US" sz="2000" dirty="0">
              <a:solidFill>
                <a:srgbClr val="002060"/>
              </a:solidFill>
            </a:endParaRPr>
          </a:p>
          <a:p>
            <a:pPr marL="914400" lvl="2" indent="0" algn="just">
              <a:buNone/>
            </a:pPr>
            <a:r>
              <a:rPr lang="en-US" sz="2000" dirty="0">
                <a:solidFill>
                  <a:srgbClr val="002060"/>
                </a:solidFill>
              </a:rPr>
              <a:t>The active category includes those employees who are self-motivated and enthusiastic to work hard for accomplishing the tasks given to them. Another one is those who need regular motivation and encouragement to perform their duties. The leader has to make strategies in accordance to employees to make them attached to their work </a:t>
            </a:r>
          </a:p>
          <a:p>
            <a:pPr marL="914400" lvl="2" indent="0" algn="just">
              <a:buNone/>
            </a:pPr>
            <a:endParaRPr lang="en-US" sz="2000" dirty="0">
              <a:solidFill>
                <a:srgbClr val="002060"/>
              </a:solidFill>
            </a:endParaRPr>
          </a:p>
        </p:txBody>
      </p:sp>
      <p:pic>
        <p:nvPicPr>
          <p:cNvPr id="6" name="عنصر نائب للمحتوى 6">
            <a:extLst>
              <a:ext uri="{FF2B5EF4-FFF2-40B4-BE49-F238E27FC236}">
                <a16:creationId xmlns:a16="http://schemas.microsoft.com/office/drawing/2014/main" id="{EEF5A200-1E73-DD44-92AF-256A24294E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4" name="Picture 3">
            <a:extLst>
              <a:ext uri="{FF2B5EF4-FFF2-40B4-BE49-F238E27FC236}">
                <a16:creationId xmlns:a16="http://schemas.microsoft.com/office/drawing/2014/main" id="{E421AC4E-6E12-01F2-7527-4F749212B8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7" name="Picture 6">
            <a:extLst>
              <a:ext uri="{FF2B5EF4-FFF2-40B4-BE49-F238E27FC236}">
                <a16:creationId xmlns:a16="http://schemas.microsoft.com/office/drawing/2014/main" id="{D3F78B8F-C786-9CAF-C29F-A8A015B3524D}"/>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0B7E71D8-F61B-CA56-4337-F5FBE6C2A071}"/>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99B55999-6700-D5E3-E134-59A8C30D6640}"/>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1F8A0C18-8D5D-DFE4-99B0-7944621170EB}"/>
              </a:ext>
            </a:extLst>
          </p:cNvPr>
          <p:cNvPicPr>
            <a:picLocks noChangeAspect="1"/>
          </p:cNvPicPr>
          <p:nvPr/>
        </p:nvPicPr>
        <p:blipFill>
          <a:blip r:embed="rId7"/>
          <a:stretch>
            <a:fillRect/>
          </a:stretch>
        </p:blipFill>
        <p:spPr>
          <a:xfrm>
            <a:off x="-1" y="-226118"/>
            <a:ext cx="10376453" cy="1610200"/>
          </a:xfrm>
          <a:prstGeom prst="rect">
            <a:avLst/>
          </a:prstGeom>
        </p:spPr>
      </p:pic>
      <p:sp>
        <p:nvSpPr>
          <p:cNvPr id="11" name="TextBox 10">
            <a:extLst>
              <a:ext uri="{FF2B5EF4-FFF2-40B4-BE49-F238E27FC236}">
                <a16:creationId xmlns:a16="http://schemas.microsoft.com/office/drawing/2014/main" id="{7C8C76C8-524E-55A7-7380-8A5C0338A87B}"/>
              </a:ext>
            </a:extLst>
          </p:cNvPr>
          <p:cNvSpPr txBox="1"/>
          <p:nvPr/>
        </p:nvSpPr>
        <p:spPr>
          <a:xfrm>
            <a:off x="2325914" y="543490"/>
            <a:ext cx="7484741"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Leadership Styles Influencing Communication</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7950521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22376" y="1854165"/>
            <a:ext cx="3517116" cy="3598984"/>
          </a:xfrm>
        </p:spPr>
        <p:txBody>
          <a:bodyPr>
            <a:normAutofit fontScale="92500" lnSpcReduction="10000"/>
          </a:bodyPr>
          <a:lstStyle/>
          <a:p>
            <a:pPr lvl="2"/>
            <a:r>
              <a:rPr lang="en-US" sz="2400" b="1" dirty="0"/>
              <a:t>Listen First</a:t>
            </a:r>
          </a:p>
          <a:p>
            <a:pPr lvl="2"/>
            <a:r>
              <a:rPr lang="en-US" sz="2400" b="1" dirty="0"/>
              <a:t>The Teacher</a:t>
            </a:r>
          </a:p>
          <a:p>
            <a:pPr lvl="2"/>
            <a:r>
              <a:rPr lang="en-US" sz="2400" b="1" dirty="0"/>
              <a:t>The Motivator</a:t>
            </a:r>
          </a:p>
          <a:p>
            <a:pPr lvl="2"/>
            <a:r>
              <a:rPr lang="en-US" sz="2400" b="1" dirty="0"/>
              <a:t>The Coach</a:t>
            </a:r>
          </a:p>
          <a:p>
            <a:pPr lvl="2"/>
            <a:r>
              <a:rPr lang="en-US" sz="2400" b="1" dirty="0"/>
              <a:t>Assertive</a:t>
            </a:r>
          </a:p>
          <a:p>
            <a:pPr lvl="2"/>
            <a:r>
              <a:rPr lang="en-US" sz="2400" b="1" dirty="0"/>
              <a:t>Directive</a:t>
            </a:r>
          </a:p>
          <a:p>
            <a:pPr lvl="2"/>
            <a:r>
              <a:rPr lang="en-US" sz="2400" b="1" dirty="0"/>
              <a:t>Advisory</a:t>
            </a:r>
          </a:p>
          <a:p>
            <a:pPr lvl="2"/>
            <a:r>
              <a:rPr lang="en-US" sz="2400" b="1" dirty="0"/>
              <a:t>Hands-Off</a:t>
            </a:r>
          </a:p>
          <a:p>
            <a:pPr marL="914400" lvl="2" indent="0">
              <a:buNone/>
            </a:pPr>
            <a:endParaRPr lang="en-US" dirty="0"/>
          </a:p>
        </p:txBody>
      </p:sp>
      <p:pic>
        <p:nvPicPr>
          <p:cNvPr id="6" name="عنصر نائب للمحتوى 6">
            <a:extLst>
              <a:ext uri="{FF2B5EF4-FFF2-40B4-BE49-F238E27FC236}">
                <a16:creationId xmlns:a16="http://schemas.microsoft.com/office/drawing/2014/main" id="{EEF5A200-1E73-DD44-92AF-256A24294E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sp>
        <p:nvSpPr>
          <p:cNvPr id="7" name="Rectangle 6">
            <a:extLst>
              <a:ext uri="{FF2B5EF4-FFF2-40B4-BE49-F238E27FC236}">
                <a16:creationId xmlns:a16="http://schemas.microsoft.com/office/drawing/2014/main" id="{B82EF546-D581-1C45-AB1D-4E14C9C22431}"/>
              </a:ext>
            </a:extLst>
          </p:cNvPr>
          <p:cNvSpPr/>
          <p:nvPr/>
        </p:nvSpPr>
        <p:spPr>
          <a:xfrm>
            <a:off x="5318359" y="2074692"/>
            <a:ext cx="5268302" cy="1015663"/>
          </a:xfrm>
          <a:prstGeom prst="rect">
            <a:avLst/>
          </a:prstGeom>
        </p:spPr>
        <p:txBody>
          <a:bodyPr wrap="none">
            <a:spAutoFit/>
          </a:bodyPr>
          <a:lstStyle/>
          <a:p>
            <a:r>
              <a:rPr lang="en-US" sz="6000" b="1" dirty="0">
                <a:solidFill>
                  <a:srgbClr val="00B3C9"/>
                </a:solidFill>
                <a:latin typeface="-apple-system"/>
              </a:rPr>
              <a:t>Find Your Style?</a:t>
            </a:r>
            <a:endParaRPr lang="en-US" sz="6000" b="1" i="0" u="none" strike="noStrike" dirty="0">
              <a:solidFill>
                <a:srgbClr val="00B3C9"/>
              </a:solidFill>
              <a:effectLst/>
              <a:latin typeface="-apple-system"/>
            </a:endParaRPr>
          </a:p>
        </p:txBody>
      </p:sp>
      <p:pic>
        <p:nvPicPr>
          <p:cNvPr id="8" name="Picture 7">
            <a:extLst>
              <a:ext uri="{FF2B5EF4-FFF2-40B4-BE49-F238E27FC236}">
                <a16:creationId xmlns:a16="http://schemas.microsoft.com/office/drawing/2014/main" id="{041E937E-276B-4244-B1FC-0133F3FBA1CC}"/>
              </a:ext>
            </a:extLst>
          </p:cNvPr>
          <p:cNvPicPr>
            <a:picLocks noChangeAspect="1"/>
          </p:cNvPicPr>
          <p:nvPr/>
        </p:nvPicPr>
        <p:blipFill>
          <a:blip r:embed="rId4"/>
          <a:stretch>
            <a:fillRect/>
          </a:stretch>
        </p:blipFill>
        <p:spPr>
          <a:xfrm>
            <a:off x="6879558" y="3229952"/>
            <a:ext cx="2514600" cy="1819275"/>
          </a:xfrm>
          <a:prstGeom prst="rect">
            <a:avLst/>
          </a:prstGeom>
          <a:ln>
            <a:noFill/>
          </a:ln>
          <a:effectLst>
            <a:outerShdw blurRad="292100" dist="139700" dir="2700000" algn="tl" rotWithShape="0">
              <a:srgbClr val="333333">
                <a:alpha val="65000"/>
              </a:srgbClr>
            </a:outerShdw>
          </a:effectLst>
        </p:spPr>
      </p:pic>
      <p:pic>
        <p:nvPicPr>
          <p:cNvPr id="4" name="Picture 3">
            <a:extLst>
              <a:ext uri="{FF2B5EF4-FFF2-40B4-BE49-F238E27FC236}">
                <a16:creationId xmlns:a16="http://schemas.microsoft.com/office/drawing/2014/main" id="{19BCB782-CAA6-892E-BCD5-C981CCA75E1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9" name="Picture 8">
            <a:extLst>
              <a:ext uri="{FF2B5EF4-FFF2-40B4-BE49-F238E27FC236}">
                <a16:creationId xmlns:a16="http://schemas.microsoft.com/office/drawing/2014/main" id="{7661F0D2-541D-675E-1EA9-740714F86C85}"/>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10" name="Picture 9">
            <a:extLst>
              <a:ext uri="{FF2B5EF4-FFF2-40B4-BE49-F238E27FC236}">
                <a16:creationId xmlns:a16="http://schemas.microsoft.com/office/drawing/2014/main" id="{7405EED3-5BE3-A16B-AB47-02131555859D}"/>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11" name="Picture 10">
            <a:extLst>
              <a:ext uri="{FF2B5EF4-FFF2-40B4-BE49-F238E27FC236}">
                <a16:creationId xmlns:a16="http://schemas.microsoft.com/office/drawing/2014/main" id="{EEDC1860-9A6A-FBF9-7588-620547217806}"/>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2" name="Picture 11">
            <a:extLst>
              <a:ext uri="{FF2B5EF4-FFF2-40B4-BE49-F238E27FC236}">
                <a16:creationId xmlns:a16="http://schemas.microsoft.com/office/drawing/2014/main" id="{23DB5AB7-B5FB-A1E0-97F8-A69E45898995}"/>
              </a:ext>
            </a:extLst>
          </p:cNvPr>
          <p:cNvPicPr>
            <a:picLocks noChangeAspect="1"/>
          </p:cNvPicPr>
          <p:nvPr/>
        </p:nvPicPr>
        <p:blipFill>
          <a:blip r:embed="rId8"/>
          <a:stretch>
            <a:fillRect/>
          </a:stretch>
        </p:blipFill>
        <p:spPr>
          <a:xfrm>
            <a:off x="-1" y="-226118"/>
            <a:ext cx="9533101" cy="1610200"/>
          </a:xfrm>
          <a:prstGeom prst="rect">
            <a:avLst/>
          </a:prstGeom>
        </p:spPr>
      </p:pic>
      <p:sp>
        <p:nvSpPr>
          <p:cNvPr id="13" name="TextBox 12">
            <a:extLst>
              <a:ext uri="{FF2B5EF4-FFF2-40B4-BE49-F238E27FC236}">
                <a16:creationId xmlns:a16="http://schemas.microsoft.com/office/drawing/2014/main" id="{6D1A9E0E-6B8F-E145-9257-686222623682}"/>
              </a:ext>
            </a:extLst>
          </p:cNvPr>
          <p:cNvSpPr txBox="1"/>
          <p:nvPr/>
        </p:nvSpPr>
        <p:spPr>
          <a:xfrm>
            <a:off x="2325914" y="543490"/>
            <a:ext cx="5623655"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Communicative Leadership Styles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9662508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F723C4-3F78-D94F-A8FF-689B7D42F56E}"/>
              </a:ext>
            </a:extLst>
          </p:cNvPr>
          <p:cNvSpPr>
            <a:spLocks noGrp="1"/>
          </p:cNvSpPr>
          <p:nvPr>
            <p:ph idx="1"/>
          </p:nvPr>
        </p:nvSpPr>
        <p:spPr>
          <a:xfrm>
            <a:off x="130614" y="1384082"/>
            <a:ext cx="11637316" cy="5376592"/>
          </a:xfrm>
        </p:spPr>
        <p:txBody>
          <a:bodyPr>
            <a:normAutofit fontScale="92500" lnSpcReduction="20000"/>
          </a:bodyPr>
          <a:lstStyle/>
          <a:p>
            <a:r>
              <a:rPr lang="en-US" sz="2200" dirty="0">
                <a:solidFill>
                  <a:srgbClr val="002060"/>
                </a:solidFill>
              </a:rPr>
              <a:t>The following are a few leadership communication skills that can make you a more effective leader when practiced in the workplace:</a:t>
            </a:r>
          </a:p>
          <a:p>
            <a:endParaRPr lang="en-US" sz="1400" dirty="0">
              <a:solidFill>
                <a:srgbClr val="002060"/>
              </a:solidFill>
            </a:endParaRPr>
          </a:p>
          <a:p>
            <a:r>
              <a:rPr lang="en-US" sz="1800" b="1" dirty="0">
                <a:solidFill>
                  <a:srgbClr val="002060"/>
                </a:solidFill>
              </a:rPr>
              <a:t>Active listening</a:t>
            </a:r>
          </a:p>
          <a:p>
            <a:r>
              <a:rPr lang="en-US" sz="1800" b="1" dirty="0">
                <a:solidFill>
                  <a:srgbClr val="002060"/>
                </a:solidFill>
              </a:rPr>
              <a:t>Storytelling</a:t>
            </a:r>
          </a:p>
          <a:p>
            <a:r>
              <a:rPr lang="en-US" sz="1800" b="1" dirty="0">
                <a:solidFill>
                  <a:srgbClr val="002060"/>
                </a:solidFill>
              </a:rPr>
              <a:t>Adaptability</a:t>
            </a:r>
          </a:p>
          <a:p>
            <a:r>
              <a:rPr lang="en-US" sz="1800" b="1" dirty="0">
                <a:solidFill>
                  <a:srgbClr val="002060"/>
                </a:solidFill>
              </a:rPr>
              <a:t>Motivation</a:t>
            </a:r>
          </a:p>
          <a:p>
            <a:r>
              <a:rPr lang="en-US" sz="1800" b="1" dirty="0">
                <a:solidFill>
                  <a:srgbClr val="002060"/>
                </a:solidFill>
              </a:rPr>
              <a:t>Open-mindedness</a:t>
            </a:r>
          </a:p>
          <a:p>
            <a:r>
              <a:rPr lang="en-US" sz="1800" b="1" dirty="0">
                <a:solidFill>
                  <a:srgbClr val="002060"/>
                </a:solidFill>
              </a:rPr>
              <a:t>Empathy</a:t>
            </a:r>
          </a:p>
          <a:p>
            <a:r>
              <a:rPr lang="en-US" sz="1800" b="1" dirty="0">
                <a:solidFill>
                  <a:srgbClr val="002060"/>
                </a:solidFill>
              </a:rPr>
              <a:t>Delegation</a:t>
            </a:r>
          </a:p>
          <a:p>
            <a:r>
              <a:rPr lang="en-US" sz="1800" b="1" dirty="0">
                <a:solidFill>
                  <a:srgbClr val="002060"/>
                </a:solidFill>
              </a:rPr>
              <a:t>Positivity</a:t>
            </a:r>
          </a:p>
          <a:p>
            <a:r>
              <a:rPr lang="en-US" sz="1800" b="1" dirty="0">
                <a:solidFill>
                  <a:srgbClr val="002060"/>
                </a:solidFill>
              </a:rPr>
              <a:t>Awareness</a:t>
            </a:r>
          </a:p>
          <a:p>
            <a:r>
              <a:rPr lang="en-US" sz="1800" b="1" dirty="0">
                <a:solidFill>
                  <a:srgbClr val="002060"/>
                </a:solidFill>
              </a:rPr>
              <a:t>Nonverbal communication</a:t>
            </a:r>
            <a:br>
              <a:rPr lang="en-US" sz="1800" dirty="0">
                <a:solidFill>
                  <a:srgbClr val="002060"/>
                </a:solidFill>
              </a:rPr>
            </a:br>
            <a:endParaRPr lang="en-US" sz="1800" dirty="0">
              <a:solidFill>
                <a:srgbClr val="002060"/>
              </a:solidFill>
            </a:endParaRPr>
          </a:p>
          <a:p>
            <a:endParaRPr lang="en-SA" sz="1000" dirty="0">
              <a:solidFill>
                <a:srgbClr val="002060"/>
              </a:solidFill>
            </a:endParaRPr>
          </a:p>
        </p:txBody>
      </p:sp>
      <p:pic>
        <p:nvPicPr>
          <p:cNvPr id="8194" name="Picture 2" descr="What Employees Need to Hear From Leaders in Times of Crisis">
            <a:extLst>
              <a:ext uri="{FF2B5EF4-FFF2-40B4-BE49-F238E27FC236}">
                <a16:creationId xmlns:a16="http://schemas.microsoft.com/office/drawing/2014/main" id="{29FA1089-6F07-104C-918D-17466EEB25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96545" y="2683163"/>
            <a:ext cx="3937000" cy="2070100"/>
          </a:xfrm>
          <a:prstGeom prst="rect">
            <a:avLst/>
          </a:prstGeom>
          <a:noFill/>
          <a:extLst>
            <a:ext uri="{909E8E84-426E-40DD-AFC4-6F175D3DCCD1}">
              <a14:hiddenFill xmlns:a14="http://schemas.microsoft.com/office/drawing/2010/main">
                <a:solidFill>
                  <a:srgbClr val="FFFFFF"/>
                </a:solidFill>
              </a14:hiddenFill>
            </a:ext>
          </a:extLst>
        </p:spPr>
      </p:pic>
      <p:pic>
        <p:nvPicPr>
          <p:cNvPr id="5" name="عنصر نائب للمحتوى 6">
            <a:extLst>
              <a:ext uri="{FF2B5EF4-FFF2-40B4-BE49-F238E27FC236}">
                <a16:creationId xmlns:a16="http://schemas.microsoft.com/office/drawing/2014/main" id="{D7D55A00-C412-124F-B1EB-E3AA684D3F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4" name="Picture 3">
            <a:extLst>
              <a:ext uri="{FF2B5EF4-FFF2-40B4-BE49-F238E27FC236}">
                <a16:creationId xmlns:a16="http://schemas.microsoft.com/office/drawing/2014/main" id="{B63BC716-9870-DE82-E589-41292E5D76C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7" name="Picture 6">
            <a:extLst>
              <a:ext uri="{FF2B5EF4-FFF2-40B4-BE49-F238E27FC236}">
                <a16:creationId xmlns:a16="http://schemas.microsoft.com/office/drawing/2014/main" id="{9E4954CC-6195-D610-6F8A-ED07F3B40909}"/>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F18E3CB0-3F02-D80A-E7DA-FFD799B7299E}"/>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664331A5-A507-D797-18D2-E43F51A08841}"/>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BDAC5E40-9A51-C0F7-EFD2-CC96846C9649}"/>
              </a:ext>
            </a:extLst>
          </p:cNvPr>
          <p:cNvPicPr>
            <a:picLocks noChangeAspect="1"/>
          </p:cNvPicPr>
          <p:nvPr/>
        </p:nvPicPr>
        <p:blipFill>
          <a:blip r:embed="rId7"/>
          <a:stretch>
            <a:fillRect/>
          </a:stretch>
        </p:blipFill>
        <p:spPr>
          <a:xfrm>
            <a:off x="-1" y="-226118"/>
            <a:ext cx="10124662" cy="1610200"/>
          </a:xfrm>
          <a:prstGeom prst="rect">
            <a:avLst/>
          </a:prstGeom>
        </p:spPr>
      </p:pic>
      <p:sp>
        <p:nvSpPr>
          <p:cNvPr id="11" name="TextBox 10">
            <a:extLst>
              <a:ext uri="{FF2B5EF4-FFF2-40B4-BE49-F238E27FC236}">
                <a16:creationId xmlns:a16="http://schemas.microsoft.com/office/drawing/2014/main" id="{18FF68DD-D32B-0544-C9A3-B53686CCFB72}"/>
              </a:ext>
            </a:extLst>
          </p:cNvPr>
          <p:cNvSpPr txBox="1"/>
          <p:nvPr/>
        </p:nvSpPr>
        <p:spPr>
          <a:xfrm>
            <a:off x="2325914" y="543490"/>
            <a:ext cx="7322838" cy="954107"/>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Examples of leadership communication skills</a:t>
            </a:r>
            <a:br>
              <a:rPr lang="en-US" sz="2800" dirty="0">
                <a:solidFill>
                  <a:prstClr val="white"/>
                </a:solidFill>
                <a:latin typeface="Tajawal Medium" panose="00000600000000000000" pitchFamily="2" charset="-78"/>
                <a:cs typeface="Tajawal Medium" panose="00000600000000000000" pitchFamily="2" charset="-78"/>
                <a:sym typeface="Arial"/>
              </a:rPr>
            </a:b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33553967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8BB9726D-5793-5259-1C50-35A12BF0C04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394BA537-AAB0-F507-54EE-C0CB519EADCC}"/>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5FB52681-980D-E775-699A-EF7F4EC9ED4F}"/>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96882CD7-0675-6680-CE2E-701B303812D3}"/>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C56EE0A8-1F7D-E542-0C3F-760727F3F43D}"/>
              </a:ext>
            </a:extLst>
          </p:cNvPr>
          <p:cNvPicPr>
            <a:picLocks noChangeAspect="1"/>
          </p:cNvPicPr>
          <p:nvPr/>
        </p:nvPicPr>
        <p:blipFill>
          <a:blip r:embed="rId7"/>
          <a:stretch>
            <a:fillRect/>
          </a:stretch>
        </p:blipFill>
        <p:spPr>
          <a:xfrm>
            <a:off x="-1" y="-226119"/>
            <a:ext cx="11065566" cy="3976483"/>
          </a:xfrm>
          <a:prstGeom prst="rect">
            <a:avLst/>
          </a:prstGeom>
        </p:spPr>
      </p:pic>
      <p:sp>
        <p:nvSpPr>
          <p:cNvPr id="10" name="TextBox 9">
            <a:extLst>
              <a:ext uri="{FF2B5EF4-FFF2-40B4-BE49-F238E27FC236}">
                <a16:creationId xmlns:a16="http://schemas.microsoft.com/office/drawing/2014/main" id="{BEBA003F-0F3C-71B7-4050-DD855BF86609}"/>
              </a:ext>
            </a:extLst>
          </p:cNvPr>
          <p:cNvSpPr txBox="1"/>
          <p:nvPr/>
        </p:nvSpPr>
        <p:spPr>
          <a:xfrm>
            <a:off x="2829469" y="1113334"/>
            <a:ext cx="7612730" cy="1569660"/>
          </a:xfrm>
          <a:prstGeom prst="rect">
            <a:avLst/>
          </a:prstGeom>
          <a:noFill/>
        </p:spPr>
        <p:txBody>
          <a:bodyPr wrap="square" rtlCol="0">
            <a:spAutoFit/>
          </a:bodyPr>
          <a:lstStyle/>
          <a:p>
            <a:pPr algn="ctr" defTabSz="914400">
              <a:defRPr/>
            </a:pPr>
            <a:br>
              <a:rPr lang="en-US" sz="3200" b="1" dirty="0">
                <a:solidFill>
                  <a:prstClr val="white"/>
                </a:solidFill>
                <a:latin typeface="Tajawal Medium" panose="00000600000000000000" pitchFamily="2" charset="-78"/>
                <a:cs typeface="Tajawal Medium" panose="00000600000000000000" pitchFamily="2" charset="-78"/>
                <a:sym typeface="Arial"/>
              </a:rPr>
            </a:br>
            <a:r>
              <a:rPr lang="en-US" sz="3200" b="1" dirty="0">
                <a:solidFill>
                  <a:prstClr val="white"/>
                </a:solidFill>
                <a:latin typeface="Tajawal Medium" panose="00000600000000000000" pitchFamily="2" charset="-78"/>
                <a:cs typeface="Tajawal Medium" panose="00000600000000000000" pitchFamily="2" charset="-78"/>
                <a:sym typeface="Arial"/>
              </a:rPr>
              <a:t>10.6 Communications within the Team: Meeting Success</a:t>
            </a:r>
          </a:p>
        </p:txBody>
      </p:sp>
    </p:spTree>
    <p:extLst>
      <p:ext uri="{BB962C8B-B14F-4D97-AF65-F5344CB8AC3E}">
        <p14:creationId xmlns:p14="http://schemas.microsoft.com/office/powerpoint/2010/main" val="2315613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30614" y="1538117"/>
            <a:ext cx="8413779" cy="4652062"/>
          </a:xfrm>
        </p:spPr>
        <p:txBody>
          <a:bodyPr>
            <a:normAutofit fontScale="92500" lnSpcReduction="10000"/>
          </a:bodyPr>
          <a:lstStyle/>
          <a:p>
            <a:r>
              <a:rPr lang="en-US" sz="2400" b="1" dirty="0">
                <a:solidFill>
                  <a:srgbClr val="002060"/>
                </a:solidFill>
              </a:rPr>
              <a:t>Meetings have many common complaints:</a:t>
            </a:r>
          </a:p>
          <a:p>
            <a:pPr lvl="1"/>
            <a:r>
              <a:rPr lang="en-US" sz="2000" dirty="0">
                <a:solidFill>
                  <a:srgbClr val="002060"/>
                </a:solidFill>
              </a:rPr>
              <a:t>“My time could be better spent”</a:t>
            </a:r>
          </a:p>
          <a:p>
            <a:pPr lvl="2"/>
            <a:r>
              <a:rPr lang="en-US" sz="1800" dirty="0">
                <a:solidFill>
                  <a:srgbClr val="002060"/>
                </a:solidFill>
              </a:rPr>
              <a:t>Discussion or debate is out of control.</a:t>
            </a:r>
          </a:p>
          <a:p>
            <a:pPr lvl="2"/>
            <a:r>
              <a:rPr lang="en-US" sz="1800" dirty="0">
                <a:solidFill>
                  <a:srgbClr val="002060"/>
                </a:solidFill>
              </a:rPr>
              <a:t>Facilitator unprepared.</a:t>
            </a:r>
          </a:p>
          <a:p>
            <a:pPr lvl="2"/>
            <a:r>
              <a:rPr lang="en-US" sz="1800" dirty="0">
                <a:solidFill>
                  <a:srgbClr val="002060"/>
                </a:solidFill>
              </a:rPr>
              <a:t>Bad timing (time of day, week, business cycle).</a:t>
            </a:r>
          </a:p>
          <a:p>
            <a:pPr lvl="1"/>
            <a:r>
              <a:rPr lang="en-US" sz="2000" dirty="0">
                <a:solidFill>
                  <a:srgbClr val="002060"/>
                </a:solidFill>
              </a:rPr>
              <a:t>“Most of what was discussed wasn’t relevant to me”</a:t>
            </a:r>
          </a:p>
          <a:p>
            <a:pPr lvl="2"/>
            <a:r>
              <a:rPr lang="en-US" sz="1800" dirty="0">
                <a:solidFill>
                  <a:srgbClr val="002060"/>
                </a:solidFill>
              </a:rPr>
              <a:t>The subject isn’t appropriate for a meeting (“status meetings”)</a:t>
            </a:r>
          </a:p>
          <a:p>
            <a:pPr lvl="2"/>
            <a:r>
              <a:rPr lang="en-US" sz="1800" dirty="0">
                <a:solidFill>
                  <a:srgbClr val="002060"/>
                </a:solidFill>
              </a:rPr>
              <a:t>The wrong attendees.</a:t>
            </a:r>
          </a:p>
          <a:p>
            <a:pPr lvl="1"/>
            <a:r>
              <a:rPr lang="en-US" sz="2000" dirty="0">
                <a:solidFill>
                  <a:srgbClr val="002060"/>
                </a:solidFill>
              </a:rPr>
              <a:t>“It felt disorganized”</a:t>
            </a:r>
          </a:p>
          <a:p>
            <a:pPr lvl="2"/>
            <a:r>
              <a:rPr lang="en-US" sz="1800" dirty="0">
                <a:solidFill>
                  <a:srgbClr val="002060"/>
                </a:solidFill>
              </a:rPr>
              <a:t>Attendees are unprepared.</a:t>
            </a:r>
          </a:p>
          <a:p>
            <a:pPr lvl="2"/>
            <a:r>
              <a:rPr lang="en-US" sz="1800" dirty="0">
                <a:solidFill>
                  <a:srgbClr val="002060"/>
                </a:solidFill>
              </a:rPr>
              <a:t>Distractions / Poor timing.</a:t>
            </a:r>
          </a:p>
          <a:p>
            <a:pPr lvl="2"/>
            <a:r>
              <a:rPr lang="en-US" sz="1800" dirty="0">
                <a:solidFill>
                  <a:srgbClr val="002060"/>
                </a:solidFill>
              </a:rPr>
              <a:t>Interpersonal issues.</a:t>
            </a:r>
            <a:endParaRPr lang="en-US" sz="1000" dirty="0">
              <a:solidFill>
                <a:srgbClr val="002060"/>
              </a:solidFill>
            </a:endParaRPr>
          </a:p>
        </p:txBody>
      </p:sp>
      <p:sp>
        <p:nvSpPr>
          <p:cNvPr id="4" name="TextBox 3"/>
          <p:cNvSpPr txBox="1"/>
          <p:nvPr/>
        </p:nvSpPr>
        <p:spPr>
          <a:xfrm>
            <a:off x="118534" y="654188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159-160.</a:t>
            </a:r>
          </a:p>
        </p:txBody>
      </p:sp>
      <p:pic>
        <p:nvPicPr>
          <p:cNvPr id="6" name="عنصر نائب للمحتوى 6">
            <a:extLst>
              <a:ext uri="{FF2B5EF4-FFF2-40B4-BE49-F238E27FC236}">
                <a16:creationId xmlns:a16="http://schemas.microsoft.com/office/drawing/2014/main" id="{EEF5A200-1E73-DD44-92AF-256A24294E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9218" name="Picture 2" descr="Leadership Communication: Importance &amp; Styles - Video &amp; Lesson Transcript |  Study.com">
            <a:extLst>
              <a:ext uri="{FF2B5EF4-FFF2-40B4-BE49-F238E27FC236}">
                <a16:creationId xmlns:a16="http://schemas.microsoft.com/office/drawing/2014/main" id="{3E6B5626-7B97-8B4B-84ED-F38D8E541CE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40319" y="1466576"/>
            <a:ext cx="3797300" cy="21336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B201E1C8-2A39-B0C9-54F5-9671E6F0CFE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8" name="Picture 7">
            <a:extLst>
              <a:ext uri="{FF2B5EF4-FFF2-40B4-BE49-F238E27FC236}">
                <a16:creationId xmlns:a16="http://schemas.microsoft.com/office/drawing/2014/main" id="{8315901E-BB12-904F-DE2A-0E2AF80D9799}"/>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9" name="Picture 8">
            <a:extLst>
              <a:ext uri="{FF2B5EF4-FFF2-40B4-BE49-F238E27FC236}">
                <a16:creationId xmlns:a16="http://schemas.microsoft.com/office/drawing/2014/main" id="{F726042D-CF75-AD4E-A55C-FDC6D3898CDE}"/>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DF4898C3-4130-1810-11A0-BCD5DB0F3D31}"/>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1" name="Picture 10">
            <a:extLst>
              <a:ext uri="{FF2B5EF4-FFF2-40B4-BE49-F238E27FC236}">
                <a16:creationId xmlns:a16="http://schemas.microsoft.com/office/drawing/2014/main" id="{ACAD8EF7-305B-FF73-CD24-18D8B21CE386}"/>
              </a:ext>
            </a:extLst>
          </p:cNvPr>
          <p:cNvPicPr>
            <a:picLocks noChangeAspect="1"/>
          </p:cNvPicPr>
          <p:nvPr/>
        </p:nvPicPr>
        <p:blipFill>
          <a:blip r:embed="rId8"/>
          <a:stretch>
            <a:fillRect/>
          </a:stretch>
        </p:blipFill>
        <p:spPr>
          <a:xfrm>
            <a:off x="11289" y="-15340"/>
            <a:ext cx="9533101" cy="1610200"/>
          </a:xfrm>
          <a:prstGeom prst="rect">
            <a:avLst/>
          </a:prstGeom>
        </p:spPr>
      </p:pic>
      <p:sp>
        <p:nvSpPr>
          <p:cNvPr id="12" name="TextBox 11">
            <a:extLst>
              <a:ext uri="{FF2B5EF4-FFF2-40B4-BE49-F238E27FC236}">
                <a16:creationId xmlns:a16="http://schemas.microsoft.com/office/drawing/2014/main" id="{FC801902-1B1C-F8F0-AFA4-5406681BF466}"/>
              </a:ext>
            </a:extLst>
          </p:cNvPr>
          <p:cNvSpPr txBox="1"/>
          <p:nvPr/>
        </p:nvSpPr>
        <p:spPr>
          <a:xfrm>
            <a:off x="2325914" y="543490"/>
            <a:ext cx="2603598"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Meeting Issues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363411482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38539" y="1560866"/>
            <a:ext cx="12122794" cy="3294576"/>
          </a:xfrm>
        </p:spPr>
        <p:txBody>
          <a:bodyPr>
            <a:noAutofit/>
          </a:bodyPr>
          <a:lstStyle/>
          <a:p>
            <a:r>
              <a:rPr lang="en-US" sz="1800" b="1" dirty="0">
                <a:solidFill>
                  <a:srgbClr val="002060"/>
                </a:solidFill>
              </a:rPr>
              <a:t>Manage time properly</a:t>
            </a:r>
          </a:p>
          <a:p>
            <a:pPr lvl="1"/>
            <a:r>
              <a:rPr lang="en-US" sz="1600" dirty="0">
                <a:solidFill>
                  <a:srgbClr val="002060"/>
                </a:solidFill>
              </a:rPr>
              <a:t>Proper advanced notice, proper frequency of meetings.</a:t>
            </a:r>
          </a:p>
          <a:p>
            <a:pPr lvl="1"/>
            <a:r>
              <a:rPr lang="en-US" sz="1600" dirty="0">
                <a:solidFill>
                  <a:srgbClr val="002060"/>
                </a:solidFill>
              </a:rPr>
              <a:t>Time management in the meeting so that topics are not over or under-discussed.</a:t>
            </a:r>
          </a:p>
          <a:p>
            <a:r>
              <a:rPr lang="en-US" sz="1800" b="1" dirty="0">
                <a:solidFill>
                  <a:srgbClr val="002060"/>
                </a:solidFill>
              </a:rPr>
              <a:t>Prepare beforehand</a:t>
            </a:r>
          </a:p>
          <a:p>
            <a:pPr lvl="1"/>
            <a:r>
              <a:rPr lang="en-US" dirty="0">
                <a:solidFill>
                  <a:srgbClr val="002060"/>
                </a:solidFill>
              </a:rPr>
              <a:t>Prepare and send agenda (many templates are available online or within organizations)</a:t>
            </a:r>
          </a:p>
          <a:p>
            <a:pPr lvl="2"/>
            <a:r>
              <a:rPr lang="en-US" dirty="0">
                <a:solidFill>
                  <a:srgbClr val="002060"/>
                </a:solidFill>
              </a:rPr>
              <a:t>Names, roles, location, date/time.</a:t>
            </a:r>
          </a:p>
          <a:p>
            <a:pPr lvl="2"/>
            <a:r>
              <a:rPr lang="en-US" dirty="0">
                <a:solidFill>
                  <a:srgbClr val="002060"/>
                </a:solidFill>
              </a:rPr>
              <a:t>Objective / purpose for the meeting.</a:t>
            </a:r>
          </a:p>
          <a:p>
            <a:pPr lvl="2"/>
            <a:r>
              <a:rPr lang="en-US" dirty="0">
                <a:solidFill>
                  <a:srgbClr val="002060"/>
                </a:solidFill>
              </a:rPr>
              <a:t>Schedule of topics with specific timeframes.</a:t>
            </a:r>
          </a:p>
          <a:p>
            <a:pPr lvl="1"/>
            <a:r>
              <a:rPr lang="en-US" dirty="0">
                <a:solidFill>
                  <a:srgbClr val="002060"/>
                </a:solidFill>
              </a:rPr>
              <a:t>Ensure technology (projector, online meeting software, document storage) is all set.</a:t>
            </a:r>
          </a:p>
          <a:p>
            <a:r>
              <a:rPr lang="en-US" sz="1800" b="1" dirty="0">
                <a:solidFill>
                  <a:srgbClr val="002060"/>
                </a:solidFill>
              </a:rPr>
              <a:t>Document and follow up</a:t>
            </a:r>
          </a:p>
          <a:p>
            <a:pPr lvl="1"/>
            <a:r>
              <a:rPr lang="en-US" sz="1600" dirty="0">
                <a:solidFill>
                  <a:srgbClr val="002060"/>
                </a:solidFill>
              </a:rPr>
              <a:t>Record and publish clear meeting results, decisions, and action items.</a:t>
            </a:r>
          </a:p>
          <a:p>
            <a:pPr lvl="1"/>
            <a:r>
              <a:rPr lang="en-US" sz="1600" dirty="0">
                <a:solidFill>
                  <a:srgbClr val="002060"/>
                </a:solidFill>
              </a:rPr>
              <a:t>Ensure that important stakeholders receive and acknowledge documentation.</a:t>
            </a:r>
            <a:endParaRPr lang="en-US" dirty="0">
              <a:solidFill>
                <a:srgbClr val="002060"/>
              </a:solidFill>
            </a:endParaRPr>
          </a:p>
        </p:txBody>
      </p:sp>
      <p:sp>
        <p:nvSpPr>
          <p:cNvPr id="4" name="TextBox 3"/>
          <p:cNvSpPr txBox="1"/>
          <p:nvPr/>
        </p:nvSpPr>
        <p:spPr>
          <a:xfrm>
            <a:off x="118534" y="654188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161-162.</a:t>
            </a:r>
          </a:p>
        </p:txBody>
      </p:sp>
      <p:pic>
        <p:nvPicPr>
          <p:cNvPr id="6" name="عنصر نائب للمحتوى 6">
            <a:extLst>
              <a:ext uri="{FF2B5EF4-FFF2-40B4-BE49-F238E27FC236}">
                <a16:creationId xmlns:a16="http://schemas.microsoft.com/office/drawing/2014/main" id="{8F5C5814-9D22-6E42-918A-76619E8EA0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7" name="Picture 6">
            <a:extLst>
              <a:ext uri="{FF2B5EF4-FFF2-40B4-BE49-F238E27FC236}">
                <a16:creationId xmlns:a16="http://schemas.microsoft.com/office/drawing/2014/main" id="{56D13947-756C-032B-0FBD-59CEA122EDA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8" name="Picture 7">
            <a:extLst>
              <a:ext uri="{FF2B5EF4-FFF2-40B4-BE49-F238E27FC236}">
                <a16:creationId xmlns:a16="http://schemas.microsoft.com/office/drawing/2014/main" id="{7767D8D3-A8C1-30AB-51FB-A4F0E8C312EE}"/>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9" name="Picture 8">
            <a:extLst>
              <a:ext uri="{FF2B5EF4-FFF2-40B4-BE49-F238E27FC236}">
                <a16:creationId xmlns:a16="http://schemas.microsoft.com/office/drawing/2014/main" id="{11CE933C-4A33-6612-D1A5-B2723C847F99}"/>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2410899D-35F5-796D-2229-232223DCBB6D}"/>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1" name="Picture 10">
            <a:extLst>
              <a:ext uri="{FF2B5EF4-FFF2-40B4-BE49-F238E27FC236}">
                <a16:creationId xmlns:a16="http://schemas.microsoft.com/office/drawing/2014/main" id="{F02EBAA9-620D-0B2B-3646-848DFA649BBD}"/>
              </a:ext>
            </a:extLst>
          </p:cNvPr>
          <p:cNvPicPr>
            <a:picLocks noChangeAspect="1"/>
          </p:cNvPicPr>
          <p:nvPr/>
        </p:nvPicPr>
        <p:blipFill>
          <a:blip r:embed="rId7"/>
          <a:stretch>
            <a:fillRect/>
          </a:stretch>
        </p:blipFill>
        <p:spPr>
          <a:xfrm>
            <a:off x="0" y="10481"/>
            <a:ext cx="9533101" cy="1610200"/>
          </a:xfrm>
          <a:prstGeom prst="rect">
            <a:avLst/>
          </a:prstGeom>
        </p:spPr>
      </p:pic>
      <p:sp>
        <p:nvSpPr>
          <p:cNvPr id="12" name="TextBox 11">
            <a:extLst>
              <a:ext uri="{FF2B5EF4-FFF2-40B4-BE49-F238E27FC236}">
                <a16:creationId xmlns:a16="http://schemas.microsoft.com/office/drawing/2014/main" id="{6C74FD70-95B4-3169-550E-5BE16F9CB8AA}"/>
              </a:ext>
            </a:extLst>
          </p:cNvPr>
          <p:cNvSpPr txBox="1"/>
          <p:nvPr/>
        </p:nvSpPr>
        <p:spPr>
          <a:xfrm>
            <a:off x="2325914" y="543490"/>
            <a:ext cx="3021981"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Meeting Success: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41996573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951326126"/>
              </p:ext>
            </p:extLst>
          </p:nvPr>
        </p:nvGraphicFramePr>
        <p:xfrm>
          <a:off x="1320801" y="1735661"/>
          <a:ext cx="9922932" cy="4271300"/>
        </p:xfrm>
        <a:graphic>
          <a:graphicData uri="http://schemas.openxmlformats.org/drawingml/2006/table">
            <a:tbl>
              <a:tblPr firstRow="1" bandRow="1">
                <a:tableStyleId>{5C22544A-7EE6-4342-B048-85BDC9FD1C3A}</a:tableStyleId>
              </a:tblPr>
              <a:tblGrid>
                <a:gridCol w="1939041">
                  <a:extLst>
                    <a:ext uri="{9D8B030D-6E8A-4147-A177-3AD203B41FA5}">
                      <a16:colId xmlns:a16="http://schemas.microsoft.com/office/drawing/2014/main" val="20000"/>
                    </a:ext>
                  </a:extLst>
                </a:gridCol>
                <a:gridCol w="1357830">
                  <a:extLst>
                    <a:ext uri="{9D8B030D-6E8A-4147-A177-3AD203B41FA5}">
                      <a16:colId xmlns:a16="http://schemas.microsoft.com/office/drawing/2014/main" val="20001"/>
                    </a:ext>
                  </a:extLst>
                </a:gridCol>
                <a:gridCol w="536117">
                  <a:extLst>
                    <a:ext uri="{9D8B030D-6E8A-4147-A177-3AD203B41FA5}">
                      <a16:colId xmlns:a16="http://schemas.microsoft.com/office/drawing/2014/main" val="20002"/>
                    </a:ext>
                  </a:extLst>
                </a:gridCol>
                <a:gridCol w="481003">
                  <a:extLst>
                    <a:ext uri="{9D8B030D-6E8A-4147-A177-3AD203B41FA5}">
                      <a16:colId xmlns:a16="http://schemas.microsoft.com/office/drawing/2014/main" val="20003"/>
                    </a:ext>
                  </a:extLst>
                </a:gridCol>
                <a:gridCol w="2312071">
                  <a:extLst>
                    <a:ext uri="{9D8B030D-6E8A-4147-A177-3AD203B41FA5}">
                      <a16:colId xmlns:a16="http://schemas.microsoft.com/office/drawing/2014/main" val="20004"/>
                    </a:ext>
                  </a:extLst>
                </a:gridCol>
                <a:gridCol w="3296870">
                  <a:extLst>
                    <a:ext uri="{9D8B030D-6E8A-4147-A177-3AD203B41FA5}">
                      <a16:colId xmlns:a16="http://schemas.microsoft.com/office/drawing/2014/main" val="20005"/>
                    </a:ext>
                  </a:extLst>
                </a:gridCol>
              </a:tblGrid>
              <a:tr h="653092">
                <a:tc gridSpan="2">
                  <a:txBody>
                    <a:bodyPr/>
                    <a:lstStyle/>
                    <a:p>
                      <a:r>
                        <a:rPr lang="en-US" sz="1800" dirty="0">
                          <a:solidFill>
                            <a:schemeClr val="tx1"/>
                          </a:solidFill>
                        </a:rPr>
                        <a:t>Meeting Title / Subject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gridSpan="3">
                  <a:txBody>
                    <a:bodyPr/>
                    <a:lstStyle/>
                    <a:p>
                      <a:r>
                        <a:rPr lang="en-US" sz="1800" dirty="0">
                          <a:solidFill>
                            <a:schemeClr val="tx1"/>
                          </a:solidFill>
                        </a:rPr>
                        <a:t>Date, Time,</a:t>
                      </a:r>
                      <a:r>
                        <a:rPr lang="en-US" sz="1800" baseline="0" dirty="0">
                          <a:solidFill>
                            <a:schemeClr val="tx1"/>
                          </a:solidFill>
                        </a:rPr>
                        <a:t> Location, Online/Telephone Details</a:t>
                      </a:r>
                      <a:endParaRPr lang="en-US" sz="18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a:txBody>
                    <a:bodyPr/>
                    <a:lstStyle/>
                    <a:p>
                      <a:r>
                        <a:rPr lang="en-US" sz="1800" dirty="0">
                          <a:solidFill>
                            <a:schemeClr val="tx1"/>
                          </a:solidFill>
                        </a:rPr>
                        <a:t>Facilitator/Called By Name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574991">
                <a:tc gridSpan="3">
                  <a:txBody>
                    <a:bodyPr/>
                    <a:lstStyle/>
                    <a:p>
                      <a:r>
                        <a:rPr lang="en-US" sz="1800" b="1" dirty="0">
                          <a:solidFill>
                            <a:schemeClr val="tx1"/>
                          </a:solidFill>
                        </a:rPr>
                        <a:t>Attendee</a:t>
                      </a:r>
                      <a:r>
                        <a:rPr lang="en-US" sz="1800" b="1" baseline="0" dirty="0">
                          <a:solidFill>
                            <a:schemeClr val="tx1"/>
                          </a:solidFill>
                        </a:rPr>
                        <a:t> Names and Titles</a:t>
                      </a:r>
                      <a:endParaRPr lang="en-US" sz="1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3">
                  <a:txBody>
                    <a:bodyPr/>
                    <a:lstStyle/>
                    <a:p>
                      <a:r>
                        <a:rPr lang="en-US" sz="1800" b="1" dirty="0">
                          <a:solidFill>
                            <a:schemeClr val="tx1"/>
                          </a:solidFill>
                        </a:rPr>
                        <a:t>In-Meeting Roles (Presenter,</a:t>
                      </a:r>
                      <a:r>
                        <a:rPr lang="en-US" sz="1800" b="1" baseline="0" dirty="0">
                          <a:solidFill>
                            <a:schemeClr val="tx1"/>
                          </a:solidFill>
                        </a:rPr>
                        <a:t> Timekeeper, Note keeper)</a:t>
                      </a:r>
                      <a:endParaRPr lang="en-US" sz="1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653092">
                <a:tc>
                  <a:txBody>
                    <a:bodyPr/>
                    <a:lstStyle/>
                    <a:p>
                      <a:r>
                        <a:rPr lang="en-US" i="1" dirty="0">
                          <a:solidFill>
                            <a:schemeClr val="tx1"/>
                          </a:solidFill>
                        </a:rPr>
                        <a:t>Start Time – End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gridSpan="3">
                  <a:txBody>
                    <a:bodyPr/>
                    <a:lstStyle/>
                    <a:p>
                      <a:r>
                        <a:rPr lang="en-US" i="1" dirty="0">
                          <a:solidFill>
                            <a:schemeClr val="tx1"/>
                          </a:solidFill>
                        </a:rPr>
                        <a:t>Facilitator /Presenter Name(s)</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p>
                      <a:r>
                        <a:rPr lang="en-US" i="1" dirty="0">
                          <a:solidFill>
                            <a:schemeClr val="tx1"/>
                          </a:solidFill>
                        </a:rPr>
                        <a:t>Subject / Discussion Topic / Notes</a:t>
                      </a: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2"/>
                  </a:ext>
                </a:extLst>
              </a:tr>
              <a:tr h="653092">
                <a:tc>
                  <a:txBody>
                    <a:bodyPr/>
                    <a:lstStyle/>
                    <a:p>
                      <a:r>
                        <a:rPr lang="en-US" i="1" dirty="0">
                          <a:solidFill>
                            <a:schemeClr val="tx1"/>
                          </a:solidFill>
                        </a:rPr>
                        <a:t>Start Time – End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gridSpan="3">
                  <a:txBody>
                    <a:bodyPr/>
                    <a:lstStyle/>
                    <a:p>
                      <a:r>
                        <a:rPr lang="en-US" i="1" dirty="0">
                          <a:solidFill>
                            <a:schemeClr val="tx1"/>
                          </a:solidFill>
                        </a:rPr>
                        <a:t>Facilitator /Presenter Name(s)</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p>
                      <a:r>
                        <a:rPr lang="en-US" i="1" dirty="0">
                          <a:solidFill>
                            <a:schemeClr val="tx1"/>
                          </a:solidFill>
                        </a:rPr>
                        <a:t>Subject / Discussion Topic / Notes</a:t>
                      </a: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3"/>
                  </a:ext>
                </a:extLst>
              </a:tr>
              <a:tr h="653092">
                <a:tc>
                  <a:txBody>
                    <a:bodyPr/>
                    <a:lstStyle/>
                    <a:p>
                      <a:r>
                        <a:rPr lang="en-US" i="1" dirty="0">
                          <a:solidFill>
                            <a:schemeClr val="tx1"/>
                          </a:solidFill>
                        </a:rPr>
                        <a:t>Start Time – End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gridSpan="3">
                  <a:txBody>
                    <a:bodyPr/>
                    <a:lstStyle/>
                    <a:p>
                      <a:r>
                        <a:rPr lang="en-US" i="1" dirty="0">
                          <a:solidFill>
                            <a:schemeClr val="tx1"/>
                          </a:solidFill>
                        </a:rPr>
                        <a:t>Facilitator /Presenter Name(s)</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p>
                      <a:r>
                        <a:rPr lang="en-US" i="1" dirty="0">
                          <a:solidFill>
                            <a:schemeClr val="tx1"/>
                          </a:solidFill>
                        </a:rPr>
                        <a:t>Subject / Discussion Topic / Notes</a:t>
                      </a: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4"/>
                  </a:ext>
                </a:extLst>
              </a:tr>
              <a:tr h="653092">
                <a:tc>
                  <a:txBody>
                    <a:bodyPr/>
                    <a:lstStyle/>
                    <a:p>
                      <a:r>
                        <a:rPr lang="en-US" i="1" dirty="0">
                          <a:solidFill>
                            <a:schemeClr val="tx1"/>
                          </a:solidFill>
                        </a:rPr>
                        <a:t>Start Time – End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r>
                        <a:rPr lang="en-US" i="1" dirty="0">
                          <a:solidFill>
                            <a:schemeClr val="tx1"/>
                          </a:solidFill>
                        </a:rPr>
                        <a:t>Facilitator /Presenter Name(s)</a:t>
                      </a: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p>
                      <a:r>
                        <a:rPr lang="en-US" i="1" dirty="0">
                          <a:solidFill>
                            <a:schemeClr val="tx1"/>
                          </a:solidFill>
                        </a:rPr>
                        <a:t>Subject / Discussion Topic / Notes</a:t>
                      </a: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5"/>
                  </a:ext>
                </a:extLst>
              </a:tr>
              <a:tr h="328566">
                <a:tc gridSpan="6">
                  <a:txBody>
                    <a:bodyPr/>
                    <a:lstStyle/>
                    <a:p>
                      <a:r>
                        <a:rPr lang="en-US" sz="1800" b="1" i="0" dirty="0">
                          <a:solidFill>
                            <a:schemeClr val="tx1"/>
                          </a:solidFill>
                        </a:rPr>
                        <a:t>Where meeting minutes, actions, decisions,</a:t>
                      </a:r>
                      <a:r>
                        <a:rPr lang="en-US" sz="1800" b="1" i="0" baseline="0" dirty="0">
                          <a:solidFill>
                            <a:schemeClr val="tx1"/>
                          </a:solidFill>
                        </a:rPr>
                        <a:t> etc. are stored after the meeting</a:t>
                      </a:r>
                      <a:endParaRPr lang="en-US" sz="1400" b="1" i="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i="1" dirty="0">
                        <a:solidFill>
                          <a:schemeClr val="tx1"/>
                        </a:solidFill>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hMerge="1">
                  <a:txBody>
                    <a:bodyPr/>
                    <a:lstStyle/>
                    <a:p>
                      <a:endParaRPr lang="en-US" i="1" dirty="0">
                        <a:solidFill>
                          <a:schemeClr val="tx1"/>
                        </a:solidFill>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6"/>
                  </a:ext>
                </a:extLst>
              </a:tr>
            </a:tbl>
          </a:graphicData>
        </a:graphic>
      </p:graphicFrame>
      <p:pic>
        <p:nvPicPr>
          <p:cNvPr id="6" name="عنصر نائب للمحتوى 6">
            <a:extLst>
              <a:ext uri="{FF2B5EF4-FFF2-40B4-BE49-F238E27FC236}">
                <a16:creationId xmlns:a16="http://schemas.microsoft.com/office/drawing/2014/main" id="{02177E89-02A0-8349-B425-8683D229D8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2" name="Picture 1">
            <a:extLst>
              <a:ext uri="{FF2B5EF4-FFF2-40B4-BE49-F238E27FC236}">
                <a16:creationId xmlns:a16="http://schemas.microsoft.com/office/drawing/2014/main" id="{3E8B28DE-5E15-554C-C984-03BC1E705A1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7" name="Picture 6">
            <a:extLst>
              <a:ext uri="{FF2B5EF4-FFF2-40B4-BE49-F238E27FC236}">
                <a16:creationId xmlns:a16="http://schemas.microsoft.com/office/drawing/2014/main" id="{D5AAB5B7-E523-6358-4E19-9B4F852DA0F9}"/>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4187C84A-69AF-97BD-9E40-E3BD58BD8E18}"/>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03E3B8C2-FAB8-4764-87F2-79CBE6C1A460}"/>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721121E6-C580-7788-FB8C-8DF84E4F1CDA}"/>
              </a:ext>
            </a:extLst>
          </p:cNvPr>
          <p:cNvPicPr>
            <a:picLocks noChangeAspect="1"/>
          </p:cNvPicPr>
          <p:nvPr/>
        </p:nvPicPr>
        <p:blipFill>
          <a:blip r:embed="rId7"/>
          <a:stretch>
            <a:fillRect/>
          </a:stretch>
        </p:blipFill>
        <p:spPr>
          <a:xfrm>
            <a:off x="11289" y="-30115"/>
            <a:ext cx="9533101" cy="1610200"/>
          </a:xfrm>
          <a:prstGeom prst="rect">
            <a:avLst/>
          </a:prstGeom>
        </p:spPr>
      </p:pic>
      <p:sp>
        <p:nvSpPr>
          <p:cNvPr id="11" name="TextBox 10">
            <a:extLst>
              <a:ext uri="{FF2B5EF4-FFF2-40B4-BE49-F238E27FC236}">
                <a16:creationId xmlns:a16="http://schemas.microsoft.com/office/drawing/2014/main" id="{A3FE9930-5CA6-E0B9-4ADD-5149669DFA22}"/>
              </a:ext>
            </a:extLst>
          </p:cNvPr>
          <p:cNvSpPr txBox="1"/>
          <p:nvPr/>
        </p:nvSpPr>
        <p:spPr>
          <a:xfrm>
            <a:off x="2325914" y="543490"/>
            <a:ext cx="2785763"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Meeting Agenda</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5446192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EBF22201-AAF7-1FB6-261A-DD0BD0688C0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B07BA7ED-18D5-FE4A-BB6C-C3833BBD57B1}"/>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C3984249-6D52-2115-2D38-A41C94382719}"/>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D8680FAB-1D7F-2676-47D3-CF1A73319EB4}"/>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9C6893E5-E171-8DA1-D433-037989D145EC}"/>
              </a:ext>
            </a:extLst>
          </p:cNvPr>
          <p:cNvPicPr>
            <a:picLocks noChangeAspect="1"/>
          </p:cNvPicPr>
          <p:nvPr/>
        </p:nvPicPr>
        <p:blipFill>
          <a:blip r:embed="rId7"/>
          <a:stretch>
            <a:fillRect/>
          </a:stretch>
        </p:blipFill>
        <p:spPr>
          <a:xfrm>
            <a:off x="-1" y="-226119"/>
            <a:ext cx="10389705" cy="4069249"/>
          </a:xfrm>
          <a:prstGeom prst="rect">
            <a:avLst/>
          </a:prstGeom>
        </p:spPr>
      </p:pic>
      <p:sp>
        <p:nvSpPr>
          <p:cNvPr id="10" name="TextBox 9">
            <a:extLst>
              <a:ext uri="{FF2B5EF4-FFF2-40B4-BE49-F238E27FC236}">
                <a16:creationId xmlns:a16="http://schemas.microsoft.com/office/drawing/2014/main" id="{3C29A60A-1DD7-52D8-9249-1AE50967CFD0}"/>
              </a:ext>
            </a:extLst>
          </p:cNvPr>
          <p:cNvSpPr txBox="1"/>
          <p:nvPr/>
        </p:nvSpPr>
        <p:spPr>
          <a:xfrm>
            <a:off x="2315057" y="1576815"/>
            <a:ext cx="8074647" cy="954107"/>
          </a:xfrm>
          <a:prstGeom prst="rect">
            <a:avLst/>
          </a:prstGeom>
          <a:noFill/>
        </p:spPr>
        <p:txBody>
          <a:bodyPr wrap="none" rtlCol="0">
            <a:spAutoFit/>
          </a:bodyPr>
          <a:lstStyle/>
          <a:p>
            <a:pPr algn="ctr" defTabSz="914400">
              <a:defRPr/>
            </a:pPr>
            <a:br>
              <a:rPr lang="en-US" sz="2800" b="1" dirty="0">
                <a:solidFill>
                  <a:prstClr val="white"/>
                </a:solidFill>
                <a:latin typeface="Tajawal Medium" panose="00000600000000000000" pitchFamily="2" charset="-78"/>
                <a:cs typeface="Tajawal Medium" panose="00000600000000000000" pitchFamily="2" charset="-78"/>
                <a:sym typeface="Arial"/>
              </a:rPr>
            </a:br>
            <a:r>
              <a:rPr lang="en-US" sz="2800" b="1" dirty="0">
                <a:solidFill>
                  <a:prstClr val="white"/>
                </a:solidFill>
                <a:latin typeface="Tajawal Medium" panose="00000600000000000000" pitchFamily="2" charset="-78"/>
                <a:cs typeface="Tajawal Medium" panose="00000600000000000000" pitchFamily="2" charset="-78"/>
                <a:sym typeface="Arial"/>
              </a:rPr>
              <a:t>10.7 Communicating with Metrics and Reports</a:t>
            </a:r>
          </a:p>
        </p:txBody>
      </p:sp>
    </p:spTree>
    <p:extLst>
      <p:ext uri="{BB962C8B-B14F-4D97-AF65-F5344CB8AC3E}">
        <p14:creationId xmlns:p14="http://schemas.microsoft.com/office/powerpoint/2010/main" val="21235203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5287" y="1470144"/>
            <a:ext cx="10864951" cy="4985679"/>
          </a:xfrm>
        </p:spPr>
        <p:txBody>
          <a:bodyPr>
            <a:normAutofit/>
          </a:bodyPr>
          <a:lstStyle/>
          <a:p>
            <a:r>
              <a:rPr lang="en-US" sz="1800" b="1" dirty="0">
                <a:solidFill>
                  <a:srgbClr val="002060"/>
                </a:solidFill>
              </a:rPr>
              <a:t>Metrics</a:t>
            </a:r>
            <a:r>
              <a:rPr lang="en-US" sz="1800" dirty="0">
                <a:solidFill>
                  <a:srgbClr val="002060"/>
                </a:solidFill>
              </a:rPr>
              <a:t> are a </a:t>
            </a:r>
            <a:r>
              <a:rPr lang="en-US" sz="1800" b="1" dirty="0">
                <a:solidFill>
                  <a:srgbClr val="002060"/>
                </a:solidFill>
              </a:rPr>
              <a:t>useful quantitative representation </a:t>
            </a:r>
            <a:r>
              <a:rPr lang="en-US" sz="1800" dirty="0">
                <a:solidFill>
                  <a:srgbClr val="002060"/>
                </a:solidFill>
              </a:rPr>
              <a:t>of a project attribute, which help leaders or team members </a:t>
            </a:r>
            <a:r>
              <a:rPr lang="en-US" sz="1800" b="1" dirty="0">
                <a:solidFill>
                  <a:srgbClr val="002060"/>
                </a:solidFill>
              </a:rPr>
              <a:t>make decisions about the project</a:t>
            </a:r>
            <a:endParaRPr lang="en-US" sz="1800" dirty="0">
              <a:solidFill>
                <a:srgbClr val="002060"/>
              </a:solidFill>
            </a:endParaRPr>
          </a:p>
          <a:p>
            <a:pPr lvl="1"/>
            <a:r>
              <a:rPr lang="en-US" dirty="0">
                <a:solidFill>
                  <a:srgbClr val="002060"/>
                </a:solidFill>
              </a:rPr>
              <a:t>Private metrics are known only to the team and risk misinterpretation if shared</a:t>
            </a:r>
          </a:p>
          <a:p>
            <a:pPr lvl="1"/>
            <a:r>
              <a:rPr lang="en-US" dirty="0">
                <a:solidFill>
                  <a:srgbClr val="002060"/>
                </a:solidFill>
              </a:rPr>
              <a:t>Public metrics are designed to be shared outside the team for comparison across projects</a:t>
            </a:r>
          </a:p>
          <a:p>
            <a:r>
              <a:rPr lang="en-US" sz="1800" b="1" dirty="0">
                <a:solidFill>
                  <a:srgbClr val="002060"/>
                </a:solidFill>
              </a:rPr>
              <a:t>Reports</a:t>
            </a:r>
            <a:r>
              <a:rPr lang="en-US" sz="1800" dirty="0">
                <a:solidFill>
                  <a:srgbClr val="002060"/>
                </a:solidFill>
              </a:rPr>
              <a:t> are more complex representations of the project designed to be </a:t>
            </a:r>
            <a:r>
              <a:rPr lang="en-US" sz="1800" b="1" dirty="0">
                <a:solidFill>
                  <a:srgbClr val="002060"/>
                </a:solidFill>
              </a:rPr>
              <a:t>communicated to stakeholders </a:t>
            </a:r>
            <a:r>
              <a:rPr lang="en-US" sz="1800" dirty="0">
                <a:solidFill>
                  <a:srgbClr val="002060"/>
                </a:solidFill>
              </a:rPr>
              <a:t>and typically </a:t>
            </a:r>
            <a:r>
              <a:rPr lang="en-US" sz="1800" b="1" dirty="0">
                <a:solidFill>
                  <a:srgbClr val="002060"/>
                </a:solidFill>
              </a:rPr>
              <a:t>contain multiple metrics.</a:t>
            </a:r>
            <a:endParaRPr lang="en-US" sz="1800" dirty="0">
              <a:solidFill>
                <a:srgbClr val="002060"/>
              </a:solidFill>
            </a:endParaRPr>
          </a:p>
          <a:p>
            <a:r>
              <a:rPr lang="en-US" sz="1800" dirty="0">
                <a:solidFill>
                  <a:srgbClr val="002060"/>
                </a:solidFill>
              </a:rPr>
              <a:t>Making metrics and reports useful requires attention to several aspects:</a:t>
            </a:r>
          </a:p>
          <a:p>
            <a:pPr lvl="1"/>
            <a:r>
              <a:rPr lang="en-US" dirty="0">
                <a:solidFill>
                  <a:srgbClr val="002060"/>
                </a:solidFill>
              </a:rPr>
              <a:t>Level of detail as well as ethical and appropriate interpretation for stakeholders.</a:t>
            </a:r>
          </a:p>
          <a:p>
            <a:pPr lvl="1"/>
            <a:r>
              <a:rPr lang="en-US" dirty="0">
                <a:solidFill>
                  <a:srgbClr val="002060"/>
                </a:solidFill>
              </a:rPr>
              <a:t>Choosing an appropriate communication channel.</a:t>
            </a:r>
          </a:p>
          <a:p>
            <a:pPr lvl="1"/>
            <a:r>
              <a:rPr lang="en-US" dirty="0">
                <a:solidFill>
                  <a:srgbClr val="002060"/>
                </a:solidFill>
              </a:rPr>
              <a:t>Considering the role of the recipient, as well as their preferences.</a:t>
            </a:r>
          </a:p>
          <a:p>
            <a:pPr lvl="1"/>
            <a:r>
              <a:rPr lang="en-US" dirty="0">
                <a:solidFill>
                  <a:srgbClr val="002060"/>
                </a:solidFill>
              </a:rPr>
              <a:t>An appropriate understanding of what the information.</a:t>
            </a:r>
          </a:p>
        </p:txBody>
      </p:sp>
      <p:sp>
        <p:nvSpPr>
          <p:cNvPr id="4" name="TextBox 3">
            <a:extLst>
              <a:ext uri="{FF2B5EF4-FFF2-40B4-BE49-F238E27FC236}">
                <a16:creationId xmlns:a16="http://schemas.microsoft.com/office/drawing/2014/main" id="{3B357ABA-63F3-C340-A3E0-653590AB4B65}"/>
              </a:ext>
            </a:extLst>
          </p:cNvPr>
          <p:cNvSpPr txBox="1"/>
          <p:nvPr/>
        </p:nvSpPr>
        <p:spPr>
          <a:xfrm>
            <a:off x="118534" y="654188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164-165.</a:t>
            </a:r>
          </a:p>
        </p:txBody>
      </p:sp>
      <p:pic>
        <p:nvPicPr>
          <p:cNvPr id="6" name="عنصر نائب للمحتوى 6">
            <a:extLst>
              <a:ext uri="{FF2B5EF4-FFF2-40B4-BE49-F238E27FC236}">
                <a16:creationId xmlns:a16="http://schemas.microsoft.com/office/drawing/2014/main" id="{0581A6F8-63FA-684F-8CFD-FBE734D50C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7" name="Picture 6">
            <a:extLst>
              <a:ext uri="{FF2B5EF4-FFF2-40B4-BE49-F238E27FC236}">
                <a16:creationId xmlns:a16="http://schemas.microsoft.com/office/drawing/2014/main" id="{0FEF9519-18F6-188B-728A-E88A838208A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8" name="Picture 7">
            <a:extLst>
              <a:ext uri="{FF2B5EF4-FFF2-40B4-BE49-F238E27FC236}">
                <a16:creationId xmlns:a16="http://schemas.microsoft.com/office/drawing/2014/main" id="{D95D78DC-4A5D-70C6-460A-C3D72BA3AF7C}"/>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9" name="Picture 8">
            <a:extLst>
              <a:ext uri="{FF2B5EF4-FFF2-40B4-BE49-F238E27FC236}">
                <a16:creationId xmlns:a16="http://schemas.microsoft.com/office/drawing/2014/main" id="{894A40A8-0FF4-9827-E60C-233CC77C9FA8}"/>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13015417-43EA-5993-09CE-E864E0F961AC}"/>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1" name="Picture 10">
            <a:extLst>
              <a:ext uri="{FF2B5EF4-FFF2-40B4-BE49-F238E27FC236}">
                <a16:creationId xmlns:a16="http://schemas.microsoft.com/office/drawing/2014/main" id="{B7F9A204-4209-1F44-67D4-167CA02DE4C4}"/>
              </a:ext>
            </a:extLst>
          </p:cNvPr>
          <p:cNvPicPr>
            <a:picLocks noChangeAspect="1"/>
          </p:cNvPicPr>
          <p:nvPr/>
        </p:nvPicPr>
        <p:blipFill>
          <a:blip r:embed="rId7"/>
          <a:stretch>
            <a:fillRect/>
          </a:stretch>
        </p:blipFill>
        <p:spPr>
          <a:xfrm>
            <a:off x="-1" y="-226118"/>
            <a:ext cx="10681253" cy="1610200"/>
          </a:xfrm>
          <a:prstGeom prst="rect">
            <a:avLst/>
          </a:prstGeom>
        </p:spPr>
      </p:pic>
      <p:sp>
        <p:nvSpPr>
          <p:cNvPr id="12" name="TextBox 11">
            <a:extLst>
              <a:ext uri="{FF2B5EF4-FFF2-40B4-BE49-F238E27FC236}">
                <a16:creationId xmlns:a16="http://schemas.microsoft.com/office/drawing/2014/main" id="{963B019B-9DFB-41FC-521C-6247EAA3C39F}"/>
              </a:ext>
            </a:extLst>
          </p:cNvPr>
          <p:cNvSpPr txBox="1"/>
          <p:nvPr/>
        </p:nvSpPr>
        <p:spPr>
          <a:xfrm>
            <a:off x="2551201" y="466644"/>
            <a:ext cx="7803739" cy="523220"/>
          </a:xfrm>
          <a:prstGeom prst="rect">
            <a:avLst/>
          </a:prstGeom>
          <a:noFill/>
        </p:spPr>
        <p:txBody>
          <a:bodyPr wrap="none" rtlCol="0">
            <a:spAutoFit/>
          </a:bodyPr>
          <a:lstStyle/>
          <a:p>
            <a:pPr algn="ct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Communicating Metrics and Reports for leaders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53140576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609600" y="1600206"/>
            <a:ext cx="7211209" cy="1371600"/>
          </a:xfrm>
        </p:spPr>
        <p:txBody>
          <a:bodyPr>
            <a:normAutofit fontScale="92500"/>
          </a:bodyPr>
          <a:lstStyle/>
          <a:p>
            <a:r>
              <a:rPr lang="en-US" b="1" dirty="0" err="1">
                <a:solidFill>
                  <a:srgbClr val="002060"/>
                </a:solidFill>
              </a:rPr>
              <a:t>Cycletime</a:t>
            </a:r>
            <a:r>
              <a:rPr lang="en-US" dirty="0">
                <a:solidFill>
                  <a:srgbClr val="002060"/>
                </a:solidFill>
              </a:rPr>
              <a:t> measures the average amount of time it takes to complete a cycle.   Defining a ‘cycle’ is up to the team – it can be a single phase or the entire project.</a:t>
            </a:r>
          </a:p>
        </p:txBody>
      </p:sp>
      <p:sp>
        <p:nvSpPr>
          <p:cNvPr id="5" name="Content Placeholder 4"/>
          <p:cNvSpPr>
            <a:spLocks noGrp="1"/>
          </p:cNvSpPr>
          <p:nvPr>
            <p:ph sz="half" idx="2"/>
          </p:nvPr>
        </p:nvSpPr>
        <p:spPr>
          <a:xfrm>
            <a:off x="4044874" y="3225951"/>
            <a:ext cx="7537525" cy="1371600"/>
          </a:xfrm>
        </p:spPr>
        <p:txBody>
          <a:bodyPr>
            <a:normAutofit fontScale="92500"/>
          </a:bodyPr>
          <a:lstStyle/>
          <a:p>
            <a:r>
              <a:rPr lang="en-US" b="1" dirty="0">
                <a:solidFill>
                  <a:srgbClr val="002060"/>
                </a:solidFill>
              </a:rPr>
              <a:t>Schedule or Cost Variance</a:t>
            </a:r>
            <a:r>
              <a:rPr lang="en-US" dirty="0">
                <a:solidFill>
                  <a:srgbClr val="002060"/>
                </a:solidFill>
              </a:rPr>
              <a:t> demonstrates how far the expected value (baseline) is from the actual value.  Related to a project’s </a:t>
            </a:r>
            <a:r>
              <a:rPr lang="en-US" i="1" dirty="0">
                <a:solidFill>
                  <a:srgbClr val="002060"/>
                </a:solidFill>
              </a:rPr>
              <a:t>Earned Value.</a:t>
            </a:r>
          </a:p>
        </p:txBody>
      </p:sp>
      <p:sp>
        <p:nvSpPr>
          <p:cNvPr id="6" name="Content Placeholder 3"/>
          <p:cNvSpPr txBox="1">
            <a:spLocks/>
          </p:cNvSpPr>
          <p:nvPr/>
        </p:nvSpPr>
        <p:spPr>
          <a:xfrm>
            <a:off x="609600" y="4805443"/>
            <a:ext cx="8760311" cy="1335292"/>
          </a:xfrm>
          <a:prstGeom prst="rect">
            <a:avLst/>
          </a:prstGeom>
        </p:spPr>
        <p:txBody>
          <a:bodyPr vert="horz" lIns="91440" tIns="45720" rIns="91440" bIns="45720" rtlCol="0">
            <a:normAutofit fontScale="92500"/>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r>
              <a:rPr lang="en-US" b="1" dirty="0">
                <a:solidFill>
                  <a:srgbClr val="002060"/>
                </a:solidFill>
              </a:rPr>
              <a:t>Resource Utilization </a:t>
            </a:r>
            <a:r>
              <a:rPr lang="en-US" dirty="0">
                <a:solidFill>
                  <a:srgbClr val="002060"/>
                </a:solidFill>
              </a:rPr>
              <a:t>tracks how effectively of the team’s available work hours are being utilized.  A percentage significantly below 100% may indicate wasted time, and over 100% could lead to burn-out.  Similar metrics exist for other (non-human) resources.</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0287" y="1600206"/>
            <a:ext cx="3177515" cy="864162"/>
          </a:xfrm>
          <a:prstGeom prst="rect">
            <a:avLst/>
          </a:prstGeom>
        </p:spPr>
      </p:pic>
      <p:sp>
        <p:nvSpPr>
          <p:cNvPr id="10" name="TextBox 9"/>
          <p:cNvSpPr txBox="1"/>
          <p:nvPr/>
        </p:nvSpPr>
        <p:spPr>
          <a:xfrm>
            <a:off x="118534" y="6541886"/>
            <a:ext cx="11997266" cy="261610"/>
          </a:xfrm>
          <a:prstGeom prst="rect">
            <a:avLst/>
          </a:prstGeom>
          <a:noFill/>
        </p:spPr>
        <p:txBody>
          <a:bodyPr wrap="square" rtlCol="0">
            <a:spAutoFit/>
          </a:bodyPr>
          <a:lstStyle/>
          <a:p>
            <a:pPr algn="r"/>
            <a:r>
              <a:rPr lang="en-US" sz="1100" dirty="0"/>
              <a:t>Diagrams: Malachowsky, Samuel. Project Team Leadership and Communication. </a:t>
            </a:r>
            <a:r>
              <a:rPr lang="en-US" sz="1100" dirty="0" err="1"/>
              <a:t>Lintwood</a:t>
            </a:r>
            <a:r>
              <a:rPr lang="en-US" sz="1100" dirty="0"/>
              <a:t> Press. 2018. p. 166.</a:t>
            </a: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9600" y="3225951"/>
            <a:ext cx="3177515" cy="913870"/>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713040" y="4597551"/>
            <a:ext cx="1614762" cy="1614762"/>
          </a:xfrm>
          <a:prstGeom prst="rect">
            <a:avLst/>
          </a:prstGeom>
        </p:spPr>
      </p:pic>
      <p:pic>
        <p:nvPicPr>
          <p:cNvPr id="14" name="عنصر نائب للمحتوى 6">
            <a:extLst>
              <a:ext uri="{FF2B5EF4-FFF2-40B4-BE49-F238E27FC236}">
                <a16:creationId xmlns:a16="http://schemas.microsoft.com/office/drawing/2014/main" id="{80FFEC28-63E7-2942-AE64-3F649D6A3ED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2" name="Picture 1">
            <a:extLst>
              <a:ext uri="{FF2B5EF4-FFF2-40B4-BE49-F238E27FC236}">
                <a16:creationId xmlns:a16="http://schemas.microsoft.com/office/drawing/2014/main" id="{07987DF5-CF40-2BC2-0E36-608B1423B6D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7" name="Picture 6">
            <a:extLst>
              <a:ext uri="{FF2B5EF4-FFF2-40B4-BE49-F238E27FC236}">
                <a16:creationId xmlns:a16="http://schemas.microsoft.com/office/drawing/2014/main" id="{0FF82B56-8E0A-C349-446C-F391C56D3D0C}"/>
              </a:ext>
            </a:extLst>
          </p:cNvPr>
          <p:cNvPicPr>
            <a:picLocks noChangeAspect="1"/>
          </p:cNvPicPr>
          <p:nvPr/>
        </p:nvPicPr>
        <p:blipFill>
          <a:blip r:embed="rId8"/>
          <a:stretch>
            <a:fillRect/>
          </a:stretch>
        </p:blipFill>
        <p:spPr>
          <a:xfrm>
            <a:off x="2383844" y="6555836"/>
            <a:ext cx="9902229" cy="204838"/>
          </a:xfrm>
          <a:prstGeom prst="rect">
            <a:avLst/>
          </a:prstGeom>
        </p:spPr>
      </p:pic>
      <p:pic>
        <p:nvPicPr>
          <p:cNvPr id="8" name="Picture 7">
            <a:extLst>
              <a:ext uri="{FF2B5EF4-FFF2-40B4-BE49-F238E27FC236}">
                <a16:creationId xmlns:a16="http://schemas.microsoft.com/office/drawing/2014/main" id="{D7C35873-9FBF-B485-F6A0-DCF13E7232A7}"/>
              </a:ext>
            </a:extLst>
          </p:cNvPr>
          <p:cNvPicPr>
            <a:picLocks noChangeAspect="1"/>
          </p:cNvPicPr>
          <p:nvPr/>
        </p:nvPicPr>
        <p:blipFill>
          <a:blip r:embed="rId9"/>
          <a:stretch>
            <a:fillRect/>
          </a:stretch>
        </p:blipFill>
        <p:spPr>
          <a:xfrm>
            <a:off x="-108036" y="2204822"/>
            <a:ext cx="238650" cy="2709534"/>
          </a:xfrm>
          <a:prstGeom prst="rect">
            <a:avLst/>
          </a:prstGeom>
        </p:spPr>
      </p:pic>
      <p:pic>
        <p:nvPicPr>
          <p:cNvPr id="15" name="Picture 14">
            <a:extLst>
              <a:ext uri="{FF2B5EF4-FFF2-40B4-BE49-F238E27FC236}">
                <a16:creationId xmlns:a16="http://schemas.microsoft.com/office/drawing/2014/main" id="{755E884B-DF30-1919-FF80-526FF8C2DA8A}"/>
              </a:ext>
            </a:extLst>
          </p:cNvPr>
          <p:cNvPicPr>
            <a:picLocks noChangeAspect="1"/>
          </p:cNvPicPr>
          <p:nvPr/>
        </p:nvPicPr>
        <p:blipFill>
          <a:blip r:embed="rId9"/>
          <a:stretch>
            <a:fillRect/>
          </a:stretch>
        </p:blipFill>
        <p:spPr>
          <a:xfrm>
            <a:off x="12072675" y="2204822"/>
            <a:ext cx="238650" cy="2709534"/>
          </a:xfrm>
          <a:prstGeom prst="rect">
            <a:avLst/>
          </a:prstGeom>
        </p:spPr>
      </p:pic>
      <p:pic>
        <p:nvPicPr>
          <p:cNvPr id="16" name="Picture 15">
            <a:extLst>
              <a:ext uri="{FF2B5EF4-FFF2-40B4-BE49-F238E27FC236}">
                <a16:creationId xmlns:a16="http://schemas.microsoft.com/office/drawing/2014/main" id="{ED7C7A7E-070C-40F4-1435-9AB7A892C2D3}"/>
              </a:ext>
            </a:extLst>
          </p:cNvPr>
          <p:cNvPicPr>
            <a:picLocks noChangeAspect="1"/>
          </p:cNvPicPr>
          <p:nvPr/>
        </p:nvPicPr>
        <p:blipFill>
          <a:blip r:embed="rId10"/>
          <a:stretch>
            <a:fillRect/>
          </a:stretch>
        </p:blipFill>
        <p:spPr>
          <a:xfrm>
            <a:off x="-1" y="-226118"/>
            <a:ext cx="9533101" cy="1610200"/>
          </a:xfrm>
          <a:prstGeom prst="rect">
            <a:avLst/>
          </a:prstGeom>
        </p:spPr>
      </p:pic>
      <p:sp>
        <p:nvSpPr>
          <p:cNvPr id="17" name="TextBox 16">
            <a:extLst>
              <a:ext uri="{FF2B5EF4-FFF2-40B4-BE49-F238E27FC236}">
                <a16:creationId xmlns:a16="http://schemas.microsoft.com/office/drawing/2014/main" id="{FD9A6320-5E15-56F8-AAC9-ECCEE5519FA7}"/>
              </a:ext>
            </a:extLst>
          </p:cNvPr>
          <p:cNvSpPr txBox="1"/>
          <p:nvPr/>
        </p:nvSpPr>
        <p:spPr>
          <a:xfrm>
            <a:off x="2325914" y="543490"/>
            <a:ext cx="5299849"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Example Project Metrics (1 of 2)</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29440229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83023" y="4387512"/>
            <a:ext cx="1614762" cy="1611041"/>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10050" y="1595458"/>
            <a:ext cx="3506993" cy="1339387"/>
          </a:xfrm>
          <a:prstGeom prst="rect">
            <a:avLst/>
          </a:prstGeom>
        </p:spPr>
      </p:pic>
      <p:sp>
        <p:nvSpPr>
          <p:cNvPr id="4" name="Content Placeholder 3"/>
          <p:cNvSpPr>
            <a:spLocks noGrp="1"/>
          </p:cNvSpPr>
          <p:nvPr>
            <p:ph sz="half" idx="1"/>
          </p:nvPr>
        </p:nvSpPr>
        <p:spPr>
          <a:xfrm>
            <a:off x="609601" y="1600206"/>
            <a:ext cx="7060602" cy="1371600"/>
          </a:xfrm>
        </p:spPr>
        <p:txBody>
          <a:bodyPr>
            <a:normAutofit fontScale="92500" lnSpcReduction="10000"/>
          </a:bodyPr>
          <a:lstStyle/>
          <a:p>
            <a:pPr algn="just"/>
            <a:r>
              <a:rPr lang="en-US" b="1" dirty="0">
                <a:solidFill>
                  <a:srgbClr val="002060"/>
                </a:solidFill>
              </a:rPr>
              <a:t>Requirements/Specifications Volatility </a:t>
            </a:r>
            <a:r>
              <a:rPr lang="en-US" dirty="0">
                <a:solidFill>
                  <a:srgbClr val="002060"/>
                </a:solidFill>
              </a:rPr>
              <a:t>measures the number of changes to requirements/specifications as the project proceeds.  These changes often have significant impacts on the productivity of the team.</a:t>
            </a:r>
          </a:p>
        </p:txBody>
      </p:sp>
      <p:sp>
        <p:nvSpPr>
          <p:cNvPr id="5" name="Content Placeholder 4"/>
          <p:cNvSpPr>
            <a:spLocks noGrp="1"/>
          </p:cNvSpPr>
          <p:nvPr>
            <p:ph sz="half" idx="2"/>
          </p:nvPr>
        </p:nvSpPr>
        <p:spPr>
          <a:xfrm>
            <a:off x="5905948" y="3225951"/>
            <a:ext cx="5676451" cy="1371600"/>
          </a:xfrm>
        </p:spPr>
        <p:txBody>
          <a:bodyPr>
            <a:normAutofit fontScale="92500" lnSpcReduction="10000"/>
          </a:bodyPr>
          <a:lstStyle/>
          <a:p>
            <a:pPr algn="just"/>
            <a:r>
              <a:rPr lang="en-US" b="1" dirty="0">
                <a:solidFill>
                  <a:srgbClr val="002060"/>
                </a:solidFill>
              </a:rPr>
              <a:t>Total Risk Exposure</a:t>
            </a:r>
            <a:r>
              <a:rPr lang="en-US" dirty="0">
                <a:solidFill>
                  <a:srgbClr val="002060"/>
                </a:solidFill>
              </a:rPr>
              <a:t> is the sum of a project’s individual risk exposures.  The result is the expected total impact to resources or schedule.</a:t>
            </a:r>
            <a:endParaRPr lang="en-US" i="1" dirty="0">
              <a:solidFill>
                <a:srgbClr val="002060"/>
              </a:solidFill>
            </a:endParaRPr>
          </a:p>
        </p:txBody>
      </p:sp>
      <p:sp>
        <p:nvSpPr>
          <p:cNvPr id="6" name="Content Placeholder 3"/>
          <p:cNvSpPr txBox="1">
            <a:spLocks/>
          </p:cNvSpPr>
          <p:nvPr/>
        </p:nvSpPr>
        <p:spPr>
          <a:xfrm>
            <a:off x="609600" y="4805443"/>
            <a:ext cx="8760311" cy="1335292"/>
          </a:xfrm>
          <a:prstGeom prst="rect">
            <a:avLst/>
          </a:prstGeom>
        </p:spPr>
        <p:txBody>
          <a:bodyPr vert="horz" lIns="91440" tIns="45720" rIns="91440" bIns="45720" rtlCol="0">
            <a:normAutofit lnSpcReduction="10000"/>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pPr algn="just"/>
            <a:r>
              <a:rPr lang="en-US" b="1" dirty="0">
                <a:solidFill>
                  <a:srgbClr val="002060"/>
                </a:solidFill>
              </a:rPr>
              <a:t>Customer Satisfaction</a:t>
            </a:r>
            <a:r>
              <a:rPr lang="en-US" dirty="0">
                <a:solidFill>
                  <a:srgbClr val="002060"/>
                </a:solidFill>
              </a:rPr>
              <a:t> is an important metric to many organizations.  Measured in various ways (surveys, etc.).  Understanding why customer satisfaction is where it is represents a much more difficult task.</a:t>
            </a:r>
          </a:p>
        </p:txBody>
      </p:sp>
      <p:sp>
        <p:nvSpPr>
          <p:cNvPr id="10" name="TextBox 9"/>
          <p:cNvSpPr txBox="1"/>
          <p:nvPr/>
        </p:nvSpPr>
        <p:spPr>
          <a:xfrm>
            <a:off x="118534" y="6541886"/>
            <a:ext cx="11997266" cy="261610"/>
          </a:xfrm>
          <a:prstGeom prst="rect">
            <a:avLst/>
          </a:prstGeom>
          <a:noFill/>
        </p:spPr>
        <p:txBody>
          <a:bodyPr wrap="square" rtlCol="0">
            <a:spAutoFit/>
          </a:bodyPr>
          <a:lstStyle/>
          <a:p>
            <a:pPr algn="r"/>
            <a:r>
              <a:rPr lang="en-US" sz="1100" dirty="0"/>
              <a:t>Diagrams: Malachowsky, Samuel. Project Team Leadership and Communication. </a:t>
            </a:r>
            <a:r>
              <a:rPr lang="en-US" sz="1100" dirty="0" err="1"/>
              <a:t>Lintwood</a:t>
            </a:r>
            <a:r>
              <a:rPr lang="en-US" sz="1100" dirty="0"/>
              <a:t> Press. 2018. p. 166-167.</a:t>
            </a:r>
          </a:p>
        </p:txBody>
      </p:sp>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9600" y="3225951"/>
            <a:ext cx="5083236" cy="754378"/>
          </a:xfrm>
          <a:prstGeom prst="rect">
            <a:avLst/>
          </a:prstGeom>
        </p:spPr>
      </p:pic>
      <p:pic>
        <p:nvPicPr>
          <p:cNvPr id="12" name="عنصر نائب للمحتوى 6">
            <a:extLst>
              <a:ext uri="{FF2B5EF4-FFF2-40B4-BE49-F238E27FC236}">
                <a16:creationId xmlns:a16="http://schemas.microsoft.com/office/drawing/2014/main" id="{101EE26A-7873-9B4F-AFA6-B7107A33A63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9" name="Picture 8">
            <a:extLst>
              <a:ext uri="{FF2B5EF4-FFF2-40B4-BE49-F238E27FC236}">
                <a16:creationId xmlns:a16="http://schemas.microsoft.com/office/drawing/2014/main" id="{4FC256E2-F32C-E809-C660-E6CE3071878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13" name="Picture 12">
            <a:extLst>
              <a:ext uri="{FF2B5EF4-FFF2-40B4-BE49-F238E27FC236}">
                <a16:creationId xmlns:a16="http://schemas.microsoft.com/office/drawing/2014/main" id="{C759CA8A-2A0F-BDF7-A89A-95692F7622B1}"/>
              </a:ext>
            </a:extLst>
          </p:cNvPr>
          <p:cNvPicPr>
            <a:picLocks noChangeAspect="1"/>
          </p:cNvPicPr>
          <p:nvPr/>
        </p:nvPicPr>
        <p:blipFill>
          <a:blip r:embed="rId8"/>
          <a:stretch>
            <a:fillRect/>
          </a:stretch>
        </p:blipFill>
        <p:spPr>
          <a:xfrm>
            <a:off x="2383844" y="6555836"/>
            <a:ext cx="9902229" cy="204838"/>
          </a:xfrm>
          <a:prstGeom prst="rect">
            <a:avLst/>
          </a:prstGeom>
        </p:spPr>
      </p:pic>
      <p:pic>
        <p:nvPicPr>
          <p:cNvPr id="14" name="Picture 13">
            <a:extLst>
              <a:ext uri="{FF2B5EF4-FFF2-40B4-BE49-F238E27FC236}">
                <a16:creationId xmlns:a16="http://schemas.microsoft.com/office/drawing/2014/main" id="{26F99509-E782-284A-8A66-1787726B021B}"/>
              </a:ext>
            </a:extLst>
          </p:cNvPr>
          <p:cNvPicPr>
            <a:picLocks noChangeAspect="1"/>
          </p:cNvPicPr>
          <p:nvPr/>
        </p:nvPicPr>
        <p:blipFill>
          <a:blip r:embed="rId9"/>
          <a:stretch>
            <a:fillRect/>
          </a:stretch>
        </p:blipFill>
        <p:spPr>
          <a:xfrm>
            <a:off x="-108036" y="2204822"/>
            <a:ext cx="238650" cy="2709534"/>
          </a:xfrm>
          <a:prstGeom prst="rect">
            <a:avLst/>
          </a:prstGeom>
        </p:spPr>
      </p:pic>
      <p:pic>
        <p:nvPicPr>
          <p:cNvPr id="15" name="Picture 14">
            <a:extLst>
              <a:ext uri="{FF2B5EF4-FFF2-40B4-BE49-F238E27FC236}">
                <a16:creationId xmlns:a16="http://schemas.microsoft.com/office/drawing/2014/main" id="{3316346C-ACC1-3840-D1C6-18E8F72363D7}"/>
              </a:ext>
            </a:extLst>
          </p:cNvPr>
          <p:cNvPicPr>
            <a:picLocks noChangeAspect="1"/>
          </p:cNvPicPr>
          <p:nvPr/>
        </p:nvPicPr>
        <p:blipFill>
          <a:blip r:embed="rId9"/>
          <a:stretch>
            <a:fillRect/>
          </a:stretch>
        </p:blipFill>
        <p:spPr>
          <a:xfrm>
            <a:off x="12072675" y="2204822"/>
            <a:ext cx="238650" cy="2709534"/>
          </a:xfrm>
          <a:prstGeom prst="rect">
            <a:avLst/>
          </a:prstGeom>
        </p:spPr>
      </p:pic>
      <p:pic>
        <p:nvPicPr>
          <p:cNvPr id="16" name="Picture 15">
            <a:extLst>
              <a:ext uri="{FF2B5EF4-FFF2-40B4-BE49-F238E27FC236}">
                <a16:creationId xmlns:a16="http://schemas.microsoft.com/office/drawing/2014/main" id="{A6DE38B1-FE92-914C-DE78-1A44057ECF9B}"/>
              </a:ext>
            </a:extLst>
          </p:cNvPr>
          <p:cNvPicPr>
            <a:picLocks noChangeAspect="1"/>
          </p:cNvPicPr>
          <p:nvPr/>
        </p:nvPicPr>
        <p:blipFill>
          <a:blip r:embed="rId10"/>
          <a:stretch>
            <a:fillRect/>
          </a:stretch>
        </p:blipFill>
        <p:spPr>
          <a:xfrm>
            <a:off x="-1" y="-226118"/>
            <a:ext cx="9533101" cy="1610200"/>
          </a:xfrm>
          <a:prstGeom prst="rect">
            <a:avLst/>
          </a:prstGeom>
        </p:spPr>
      </p:pic>
      <p:sp>
        <p:nvSpPr>
          <p:cNvPr id="17" name="TextBox 16">
            <a:extLst>
              <a:ext uri="{FF2B5EF4-FFF2-40B4-BE49-F238E27FC236}">
                <a16:creationId xmlns:a16="http://schemas.microsoft.com/office/drawing/2014/main" id="{4951CB12-BF00-530D-0D68-6E610CFF62A4}"/>
              </a:ext>
            </a:extLst>
          </p:cNvPr>
          <p:cNvSpPr txBox="1"/>
          <p:nvPr/>
        </p:nvSpPr>
        <p:spPr>
          <a:xfrm>
            <a:off x="2325914" y="543490"/>
            <a:ext cx="5299849"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Example Project Metrics (2 of 2)</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4711741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600206"/>
            <a:ext cx="3661186" cy="2595276"/>
          </a:xfrm>
        </p:spPr>
        <p:txBody>
          <a:bodyPr>
            <a:normAutofit fontScale="85000" lnSpcReduction="10000"/>
          </a:bodyPr>
          <a:lstStyle/>
          <a:p>
            <a:r>
              <a:rPr lang="en-US" b="1" dirty="0">
                <a:solidFill>
                  <a:srgbClr val="002060"/>
                </a:solidFill>
              </a:rPr>
              <a:t>Status Reports </a:t>
            </a:r>
            <a:r>
              <a:rPr lang="en-US" dirty="0">
                <a:solidFill>
                  <a:srgbClr val="002060"/>
                </a:solidFill>
              </a:rPr>
              <a:t>indicate the overall condition of a project.</a:t>
            </a:r>
          </a:p>
          <a:p>
            <a:pPr lvl="1"/>
            <a:r>
              <a:rPr lang="en-US" dirty="0">
                <a:solidFill>
                  <a:srgbClr val="002060"/>
                </a:solidFill>
              </a:rPr>
              <a:t>Overall health</a:t>
            </a:r>
          </a:p>
          <a:p>
            <a:pPr lvl="1"/>
            <a:r>
              <a:rPr lang="en-US" dirty="0">
                <a:solidFill>
                  <a:srgbClr val="002060"/>
                </a:solidFill>
              </a:rPr>
              <a:t>Schedule/budget status</a:t>
            </a:r>
          </a:p>
          <a:p>
            <a:pPr lvl="1"/>
            <a:r>
              <a:rPr lang="en-US" dirty="0">
                <a:solidFill>
                  <a:srgbClr val="002060"/>
                </a:solidFill>
              </a:rPr>
              <a:t>Issues/risks</a:t>
            </a:r>
          </a:p>
          <a:p>
            <a:r>
              <a:rPr lang="en-US" dirty="0">
                <a:solidFill>
                  <a:srgbClr val="002060"/>
                </a:solidFill>
              </a:rPr>
              <a:t>Almost any relevant metric can be included</a:t>
            </a:r>
          </a:p>
          <a:p>
            <a:pPr marL="0" indent="0">
              <a:buNone/>
            </a:pPr>
            <a:endParaRPr lang="en-US" i="1" dirty="0">
              <a:solidFill>
                <a:srgbClr val="002060"/>
              </a:solidFill>
            </a:endParaRPr>
          </a:p>
        </p:txBody>
      </p:sp>
      <p:sp>
        <p:nvSpPr>
          <p:cNvPr id="4" name="Content Placeholder 3"/>
          <p:cNvSpPr>
            <a:spLocks noGrp="1"/>
          </p:cNvSpPr>
          <p:nvPr>
            <p:ph sz="half" idx="2"/>
          </p:nvPr>
        </p:nvSpPr>
        <p:spPr>
          <a:xfrm>
            <a:off x="6197600" y="1600206"/>
            <a:ext cx="3428177" cy="2318651"/>
          </a:xfrm>
        </p:spPr>
        <p:txBody>
          <a:bodyPr>
            <a:normAutofit fontScale="85000" lnSpcReduction="10000"/>
          </a:bodyPr>
          <a:lstStyle/>
          <a:p>
            <a:r>
              <a:rPr lang="en-US" b="1" dirty="0">
                <a:solidFill>
                  <a:srgbClr val="002060"/>
                </a:solidFill>
              </a:rPr>
              <a:t>Trend/Forecasting Reports </a:t>
            </a:r>
            <a:r>
              <a:rPr lang="en-US" dirty="0">
                <a:solidFill>
                  <a:srgbClr val="002060"/>
                </a:solidFill>
              </a:rPr>
              <a:t>extrapolate important project data, giving insight into important factors of the project.</a:t>
            </a:r>
          </a:p>
          <a:p>
            <a:pPr lvl="1"/>
            <a:r>
              <a:rPr lang="en-US" dirty="0">
                <a:solidFill>
                  <a:srgbClr val="002060"/>
                </a:solidFill>
              </a:rPr>
              <a:t>Is performance improving or deteriorating? </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90136" y="1600206"/>
            <a:ext cx="1604263" cy="2081605"/>
          </a:xfrm>
          <a:prstGeom prst="rect">
            <a:avLst/>
          </a:prstGeom>
        </p:spPr>
      </p:pic>
      <p:graphicFrame>
        <p:nvGraphicFramePr>
          <p:cNvPr id="6" name="Table 5"/>
          <p:cNvGraphicFramePr>
            <a:graphicFrameLocks noGrp="1"/>
          </p:cNvGraphicFramePr>
          <p:nvPr/>
        </p:nvGraphicFramePr>
        <p:xfrm>
          <a:off x="805629" y="4333921"/>
          <a:ext cx="1797722" cy="1840263"/>
        </p:xfrm>
        <a:graphic>
          <a:graphicData uri="http://schemas.openxmlformats.org/drawingml/2006/table">
            <a:tbl>
              <a:tblPr firstRow="1" bandRow="1">
                <a:tableStyleId>{5C22544A-7EE6-4342-B048-85BDC9FD1C3A}</a:tableStyleId>
              </a:tblPr>
              <a:tblGrid>
                <a:gridCol w="898861">
                  <a:extLst>
                    <a:ext uri="{9D8B030D-6E8A-4147-A177-3AD203B41FA5}">
                      <a16:colId xmlns:a16="http://schemas.microsoft.com/office/drawing/2014/main" val="20000"/>
                    </a:ext>
                  </a:extLst>
                </a:gridCol>
                <a:gridCol w="898861">
                  <a:extLst>
                    <a:ext uri="{9D8B030D-6E8A-4147-A177-3AD203B41FA5}">
                      <a16:colId xmlns:a16="http://schemas.microsoft.com/office/drawing/2014/main" val="20001"/>
                    </a:ext>
                  </a:extLst>
                </a:gridCol>
              </a:tblGrid>
              <a:tr h="834423">
                <a:tc>
                  <a:txBody>
                    <a:bodyPr/>
                    <a:lstStyle/>
                    <a:p>
                      <a:pPr algn="ctr"/>
                      <a:r>
                        <a:rPr lang="en-US" sz="1200" b="0" dirty="0">
                          <a:solidFill>
                            <a:schemeClr val="tx1"/>
                          </a:solidFill>
                        </a:rPr>
                        <a:t>Completed</a:t>
                      </a:r>
                    </a:p>
                    <a:p>
                      <a:pPr algn="ctr"/>
                      <a:r>
                        <a:rPr lang="en-US" sz="1200" b="0" dirty="0">
                          <a:solidFill>
                            <a:schemeClr val="tx1"/>
                          </a:solidFill>
                        </a:rPr>
                        <a:t>Since</a:t>
                      </a:r>
                      <a:r>
                        <a:rPr lang="en-US" sz="1200" b="0" baseline="0" dirty="0">
                          <a:solidFill>
                            <a:schemeClr val="tx1"/>
                          </a:solidFill>
                        </a:rPr>
                        <a:t> Last Report</a:t>
                      </a:r>
                      <a:endParaRPr lang="en-US" sz="12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b="0" dirty="0">
                          <a:solidFill>
                            <a:schemeClr val="tx1"/>
                          </a:solidFill>
                        </a:rPr>
                        <a:t>Plans For</a:t>
                      </a:r>
                      <a:r>
                        <a:rPr lang="en-US" sz="1200" b="0" baseline="0" dirty="0">
                          <a:solidFill>
                            <a:schemeClr val="tx1"/>
                          </a:solidFill>
                        </a:rPr>
                        <a:t> Current Period</a:t>
                      </a:r>
                      <a:endParaRPr lang="en-US" sz="12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834423">
                <a:tc>
                  <a:txBody>
                    <a:bodyPr/>
                    <a:lstStyle/>
                    <a:p>
                      <a:pPr algn="ctr"/>
                      <a:r>
                        <a:rPr lang="en-US" sz="1200" b="0" dirty="0">
                          <a:solidFill>
                            <a:schemeClr val="tx1"/>
                          </a:solidFill>
                        </a:rPr>
                        <a:t>Risks &amp; Issues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b="0" dirty="0">
                          <a:solidFill>
                            <a:schemeClr val="tx1"/>
                          </a:solidFill>
                        </a:rPr>
                        <a:t>Needs</a:t>
                      </a:r>
                      <a:r>
                        <a:rPr lang="en-US" sz="1200" b="0" baseline="0" dirty="0">
                          <a:solidFill>
                            <a:schemeClr val="tx1"/>
                          </a:solidFill>
                        </a:rPr>
                        <a:t> &amp; </a:t>
                      </a:r>
                      <a:r>
                        <a:rPr lang="en-US" sz="1200" b="0" dirty="0">
                          <a:solidFill>
                            <a:schemeClr val="tx1"/>
                          </a:solidFill>
                        </a:rPr>
                        <a:t>Discussion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
        <p:nvSpPr>
          <p:cNvPr id="8" name="TextBox 7"/>
          <p:cNvSpPr txBox="1"/>
          <p:nvPr/>
        </p:nvSpPr>
        <p:spPr>
          <a:xfrm>
            <a:off x="118534" y="6541886"/>
            <a:ext cx="11997266" cy="261610"/>
          </a:xfrm>
          <a:prstGeom prst="rect">
            <a:avLst/>
          </a:prstGeom>
          <a:noFill/>
        </p:spPr>
        <p:txBody>
          <a:bodyPr wrap="square" rtlCol="0">
            <a:spAutoFit/>
          </a:bodyPr>
          <a:lstStyle/>
          <a:p>
            <a:pPr algn="r"/>
            <a:r>
              <a:rPr lang="en-US" sz="1100" dirty="0"/>
              <a:t>Diagrams: Malachowsky, Samuel. Project Team Leadership and Communication. </a:t>
            </a:r>
            <a:r>
              <a:rPr lang="en-US" sz="1100" dirty="0" err="1"/>
              <a:t>Lintwood</a:t>
            </a:r>
            <a:r>
              <a:rPr lang="en-US" sz="1100" dirty="0"/>
              <a:t> Press. 2018. p. 167-168.</a:t>
            </a:r>
          </a:p>
        </p:txBody>
      </p:sp>
      <p:sp>
        <p:nvSpPr>
          <p:cNvPr id="9" name="Content Placeholder 2"/>
          <p:cNvSpPr txBox="1">
            <a:spLocks/>
          </p:cNvSpPr>
          <p:nvPr/>
        </p:nvSpPr>
        <p:spPr>
          <a:xfrm>
            <a:off x="2806550" y="4077415"/>
            <a:ext cx="3187849" cy="2048754"/>
          </a:xfrm>
          <a:prstGeom prst="rect">
            <a:avLst/>
          </a:prstGeom>
        </p:spPr>
        <p:txBody>
          <a:bodyPr vert="horz" lIns="91440" tIns="45720" rIns="91440" bIns="45720" rtlCol="0">
            <a:normAutofit/>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r>
              <a:rPr lang="en-US" b="1" dirty="0">
                <a:solidFill>
                  <a:srgbClr val="002060"/>
                </a:solidFill>
              </a:rPr>
              <a:t>Quad Charts </a:t>
            </a:r>
            <a:r>
              <a:rPr lang="en-US" dirty="0">
                <a:solidFill>
                  <a:srgbClr val="002060"/>
                </a:solidFill>
              </a:rPr>
              <a:t>are a useful example of a status report</a:t>
            </a:r>
          </a:p>
          <a:p>
            <a:pPr lvl="1"/>
            <a:r>
              <a:rPr lang="en-US" i="1" dirty="0">
                <a:solidFill>
                  <a:srgbClr val="002060"/>
                </a:solidFill>
              </a:rPr>
              <a:t>Limited to one side of one page or one presentation slide</a:t>
            </a:r>
          </a:p>
        </p:txBody>
      </p:sp>
      <p:pic>
        <p:nvPicPr>
          <p:cNvPr id="1026" name="Picture 2" descr="C:\Users\sam\Dropbox\Books\Project Team Leadership and Communication\curriculum\images\ReportTrend.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625777" y="1600205"/>
            <a:ext cx="1604263" cy="2081605"/>
          </a:xfrm>
          <a:prstGeom prst="rect">
            <a:avLst/>
          </a:prstGeom>
          <a:noFill/>
          <a:extLst>
            <a:ext uri="{909E8E84-426E-40DD-AFC4-6F175D3DCCD1}">
              <a14:hiddenFill xmlns:a14="http://schemas.microsoft.com/office/drawing/2010/main">
                <a:solidFill>
                  <a:srgbClr val="FFFFFF"/>
                </a:solidFill>
              </a14:hiddenFill>
            </a:ext>
          </a:extLst>
        </p:spPr>
      </p:pic>
      <p:sp>
        <p:nvSpPr>
          <p:cNvPr id="10" name="Content Placeholder 3"/>
          <p:cNvSpPr txBox="1">
            <a:spLocks/>
          </p:cNvSpPr>
          <p:nvPr/>
        </p:nvSpPr>
        <p:spPr>
          <a:xfrm>
            <a:off x="6193147" y="3821336"/>
            <a:ext cx="5519882" cy="2593978"/>
          </a:xfrm>
          <a:prstGeom prst="rect">
            <a:avLst/>
          </a:prstGeom>
        </p:spPr>
        <p:txBody>
          <a:bodyPr vert="horz" lIns="91440" tIns="45720" rIns="91440" bIns="45720" rtlCol="0">
            <a:normAutofit lnSpcReduction="10000"/>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pPr lvl="1"/>
            <a:r>
              <a:rPr lang="en-US" dirty="0">
                <a:solidFill>
                  <a:srgbClr val="002060"/>
                </a:solidFill>
              </a:rPr>
              <a:t>Will the data and its forecast factor into important decisions?</a:t>
            </a:r>
          </a:p>
          <a:p>
            <a:r>
              <a:rPr lang="en-US" sz="1900" dirty="0">
                <a:solidFill>
                  <a:srgbClr val="002060"/>
                </a:solidFill>
              </a:rPr>
              <a:t>Sources, justifications, and expected ranges help make the report more relevant/readable</a:t>
            </a:r>
          </a:p>
          <a:p>
            <a:r>
              <a:rPr lang="en-US" sz="1900" dirty="0">
                <a:solidFill>
                  <a:srgbClr val="002060"/>
                </a:solidFill>
              </a:rPr>
              <a:t>Automatically generated reports can be extremely useful here</a:t>
            </a:r>
          </a:p>
          <a:p>
            <a:r>
              <a:rPr lang="en-US" sz="1900" dirty="0">
                <a:solidFill>
                  <a:srgbClr val="002060"/>
                </a:solidFill>
              </a:rPr>
              <a:t>Data/Metrics: </a:t>
            </a:r>
            <a:r>
              <a:rPr lang="en-US" sz="1900" dirty="0" err="1">
                <a:solidFill>
                  <a:srgbClr val="002060"/>
                </a:solidFill>
              </a:rPr>
              <a:t>Cycletime</a:t>
            </a:r>
            <a:r>
              <a:rPr lang="en-US" sz="1900" dirty="0">
                <a:solidFill>
                  <a:srgbClr val="002060"/>
                </a:solidFill>
              </a:rPr>
              <a:t>, Schedule, Cost, etc.</a:t>
            </a:r>
          </a:p>
        </p:txBody>
      </p:sp>
      <p:pic>
        <p:nvPicPr>
          <p:cNvPr id="12" name="عنصر نائب للمحتوى 6">
            <a:extLst>
              <a:ext uri="{FF2B5EF4-FFF2-40B4-BE49-F238E27FC236}">
                <a16:creationId xmlns:a16="http://schemas.microsoft.com/office/drawing/2014/main" id="{75622C43-5BF7-9D43-89C2-273DE5B27EE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7" name="Picture 6">
            <a:extLst>
              <a:ext uri="{FF2B5EF4-FFF2-40B4-BE49-F238E27FC236}">
                <a16:creationId xmlns:a16="http://schemas.microsoft.com/office/drawing/2014/main" id="{329AB88D-9D0E-5550-9AD4-48A3345FD1C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13" name="Picture 12">
            <a:extLst>
              <a:ext uri="{FF2B5EF4-FFF2-40B4-BE49-F238E27FC236}">
                <a16:creationId xmlns:a16="http://schemas.microsoft.com/office/drawing/2014/main" id="{1E406B54-EAF7-7DB1-CEB5-CBB6610F65E2}"/>
              </a:ext>
            </a:extLst>
          </p:cNvPr>
          <p:cNvPicPr>
            <a:picLocks noChangeAspect="1"/>
          </p:cNvPicPr>
          <p:nvPr/>
        </p:nvPicPr>
        <p:blipFill>
          <a:blip r:embed="rId7"/>
          <a:stretch>
            <a:fillRect/>
          </a:stretch>
        </p:blipFill>
        <p:spPr>
          <a:xfrm>
            <a:off x="2383844" y="6555836"/>
            <a:ext cx="9902229" cy="204838"/>
          </a:xfrm>
          <a:prstGeom prst="rect">
            <a:avLst/>
          </a:prstGeom>
        </p:spPr>
      </p:pic>
      <p:pic>
        <p:nvPicPr>
          <p:cNvPr id="14" name="Picture 13">
            <a:extLst>
              <a:ext uri="{FF2B5EF4-FFF2-40B4-BE49-F238E27FC236}">
                <a16:creationId xmlns:a16="http://schemas.microsoft.com/office/drawing/2014/main" id="{1A8F97FA-C0DF-9D66-1BCA-B1D82FD0FAB3}"/>
              </a:ext>
            </a:extLst>
          </p:cNvPr>
          <p:cNvPicPr>
            <a:picLocks noChangeAspect="1"/>
          </p:cNvPicPr>
          <p:nvPr/>
        </p:nvPicPr>
        <p:blipFill>
          <a:blip r:embed="rId8"/>
          <a:stretch>
            <a:fillRect/>
          </a:stretch>
        </p:blipFill>
        <p:spPr>
          <a:xfrm>
            <a:off x="-108036" y="2204822"/>
            <a:ext cx="238650" cy="2709534"/>
          </a:xfrm>
          <a:prstGeom prst="rect">
            <a:avLst/>
          </a:prstGeom>
        </p:spPr>
      </p:pic>
      <p:pic>
        <p:nvPicPr>
          <p:cNvPr id="15" name="Picture 14">
            <a:extLst>
              <a:ext uri="{FF2B5EF4-FFF2-40B4-BE49-F238E27FC236}">
                <a16:creationId xmlns:a16="http://schemas.microsoft.com/office/drawing/2014/main" id="{EE55F8CD-D81F-68A4-E7B3-6402532C131C}"/>
              </a:ext>
            </a:extLst>
          </p:cNvPr>
          <p:cNvPicPr>
            <a:picLocks noChangeAspect="1"/>
          </p:cNvPicPr>
          <p:nvPr/>
        </p:nvPicPr>
        <p:blipFill>
          <a:blip r:embed="rId8"/>
          <a:stretch>
            <a:fillRect/>
          </a:stretch>
        </p:blipFill>
        <p:spPr>
          <a:xfrm>
            <a:off x="12072675" y="2204822"/>
            <a:ext cx="238650" cy="2709534"/>
          </a:xfrm>
          <a:prstGeom prst="rect">
            <a:avLst/>
          </a:prstGeom>
        </p:spPr>
      </p:pic>
      <p:pic>
        <p:nvPicPr>
          <p:cNvPr id="16" name="Picture 15">
            <a:extLst>
              <a:ext uri="{FF2B5EF4-FFF2-40B4-BE49-F238E27FC236}">
                <a16:creationId xmlns:a16="http://schemas.microsoft.com/office/drawing/2014/main" id="{F2982B6B-E41B-0162-B304-21B84BFE782C}"/>
              </a:ext>
            </a:extLst>
          </p:cNvPr>
          <p:cNvPicPr>
            <a:picLocks noChangeAspect="1"/>
          </p:cNvPicPr>
          <p:nvPr/>
        </p:nvPicPr>
        <p:blipFill>
          <a:blip r:embed="rId9"/>
          <a:stretch>
            <a:fillRect/>
          </a:stretch>
        </p:blipFill>
        <p:spPr>
          <a:xfrm>
            <a:off x="0" y="0"/>
            <a:ext cx="9533101" cy="1610200"/>
          </a:xfrm>
          <a:prstGeom prst="rect">
            <a:avLst/>
          </a:prstGeom>
        </p:spPr>
      </p:pic>
      <p:sp>
        <p:nvSpPr>
          <p:cNvPr id="17" name="TextBox 16">
            <a:extLst>
              <a:ext uri="{FF2B5EF4-FFF2-40B4-BE49-F238E27FC236}">
                <a16:creationId xmlns:a16="http://schemas.microsoft.com/office/drawing/2014/main" id="{1C8433BA-9403-F027-D5AA-AAB30A78B942}"/>
              </a:ext>
            </a:extLst>
          </p:cNvPr>
          <p:cNvSpPr txBox="1"/>
          <p:nvPr/>
        </p:nvSpPr>
        <p:spPr>
          <a:xfrm>
            <a:off x="2325914" y="543490"/>
            <a:ext cx="5400837"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Example Project Reports (1 of 3)</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9755388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1" name="Picture 3" descr="C:\Users\sam\Dropbox\Books\Project Team Leadership and Communication\curriculum\images\ReportEarnedValue.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25778" y="1600206"/>
            <a:ext cx="1604264" cy="2081606"/>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Users\sam\Dropbox\Books\Project Team Leadership and Communication\curriculum\images\ReportVariance.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6951" y="1600205"/>
            <a:ext cx="1604263" cy="208160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sz="half" idx="1"/>
          </p:nvPr>
        </p:nvSpPr>
        <p:spPr>
          <a:xfrm>
            <a:off x="609600" y="1600206"/>
            <a:ext cx="3661186" cy="2595276"/>
          </a:xfrm>
        </p:spPr>
        <p:txBody>
          <a:bodyPr>
            <a:normAutofit fontScale="85000" lnSpcReduction="10000"/>
          </a:bodyPr>
          <a:lstStyle/>
          <a:p>
            <a:r>
              <a:rPr lang="en-US" b="1" dirty="0">
                <a:solidFill>
                  <a:srgbClr val="002060"/>
                </a:solidFill>
              </a:rPr>
              <a:t>Variance Reports </a:t>
            </a:r>
            <a:r>
              <a:rPr lang="en-US" dirty="0">
                <a:solidFill>
                  <a:srgbClr val="002060"/>
                </a:solidFill>
              </a:rPr>
              <a:t>measure how actual results compare to the expected value, or “baseline.”</a:t>
            </a:r>
          </a:p>
          <a:p>
            <a:r>
              <a:rPr lang="en-US" dirty="0">
                <a:solidFill>
                  <a:srgbClr val="002060"/>
                </a:solidFill>
              </a:rPr>
              <a:t>Both overspending and “</a:t>
            </a:r>
            <a:r>
              <a:rPr lang="en-US" dirty="0" err="1">
                <a:solidFill>
                  <a:srgbClr val="002060"/>
                </a:solidFill>
              </a:rPr>
              <a:t>underspeinding</a:t>
            </a:r>
            <a:r>
              <a:rPr lang="en-US" dirty="0">
                <a:solidFill>
                  <a:srgbClr val="002060"/>
                </a:solidFill>
              </a:rPr>
              <a:t>” time or resources can represent a problem</a:t>
            </a:r>
          </a:p>
          <a:p>
            <a:pPr marL="0" indent="0">
              <a:buNone/>
            </a:pPr>
            <a:endParaRPr lang="en-US" i="1" dirty="0">
              <a:solidFill>
                <a:srgbClr val="002060"/>
              </a:solidFill>
            </a:endParaRPr>
          </a:p>
        </p:txBody>
      </p:sp>
      <p:sp>
        <p:nvSpPr>
          <p:cNvPr id="4" name="Content Placeholder 3"/>
          <p:cNvSpPr>
            <a:spLocks noGrp="1"/>
          </p:cNvSpPr>
          <p:nvPr>
            <p:ph sz="half" idx="2"/>
          </p:nvPr>
        </p:nvSpPr>
        <p:spPr>
          <a:xfrm>
            <a:off x="6197600" y="1600206"/>
            <a:ext cx="3428177" cy="2592232"/>
          </a:xfrm>
        </p:spPr>
        <p:txBody>
          <a:bodyPr>
            <a:normAutofit fontScale="85000" lnSpcReduction="10000"/>
          </a:bodyPr>
          <a:lstStyle/>
          <a:p>
            <a:r>
              <a:rPr lang="en-US" b="1" dirty="0">
                <a:solidFill>
                  <a:srgbClr val="002060"/>
                </a:solidFill>
              </a:rPr>
              <a:t>Earned Value Reports </a:t>
            </a:r>
            <a:r>
              <a:rPr lang="en-US" dirty="0">
                <a:solidFill>
                  <a:srgbClr val="002060"/>
                </a:solidFill>
              </a:rPr>
              <a:t>are similar to Trend/Fore-casting and Variance Reports, but follow a specific method.</a:t>
            </a:r>
          </a:p>
          <a:p>
            <a:pPr lvl="1"/>
            <a:r>
              <a:rPr lang="en-US" dirty="0">
                <a:solidFill>
                  <a:srgbClr val="002060"/>
                </a:solidFill>
              </a:rPr>
              <a:t>Actual, or “Earned Value” are plotted against expected value.</a:t>
            </a:r>
          </a:p>
        </p:txBody>
      </p:sp>
      <p:sp>
        <p:nvSpPr>
          <p:cNvPr id="8" name="TextBox 7"/>
          <p:cNvSpPr txBox="1"/>
          <p:nvPr/>
        </p:nvSpPr>
        <p:spPr>
          <a:xfrm>
            <a:off x="118534" y="6541886"/>
            <a:ext cx="11997266" cy="261610"/>
          </a:xfrm>
          <a:prstGeom prst="rect">
            <a:avLst/>
          </a:prstGeom>
          <a:noFill/>
        </p:spPr>
        <p:txBody>
          <a:bodyPr wrap="square" rtlCol="0">
            <a:spAutoFit/>
          </a:bodyPr>
          <a:lstStyle/>
          <a:p>
            <a:pPr algn="r"/>
            <a:r>
              <a:rPr lang="en-US" sz="1100" dirty="0"/>
              <a:t>Diagrams: Malachowsky, Samuel. Project Team Leadership and Communication. </a:t>
            </a:r>
            <a:r>
              <a:rPr lang="en-US" sz="1100" dirty="0" err="1"/>
              <a:t>Lintwood</a:t>
            </a:r>
            <a:r>
              <a:rPr lang="en-US" sz="1100" dirty="0"/>
              <a:t> Press. 2018. p. 169.</a:t>
            </a:r>
          </a:p>
        </p:txBody>
      </p:sp>
      <p:sp>
        <p:nvSpPr>
          <p:cNvPr id="10" name="Content Placeholder 3"/>
          <p:cNvSpPr txBox="1">
            <a:spLocks/>
          </p:cNvSpPr>
          <p:nvPr/>
        </p:nvSpPr>
        <p:spPr>
          <a:xfrm>
            <a:off x="6193147" y="3821336"/>
            <a:ext cx="5519882" cy="2593978"/>
          </a:xfrm>
          <a:prstGeom prst="rect">
            <a:avLst/>
          </a:prstGeom>
        </p:spPr>
        <p:txBody>
          <a:bodyPr vert="horz" lIns="91440" tIns="45720" rIns="91440" bIns="45720" rtlCol="0">
            <a:normAutofit/>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pPr lvl="1"/>
            <a:r>
              <a:rPr lang="en-US" dirty="0">
                <a:solidFill>
                  <a:srgbClr val="002060"/>
                </a:solidFill>
              </a:rPr>
              <a:t>In an “ideal” project, both graphed lines would match perfectly.  A gap indicates variance</a:t>
            </a:r>
          </a:p>
          <a:p>
            <a:r>
              <a:rPr lang="en-US" dirty="0">
                <a:solidFill>
                  <a:srgbClr val="002060"/>
                </a:solidFill>
              </a:rPr>
              <a:t>Some project management software automatically generates this report</a:t>
            </a:r>
          </a:p>
          <a:p>
            <a:r>
              <a:rPr lang="en-US" dirty="0">
                <a:solidFill>
                  <a:srgbClr val="002060"/>
                </a:solidFill>
              </a:rPr>
              <a:t>Data/Metrics: Earned Value, Planned Value</a:t>
            </a:r>
          </a:p>
        </p:txBody>
      </p:sp>
      <p:sp>
        <p:nvSpPr>
          <p:cNvPr id="11" name="Content Placeholder 3"/>
          <p:cNvSpPr txBox="1">
            <a:spLocks/>
          </p:cNvSpPr>
          <p:nvPr/>
        </p:nvSpPr>
        <p:spPr>
          <a:xfrm>
            <a:off x="609600" y="4037162"/>
            <a:ext cx="5519882" cy="2378152"/>
          </a:xfrm>
          <a:prstGeom prst="rect">
            <a:avLst/>
          </a:prstGeom>
        </p:spPr>
        <p:txBody>
          <a:bodyPr vert="horz" lIns="91440" tIns="45720" rIns="91440" bIns="45720" rtlCol="0">
            <a:normAutofit lnSpcReduction="10000"/>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r>
              <a:rPr lang="en-US" sz="1800" dirty="0">
                <a:solidFill>
                  <a:srgbClr val="002060"/>
                </a:solidFill>
              </a:rPr>
              <a:t>The expected values may not always be constant/linear.  Projects often plan to work and spend resources at varying rates</a:t>
            </a:r>
          </a:p>
          <a:p>
            <a:r>
              <a:rPr lang="en-US" sz="1800" dirty="0">
                <a:solidFill>
                  <a:srgbClr val="002060"/>
                </a:solidFill>
              </a:rPr>
              <a:t>Often, more data is included to provide clarity</a:t>
            </a:r>
          </a:p>
          <a:p>
            <a:r>
              <a:rPr lang="en-US" sz="1800" dirty="0">
                <a:solidFill>
                  <a:srgbClr val="002060"/>
                </a:solidFill>
              </a:rPr>
              <a:t>Data/Metrics: Schedule Variance, Cost Variance, analysis/clarification where needed</a:t>
            </a:r>
          </a:p>
        </p:txBody>
      </p:sp>
      <p:pic>
        <p:nvPicPr>
          <p:cNvPr id="13" name="عنصر نائب للمحتوى 6">
            <a:extLst>
              <a:ext uri="{FF2B5EF4-FFF2-40B4-BE49-F238E27FC236}">
                <a16:creationId xmlns:a16="http://schemas.microsoft.com/office/drawing/2014/main" id="{EDD55FEF-F2EB-A54B-A443-AC1BE2CC148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5" name="Picture 4">
            <a:extLst>
              <a:ext uri="{FF2B5EF4-FFF2-40B4-BE49-F238E27FC236}">
                <a16:creationId xmlns:a16="http://schemas.microsoft.com/office/drawing/2014/main" id="{0ED5C832-F05C-D590-5EE1-060E62BFC12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6" name="Picture 5">
            <a:extLst>
              <a:ext uri="{FF2B5EF4-FFF2-40B4-BE49-F238E27FC236}">
                <a16:creationId xmlns:a16="http://schemas.microsoft.com/office/drawing/2014/main" id="{F3C83BA9-8FDF-386B-6D42-78A13EF72ED4}"/>
              </a:ext>
            </a:extLst>
          </p:cNvPr>
          <p:cNvPicPr>
            <a:picLocks noChangeAspect="1"/>
          </p:cNvPicPr>
          <p:nvPr/>
        </p:nvPicPr>
        <p:blipFill>
          <a:blip r:embed="rId7"/>
          <a:stretch>
            <a:fillRect/>
          </a:stretch>
        </p:blipFill>
        <p:spPr>
          <a:xfrm>
            <a:off x="2383844" y="6555836"/>
            <a:ext cx="9902229" cy="204838"/>
          </a:xfrm>
          <a:prstGeom prst="rect">
            <a:avLst/>
          </a:prstGeom>
        </p:spPr>
      </p:pic>
      <p:pic>
        <p:nvPicPr>
          <p:cNvPr id="7" name="Picture 6">
            <a:extLst>
              <a:ext uri="{FF2B5EF4-FFF2-40B4-BE49-F238E27FC236}">
                <a16:creationId xmlns:a16="http://schemas.microsoft.com/office/drawing/2014/main" id="{AE38181B-50CE-DB73-5C99-BF50AD568E00}"/>
              </a:ext>
            </a:extLst>
          </p:cNvPr>
          <p:cNvPicPr>
            <a:picLocks noChangeAspect="1"/>
          </p:cNvPicPr>
          <p:nvPr/>
        </p:nvPicPr>
        <p:blipFill>
          <a:blip r:embed="rId8"/>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D3A5F2FC-BC95-54FD-6064-95BD31F7A703}"/>
              </a:ext>
            </a:extLst>
          </p:cNvPr>
          <p:cNvPicPr>
            <a:picLocks noChangeAspect="1"/>
          </p:cNvPicPr>
          <p:nvPr/>
        </p:nvPicPr>
        <p:blipFill>
          <a:blip r:embed="rId8"/>
          <a:stretch>
            <a:fillRect/>
          </a:stretch>
        </p:blipFill>
        <p:spPr>
          <a:xfrm>
            <a:off x="12072675" y="2204822"/>
            <a:ext cx="238650" cy="2709534"/>
          </a:xfrm>
          <a:prstGeom prst="rect">
            <a:avLst/>
          </a:prstGeom>
        </p:spPr>
      </p:pic>
      <p:pic>
        <p:nvPicPr>
          <p:cNvPr id="14" name="Picture 13">
            <a:extLst>
              <a:ext uri="{FF2B5EF4-FFF2-40B4-BE49-F238E27FC236}">
                <a16:creationId xmlns:a16="http://schemas.microsoft.com/office/drawing/2014/main" id="{26F58CBB-A8F1-E24D-954A-B0C7B4DDAB5A}"/>
              </a:ext>
            </a:extLst>
          </p:cNvPr>
          <p:cNvPicPr>
            <a:picLocks noChangeAspect="1"/>
          </p:cNvPicPr>
          <p:nvPr/>
        </p:nvPicPr>
        <p:blipFill>
          <a:blip r:embed="rId9"/>
          <a:stretch>
            <a:fillRect/>
          </a:stretch>
        </p:blipFill>
        <p:spPr>
          <a:xfrm>
            <a:off x="-1" y="-226118"/>
            <a:ext cx="9533101" cy="1610200"/>
          </a:xfrm>
          <a:prstGeom prst="rect">
            <a:avLst/>
          </a:prstGeom>
        </p:spPr>
      </p:pic>
      <p:sp>
        <p:nvSpPr>
          <p:cNvPr id="15" name="TextBox 14">
            <a:extLst>
              <a:ext uri="{FF2B5EF4-FFF2-40B4-BE49-F238E27FC236}">
                <a16:creationId xmlns:a16="http://schemas.microsoft.com/office/drawing/2014/main" id="{0D1C40CD-E01B-CD54-9499-B460B97BBE18}"/>
              </a:ext>
            </a:extLst>
          </p:cNvPr>
          <p:cNvSpPr txBox="1"/>
          <p:nvPr/>
        </p:nvSpPr>
        <p:spPr>
          <a:xfrm>
            <a:off x="2325914" y="543490"/>
            <a:ext cx="5400837"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Example Project Reports (2 of 3)</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50993994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609600" y="1600206"/>
            <a:ext cx="7456488" cy="4525963"/>
          </a:xfrm>
        </p:spPr>
        <p:txBody>
          <a:bodyPr>
            <a:normAutofit fontScale="92500" lnSpcReduction="10000"/>
          </a:bodyPr>
          <a:lstStyle/>
          <a:p>
            <a:r>
              <a:rPr lang="en-US" b="1" dirty="0">
                <a:solidFill>
                  <a:srgbClr val="FF9300"/>
                </a:solidFill>
              </a:rPr>
              <a:t>Lessons Learned Reports </a:t>
            </a:r>
            <a:r>
              <a:rPr lang="en-US" dirty="0"/>
              <a:t>present an opportunity for the project team to review, document, learn from, and communicate what went well and what went poorly throughout the project.</a:t>
            </a:r>
          </a:p>
          <a:p>
            <a:pPr lvl="1"/>
            <a:r>
              <a:rPr lang="en-US" dirty="0"/>
              <a:t>Often three questions are asked:</a:t>
            </a:r>
          </a:p>
          <a:p>
            <a:pPr lvl="2"/>
            <a:r>
              <a:rPr lang="en-US" dirty="0"/>
              <a:t>What should the team </a:t>
            </a:r>
            <a:r>
              <a:rPr lang="en-US" b="1" dirty="0"/>
              <a:t>start doing</a:t>
            </a:r>
            <a:r>
              <a:rPr lang="en-US" dirty="0"/>
              <a:t>?</a:t>
            </a:r>
          </a:p>
          <a:p>
            <a:pPr lvl="2"/>
            <a:r>
              <a:rPr lang="en-US" dirty="0"/>
              <a:t>What should the team </a:t>
            </a:r>
            <a:r>
              <a:rPr lang="en-US" b="1" dirty="0"/>
              <a:t>stop doing</a:t>
            </a:r>
            <a:r>
              <a:rPr lang="en-US" dirty="0"/>
              <a:t>?</a:t>
            </a:r>
          </a:p>
          <a:p>
            <a:pPr lvl="2"/>
            <a:r>
              <a:rPr lang="en-US" dirty="0"/>
              <a:t>What should the team </a:t>
            </a:r>
            <a:r>
              <a:rPr lang="en-US" b="1" dirty="0"/>
              <a:t>continue doing</a:t>
            </a:r>
            <a:r>
              <a:rPr lang="en-US" dirty="0"/>
              <a:t>?</a:t>
            </a:r>
          </a:p>
          <a:p>
            <a:pPr lvl="1"/>
            <a:r>
              <a:rPr lang="en-US" dirty="0"/>
              <a:t>Also known as a </a:t>
            </a:r>
            <a:r>
              <a:rPr lang="en-US" dirty="0">
                <a:solidFill>
                  <a:srgbClr val="7030A0"/>
                </a:solidFill>
              </a:rPr>
              <a:t>“Postmortem,” </a:t>
            </a:r>
            <a:r>
              <a:rPr lang="en-US" dirty="0"/>
              <a:t>which implies lessons learned activities are only completed at the end of a project.  In reality, they should happen throughout, and team can benefit immediately</a:t>
            </a:r>
          </a:p>
          <a:p>
            <a:pPr lvl="1"/>
            <a:r>
              <a:rPr lang="en-US" dirty="0"/>
              <a:t>Previous Lessons Learned reports can also benefit teams completing projects in the future</a:t>
            </a:r>
          </a:p>
        </p:txBody>
      </p:sp>
      <p:pic>
        <p:nvPicPr>
          <p:cNvPr id="3074" name="Picture 2" descr="C:\Users\sam\Dropbox\Books\Project Team Leadership and Communication\curriculum\images\ReportLessonsLearne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6088" y="1543050"/>
            <a:ext cx="3572513" cy="46355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118534" y="6541886"/>
            <a:ext cx="11997266" cy="261610"/>
          </a:xfrm>
          <a:prstGeom prst="rect">
            <a:avLst/>
          </a:prstGeom>
          <a:noFill/>
        </p:spPr>
        <p:txBody>
          <a:bodyPr wrap="square" rtlCol="0">
            <a:spAutoFit/>
          </a:bodyPr>
          <a:lstStyle/>
          <a:p>
            <a:pPr algn="r"/>
            <a:r>
              <a:rPr lang="en-US" sz="1100" dirty="0"/>
              <a:t>Diagram: Malachowsky, Samuel. Project Team Leadership and Communication. </a:t>
            </a:r>
            <a:r>
              <a:rPr lang="en-US" sz="1100" dirty="0" err="1"/>
              <a:t>Lintwood</a:t>
            </a:r>
            <a:r>
              <a:rPr lang="en-US" sz="1100" dirty="0"/>
              <a:t> Press. 2018. p. 170.</a:t>
            </a:r>
          </a:p>
        </p:txBody>
      </p:sp>
      <p:pic>
        <p:nvPicPr>
          <p:cNvPr id="9" name="عنصر نائب للمحتوى 6">
            <a:extLst>
              <a:ext uri="{FF2B5EF4-FFF2-40B4-BE49-F238E27FC236}">
                <a16:creationId xmlns:a16="http://schemas.microsoft.com/office/drawing/2014/main" id="{A0BB36BD-E2B0-0F4C-ADBE-559C306963F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2" name="Picture 1">
            <a:extLst>
              <a:ext uri="{FF2B5EF4-FFF2-40B4-BE49-F238E27FC236}">
                <a16:creationId xmlns:a16="http://schemas.microsoft.com/office/drawing/2014/main" id="{742F6E2A-4160-EFCC-E1C5-BE9589C5637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A69D0437-EBA2-54E3-8D5D-9C02DE88101F}"/>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5ADD2C9B-35F4-6FFD-5C80-16CF944F2FF1}"/>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AB11FFEF-9E05-53F9-1693-1CCDEAB38CAF}"/>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1" name="Picture 10">
            <a:extLst>
              <a:ext uri="{FF2B5EF4-FFF2-40B4-BE49-F238E27FC236}">
                <a16:creationId xmlns:a16="http://schemas.microsoft.com/office/drawing/2014/main" id="{4C175684-EB8A-978C-7EC2-71BF82F015DC}"/>
              </a:ext>
            </a:extLst>
          </p:cNvPr>
          <p:cNvPicPr>
            <a:picLocks noChangeAspect="1"/>
          </p:cNvPicPr>
          <p:nvPr/>
        </p:nvPicPr>
        <p:blipFill>
          <a:blip r:embed="rId8"/>
          <a:stretch>
            <a:fillRect/>
          </a:stretch>
        </p:blipFill>
        <p:spPr>
          <a:xfrm>
            <a:off x="11289" y="0"/>
            <a:ext cx="9533101" cy="1610200"/>
          </a:xfrm>
          <a:prstGeom prst="rect">
            <a:avLst/>
          </a:prstGeom>
        </p:spPr>
      </p:pic>
      <p:sp>
        <p:nvSpPr>
          <p:cNvPr id="12" name="TextBox 11">
            <a:extLst>
              <a:ext uri="{FF2B5EF4-FFF2-40B4-BE49-F238E27FC236}">
                <a16:creationId xmlns:a16="http://schemas.microsoft.com/office/drawing/2014/main" id="{F38B9885-644A-82B4-E4F4-904E84E7AA2F}"/>
              </a:ext>
            </a:extLst>
          </p:cNvPr>
          <p:cNvSpPr txBox="1"/>
          <p:nvPr/>
        </p:nvSpPr>
        <p:spPr>
          <a:xfrm>
            <a:off x="2325914" y="543490"/>
            <a:ext cx="5400837"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Example Project Reports (3 of 3)</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12254845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48CA77F2-C15F-C6B5-E4DC-D1DBB2FC07A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9BD8F8D0-1097-0940-0A42-A49D039044C0}"/>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0A54320B-337F-E13F-C68D-8676131F9D34}"/>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07FE5C48-2F5B-D209-7177-A19C053EF571}"/>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B1A88DE6-9D5C-CD08-3053-ED412A68F32A}"/>
              </a:ext>
            </a:extLst>
          </p:cNvPr>
          <p:cNvPicPr>
            <a:picLocks noChangeAspect="1"/>
          </p:cNvPicPr>
          <p:nvPr/>
        </p:nvPicPr>
        <p:blipFill>
          <a:blip r:embed="rId7"/>
          <a:stretch>
            <a:fillRect/>
          </a:stretch>
        </p:blipFill>
        <p:spPr>
          <a:xfrm>
            <a:off x="-1" y="-226118"/>
            <a:ext cx="10945755" cy="3910222"/>
          </a:xfrm>
          <a:prstGeom prst="rect">
            <a:avLst/>
          </a:prstGeom>
        </p:spPr>
      </p:pic>
      <p:sp>
        <p:nvSpPr>
          <p:cNvPr id="10" name="TextBox 9">
            <a:extLst>
              <a:ext uri="{FF2B5EF4-FFF2-40B4-BE49-F238E27FC236}">
                <a16:creationId xmlns:a16="http://schemas.microsoft.com/office/drawing/2014/main" id="{BE1F006A-546C-8C51-5A4A-BBA2E8C55BAC}"/>
              </a:ext>
            </a:extLst>
          </p:cNvPr>
          <p:cNvSpPr txBox="1"/>
          <p:nvPr/>
        </p:nvSpPr>
        <p:spPr>
          <a:xfrm>
            <a:off x="2380003" y="1422077"/>
            <a:ext cx="8565165" cy="1077218"/>
          </a:xfrm>
          <a:prstGeom prst="rect">
            <a:avLst/>
          </a:prstGeom>
          <a:noFill/>
        </p:spPr>
        <p:txBody>
          <a:bodyPr wrap="none" rtlCol="0">
            <a:spAutoFit/>
          </a:bodyPr>
          <a:lstStyle/>
          <a:p>
            <a:pPr algn="ctr" defTabSz="914400">
              <a:defRPr/>
            </a:pPr>
            <a:br>
              <a:rPr lang="en-US" sz="3200" dirty="0">
                <a:solidFill>
                  <a:prstClr val="white"/>
                </a:solidFill>
                <a:latin typeface="Tajawal Medium" panose="00000600000000000000" pitchFamily="2" charset="-78"/>
                <a:cs typeface="Tajawal Medium" panose="00000600000000000000" pitchFamily="2" charset="-78"/>
                <a:sym typeface="Arial"/>
              </a:rPr>
            </a:br>
            <a:r>
              <a:rPr lang="en-US" sz="3200" dirty="0">
                <a:solidFill>
                  <a:prstClr val="white"/>
                </a:solidFill>
                <a:latin typeface="Tajawal Medium" panose="00000600000000000000" pitchFamily="2" charset="-78"/>
                <a:cs typeface="Tajawal Medium" panose="00000600000000000000" pitchFamily="2" charset="-78"/>
                <a:sym typeface="Arial"/>
              </a:rPr>
              <a:t>10.8 Communicating with Metrics and Reports</a:t>
            </a:r>
          </a:p>
        </p:txBody>
      </p:sp>
    </p:spTree>
    <p:extLst>
      <p:ext uri="{BB962C8B-B14F-4D97-AF65-F5344CB8AC3E}">
        <p14:creationId xmlns:p14="http://schemas.microsoft.com/office/powerpoint/2010/main" val="397969771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3733" name="Content Placeholder 15">
            <a:extLst>
              <a:ext uri="{FF2B5EF4-FFF2-40B4-BE49-F238E27FC236}">
                <a16:creationId xmlns:a16="http://schemas.microsoft.com/office/drawing/2014/main" id="{A911BC6E-9457-A442-8CCC-18CD0E892B06}"/>
              </a:ext>
            </a:extLst>
          </p:cNvPr>
          <p:cNvSpPr>
            <a:spLocks noGrp="1"/>
          </p:cNvSpPr>
          <p:nvPr>
            <p:ph idx="1"/>
          </p:nvPr>
        </p:nvSpPr>
        <p:spPr>
          <a:xfrm>
            <a:off x="836125" y="2103438"/>
            <a:ext cx="7094217" cy="2392362"/>
          </a:xfrm>
        </p:spPr>
        <p:txBody>
          <a:bodyPr>
            <a:normAutofit/>
          </a:bodyPr>
          <a:lstStyle/>
          <a:p>
            <a:pPr algn="just">
              <a:buFont typeface="Arial" panose="020B0604020202020204" pitchFamily="34" charset="0"/>
              <a:buNone/>
            </a:pPr>
            <a:r>
              <a:rPr lang="en-US" altLang="en-US" sz="2800" dirty="0">
                <a:solidFill>
                  <a:srgbClr val="002060"/>
                </a:solidFill>
                <a:ea typeface="ＭＳ Ｐゴシック" panose="020B0600070205080204" pitchFamily="34" charset="-128"/>
              </a:rPr>
              <a:t>	Presented material that contains all the relevant information, is true in every sense, and is not deceptive in any way.</a:t>
            </a:r>
          </a:p>
        </p:txBody>
      </p:sp>
      <p:pic>
        <p:nvPicPr>
          <p:cNvPr id="4" name="Picture 3">
            <a:extLst>
              <a:ext uri="{FF2B5EF4-FFF2-40B4-BE49-F238E27FC236}">
                <a16:creationId xmlns:a16="http://schemas.microsoft.com/office/drawing/2014/main" id="{9A21EC01-B36D-7040-9DC7-BFF9DBAE1652}"/>
              </a:ext>
            </a:extLst>
          </p:cNvPr>
          <p:cNvPicPr>
            <a:picLocks noChangeAspect="1"/>
          </p:cNvPicPr>
          <p:nvPr/>
        </p:nvPicPr>
        <p:blipFill>
          <a:blip r:embed="rId3"/>
          <a:stretch>
            <a:fillRect/>
          </a:stretch>
        </p:blipFill>
        <p:spPr>
          <a:xfrm>
            <a:off x="8844046" y="1851099"/>
            <a:ext cx="2362200" cy="1752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عنصر نائب للمحتوى 6">
            <a:extLst>
              <a:ext uri="{FF2B5EF4-FFF2-40B4-BE49-F238E27FC236}">
                <a16:creationId xmlns:a16="http://schemas.microsoft.com/office/drawing/2014/main" id="{7279B335-A169-8A40-AE4C-4032037F50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2" name="Picture 1">
            <a:extLst>
              <a:ext uri="{FF2B5EF4-FFF2-40B4-BE49-F238E27FC236}">
                <a16:creationId xmlns:a16="http://schemas.microsoft.com/office/drawing/2014/main" id="{0AEA9783-1FB3-90E9-25B9-F0236744CA4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189A1ED2-505A-882E-72F9-67461799852D}"/>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6" name="Picture 5">
            <a:extLst>
              <a:ext uri="{FF2B5EF4-FFF2-40B4-BE49-F238E27FC236}">
                <a16:creationId xmlns:a16="http://schemas.microsoft.com/office/drawing/2014/main" id="{87F30F64-5C87-D688-1F20-37FEDCEA8D3E}"/>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0294EA90-55CB-1428-3392-5F520CC818FA}"/>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DE21F144-5A3A-68C7-3F24-C7A13C35CC81}"/>
              </a:ext>
            </a:extLst>
          </p:cNvPr>
          <p:cNvPicPr>
            <a:picLocks noChangeAspect="1"/>
          </p:cNvPicPr>
          <p:nvPr/>
        </p:nvPicPr>
        <p:blipFill>
          <a:blip r:embed="rId8"/>
          <a:stretch>
            <a:fillRect/>
          </a:stretch>
        </p:blipFill>
        <p:spPr>
          <a:xfrm>
            <a:off x="-1" y="-226118"/>
            <a:ext cx="9533101" cy="1610200"/>
          </a:xfrm>
          <a:prstGeom prst="rect">
            <a:avLst/>
          </a:prstGeom>
        </p:spPr>
      </p:pic>
      <p:sp>
        <p:nvSpPr>
          <p:cNvPr id="9" name="TextBox 8">
            <a:extLst>
              <a:ext uri="{FF2B5EF4-FFF2-40B4-BE49-F238E27FC236}">
                <a16:creationId xmlns:a16="http://schemas.microsoft.com/office/drawing/2014/main" id="{EA6DDF07-D5D7-0178-D4AF-A5A3B359070D}"/>
              </a:ext>
            </a:extLst>
          </p:cNvPr>
          <p:cNvSpPr txBox="1"/>
          <p:nvPr/>
        </p:nvSpPr>
        <p:spPr>
          <a:xfrm>
            <a:off x="2325914" y="543490"/>
            <a:ext cx="3863558"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Ethical Communication</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0911" y="1615546"/>
            <a:ext cx="11209866" cy="4552067"/>
          </a:xfrm>
        </p:spPr>
        <p:txBody>
          <a:bodyPr>
            <a:noAutofit/>
          </a:bodyPr>
          <a:lstStyle/>
          <a:p>
            <a:r>
              <a:rPr lang="en-US" sz="1800" b="1" dirty="0">
                <a:solidFill>
                  <a:srgbClr val="002060"/>
                </a:solidFill>
              </a:rPr>
              <a:t>Communication presents the majority of ethical decisions for most individuals</a:t>
            </a:r>
          </a:p>
          <a:p>
            <a:r>
              <a:rPr lang="en-US" sz="1800" dirty="0">
                <a:solidFill>
                  <a:srgbClr val="002060"/>
                </a:solidFill>
              </a:rPr>
              <a:t>Ethics focus on truthfulness</a:t>
            </a:r>
          </a:p>
          <a:p>
            <a:pPr lvl="1"/>
            <a:r>
              <a:rPr lang="en-US" dirty="0">
                <a:solidFill>
                  <a:srgbClr val="002060"/>
                </a:solidFill>
              </a:rPr>
              <a:t>Honesty before the project begins </a:t>
            </a:r>
          </a:p>
          <a:p>
            <a:pPr lvl="2"/>
            <a:r>
              <a:rPr lang="en-US" dirty="0">
                <a:solidFill>
                  <a:srgbClr val="002060"/>
                </a:solidFill>
              </a:rPr>
              <a:t>Ensuring that the project team and stakeholders are presented with an honest view of circumstances</a:t>
            </a:r>
            <a:endParaRPr lang="en-US" sz="1800" dirty="0">
              <a:solidFill>
                <a:srgbClr val="002060"/>
              </a:solidFill>
            </a:endParaRPr>
          </a:p>
          <a:p>
            <a:pPr lvl="1"/>
            <a:r>
              <a:rPr lang="en-US" dirty="0">
                <a:solidFill>
                  <a:srgbClr val="002060"/>
                </a:solidFill>
              </a:rPr>
              <a:t> Trying to understand the truth</a:t>
            </a:r>
          </a:p>
          <a:p>
            <a:pPr lvl="2"/>
            <a:r>
              <a:rPr lang="en-US" dirty="0">
                <a:solidFill>
                  <a:srgbClr val="002060"/>
                </a:solidFill>
              </a:rPr>
              <a:t>Remember that perceptions can be inaccurate.  Seek the whole truth</a:t>
            </a:r>
          </a:p>
          <a:p>
            <a:pPr lvl="1"/>
            <a:r>
              <a:rPr lang="en-US" dirty="0">
                <a:solidFill>
                  <a:srgbClr val="002060"/>
                </a:solidFill>
              </a:rPr>
              <a:t> Being truthful in all communications</a:t>
            </a:r>
          </a:p>
          <a:p>
            <a:pPr lvl="2"/>
            <a:r>
              <a:rPr lang="en-US" dirty="0">
                <a:solidFill>
                  <a:srgbClr val="002060"/>
                </a:solidFill>
              </a:rPr>
              <a:t>Stressful or less-than-ideal circumstances make this difficulty.  Trust is built in the bad times, not the good</a:t>
            </a:r>
          </a:p>
          <a:p>
            <a:pPr lvl="1"/>
            <a:r>
              <a:rPr lang="en-US" dirty="0">
                <a:solidFill>
                  <a:srgbClr val="002060"/>
                </a:solidFill>
              </a:rPr>
              <a:t> Creating an environment where others tell the truth</a:t>
            </a:r>
          </a:p>
          <a:p>
            <a:pPr lvl="2"/>
            <a:r>
              <a:rPr lang="en-US" dirty="0">
                <a:solidFill>
                  <a:srgbClr val="002060"/>
                </a:solidFill>
              </a:rPr>
              <a:t>As a leader or peer, consistently telling the truth communicates to others that truthfulness is the only acceptable option</a:t>
            </a:r>
          </a:p>
        </p:txBody>
      </p:sp>
      <p:sp>
        <p:nvSpPr>
          <p:cNvPr id="4" name="TextBox 3">
            <a:extLst>
              <a:ext uri="{FF2B5EF4-FFF2-40B4-BE49-F238E27FC236}">
                <a16:creationId xmlns:a16="http://schemas.microsoft.com/office/drawing/2014/main" id="{64FF9B27-D9AD-A64F-B049-B393218357BE}"/>
              </a:ext>
            </a:extLst>
          </p:cNvPr>
          <p:cNvSpPr txBox="1"/>
          <p:nvPr/>
        </p:nvSpPr>
        <p:spPr>
          <a:xfrm>
            <a:off x="-117526" y="6415019"/>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162-163.</a:t>
            </a:r>
          </a:p>
        </p:txBody>
      </p:sp>
      <p:pic>
        <p:nvPicPr>
          <p:cNvPr id="6" name="عنصر نائب للمحتوى 6">
            <a:extLst>
              <a:ext uri="{FF2B5EF4-FFF2-40B4-BE49-F238E27FC236}">
                <a16:creationId xmlns:a16="http://schemas.microsoft.com/office/drawing/2014/main" id="{1B074F79-5B98-5441-A360-866DF24743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7" name="Picture 6">
            <a:extLst>
              <a:ext uri="{FF2B5EF4-FFF2-40B4-BE49-F238E27FC236}">
                <a16:creationId xmlns:a16="http://schemas.microsoft.com/office/drawing/2014/main" id="{03BB1C28-A390-1B38-8237-63DFB9367A1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8" name="Picture 7">
            <a:extLst>
              <a:ext uri="{FF2B5EF4-FFF2-40B4-BE49-F238E27FC236}">
                <a16:creationId xmlns:a16="http://schemas.microsoft.com/office/drawing/2014/main" id="{D337A8E3-FA87-3B9F-DAE4-F4C4364D2FF5}"/>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9" name="Picture 8">
            <a:extLst>
              <a:ext uri="{FF2B5EF4-FFF2-40B4-BE49-F238E27FC236}">
                <a16:creationId xmlns:a16="http://schemas.microsoft.com/office/drawing/2014/main" id="{EA1AD42B-1CD0-6AD0-9D23-C246AF121AF8}"/>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8CAB80B9-A337-3A65-501F-FA70C8EC0E6F}"/>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1" name="Picture 10">
            <a:extLst>
              <a:ext uri="{FF2B5EF4-FFF2-40B4-BE49-F238E27FC236}">
                <a16:creationId xmlns:a16="http://schemas.microsoft.com/office/drawing/2014/main" id="{7EA54B25-0BE0-164D-2F42-719E54DA2E2E}"/>
              </a:ext>
            </a:extLst>
          </p:cNvPr>
          <p:cNvPicPr>
            <a:picLocks noChangeAspect="1"/>
          </p:cNvPicPr>
          <p:nvPr/>
        </p:nvPicPr>
        <p:blipFill>
          <a:blip r:embed="rId7"/>
          <a:stretch>
            <a:fillRect/>
          </a:stretch>
        </p:blipFill>
        <p:spPr>
          <a:xfrm>
            <a:off x="0" y="-100941"/>
            <a:ext cx="9533101" cy="1610200"/>
          </a:xfrm>
          <a:prstGeom prst="rect">
            <a:avLst/>
          </a:prstGeom>
        </p:spPr>
      </p:pic>
      <p:sp>
        <p:nvSpPr>
          <p:cNvPr id="12" name="TextBox 11">
            <a:extLst>
              <a:ext uri="{FF2B5EF4-FFF2-40B4-BE49-F238E27FC236}">
                <a16:creationId xmlns:a16="http://schemas.microsoft.com/office/drawing/2014/main" id="{08CD3ED1-431B-1CB3-1C4A-399666E76D12}"/>
              </a:ext>
            </a:extLst>
          </p:cNvPr>
          <p:cNvSpPr txBox="1"/>
          <p:nvPr/>
        </p:nvSpPr>
        <p:spPr>
          <a:xfrm>
            <a:off x="2325914" y="543490"/>
            <a:ext cx="3863558"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Ethical Communication</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25777765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09450D15-8746-45F6-0EC3-56C5CC69AB3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D55C9AD6-A59E-E715-0F66-B24564393C9D}"/>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03672E5F-6C56-CDF2-9415-CD400248278B}"/>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92F307E3-E3D9-440D-3DB3-35D887CB8E1F}"/>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D8C032D0-91AD-A492-8E4A-95BDB95B1753}"/>
              </a:ext>
            </a:extLst>
          </p:cNvPr>
          <p:cNvPicPr>
            <a:picLocks noChangeAspect="1"/>
          </p:cNvPicPr>
          <p:nvPr/>
        </p:nvPicPr>
        <p:blipFill>
          <a:blip r:embed="rId7"/>
          <a:stretch>
            <a:fillRect/>
          </a:stretch>
        </p:blipFill>
        <p:spPr>
          <a:xfrm>
            <a:off x="-1" y="-226119"/>
            <a:ext cx="10084905" cy="3936727"/>
          </a:xfrm>
          <a:prstGeom prst="rect">
            <a:avLst/>
          </a:prstGeom>
        </p:spPr>
      </p:pic>
      <p:sp>
        <p:nvSpPr>
          <p:cNvPr id="10" name="TextBox 9">
            <a:extLst>
              <a:ext uri="{FF2B5EF4-FFF2-40B4-BE49-F238E27FC236}">
                <a16:creationId xmlns:a16="http://schemas.microsoft.com/office/drawing/2014/main" id="{33E80A75-19DE-5A13-3D32-E47F2DD403FE}"/>
              </a:ext>
            </a:extLst>
          </p:cNvPr>
          <p:cNvSpPr txBox="1"/>
          <p:nvPr/>
        </p:nvSpPr>
        <p:spPr>
          <a:xfrm>
            <a:off x="2383275" y="1524151"/>
            <a:ext cx="7479933" cy="954107"/>
          </a:xfrm>
          <a:prstGeom prst="rect">
            <a:avLst/>
          </a:prstGeom>
          <a:noFill/>
        </p:spPr>
        <p:txBody>
          <a:bodyPr wrap="none" rtlCol="0">
            <a:spAutoFit/>
          </a:bodyPr>
          <a:lstStyle/>
          <a:p>
            <a:pPr defTabSz="914400">
              <a:defRPr/>
            </a:pPr>
            <a:br>
              <a:rPr lang="en-US" sz="2800" b="1" dirty="0">
                <a:solidFill>
                  <a:prstClr val="white"/>
                </a:solidFill>
                <a:latin typeface="Tajawal Medium" panose="00000600000000000000" pitchFamily="2" charset="-78"/>
                <a:cs typeface="Tajawal Medium" panose="00000600000000000000" pitchFamily="2" charset="-78"/>
                <a:sym typeface="Arial"/>
              </a:rPr>
            </a:br>
            <a:r>
              <a:rPr lang="en-US" sz="2800" b="1" dirty="0">
                <a:solidFill>
                  <a:prstClr val="white"/>
                </a:solidFill>
                <a:latin typeface="Tajawal Medium" panose="00000600000000000000" pitchFamily="2" charset="-78"/>
                <a:cs typeface="Tajawal Medium" panose="00000600000000000000" pitchFamily="2" charset="-78"/>
                <a:sym typeface="Arial"/>
              </a:rPr>
              <a:t>10.9 Stakeholder Expectation Management</a:t>
            </a:r>
          </a:p>
        </p:txBody>
      </p:sp>
    </p:spTree>
    <p:extLst>
      <p:ext uri="{BB962C8B-B14F-4D97-AF65-F5344CB8AC3E}">
        <p14:creationId xmlns:p14="http://schemas.microsoft.com/office/powerpoint/2010/main" val="46361688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30614" y="1647726"/>
            <a:ext cx="10602931" cy="4304091"/>
          </a:xfrm>
        </p:spPr>
        <p:txBody>
          <a:bodyPr>
            <a:normAutofit/>
          </a:bodyPr>
          <a:lstStyle/>
          <a:p>
            <a:r>
              <a:rPr lang="en-US" sz="1800" dirty="0">
                <a:solidFill>
                  <a:srgbClr val="002060"/>
                </a:solidFill>
              </a:rPr>
              <a:t>Stakeholders fall into 2 groups</a:t>
            </a:r>
          </a:p>
          <a:p>
            <a:pPr lvl="1"/>
            <a:r>
              <a:rPr lang="en-US" sz="1600" dirty="0">
                <a:solidFill>
                  <a:srgbClr val="002060"/>
                </a:solidFill>
              </a:rPr>
              <a:t>Those who </a:t>
            </a:r>
            <a:r>
              <a:rPr lang="en-US" sz="1600" b="1" dirty="0">
                <a:solidFill>
                  <a:srgbClr val="002060"/>
                </a:solidFill>
              </a:rPr>
              <a:t>affect the project</a:t>
            </a:r>
            <a:r>
              <a:rPr lang="en-US" sz="1600" dirty="0">
                <a:solidFill>
                  <a:srgbClr val="002060"/>
                </a:solidFill>
              </a:rPr>
              <a:t>: often the most apparent to the team and the most demanding</a:t>
            </a:r>
          </a:p>
          <a:p>
            <a:pPr lvl="1"/>
            <a:r>
              <a:rPr lang="en-US" sz="1600" dirty="0">
                <a:solidFill>
                  <a:srgbClr val="002060"/>
                </a:solidFill>
              </a:rPr>
              <a:t>Those who are </a:t>
            </a:r>
            <a:r>
              <a:rPr lang="en-US" sz="1600" b="1" dirty="0">
                <a:solidFill>
                  <a:srgbClr val="002060"/>
                </a:solidFill>
              </a:rPr>
              <a:t>affected by the project</a:t>
            </a:r>
            <a:r>
              <a:rPr lang="en-US" sz="1600" dirty="0">
                <a:solidFill>
                  <a:srgbClr val="002060"/>
                </a:solidFill>
              </a:rPr>
              <a:t>: often easier to ignore</a:t>
            </a:r>
          </a:p>
          <a:p>
            <a:r>
              <a:rPr lang="en-US" sz="1800" dirty="0">
                <a:solidFill>
                  <a:srgbClr val="002060"/>
                </a:solidFill>
              </a:rPr>
              <a:t>Expectations have a direct connection to perception, and perception is influenced by communication.  Several factors can affect this:</a:t>
            </a:r>
          </a:p>
          <a:p>
            <a:pPr lvl="1"/>
            <a:r>
              <a:rPr lang="en-US" sz="1600" dirty="0">
                <a:solidFill>
                  <a:srgbClr val="002060"/>
                </a:solidFill>
              </a:rPr>
              <a:t>Stakeholders’ previous projects and experiences.</a:t>
            </a:r>
          </a:p>
          <a:p>
            <a:pPr lvl="1"/>
            <a:r>
              <a:rPr lang="en-US" sz="1600" dirty="0">
                <a:solidFill>
                  <a:srgbClr val="002060"/>
                </a:solidFill>
              </a:rPr>
              <a:t>Patterns of communication and normal rhythms of the organizational environment.</a:t>
            </a:r>
          </a:p>
          <a:p>
            <a:pPr lvl="1"/>
            <a:r>
              <a:rPr lang="en-US" sz="1600" dirty="0">
                <a:solidFill>
                  <a:srgbClr val="002060"/>
                </a:solidFill>
              </a:rPr>
              <a:t>Expectations of individual stakeholders: simply asking is often most effective here</a:t>
            </a:r>
          </a:p>
          <a:p>
            <a:pPr lvl="1"/>
            <a:r>
              <a:rPr lang="en-US" sz="1600" dirty="0">
                <a:solidFill>
                  <a:srgbClr val="002060"/>
                </a:solidFill>
              </a:rPr>
              <a:t>Previous commitments made by the project team.  These should be carefully recorded and considered</a:t>
            </a:r>
          </a:p>
          <a:p>
            <a:pPr lvl="1"/>
            <a:r>
              <a:rPr lang="en-US" sz="1600" dirty="0">
                <a:solidFill>
                  <a:srgbClr val="002060"/>
                </a:solidFill>
              </a:rPr>
              <a:t>Hard data: numbers (metrics, reports, etc.) and appropriate context are extremely valuable</a:t>
            </a:r>
          </a:p>
          <a:p>
            <a:pPr lvl="1"/>
            <a:endParaRPr lang="en-US" sz="1600" dirty="0">
              <a:solidFill>
                <a:srgbClr val="002060"/>
              </a:solidFill>
            </a:endParaRPr>
          </a:p>
        </p:txBody>
      </p:sp>
      <p:sp>
        <p:nvSpPr>
          <p:cNvPr id="4" name="TextBox 3"/>
          <p:cNvSpPr txBox="1"/>
          <p:nvPr/>
        </p:nvSpPr>
        <p:spPr>
          <a:xfrm>
            <a:off x="118534" y="6541886"/>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171-172.</a:t>
            </a:r>
          </a:p>
        </p:txBody>
      </p:sp>
      <p:pic>
        <p:nvPicPr>
          <p:cNvPr id="6" name="عنصر نائب للمحتوى 6">
            <a:extLst>
              <a:ext uri="{FF2B5EF4-FFF2-40B4-BE49-F238E27FC236}">
                <a16:creationId xmlns:a16="http://schemas.microsoft.com/office/drawing/2014/main" id="{0B331D3B-0E7F-0848-B0EB-3F6AA36D7C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203637"/>
            <a:ext cx="1170046" cy="1049235"/>
          </a:xfrm>
          <a:prstGeom prst="rect">
            <a:avLst/>
          </a:prstGeom>
        </p:spPr>
      </p:pic>
      <p:pic>
        <p:nvPicPr>
          <p:cNvPr id="7" name="Picture 6">
            <a:extLst>
              <a:ext uri="{FF2B5EF4-FFF2-40B4-BE49-F238E27FC236}">
                <a16:creationId xmlns:a16="http://schemas.microsoft.com/office/drawing/2014/main" id="{423CBF3F-471C-0672-524C-65955F66E53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8" name="Picture 7">
            <a:extLst>
              <a:ext uri="{FF2B5EF4-FFF2-40B4-BE49-F238E27FC236}">
                <a16:creationId xmlns:a16="http://schemas.microsoft.com/office/drawing/2014/main" id="{5F40A656-4DF0-628A-55C3-A208BF29AD8A}"/>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9" name="Picture 8">
            <a:extLst>
              <a:ext uri="{FF2B5EF4-FFF2-40B4-BE49-F238E27FC236}">
                <a16:creationId xmlns:a16="http://schemas.microsoft.com/office/drawing/2014/main" id="{1F27FF62-6A0A-CF7C-FC38-21EF5DD54630}"/>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B58983F5-DE52-EF73-3463-F45E61C7D8B7}"/>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1" name="Picture 10">
            <a:extLst>
              <a:ext uri="{FF2B5EF4-FFF2-40B4-BE49-F238E27FC236}">
                <a16:creationId xmlns:a16="http://schemas.microsoft.com/office/drawing/2014/main" id="{7A3FA385-77D1-E87F-BB8C-37ADA89309CC}"/>
              </a:ext>
            </a:extLst>
          </p:cNvPr>
          <p:cNvPicPr>
            <a:picLocks noChangeAspect="1"/>
          </p:cNvPicPr>
          <p:nvPr/>
        </p:nvPicPr>
        <p:blipFill>
          <a:blip r:embed="rId7"/>
          <a:stretch>
            <a:fillRect/>
          </a:stretch>
        </p:blipFill>
        <p:spPr>
          <a:xfrm>
            <a:off x="11289" y="-28498"/>
            <a:ext cx="9533101" cy="1610200"/>
          </a:xfrm>
          <a:prstGeom prst="rect">
            <a:avLst/>
          </a:prstGeom>
        </p:spPr>
      </p:pic>
      <p:sp>
        <p:nvSpPr>
          <p:cNvPr id="12" name="TextBox 11">
            <a:extLst>
              <a:ext uri="{FF2B5EF4-FFF2-40B4-BE49-F238E27FC236}">
                <a16:creationId xmlns:a16="http://schemas.microsoft.com/office/drawing/2014/main" id="{9F45ED23-0146-4A84-2C5C-552B32ED02B8}"/>
              </a:ext>
            </a:extLst>
          </p:cNvPr>
          <p:cNvSpPr txBox="1"/>
          <p:nvPr/>
        </p:nvSpPr>
        <p:spPr>
          <a:xfrm>
            <a:off x="2233149" y="37527"/>
            <a:ext cx="7083991" cy="954107"/>
          </a:xfrm>
          <a:prstGeom prst="rect">
            <a:avLst/>
          </a:prstGeom>
          <a:noFill/>
        </p:spPr>
        <p:txBody>
          <a:bodyPr wrap="none" rtlCol="0">
            <a:spAutoFit/>
          </a:bodyPr>
          <a:lstStyle/>
          <a:p>
            <a:pPr defTabSz="914400">
              <a:defRPr/>
            </a:pPr>
            <a:br>
              <a:rPr lang="en-US" sz="2800" dirty="0">
                <a:solidFill>
                  <a:prstClr val="white"/>
                </a:solidFill>
                <a:latin typeface="Tajawal Medium" panose="00000600000000000000" pitchFamily="2" charset="-78"/>
                <a:cs typeface="Tajawal Medium" panose="00000600000000000000" pitchFamily="2" charset="-78"/>
                <a:sym typeface="Arial"/>
              </a:rPr>
            </a:br>
            <a:r>
              <a:rPr lang="en-US" sz="2800" dirty="0">
                <a:solidFill>
                  <a:prstClr val="white"/>
                </a:solidFill>
                <a:latin typeface="Tajawal Medium" panose="00000600000000000000" pitchFamily="2" charset="-78"/>
                <a:cs typeface="Tajawal Medium" panose="00000600000000000000" pitchFamily="2" charset="-78"/>
                <a:sym typeface="Arial"/>
              </a:rPr>
              <a:t>10.9 Stakeholder Expectation Management</a:t>
            </a:r>
          </a:p>
        </p:txBody>
      </p:sp>
    </p:spTree>
    <p:extLst>
      <p:ext uri="{BB962C8B-B14F-4D97-AF65-F5344CB8AC3E}">
        <p14:creationId xmlns:p14="http://schemas.microsoft.com/office/powerpoint/2010/main" val="313292513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50D84A53-D7B2-7B18-9056-72CD11A2D55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5BB2A053-2CE7-CCCF-3B3D-174FE695D8E5}"/>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42B89081-1874-8760-D0C9-45052A2F798C}"/>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7D060DB9-CCDF-EDC0-F32C-92A72185F3A3}"/>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7A977CCA-DF1C-6B96-DDE9-6A0EA92AF849}"/>
              </a:ext>
            </a:extLst>
          </p:cNvPr>
          <p:cNvPicPr>
            <a:picLocks noChangeAspect="1"/>
          </p:cNvPicPr>
          <p:nvPr/>
        </p:nvPicPr>
        <p:blipFill>
          <a:blip r:embed="rId7"/>
          <a:stretch>
            <a:fillRect/>
          </a:stretch>
        </p:blipFill>
        <p:spPr>
          <a:xfrm>
            <a:off x="-1" y="-226118"/>
            <a:ext cx="10747514" cy="3870466"/>
          </a:xfrm>
          <a:prstGeom prst="rect">
            <a:avLst/>
          </a:prstGeom>
        </p:spPr>
      </p:pic>
      <p:sp>
        <p:nvSpPr>
          <p:cNvPr id="10" name="TextBox 9">
            <a:extLst>
              <a:ext uri="{FF2B5EF4-FFF2-40B4-BE49-F238E27FC236}">
                <a16:creationId xmlns:a16="http://schemas.microsoft.com/office/drawing/2014/main" id="{9B770661-FEF6-76BA-060C-8B0665430EF3}"/>
              </a:ext>
            </a:extLst>
          </p:cNvPr>
          <p:cNvSpPr txBox="1"/>
          <p:nvPr/>
        </p:nvSpPr>
        <p:spPr>
          <a:xfrm>
            <a:off x="2491408" y="1007316"/>
            <a:ext cx="7938053" cy="2062103"/>
          </a:xfrm>
          <a:prstGeom prst="rect">
            <a:avLst/>
          </a:prstGeom>
          <a:noFill/>
        </p:spPr>
        <p:txBody>
          <a:bodyPr wrap="square" rtlCol="0">
            <a:spAutoFit/>
          </a:bodyPr>
          <a:lstStyle/>
          <a:p>
            <a:pPr algn="ctr" defTabSz="914400">
              <a:defRPr/>
            </a:pPr>
            <a:br>
              <a:rPr lang="en-US" sz="3200" b="1" dirty="0">
                <a:solidFill>
                  <a:prstClr val="white"/>
                </a:solidFill>
                <a:latin typeface="Tajawal Medium" panose="00000600000000000000" pitchFamily="2" charset="-78"/>
                <a:cs typeface="Tajawal Medium" panose="00000600000000000000" pitchFamily="2" charset="-78"/>
                <a:sym typeface="Arial"/>
              </a:rPr>
            </a:br>
            <a:r>
              <a:rPr lang="en-US" sz="3200" b="1" dirty="0">
                <a:solidFill>
                  <a:prstClr val="white"/>
                </a:solidFill>
                <a:latin typeface="Tajawal Medium" panose="00000600000000000000" pitchFamily="2" charset="-78"/>
                <a:cs typeface="Tajawal Medium" panose="00000600000000000000" pitchFamily="2" charset="-78"/>
                <a:sym typeface="Arial"/>
              </a:rPr>
              <a:t>10.10 How to improve leadership communication skills?</a:t>
            </a:r>
            <a:br>
              <a:rPr lang="en-US" sz="3200" b="1" dirty="0">
                <a:solidFill>
                  <a:prstClr val="white"/>
                </a:solidFill>
                <a:latin typeface="Tajawal Medium" panose="00000600000000000000" pitchFamily="2" charset="-78"/>
                <a:cs typeface="Tajawal Medium" panose="00000600000000000000" pitchFamily="2" charset="-78"/>
                <a:sym typeface="Arial"/>
              </a:rPr>
            </a:br>
            <a:endParaRPr lang="en-US" sz="3200" b="1" dirty="0">
              <a:solidFill>
                <a:prstClr val="white"/>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213798247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4156DB-FA01-2344-AADC-B30AEC9EBCCB}"/>
              </a:ext>
            </a:extLst>
          </p:cNvPr>
          <p:cNvSpPr>
            <a:spLocks noGrp="1"/>
          </p:cNvSpPr>
          <p:nvPr>
            <p:ph idx="1"/>
          </p:nvPr>
        </p:nvSpPr>
        <p:spPr>
          <a:xfrm>
            <a:off x="176516" y="1768437"/>
            <a:ext cx="9232652" cy="4889818"/>
          </a:xfrm>
        </p:spPr>
        <p:txBody>
          <a:bodyPr>
            <a:normAutofit/>
          </a:bodyPr>
          <a:lstStyle/>
          <a:p>
            <a:pPr algn="just"/>
            <a:r>
              <a:rPr lang="en-US" sz="1600" dirty="0">
                <a:solidFill>
                  <a:srgbClr val="002060"/>
                </a:solidFill>
              </a:rPr>
              <a:t>The following are steps you can take to improve your leadership communication skills:</a:t>
            </a:r>
          </a:p>
          <a:p>
            <a:pPr algn="just"/>
            <a:r>
              <a:rPr lang="en-US" sz="1600" b="1" dirty="0">
                <a:solidFill>
                  <a:srgbClr val="002060"/>
                </a:solidFill>
              </a:rPr>
              <a:t>Have a purpose for your communication.</a:t>
            </a:r>
            <a:r>
              <a:rPr lang="en-US" sz="1600" dirty="0">
                <a:solidFill>
                  <a:srgbClr val="002060"/>
                </a:solidFill>
              </a:rPr>
              <a:t> Before you speak or send correspondence, make sure you have a clear goal so your message stays focused.</a:t>
            </a:r>
          </a:p>
          <a:p>
            <a:pPr algn="just"/>
            <a:r>
              <a:rPr lang="en-US" sz="1600" b="1" dirty="0">
                <a:solidFill>
                  <a:srgbClr val="002060"/>
                </a:solidFill>
              </a:rPr>
              <a:t>Make sure your team members fully understand your agenda.</a:t>
            </a:r>
            <a:r>
              <a:rPr lang="en-US" sz="1600" dirty="0">
                <a:solidFill>
                  <a:srgbClr val="002060"/>
                </a:solidFill>
              </a:rPr>
              <a:t> Explain the objective of the conversation so your team members understand their responsibilities and what you expect of them.</a:t>
            </a:r>
          </a:p>
          <a:p>
            <a:pPr algn="just"/>
            <a:r>
              <a:rPr lang="en-US" sz="1600" b="1" dirty="0">
                <a:solidFill>
                  <a:srgbClr val="002060"/>
                </a:solidFill>
              </a:rPr>
              <a:t>Choose your words carefully.</a:t>
            </a:r>
            <a:r>
              <a:rPr lang="en-US" sz="1600" dirty="0">
                <a:solidFill>
                  <a:srgbClr val="002060"/>
                </a:solidFill>
              </a:rPr>
              <a:t> Each word you use should have a specific purpose for a more straightforward message. Think before you speak, and reread and written communication before you send it.</a:t>
            </a:r>
          </a:p>
          <a:p>
            <a:pPr algn="just"/>
            <a:r>
              <a:rPr lang="en-US" sz="1600" b="1" dirty="0">
                <a:solidFill>
                  <a:srgbClr val="002060"/>
                </a:solidFill>
              </a:rPr>
              <a:t>Eliminate fillers from your vocabulary.</a:t>
            </a:r>
            <a:r>
              <a:rPr lang="en-US" sz="1600" dirty="0">
                <a:solidFill>
                  <a:srgbClr val="002060"/>
                </a:solidFill>
              </a:rPr>
              <a:t> Reducing fillers, such as "um," can make you seem more confident and composed when you speak. If you need to, you can take a short pause before completing a thought instead of filling the space.</a:t>
            </a:r>
          </a:p>
          <a:p>
            <a:pPr algn="just"/>
            <a:endParaRPr lang="en-SA" sz="1600" dirty="0">
              <a:solidFill>
                <a:srgbClr val="002060"/>
              </a:solidFill>
            </a:endParaRPr>
          </a:p>
        </p:txBody>
      </p:sp>
      <p:pic>
        <p:nvPicPr>
          <p:cNvPr id="10242" name="Picture 2" descr="Leadership Communication">
            <a:extLst>
              <a:ext uri="{FF2B5EF4-FFF2-40B4-BE49-F238E27FC236}">
                <a16:creationId xmlns:a16="http://schemas.microsoft.com/office/drawing/2014/main" id="{2C49ABDD-ED4B-EE4C-BC10-0AE6352262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99485" y="953324"/>
            <a:ext cx="2115999" cy="18542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7E3A8AA8-DBFB-F40C-8378-34006A5E445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5" name="Picture 4">
            <a:extLst>
              <a:ext uri="{FF2B5EF4-FFF2-40B4-BE49-F238E27FC236}">
                <a16:creationId xmlns:a16="http://schemas.microsoft.com/office/drawing/2014/main" id="{C91088D5-823F-732F-9871-24D784682EB0}"/>
              </a:ext>
            </a:extLst>
          </p:cNvPr>
          <p:cNvPicPr>
            <a:picLocks noChangeAspect="1"/>
          </p:cNvPicPr>
          <p:nvPr/>
        </p:nvPicPr>
        <p:blipFill>
          <a:blip r:embed="rId4"/>
          <a:stretch>
            <a:fillRect/>
          </a:stretch>
        </p:blipFill>
        <p:spPr>
          <a:xfrm>
            <a:off x="2383844" y="6555836"/>
            <a:ext cx="9902229" cy="204838"/>
          </a:xfrm>
          <a:prstGeom prst="rect">
            <a:avLst/>
          </a:prstGeom>
        </p:spPr>
      </p:pic>
      <p:pic>
        <p:nvPicPr>
          <p:cNvPr id="6" name="Picture 5">
            <a:extLst>
              <a:ext uri="{FF2B5EF4-FFF2-40B4-BE49-F238E27FC236}">
                <a16:creationId xmlns:a16="http://schemas.microsoft.com/office/drawing/2014/main" id="{E199B937-8C25-9218-28E9-6BF7B96A3A7C}"/>
              </a:ext>
            </a:extLst>
          </p:cNvPr>
          <p:cNvPicPr>
            <a:picLocks noChangeAspect="1"/>
          </p:cNvPicPr>
          <p:nvPr/>
        </p:nvPicPr>
        <p:blipFill>
          <a:blip r:embed="rId5"/>
          <a:stretch>
            <a:fillRect/>
          </a:stretch>
        </p:blipFill>
        <p:spPr>
          <a:xfrm>
            <a:off x="-108036" y="2204822"/>
            <a:ext cx="238650" cy="2709534"/>
          </a:xfrm>
          <a:prstGeom prst="rect">
            <a:avLst/>
          </a:prstGeom>
        </p:spPr>
      </p:pic>
      <p:pic>
        <p:nvPicPr>
          <p:cNvPr id="7" name="Picture 6">
            <a:extLst>
              <a:ext uri="{FF2B5EF4-FFF2-40B4-BE49-F238E27FC236}">
                <a16:creationId xmlns:a16="http://schemas.microsoft.com/office/drawing/2014/main" id="{0EAED590-BB9F-D458-D39D-E46E030AF3C9}"/>
              </a:ext>
            </a:extLst>
          </p:cNvPr>
          <p:cNvPicPr>
            <a:picLocks noChangeAspect="1"/>
          </p:cNvPicPr>
          <p:nvPr/>
        </p:nvPicPr>
        <p:blipFill>
          <a:blip r:embed="rId5"/>
          <a:stretch>
            <a:fillRect/>
          </a:stretch>
        </p:blipFill>
        <p:spPr>
          <a:xfrm>
            <a:off x="12072675" y="2204822"/>
            <a:ext cx="238650" cy="2709534"/>
          </a:xfrm>
          <a:prstGeom prst="rect">
            <a:avLst/>
          </a:prstGeom>
        </p:spPr>
      </p:pic>
      <p:pic>
        <p:nvPicPr>
          <p:cNvPr id="8" name="Picture 7">
            <a:extLst>
              <a:ext uri="{FF2B5EF4-FFF2-40B4-BE49-F238E27FC236}">
                <a16:creationId xmlns:a16="http://schemas.microsoft.com/office/drawing/2014/main" id="{F725012F-2206-4CE8-501B-E0DC1490E4E2}"/>
              </a:ext>
            </a:extLst>
          </p:cNvPr>
          <p:cNvPicPr>
            <a:picLocks noChangeAspect="1"/>
          </p:cNvPicPr>
          <p:nvPr/>
        </p:nvPicPr>
        <p:blipFill>
          <a:blip r:embed="rId6"/>
          <a:stretch>
            <a:fillRect/>
          </a:stretch>
        </p:blipFill>
        <p:spPr>
          <a:xfrm>
            <a:off x="-1" y="-226118"/>
            <a:ext cx="11728175" cy="1610200"/>
          </a:xfrm>
          <a:prstGeom prst="rect">
            <a:avLst/>
          </a:prstGeom>
        </p:spPr>
      </p:pic>
      <p:sp>
        <p:nvSpPr>
          <p:cNvPr id="9" name="TextBox 8">
            <a:extLst>
              <a:ext uri="{FF2B5EF4-FFF2-40B4-BE49-F238E27FC236}">
                <a16:creationId xmlns:a16="http://schemas.microsoft.com/office/drawing/2014/main" id="{BA2B7000-9A17-BA6D-808A-6AE74CE407DC}"/>
              </a:ext>
            </a:extLst>
          </p:cNvPr>
          <p:cNvSpPr txBox="1"/>
          <p:nvPr/>
        </p:nvSpPr>
        <p:spPr>
          <a:xfrm>
            <a:off x="2683710" y="-98205"/>
            <a:ext cx="9044464" cy="1384995"/>
          </a:xfrm>
          <a:prstGeom prst="rect">
            <a:avLst/>
          </a:prstGeom>
          <a:noFill/>
        </p:spPr>
        <p:txBody>
          <a:bodyPr wrap="none" rtlCol="0">
            <a:spAutoFit/>
          </a:bodyPr>
          <a:lstStyle/>
          <a:p>
            <a:pPr defTabSz="914400">
              <a:defRPr/>
            </a:pPr>
            <a:br>
              <a:rPr lang="en-US" sz="2800" dirty="0">
                <a:solidFill>
                  <a:prstClr val="white"/>
                </a:solidFill>
                <a:latin typeface="Tajawal Medium" panose="00000600000000000000" pitchFamily="2" charset="-78"/>
                <a:cs typeface="Tajawal Medium" panose="00000600000000000000" pitchFamily="2" charset="-78"/>
                <a:sym typeface="Arial"/>
              </a:rPr>
            </a:br>
            <a:r>
              <a:rPr lang="en-US" sz="2800" dirty="0">
                <a:solidFill>
                  <a:prstClr val="white"/>
                </a:solidFill>
                <a:latin typeface="Tajawal Medium" panose="00000600000000000000" pitchFamily="2" charset="-78"/>
                <a:cs typeface="Tajawal Medium" panose="00000600000000000000" pitchFamily="2" charset="-78"/>
                <a:sym typeface="Arial"/>
              </a:rPr>
              <a:t>10.10 How to improve leadership communication skills?</a:t>
            </a:r>
            <a:br>
              <a:rPr lang="en-US" sz="2800" dirty="0">
                <a:solidFill>
                  <a:prstClr val="white"/>
                </a:solidFill>
                <a:latin typeface="Tajawal Medium" panose="00000600000000000000" pitchFamily="2" charset="-78"/>
                <a:cs typeface="Tajawal Medium" panose="00000600000000000000" pitchFamily="2" charset="-78"/>
                <a:sym typeface="Arial"/>
              </a:rPr>
            </a:br>
            <a:endParaRPr lang="en-US" sz="2800" dirty="0">
              <a:solidFill>
                <a:prstClr val="white"/>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216957236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عنصر نائب للمحتوى 6">
            <a:extLst>
              <a:ext uri="{FF2B5EF4-FFF2-40B4-BE49-F238E27FC236}">
                <a16:creationId xmlns:a16="http://schemas.microsoft.com/office/drawing/2014/main" id="{45BBCC1C-3787-E94C-BF18-4E6202E51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45754" y="169771"/>
            <a:ext cx="1170046" cy="1049235"/>
          </a:xfrm>
          <a:prstGeom prst="rect">
            <a:avLst/>
          </a:prstGeom>
        </p:spPr>
      </p:pic>
      <p:pic>
        <p:nvPicPr>
          <p:cNvPr id="2" name="Picture 1">
            <a:extLst>
              <a:ext uri="{FF2B5EF4-FFF2-40B4-BE49-F238E27FC236}">
                <a16:creationId xmlns:a16="http://schemas.microsoft.com/office/drawing/2014/main" id="{881C0471-870C-8F4E-0FC9-547A7D2B56B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3" name="Picture 2">
            <a:extLst>
              <a:ext uri="{FF2B5EF4-FFF2-40B4-BE49-F238E27FC236}">
                <a16:creationId xmlns:a16="http://schemas.microsoft.com/office/drawing/2014/main" id="{673A34F6-BB72-263A-5886-9590312D0B9A}"/>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4" name="Picture 3">
            <a:extLst>
              <a:ext uri="{FF2B5EF4-FFF2-40B4-BE49-F238E27FC236}">
                <a16:creationId xmlns:a16="http://schemas.microsoft.com/office/drawing/2014/main" id="{23E57525-933E-33DC-9979-7B3B9CD87D86}"/>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8" name="Picture 7">
            <a:extLst>
              <a:ext uri="{FF2B5EF4-FFF2-40B4-BE49-F238E27FC236}">
                <a16:creationId xmlns:a16="http://schemas.microsoft.com/office/drawing/2014/main" id="{EBCF311B-6633-1469-697A-4A0CB6963131}"/>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9" name="Picture 8">
            <a:extLst>
              <a:ext uri="{FF2B5EF4-FFF2-40B4-BE49-F238E27FC236}">
                <a16:creationId xmlns:a16="http://schemas.microsoft.com/office/drawing/2014/main" id="{0BD5BF6D-2ABC-8844-2E31-DAE739192CDF}"/>
              </a:ext>
            </a:extLst>
          </p:cNvPr>
          <p:cNvPicPr>
            <a:picLocks noChangeAspect="1"/>
          </p:cNvPicPr>
          <p:nvPr/>
        </p:nvPicPr>
        <p:blipFill>
          <a:blip r:embed="rId7"/>
          <a:stretch>
            <a:fillRect/>
          </a:stretch>
        </p:blipFill>
        <p:spPr>
          <a:xfrm>
            <a:off x="-1" y="-226119"/>
            <a:ext cx="9533101" cy="3777701"/>
          </a:xfrm>
          <a:prstGeom prst="rect">
            <a:avLst/>
          </a:prstGeom>
        </p:spPr>
      </p:pic>
      <p:sp>
        <p:nvSpPr>
          <p:cNvPr id="10" name="TextBox 9">
            <a:extLst>
              <a:ext uri="{FF2B5EF4-FFF2-40B4-BE49-F238E27FC236}">
                <a16:creationId xmlns:a16="http://schemas.microsoft.com/office/drawing/2014/main" id="{24173160-9472-D904-A3E4-B10109BD277A}"/>
              </a:ext>
            </a:extLst>
          </p:cNvPr>
          <p:cNvSpPr txBox="1"/>
          <p:nvPr/>
        </p:nvSpPr>
        <p:spPr>
          <a:xfrm>
            <a:off x="2467529" y="1185677"/>
            <a:ext cx="6697474" cy="1077218"/>
          </a:xfrm>
          <a:prstGeom prst="rect">
            <a:avLst/>
          </a:prstGeom>
          <a:noFill/>
        </p:spPr>
        <p:txBody>
          <a:bodyPr wrap="none" rtlCol="0">
            <a:spAutoFit/>
          </a:bodyPr>
          <a:lstStyle/>
          <a:p>
            <a:pPr defTabSz="914400">
              <a:defRPr/>
            </a:pPr>
            <a:br>
              <a:rPr lang="en-US" sz="3200" b="1" dirty="0">
                <a:solidFill>
                  <a:prstClr val="white"/>
                </a:solidFill>
                <a:latin typeface="Tajawal Medium" panose="00000600000000000000" pitchFamily="2" charset="-78"/>
                <a:cs typeface="Tajawal Medium" panose="00000600000000000000" pitchFamily="2" charset="-78"/>
                <a:sym typeface="Arial"/>
              </a:rPr>
            </a:br>
            <a:r>
              <a:rPr lang="en-US" sz="3200" b="1" dirty="0">
                <a:solidFill>
                  <a:prstClr val="white"/>
                </a:solidFill>
                <a:latin typeface="Tajawal Medium" panose="00000600000000000000" pitchFamily="2" charset="-78"/>
                <a:cs typeface="Tajawal Medium" panose="00000600000000000000" pitchFamily="2" charset="-78"/>
                <a:sym typeface="Arial"/>
              </a:rPr>
              <a:t>10.11 Summary and Conclusions.</a:t>
            </a:r>
          </a:p>
        </p:txBody>
      </p:sp>
    </p:spTree>
    <p:extLst>
      <p:ext uri="{BB962C8B-B14F-4D97-AF65-F5344CB8AC3E}">
        <p14:creationId xmlns:p14="http://schemas.microsoft.com/office/powerpoint/2010/main" val="145197961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عنصر نائب للمحتوى 6">
            <a:extLst>
              <a:ext uri="{FF2B5EF4-FFF2-40B4-BE49-F238E27FC236}">
                <a16:creationId xmlns:a16="http://schemas.microsoft.com/office/drawing/2014/main" id="{59A06F05-6F0D-F44D-BB78-8FAAE64B8B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3520" y="132043"/>
            <a:ext cx="1230490" cy="1103438"/>
          </a:xfrm>
          <a:prstGeom prst="rect">
            <a:avLst/>
          </a:prstGeom>
        </p:spPr>
      </p:pic>
      <p:sp>
        <p:nvSpPr>
          <p:cNvPr id="8" name="Content Placeholder 2">
            <a:extLst>
              <a:ext uri="{FF2B5EF4-FFF2-40B4-BE49-F238E27FC236}">
                <a16:creationId xmlns:a16="http://schemas.microsoft.com/office/drawing/2014/main" id="{54E8B087-177C-4B4B-B098-1AE6BA25CC44}"/>
              </a:ext>
            </a:extLst>
          </p:cNvPr>
          <p:cNvSpPr txBox="1">
            <a:spLocks/>
          </p:cNvSpPr>
          <p:nvPr/>
        </p:nvSpPr>
        <p:spPr>
          <a:xfrm>
            <a:off x="130613" y="1384082"/>
            <a:ext cx="11796343" cy="4865290"/>
          </a:xfrm>
          <a:prstGeom prst="rect">
            <a:avLst/>
          </a:prstGeom>
        </p:spPr>
        <p:txBody>
          <a:bodyPr vert="horz" lIns="91440" tIns="91440" rIns="91440" bIns="91440" rtlCol="0">
            <a:noAutofit/>
          </a:bodyPr>
          <a:lstStyle>
            <a:lvl1pPr marL="0" indent="0" algn="l" defTabSz="914400" rtl="0" eaLnBrk="1" latinLnBrk="0" hangingPunct="1">
              <a:lnSpc>
                <a:spcPct val="120000"/>
              </a:lnSpc>
              <a:spcBef>
                <a:spcPts val="1000"/>
              </a:spcBef>
              <a:buClr>
                <a:schemeClr val="accent1"/>
              </a:buClr>
              <a:buSzPct val="100000"/>
              <a:buFont typeface="Arial" panose="020B0604020202020204" pitchFamily="34" charset="0"/>
              <a:buNone/>
              <a:defRPr sz="1800" b="0" kern="1200">
                <a:solidFill>
                  <a:schemeClr val="tx1"/>
                </a:solidFill>
                <a:effectLst/>
                <a:latin typeface="+mn-lt"/>
                <a:ea typeface="+mn-ea"/>
                <a:cs typeface="+mn-cs"/>
              </a:defRPr>
            </a:lvl1pPr>
            <a:lvl2pPr marL="4572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800" kern="1200" cap="none"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800" kern="120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cap="none"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accent1"/>
              </a:buClr>
              <a:buSzPct val="100000"/>
              <a:buFont typeface="Arial" panose="020B0604020202020204" pitchFamily="34" charset="0"/>
              <a:buNone/>
              <a:defRPr sz="1600" kern="1200" baseline="0">
                <a:solidFill>
                  <a:schemeClr val="tx1"/>
                </a:solidFill>
                <a:effectLst/>
                <a:latin typeface="+mn-lt"/>
                <a:ea typeface="+mn-ea"/>
                <a:cs typeface="+mn-cs"/>
              </a:defRPr>
            </a:lvl9pPr>
          </a:lstStyle>
          <a:p>
            <a:pPr marL="285750" indent="-285750">
              <a:buFont typeface="Arial" panose="020B0604020202020204" pitchFamily="34" charset="0"/>
              <a:buChar char="•"/>
            </a:pPr>
            <a:r>
              <a:rPr lang="en-US" dirty="0">
                <a:solidFill>
                  <a:srgbClr val="002060"/>
                </a:solidFill>
              </a:rPr>
              <a:t>Teams may not give communication enough consideration because in general communication is a large part of everyday life</a:t>
            </a:r>
          </a:p>
          <a:p>
            <a:pPr marL="285750" indent="-285750">
              <a:buFont typeface="Arial" panose="020B0604020202020204" pitchFamily="34" charset="0"/>
              <a:buChar char="•"/>
            </a:pPr>
            <a:r>
              <a:rPr lang="en-US" dirty="0">
                <a:solidFill>
                  <a:srgbClr val="002060"/>
                </a:solidFill>
              </a:rPr>
              <a:t>Communication requires careful planning, and should consider factors such as the appropriate channel and potential blockers.</a:t>
            </a:r>
          </a:p>
          <a:p>
            <a:pPr marL="285750" indent="-285750">
              <a:buFont typeface="Arial" panose="020B0604020202020204" pitchFamily="34" charset="0"/>
              <a:buChar char="•"/>
            </a:pPr>
            <a:r>
              <a:rPr lang="en-US" dirty="0">
                <a:solidFill>
                  <a:srgbClr val="002060"/>
                </a:solidFill>
              </a:rPr>
              <a:t>Carefully consider whether interactive, push, pull, and hybrid communication types are appropriate</a:t>
            </a:r>
          </a:p>
          <a:p>
            <a:pPr marL="285750" indent="-285750">
              <a:buFont typeface="Arial" panose="020B0604020202020204" pitchFamily="34" charset="0"/>
              <a:buChar char="•"/>
            </a:pPr>
            <a:r>
              <a:rPr lang="en-US" dirty="0">
                <a:solidFill>
                  <a:srgbClr val="002060"/>
                </a:solidFill>
              </a:rPr>
              <a:t>External communication affects the expectations of stakeholders</a:t>
            </a:r>
          </a:p>
          <a:p>
            <a:pPr marL="285750" indent="-285750">
              <a:buFont typeface="Arial" panose="020B0604020202020204" pitchFamily="34" charset="0"/>
              <a:buChar char="•"/>
            </a:pPr>
            <a:r>
              <a:rPr lang="en-US" dirty="0">
                <a:solidFill>
                  <a:srgbClr val="002060"/>
                </a:solidFill>
              </a:rPr>
              <a:t>Communication represents the majority of ethical considerations for project teams</a:t>
            </a:r>
          </a:p>
          <a:p>
            <a:pPr marL="285750" indent="-285750">
              <a:buFont typeface="Arial" panose="020B0604020202020204" pitchFamily="34" charset="0"/>
              <a:buChar char="•"/>
            </a:pPr>
            <a:r>
              <a:rPr lang="en-US" dirty="0">
                <a:solidFill>
                  <a:srgbClr val="002060"/>
                </a:solidFill>
              </a:rPr>
              <a:t>When communicating with metrics and reports, special consideration must be given to how they are perceived.  Provide appropriate interpretation and context.</a:t>
            </a:r>
          </a:p>
          <a:p>
            <a:pPr marL="285750" indent="-285750">
              <a:buFont typeface="Arial" panose="020B0604020202020204" pitchFamily="34" charset="0"/>
              <a:buChar char="•"/>
            </a:pPr>
            <a:r>
              <a:rPr lang="en-US" dirty="0">
                <a:solidFill>
                  <a:srgbClr val="002060"/>
                </a:solidFill>
              </a:rPr>
              <a:t>How to improve leadership communication skills?</a:t>
            </a:r>
            <a:br>
              <a:rPr lang="en-US" dirty="0">
                <a:solidFill>
                  <a:srgbClr val="002060"/>
                </a:solidFill>
              </a:rPr>
            </a:br>
            <a:endParaRPr lang="en-US" dirty="0">
              <a:solidFill>
                <a:srgbClr val="002060"/>
              </a:solidFill>
            </a:endParaRPr>
          </a:p>
        </p:txBody>
      </p:sp>
      <p:pic>
        <p:nvPicPr>
          <p:cNvPr id="2" name="Picture 1">
            <a:extLst>
              <a:ext uri="{FF2B5EF4-FFF2-40B4-BE49-F238E27FC236}">
                <a16:creationId xmlns:a16="http://schemas.microsoft.com/office/drawing/2014/main" id="{4FFACB6C-E65D-DE36-6BBC-3B0AA8B174D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5" name="Picture 4">
            <a:extLst>
              <a:ext uri="{FF2B5EF4-FFF2-40B4-BE49-F238E27FC236}">
                <a16:creationId xmlns:a16="http://schemas.microsoft.com/office/drawing/2014/main" id="{FB6F7A1F-6956-0E7E-F3C1-84E898C41344}"/>
              </a:ext>
            </a:extLst>
          </p:cNvPr>
          <p:cNvPicPr>
            <a:picLocks noChangeAspect="1"/>
          </p:cNvPicPr>
          <p:nvPr/>
        </p:nvPicPr>
        <p:blipFill>
          <a:blip r:embed="rId5"/>
          <a:stretch>
            <a:fillRect/>
          </a:stretch>
        </p:blipFill>
        <p:spPr>
          <a:xfrm>
            <a:off x="2383844" y="6555836"/>
            <a:ext cx="9902229" cy="204838"/>
          </a:xfrm>
          <a:prstGeom prst="rect">
            <a:avLst/>
          </a:prstGeom>
        </p:spPr>
      </p:pic>
      <p:pic>
        <p:nvPicPr>
          <p:cNvPr id="6" name="Picture 5">
            <a:extLst>
              <a:ext uri="{FF2B5EF4-FFF2-40B4-BE49-F238E27FC236}">
                <a16:creationId xmlns:a16="http://schemas.microsoft.com/office/drawing/2014/main" id="{B89602A5-B5C2-342E-27F9-1DAF310B8111}"/>
              </a:ext>
            </a:extLst>
          </p:cNvPr>
          <p:cNvPicPr>
            <a:picLocks noChangeAspect="1"/>
          </p:cNvPicPr>
          <p:nvPr/>
        </p:nvPicPr>
        <p:blipFill>
          <a:blip r:embed="rId6"/>
          <a:stretch>
            <a:fillRect/>
          </a:stretch>
        </p:blipFill>
        <p:spPr>
          <a:xfrm>
            <a:off x="-108036" y="2204822"/>
            <a:ext cx="238650" cy="2709534"/>
          </a:xfrm>
          <a:prstGeom prst="rect">
            <a:avLst/>
          </a:prstGeom>
        </p:spPr>
      </p:pic>
      <p:pic>
        <p:nvPicPr>
          <p:cNvPr id="9" name="Picture 8">
            <a:extLst>
              <a:ext uri="{FF2B5EF4-FFF2-40B4-BE49-F238E27FC236}">
                <a16:creationId xmlns:a16="http://schemas.microsoft.com/office/drawing/2014/main" id="{71943581-A69E-F61E-B24B-A1B7160E242B}"/>
              </a:ext>
            </a:extLst>
          </p:cNvPr>
          <p:cNvPicPr>
            <a:picLocks noChangeAspect="1"/>
          </p:cNvPicPr>
          <p:nvPr/>
        </p:nvPicPr>
        <p:blipFill>
          <a:blip r:embed="rId6"/>
          <a:stretch>
            <a:fillRect/>
          </a:stretch>
        </p:blipFill>
        <p:spPr>
          <a:xfrm>
            <a:off x="12072675" y="2204822"/>
            <a:ext cx="238650" cy="2709534"/>
          </a:xfrm>
          <a:prstGeom prst="rect">
            <a:avLst/>
          </a:prstGeom>
        </p:spPr>
      </p:pic>
      <p:pic>
        <p:nvPicPr>
          <p:cNvPr id="10" name="Picture 9">
            <a:extLst>
              <a:ext uri="{FF2B5EF4-FFF2-40B4-BE49-F238E27FC236}">
                <a16:creationId xmlns:a16="http://schemas.microsoft.com/office/drawing/2014/main" id="{5623CBA7-F11C-38B0-6BAF-986DA46488BE}"/>
              </a:ext>
            </a:extLst>
          </p:cNvPr>
          <p:cNvPicPr>
            <a:picLocks noChangeAspect="1"/>
          </p:cNvPicPr>
          <p:nvPr/>
        </p:nvPicPr>
        <p:blipFill>
          <a:blip r:embed="rId7"/>
          <a:stretch>
            <a:fillRect/>
          </a:stretch>
        </p:blipFill>
        <p:spPr>
          <a:xfrm>
            <a:off x="-1" y="-226118"/>
            <a:ext cx="9533101" cy="1610200"/>
          </a:xfrm>
          <a:prstGeom prst="rect">
            <a:avLst/>
          </a:prstGeom>
        </p:spPr>
      </p:pic>
      <p:sp>
        <p:nvSpPr>
          <p:cNvPr id="11" name="TextBox 10">
            <a:extLst>
              <a:ext uri="{FF2B5EF4-FFF2-40B4-BE49-F238E27FC236}">
                <a16:creationId xmlns:a16="http://schemas.microsoft.com/office/drawing/2014/main" id="{3495A339-A208-1017-99D0-31E69FFA8C95}"/>
              </a:ext>
            </a:extLst>
          </p:cNvPr>
          <p:cNvSpPr txBox="1"/>
          <p:nvPr/>
        </p:nvSpPr>
        <p:spPr>
          <a:xfrm>
            <a:off x="2537949" y="-25090"/>
            <a:ext cx="5556906" cy="954107"/>
          </a:xfrm>
          <a:prstGeom prst="rect">
            <a:avLst/>
          </a:prstGeom>
          <a:noFill/>
        </p:spPr>
        <p:txBody>
          <a:bodyPr wrap="none" rtlCol="0">
            <a:spAutoFit/>
          </a:bodyPr>
          <a:lstStyle/>
          <a:p>
            <a:pPr defTabSz="914400">
              <a:defRPr/>
            </a:pPr>
            <a:br>
              <a:rPr lang="en-US" sz="2800" dirty="0">
                <a:solidFill>
                  <a:prstClr val="white"/>
                </a:solidFill>
                <a:latin typeface="Tajawal Medium" panose="00000600000000000000" pitchFamily="2" charset="-78"/>
                <a:cs typeface="Tajawal Medium" panose="00000600000000000000" pitchFamily="2" charset="-78"/>
                <a:sym typeface="Arial"/>
              </a:rPr>
            </a:br>
            <a:r>
              <a:rPr lang="en-US" sz="2800" dirty="0">
                <a:solidFill>
                  <a:prstClr val="white"/>
                </a:solidFill>
                <a:latin typeface="Tajawal Medium" panose="00000600000000000000" pitchFamily="2" charset="-78"/>
                <a:cs typeface="Tajawal Medium" panose="00000600000000000000" pitchFamily="2" charset="-78"/>
                <a:sym typeface="Arial"/>
              </a:rPr>
              <a:t>10.11 Summary and Conclusions.</a:t>
            </a:r>
          </a:p>
        </p:txBody>
      </p:sp>
    </p:spTree>
    <p:extLst>
      <p:ext uri="{BB962C8B-B14F-4D97-AF65-F5344CB8AC3E}">
        <p14:creationId xmlns:p14="http://schemas.microsoft.com/office/powerpoint/2010/main" val="391680704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3" name="Rectangle 2">
            <a:extLst>
              <a:ext uri="{FF2B5EF4-FFF2-40B4-BE49-F238E27FC236}">
                <a16:creationId xmlns:a16="http://schemas.microsoft.com/office/drawing/2014/main" id="{FED8F310-2F60-7F47-87C1-DD593EDB3F91}"/>
              </a:ext>
            </a:extLst>
          </p:cNvPr>
          <p:cNvSpPr/>
          <p:nvPr/>
        </p:nvSpPr>
        <p:spPr>
          <a:xfrm>
            <a:off x="996174" y="2363831"/>
            <a:ext cx="7765441" cy="2031325"/>
          </a:xfrm>
          <a:prstGeom prst="rect">
            <a:avLst/>
          </a:prstGeom>
        </p:spPr>
        <p:txBody>
          <a:bodyPr wrap="square">
            <a:spAutoFit/>
          </a:bodyPr>
          <a:lstStyle/>
          <a:p>
            <a:pPr marL="380990" indent="-380990">
              <a:lnSpc>
                <a:spcPct val="150000"/>
              </a:lnSpc>
              <a:buFont typeface="Arial" panose="020B0604020202020204" pitchFamily="34" charset="0"/>
              <a:buChar char="•"/>
            </a:pPr>
            <a:r>
              <a:rPr lang="en-US" dirty="0">
                <a:solidFill>
                  <a:srgbClr val="0F1111"/>
                </a:solidFill>
                <a:latin typeface="+mj-lt"/>
              </a:rPr>
              <a:t>Project Team Leadership and Communication by </a:t>
            </a:r>
            <a:r>
              <a:rPr lang="en-US" dirty="0">
                <a:solidFill>
                  <a:srgbClr val="007185"/>
                </a:solidFill>
                <a:latin typeface="+mj-lt"/>
                <a:hlinkClick r:id="rId3"/>
              </a:rPr>
              <a:t>Samuel Malachowsky</a:t>
            </a:r>
            <a:r>
              <a:rPr lang="en-US" dirty="0">
                <a:solidFill>
                  <a:srgbClr val="007185"/>
                </a:solidFill>
                <a:latin typeface="+mj-lt"/>
              </a:rPr>
              <a:t>, 2018.</a:t>
            </a:r>
            <a:r>
              <a:rPr lang="en-US" dirty="0">
                <a:solidFill>
                  <a:srgbClr val="0F1111"/>
                </a:solidFill>
                <a:latin typeface="+mj-lt"/>
              </a:rPr>
              <a:t> </a:t>
            </a:r>
          </a:p>
          <a:p>
            <a:pPr marL="380990" indent="-380990">
              <a:lnSpc>
                <a:spcPct val="150000"/>
              </a:lnSpc>
              <a:buFont typeface="Arial" panose="020B0604020202020204" pitchFamily="34" charset="0"/>
              <a:buChar char="•"/>
            </a:pPr>
            <a:endParaRPr lang="en-US" dirty="0">
              <a:latin typeface="+mj-lt"/>
            </a:endParaRPr>
          </a:p>
          <a:p>
            <a:pPr marL="380990" indent="-380990">
              <a:lnSpc>
                <a:spcPct val="150000"/>
              </a:lnSpc>
              <a:buFont typeface="Arial" panose="020B0604020202020204" pitchFamily="34" charset="0"/>
              <a:buChar char="•"/>
            </a:pPr>
            <a:endParaRPr lang="en-US" dirty="0">
              <a:latin typeface="+mj-lt"/>
            </a:endParaRPr>
          </a:p>
          <a:p>
            <a:pPr marL="380990" indent="-380990">
              <a:buFont typeface="Arial" panose="020B0604020202020204" pitchFamily="34" charset="0"/>
              <a:buChar char="•"/>
            </a:pPr>
            <a:endParaRPr lang="en-US" dirty="0">
              <a:solidFill>
                <a:srgbClr val="0F1111"/>
              </a:solidFill>
              <a:latin typeface="Amazon Ember"/>
            </a:endParaRPr>
          </a:p>
        </p:txBody>
      </p:sp>
      <p:pic>
        <p:nvPicPr>
          <p:cNvPr id="6" name="Picture 2" descr="Amazon.com: Project Team Leadership and Communication (9781732378902):  Malachowsky, Samuel A: Books">
            <a:extLst>
              <a:ext uri="{FF2B5EF4-FFF2-40B4-BE49-F238E27FC236}">
                <a16:creationId xmlns:a16="http://schemas.microsoft.com/office/drawing/2014/main" id="{F0AFF06D-B195-3D4C-AD43-C5F4879478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95582" y="1982156"/>
            <a:ext cx="1955800" cy="2413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A79A5B89-E679-FC06-8951-99EECFCEB22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6273900"/>
            <a:ext cx="744085" cy="584100"/>
          </a:xfrm>
          <a:prstGeom prst="rect">
            <a:avLst/>
          </a:prstGeom>
        </p:spPr>
      </p:pic>
      <p:pic>
        <p:nvPicPr>
          <p:cNvPr id="8" name="Picture 7">
            <a:extLst>
              <a:ext uri="{FF2B5EF4-FFF2-40B4-BE49-F238E27FC236}">
                <a16:creationId xmlns:a16="http://schemas.microsoft.com/office/drawing/2014/main" id="{76060494-C33E-A1F3-E523-30F5BE29BDFB}"/>
              </a:ext>
            </a:extLst>
          </p:cNvPr>
          <p:cNvPicPr>
            <a:picLocks noChangeAspect="1"/>
          </p:cNvPicPr>
          <p:nvPr/>
        </p:nvPicPr>
        <p:blipFill>
          <a:blip r:embed="rId6"/>
          <a:stretch>
            <a:fillRect/>
          </a:stretch>
        </p:blipFill>
        <p:spPr>
          <a:xfrm>
            <a:off x="2383844" y="6555836"/>
            <a:ext cx="9902229" cy="204838"/>
          </a:xfrm>
          <a:prstGeom prst="rect">
            <a:avLst/>
          </a:prstGeom>
        </p:spPr>
      </p:pic>
      <p:pic>
        <p:nvPicPr>
          <p:cNvPr id="9" name="Picture 8">
            <a:extLst>
              <a:ext uri="{FF2B5EF4-FFF2-40B4-BE49-F238E27FC236}">
                <a16:creationId xmlns:a16="http://schemas.microsoft.com/office/drawing/2014/main" id="{06FB9D6D-4A34-E8CA-C252-EC25B6F5CFD1}"/>
              </a:ext>
            </a:extLst>
          </p:cNvPr>
          <p:cNvPicPr>
            <a:picLocks noChangeAspect="1"/>
          </p:cNvPicPr>
          <p:nvPr/>
        </p:nvPicPr>
        <p:blipFill>
          <a:blip r:embed="rId7"/>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2DF5DAC1-2D00-EE2F-B7F3-65396CBFA7B2}"/>
              </a:ext>
            </a:extLst>
          </p:cNvPr>
          <p:cNvPicPr>
            <a:picLocks noChangeAspect="1"/>
          </p:cNvPicPr>
          <p:nvPr/>
        </p:nvPicPr>
        <p:blipFill>
          <a:blip r:embed="rId7"/>
          <a:stretch>
            <a:fillRect/>
          </a:stretch>
        </p:blipFill>
        <p:spPr>
          <a:xfrm>
            <a:off x="12072675" y="2204822"/>
            <a:ext cx="238650" cy="2709534"/>
          </a:xfrm>
          <a:prstGeom prst="rect">
            <a:avLst/>
          </a:prstGeom>
        </p:spPr>
      </p:pic>
      <p:pic>
        <p:nvPicPr>
          <p:cNvPr id="11" name="Picture 10">
            <a:extLst>
              <a:ext uri="{FF2B5EF4-FFF2-40B4-BE49-F238E27FC236}">
                <a16:creationId xmlns:a16="http://schemas.microsoft.com/office/drawing/2014/main" id="{70DFD34E-84DC-77FD-680E-548B4608E542}"/>
              </a:ext>
            </a:extLst>
          </p:cNvPr>
          <p:cNvPicPr>
            <a:picLocks noChangeAspect="1"/>
          </p:cNvPicPr>
          <p:nvPr/>
        </p:nvPicPr>
        <p:blipFill>
          <a:blip r:embed="rId8"/>
          <a:stretch>
            <a:fillRect/>
          </a:stretch>
        </p:blipFill>
        <p:spPr>
          <a:xfrm>
            <a:off x="11289" y="0"/>
            <a:ext cx="9533101" cy="1610200"/>
          </a:xfrm>
          <a:prstGeom prst="rect">
            <a:avLst/>
          </a:prstGeom>
        </p:spPr>
      </p:pic>
      <p:sp>
        <p:nvSpPr>
          <p:cNvPr id="12" name="TextBox 11">
            <a:extLst>
              <a:ext uri="{FF2B5EF4-FFF2-40B4-BE49-F238E27FC236}">
                <a16:creationId xmlns:a16="http://schemas.microsoft.com/office/drawing/2014/main" id="{98A50E60-EC87-A39B-48C5-E25E1C59F832}"/>
              </a:ext>
            </a:extLst>
          </p:cNvPr>
          <p:cNvSpPr txBox="1"/>
          <p:nvPr/>
        </p:nvSpPr>
        <p:spPr>
          <a:xfrm>
            <a:off x="2325914" y="543490"/>
            <a:ext cx="2004075" cy="523220"/>
          </a:xfrm>
          <a:prstGeom prst="rect">
            <a:avLst/>
          </a:prstGeom>
          <a:noFill/>
        </p:spPr>
        <p:txBody>
          <a:bodyPr wrap="none" rtlCol="0">
            <a:spAutoFit/>
          </a:bodyPr>
          <a:lstStyle/>
          <a:p>
            <a:pPr defTabSz="914400">
              <a:defRPr/>
            </a:pPr>
            <a:r>
              <a:rPr lang="en-US" sz="2800" dirty="0">
                <a:solidFill>
                  <a:prstClr val="white"/>
                </a:solidFill>
                <a:latin typeface="Tajawal Medium" panose="00000600000000000000" pitchFamily="2" charset="-78"/>
                <a:cs typeface="Tajawal Medium" panose="00000600000000000000" pitchFamily="2" charset="-78"/>
                <a:sym typeface="Arial"/>
              </a:rPr>
              <a:t>Resources:</a:t>
            </a:r>
            <a:endParaRPr lang="en-US" sz="2800" dirty="0">
              <a:solidFill>
                <a:srgbClr val="FF9518"/>
              </a:solidFill>
              <a:latin typeface="Tajawal Medium" panose="00000600000000000000" pitchFamily="2" charset="-78"/>
              <a:cs typeface="Tajawal Medium" panose="00000600000000000000" pitchFamily="2" charset="-78"/>
              <a:sym typeface="Arial"/>
            </a:endParaRPr>
          </a:p>
        </p:txBody>
      </p:sp>
    </p:spTree>
    <p:extLst>
      <p:ext uri="{BB962C8B-B14F-4D97-AF65-F5344CB8AC3E}">
        <p14:creationId xmlns:p14="http://schemas.microsoft.com/office/powerpoint/2010/main" val="260980337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4080" y="4974503"/>
            <a:ext cx="1991834" cy="1786171"/>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a:sym typeface="Arial"/>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6"/>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Thank You</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pic>
        <p:nvPicPr>
          <p:cNvPr id="1026" name="Picture 2" descr="Thank You Phrase Animation. Stock Video - Video of symbol, note: 119793339">
            <a:extLst>
              <a:ext uri="{FF2B5EF4-FFF2-40B4-BE49-F238E27FC236}">
                <a16:creationId xmlns:a16="http://schemas.microsoft.com/office/drawing/2014/main" id="{6558B400-8C58-86E3-096C-217D28803ED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91333" y="1610201"/>
            <a:ext cx="6974634" cy="4020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49767</TotalTime>
  <Words>4680</Words>
  <Application>Microsoft Office PowerPoint</Application>
  <PresentationFormat>Widescreen</PresentationFormat>
  <Paragraphs>514</Paragraphs>
  <Slides>58</Slides>
  <Notes>53</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58</vt:i4>
      </vt:variant>
    </vt:vector>
  </HeadingPairs>
  <TitlesOfParts>
    <vt:vector size="69" baseType="lpstr">
      <vt:lpstr>Amazon Ember</vt:lpstr>
      <vt:lpstr>-apple-system</vt:lpstr>
      <vt:lpstr>Arial</vt:lpstr>
      <vt:lpstr>Calibri</vt:lpstr>
      <vt:lpstr>Calibri Light</vt:lpstr>
      <vt:lpstr>Century Gothic</vt:lpstr>
      <vt:lpstr>Tajawal Medium</vt:lpstr>
      <vt:lpstr>Wingdings</vt:lpstr>
      <vt:lpstr>Gallery</vt:lpstr>
      <vt:lpstr>2_Office Theme</vt:lpstr>
      <vt:lpstr>1_Gallery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monaalshry</cp:lastModifiedBy>
  <cp:revision>409</cp:revision>
  <dcterms:created xsi:type="dcterms:W3CDTF">2020-10-15T07:04:09Z</dcterms:created>
  <dcterms:modified xsi:type="dcterms:W3CDTF">2023-04-04T22:14:53Z</dcterms:modified>
</cp:coreProperties>
</file>