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7"/>
  </p:notesMasterIdLst>
  <p:sldIdLst>
    <p:sldId id="533" r:id="rId3"/>
    <p:sldId id="534" r:id="rId4"/>
    <p:sldId id="535" r:id="rId5"/>
    <p:sldId id="536" r:id="rId6"/>
    <p:sldId id="538" r:id="rId7"/>
    <p:sldId id="539" r:id="rId8"/>
    <p:sldId id="540" r:id="rId9"/>
    <p:sldId id="541" r:id="rId10"/>
    <p:sldId id="542" r:id="rId11"/>
    <p:sldId id="543" r:id="rId12"/>
    <p:sldId id="544" r:id="rId13"/>
    <p:sldId id="545" r:id="rId14"/>
    <p:sldId id="546" r:id="rId15"/>
    <p:sldId id="547" r:id="rId16"/>
    <p:sldId id="548" r:id="rId17"/>
    <p:sldId id="549" r:id="rId18"/>
    <p:sldId id="551" r:id="rId19"/>
    <p:sldId id="550" r:id="rId20"/>
    <p:sldId id="552" r:id="rId21"/>
    <p:sldId id="553" r:id="rId22"/>
    <p:sldId id="572" r:id="rId23"/>
    <p:sldId id="554" r:id="rId24"/>
    <p:sldId id="555" r:id="rId25"/>
    <p:sldId id="556" r:id="rId26"/>
    <p:sldId id="557" r:id="rId27"/>
    <p:sldId id="558" r:id="rId28"/>
    <p:sldId id="559" r:id="rId29"/>
    <p:sldId id="560" r:id="rId30"/>
    <p:sldId id="562" r:id="rId31"/>
    <p:sldId id="574" r:id="rId32"/>
    <p:sldId id="563" r:id="rId33"/>
    <p:sldId id="564" r:id="rId34"/>
    <p:sldId id="565" r:id="rId35"/>
    <p:sldId id="537"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35"/>
            <p14:sldId id="536"/>
            <p14:sldId id="538"/>
            <p14:sldId id="539"/>
            <p14:sldId id="540"/>
            <p14:sldId id="541"/>
            <p14:sldId id="542"/>
            <p14:sldId id="543"/>
            <p14:sldId id="544"/>
            <p14:sldId id="545"/>
            <p14:sldId id="546"/>
            <p14:sldId id="547"/>
            <p14:sldId id="548"/>
            <p14:sldId id="549"/>
            <p14:sldId id="551"/>
            <p14:sldId id="550"/>
            <p14:sldId id="552"/>
            <p14:sldId id="553"/>
            <p14:sldId id="572"/>
            <p14:sldId id="554"/>
            <p14:sldId id="555"/>
            <p14:sldId id="556"/>
            <p14:sldId id="557"/>
            <p14:sldId id="558"/>
            <p14:sldId id="559"/>
            <p14:sldId id="560"/>
            <p14:sldId id="562"/>
            <p14:sldId id="574"/>
            <p14:sldId id="563"/>
            <p14:sldId id="564"/>
            <p14:sldId id="565"/>
            <p14:sldId id="537"/>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14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566619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xmlns=""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28.xml"/><Relationship Id="rId5" Type="http://schemas.openxmlformats.org/officeDocument/2006/relationships/image" Target="../media/image33.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207886" y="3209637"/>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3976794" cy="1323439"/>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PMG421</a:t>
            </a:r>
          </a:p>
          <a:p>
            <a:pPr algn="ctr"/>
            <a:r>
              <a:rPr lang="en-US" sz="2000" b="1" dirty="0">
                <a:solidFill>
                  <a:srgbClr val="000000"/>
                </a:solidFill>
                <a:latin typeface="Calibri" panose="020F0502020204030204" pitchFamily="34" charset="0"/>
                <a:cs typeface="Calibri" panose="020F0502020204030204" pitchFamily="34" charset="0"/>
              </a:rPr>
              <a:t>What Is Organizational Behavior?</a:t>
            </a:r>
          </a:p>
          <a:p>
            <a:endParaRPr lang="en-US" sz="2000" b="1" dirty="0">
              <a:solidFill>
                <a:schemeClr val="bg1"/>
              </a:solidFill>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Denna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ibarheem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139321"/>
          </a:xfrm>
          <a:prstGeom prst="rect">
            <a:avLst/>
          </a:prstGeom>
        </p:spPr>
        <p:txBody>
          <a:bodyPr wrap="square">
            <a:spAutoFit/>
          </a:bodyPr>
          <a:lstStyle/>
          <a:p>
            <a:pPr marL="358571" indent="-358571">
              <a:buFont typeface="Arial" panose="020B0604020202020204" pitchFamily="34" charset="0"/>
              <a:buChar char="•"/>
            </a:pPr>
            <a:r>
              <a:rPr lang="en-US" b="1" dirty="0">
                <a:solidFill>
                  <a:srgbClr val="000000"/>
                </a:solidFill>
              </a:rPr>
              <a:t>What Is Organizational Behavior?</a:t>
            </a:r>
          </a:p>
          <a:p>
            <a:pPr marL="358571" indent="-358571">
              <a:buFont typeface="Arial" panose="020B0604020202020204" pitchFamily="34" charset="0"/>
              <a:buChar char="•"/>
            </a:pPr>
            <a:r>
              <a:rPr lang="en-US" b="1" dirty="0">
                <a:solidFill>
                  <a:srgbClr val="000000"/>
                </a:solidFill>
              </a:rPr>
              <a:t>The Importance of Interpersonal Skills.</a:t>
            </a:r>
          </a:p>
          <a:p>
            <a:pPr marL="358571" indent="-358571">
              <a:buFont typeface="Arial" panose="020B0604020202020204" pitchFamily="34" charset="0"/>
              <a:buChar char="•"/>
            </a:pPr>
            <a:r>
              <a:rPr lang="en-US" b="1" dirty="0">
                <a:solidFill>
                  <a:srgbClr val="000000"/>
                </a:solidFill>
              </a:rPr>
              <a:t>Management and Organizational Behavior. </a:t>
            </a:r>
          </a:p>
          <a:p>
            <a:pPr marL="358571" indent="-358571">
              <a:buFont typeface="Arial" panose="020B0604020202020204" pitchFamily="34" charset="0"/>
              <a:buChar char="•"/>
            </a:pPr>
            <a:r>
              <a:rPr lang="en-US" b="1" dirty="0">
                <a:solidFill>
                  <a:srgbClr val="000000"/>
                </a:solidFill>
              </a:rPr>
              <a:t>Management roles.</a:t>
            </a:r>
          </a:p>
          <a:p>
            <a:pPr marL="358571" indent="-358571">
              <a:buFont typeface="Arial" panose="020B0604020202020204" pitchFamily="34" charset="0"/>
              <a:buChar char="•"/>
            </a:pPr>
            <a:r>
              <a:rPr lang="en-US" b="1" dirty="0">
                <a:solidFill>
                  <a:srgbClr val="000000"/>
                </a:solidFill>
              </a:rPr>
              <a:t>Management skills.</a:t>
            </a:r>
          </a:p>
          <a:p>
            <a:pPr marL="358571" indent="-358571">
              <a:buFont typeface="Arial" panose="020B0604020202020204" pitchFamily="34" charset="0"/>
              <a:buChar char="•"/>
            </a:pPr>
            <a:r>
              <a:rPr lang="en-US" b="1" dirty="0">
                <a:solidFill>
                  <a:srgbClr val="000000"/>
                </a:solidFill>
              </a:rPr>
              <a:t>Effective versus successful managerial activities.</a:t>
            </a:r>
            <a:endParaRPr lang="ar-SA" b="1" dirty="0">
              <a:solidFill>
                <a:srgbClr val="000000"/>
              </a:solidFill>
            </a:endParaRPr>
          </a:p>
          <a:p>
            <a:pPr marL="358571" indent="-358571">
              <a:buFont typeface="Arial" panose="020B0604020202020204" pitchFamily="34" charset="0"/>
              <a:buChar char="•"/>
            </a:pPr>
            <a:r>
              <a:rPr lang="en-US" b="1" dirty="0">
                <a:solidFill>
                  <a:srgbClr val="000000"/>
                </a:solidFill>
              </a:rPr>
              <a:t>Complementing Intuition with Systematic Study.</a:t>
            </a:r>
          </a:p>
          <a:p>
            <a:pPr marL="358571" indent="-358571">
              <a:buFont typeface="Arial" panose="020B0604020202020204" pitchFamily="34" charset="0"/>
              <a:buChar char="•"/>
            </a:pPr>
            <a:r>
              <a:rPr lang="en-US" b="1" dirty="0">
                <a:solidFill>
                  <a:srgbClr val="000000"/>
                </a:solidFill>
              </a:rPr>
              <a:t>Evidence-based management (EBM).</a:t>
            </a:r>
          </a:p>
          <a:p>
            <a:pPr marL="358571" indent="-358571">
              <a:buFont typeface="Arial" panose="020B0604020202020204" pitchFamily="34" charset="0"/>
              <a:buChar char="•"/>
            </a:pPr>
            <a:r>
              <a:rPr lang="en-US" b="1" dirty="0">
                <a:solidFill>
                  <a:srgbClr val="000000"/>
                </a:solidFill>
              </a:rPr>
              <a:t>Disciplines that Contribute to the OB Field.</a:t>
            </a:r>
          </a:p>
          <a:p>
            <a:pPr marL="358571" indent="-358571">
              <a:buFont typeface="Arial" panose="020B0604020202020204" pitchFamily="34" charset="0"/>
              <a:buChar char="•"/>
            </a:pPr>
            <a:r>
              <a:rPr lang="en-US" b="1" dirty="0">
                <a:solidFill>
                  <a:srgbClr val="000000"/>
                </a:solidFill>
              </a:rPr>
              <a:t>Absolutes in OB.</a:t>
            </a:r>
          </a:p>
          <a:p>
            <a:pPr marL="358571" indent="-358571">
              <a:buFont typeface="Arial" panose="020B0604020202020204" pitchFamily="34" charset="0"/>
              <a:buChar char="•"/>
            </a:pPr>
            <a:r>
              <a:rPr lang="en-US" b="1" dirty="0">
                <a:solidFill>
                  <a:srgbClr val="000000"/>
                </a:solidFill>
              </a:rPr>
              <a:t>Challenges and Opportunities for OB</a:t>
            </a:r>
            <a:r>
              <a:rPr lang="en-US" b="1" dirty="0">
                <a:solidFill>
                  <a:srgbClr val="FBFFE5"/>
                </a:solidFill>
              </a:rPr>
              <a:t>.</a:t>
            </a:r>
            <a:endParaRPr lang="ar-SA" b="1" dirty="0">
              <a:solidFill>
                <a:srgbClr val="FBFFE5"/>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95DC699-9AAC-10EE-725D-BCB697F0D203}"/>
              </a:ext>
            </a:extLst>
          </p:cNvPr>
          <p:cNvSpPr txBox="1"/>
          <p:nvPr/>
        </p:nvSpPr>
        <p:spPr>
          <a:xfrm>
            <a:off x="2346765" y="2864861"/>
            <a:ext cx="7684790" cy="523220"/>
          </a:xfrm>
          <a:prstGeom prst="rect">
            <a:avLst/>
          </a:prstGeom>
          <a:noFill/>
        </p:spPr>
        <p:txBody>
          <a:bodyPr wrap="square">
            <a:spAutoFit/>
          </a:bodyPr>
          <a:lstStyle/>
          <a:p>
            <a:pPr algn="ctr"/>
            <a:endParaRPr lang="en-US" sz="2800" b="1" dirty="0">
              <a:solidFill>
                <a:srgbClr val="002060"/>
              </a:solidFill>
              <a:latin typeface="+mj-lt"/>
            </a:endParaRPr>
          </a:p>
        </p:txBody>
      </p:sp>
      <p:sp>
        <p:nvSpPr>
          <p:cNvPr id="8" name="TextBox 7">
            <a:extLst>
              <a:ext uri="{FF2B5EF4-FFF2-40B4-BE49-F238E27FC236}">
                <a16:creationId xmlns:a16="http://schemas.microsoft.com/office/drawing/2014/main" xmlns="" id="{D95DC699-9AAC-10EE-725D-BCB697F0D203}"/>
              </a:ext>
            </a:extLst>
          </p:cNvPr>
          <p:cNvSpPr txBox="1"/>
          <p:nvPr/>
        </p:nvSpPr>
        <p:spPr>
          <a:xfrm>
            <a:off x="2499165" y="3017261"/>
            <a:ext cx="7684790" cy="584775"/>
          </a:xfrm>
          <a:prstGeom prst="rect">
            <a:avLst/>
          </a:prstGeom>
          <a:noFill/>
        </p:spPr>
        <p:txBody>
          <a:bodyPr wrap="square">
            <a:spAutoFit/>
          </a:bodyPr>
          <a:lstStyle/>
          <a:p>
            <a:pPr algn="ctr"/>
            <a:r>
              <a:rPr lang="en-US" sz="3200" b="1" dirty="0">
                <a:solidFill>
                  <a:schemeClr val="accent1">
                    <a:lumMod val="75000"/>
                  </a:schemeClr>
                </a:solidFill>
              </a:rPr>
              <a:t>Organizational behavior (OB) </a:t>
            </a:r>
            <a:endParaRPr lang="ar-SA" sz="3200" b="1" dirty="0">
              <a:solidFill>
                <a:schemeClr val="accent1">
                  <a:lumMod val="75000"/>
                </a:schemeClr>
              </a:solidFill>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598505"/>
            <a:ext cx="8647346" cy="4583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Organizational behavior (OB) is a field of study that investigates the impact individuals, groups, and structure have on behavior within organizations, for the purpose of applying such knowledge toward improving an organization’s effectiveness. </a:t>
            </a:r>
          </a:p>
          <a:p>
            <a:r>
              <a:rPr lang="en-US" dirty="0">
                <a:solidFill>
                  <a:srgbClr val="002060"/>
                </a:solidFill>
              </a:rPr>
              <a:t>OB is a field of study, meaning that it is a distinct area of expertise with a common body of knowledge. What does it study? It studies three determinants of behavior in organizations: </a:t>
            </a:r>
            <a:r>
              <a:rPr lang="en-US" b="1" dirty="0">
                <a:solidFill>
                  <a:srgbClr val="002060"/>
                </a:solidFill>
              </a:rPr>
              <a:t>individuals, groups, and structure.</a:t>
            </a:r>
            <a:endParaRPr lang="ar-SA" b="1" dirty="0">
              <a:solidFill>
                <a:srgbClr val="00206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523220"/>
          </a:xfrm>
          <a:prstGeom prst="rect">
            <a:avLst/>
          </a:prstGeom>
          <a:noFill/>
        </p:spPr>
        <p:txBody>
          <a:bodyPr wrap="square" rtlCol="0">
            <a:spAutoFit/>
          </a:bodyPr>
          <a:lstStyle/>
          <a:p>
            <a:pPr algn="ctr"/>
            <a:r>
              <a:rPr lang="en-US" sz="2800" b="1" dirty="0"/>
              <a:t>Organizational behavior (OB) </a:t>
            </a:r>
            <a:endParaRPr lang="ar-SA" sz="2800" b="1" dirty="0"/>
          </a:p>
        </p:txBody>
      </p:sp>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24105" y="2251883"/>
            <a:ext cx="2808007" cy="344058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In addition, OB applies the knowledge gained about individuals, groups, and the effect of structure on behavior in order to make organizations work more effectively. OB is the study of what people do in an organization and the way their behavior affects the organization’s performance. Because OB is concerned specifically with employment-related situations, it examines behavior in the context of job satisfaction, absenteeism, employment turnover, productivity, human performance, and management.</a:t>
            </a:r>
            <a:endParaRPr lang="ar-SA" dirty="0">
              <a:solidFill>
                <a:srgbClr val="00206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endParaRPr lang="en-US" sz="2400" b="1" dirty="0">
              <a:latin typeface="+mj-lt"/>
              <a:cs typeface="Times New Roman" panose="02020603050405020304" pitchFamily="18" charset="0"/>
            </a:endParaRPr>
          </a:p>
        </p:txBody>
      </p:sp>
      <p:sp>
        <p:nvSpPr>
          <p:cNvPr id="2" name="Content Placeholder 2">
            <a:extLst>
              <a:ext uri="{FF2B5EF4-FFF2-40B4-BE49-F238E27FC236}">
                <a16:creationId xmlns:a16="http://schemas.microsoft.com/office/drawing/2014/main" xmlns="" id="{7AF4F370-5457-C207-6DF1-41597CA0D67D}"/>
              </a:ext>
            </a:extLst>
          </p:cNvPr>
          <p:cNvSpPr txBox="1">
            <a:spLocks/>
          </p:cNvSpPr>
          <p:nvPr/>
        </p:nvSpPr>
        <p:spPr>
          <a:xfrm>
            <a:off x="1705590" y="2298534"/>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52537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2060"/>
                </a:solidFill>
              </a:rPr>
              <a:t>OB includes these core topics: </a:t>
            </a:r>
          </a:p>
          <a:p>
            <a:r>
              <a:rPr lang="en-US" sz="2000" dirty="0">
                <a:solidFill>
                  <a:srgbClr val="002060"/>
                </a:solidFill>
              </a:rPr>
              <a:t>• Motivation </a:t>
            </a:r>
          </a:p>
          <a:p>
            <a:r>
              <a:rPr lang="en-US" sz="2000" dirty="0">
                <a:solidFill>
                  <a:srgbClr val="002060"/>
                </a:solidFill>
              </a:rPr>
              <a:t>• Leader behavior and power .</a:t>
            </a:r>
          </a:p>
          <a:p>
            <a:r>
              <a:rPr lang="en-US" sz="2000" dirty="0">
                <a:solidFill>
                  <a:srgbClr val="002060"/>
                </a:solidFill>
              </a:rPr>
              <a:t>• Interpersonal communication .</a:t>
            </a:r>
          </a:p>
          <a:p>
            <a:r>
              <a:rPr lang="en-US" sz="2000" dirty="0">
                <a:solidFill>
                  <a:srgbClr val="002060"/>
                </a:solidFill>
              </a:rPr>
              <a:t>• Group structure and processes. </a:t>
            </a:r>
          </a:p>
          <a:p>
            <a:r>
              <a:rPr lang="en-US" sz="2000" dirty="0">
                <a:solidFill>
                  <a:srgbClr val="002060"/>
                </a:solidFill>
              </a:rPr>
              <a:t>• Attitude development and perception. </a:t>
            </a:r>
          </a:p>
          <a:p>
            <a:r>
              <a:rPr lang="en-US" sz="2000" dirty="0">
                <a:solidFill>
                  <a:srgbClr val="002060"/>
                </a:solidFill>
              </a:rPr>
              <a:t>• Change processes. </a:t>
            </a:r>
          </a:p>
          <a:p>
            <a:r>
              <a:rPr lang="en-US" sz="2000" dirty="0">
                <a:solidFill>
                  <a:srgbClr val="002060"/>
                </a:solidFill>
              </a:rPr>
              <a:t>• Conflict and negotiation .</a:t>
            </a:r>
          </a:p>
          <a:p>
            <a:r>
              <a:rPr lang="en-US" sz="2000" dirty="0">
                <a:solidFill>
                  <a:srgbClr val="002060"/>
                </a:solidFill>
              </a:rPr>
              <a:t>• Work design.</a:t>
            </a:r>
            <a:endParaRPr lang="ar-SA" sz="2000" dirty="0">
              <a:solidFill>
                <a:srgbClr val="00206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3554" y="2198545"/>
            <a:ext cx="3929171" cy="334431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218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0070C0"/>
                </a:solidFill>
              </a:rPr>
              <a:t>Incorporating OB principles into the workplace can yield many important organizational outcomes. </a:t>
            </a:r>
            <a:r>
              <a:rPr lang="en-US" b="1" dirty="0">
                <a:solidFill>
                  <a:srgbClr val="0070C0"/>
                </a:solidFill>
              </a:rPr>
              <a:t>For one</a:t>
            </a:r>
            <a:r>
              <a:rPr lang="en-US" dirty="0">
                <a:solidFill>
                  <a:srgbClr val="0070C0"/>
                </a:solidFill>
              </a:rPr>
              <a:t>, companies known as good places to work— such as, Procter &amp; Gamble, Facebook, and Southwest Airlines have been found to generate superior financial performance. </a:t>
            </a:r>
            <a:r>
              <a:rPr lang="en-US" b="1" dirty="0">
                <a:solidFill>
                  <a:srgbClr val="0070C0"/>
                </a:solidFill>
              </a:rPr>
              <a:t>Second</a:t>
            </a:r>
            <a:r>
              <a:rPr lang="en-US" dirty="0">
                <a:solidFill>
                  <a:srgbClr val="0070C0"/>
                </a:solidFill>
              </a:rPr>
              <a:t>, developing managers’ interpersonal skills helps organizations attract and keep high-performing employees, which is important since outstanding employees are always in short supply and are costly to replace. </a:t>
            </a:r>
            <a:r>
              <a:rPr lang="en-US" b="1" dirty="0">
                <a:solidFill>
                  <a:srgbClr val="0070C0"/>
                </a:solidFill>
              </a:rPr>
              <a:t>Third</a:t>
            </a:r>
            <a:r>
              <a:rPr lang="en-US" dirty="0">
                <a:solidFill>
                  <a:srgbClr val="0070C0"/>
                </a:solidFill>
              </a:rPr>
              <a:t>, there are strong associations between the quality of workplace relationships and employee job satisfaction, stress, and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dirty="0">
                <a:solidFill>
                  <a:srgbClr val="000000"/>
                </a:solidFill>
              </a:rPr>
              <a:t>The Importance of Interpersonal Skills</a:t>
            </a:r>
            <a:endParaRPr lang="ar-SA" sz="2400" b="1" dirty="0">
              <a:solidFill>
                <a:srgbClr val="000000"/>
              </a:solidFill>
            </a:endParaRPr>
          </a:p>
        </p:txBody>
      </p:sp>
      <p:sp>
        <p:nvSpPr>
          <p:cNvPr id="2" name="Content Placeholder 2">
            <a:extLst>
              <a:ext uri="{FF2B5EF4-FFF2-40B4-BE49-F238E27FC236}">
                <a16:creationId xmlns:a16="http://schemas.microsoft.com/office/drawing/2014/main" xmlns="" id="{8DA59FCA-07D3-9045-3759-6A77363FF628}"/>
              </a:ext>
            </a:extLst>
          </p:cNvPr>
          <p:cNvSpPr txBox="1">
            <a:spLocks/>
          </p:cNvSpPr>
          <p:nvPr/>
        </p:nvSpPr>
        <p:spPr>
          <a:xfrm>
            <a:off x="1329548" y="2313252"/>
            <a:ext cx="5586407" cy="35595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Tree>
    <p:extLst>
      <p:ext uri="{BB962C8B-B14F-4D97-AF65-F5344CB8AC3E}">
        <p14:creationId xmlns:p14="http://schemas.microsoft.com/office/powerpoint/2010/main" val="215493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accent1">
                    <a:lumMod val="75000"/>
                  </a:schemeClr>
                </a:solidFill>
              </a:rPr>
              <a:t>The work of managers can be included in four activities: </a:t>
            </a:r>
          </a:p>
          <a:p>
            <a:r>
              <a:rPr lang="en-US" b="1" u="sng" dirty="0">
                <a:solidFill>
                  <a:schemeClr val="tx1"/>
                </a:solidFill>
              </a:rPr>
              <a:t>Planning, Organizing, Leading, And Controlling</a:t>
            </a:r>
            <a:r>
              <a:rPr lang="en-US" dirty="0">
                <a:solidFill>
                  <a:schemeClr val="tx1"/>
                </a:solidFill>
              </a:rPr>
              <a:t>. </a:t>
            </a:r>
          </a:p>
          <a:p>
            <a:r>
              <a:rPr lang="en-US" b="1" u="sng" dirty="0">
                <a:solidFill>
                  <a:schemeClr val="tx1"/>
                </a:solidFill>
              </a:rPr>
              <a:t>The planning function</a:t>
            </a:r>
            <a:r>
              <a:rPr lang="en-US" b="1" u="sng" dirty="0">
                <a:solidFill>
                  <a:schemeClr val="accent1">
                    <a:lumMod val="75000"/>
                  </a:schemeClr>
                </a:solidFill>
              </a:rPr>
              <a:t> </a:t>
            </a:r>
            <a:r>
              <a:rPr lang="en-US" dirty="0">
                <a:solidFill>
                  <a:schemeClr val="accent1">
                    <a:lumMod val="75000"/>
                  </a:schemeClr>
                </a:solidFill>
              </a:rPr>
              <a:t>encompasses defining an organization’s goals, establishing an overall strategy for achieving those goals, and developing a comprehensive set of plans to integrate and coordinate activities.</a:t>
            </a:r>
          </a:p>
          <a:p>
            <a:r>
              <a:rPr lang="en-US" dirty="0">
                <a:solidFill>
                  <a:schemeClr val="accent1">
                    <a:lumMod val="75000"/>
                  </a:schemeClr>
                </a:solidFill>
              </a:rPr>
              <a:t>. </a:t>
            </a:r>
            <a:r>
              <a:rPr lang="en-US" b="1" u="sng" dirty="0">
                <a:solidFill>
                  <a:schemeClr val="tx1"/>
                </a:solidFill>
              </a:rPr>
              <a:t>The organizing function</a:t>
            </a:r>
            <a:r>
              <a:rPr lang="en-US" dirty="0">
                <a:solidFill>
                  <a:schemeClr val="tx1"/>
                </a:solidFill>
              </a:rPr>
              <a:t> </a:t>
            </a:r>
            <a:r>
              <a:rPr lang="en-US" dirty="0">
                <a:solidFill>
                  <a:schemeClr val="accent1">
                    <a:lumMod val="75000"/>
                  </a:schemeClr>
                </a:solidFill>
              </a:rPr>
              <a:t>includes determining what tasks are to be done, who is to do them, how the tasks are to be grouped, who reports to whom, and where decisions are to be made.</a:t>
            </a:r>
          </a:p>
          <a:p>
            <a:endParaRPr lang="ar-SA" dirty="0">
              <a:solidFill>
                <a:schemeClr val="accent1">
                  <a:lumMod val="75000"/>
                </a:schemeClr>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u="sng" dirty="0">
                <a:solidFill>
                  <a:srgbClr val="000000"/>
                </a:solidFill>
              </a:rPr>
              <a:t>Management and Organizational Behavior </a:t>
            </a:r>
            <a:endParaRPr lang="ar-SA" sz="2400" b="1" u="sng" dirty="0">
              <a:solidFill>
                <a:srgbClr val="000000"/>
              </a:solidFill>
            </a:endParaRPr>
          </a:p>
        </p:txBody>
      </p:sp>
      <p:sp>
        <p:nvSpPr>
          <p:cNvPr id="6" name="Content Placeholder 2">
            <a:extLst>
              <a:ext uri="{FF2B5EF4-FFF2-40B4-BE49-F238E27FC236}">
                <a16:creationId xmlns:a16="http://schemas.microsoft.com/office/drawing/2014/main" xmlns="" id="{A3C13FF3-6BA8-8AA2-F61B-D88D61739F0A}"/>
              </a:ext>
            </a:extLst>
          </p:cNvPr>
          <p:cNvSpPr txBox="1">
            <a:spLocks/>
          </p:cNvSpPr>
          <p:nvPr/>
        </p:nvSpPr>
        <p:spPr>
          <a:xfrm>
            <a:off x="746975" y="2395678"/>
            <a:ext cx="10483401" cy="26785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Tree>
    <p:extLst>
      <p:ext uri="{BB962C8B-B14F-4D97-AF65-F5344CB8AC3E}">
        <p14:creationId xmlns:p14="http://schemas.microsoft.com/office/powerpoint/2010/main" val="36786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7413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346765" y="722058"/>
            <a:ext cx="7332085" cy="1200329"/>
          </a:xfrm>
          <a:prstGeom prst="rect">
            <a:avLst/>
          </a:prstGeom>
          <a:noFill/>
        </p:spPr>
        <p:txBody>
          <a:bodyPr wrap="square" rtlCol="0">
            <a:spAutoFit/>
          </a:bodyPr>
          <a:lstStyle/>
          <a:p>
            <a:pPr algn="ctr"/>
            <a:r>
              <a:rPr lang="en-US" sz="2400" b="1" dirty="0"/>
              <a:t>Management roles</a:t>
            </a:r>
          </a:p>
          <a:p>
            <a:pPr algn="ctr"/>
            <a:r>
              <a:rPr lang="en-US" sz="2400" b="1" dirty="0"/>
              <a:t>10 Roles of Manager: </a:t>
            </a:r>
          </a:p>
          <a:p>
            <a:pPr algn="ctr"/>
            <a:r>
              <a:rPr lang="en-US" sz="2400" b="1" dirty="0"/>
              <a:t>Managerial Roles by Henry </a:t>
            </a:r>
            <a:r>
              <a:rPr lang="en-US" sz="2400" b="1" dirty="0" err="1"/>
              <a:t>Mintzberg</a:t>
            </a:r>
            <a:endParaRPr lang="en-US" sz="2400" b="1" dirty="0"/>
          </a:p>
        </p:txBody>
      </p:sp>
      <p:sp>
        <p:nvSpPr>
          <p:cNvPr id="2" name="Content Placeholder 2">
            <a:extLst>
              <a:ext uri="{FF2B5EF4-FFF2-40B4-BE49-F238E27FC236}">
                <a16:creationId xmlns:a16="http://schemas.microsoft.com/office/drawing/2014/main" xmlns="" id="{CCFDE71C-8BCB-4A9A-F5BD-EB9C97D999BF}"/>
              </a:ext>
            </a:extLst>
          </p:cNvPr>
          <p:cNvSpPr txBox="1">
            <a:spLocks/>
          </p:cNvSpPr>
          <p:nvPr/>
        </p:nvSpPr>
        <p:spPr>
          <a:xfrm>
            <a:off x="1356711" y="2196296"/>
            <a:ext cx="9743271"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1874138"/>
            <a:ext cx="8736542" cy="453412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3928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95DC699-9AAC-10EE-725D-BCB697F0D203}"/>
              </a:ext>
            </a:extLst>
          </p:cNvPr>
          <p:cNvSpPr txBox="1"/>
          <p:nvPr/>
        </p:nvSpPr>
        <p:spPr>
          <a:xfrm>
            <a:off x="942309" y="2117879"/>
            <a:ext cx="5081332" cy="3724096"/>
          </a:xfrm>
          <a:prstGeom prst="rect">
            <a:avLst/>
          </a:prstGeom>
          <a:noFill/>
        </p:spPr>
        <p:txBody>
          <a:bodyPr wrap="square">
            <a:spAutoFit/>
          </a:bodyPr>
          <a:lstStyle/>
          <a:p>
            <a:r>
              <a:rPr lang="en-US" sz="1600" dirty="0"/>
              <a:t>The roles of managers in different institutions can be summarized in three main categories: </a:t>
            </a:r>
          </a:p>
          <a:p>
            <a:pPr marL="358571" indent="-358571">
              <a:buAutoNum type="arabicParenBoth"/>
            </a:pPr>
            <a:r>
              <a:rPr lang="en-US" sz="1600" dirty="0"/>
              <a:t>Interpersonal, </a:t>
            </a:r>
          </a:p>
          <a:p>
            <a:pPr marL="358571" indent="-358571">
              <a:buAutoNum type="arabicParenBoth"/>
            </a:pPr>
            <a:r>
              <a:rPr lang="en-US" sz="1600" dirty="0"/>
              <a:t>Informational, </a:t>
            </a:r>
          </a:p>
          <a:p>
            <a:pPr marL="358571" indent="-358571">
              <a:buAutoNum type="arabicParenBoth"/>
            </a:pPr>
            <a:r>
              <a:rPr lang="en-US" sz="1600" dirty="0"/>
              <a:t>Decisio</a:t>
            </a:r>
            <a:r>
              <a:rPr lang="en-US" sz="1600" dirty="0">
                <a:solidFill>
                  <a:srgbClr val="FFFFC9"/>
                </a:solidFill>
              </a:rPr>
              <a:t>nal. </a:t>
            </a:r>
          </a:p>
          <a:p>
            <a:pPr marL="358571" indent="-358571">
              <a:buAutoNum type="arabicParenBoth"/>
            </a:pPr>
            <a:endParaRPr lang="en-US" sz="2800" dirty="0"/>
          </a:p>
          <a:p>
            <a:r>
              <a:rPr lang="en-US" sz="1600" b="1" u="sng" dirty="0">
                <a:solidFill>
                  <a:srgbClr val="0070C0"/>
                </a:solidFill>
              </a:rPr>
              <a:t>Interpersonal Roles</a:t>
            </a:r>
            <a:r>
              <a:rPr lang="en-US" sz="1600" b="1" u="sng" dirty="0"/>
              <a:t> </a:t>
            </a:r>
            <a:r>
              <a:rPr lang="en-US" sz="1600" dirty="0"/>
              <a:t>All managers are required to perform duties that are ceremonial and symbolic in nature. </a:t>
            </a:r>
            <a:r>
              <a:rPr lang="en-US" sz="1600" b="1" u="sng" dirty="0"/>
              <a:t>(</a:t>
            </a:r>
            <a:r>
              <a:rPr lang="en-US" sz="1600" b="1" u="sng" dirty="0">
                <a:solidFill>
                  <a:srgbClr val="0070C0"/>
                </a:solidFill>
              </a:rPr>
              <a:t>figurehead role) </a:t>
            </a:r>
          </a:p>
          <a:p>
            <a:r>
              <a:rPr lang="en-US" sz="1600" b="1" u="sng" dirty="0">
                <a:solidFill>
                  <a:srgbClr val="0070C0"/>
                </a:solidFill>
              </a:rPr>
              <a:t>A leadership role </a:t>
            </a:r>
            <a:r>
              <a:rPr lang="en-US" sz="1600" dirty="0"/>
              <a:t>includes hiring, training, motivating, and disciplining employees.</a:t>
            </a:r>
          </a:p>
          <a:p>
            <a:r>
              <a:rPr lang="en-US" sz="1600" b="1" u="sng" dirty="0">
                <a:solidFill>
                  <a:srgbClr val="0070C0"/>
                </a:solidFill>
              </a:rPr>
              <a:t>The liaison role</a:t>
            </a:r>
            <a:r>
              <a:rPr lang="en-US" sz="1600" dirty="0"/>
              <a:t>, is contacting and fostering relationships with others who provide valuable information</a:t>
            </a:r>
          </a:p>
        </p:txBody>
      </p:sp>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0409" y="1902202"/>
            <a:ext cx="3888432" cy="309634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16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u="sng" dirty="0">
                <a:solidFill>
                  <a:srgbClr val="0070C0"/>
                </a:solidFill>
              </a:rPr>
              <a:t>The monitor role</a:t>
            </a:r>
            <a:r>
              <a:rPr lang="en-US" b="1" dirty="0">
                <a:solidFill>
                  <a:schemeClr val="tx1"/>
                </a:solidFill>
              </a:rPr>
              <a:t>, </a:t>
            </a:r>
            <a:r>
              <a:rPr lang="en-US" dirty="0">
                <a:solidFill>
                  <a:schemeClr val="tx1"/>
                </a:solidFill>
              </a:rPr>
              <a:t>All managers, to some degree, collect information from outside organizations and institutions, typically by scanning the news media and talking with other people to learn of changes in the public’s tastes, what competitors may be planning. </a:t>
            </a:r>
            <a:endParaRPr lang="ar-SA" dirty="0">
              <a:solidFill>
                <a:schemeClr val="tx1"/>
              </a:solidFill>
            </a:endParaRPr>
          </a:p>
          <a:p>
            <a:r>
              <a:rPr lang="en-US" b="1" u="sng" dirty="0">
                <a:solidFill>
                  <a:srgbClr val="0070C0"/>
                </a:solidFill>
              </a:rPr>
              <a:t>The disseminator role</a:t>
            </a:r>
            <a:r>
              <a:rPr lang="en-US" dirty="0">
                <a:solidFill>
                  <a:schemeClr val="tx1"/>
                </a:solidFill>
              </a:rPr>
              <a:t>, Managers act as a conduit to transmit information to organizational members.</a:t>
            </a:r>
          </a:p>
          <a:p>
            <a:r>
              <a:rPr lang="en-US" b="1" u="sng" dirty="0">
                <a:solidFill>
                  <a:srgbClr val="0070C0"/>
                </a:solidFill>
              </a:rPr>
              <a:t>A Spokesperson Role</a:t>
            </a:r>
            <a:r>
              <a:rPr lang="en-US" b="1" u="sng" dirty="0">
                <a:solidFill>
                  <a:schemeClr val="tx1"/>
                </a:solidFill>
              </a:rPr>
              <a:t> , </a:t>
            </a:r>
            <a:r>
              <a:rPr lang="en-US" dirty="0">
                <a:solidFill>
                  <a:schemeClr val="tx1"/>
                </a:solidFill>
              </a:rPr>
              <a:t>when they represent the organization to outsiders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77054"/>
          </a:xfrm>
          <a:prstGeom prst="rect">
            <a:avLst/>
          </a:prstGeom>
          <a:noFill/>
        </p:spPr>
        <p:txBody>
          <a:bodyPr wrap="square" rtlCol="0">
            <a:spAutoFit/>
          </a:bodyPr>
          <a:lstStyle/>
          <a:p>
            <a:r>
              <a:rPr lang="en-US" sz="2400" b="1" dirty="0"/>
              <a:t>Informational Roles</a:t>
            </a:r>
            <a:r>
              <a:rPr lang="en-US" sz="2400" dirty="0"/>
              <a:t> </a:t>
            </a:r>
            <a:endParaRPr lang="ar-SA" sz="2400" dirty="0"/>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81556" y="1345306"/>
            <a:ext cx="2217737" cy="16041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77054"/>
          </a:xfrm>
          <a:prstGeom prst="rect">
            <a:avLst/>
          </a:prstGeom>
          <a:noFill/>
        </p:spPr>
        <p:txBody>
          <a:bodyPr wrap="square" rtlCol="0">
            <a:spAutoFit/>
          </a:bodyPr>
          <a:lstStyle/>
          <a:p>
            <a:r>
              <a:rPr lang="en-US" sz="2400" b="1" u="sng" dirty="0"/>
              <a:t>Decisional roles</a:t>
            </a:r>
            <a:endParaRPr lang="ar-SA" sz="2400" b="1" u="sng" dirty="0"/>
          </a:p>
        </p:txBody>
      </p:sp>
      <p:sp>
        <p:nvSpPr>
          <p:cNvPr id="6" name="TextBox 5">
            <a:extLst>
              <a:ext uri="{FF2B5EF4-FFF2-40B4-BE49-F238E27FC236}">
                <a16:creationId xmlns:a16="http://schemas.microsoft.com/office/drawing/2014/main" xmlns="" id="{7C8E4661-4608-0DE3-FD01-EF7B7EB1EECA}"/>
              </a:ext>
            </a:extLst>
          </p:cNvPr>
          <p:cNvSpPr txBox="1"/>
          <p:nvPr/>
        </p:nvSpPr>
        <p:spPr>
          <a:xfrm>
            <a:off x="798491" y="2101396"/>
            <a:ext cx="7134896" cy="3170099"/>
          </a:xfrm>
          <a:prstGeom prst="rect">
            <a:avLst/>
          </a:prstGeom>
          <a:noFill/>
        </p:spPr>
        <p:txBody>
          <a:bodyPr wrap="square">
            <a:spAutoFit/>
          </a:bodyPr>
          <a:lstStyle/>
          <a:p>
            <a:r>
              <a:rPr lang="en-US" sz="2000" b="1" u="sng" dirty="0">
                <a:solidFill>
                  <a:srgbClr val="0070C0"/>
                </a:solidFill>
              </a:rPr>
              <a:t>In  the entrepreneur role</a:t>
            </a:r>
            <a:r>
              <a:rPr lang="en-US" sz="2000" b="1" u="sng" dirty="0"/>
              <a:t>, </a:t>
            </a:r>
            <a:r>
              <a:rPr lang="en-US" sz="2000" dirty="0"/>
              <a:t>managers initiate and oversee new projects that will improve their organization’s performance. </a:t>
            </a:r>
          </a:p>
          <a:p>
            <a:r>
              <a:rPr lang="en-US" sz="2000" b="1" u="sng" dirty="0">
                <a:solidFill>
                  <a:srgbClr val="0070C0"/>
                </a:solidFill>
              </a:rPr>
              <a:t>As disturbance handlers</a:t>
            </a:r>
            <a:r>
              <a:rPr lang="en-US" sz="2000" dirty="0"/>
              <a:t>, managers take corrective action in response to unforeseen problems.</a:t>
            </a:r>
          </a:p>
          <a:p>
            <a:r>
              <a:rPr lang="en-US" sz="2000" dirty="0"/>
              <a:t> </a:t>
            </a:r>
            <a:r>
              <a:rPr lang="en-US" sz="2000" b="1" u="sng" dirty="0">
                <a:solidFill>
                  <a:srgbClr val="0070C0"/>
                </a:solidFill>
              </a:rPr>
              <a:t>As resource allocators</a:t>
            </a:r>
            <a:r>
              <a:rPr lang="en-US" sz="2000" dirty="0"/>
              <a:t>, managers are responsible for allocating human, physical, and monetary resources. </a:t>
            </a:r>
          </a:p>
          <a:p>
            <a:r>
              <a:rPr lang="en-US" sz="2000" b="1" u="sng" dirty="0">
                <a:solidFill>
                  <a:srgbClr val="0070C0"/>
                </a:solidFill>
              </a:rPr>
              <a:t>A Negotiator Role</a:t>
            </a:r>
            <a:r>
              <a:rPr lang="en-US" sz="2000" dirty="0"/>
              <a:t>, in which they discuss issues and bargain with other units (internal or external) to gain advantages for their </a:t>
            </a:r>
            <a:endParaRPr lang="en-US" sz="2000" kern="100" dirty="0">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0674" y="1973861"/>
            <a:ext cx="3919326" cy="32976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4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77054"/>
          </a:xfrm>
          <a:prstGeom prst="rect">
            <a:avLst/>
          </a:prstGeom>
          <a:noFill/>
        </p:spPr>
        <p:txBody>
          <a:bodyPr wrap="square" rtlCol="0">
            <a:spAutoFit/>
          </a:bodyPr>
          <a:lstStyle/>
          <a:p>
            <a:r>
              <a:rPr lang="en-US" sz="2400" b="1" u="sng" dirty="0"/>
              <a:t>Management skills</a:t>
            </a:r>
            <a:endParaRPr lang="ar-SA" sz="2400" b="1" u="sng" dirty="0"/>
          </a:p>
        </p:txBody>
      </p:sp>
      <p:sp>
        <p:nvSpPr>
          <p:cNvPr id="8" name="TextBox 7">
            <a:extLst>
              <a:ext uri="{FF2B5EF4-FFF2-40B4-BE49-F238E27FC236}">
                <a16:creationId xmlns:a16="http://schemas.microsoft.com/office/drawing/2014/main" xmlns="" id="{EE6E26C8-D383-E5D3-3CA0-B78E61855EBA}"/>
              </a:ext>
            </a:extLst>
          </p:cNvPr>
          <p:cNvSpPr txBox="1"/>
          <p:nvPr/>
        </p:nvSpPr>
        <p:spPr>
          <a:xfrm>
            <a:off x="772732" y="2101396"/>
            <a:ext cx="6787167" cy="2862322"/>
          </a:xfrm>
          <a:prstGeom prst="rect">
            <a:avLst/>
          </a:prstGeom>
          <a:noFill/>
        </p:spPr>
        <p:txBody>
          <a:bodyPr wrap="square">
            <a:spAutoFit/>
          </a:bodyPr>
          <a:lstStyle/>
          <a:p>
            <a:r>
              <a:rPr lang="en-US" sz="2000" dirty="0"/>
              <a:t>Researchers have identified a number of skills that differentiate effective from ineffective managers. Each of these skills is important, and all are needed to become a well-rounded and effective manager.</a:t>
            </a:r>
            <a:r>
              <a:rPr lang="en-US" sz="2000" b="1" u="sng" dirty="0"/>
              <a:t> </a:t>
            </a:r>
          </a:p>
          <a:p>
            <a:r>
              <a:rPr lang="en-US" sz="2000" b="1" u="sng" dirty="0">
                <a:solidFill>
                  <a:srgbClr val="0070C0"/>
                </a:solidFill>
              </a:rPr>
              <a:t>Conceptual Skills </a:t>
            </a:r>
            <a:r>
              <a:rPr lang="en-US" sz="2000" dirty="0"/>
              <a:t>The mental ability to analyze and diagnose complex situations. The ability to integrate new ideas with existing processes and innovate on the job are also crucial conceptual skills for today’s managers.</a:t>
            </a:r>
          </a:p>
          <a:p>
            <a:r>
              <a:rPr lang="en-US" sz="2000" dirty="0"/>
              <a:t>.</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2472" y="2121732"/>
            <a:ext cx="3843625" cy="27440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2409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03481124-181E-7A57-9656-7C727EF54FD1}"/>
              </a:ext>
            </a:extLst>
          </p:cNvPr>
          <p:cNvSpPr txBox="1"/>
          <p:nvPr/>
        </p:nvSpPr>
        <p:spPr>
          <a:xfrm>
            <a:off x="798491" y="2730994"/>
            <a:ext cx="6336406" cy="2554545"/>
          </a:xfrm>
          <a:prstGeom prst="rect">
            <a:avLst/>
          </a:prstGeom>
          <a:noFill/>
        </p:spPr>
        <p:txBody>
          <a:bodyPr wrap="square">
            <a:spAutoFit/>
          </a:bodyPr>
          <a:lstStyle/>
          <a:p>
            <a:r>
              <a:rPr lang="en-US" sz="2000" b="1" u="sng" dirty="0">
                <a:solidFill>
                  <a:srgbClr val="0070C0"/>
                </a:solidFill>
              </a:rPr>
              <a:t>Human Skills</a:t>
            </a:r>
            <a:r>
              <a:rPr lang="en-US" sz="2000" b="1" u="sng" dirty="0"/>
              <a:t>: </a:t>
            </a:r>
            <a:r>
              <a:rPr lang="en-US" sz="2000" dirty="0"/>
              <a:t>The ability to work with, understand, and motivate other people, both individually and in groups. </a:t>
            </a:r>
          </a:p>
          <a:p>
            <a:r>
              <a:rPr lang="en-US" sz="2000" b="1" u="sng" dirty="0">
                <a:solidFill>
                  <a:srgbClr val="0070C0"/>
                </a:solidFill>
              </a:rPr>
              <a:t>Technical Skills</a:t>
            </a:r>
            <a:r>
              <a:rPr lang="en-US" sz="2000" b="1" u="sng" dirty="0"/>
              <a:t>: </a:t>
            </a:r>
            <a:r>
              <a:rPr lang="en-US" sz="2000" dirty="0"/>
              <a:t>The ability to apply specialized knowledge or expertise. All jobs require some specialized expertise, and many people develop </a:t>
            </a:r>
            <a:r>
              <a:rPr lang="en-US" sz="2000" dirty="0">
                <a:solidFill>
                  <a:srgbClr val="FFFFC9"/>
                </a:solidFill>
              </a:rPr>
              <a:t>t their </a:t>
            </a:r>
            <a:r>
              <a:rPr lang="en-US" sz="2000" dirty="0"/>
              <a:t>technical skills on the job. heir </a:t>
            </a:r>
            <a:r>
              <a:rPr lang="en-US" sz="2000" dirty="0"/>
              <a:t>technical skills on the job.</a:t>
            </a: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0085" y="2320339"/>
            <a:ext cx="4380559" cy="312742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224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t>Effective versus successful managerial activities</a:t>
            </a:r>
            <a:endParaRPr lang="ar-SA" sz="2400" b="1" dirty="0"/>
          </a:p>
        </p:txBody>
      </p:sp>
      <p:sp>
        <p:nvSpPr>
          <p:cNvPr id="6" name="TextBox 5">
            <a:extLst>
              <a:ext uri="{FF2B5EF4-FFF2-40B4-BE49-F238E27FC236}">
                <a16:creationId xmlns:a16="http://schemas.microsoft.com/office/drawing/2014/main" xmlns="" id="{F5ABD52D-6AAD-7059-DDEC-846A1648721F}"/>
              </a:ext>
            </a:extLst>
          </p:cNvPr>
          <p:cNvSpPr txBox="1"/>
          <p:nvPr/>
        </p:nvSpPr>
        <p:spPr>
          <a:xfrm>
            <a:off x="2174081" y="2683654"/>
            <a:ext cx="7843837" cy="397738"/>
          </a:xfrm>
          <a:prstGeom prst="rect">
            <a:avLst/>
          </a:prstGeom>
          <a:noFill/>
        </p:spPr>
        <p:txBody>
          <a:bodyPr wrap="square">
            <a:spAutoFit/>
          </a:bodyPr>
          <a:lstStyle/>
          <a:p>
            <a:pPr algn="justLow">
              <a:lnSpc>
                <a:spcPct val="107000"/>
              </a:lnSpc>
              <a:spcAft>
                <a:spcPts val="800"/>
              </a:spcAft>
            </a:pPr>
            <a:endParaRPr lang="en-US" sz="2000" kern="100" dirty="0">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8070" y="2101396"/>
            <a:ext cx="6621535" cy="395572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3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8643" y="17498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Fred</a:t>
            </a:r>
            <a:r>
              <a:rPr lang="en-US" dirty="0">
                <a:solidFill>
                  <a:srgbClr val="FBFFE5"/>
                </a:solidFill>
              </a:rPr>
              <a:t> </a:t>
            </a:r>
            <a:r>
              <a:rPr lang="en-US" dirty="0" err="1">
                <a:solidFill>
                  <a:schemeClr val="tx1"/>
                </a:solidFill>
              </a:rPr>
              <a:t>Luthans</a:t>
            </a:r>
            <a:r>
              <a:rPr lang="en-US" dirty="0">
                <a:solidFill>
                  <a:schemeClr val="tx1"/>
                </a:solidFill>
              </a:rPr>
              <a:t> and his associates looked at what managers do from a somewhat different perspective. </a:t>
            </a:r>
            <a:r>
              <a:rPr lang="en-US" dirty="0" err="1">
                <a:solidFill>
                  <a:schemeClr val="tx1"/>
                </a:solidFill>
              </a:rPr>
              <a:t>Luthans</a:t>
            </a:r>
            <a:r>
              <a:rPr lang="en-US" dirty="0">
                <a:solidFill>
                  <a:schemeClr val="tx1"/>
                </a:solidFill>
              </a:rPr>
              <a:t> and his associates studied more than 450 managers. </a:t>
            </a:r>
          </a:p>
          <a:p>
            <a:r>
              <a:rPr lang="en-US" dirty="0">
                <a:solidFill>
                  <a:schemeClr val="tx1"/>
                </a:solidFill>
              </a:rPr>
              <a:t>All engaged in four managerial activities:</a:t>
            </a:r>
          </a:p>
          <a:p>
            <a:pPr marL="358571" indent="-358571">
              <a:buAutoNum type="arabicPeriod"/>
            </a:pPr>
            <a:r>
              <a:rPr lang="en-US" b="1" u="sng" dirty="0">
                <a:solidFill>
                  <a:srgbClr val="0070C0"/>
                </a:solidFill>
              </a:rPr>
              <a:t>Traditional management</a:t>
            </a:r>
            <a:r>
              <a:rPr lang="en-US" dirty="0">
                <a:solidFill>
                  <a:schemeClr val="tx1"/>
                </a:solidFill>
              </a:rPr>
              <a:t>. Decision making, planning, and controlling. </a:t>
            </a:r>
          </a:p>
          <a:p>
            <a:pPr marL="358571" indent="-358571">
              <a:buAutoNum type="arabicPeriod"/>
            </a:pPr>
            <a:r>
              <a:rPr lang="en-US" b="1" u="sng" dirty="0">
                <a:solidFill>
                  <a:srgbClr val="0070C0"/>
                </a:solidFill>
              </a:rPr>
              <a:t>Communication</a:t>
            </a:r>
            <a:r>
              <a:rPr lang="en-US" dirty="0">
                <a:solidFill>
                  <a:srgbClr val="0070C0"/>
                </a:solidFill>
              </a:rPr>
              <a:t>.</a:t>
            </a:r>
            <a:r>
              <a:rPr lang="en-US" dirty="0">
                <a:solidFill>
                  <a:schemeClr val="tx1"/>
                </a:solidFill>
              </a:rPr>
              <a:t> Exchanging routine information and processing paperwork.</a:t>
            </a:r>
          </a:p>
          <a:p>
            <a:pPr marL="358571" indent="-358571">
              <a:buAutoNum type="arabicPeriod"/>
            </a:pPr>
            <a:r>
              <a:rPr lang="en-US" b="1" u="sng" dirty="0">
                <a:solidFill>
                  <a:srgbClr val="0070C0"/>
                </a:solidFill>
              </a:rPr>
              <a:t>Human resource management. </a:t>
            </a:r>
            <a:r>
              <a:rPr lang="en-US" dirty="0">
                <a:solidFill>
                  <a:schemeClr val="tx1"/>
                </a:solidFill>
              </a:rPr>
              <a:t>Motivating, disciplining, managing conflict, staffing, and training. </a:t>
            </a:r>
          </a:p>
          <a:p>
            <a:pPr marL="358571" indent="-358571">
              <a:buAutoNum type="arabicPeriod"/>
            </a:pPr>
            <a:r>
              <a:rPr lang="en-US" b="1" u="sng" dirty="0">
                <a:solidFill>
                  <a:schemeClr val="tx1"/>
                </a:solidFill>
              </a:rPr>
              <a:t>Networking. </a:t>
            </a:r>
            <a:r>
              <a:rPr lang="en-US" dirty="0">
                <a:solidFill>
                  <a:schemeClr val="tx1"/>
                </a:solidFill>
              </a:rPr>
              <a:t>Socializing, politicking, and interacting with outsiders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dirty="0"/>
              <a:t>Effective versus successful managerial activities</a:t>
            </a:r>
            <a:endParaRPr lang="ar-SA" sz="2400" b="1" dirty="0"/>
          </a:p>
        </p:txBody>
      </p:sp>
    </p:spTree>
    <p:extLst>
      <p:ext uri="{BB962C8B-B14F-4D97-AF65-F5344CB8AC3E}">
        <p14:creationId xmlns:p14="http://schemas.microsoft.com/office/powerpoint/2010/main" val="8858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2896" y="1773227"/>
            <a:ext cx="7115954" cy="43314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6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468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The casual approach to reading others can often produce misleading predictions, but using a systematic approach can improve your accuracy.</a:t>
            </a:r>
          </a:p>
          <a:p>
            <a:r>
              <a:rPr lang="en-US" dirty="0">
                <a:solidFill>
                  <a:schemeClr val="tx1"/>
                </a:solidFill>
              </a:rPr>
              <a:t>Underlying the systematic approach in this text is the belief that behavior is not random. Rather, we can identify fundamental consistencies underlying the behavior of all individuals and modify them to reflect individual differences.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7" y="1042541"/>
            <a:ext cx="7302363" cy="461665"/>
          </a:xfrm>
          <a:prstGeom prst="rect">
            <a:avLst/>
          </a:prstGeom>
          <a:noFill/>
        </p:spPr>
        <p:txBody>
          <a:bodyPr wrap="square" rtlCol="0">
            <a:spAutoFit/>
          </a:bodyPr>
          <a:lstStyle/>
          <a:p>
            <a:r>
              <a:rPr lang="en-US" sz="2400" b="1" u="sng" dirty="0"/>
              <a:t>Complementing Intuition with Systematic Study</a:t>
            </a:r>
            <a:endParaRPr lang="ar-SA" sz="2400" b="1" u="sng" dirty="0"/>
          </a:p>
        </p:txBody>
      </p:sp>
      <p:sp>
        <p:nvSpPr>
          <p:cNvPr id="2" name="Content Placeholder 2">
            <a:extLst>
              <a:ext uri="{FF2B5EF4-FFF2-40B4-BE49-F238E27FC236}">
                <a16:creationId xmlns:a16="http://schemas.microsoft.com/office/drawing/2014/main" xmlns=""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04236" y="1585705"/>
            <a:ext cx="1454368" cy="18480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8405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1253"/>
            <a:ext cx="6903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Behavior is generally predictable, and the systematic study of behavior is a mean to making reasonably accurate predictions.</a:t>
            </a:r>
          </a:p>
          <a:p>
            <a:r>
              <a:rPr lang="en-US" dirty="0">
                <a:solidFill>
                  <a:schemeClr val="tx1"/>
                </a:solidFill>
              </a:rPr>
              <a:t>When we use the term </a:t>
            </a:r>
            <a:r>
              <a:rPr lang="en-US" b="1" u="sng" dirty="0">
                <a:solidFill>
                  <a:srgbClr val="0070C0"/>
                </a:solidFill>
              </a:rPr>
              <a:t>systematic study</a:t>
            </a:r>
            <a:r>
              <a:rPr lang="en-US" dirty="0">
                <a:solidFill>
                  <a:srgbClr val="0070C0"/>
                </a:solidFill>
              </a:rPr>
              <a:t>, </a:t>
            </a:r>
            <a:r>
              <a:rPr lang="en-US" dirty="0">
                <a:solidFill>
                  <a:schemeClr val="tx1"/>
                </a:solidFill>
              </a:rPr>
              <a:t>we mean looking at relationships, attempting to attribute causes and effects, and basing our conclusions on scientific evidence—that is, on data gathered under controlled conditions and measured and interpreted in a rigorous manner.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1CAF3A49-ED8D-2BEB-68F6-45CDA9F632F7}"/>
              </a:ext>
            </a:extLst>
          </p:cNvPr>
          <p:cNvSpPr txBox="1">
            <a:spLocks/>
          </p:cNvSpPr>
          <p:nvPr/>
        </p:nvSpPr>
        <p:spPr>
          <a:xfrm>
            <a:off x="1455133" y="2377643"/>
            <a:ext cx="5267639" cy="35449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b="1" kern="100" dirty="0">
              <a:solidFill>
                <a:srgbClr val="002060"/>
              </a:solidFill>
              <a:latin typeface="+mj-lt"/>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2626" y="2127154"/>
            <a:ext cx="4032448" cy="367240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227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Evidence-Based Management (EBM) is an approach helps organizations to continuously improve customer, outcomes, organizational capabilities, and business results under conditions of uncertainty.</a:t>
            </a:r>
            <a:endParaRPr lang="en-US" b="1" u="sng" dirty="0">
              <a:solidFill>
                <a:schemeClr val="tx1"/>
              </a:solidFill>
            </a:endParaRPr>
          </a:p>
          <a:p>
            <a:r>
              <a:rPr lang="en-US" dirty="0">
                <a:solidFill>
                  <a:schemeClr val="tx1"/>
                </a:solidFill>
              </a:rPr>
              <a:t>The (EBM) Complements systematic study by basing managerial decisions on the best available scientific evidence.</a:t>
            </a:r>
          </a:p>
          <a:p>
            <a:r>
              <a:rPr lang="en-US" dirty="0">
                <a:solidFill>
                  <a:schemeClr val="tx1"/>
                </a:solidFill>
              </a:rPr>
              <a:t>Systematic study and EBM add to intuition,(</a:t>
            </a:r>
            <a:r>
              <a:rPr lang="en-US" b="1" dirty="0">
                <a:solidFill>
                  <a:srgbClr val="0070C0"/>
                </a:solidFill>
              </a:rPr>
              <a:t>An instinctive feeling not necessarily supported by research</a:t>
            </a:r>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u="sng" dirty="0"/>
              <a:t>Evidence-based management (EBM)</a:t>
            </a:r>
          </a:p>
        </p:txBody>
      </p:sp>
      <p:sp>
        <p:nvSpPr>
          <p:cNvPr id="2" name="Content Placeholder 2">
            <a:extLst>
              <a:ext uri="{FF2B5EF4-FFF2-40B4-BE49-F238E27FC236}">
                <a16:creationId xmlns:mc="http://schemas.openxmlformats.org/markup-compatibility/2006" xmlns:a14="http://schemas.microsoft.com/office/drawing/2010/main" xmlns:a16="http://schemas.microsoft.com/office/drawing/2014/main" xmlns=""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64625" y="1101488"/>
            <a:ext cx="2086864" cy="19365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899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70C0"/>
                </a:solidFill>
              </a:rPr>
              <a:t>Relying on intuition is made worse because we tend to overestimate the accuracy of what we think we know. Surveys of human resource managers have also shown that many managers hold “commonsense” opinions regarding effective management that have been flatly refuted by evidence.</a:t>
            </a:r>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u="sng" dirty="0"/>
              <a:t>Evidence-based management (EBM)</a:t>
            </a:r>
          </a:p>
        </p:txBody>
      </p:sp>
      <p:sp>
        <p:nvSpPr>
          <p:cNvPr id="2" name="Content Placeholder 2">
            <a:extLst>
              <a:ext uri="{FF2B5EF4-FFF2-40B4-BE49-F238E27FC236}">
                <a16:creationId xmlns:mc="http://schemas.openxmlformats.org/markup-compatibility/2006" xmlns:a14="http://schemas.microsoft.com/office/drawing/2010/main" xmlns:a16="http://schemas.microsoft.com/office/drawing/2014/main" xmlns=""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64625" y="1101488"/>
            <a:ext cx="2086864" cy="19365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03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7" y="1114473"/>
            <a:ext cx="7302363" cy="461665"/>
          </a:xfrm>
          <a:prstGeom prst="rect">
            <a:avLst/>
          </a:prstGeom>
          <a:noFill/>
        </p:spPr>
        <p:txBody>
          <a:bodyPr wrap="square" rtlCol="0">
            <a:spAutoFit/>
          </a:bodyPr>
          <a:lstStyle/>
          <a:p>
            <a:pPr algn="ctr"/>
            <a:r>
              <a:rPr lang="en-US" sz="2400" b="1" dirty="0"/>
              <a:t>Disciplines that Contribute to the OB Field</a:t>
            </a:r>
            <a:endParaRPr lang="ar-SA" sz="2400" b="1" dirty="0"/>
          </a:p>
        </p:txBody>
      </p:sp>
      <p:sp>
        <p:nvSpPr>
          <p:cNvPr id="6" name="Content Placeholder 2">
            <a:extLst>
              <a:ext uri="{FF2B5EF4-FFF2-40B4-BE49-F238E27FC236}">
                <a16:creationId xmlns:mc="http://schemas.openxmlformats.org/markup-compatibility/2006" xmlns:a14="http://schemas.microsoft.com/office/drawing/2010/main" xmlns:a16="http://schemas.microsoft.com/office/drawing/2014/main" xmlns=""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1685495"/>
            <a:ext cx="10812720" cy="44889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7474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0070C0"/>
                </a:solidFill>
              </a:rPr>
              <a:t>OB is an applied behavioral science built on contributions from a number of behavioral disciplines, mainly psychology and social psychology, sociology, and anthropology. Psychology’s contributions have been principally at the individual or micro level of analysis, while the other disciplines have contributed to our understanding of macro concepts such as group processes and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t>Disciplines That Contribute to the OB Field</a:t>
            </a:r>
            <a:endParaRPr lang="ar-SA" sz="2400" b="1" dirty="0"/>
          </a:p>
        </p:txBody>
      </p:sp>
      <p:sp>
        <p:nvSpPr>
          <p:cNvPr id="2" name="Content Placeholder 2">
            <a:extLst>
              <a:ext uri="{FF2B5EF4-FFF2-40B4-BE49-F238E27FC236}">
                <a16:creationId xmlns:a16="http://schemas.microsoft.com/office/drawing/2014/main" xmlns=""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78" y="4468969"/>
            <a:ext cx="4508514" cy="222377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314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41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70C0"/>
                </a:solidFill>
              </a:rPr>
              <a:t>Psychology seeks to measure, explain, and sometimes change the behavior of humans. Contributors to the knowledge of OB are learning theorists, personality theorists, counseling psychologists and, most important, industrial and organizational psychologists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u="sng" dirty="0"/>
              <a:t>Psychology </a:t>
            </a:r>
            <a:endParaRPr lang="en-US" sz="2400" b="1" dirty="0">
              <a:latin typeface="+mj-lt"/>
              <a:cs typeface="Times New Roman" panose="02020603050405020304" pitchFamily="18" charset="0"/>
            </a:endParaRPr>
          </a:p>
        </p:txBody>
      </p:sp>
      <p:sp>
        <p:nvSpPr>
          <p:cNvPr id="10" name="Content Placeholder 2">
            <a:extLst>
              <a:ext uri="{FF2B5EF4-FFF2-40B4-BE49-F238E27FC236}">
                <a16:creationId xmlns:a16="http://schemas.microsoft.com/office/drawing/2014/main" xmlns=""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8683" y="4037351"/>
            <a:ext cx="2840168" cy="180965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3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70C0"/>
                </a:solidFill>
              </a:rPr>
              <a:t>Social psychology, generally considered a branch of psychology, blends concepts from both psychology and sociology to focus on people’s influence on one another. One major study area is change—how to implement it and how to reduce barriers to its acceptance. Social psychologists also contribute to measuring, understanding, and changing attitudes; identifying communication patterns; and building trust. Finally, they have made important contributions to our study of group behavior, power, and conflict.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u="sng" dirty="0"/>
              <a:t>Social psychology </a:t>
            </a:r>
            <a:endParaRPr lang="ar-SA" sz="2400" b="1" u="sng" dirty="0"/>
          </a:p>
        </p:txBody>
      </p:sp>
      <p:sp>
        <p:nvSpPr>
          <p:cNvPr id="8" name="Content Placeholder 2">
            <a:extLst>
              <a:ext uri="{FF2B5EF4-FFF2-40B4-BE49-F238E27FC236}">
                <a16:creationId xmlns:a16="http://schemas.microsoft.com/office/drawing/2014/main" xmlns="" id="{DA1ABB3F-D117-8108-41D2-FDC5DD8EBF63}"/>
              </a:ext>
            </a:extLst>
          </p:cNvPr>
          <p:cNvSpPr txBox="1">
            <a:spLocks/>
          </p:cNvSpPr>
          <p:nvPr/>
        </p:nvSpPr>
        <p:spPr>
          <a:xfrm>
            <a:off x="1133625" y="2080098"/>
            <a:ext cx="4890016" cy="36381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r>
              <a:rPr lang="en-US" sz="2000" kern="100" dirty="0" smtClean="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1994" y="4700788"/>
            <a:ext cx="4443211" cy="207545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6207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70C0"/>
                </a:solidFill>
              </a:rPr>
              <a:t>While psychology focuses on the individual, sociology studies people in relation to their social environment or culture. Sociologists have contributed to OB through their study of group behaviors in organizations, particularly formal and complex organizations. Perhaps most important, sociologists have studied organizational culture, formal organization theory and structure, organizational technology, communications, power, and conflict.</a:t>
            </a:r>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u="sng" dirty="0"/>
              <a:t>Sociology </a:t>
            </a:r>
            <a:endParaRPr lang="ar-SA" sz="2400" b="1" u="sng" dirty="0"/>
          </a:p>
        </p:txBody>
      </p:sp>
      <p:sp>
        <p:nvSpPr>
          <p:cNvPr id="6" name="Content Placeholder 2">
            <a:extLst>
              <a:ext uri="{FF2B5EF4-FFF2-40B4-BE49-F238E27FC236}">
                <a16:creationId xmlns:a16="http://schemas.microsoft.com/office/drawing/2014/main" xmlns="" id="{E44CDE30-8C59-9C58-FB2B-FAD461B34846}"/>
              </a:ext>
            </a:extLst>
          </p:cNvPr>
          <p:cNvSpPr txBox="1">
            <a:spLocks/>
          </p:cNvSpPr>
          <p:nvPr/>
        </p:nvSpPr>
        <p:spPr>
          <a:xfrm>
            <a:off x="1422298" y="2273426"/>
            <a:ext cx="9521927" cy="40192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rtl="0">
              <a:lnSpc>
                <a:spcPct val="107000"/>
              </a:lnSpc>
              <a:spcBef>
                <a:spcPts val="0"/>
              </a:spcBef>
              <a:spcAft>
                <a:spcPts val="0"/>
              </a:spcAft>
              <a:buNone/>
            </a:pPr>
            <a:endParaRPr lang="en-US" sz="2000" b="1" kern="100" dirty="0">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3668" y="4277209"/>
            <a:ext cx="6716331" cy="177869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9351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u="sng" dirty="0"/>
              <a:t>Anthropology </a:t>
            </a:r>
            <a:endParaRPr lang="en-US" sz="2400" b="1" dirty="0">
              <a:latin typeface="+mj-lt"/>
              <a:cs typeface="Times New Roman" panose="02020603050405020304" pitchFamily="18" charset="0"/>
            </a:endParaRPr>
          </a:p>
        </p:txBody>
      </p:sp>
      <p:sp>
        <p:nvSpPr>
          <p:cNvPr id="2" name="TextBox 1">
            <a:extLst>
              <a:ext uri="{FF2B5EF4-FFF2-40B4-BE49-F238E27FC236}">
                <a16:creationId xmlns:a16="http://schemas.microsoft.com/office/drawing/2014/main" xmlns="" id="{F49259F7-A910-6DCD-2F2E-C4A5E5736EA8}"/>
              </a:ext>
            </a:extLst>
          </p:cNvPr>
          <p:cNvSpPr txBox="1"/>
          <p:nvPr/>
        </p:nvSpPr>
        <p:spPr>
          <a:xfrm>
            <a:off x="850006" y="2404853"/>
            <a:ext cx="5718219" cy="3477875"/>
          </a:xfrm>
          <a:prstGeom prst="rect">
            <a:avLst/>
          </a:prstGeom>
          <a:noFill/>
        </p:spPr>
        <p:txBody>
          <a:bodyPr wrap="square">
            <a:spAutoFit/>
          </a:bodyPr>
          <a:lstStyle/>
          <a:p>
            <a:r>
              <a:rPr lang="en-US" sz="2000" dirty="0">
                <a:solidFill>
                  <a:srgbClr val="0070C0"/>
                </a:solidFill>
              </a:rPr>
              <a:t>Anthropology is the study of societies to learn about human beings and their activities. Anthropologists’ work on cultures and environments has helped us understand differences in fundamental values, attitudes, and behavior among people in different countries and within different organizations. Much of our current understanding of organizational culture, organizational climate, and differences among national cultures is a result of the work of anthropologists or those using their methods.</a:t>
            </a:r>
            <a:endParaRPr lang="ar-SA" sz="2000" dirty="0">
              <a:solidFill>
                <a:srgbClr val="0070C0"/>
              </a:solidFill>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7008" y="2427274"/>
            <a:ext cx="3750866" cy="31781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8606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0812720" cy="46071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308" y="1685496"/>
            <a:ext cx="10487691" cy="43704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0731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u="sng" dirty="0"/>
              <a:t>There Are Few Absolutes in OB</a:t>
            </a:r>
            <a:endParaRPr lang="ar-SA" sz="2400" b="1" u="sng" dirty="0"/>
          </a:p>
        </p:txBody>
      </p:sp>
      <p:sp>
        <p:nvSpPr>
          <p:cNvPr id="6" name="TextBox 5">
            <a:extLst>
              <a:ext uri="{FF2B5EF4-FFF2-40B4-BE49-F238E27FC236}">
                <a16:creationId xmlns:a16="http://schemas.microsoft.com/office/drawing/2014/main" xmlns="" id="{B62869D1-E732-9177-92EE-E1BD40D39556}"/>
              </a:ext>
            </a:extLst>
          </p:cNvPr>
          <p:cNvSpPr txBox="1"/>
          <p:nvPr/>
        </p:nvSpPr>
        <p:spPr>
          <a:xfrm>
            <a:off x="942308" y="2501870"/>
            <a:ext cx="6540317" cy="2246769"/>
          </a:xfrm>
          <a:prstGeom prst="rect">
            <a:avLst/>
          </a:prstGeom>
          <a:noFill/>
        </p:spPr>
        <p:txBody>
          <a:bodyPr wrap="square">
            <a:spAutoFit/>
          </a:bodyPr>
          <a:lstStyle/>
          <a:p>
            <a:r>
              <a:rPr lang="en-US" sz="2000" dirty="0">
                <a:solidFill>
                  <a:srgbClr val="0070C0"/>
                </a:solidFill>
              </a:rPr>
              <a:t>Human beings are complex, and few, if any, simple and universal principles explain organizational behavior. Because we are not alike, our ability to make simple, accurate, and sweeping generalizations about ourselves is limited. Two people often act very differently in the same situation, and the same person’s behavior changes in different situations. </a:t>
            </a:r>
            <a:endParaRPr lang="ar-SA" sz="2000" dirty="0">
              <a:solidFill>
                <a:srgbClr val="0070C0"/>
              </a:solidFill>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2625" y="2273161"/>
            <a:ext cx="3672408" cy="375664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70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u="sng" dirty="0"/>
              <a:t>There Are Few Absolutes in OB</a:t>
            </a:r>
            <a:endParaRPr lang="ar-SA" sz="2400" b="1" u="sng" dirty="0"/>
          </a:p>
        </p:txBody>
      </p:sp>
      <p:sp>
        <p:nvSpPr>
          <p:cNvPr id="6" name="TextBox 5">
            <a:extLst>
              <a:ext uri="{FF2B5EF4-FFF2-40B4-BE49-F238E27FC236}">
                <a16:creationId xmlns:a16="http://schemas.microsoft.com/office/drawing/2014/main" xmlns="" id="{B62869D1-E732-9177-92EE-E1BD40D39556}"/>
              </a:ext>
            </a:extLst>
          </p:cNvPr>
          <p:cNvSpPr txBox="1"/>
          <p:nvPr/>
        </p:nvSpPr>
        <p:spPr>
          <a:xfrm>
            <a:off x="617280" y="2514749"/>
            <a:ext cx="7007013" cy="2246769"/>
          </a:xfrm>
          <a:prstGeom prst="rect">
            <a:avLst/>
          </a:prstGeom>
          <a:noFill/>
        </p:spPr>
        <p:txBody>
          <a:bodyPr wrap="square">
            <a:spAutoFit/>
          </a:bodyPr>
          <a:lstStyle/>
          <a:p>
            <a:r>
              <a:rPr lang="en-US" sz="2000" dirty="0">
                <a:solidFill>
                  <a:srgbClr val="0070C0"/>
                </a:solidFill>
              </a:rPr>
              <a:t>For example, not everyone is motivated by money, and people may behave differently at a religious service than they do at a party.</a:t>
            </a:r>
          </a:p>
          <a:p>
            <a:r>
              <a:rPr lang="en-US" sz="2000" dirty="0">
                <a:solidFill>
                  <a:srgbClr val="0070C0"/>
                </a:solidFill>
              </a:rPr>
              <a:t>It means that OB concepts must reflect situational, or contingency, conditions. The science of OB was developed by applying general concepts to a particular situation, person, or group</a:t>
            </a:r>
            <a:endParaRPr lang="ar-SA" sz="2000" dirty="0">
              <a:solidFill>
                <a:srgbClr val="0070C0"/>
              </a:solidFill>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2625" y="2273161"/>
            <a:ext cx="3672408" cy="375664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2566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dirty="0"/>
              <a:t>Challenges and Opportunities for OB</a:t>
            </a:r>
            <a:endParaRPr lang="ar-SA" sz="2400" b="1" dirty="0"/>
          </a:p>
        </p:txBody>
      </p:sp>
      <p:sp>
        <p:nvSpPr>
          <p:cNvPr id="2" name="TextBox 1">
            <a:extLst>
              <a:ext uri="{FF2B5EF4-FFF2-40B4-BE49-F238E27FC236}">
                <a16:creationId xmlns:a16="http://schemas.microsoft.com/office/drawing/2014/main" xmlns="" id="{343E6499-7CBD-BC92-C896-3A270BD3EF6B}"/>
              </a:ext>
            </a:extLst>
          </p:cNvPr>
          <p:cNvSpPr txBox="1"/>
          <p:nvPr/>
        </p:nvSpPr>
        <p:spPr>
          <a:xfrm>
            <a:off x="1546004" y="2464248"/>
            <a:ext cx="9285416" cy="397738"/>
          </a:xfrm>
          <a:prstGeom prst="rect">
            <a:avLst/>
          </a:prstGeom>
          <a:noFill/>
        </p:spPr>
        <p:txBody>
          <a:bodyPr wrap="square">
            <a:spAutoFit/>
          </a:bodyPr>
          <a:lstStyle/>
          <a:p>
            <a:pPr marL="0" marR="0" algn="justLow">
              <a:lnSpc>
                <a:spcPct val="107000"/>
              </a:lnSpc>
              <a:spcBef>
                <a:spcPts val="0"/>
              </a:spcBef>
              <a:spcAft>
                <a:spcPts val="800"/>
              </a:spcAft>
            </a:pPr>
            <a:endParaRPr lang="en-US" sz="2000" kern="100" dirty="0">
              <a:effectLst/>
              <a:latin typeface="+mj-lt"/>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1988845"/>
            <a:ext cx="10812719" cy="404746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9142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u="sng" dirty="0">
                <a:solidFill>
                  <a:srgbClr val="0070C0"/>
                </a:solidFill>
              </a:rPr>
              <a:t>Economic pressures</a:t>
            </a:r>
            <a:r>
              <a:rPr lang="en-US" b="1" u="sng" dirty="0">
                <a:solidFill>
                  <a:schemeClr val="tx1"/>
                </a:solidFill>
              </a:rPr>
              <a:t>: </a:t>
            </a:r>
            <a:r>
              <a:rPr lang="en-US" dirty="0">
                <a:solidFill>
                  <a:schemeClr val="tx1"/>
                </a:solidFill>
              </a:rPr>
              <a:t>Managing employees well when times are tough is just as hard  as when times are good, if not harder. In good times, understanding how to reward, satisfy, and retain employees is at a premium. In bad times, issues like stress, decision making, and coping come to the forefront. </a:t>
            </a:r>
          </a:p>
          <a:p>
            <a:r>
              <a:rPr lang="en-US" b="1" u="sng" dirty="0">
                <a:solidFill>
                  <a:srgbClr val="0070C0"/>
                </a:solidFill>
              </a:rPr>
              <a:t>Continuing globalization</a:t>
            </a:r>
            <a:r>
              <a:rPr lang="en-US" b="1" u="sng" dirty="0">
                <a:solidFill>
                  <a:schemeClr val="tx1"/>
                </a:solidFill>
              </a:rPr>
              <a:t>: </a:t>
            </a:r>
            <a:r>
              <a:rPr lang="en-US" dirty="0">
                <a:solidFill>
                  <a:schemeClr val="tx1"/>
                </a:solidFill>
              </a:rPr>
              <a:t>The world has become a global village. In the process, the manager’s job has changed. Effective managers will anticipate and adapt their approaches to the global issues .</a:t>
            </a:r>
            <a:endParaRPr lang="en-US" b="1" u="sng"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xmlns=""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dirty="0"/>
              <a:t>Challenges and Opportunities for OB</a:t>
            </a:r>
            <a:endParaRPr lang="ar-SA" sz="2400" b="1" dirty="0"/>
          </a:p>
        </p:txBody>
      </p:sp>
      <p:sp>
        <p:nvSpPr>
          <p:cNvPr id="6" name="Content Placeholder 2">
            <a:extLst>
              <a:ext uri="{FF2B5EF4-FFF2-40B4-BE49-F238E27FC236}">
                <a16:creationId xmlns:a16="http://schemas.microsoft.com/office/drawing/2014/main" xmlns="" id="{A3BE674C-0E5C-C781-BE56-529E1BD7DEDF}"/>
              </a:ext>
            </a:extLst>
          </p:cNvPr>
          <p:cNvSpPr txBox="1">
            <a:spLocks/>
          </p:cNvSpPr>
          <p:nvPr/>
        </p:nvSpPr>
        <p:spPr>
          <a:xfrm>
            <a:off x="708338" y="2337334"/>
            <a:ext cx="5937161" cy="34839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lnSpc>
                <a:spcPct val="150000"/>
              </a:lnSpc>
              <a:spcBef>
                <a:spcPts val="0"/>
              </a:spcBef>
              <a:spcAft>
                <a:spcPts val="800"/>
              </a:spcAft>
              <a:buNone/>
            </a:pPr>
            <a:endParaRPr lang="en-US" sz="2000" b="1" dirty="0">
              <a:solidFill>
                <a:srgbClr val="000000"/>
              </a:solidFill>
              <a:latin typeface="+mj-lt"/>
            </a:endParaRPr>
          </a:p>
          <a:p>
            <a:pPr marL="0" indent="0">
              <a:buFont typeface="Arial" panose="020B0604020202020204" pitchFamily="34" charset="0"/>
              <a:buNone/>
            </a:pPr>
            <a:endParaRPr lang="en-US" sz="2000" dirty="0">
              <a:latin typeface="+mj-lt"/>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718" y="4578388"/>
            <a:ext cx="2418536" cy="211435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7158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3044" y="1685495"/>
            <a:ext cx="6811581" cy="42448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831</TotalTime>
  <Words>1741</Words>
  <Application>Microsoft Office PowerPoint</Application>
  <PresentationFormat>Custom</PresentationFormat>
  <Paragraphs>145</Paragraphs>
  <Slides>34</Slides>
  <Notes>4</Notes>
  <HiddenSlides>0</HiddenSlides>
  <MMClips>0</MMClips>
  <ScaleCrop>false</ScaleCrop>
  <HeadingPairs>
    <vt:vector size="4" baseType="variant">
      <vt:variant>
        <vt:lpstr>Theme</vt:lpstr>
      </vt:variant>
      <vt:variant>
        <vt:i4>2</vt:i4>
      </vt:variant>
      <vt:variant>
        <vt:lpstr>Slide Titles</vt:lpstr>
      </vt:variant>
      <vt:variant>
        <vt:i4>34</vt:i4>
      </vt:variant>
    </vt:vector>
  </HeadingPairs>
  <TitlesOfParts>
    <vt:vector size="36"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42</cp:revision>
  <dcterms:created xsi:type="dcterms:W3CDTF">2023-04-29T09:08:23Z</dcterms:created>
  <dcterms:modified xsi:type="dcterms:W3CDTF">2024-05-23T21:57:49Z</dcterms:modified>
</cp:coreProperties>
</file>