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60" r:id="rId2"/>
    <p:sldId id="277" r:id="rId3"/>
    <p:sldId id="334" r:id="rId4"/>
    <p:sldId id="335" r:id="rId5"/>
    <p:sldId id="342" r:id="rId6"/>
    <p:sldId id="278" r:id="rId7"/>
    <p:sldId id="280" r:id="rId8"/>
    <p:sldId id="279" r:id="rId9"/>
    <p:sldId id="345" r:id="rId10"/>
    <p:sldId id="346" r:id="rId11"/>
    <p:sldId id="281" r:id="rId12"/>
    <p:sldId id="282" r:id="rId13"/>
    <p:sldId id="283" r:id="rId14"/>
    <p:sldId id="287" r:id="rId15"/>
    <p:sldId id="286" r:id="rId16"/>
    <p:sldId id="315" r:id="rId17"/>
    <p:sldId id="284" r:id="rId18"/>
    <p:sldId id="288" r:id="rId19"/>
    <p:sldId id="295" r:id="rId20"/>
    <p:sldId id="344" r:id="rId21"/>
    <p:sldId id="343" r:id="rId22"/>
    <p:sldId id="296" r:id="rId23"/>
    <p:sldId id="337" r:id="rId24"/>
    <p:sldId id="339" r:id="rId25"/>
    <p:sldId id="348" r:id="rId26"/>
    <p:sldId id="340" r:id="rId27"/>
    <p:sldId id="341" r:id="rId28"/>
    <p:sldId id="347" r:id="rId29"/>
    <p:sldId id="349" r:id="rId30"/>
    <p:sldId id="350" r:id="rId31"/>
    <p:sldId id="297" r:id="rId32"/>
    <p:sldId id="289" r:id="rId33"/>
    <p:sldId id="352" r:id="rId34"/>
    <p:sldId id="351" r:id="rId35"/>
    <p:sldId id="353" r:id="rId36"/>
    <p:sldId id="293" r:id="rId37"/>
    <p:sldId id="355" r:id="rId38"/>
    <p:sldId id="356" r:id="rId39"/>
    <p:sldId id="354" r:id="rId40"/>
    <p:sldId id="27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2" d="100"/>
          <a:sy n="62" d="100"/>
        </p:scale>
        <p:origin x="80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11</a:t>
            </a:fld>
            <a:endParaRPr lang="en-US"/>
          </a:p>
        </p:txBody>
      </p:sp>
    </p:spTree>
    <p:extLst>
      <p:ext uri="{BB962C8B-B14F-4D97-AF65-F5344CB8AC3E}">
        <p14:creationId xmlns:p14="http://schemas.microsoft.com/office/powerpoint/2010/main" val="3788299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13</a:t>
            </a:fld>
            <a:endParaRPr lang="en-US"/>
          </a:p>
        </p:txBody>
      </p:sp>
    </p:spTree>
    <p:extLst>
      <p:ext uri="{BB962C8B-B14F-4D97-AF65-F5344CB8AC3E}">
        <p14:creationId xmlns:p14="http://schemas.microsoft.com/office/powerpoint/2010/main" val="27917820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0" y="2430469"/>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a:p>
            <a:r>
              <a:rPr lang="en-US" sz="2800" b="1" dirty="0">
                <a:solidFill>
                  <a:srgbClr val="00B0F0"/>
                </a:solidFill>
                <a:latin typeface="Times New Roman" panose="02020603050405020304" pitchFamily="18" charset="0"/>
                <a:cs typeface="Times New Roman" panose="02020603050405020304" pitchFamily="18" charset="0"/>
              </a:rPr>
              <a:t>PMG 424</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054561"/>
            <a:ext cx="7397951" cy="1315877"/>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3</a:t>
            </a:r>
          </a:p>
          <a:p>
            <a:r>
              <a:rPr lang="en-US" sz="2800" b="1" dirty="0">
                <a:solidFill>
                  <a:schemeClr val="tx1"/>
                </a:solidFill>
                <a:latin typeface="Times New Roman" panose="02020603050405020304" pitchFamily="18" charset="0"/>
                <a:cs typeface="Times New Roman" panose="02020603050405020304" pitchFamily="18" charset="0"/>
              </a:rPr>
              <a:t>Ch3 - Creating Project-focused Governance Structures</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371213"/>
    </mc:Choice>
    <mc:Fallback xmlns="">
      <p:transition spd="slow" advTm="3712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Learning Outcomes</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475228"/>
            <a:ext cx="3706906" cy="363950"/>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a:bodyPr>
          <a:lstStyle/>
          <a:p>
            <a:pPr>
              <a:buFont typeface="Wingdings" panose="05000000000000000000" pitchFamily="2" charset="2"/>
              <a:buChar char="Ø"/>
            </a:pPr>
            <a:r>
              <a:rPr lang="en-US" sz="2400" dirty="0"/>
              <a:t>Explaining how projects are related to organizational strategy.</a:t>
            </a:r>
          </a:p>
          <a:p>
            <a:pPr algn="l">
              <a:buFont typeface="Wingdings" panose="05000000000000000000" pitchFamily="2" charset="2"/>
              <a:buChar char="Ø"/>
            </a:pPr>
            <a:r>
              <a:rPr lang="en-US" sz="2400" dirty="0"/>
              <a:t>Understanding projects as temporary organizations.</a:t>
            </a:r>
          </a:p>
          <a:p>
            <a:pPr algn="l">
              <a:buFont typeface="Wingdings" panose="05000000000000000000" pitchFamily="2" charset="2"/>
              <a:buChar char="Ø"/>
            </a:pPr>
            <a:r>
              <a:rPr lang="en-US" sz="2400" dirty="0"/>
              <a:t>Identifying the institutions responsible for project and project management governance.</a:t>
            </a:r>
          </a:p>
          <a:p>
            <a:pPr algn="l">
              <a:buFont typeface="Wingdings" panose="05000000000000000000" pitchFamily="2" charset="2"/>
              <a:buChar char="Ø"/>
            </a:pPr>
            <a:r>
              <a:rPr lang="en-US" sz="2400" dirty="0"/>
              <a:t>Highlighting existing guidelines, standards, and principles necessary for the appropriate governance of projects, programs, and portfolios.</a:t>
            </a:r>
          </a:p>
        </p:txBody>
      </p:sp>
    </p:spTree>
    <p:extLst>
      <p:ext uri="{BB962C8B-B14F-4D97-AF65-F5344CB8AC3E}">
        <p14:creationId xmlns:p14="http://schemas.microsoft.com/office/powerpoint/2010/main" val="2593716257"/>
      </p:ext>
    </p:extLst>
  </p:cSld>
  <p:clrMapOvr>
    <a:masterClrMapping/>
  </p:clrMapOvr>
  <mc:AlternateContent xmlns:mc="http://schemas.openxmlformats.org/markup-compatibility/2006" xmlns:p14="http://schemas.microsoft.com/office/powerpoint/2010/main">
    <mc:Choice Requires="p14">
      <p:transition spd="slow" p14:dur="2000" advTm="206640"/>
    </mc:Choice>
    <mc:Fallback xmlns="">
      <p:transition spd="slow" advTm="2066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Projects and Strategy</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356351"/>
            <a:ext cx="3561739" cy="48282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Projects are created to accomplish an organization’s strategy.</a:t>
            </a:r>
          </a:p>
          <a:p>
            <a:pPr algn="l">
              <a:buFont typeface="Wingdings" panose="05000000000000000000" pitchFamily="2" charset="2"/>
              <a:buChar char="Ø"/>
            </a:pPr>
            <a:r>
              <a:rPr lang="en-US" sz="2400" dirty="0"/>
              <a:t>Strategy and projects are linked through a delivery cycle and a control cycle.</a:t>
            </a:r>
          </a:p>
          <a:p>
            <a:pPr marL="0" indent="0" algn="l">
              <a:buNone/>
            </a:pPr>
            <a:endParaRPr lang="en-US" dirty="0"/>
          </a:p>
        </p:txBody>
      </p:sp>
      <p:pic>
        <p:nvPicPr>
          <p:cNvPr id="8" name="Picture 7">
            <a:extLst>
              <a:ext uri="{FF2B5EF4-FFF2-40B4-BE49-F238E27FC236}">
                <a16:creationId xmlns:a16="http://schemas.microsoft.com/office/drawing/2014/main" id="{4F470EDC-0F54-70AB-047A-1653945F7F3A}"/>
              </a:ext>
            </a:extLst>
          </p:cNvPr>
          <p:cNvPicPr>
            <a:picLocks noChangeAspect="1"/>
          </p:cNvPicPr>
          <p:nvPr/>
        </p:nvPicPr>
        <p:blipFill>
          <a:blip r:embed="rId2"/>
          <a:stretch>
            <a:fillRect/>
          </a:stretch>
        </p:blipFill>
        <p:spPr>
          <a:xfrm>
            <a:off x="1941817" y="2640458"/>
            <a:ext cx="8352890" cy="3715893"/>
          </a:xfrm>
          <a:prstGeom prst="rect">
            <a:avLst/>
          </a:prstGeom>
        </p:spPr>
      </p:pic>
    </p:spTree>
    <p:extLst>
      <p:ext uri="{BB962C8B-B14F-4D97-AF65-F5344CB8AC3E}">
        <p14:creationId xmlns:p14="http://schemas.microsoft.com/office/powerpoint/2010/main" val="1404735375"/>
      </p:ext>
    </p:extLst>
  </p:cSld>
  <p:clrMapOvr>
    <a:masterClrMapping/>
  </p:clrMapOvr>
  <mc:AlternateContent xmlns:mc="http://schemas.openxmlformats.org/markup-compatibility/2006" xmlns:p14="http://schemas.microsoft.com/office/powerpoint/2010/main">
    <mc:Choice Requires="p14">
      <p:transition spd="slow" p14:dur="2000" advTm="360846"/>
    </mc:Choice>
    <mc:Fallback xmlns="">
      <p:transition spd="slow" advTm="36084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The Delivery Circle </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388141"/>
            <a:ext cx="3561739" cy="463959"/>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dirty="0"/>
              <a:t>The delivery cycle is shown by solid arrows. </a:t>
            </a:r>
          </a:p>
          <a:p>
            <a:pPr algn="l">
              <a:buFont typeface="Wingdings" panose="05000000000000000000" pitchFamily="2" charset="2"/>
              <a:buChar char="Ø"/>
            </a:pPr>
            <a:r>
              <a:rPr lang="en-US" dirty="0"/>
              <a:t>Strategy determines the strategic goals necessary, which, in turn, determine the goals of the project portfolios, as well as the projects and programs required within the portfolio. </a:t>
            </a:r>
          </a:p>
          <a:p>
            <a:pPr algn="l">
              <a:buFont typeface="Wingdings" panose="05000000000000000000" pitchFamily="2" charset="2"/>
              <a:buChar char="Ø"/>
            </a:pPr>
            <a:r>
              <a:rPr lang="en-US" dirty="0"/>
              <a:t>Whereas portfolios are governed by the board of directors, projects and programs are governed by respective steering groups. </a:t>
            </a:r>
          </a:p>
          <a:p>
            <a:pPr algn="l">
              <a:buFont typeface="Wingdings" panose="05000000000000000000" pitchFamily="2" charset="2"/>
              <a:buChar char="Ø"/>
            </a:pPr>
            <a:r>
              <a:rPr lang="en-US" dirty="0"/>
              <a:t>These groups own the business case, which stems from the organization’s strategy and determines the scope of individual projects and programs.</a:t>
            </a:r>
          </a:p>
          <a:p>
            <a:pPr algn="l">
              <a:buFont typeface="Wingdings" panose="05000000000000000000" pitchFamily="2" charset="2"/>
              <a:buChar char="Ø"/>
            </a:pPr>
            <a:r>
              <a:rPr lang="en-US" dirty="0"/>
              <a:t>The sum of these projects and programs contributes to the achievement of these strategic goals.</a:t>
            </a:r>
          </a:p>
        </p:txBody>
      </p:sp>
    </p:spTree>
    <p:extLst>
      <p:ext uri="{BB962C8B-B14F-4D97-AF65-F5344CB8AC3E}">
        <p14:creationId xmlns:p14="http://schemas.microsoft.com/office/powerpoint/2010/main" val="2774638549"/>
      </p:ext>
    </p:extLst>
  </p:cSld>
  <p:clrMapOvr>
    <a:masterClrMapping/>
  </p:clrMapOvr>
  <mc:AlternateContent xmlns:mc="http://schemas.openxmlformats.org/markup-compatibility/2006" xmlns:p14="http://schemas.microsoft.com/office/powerpoint/2010/main">
    <mc:Choice Requires="p14">
      <p:transition spd="slow" p14:dur="2000" advTm="123131"/>
    </mc:Choice>
    <mc:Fallback xmlns="">
      <p:transition spd="slow" advTm="12313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62CE-8FEC-2208-5ED9-297D1F289CF9}"/>
              </a:ext>
            </a:extLst>
          </p:cNvPr>
          <p:cNvSpPr>
            <a:spLocks noGrp="1"/>
          </p:cNvSpPr>
          <p:nvPr>
            <p:ph type="title"/>
          </p:nvPr>
        </p:nvSpPr>
        <p:spPr/>
        <p:txBody>
          <a:bodyPr/>
          <a:lstStyle/>
          <a:p>
            <a:r>
              <a:rPr lang="en-US" dirty="0"/>
              <a:t>The Control Circle </a:t>
            </a:r>
          </a:p>
        </p:txBody>
      </p:sp>
      <p:sp>
        <p:nvSpPr>
          <p:cNvPr id="4" name="Date Placeholder 3">
            <a:extLst>
              <a:ext uri="{FF2B5EF4-FFF2-40B4-BE49-F238E27FC236}">
                <a16:creationId xmlns:a16="http://schemas.microsoft.com/office/drawing/2014/main" id="{8F74A551-4FEC-C638-46B1-0A2F4C3D2E92}"/>
              </a:ext>
            </a:extLst>
          </p:cNvPr>
          <p:cNvSpPr>
            <a:spLocks noGrp="1"/>
          </p:cNvSpPr>
          <p:nvPr>
            <p:ph type="dt" sz="half" idx="10"/>
          </p:nvPr>
        </p:nvSpPr>
        <p:spPr>
          <a:xfrm>
            <a:off x="159656" y="6474054"/>
            <a:ext cx="3631508" cy="365126"/>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F3E02F3-6C3B-E3E7-7DE0-7A57CBAA3C7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041ACBB-9E2D-843C-86F6-8AA9D3E2DA88}"/>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76EFFBA9-C30E-2AC8-DFAE-AAE96A3198B7}"/>
              </a:ext>
            </a:extLst>
          </p:cNvPr>
          <p:cNvSpPr>
            <a:spLocks noGrp="1"/>
          </p:cNvSpPr>
          <p:nvPr>
            <p:ph idx="1"/>
          </p:nvPr>
        </p:nvSpPr>
        <p:spPr/>
        <p:txBody>
          <a:bodyPr>
            <a:noAutofit/>
          </a:bodyPr>
          <a:lstStyle/>
          <a:p>
            <a:pPr algn="l">
              <a:buFont typeface="Wingdings" panose="05000000000000000000" pitchFamily="2" charset="2"/>
              <a:buChar char="Ø"/>
            </a:pPr>
            <a:r>
              <a:rPr lang="en-US" sz="2400" dirty="0"/>
              <a:t>The control cycle is shown by dotted line arrows. </a:t>
            </a:r>
          </a:p>
          <a:p>
            <a:pPr algn="l">
              <a:buFont typeface="Wingdings" panose="05000000000000000000" pitchFamily="2" charset="2"/>
              <a:buChar char="Ø"/>
            </a:pPr>
            <a:r>
              <a:rPr lang="en-US" sz="2400" dirty="0"/>
              <a:t>Project Management Offices (PMOs) or similar structures enable control of the alignment between strategy and capabilities via information flow from projects to the various governance levels in the organization. </a:t>
            </a:r>
          </a:p>
          <a:p>
            <a:pPr algn="l">
              <a:buFont typeface="Wingdings" panose="05000000000000000000" pitchFamily="2" charset="2"/>
              <a:buChar char="Ø"/>
            </a:pPr>
            <a:r>
              <a:rPr lang="en-US" sz="2400" dirty="0"/>
              <a:t>For example, the PMO aggregates project performance information for the portfolio manager who takes this information into account for future portfolio decisions. </a:t>
            </a:r>
          </a:p>
          <a:p>
            <a:pPr algn="l">
              <a:buFont typeface="Wingdings" panose="05000000000000000000" pitchFamily="2" charset="2"/>
              <a:buChar char="Ø"/>
            </a:pPr>
            <a:r>
              <a:rPr lang="en-US" sz="2400" dirty="0"/>
              <a:t>The portfolio manager then reports performance data to senior management enabling them to refine or adjust the strategy as appropriate according to the organization’s capabilities.</a:t>
            </a:r>
          </a:p>
        </p:txBody>
      </p:sp>
    </p:spTree>
    <p:extLst>
      <p:ext uri="{BB962C8B-B14F-4D97-AF65-F5344CB8AC3E}">
        <p14:creationId xmlns:p14="http://schemas.microsoft.com/office/powerpoint/2010/main" val="1900739418"/>
      </p:ext>
    </p:extLst>
  </p:cSld>
  <p:clrMapOvr>
    <a:masterClrMapping/>
  </p:clrMapOvr>
  <mc:AlternateContent xmlns:mc="http://schemas.openxmlformats.org/markup-compatibility/2006" xmlns:p14="http://schemas.microsoft.com/office/powerpoint/2010/main">
    <mc:Choice Requires="p14">
      <p:transition spd="slow" p14:dur="2000" advTm="199018"/>
    </mc:Choice>
    <mc:Fallback xmlns="">
      <p:transition spd="slow" advTm="1990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8FB67-061B-7885-BB77-7FF098972D4D}"/>
              </a:ext>
            </a:extLst>
          </p:cNvPr>
          <p:cNvSpPr>
            <a:spLocks noGrp="1"/>
          </p:cNvSpPr>
          <p:nvPr>
            <p:ph type="title"/>
          </p:nvPr>
        </p:nvSpPr>
        <p:spPr/>
        <p:txBody>
          <a:bodyPr>
            <a:normAutofit/>
          </a:bodyPr>
          <a:lstStyle/>
          <a:p>
            <a:r>
              <a:rPr lang="en-US" dirty="0"/>
              <a:t>Projects as Temporary Organizations</a:t>
            </a:r>
          </a:p>
        </p:txBody>
      </p:sp>
      <p:sp>
        <p:nvSpPr>
          <p:cNvPr id="4" name="Date Placeholder 3">
            <a:extLst>
              <a:ext uri="{FF2B5EF4-FFF2-40B4-BE49-F238E27FC236}">
                <a16:creationId xmlns:a16="http://schemas.microsoft.com/office/drawing/2014/main" id="{B6DF3F49-8D75-F174-885D-E9D2E59FDB32}"/>
              </a:ext>
            </a:extLst>
          </p:cNvPr>
          <p:cNvSpPr>
            <a:spLocks noGrp="1"/>
          </p:cNvSpPr>
          <p:nvPr>
            <p:ph type="dt" sz="half" idx="10"/>
          </p:nvPr>
        </p:nvSpPr>
        <p:spPr>
          <a:xfrm>
            <a:off x="159656" y="6474053"/>
            <a:ext cx="3625535"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58B39D98-6BC1-9B64-0BA4-FBC11979D5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C478507-BD98-9B58-7750-2B4331BA69FD}"/>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32A3D9F9-8A15-A713-B6D4-2BD04D3B0DD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heart of each project is an </a:t>
            </a:r>
            <a:r>
              <a:rPr lang="en-US" sz="2400" dirty="0" err="1"/>
              <a:t>endeavour</a:t>
            </a:r>
            <a:r>
              <a:rPr lang="en-US" sz="2400" dirty="0"/>
              <a:t> to create an outcome. </a:t>
            </a:r>
          </a:p>
          <a:p>
            <a:pPr algn="l">
              <a:buFont typeface="Wingdings" panose="05000000000000000000" pitchFamily="2" charset="2"/>
              <a:buChar char="Ø"/>
            </a:pPr>
            <a:r>
              <a:rPr lang="en-US" sz="2400" dirty="0"/>
              <a:t>This outcome needs to be accomplished by people, within the constraints of time, cost and other constraints.</a:t>
            </a:r>
          </a:p>
          <a:p>
            <a:pPr algn="l">
              <a:buFont typeface="Wingdings" panose="05000000000000000000" pitchFamily="2" charset="2"/>
              <a:buChar char="Ø"/>
            </a:pPr>
            <a:r>
              <a:rPr lang="en-US" sz="2400" dirty="0"/>
              <a:t>A project therefore can be considered as a temporary organization of people for the accomplishment of a specific outcome, with a planned start date and end date. </a:t>
            </a:r>
          </a:p>
          <a:p>
            <a:pPr algn="l">
              <a:buFont typeface="Wingdings" panose="05000000000000000000" pitchFamily="2" charset="2"/>
              <a:buChar char="Ø"/>
            </a:pPr>
            <a:r>
              <a:rPr lang="en-US" sz="2400" dirty="0"/>
              <a:t>Projects reside within the permanent organization; that is, the corporation itself, a permanent organization with no planned end date.</a:t>
            </a:r>
          </a:p>
        </p:txBody>
      </p:sp>
    </p:spTree>
    <p:extLst>
      <p:ext uri="{BB962C8B-B14F-4D97-AF65-F5344CB8AC3E}">
        <p14:creationId xmlns:p14="http://schemas.microsoft.com/office/powerpoint/2010/main" val="4133132630"/>
      </p:ext>
    </p:extLst>
  </p:cSld>
  <p:clrMapOvr>
    <a:masterClrMapping/>
  </p:clrMapOvr>
  <mc:AlternateContent xmlns:mc="http://schemas.openxmlformats.org/markup-compatibility/2006" xmlns:p14="http://schemas.microsoft.com/office/powerpoint/2010/main">
    <mc:Choice Requires="p14">
      <p:transition spd="slow" p14:dur="2000" advTm="107344"/>
    </mc:Choice>
    <mc:Fallback xmlns="">
      <p:transition spd="slow" advTm="1073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A67BD-436B-FD6B-E4A9-DA2CE0243D8D}"/>
              </a:ext>
            </a:extLst>
          </p:cNvPr>
          <p:cNvSpPr>
            <a:spLocks noGrp="1"/>
          </p:cNvSpPr>
          <p:nvPr>
            <p:ph type="title"/>
          </p:nvPr>
        </p:nvSpPr>
        <p:spPr/>
        <p:txBody>
          <a:bodyPr/>
          <a:lstStyle/>
          <a:p>
            <a:r>
              <a:rPr lang="en-US" dirty="0"/>
              <a:t>Projects as Temporary Organizations</a:t>
            </a:r>
          </a:p>
        </p:txBody>
      </p:sp>
      <p:sp>
        <p:nvSpPr>
          <p:cNvPr id="4" name="Date Placeholder 3">
            <a:extLst>
              <a:ext uri="{FF2B5EF4-FFF2-40B4-BE49-F238E27FC236}">
                <a16:creationId xmlns:a16="http://schemas.microsoft.com/office/drawing/2014/main" id="{C704190A-6335-BC33-6ADD-6E1B014F2313}"/>
              </a:ext>
            </a:extLst>
          </p:cNvPr>
          <p:cNvSpPr>
            <a:spLocks noGrp="1"/>
          </p:cNvSpPr>
          <p:nvPr>
            <p:ph type="dt" sz="half" idx="10"/>
          </p:nvPr>
        </p:nvSpPr>
        <p:spPr>
          <a:xfrm>
            <a:off x="159656" y="6474053"/>
            <a:ext cx="3706906" cy="301651"/>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3517F40F-1380-E7CE-EBF7-B9D695BC7F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001BC47-218D-6DBB-7CD6-0BC7C77E5752}"/>
              </a:ext>
            </a:extLst>
          </p:cNvPr>
          <p:cNvSpPr>
            <a:spLocks noGrp="1"/>
          </p:cNvSpPr>
          <p:nvPr>
            <p:ph type="sldNum" sz="quarter" idx="12"/>
          </p:nvPr>
        </p:nvSpPr>
        <p:spPr/>
        <p:txBody>
          <a:bodyPr/>
          <a:lstStyle/>
          <a:p>
            <a:r>
              <a:rPr lang="en-US" dirty="0"/>
              <a:t>PMG 424 - Project Governance</a:t>
            </a:r>
          </a:p>
        </p:txBody>
      </p:sp>
      <p:sp>
        <p:nvSpPr>
          <p:cNvPr id="12" name="Content Placeholder 11">
            <a:extLst>
              <a:ext uri="{FF2B5EF4-FFF2-40B4-BE49-F238E27FC236}">
                <a16:creationId xmlns:a16="http://schemas.microsoft.com/office/drawing/2014/main" id="{A41125E9-72B4-ABA8-8824-3D089C1B60D5}"/>
              </a:ext>
            </a:extLst>
          </p:cNvPr>
          <p:cNvSpPr>
            <a:spLocks noGrp="1"/>
          </p:cNvSpPr>
          <p:nvPr>
            <p:ph idx="1"/>
          </p:nvPr>
        </p:nvSpPr>
        <p:spPr/>
        <p:txBody>
          <a:bodyPr>
            <a:normAutofit/>
          </a:bodyPr>
          <a:lstStyle/>
          <a:p>
            <a:pPr algn="l">
              <a:buFont typeface="Wingdings" panose="05000000000000000000" pitchFamily="2" charset="2"/>
              <a:buChar char="Ø"/>
            </a:pPr>
            <a:r>
              <a:rPr lang="en-US" sz="2400" dirty="0"/>
              <a:t>Within this perspective, projects can be seen as a production function of the firm. </a:t>
            </a:r>
          </a:p>
          <a:p>
            <a:pPr algn="l">
              <a:buFont typeface="Wingdings" panose="05000000000000000000" pitchFamily="2" charset="2"/>
              <a:buChar char="Ø"/>
            </a:pPr>
            <a:r>
              <a:rPr lang="en-US" sz="2400" dirty="0"/>
              <a:t>Here individual projects serve as agencies to manage uncertainties in new undertakings, stimulate change of different kinds and utilize resources. </a:t>
            </a:r>
          </a:p>
          <a:p>
            <a:pPr algn="l">
              <a:buFont typeface="Wingdings" panose="05000000000000000000" pitchFamily="2" charset="2"/>
              <a:buChar char="Ø"/>
            </a:pPr>
            <a:r>
              <a:rPr lang="en-US" sz="2400" dirty="0"/>
              <a:t>Within each agency the project manager acts as CEO of this temporary organization. </a:t>
            </a:r>
          </a:p>
          <a:p>
            <a:pPr algn="l">
              <a:buFont typeface="Wingdings" panose="05000000000000000000" pitchFamily="2" charset="2"/>
              <a:buChar char="Ø"/>
            </a:pPr>
            <a:r>
              <a:rPr lang="en-US" sz="2400" dirty="0"/>
              <a:t>All these agency functions and agency decisions need to be aligned continuously with the firm’s strategy and its tactical objectives and capabilities. </a:t>
            </a:r>
          </a:p>
          <a:p>
            <a:pPr algn="l">
              <a:buFont typeface="Wingdings" panose="05000000000000000000" pitchFamily="2" charset="2"/>
              <a:buChar char="Ø"/>
            </a:pPr>
            <a:r>
              <a:rPr lang="en-US" sz="2400" dirty="0"/>
              <a:t>The need thus arises for governance as a framework for decision making in and for projects.</a:t>
            </a:r>
          </a:p>
        </p:txBody>
      </p:sp>
    </p:spTree>
    <p:extLst>
      <p:ext uri="{BB962C8B-B14F-4D97-AF65-F5344CB8AC3E}">
        <p14:creationId xmlns:p14="http://schemas.microsoft.com/office/powerpoint/2010/main" val="94008252"/>
      </p:ext>
    </p:extLst>
  </p:cSld>
  <p:clrMapOvr>
    <a:masterClrMapping/>
  </p:clrMapOvr>
  <mc:AlternateContent xmlns:mc="http://schemas.openxmlformats.org/markup-compatibility/2006" xmlns:p14="http://schemas.microsoft.com/office/powerpoint/2010/main">
    <mc:Choice Requires="p14">
      <p:transition spd="slow" p14:dur="2000" advTm="97183"/>
    </mc:Choice>
    <mc:Fallback xmlns="">
      <p:transition spd="slow" advTm="971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07ABD-1C37-B7CB-AAC0-A67A3FA5820F}"/>
              </a:ext>
            </a:extLst>
          </p:cNvPr>
          <p:cNvSpPr>
            <a:spLocks noGrp="1"/>
          </p:cNvSpPr>
          <p:nvPr>
            <p:ph type="title"/>
          </p:nvPr>
        </p:nvSpPr>
        <p:spPr/>
        <p:txBody>
          <a:bodyPr>
            <a:normAutofit/>
          </a:bodyPr>
          <a:lstStyle/>
          <a:p>
            <a:r>
              <a:rPr lang="en-US" dirty="0"/>
              <a:t>Why We Need Project Governance</a:t>
            </a:r>
          </a:p>
        </p:txBody>
      </p:sp>
      <p:sp>
        <p:nvSpPr>
          <p:cNvPr id="4" name="Date Placeholder 3">
            <a:extLst>
              <a:ext uri="{FF2B5EF4-FFF2-40B4-BE49-F238E27FC236}">
                <a16:creationId xmlns:a16="http://schemas.microsoft.com/office/drawing/2014/main" id="{C08861C4-3058-C3F2-78BD-214B448E9FF8}"/>
              </a:ext>
            </a:extLst>
          </p:cNvPr>
          <p:cNvSpPr>
            <a:spLocks noGrp="1"/>
          </p:cNvSpPr>
          <p:nvPr>
            <p:ph type="dt" sz="half" idx="10"/>
          </p:nvPr>
        </p:nvSpPr>
        <p:spPr>
          <a:xfrm>
            <a:off x="159656" y="6474053"/>
            <a:ext cx="3583004"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CE464797-54A1-FC52-A858-1329E24635E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8BF8181-1A90-8089-E5B8-14821BC5D4A1}"/>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98B51415-0290-A1CA-0112-8D421045AA51}"/>
              </a:ext>
            </a:extLst>
          </p:cNvPr>
          <p:cNvSpPr>
            <a:spLocks noGrp="1"/>
          </p:cNvSpPr>
          <p:nvPr>
            <p:ph idx="1"/>
          </p:nvPr>
        </p:nvSpPr>
        <p:spPr/>
        <p:txBody>
          <a:bodyPr>
            <a:normAutofit/>
          </a:bodyPr>
          <a:lstStyle/>
          <a:p>
            <a:pPr algn="l">
              <a:buFont typeface="Wingdings" panose="05000000000000000000" pitchFamily="2" charset="2"/>
              <a:buChar char="Ø"/>
            </a:pPr>
            <a:r>
              <a:rPr lang="en-US" sz="2400" dirty="0"/>
              <a:t>Given the need for governance of temporary organizations, project governance aims to achieve a consistent and predictable delivery of projects and programs in accordance with their planned contribution to corporate strategy and stakeholder expectations.</a:t>
            </a:r>
          </a:p>
          <a:p>
            <a:pPr algn="l">
              <a:buFont typeface="Wingdings" panose="05000000000000000000" pitchFamily="2" charset="2"/>
              <a:buChar char="Ø"/>
            </a:pPr>
            <a:r>
              <a:rPr lang="en-US" sz="2400" dirty="0"/>
              <a:t>This is achieved through a consistent and coherent execution of governance roles and responsibilities by the various management levels throughout the organization.</a:t>
            </a:r>
          </a:p>
          <a:p>
            <a:pPr algn="l">
              <a:buFont typeface="Wingdings" panose="05000000000000000000" pitchFamily="2" charset="2"/>
              <a:buChar char="Ø"/>
            </a:pPr>
            <a:r>
              <a:rPr lang="en-US" sz="2400" dirty="0"/>
              <a:t>The purpose of governance structures is the alignment of the objectives at the different management levels of the organization to allow for most effective and efficient project planning and execution, within the boundaries of corporate governance.</a:t>
            </a:r>
          </a:p>
        </p:txBody>
      </p:sp>
    </p:spTree>
    <p:extLst>
      <p:ext uri="{BB962C8B-B14F-4D97-AF65-F5344CB8AC3E}">
        <p14:creationId xmlns:p14="http://schemas.microsoft.com/office/powerpoint/2010/main" val="1851354015"/>
      </p:ext>
    </p:extLst>
  </p:cSld>
  <p:clrMapOvr>
    <a:masterClrMapping/>
  </p:clrMapOvr>
  <mc:AlternateContent xmlns:mc="http://schemas.openxmlformats.org/markup-compatibility/2006" xmlns:p14="http://schemas.microsoft.com/office/powerpoint/2010/main">
    <mc:Choice Requires="p14">
      <p:transition spd="slow" p14:dur="2000" advTm="108714"/>
    </mc:Choice>
    <mc:Fallback xmlns="">
      <p:transition spd="slow" advTm="1087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62311-BD83-924C-D77B-3BFA3B1AA3A3}"/>
              </a:ext>
            </a:extLst>
          </p:cNvPr>
          <p:cNvSpPr>
            <a:spLocks noGrp="1"/>
          </p:cNvSpPr>
          <p:nvPr>
            <p:ph type="title"/>
          </p:nvPr>
        </p:nvSpPr>
        <p:spPr/>
        <p:txBody>
          <a:bodyPr/>
          <a:lstStyle/>
          <a:p>
            <a:r>
              <a:rPr lang="en-US" dirty="0"/>
              <a:t>Objectives of Project Governance </a:t>
            </a:r>
          </a:p>
        </p:txBody>
      </p:sp>
      <p:sp>
        <p:nvSpPr>
          <p:cNvPr id="4" name="Date Placeholder 3">
            <a:extLst>
              <a:ext uri="{FF2B5EF4-FFF2-40B4-BE49-F238E27FC236}">
                <a16:creationId xmlns:a16="http://schemas.microsoft.com/office/drawing/2014/main" id="{B4BAA58F-0CFB-CD3E-E6F5-104E56A400A2}"/>
              </a:ext>
            </a:extLst>
          </p:cNvPr>
          <p:cNvSpPr>
            <a:spLocks noGrp="1"/>
          </p:cNvSpPr>
          <p:nvPr>
            <p:ph type="dt" sz="half" idx="10"/>
          </p:nvPr>
        </p:nvSpPr>
        <p:spPr>
          <a:xfrm>
            <a:off x="159656" y="6474053"/>
            <a:ext cx="3706906"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84126155-50E0-214D-5A33-5A79806DC8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32C9980-143D-23E5-AC2D-32313AA193DB}"/>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E33B0C91-B0E1-25AC-298B-040010EDEE2F}"/>
              </a:ext>
            </a:extLst>
          </p:cNvPr>
          <p:cNvSpPr>
            <a:spLocks noGrp="1"/>
          </p:cNvSpPr>
          <p:nvPr>
            <p:ph idx="1"/>
          </p:nvPr>
        </p:nvSpPr>
        <p:spPr/>
        <p:txBody>
          <a:bodyPr>
            <a:normAutofit/>
          </a:bodyPr>
          <a:lstStyle/>
          <a:p>
            <a:pPr algn="l">
              <a:buFont typeface="Wingdings" panose="05000000000000000000" pitchFamily="2" charset="2"/>
              <a:buChar char="Ø"/>
            </a:pPr>
            <a:r>
              <a:rPr lang="en-US" sz="2400" dirty="0"/>
              <a:t>Objectives of project governance include:</a:t>
            </a:r>
          </a:p>
          <a:p>
            <a:pPr algn="l"/>
            <a:r>
              <a:rPr lang="en-US" sz="2400" dirty="0"/>
              <a:t>Fostering of an environment allowing projects to be successful.</a:t>
            </a:r>
          </a:p>
          <a:p>
            <a:pPr algn="l"/>
            <a:r>
              <a:rPr lang="en-US" sz="2400" dirty="0"/>
              <a:t>Prioritization of projects for best use of resources.</a:t>
            </a:r>
          </a:p>
          <a:p>
            <a:pPr algn="l"/>
            <a:r>
              <a:rPr lang="en-US" sz="2400" dirty="0"/>
              <a:t>Identification of projects in trouble. </a:t>
            </a:r>
          </a:p>
          <a:p>
            <a:pPr algn="l"/>
            <a:r>
              <a:rPr lang="en-US" sz="2400" dirty="0"/>
              <a:t>Rescue, suspension or termination of these projects as appropriate.</a:t>
            </a:r>
          </a:p>
          <a:p>
            <a:pPr algn="l">
              <a:buFont typeface="Wingdings" panose="05000000000000000000" pitchFamily="2" charset="2"/>
              <a:buChar char="Ø"/>
            </a:pPr>
            <a:r>
              <a:rPr lang="en-US" sz="2400" dirty="0"/>
              <a:t>Governance then defines the processes, roles and accountabilities of the managers in the different institutions which perform corporate governance.</a:t>
            </a:r>
          </a:p>
        </p:txBody>
      </p:sp>
    </p:spTree>
    <p:extLst>
      <p:ext uri="{BB962C8B-B14F-4D97-AF65-F5344CB8AC3E}">
        <p14:creationId xmlns:p14="http://schemas.microsoft.com/office/powerpoint/2010/main" val="303372010"/>
      </p:ext>
    </p:extLst>
  </p:cSld>
  <p:clrMapOvr>
    <a:masterClrMapping/>
  </p:clrMapOvr>
  <mc:AlternateContent xmlns:mc="http://schemas.openxmlformats.org/markup-compatibility/2006" xmlns:p14="http://schemas.microsoft.com/office/powerpoint/2010/main">
    <mc:Choice Requires="p14">
      <p:transition spd="slow" p14:dur="2000" advTm="181668"/>
    </mc:Choice>
    <mc:Fallback xmlns="">
      <p:transition spd="slow" advTm="1816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90160-D784-076F-9F03-B648B5F550D6}"/>
              </a:ext>
            </a:extLst>
          </p:cNvPr>
          <p:cNvSpPr>
            <a:spLocks noGrp="1"/>
          </p:cNvSpPr>
          <p:nvPr>
            <p:ph type="title"/>
          </p:nvPr>
        </p:nvSpPr>
        <p:spPr/>
        <p:txBody>
          <a:bodyPr>
            <a:normAutofit/>
          </a:bodyPr>
          <a:lstStyle/>
          <a:p>
            <a:r>
              <a:rPr lang="en-US" dirty="0"/>
              <a:t>Governance Institutions</a:t>
            </a:r>
          </a:p>
        </p:txBody>
      </p:sp>
      <p:sp>
        <p:nvSpPr>
          <p:cNvPr id="4" name="Date Placeholder 3">
            <a:extLst>
              <a:ext uri="{FF2B5EF4-FFF2-40B4-BE49-F238E27FC236}">
                <a16:creationId xmlns:a16="http://schemas.microsoft.com/office/drawing/2014/main" id="{4C1EC17E-9B16-AD3F-A2EF-6BACF2E6182A}"/>
              </a:ext>
            </a:extLst>
          </p:cNvPr>
          <p:cNvSpPr>
            <a:spLocks noGrp="1"/>
          </p:cNvSpPr>
          <p:nvPr>
            <p:ph type="dt" sz="half" idx="10"/>
          </p:nvPr>
        </p:nvSpPr>
        <p:spPr>
          <a:xfrm>
            <a:off x="159656" y="6474053"/>
            <a:ext cx="3706906" cy="301651"/>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D75E8E0E-19C0-8F56-5F9E-49E699DC6D1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81E38DF-A24C-34F4-0AC1-043905ACC253}"/>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449D3FF5-907E-48EC-150A-C30815545CFC}"/>
              </a:ext>
            </a:extLst>
          </p:cNvPr>
          <p:cNvSpPr>
            <a:spLocks noGrp="1"/>
          </p:cNvSpPr>
          <p:nvPr>
            <p:ph idx="1"/>
          </p:nvPr>
        </p:nvSpPr>
        <p:spPr/>
        <p:txBody>
          <a:bodyPr>
            <a:normAutofit/>
          </a:bodyPr>
          <a:lstStyle/>
          <a:p>
            <a:pPr algn="l">
              <a:buFont typeface="Wingdings" panose="05000000000000000000" pitchFamily="2" charset="2"/>
              <a:buChar char="Ø"/>
            </a:pPr>
            <a:r>
              <a:rPr lang="en-US" sz="2400" dirty="0"/>
              <a:t>Institutions responsible for governance of portfolios are:</a:t>
            </a:r>
          </a:p>
          <a:p>
            <a:pPr algn="l"/>
            <a:r>
              <a:rPr lang="en-US" sz="2400" dirty="0"/>
              <a:t>Board of directors.</a:t>
            </a:r>
          </a:p>
          <a:p>
            <a:pPr algn="l"/>
            <a:r>
              <a:rPr lang="en-US" sz="2400" dirty="0"/>
              <a:t>Portfolio management.</a:t>
            </a:r>
          </a:p>
          <a:p>
            <a:pPr algn="l"/>
            <a:r>
              <a:rPr lang="en-US" sz="2400" dirty="0"/>
              <a:t>Sponsors and steering groups.</a:t>
            </a:r>
          </a:p>
          <a:p>
            <a:pPr algn="l">
              <a:buFont typeface="Wingdings" panose="05000000000000000000" pitchFamily="2" charset="2"/>
              <a:buChar char="Ø"/>
            </a:pPr>
            <a:r>
              <a:rPr lang="en-US" sz="2400" dirty="0"/>
              <a:t>These institutions are following discussed to clarify their roles, responsibility and type of decisions made.</a:t>
            </a:r>
          </a:p>
          <a:p>
            <a:endParaRPr lang="en-US" sz="2400" dirty="0"/>
          </a:p>
        </p:txBody>
      </p:sp>
    </p:spTree>
    <p:extLst>
      <p:ext uri="{BB962C8B-B14F-4D97-AF65-F5344CB8AC3E}">
        <p14:creationId xmlns:p14="http://schemas.microsoft.com/office/powerpoint/2010/main" val="2329707457"/>
      </p:ext>
    </p:extLst>
  </p:cSld>
  <p:clrMapOvr>
    <a:masterClrMapping/>
  </p:clrMapOvr>
  <mc:AlternateContent xmlns:mc="http://schemas.openxmlformats.org/markup-compatibility/2006" xmlns:p14="http://schemas.microsoft.com/office/powerpoint/2010/main">
    <mc:Choice Requires="p14">
      <p:transition spd="slow" p14:dur="2000" advTm="69620"/>
    </mc:Choice>
    <mc:Fallback xmlns="">
      <p:transition spd="slow" advTm="6962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DF671-E11A-B594-5B75-86780FED5380}"/>
              </a:ext>
            </a:extLst>
          </p:cNvPr>
          <p:cNvSpPr>
            <a:spLocks noGrp="1"/>
          </p:cNvSpPr>
          <p:nvPr>
            <p:ph type="title"/>
          </p:nvPr>
        </p:nvSpPr>
        <p:spPr/>
        <p:txBody>
          <a:bodyPr>
            <a:normAutofit/>
          </a:bodyPr>
          <a:lstStyle/>
          <a:p>
            <a:r>
              <a:rPr lang="en-US" dirty="0"/>
              <a:t>Board of Directors</a:t>
            </a:r>
          </a:p>
        </p:txBody>
      </p:sp>
      <p:sp>
        <p:nvSpPr>
          <p:cNvPr id="3" name="Content Placeholder 2">
            <a:extLst>
              <a:ext uri="{FF2B5EF4-FFF2-40B4-BE49-F238E27FC236}">
                <a16:creationId xmlns:a16="http://schemas.microsoft.com/office/drawing/2014/main" id="{E06B6E49-E772-C98A-1773-ED4F76A660B7}"/>
              </a:ext>
            </a:extLst>
          </p:cNvPr>
          <p:cNvSpPr>
            <a:spLocks noGrp="1"/>
          </p:cNvSpPr>
          <p:nvPr>
            <p:ph idx="1"/>
          </p:nvPr>
        </p:nvSpPr>
        <p:spPr>
          <a:xfrm>
            <a:off x="188685" y="1422213"/>
            <a:ext cx="11626595" cy="4934138"/>
          </a:xfrm>
        </p:spPr>
        <p:txBody>
          <a:bodyPr>
            <a:noAutofit/>
          </a:bodyPr>
          <a:lstStyle/>
          <a:p>
            <a:pPr algn="l">
              <a:buFont typeface="Wingdings" panose="05000000000000000000" pitchFamily="2" charset="2"/>
              <a:buChar char="Ø"/>
            </a:pPr>
            <a:r>
              <a:rPr lang="en-US" sz="2400" dirty="0"/>
              <a:t>This is the highest level of management in the corporation and governance originates at this level. </a:t>
            </a:r>
          </a:p>
          <a:p>
            <a:pPr algn="l">
              <a:buFont typeface="Wingdings" panose="05000000000000000000" pitchFamily="2" charset="2"/>
              <a:buChar char="Ø"/>
            </a:pPr>
            <a:r>
              <a:rPr lang="en-US" sz="2400" dirty="0"/>
              <a:t>Directors must find the appropriate balance between governance of projects and governance of project management. </a:t>
            </a:r>
          </a:p>
          <a:p>
            <a:pPr algn="l">
              <a:buFont typeface="Wingdings" panose="05000000000000000000" pitchFamily="2" charset="2"/>
              <a:buChar char="Ø"/>
            </a:pPr>
            <a:r>
              <a:rPr lang="en-US" sz="2400" dirty="0"/>
              <a:t>While the former comprises the extent to which the business is run using projects, the latter addresses the capacity of project and program managers needed to execute these projects. </a:t>
            </a:r>
          </a:p>
          <a:p>
            <a:pPr algn="l">
              <a:buFont typeface="Wingdings" panose="05000000000000000000" pitchFamily="2" charset="2"/>
              <a:buChar char="Ø"/>
            </a:pPr>
            <a:r>
              <a:rPr lang="en-US" sz="2400" dirty="0"/>
              <a:t>Here the foundation is laid for the governance paradigm to be used throughout the entire organization.</a:t>
            </a:r>
          </a:p>
        </p:txBody>
      </p:sp>
      <p:sp>
        <p:nvSpPr>
          <p:cNvPr id="4" name="Date Placeholder 3">
            <a:extLst>
              <a:ext uri="{FF2B5EF4-FFF2-40B4-BE49-F238E27FC236}">
                <a16:creationId xmlns:a16="http://schemas.microsoft.com/office/drawing/2014/main" id="{EDE94A2B-C9F9-5EF2-D55E-16990EF6CF61}"/>
              </a:ext>
            </a:extLst>
          </p:cNvPr>
          <p:cNvSpPr>
            <a:spLocks noGrp="1"/>
          </p:cNvSpPr>
          <p:nvPr>
            <p:ph type="dt" sz="half" idx="10"/>
          </p:nvPr>
        </p:nvSpPr>
        <p:spPr>
          <a:xfrm>
            <a:off x="159655" y="6474053"/>
            <a:ext cx="3706905"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7A45AB21-3B86-298B-0B13-9C2CAFD41D1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73CEE32-C11C-BB64-B17D-5ED452F09C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028827435"/>
      </p:ext>
    </p:extLst>
  </p:cSld>
  <p:clrMapOvr>
    <a:masterClrMapping/>
  </p:clrMapOvr>
  <mc:AlternateContent xmlns:mc="http://schemas.openxmlformats.org/markup-compatibility/2006" xmlns:p14="http://schemas.microsoft.com/office/powerpoint/2010/main">
    <mc:Choice Requires="p14">
      <p:transition spd="slow" p14:dur="2000" advTm="201211"/>
    </mc:Choice>
    <mc:Fallback xmlns="">
      <p:transition spd="slow" advTm="20121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BF671-24B0-E0BD-D9BF-8986FB0D9D03}"/>
              </a:ext>
            </a:extLst>
          </p:cNvPr>
          <p:cNvSpPr>
            <a:spLocks noGrp="1"/>
          </p:cNvSpPr>
          <p:nvPr>
            <p:ph type="title"/>
          </p:nvPr>
        </p:nvSpPr>
        <p:spPr/>
        <p:txBody>
          <a:bodyPr>
            <a:normAutofit/>
          </a:bodyPr>
          <a:lstStyle/>
          <a:p>
            <a:r>
              <a:rPr lang="en-US" dirty="0"/>
              <a:t>Board of Directors and Projects</a:t>
            </a:r>
          </a:p>
        </p:txBody>
      </p:sp>
      <p:sp>
        <p:nvSpPr>
          <p:cNvPr id="3" name="Content Placeholder 2">
            <a:extLst>
              <a:ext uri="{FF2B5EF4-FFF2-40B4-BE49-F238E27FC236}">
                <a16:creationId xmlns:a16="http://schemas.microsoft.com/office/drawing/2014/main" id="{3C6A35E3-5533-8872-7CE5-2C86748A97AD}"/>
              </a:ext>
            </a:extLst>
          </p:cNvPr>
          <p:cNvSpPr>
            <a:spLocks noGrp="1"/>
          </p:cNvSpPr>
          <p:nvPr>
            <p:ph idx="1"/>
          </p:nvPr>
        </p:nvSpPr>
        <p:spPr/>
        <p:txBody>
          <a:bodyPr>
            <a:noAutofit/>
          </a:bodyPr>
          <a:lstStyle/>
          <a:p>
            <a:pPr algn="l">
              <a:spcBef>
                <a:spcPts val="1200"/>
              </a:spcBef>
              <a:buFont typeface="Wingdings" panose="05000000000000000000" pitchFamily="2" charset="2"/>
              <a:buChar char="Ø"/>
            </a:pPr>
            <a:r>
              <a:rPr lang="en-US" sz="2400" dirty="0"/>
              <a:t>Project governance decisions made by the board of directors include strategy formulation, which decides on the types, quantities and scope of the various projects needed to implement the strategy.</a:t>
            </a:r>
          </a:p>
          <a:p>
            <a:pPr algn="l">
              <a:spcBef>
                <a:spcPts val="1200"/>
              </a:spcBef>
              <a:buFont typeface="Wingdings" panose="05000000000000000000" pitchFamily="2" charset="2"/>
              <a:buChar char="Ø"/>
            </a:pPr>
            <a:r>
              <a:rPr lang="en-US" sz="2400" dirty="0"/>
              <a:t>For example, a strategy to spend 50% of the annual budget on revenue generating projects, 30% on R&amp;D projects, 10% on quality improvement, and 10% on legally enforced projects.</a:t>
            </a:r>
          </a:p>
          <a:p>
            <a:pPr algn="l">
              <a:spcBef>
                <a:spcPts val="1200"/>
              </a:spcBef>
              <a:buFont typeface="Wingdings" panose="05000000000000000000" pitchFamily="2" charset="2"/>
              <a:buChar char="Ø"/>
            </a:pPr>
            <a:r>
              <a:rPr lang="en-US" sz="2400" dirty="0"/>
              <a:t>These numbers give the first indication about the number and type of projects to be expected. </a:t>
            </a:r>
          </a:p>
          <a:p>
            <a:pPr algn="l">
              <a:spcBef>
                <a:spcPts val="1200"/>
              </a:spcBef>
              <a:buFont typeface="Wingdings" panose="05000000000000000000" pitchFamily="2" charset="2"/>
              <a:buChar char="Ø"/>
            </a:pPr>
            <a:r>
              <a:rPr lang="en-US" sz="2400" dirty="0"/>
              <a:t>This information is then taken up by the portfolio managers to make decisions on which projects to accept into the portfolio and which to start, suspend, continue or terminate.</a:t>
            </a:r>
          </a:p>
        </p:txBody>
      </p:sp>
      <p:sp>
        <p:nvSpPr>
          <p:cNvPr id="4" name="Date Placeholder 3">
            <a:extLst>
              <a:ext uri="{FF2B5EF4-FFF2-40B4-BE49-F238E27FC236}">
                <a16:creationId xmlns:a16="http://schemas.microsoft.com/office/drawing/2014/main" id="{0FC51DBE-5B47-8181-6BD4-4C824C74F2F8}"/>
              </a:ext>
            </a:extLst>
          </p:cNvPr>
          <p:cNvSpPr>
            <a:spLocks noGrp="1"/>
          </p:cNvSpPr>
          <p:nvPr>
            <p:ph type="dt" sz="half" idx="10"/>
          </p:nvPr>
        </p:nvSpPr>
        <p:spPr>
          <a:xfrm>
            <a:off x="159656" y="6474052"/>
            <a:ext cx="3706906"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3DBF027C-DF62-4A94-CE5E-5920FB1C128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82D925-6F01-84FD-F8B0-0114941D78E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08189795"/>
      </p:ext>
    </p:extLst>
  </p:cSld>
  <p:clrMapOvr>
    <a:masterClrMapping/>
  </p:clrMapOvr>
  <mc:AlternateContent xmlns:mc="http://schemas.openxmlformats.org/markup-compatibility/2006" xmlns:p14="http://schemas.microsoft.com/office/powerpoint/2010/main">
    <mc:Choice Requires="p14">
      <p:transition spd="slow" p14:dur="2000" advTm="77135"/>
    </mc:Choice>
    <mc:Fallback xmlns="">
      <p:transition spd="slow" advTm="7713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p:txBody>
          <a:bodyPr>
            <a:normAutofit/>
          </a:bodyPr>
          <a:lstStyle/>
          <a:p>
            <a:r>
              <a:rPr lang="en-US" dirty="0"/>
              <a:t>Board of Directors and Project Management</a:t>
            </a:r>
          </a:p>
        </p:txBody>
      </p:sp>
      <p:sp>
        <p:nvSpPr>
          <p:cNvPr id="3" name="Content Placeholder 2">
            <a:extLst>
              <a:ext uri="{FF2B5EF4-FFF2-40B4-BE49-F238E27FC236}">
                <a16:creationId xmlns:a16="http://schemas.microsoft.com/office/drawing/2014/main" id="{AA86C5D9-B4EA-BF67-5996-A5194C6F2C96}"/>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sz="2400" dirty="0"/>
              <a:t>Project management governance decisions include fundamental questions on the strategic value of project management to the organization. </a:t>
            </a:r>
          </a:p>
          <a:p>
            <a:pPr algn="l">
              <a:buFont typeface="Wingdings" panose="05000000000000000000" pitchFamily="2" charset="2"/>
              <a:buChar char="Ø"/>
            </a:pPr>
            <a:r>
              <a:rPr lang="en-US" sz="2400" dirty="0"/>
              <a:t>Is project management to be done on the side by technical specialists who have little or no training or previous experience of project management, by temporarily contracted external project managers, or by full-time professional project managers employed by the organization? </a:t>
            </a:r>
          </a:p>
          <a:p>
            <a:pPr algn="l">
              <a:buFont typeface="Wingdings" panose="05000000000000000000" pitchFamily="2" charset="2"/>
              <a:buChar char="Ø"/>
            </a:pPr>
            <a:r>
              <a:rPr lang="en-US" sz="2400" dirty="0"/>
              <a:t>These decisions are often made on an ad-hoc or unconscious basis. However, these decisions are Project Management Governance decisions and need to be made as part of a conscious overall strategy.</a:t>
            </a:r>
          </a:p>
        </p:txBody>
      </p:sp>
      <p:sp>
        <p:nvSpPr>
          <p:cNvPr id="4" name="Date Placeholder 3">
            <a:extLst>
              <a:ext uri="{FF2B5EF4-FFF2-40B4-BE49-F238E27FC236}">
                <a16:creationId xmlns:a16="http://schemas.microsoft.com/office/drawing/2014/main" id="{2BC2F59C-10F1-530D-C0F1-213363081B0E}"/>
              </a:ext>
            </a:extLst>
          </p:cNvPr>
          <p:cNvSpPr>
            <a:spLocks noGrp="1"/>
          </p:cNvSpPr>
          <p:nvPr>
            <p:ph type="dt" sz="half" idx="10"/>
          </p:nvPr>
        </p:nvSpPr>
        <p:spPr>
          <a:xfrm>
            <a:off x="159656" y="6474053"/>
            <a:ext cx="3551107"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AD32CC4-2F92-B110-8484-840002EAEA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36804587"/>
      </p:ext>
    </p:extLst>
  </p:cSld>
  <p:clrMapOvr>
    <a:masterClrMapping/>
  </p:clrMapOvr>
  <mc:AlternateContent xmlns:mc="http://schemas.openxmlformats.org/markup-compatibility/2006" xmlns:p14="http://schemas.microsoft.com/office/powerpoint/2010/main">
    <mc:Choice Requires="p14">
      <p:transition spd="slow" p14:dur="2000" advTm="106970"/>
    </mc:Choice>
    <mc:Fallback xmlns="">
      <p:transition spd="slow" advTm="10697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469B-2C16-95E4-0643-ADA56F02D9E5}"/>
              </a:ext>
            </a:extLst>
          </p:cNvPr>
          <p:cNvSpPr>
            <a:spLocks noGrp="1"/>
          </p:cNvSpPr>
          <p:nvPr>
            <p:ph type="title"/>
          </p:nvPr>
        </p:nvSpPr>
        <p:spPr/>
        <p:txBody>
          <a:bodyPr/>
          <a:lstStyle/>
          <a:p>
            <a:r>
              <a:rPr lang="en-US" dirty="0"/>
              <a:t>Decisions of the Board of Directors</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dirty="0"/>
              <a:t>The Board of Directors make project management governance decisions as part of a conscious overall strategy, which include the quantity and quality of:</a:t>
            </a:r>
          </a:p>
          <a:p>
            <a:pPr algn="l">
              <a:lnSpc>
                <a:spcPct val="120000"/>
              </a:lnSpc>
            </a:pPr>
            <a:r>
              <a:rPr lang="en-US" sz="2400" dirty="0"/>
              <a:t>Portfolio management personnel.</a:t>
            </a:r>
          </a:p>
          <a:p>
            <a:pPr algn="l">
              <a:lnSpc>
                <a:spcPct val="120000"/>
              </a:lnSpc>
            </a:pPr>
            <a:r>
              <a:rPr lang="en-US" sz="2400" dirty="0"/>
              <a:t>Project and program sponsors including steering groups.</a:t>
            </a:r>
          </a:p>
          <a:p>
            <a:pPr algn="l">
              <a:lnSpc>
                <a:spcPct val="120000"/>
              </a:lnSpc>
            </a:pPr>
            <a:r>
              <a:rPr lang="en-US" sz="2400" dirty="0"/>
              <a:t>Program and project managers.</a:t>
            </a:r>
          </a:p>
          <a:p>
            <a:pPr algn="l">
              <a:lnSpc>
                <a:spcPct val="120000"/>
              </a:lnSpc>
            </a:pPr>
            <a:r>
              <a:rPr lang="en-US" sz="2400" dirty="0"/>
              <a:t>Possible project/program management office (PMO) functions.</a:t>
            </a:r>
          </a:p>
          <a:p>
            <a:pPr algn="l">
              <a:lnSpc>
                <a:spcPct val="120000"/>
              </a:lnSpc>
            </a:pPr>
            <a:r>
              <a:rPr lang="en-US" sz="2400" dirty="0"/>
              <a:t>Communication structures, such as reporting and disclosure at the project.</a:t>
            </a:r>
          </a:p>
          <a:p>
            <a:pPr algn="l">
              <a:lnSpc>
                <a:spcPct val="120000"/>
              </a:lnSpc>
            </a:pPr>
            <a:r>
              <a:rPr lang="en-US" sz="2400" dirty="0"/>
              <a:t>Program, PMO and portfolio level.</a:t>
            </a:r>
          </a:p>
          <a:p>
            <a:pPr algn="l"/>
            <a:r>
              <a:rPr lang="en-US" dirty="0"/>
              <a:t>The governance paradigm established through the board’s decisions on the above items is then filtered down the organization. </a:t>
            </a:r>
          </a:p>
        </p:txBody>
      </p:sp>
      <p:sp>
        <p:nvSpPr>
          <p:cNvPr id="4" name="Date Placeholder 3">
            <a:extLst>
              <a:ext uri="{FF2B5EF4-FFF2-40B4-BE49-F238E27FC236}">
                <a16:creationId xmlns:a16="http://schemas.microsoft.com/office/drawing/2014/main" id="{62A5E1A2-AB1F-8AC6-6475-6AA725F44D75}"/>
              </a:ext>
            </a:extLst>
          </p:cNvPr>
          <p:cNvSpPr>
            <a:spLocks noGrp="1"/>
          </p:cNvSpPr>
          <p:nvPr>
            <p:ph type="dt" sz="half" idx="10"/>
          </p:nvPr>
        </p:nvSpPr>
        <p:spPr>
          <a:xfrm>
            <a:off x="159656" y="6474053"/>
            <a:ext cx="3551107"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2E6BCAFA-8178-6A31-33A7-971BF47E2FE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E4C2A61-8062-3B3B-2D4E-29D72F3A6E7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406744773"/>
      </p:ext>
    </p:extLst>
  </p:cSld>
  <p:clrMapOvr>
    <a:masterClrMapping/>
  </p:clrMapOvr>
  <mc:AlternateContent xmlns:mc="http://schemas.openxmlformats.org/markup-compatibility/2006" xmlns:p14="http://schemas.microsoft.com/office/powerpoint/2010/main">
    <mc:Choice Requires="p14">
      <p:transition spd="slow" p14:dur="2000" advTm="140248"/>
    </mc:Choice>
    <mc:Fallback xmlns="">
      <p:transition spd="slow" advTm="14024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0D89-E8C3-E21B-3355-C6E725E0ED39}"/>
              </a:ext>
            </a:extLst>
          </p:cNvPr>
          <p:cNvSpPr>
            <a:spLocks noGrp="1"/>
          </p:cNvSpPr>
          <p:nvPr>
            <p:ph type="title"/>
          </p:nvPr>
        </p:nvSpPr>
        <p:spPr/>
        <p:txBody>
          <a:bodyPr/>
          <a:lstStyle/>
          <a:p>
            <a:r>
              <a:rPr lang="en-US" dirty="0"/>
              <a:t>Individual Project Governance</a:t>
            </a:r>
          </a:p>
        </p:txBody>
      </p:sp>
      <p:sp>
        <p:nvSpPr>
          <p:cNvPr id="3" name="Content Placeholder 2">
            <a:extLst>
              <a:ext uri="{FF2B5EF4-FFF2-40B4-BE49-F238E27FC236}">
                <a16:creationId xmlns:a16="http://schemas.microsoft.com/office/drawing/2014/main" id="{AA774CF2-3493-9474-0293-CFB83D25A5F8}"/>
              </a:ext>
            </a:extLst>
          </p:cNvPr>
          <p:cNvSpPr>
            <a:spLocks noGrp="1"/>
          </p:cNvSpPr>
          <p:nvPr>
            <p:ph idx="1"/>
          </p:nvPr>
        </p:nvSpPr>
        <p:spPr/>
        <p:txBody>
          <a:bodyPr>
            <a:normAutofit/>
          </a:bodyPr>
          <a:lstStyle/>
          <a:p>
            <a:pPr algn="l">
              <a:buFont typeface="Wingdings" panose="05000000000000000000" pitchFamily="2" charset="2"/>
              <a:buChar char="Ø"/>
            </a:pPr>
            <a:r>
              <a:rPr lang="en-US" sz="2400" dirty="0"/>
              <a:t>Governance of individual projects is done mainly through portfolio managers, sponsors/steering groups and strategic PMOs. </a:t>
            </a:r>
          </a:p>
          <a:p>
            <a:pPr algn="l">
              <a:buFont typeface="Wingdings" panose="05000000000000000000" pitchFamily="2" charset="2"/>
              <a:buChar char="Ø"/>
            </a:pPr>
            <a:r>
              <a:rPr lang="en-US" sz="2400" dirty="0"/>
              <a:t>Implementation of the policy and actual governance of project management is mainly undertaken by middle management and tactical PMOs.</a:t>
            </a:r>
          </a:p>
          <a:p>
            <a:pPr algn="l">
              <a:buFont typeface="Wingdings" panose="05000000000000000000" pitchFamily="2" charset="2"/>
              <a:buChar char="Ø"/>
            </a:pPr>
            <a:r>
              <a:rPr lang="en-US" sz="2400" dirty="0"/>
              <a:t>Within the given governance paradigm and the decisions made by the board of directors, the project governance institutions decide on the priority of individual projects.</a:t>
            </a:r>
          </a:p>
          <a:p>
            <a:pPr algn="l">
              <a:buFont typeface="Wingdings" panose="05000000000000000000" pitchFamily="2" charset="2"/>
              <a:buChar char="Ø"/>
            </a:pPr>
            <a:r>
              <a:rPr lang="en-US" sz="2400" dirty="0"/>
              <a:t>They also decide on the project management processes, techniques, acceptance criteria, type of project management skills and so on needed at the project level.</a:t>
            </a:r>
          </a:p>
        </p:txBody>
      </p:sp>
      <p:sp>
        <p:nvSpPr>
          <p:cNvPr id="4" name="Date Placeholder 3">
            <a:extLst>
              <a:ext uri="{FF2B5EF4-FFF2-40B4-BE49-F238E27FC236}">
                <a16:creationId xmlns:a16="http://schemas.microsoft.com/office/drawing/2014/main" id="{AE8329F0-94FA-56F0-FB51-563281D1536C}"/>
              </a:ext>
            </a:extLst>
          </p:cNvPr>
          <p:cNvSpPr>
            <a:spLocks noGrp="1"/>
          </p:cNvSpPr>
          <p:nvPr>
            <p:ph type="dt" sz="half" idx="10"/>
          </p:nvPr>
        </p:nvSpPr>
        <p:spPr>
          <a:xfrm>
            <a:off x="159656" y="6474053"/>
            <a:ext cx="3540474"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806F2F3D-CDD0-7478-D6C3-E3E2176CAB3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F5D0506-A0B5-73EF-BAF8-830E9448B896}"/>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27929814"/>
      </p:ext>
    </p:extLst>
  </p:cSld>
  <p:clrMapOvr>
    <a:masterClrMapping/>
  </p:clrMapOvr>
  <mc:AlternateContent xmlns:mc="http://schemas.openxmlformats.org/markup-compatibility/2006" xmlns:p14="http://schemas.microsoft.com/office/powerpoint/2010/main">
    <mc:Choice Requires="p14">
      <p:transition spd="slow" p14:dur="2000" advTm="102410"/>
    </mc:Choice>
    <mc:Fallback xmlns="">
      <p:transition spd="slow" advTm="1024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81F32-33D2-4EE1-F54F-ED998B3BAB76}"/>
              </a:ext>
            </a:extLst>
          </p:cNvPr>
          <p:cNvSpPr>
            <a:spLocks noGrp="1"/>
          </p:cNvSpPr>
          <p:nvPr>
            <p:ph type="title"/>
          </p:nvPr>
        </p:nvSpPr>
        <p:spPr/>
        <p:txBody>
          <a:bodyPr/>
          <a:lstStyle/>
          <a:p>
            <a:r>
              <a:rPr lang="en-US" dirty="0"/>
              <a:t>Portfolio Governance</a:t>
            </a:r>
          </a:p>
        </p:txBody>
      </p:sp>
      <p:sp>
        <p:nvSpPr>
          <p:cNvPr id="3" name="Content Placeholder 2">
            <a:extLst>
              <a:ext uri="{FF2B5EF4-FFF2-40B4-BE49-F238E27FC236}">
                <a16:creationId xmlns:a16="http://schemas.microsoft.com/office/drawing/2014/main" id="{AF7E0BD5-74E6-B59B-D5BD-BF145353F9AE}"/>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 portfolio is a grouping of projects around a particular skill set needed for executing these projects. </a:t>
            </a:r>
          </a:p>
          <a:p>
            <a:pPr algn="l">
              <a:buFont typeface="Wingdings" panose="05000000000000000000" pitchFamily="2" charset="2"/>
              <a:buChar char="Ø"/>
            </a:pPr>
            <a:r>
              <a:rPr lang="en-US" sz="2400" dirty="0"/>
              <a:t>The projects in any individual portfolio do not necessarily have to be related to each other. </a:t>
            </a:r>
          </a:p>
          <a:p>
            <a:pPr algn="l">
              <a:buFont typeface="Wingdings" panose="05000000000000000000" pitchFamily="2" charset="2"/>
              <a:buChar char="Ø"/>
            </a:pPr>
            <a:r>
              <a:rPr lang="en-US" sz="2400" dirty="0"/>
              <a:t>The requisite skills sets (or resources) do have to be. </a:t>
            </a:r>
          </a:p>
          <a:p>
            <a:pPr algn="l">
              <a:buFont typeface="Wingdings" panose="05000000000000000000" pitchFamily="2" charset="2"/>
              <a:buChar char="Ø"/>
            </a:pPr>
            <a:r>
              <a:rPr lang="en-US" sz="2400" dirty="0"/>
              <a:t>Large organizations often run several portfolios in parallel.</a:t>
            </a:r>
          </a:p>
          <a:p>
            <a:pPr algn="l">
              <a:buFont typeface="Wingdings" panose="05000000000000000000" pitchFamily="2" charset="2"/>
              <a:buChar char="Ø"/>
            </a:pPr>
            <a:r>
              <a:rPr lang="en-US" sz="2400" dirty="0"/>
              <a:t>For example, one portfolio of application development projects for external customers in the banking industry, another for retail solutions for external customers, a third for internal IT projects.</a:t>
            </a:r>
          </a:p>
        </p:txBody>
      </p:sp>
      <p:sp>
        <p:nvSpPr>
          <p:cNvPr id="4" name="Date Placeholder 3">
            <a:extLst>
              <a:ext uri="{FF2B5EF4-FFF2-40B4-BE49-F238E27FC236}">
                <a16:creationId xmlns:a16="http://schemas.microsoft.com/office/drawing/2014/main" id="{0A7305B3-A842-CF36-0D7A-F51F02D77DF3}"/>
              </a:ext>
            </a:extLst>
          </p:cNvPr>
          <p:cNvSpPr>
            <a:spLocks noGrp="1"/>
          </p:cNvSpPr>
          <p:nvPr>
            <p:ph type="dt" sz="half" idx="10"/>
          </p:nvPr>
        </p:nvSpPr>
        <p:spPr>
          <a:xfrm>
            <a:off x="159656" y="6474053"/>
            <a:ext cx="3561739"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B81A08F-8405-417A-B9B4-89C21EC355D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270636B-5927-9D74-D7E9-991F8F29598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521863396"/>
      </p:ext>
    </p:extLst>
  </p:cSld>
  <p:clrMapOvr>
    <a:masterClrMapping/>
  </p:clrMapOvr>
  <mc:AlternateContent xmlns:mc="http://schemas.openxmlformats.org/markup-compatibility/2006" xmlns:p14="http://schemas.microsoft.com/office/powerpoint/2010/main">
    <mc:Choice Requires="p14">
      <p:transition spd="slow" p14:dur="2000" advTm="168595"/>
    </mc:Choice>
    <mc:Fallback xmlns="">
      <p:transition spd="slow" advTm="1685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p:txBody>
          <a:bodyPr>
            <a:normAutofit fontScale="90000"/>
          </a:bodyPr>
          <a:lstStyle/>
          <a:p>
            <a:r>
              <a:rPr lang="en-US" dirty="0"/>
              <a:t>Governance Decisions at the Portfolio Level</a:t>
            </a:r>
          </a:p>
        </p:txBody>
      </p:sp>
      <p:sp>
        <p:nvSpPr>
          <p:cNvPr id="3" name="Content Placeholder 2">
            <a:extLst>
              <a:ext uri="{FF2B5EF4-FFF2-40B4-BE49-F238E27FC236}">
                <a16:creationId xmlns:a16="http://schemas.microsoft.com/office/drawing/2014/main" id="{3917366C-6B74-180E-37D1-5D3EDBE21CC3}"/>
              </a:ext>
            </a:extLst>
          </p:cNvPr>
          <p:cNvSpPr>
            <a:spLocks noGrp="1"/>
          </p:cNvSpPr>
          <p:nvPr>
            <p:ph idx="1"/>
          </p:nvPr>
        </p:nvSpPr>
        <p:spPr/>
        <p:txBody>
          <a:bodyPr>
            <a:normAutofit fontScale="92500" lnSpcReduction="20000"/>
          </a:bodyPr>
          <a:lstStyle/>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Project governance decisions made at the portfolio level are:</a:t>
            </a:r>
          </a:p>
          <a:p>
            <a:pPr marR="0" lvl="0" algn="l" defTabSz="914400" rtl="0" eaLnBrk="1" fontAlgn="auto" latinLnBrk="0" hangingPunct="1">
              <a:lnSpc>
                <a:spcPct val="150000"/>
              </a:lnSpc>
              <a:spcBef>
                <a:spcPts val="10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Acceptance of projects into the portfolio, based on the organization’s strategy.</a:t>
            </a:r>
          </a:p>
          <a:p>
            <a:pPr marR="0" lvl="0" algn="l" defTabSz="914400" rtl="0" eaLnBrk="1" fontAlgn="auto" latinLnBrk="0" hangingPunct="1">
              <a:lnSpc>
                <a:spcPct val="150000"/>
              </a:lnSpc>
              <a:spcBef>
                <a:spcPts val="10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The portfolio optimization strategy and the organization’s capabilities.</a:t>
            </a:r>
          </a:p>
          <a:p>
            <a:pPr marR="0" lvl="0" algn="l" defTabSz="914400" rtl="0" eaLnBrk="1" fontAlgn="auto" latinLnBrk="0" hangingPunct="1">
              <a:lnSpc>
                <a:spcPct val="150000"/>
              </a:lnSpc>
              <a:spcBef>
                <a:spcPts val="10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Prioritizing of projects, including start, end, suspension and termination of projects.</a:t>
            </a:r>
          </a:p>
          <a:p>
            <a:pPr marR="0" lvl="0" algn="l" defTabSz="914400" rtl="0" eaLnBrk="1" fontAlgn="auto" latinLnBrk="0" hangingPunct="1">
              <a:lnSpc>
                <a:spcPct val="150000"/>
              </a:lnSpc>
              <a:spcBef>
                <a:spcPts val="10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Allocation of resources to projects based on project priorities.</a:t>
            </a:r>
          </a:p>
          <a:p>
            <a:pPr marR="0" lvl="0" algn="l" defTabSz="914400" rtl="0" eaLnBrk="1" fontAlgn="auto" latinLnBrk="0" hangingPunct="1">
              <a:lnSpc>
                <a:spcPct val="150000"/>
              </a:lnSpc>
              <a:spcBef>
                <a:spcPts val="10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Identification of skills bottlenecks or other strategic resources, which risk delays in delivery of projects within the portfolio.</a:t>
            </a:r>
          </a:p>
          <a:p>
            <a:pPr marR="0" lvl="0" algn="l" defTabSz="914400" rtl="0" eaLnBrk="1" fontAlgn="auto" latinLnBrk="0" hangingPunct="1">
              <a:lnSpc>
                <a:spcPct val="150000"/>
              </a:lnSpc>
              <a:spcBef>
                <a:spcPts val="10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Possible remedies and mitigation strategies for any risks, issues and so on encountered within the portfolio.</a:t>
            </a:r>
          </a:p>
        </p:txBody>
      </p:sp>
      <p:sp>
        <p:nvSpPr>
          <p:cNvPr id="4" name="Date Placeholder 3">
            <a:extLst>
              <a:ext uri="{FF2B5EF4-FFF2-40B4-BE49-F238E27FC236}">
                <a16:creationId xmlns:a16="http://schemas.microsoft.com/office/drawing/2014/main" id="{93DB47EF-8AB9-3FCB-4971-F6692286F546}"/>
              </a:ext>
            </a:extLst>
          </p:cNvPr>
          <p:cNvSpPr>
            <a:spLocks noGrp="1"/>
          </p:cNvSpPr>
          <p:nvPr>
            <p:ph type="dt" sz="half" idx="10"/>
          </p:nvPr>
        </p:nvSpPr>
        <p:spPr>
          <a:xfrm>
            <a:off x="159656" y="6474053"/>
            <a:ext cx="3706906"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44732909-165A-5CFF-28FA-96ED10363B2B}"/>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741070142"/>
      </p:ext>
    </p:extLst>
  </p:cSld>
  <p:clrMapOvr>
    <a:masterClrMapping/>
  </p:clrMapOvr>
  <mc:AlternateContent xmlns:mc="http://schemas.openxmlformats.org/markup-compatibility/2006" xmlns:p14="http://schemas.microsoft.com/office/powerpoint/2010/main">
    <mc:Choice Requires="p14">
      <p:transition spd="slow" p14:dur="2000" advTm="289259"/>
    </mc:Choice>
    <mc:Fallback xmlns="">
      <p:transition spd="slow" advTm="28925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2C1-7007-AD95-D596-D01102F0818B}"/>
              </a:ext>
            </a:extLst>
          </p:cNvPr>
          <p:cNvSpPr>
            <a:spLocks noGrp="1"/>
          </p:cNvSpPr>
          <p:nvPr>
            <p:ph type="title"/>
          </p:nvPr>
        </p:nvSpPr>
        <p:spPr/>
        <p:txBody>
          <a:bodyPr>
            <a:normAutofit/>
          </a:bodyPr>
          <a:lstStyle/>
          <a:p>
            <a:r>
              <a:rPr lang="en-US" dirty="0"/>
              <a:t>Sponsors</a:t>
            </a:r>
          </a:p>
        </p:txBody>
      </p:sp>
      <p:sp>
        <p:nvSpPr>
          <p:cNvPr id="3" name="Content Placeholder 2">
            <a:extLst>
              <a:ext uri="{FF2B5EF4-FFF2-40B4-BE49-F238E27FC236}">
                <a16:creationId xmlns:a16="http://schemas.microsoft.com/office/drawing/2014/main" id="{13B4314B-FA0B-AA88-8627-5F6256F8876F}"/>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 sponsor is usually a manager whose organization provides funding for the project. </a:t>
            </a:r>
          </a:p>
          <a:p>
            <a:pPr algn="l">
              <a:buFont typeface="Wingdings" panose="05000000000000000000" pitchFamily="2" charset="2"/>
              <a:buChar char="Ø"/>
            </a:pPr>
            <a:r>
              <a:rPr lang="en-US" sz="2400" dirty="0"/>
              <a:t>It is anticipated that this organization receives the most benefits from the project outcome; therefore, the sponsor is the person most interested in the success of the project. </a:t>
            </a:r>
          </a:p>
          <a:p>
            <a:pPr algn="l">
              <a:buFont typeface="Wingdings" panose="05000000000000000000" pitchFamily="2" charset="2"/>
              <a:buChar char="Ø"/>
            </a:pPr>
            <a:r>
              <a:rPr lang="en-US" sz="2400" dirty="0"/>
              <a:t>This function may be separated into a project owner who receives the benefits of the project outcome and a project sponsor organization which provides the budget for the project. </a:t>
            </a:r>
          </a:p>
          <a:p>
            <a:pPr algn="l">
              <a:buFont typeface="Wingdings" panose="05000000000000000000" pitchFamily="2" charset="2"/>
              <a:buChar char="Ø"/>
            </a:pPr>
            <a:r>
              <a:rPr lang="en-US" sz="2400" dirty="0"/>
              <a:t>An example is an international development project where a local government owns a project, and the funding comes from World Bank.</a:t>
            </a:r>
          </a:p>
        </p:txBody>
      </p:sp>
      <p:sp>
        <p:nvSpPr>
          <p:cNvPr id="4" name="Date Placeholder 3">
            <a:extLst>
              <a:ext uri="{FF2B5EF4-FFF2-40B4-BE49-F238E27FC236}">
                <a16:creationId xmlns:a16="http://schemas.microsoft.com/office/drawing/2014/main" id="{2488A9EA-6F02-F6F0-62A0-48EF8480C9C5}"/>
              </a:ext>
            </a:extLst>
          </p:cNvPr>
          <p:cNvSpPr>
            <a:spLocks noGrp="1"/>
          </p:cNvSpPr>
          <p:nvPr>
            <p:ph type="dt" sz="half" idx="10"/>
          </p:nvPr>
        </p:nvSpPr>
        <p:spPr>
          <a:xfrm>
            <a:off x="159656" y="6474053"/>
            <a:ext cx="3580137"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4E509CF-56A2-EEB9-3566-C69C00F12F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643953B-2365-35C2-1DA6-CBBDAB1B5DB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96889467"/>
      </p:ext>
    </p:extLst>
  </p:cSld>
  <p:clrMapOvr>
    <a:masterClrMapping/>
  </p:clrMapOvr>
  <mc:AlternateContent xmlns:mc="http://schemas.openxmlformats.org/markup-compatibility/2006" xmlns:p14="http://schemas.microsoft.com/office/powerpoint/2010/main">
    <mc:Choice Requires="p14">
      <p:transition spd="slow" p14:dur="2000" advTm="161996"/>
    </mc:Choice>
    <mc:Fallback xmlns="">
      <p:transition spd="slow" advTm="16199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85BB6-69CF-CE36-7F8F-7A3910E78B3F}"/>
              </a:ext>
            </a:extLst>
          </p:cNvPr>
          <p:cNvSpPr>
            <a:spLocks noGrp="1"/>
          </p:cNvSpPr>
          <p:nvPr>
            <p:ph type="title"/>
          </p:nvPr>
        </p:nvSpPr>
        <p:spPr/>
        <p:txBody>
          <a:bodyPr>
            <a:normAutofit/>
          </a:bodyPr>
          <a:lstStyle/>
          <a:p>
            <a:r>
              <a:rPr lang="en-US" dirty="0"/>
              <a:t>Steering Groups</a:t>
            </a:r>
          </a:p>
        </p:txBody>
      </p:sp>
      <p:sp>
        <p:nvSpPr>
          <p:cNvPr id="3" name="Content Placeholder 2">
            <a:extLst>
              <a:ext uri="{FF2B5EF4-FFF2-40B4-BE49-F238E27FC236}">
                <a16:creationId xmlns:a16="http://schemas.microsoft.com/office/drawing/2014/main" id="{372B0E12-D5BB-C699-72A8-2B669998DF1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Steering Groups are committees set up to implement governance of the project.</a:t>
            </a:r>
          </a:p>
          <a:p>
            <a:pPr algn="l">
              <a:buFont typeface="Wingdings" panose="05000000000000000000" pitchFamily="2" charset="2"/>
              <a:buChar char="Ø"/>
            </a:pPr>
            <a:r>
              <a:rPr lang="en-US" sz="2400" dirty="0"/>
              <a:t>They are also known as Steering Committees or Project Boards, and are typically chaired by the sponsor. </a:t>
            </a:r>
          </a:p>
          <a:p>
            <a:pPr marL="0" indent="0" algn="l">
              <a:buNone/>
            </a:pPr>
            <a:endParaRPr lang="en-US" sz="2400" dirty="0"/>
          </a:p>
        </p:txBody>
      </p:sp>
      <p:sp>
        <p:nvSpPr>
          <p:cNvPr id="4" name="Date Placeholder 3">
            <a:extLst>
              <a:ext uri="{FF2B5EF4-FFF2-40B4-BE49-F238E27FC236}">
                <a16:creationId xmlns:a16="http://schemas.microsoft.com/office/drawing/2014/main" id="{E9281BA7-0947-3A0B-E2C4-9C730BC30DC6}"/>
              </a:ext>
            </a:extLst>
          </p:cNvPr>
          <p:cNvSpPr>
            <a:spLocks noGrp="1"/>
          </p:cNvSpPr>
          <p:nvPr>
            <p:ph type="dt" sz="half" idx="10"/>
          </p:nvPr>
        </p:nvSpPr>
        <p:spPr>
          <a:xfrm>
            <a:off x="159656" y="6474053"/>
            <a:ext cx="3529842"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1AAC2FB-4263-5A12-59DA-6ABC297563E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7B30C8-B9F6-C3E6-C2C2-BB7C6DB875F9}"/>
              </a:ext>
            </a:extLst>
          </p:cNvPr>
          <p:cNvSpPr>
            <a:spLocks noGrp="1"/>
          </p:cNvSpPr>
          <p:nvPr>
            <p:ph type="sldNum" sz="quarter" idx="12"/>
          </p:nvPr>
        </p:nvSpPr>
        <p:spPr/>
        <p:txBody>
          <a:bodyPr/>
          <a:lstStyle/>
          <a:p>
            <a:r>
              <a:rPr lang="en-US" dirty="0"/>
              <a:t>PMG 424 - Project Governance</a:t>
            </a:r>
          </a:p>
        </p:txBody>
      </p:sp>
      <p:pic>
        <p:nvPicPr>
          <p:cNvPr id="7" name="Picture 6">
            <a:extLst>
              <a:ext uri="{FF2B5EF4-FFF2-40B4-BE49-F238E27FC236}">
                <a16:creationId xmlns:a16="http://schemas.microsoft.com/office/drawing/2014/main" id="{B11B4ABD-53DC-231C-0E72-42EB379B685E}"/>
              </a:ext>
            </a:extLst>
          </p:cNvPr>
          <p:cNvPicPr>
            <a:picLocks noChangeAspect="1"/>
          </p:cNvPicPr>
          <p:nvPr/>
        </p:nvPicPr>
        <p:blipFill>
          <a:blip r:embed="rId2"/>
          <a:stretch>
            <a:fillRect/>
          </a:stretch>
        </p:blipFill>
        <p:spPr>
          <a:xfrm>
            <a:off x="2424649" y="2825393"/>
            <a:ext cx="7270679" cy="3530958"/>
          </a:xfrm>
          <a:prstGeom prst="rect">
            <a:avLst/>
          </a:prstGeom>
        </p:spPr>
      </p:pic>
    </p:spTree>
    <p:extLst>
      <p:ext uri="{BB962C8B-B14F-4D97-AF65-F5344CB8AC3E}">
        <p14:creationId xmlns:p14="http://schemas.microsoft.com/office/powerpoint/2010/main" val="4286526116"/>
      </p:ext>
    </p:extLst>
  </p:cSld>
  <p:clrMapOvr>
    <a:masterClrMapping/>
  </p:clrMapOvr>
  <mc:AlternateContent xmlns:mc="http://schemas.openxmlformats.org/markup-compatibility/2006" xmlns:p14="http://schemas.microsoft.com/office/powerpoint/2010/main">
    <mc:Choice Requires="p14">
      <p:transition spd="slow" p14:dur="2000" advTm="141348"/>
    </mc:Choice>
    <mc:Fallback xmlns="">
      <p:transition spd="slow" advTm="14134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CA6EE-CA69-6DCD-D45E-5C2B862645C4}"/>
              </a:ext>
            </a:extLst>
          </p:cNvPr>
          <p:cNvSpPr>
            <a:spLocks noGrp="1"/>
          </p:cNvSpPr>
          <p:nvPr>
            <p:ph type="title"/>
          </p:nvPr>
        </p:nvSpPr>
        <p:spPr/>
        <p:txBody>
          <a:bodyPr/>
          <a:lstStyle/>
          <a:p>
            <a:r>
              <a:rPr lang="en-US" dirty="0"/>
              <a:t>Minimum Steering Group Members</a:t>
            </a:r>
          </a:p>
        </p:txBody>
      </p:sp>
      <p:sp>
        <p:nvSpPr>
          <p:cNvPr id="3" name="Content Placeholder 2">
            <a:extLst>
              <a:ext uri="{FF2B5EF4-FFF2-40B4-BE49-F238E27FC236}">
                <a16:creationId xmlns:a16="http://schemas.microsoft.com/office/drawing/2014/main" id="{8D4C7B85-4449-1F78-DA9F-F3731358B95F}"/>
              </a:ext>
            </a:extLst>
          </p:cNvPr>
          <p:cNvSpPr>
            <a:spLocks noGrp="1"/>
          </p:cNvSpPr>
          <p:nvPr>
            <p:ph idx="1"/>
          </p:nvPr>
        </p:nvSpPr>
        <p:spPr/>
        <p:txBody>
          <a:bodyPr>
            <a:normAutofit/>
          </a:bodyPr>
          <a:lstStyle/>
          <a:p>
            <a:pPr>
              <a:buFont typeface="Wingdings" panose="05000000000000000000" pitchFamily="2" charset="2"/>
              <a:buChar char="Ø"/>
            </a:pPr>
            <a:r>
              <a:rPr lang="en-US" sz="2400" dirty="0"/>
              <a:t>PRINCE2 suggests that steering groups consist of, </a:t>
            </a:r>
            <a:r>
              <a:rPr lang="en-US" sz="2400" b="1" dirty="0"/>
              <a:t>as a minimum</a:t>
            </a:r>
            <a:r>
              <a:rPr lang="en-US" sz="2400" dirty="0"/>
              <a:t>:</a:t>
            </a:r>
          </a:p>
          <a:p>
            <a:r>
              <a:rPr lang="en-US" sz="2400" dirty="0"/>
              <a:t>The project </a:t>
            </a:r>
            <a:r>
              <a:rPr lang="en-US" sz="2400" b="1" dirty="0"/>
              <a:t>sponsor</a:t>
            </a:r>
            <a:r>
              <a:rPr lang="en-US" sz="2400" dirty="0"/>
              <a:t>: the manager who orders the project and gains most of the benefits from the outcome. This is often, but not always, the same manager or organization that provides the funding for the project.</a:t>
            </a:r>
          </a:p>
          <a:p>
            <a:pPr algn="l"/>
            <a:r>
              <a:rPr lang="en-US" sz="2400" dirty="0"/>
              <a:t>The </a:t>
            </a:r>
            <a:r>
              <a:rPr lang="en-US" sz="2400" b="1" dirty="0"/>
              <a:t>project</a:t>
            </a:r>
            <a:r>
              <a:rPr lang="en-US" sz="2400" dirty="0"/>
              <a:t> </a:t>
            </a:r>
            <a:r>
              <a:rPr lang="en-US" sz="2400" b="1" dirty="0"/>
              <a:t>manager</a:t>
            </a:r>
            <a:r>
              <a:rPr lang="en-US" sz="2400" dirty="0"/>
              <a:t>: the manager who is given the responsibility for the day-to-day management of the project on behalf of the steering group. The project manager has a role in the steering group and will often attend many steering group meetings, but </a:t>
            </a:r>
            <a:r>
              <a:rPr lang="en-US" sz="2400" b="1" dirty="0"/>
              <a:t>is not a member </a:t>
            </a:r>
            <a:r>
              <a:rPr lang="en-US" sz="2400" dirty="0"/>
              <a:t>of it.</a:t>
            </a:r>
          </a:p>
          <a:p>
            <a:pPr>
              <a:buFont typeface="Wingdings" panose="05000000000000000000" pitchFamily="2" charset="2"/>
              <a:buChar char="Ø"/>
            </a:pPr>
            <a:endParaRPr lang="en-US" sz="2400" dirty="0"/>
          </a:p>
          <a:p>
            <a:pPr marL="0" indent="0">
              <a:buNone/>
            </a:pPr>
            <a:endParaRPr lang="en-US" dirty="0"/>
          </a:p>
          <a:p>
            <a:pPr marL="0" indent="0">
              <a:buNone/>
            </a:pPr>
            <a:endParaRPr lang="en-US" dirty="0"/>
          </a:p>
        </p:txBody>
      </p:sp>
      <p:sp>
        <p:nvSpPr>
          <p:cNvPr id="4" name="Date Placeholder 3">
            <a:extLst>
              <a:ext uri="{FF2B5EF4-FFF2-40B4-BE49-F238E27FC236}">
                <a16:creationId xmlns:a16="http://schemas.microsoft.com/office/drawing/2014/main" id="{D3BC4896-01A4-3B1F-97FC-EAB90DF26E4B}"/>
              </a:ext>
            </a:extLst>
          </p:cNvPr>
          <p:cNvSpPr>
            <a:spLocks noGrp="1"/>
          </p:cNvSpPr>
          <p:nvPr>
            <p:ph type="dt" sz="half" idx="10"/>
          </p:nvPr>
        </p:nvSpPr>
        <p:spPr>
          <a:xfrm>
            <a:off x="159656" y="6474054"/>
            <a:ext cx="3706906" cy="255520"/>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D1B2F6B-F717-EE2D-88AB-D8BBDA795D3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3F54E2E-509F-8F7F-44DC-DD1E5598D10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783199588"/>
      </p:ext>
    </p:extLst>
  </p:cSld>
  <p:clrMapOvr>
    <a:masterClrMapping/>
  </p:clrMapOvr>
  <mc:AlternateContent xmlns:mc="http://schemas.openxmlformats.org/markup-compatibility/2006" xmlns:p14="http://schemas.microsoft.com/office/powerpoint/2010/main">
    <mc:Choice Requires="p14">
      <p:transition spd="slow" p14:dur="2000" advTm="137696"/>
    </mc:Choice>
    <mc:Fallback xmlns="">
      <p:transition spd="slow" advTm="13769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D2E65-01F0-3870-6B93-DBE1D9F8CCD6}"/>
              </a:ext>
            </a:extLst>
          </p:cNvPr>
          <p:cNvSpPr>
            <a:spLocks noGrp="1"/>
          </p:cNvSpPr>
          <p:nvPr>
            <p:ph type="title"/>
          </p:nvPr>
        </p:nvSpPr>
        <p:spPr/>
        <p:txBody>
          <a:bodyPr/>
          <a:lstStyle/>
          <a:p>
            <a:r>
              <a:rPr lang="en-US" dirty="0"/>
              <a:t>Expanded Steering Group Members</a:t>
            </a:r>
          </a:p>
        </p:txBody>
      </p:sp>
      <p:sp>
        <p:nvSpPr>
          <p:cNvPr id="4" name="Date Placeholder 3">
            <a:extLst>
              <a:ext uri="{FF2B5EF4-FFF2-40B4-BE49-F238E27FC236}">
                <a16:creationId xmlns:a16="http://schemas.microsoft.com/office/drawing/2014/main" id="{C521B376-570B-972A-7C8D-19843BC11E79}"/>
              </a:ext>
            </a:extLst>
          </p:cNvPr>
          <p:cNvSpPr>
            <a:spLocks noGrp="1"/>
          </p:cNvSpPr>
          <p:nvPr>
            <p:ph type="dt" sz="half" idx="10"/>
          </p:nvPr>
        </p:nvSpPr>
        <p:spPr>
          <a:xfrm>
            <a:off x="159656" y="6474054"/>
            <a:ext cx="3706906" cy="365124"/>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8A61157-B1CA-705A-306B-EC140AFE735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D59FDCC-40AC-B973-5658-ED2ED8195B11}"/>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D9E2AAA7-3E04-80C1-5FFE-3F61FA23AC50}"/>
              </a:ext>
            </a:extLst>
          </p:cNvPr>
          <p:cNvSpPr>
            <a:spLocks noGrp="1"/>
          </p:cNvSpPr>
          <p:nvPr>
            <p:ph idx="1"/>
          </p:nvPr>
        </p:nvSpPr>
        <p:spPr/>
        <p:txBody>
          <a:bodyPr>
            <a:normAutofit/>
          </a:bodyPr>
          <a:lstStyle/>
          <a:p>
            <a:pPr>
              <a:buFont typeface="Wingdings" panose="05000000000000000000" pitchFamily="2" charset="2"/>
              <a:buChar char="Ø"/>
            </a:pPr>
            <a:r>
              <a:rPr lang="en-US" sz="2400" dirty="0"/>
              <a:t>Beyond the minimum, typical additional members of the steering group are:</a:t>
            </a:r>
          </a:p>
          <a:p>
            <a:r>
              <a:rPr lang="en-US" sz="2400" dirty="0"/>
              <a:t>Managers representing the users of the project outcome.</a:t>
            </a:r>
          </a:p>
          <a:p>
            <a:r>
              <a:rPr lang="en-US" sz="2400" dirty="0"/>
              <a:t>The major suppliers and stakeholder groups.</a:t>
            </a:r>
          </a:p>
          <a:p>
            <a:r>
              <a:rPr lang="en-US" sz="2400" dirty="0"/>
              <a:t>Executive management.</a:t>
            </a:r>
          </a:p>
          <a:p>
            <a:r>
              <a:rPr lang="en-US" sz="2400" dirty="0"/>
              <a:t>Others on demand; these may often be temporary additions to the core steering group members. In such cases they may have a specific role to play, such as SMEs (Subject Matter Experts) for a particular phase of the project and are no longer required once that particular phase has been completed.</a:t>
            </a:r>
          </a:p>
        </p:txBody>
      </p:sp>
    </p:spTree>
    <p:extLst>
      <p:ext uri="{BB962C8B-B14F-4D97-AF65-F5344CB8AC3E}">
        <p14:creationId xmlns:p14="http://schemas.microsoft.com/office/powerpoint/2010/main" val="2993446693"/>
      </p:ext>
    </p:extLst>
  </p:cSld>
  <p:clrMapOvr>
    <a:masterClrMapping/>
  </p:clrMapOvr>
  <mc:AlternateContent xmlns:mc="http://schemas.openxmlformats.org/markup-compatibility/2006" xmlns:p14="http://schemas.microsoft.com/office/powerpoint/2010/main">
    <mc:Choice Requires="p14">
      <p:transition spd="slow" p14:dur="2000" advTm="105072"/>
    </mc:Choice>
    <mc:Fallback xmlns="">
      <p:transition spd="slow" advTm="1050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How Things Work</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algn="l">
              <a:buFont typeface="Wingdings" panose="05000000000000000000" pitchFamily="2" charset="2"/>
              <a:buChar char="Ø"/>
            </a:pPr>
            <a:r>
              <a:rPr lang="en-US" sz="2400" dirty="0"/>
              <a:t>Sponsored projects are selected by portfolio management for execution. </a:t>
            </a:r>
          </a:p>
          <a:p>
            <a:pPr algn="l">
              <a:buFont typeface="Wingdings" panose="05000000000000000000" pitchFamily="2" charset="2"/>
              <a:buChar char="Ø"/>
            </a:pPr>
            <a:r>
              <a:rPr lang="en-US" sz="2400" dirty="0"/>
              <a:t>Once selected, either an individual sponsor, or a steering group is formally assigned ownership. </a:t>
            </a:r>
          </a:p>
          <a:p>
            <a:pPr algn="l">
              <a:buFont typeface="Wingdings" panose="05000000000000000000" pitchFamily="2" charset="2"/>
              <a:buChar char="Ø"/>
            </a:pPr>
            <a:r>
              <a:rPr lang="en-US" sz="2400" dirty="0"/>
              <a:t>The sponsor then owns the business case for this project and is accountable to senior management for achievement of the business goals associated with it; the sponsor acts mostly as the chairperson of the steering group. </a:t>
            </a:r>
          </a:p>
          <a:p>
            <a:pPr algn="l">
              <a:buFont typeface="Wingdings" panose="05000000000000000000" pitchFamily="2" charset="2"/>
              <a:buChar char="Ø"/>
            </a:pPr>
            <a:r>
              <a:rPr lang="en-US" sz="2400" dirty="0"/>
              <a:t>This practice is very common in industrial and technical projects where the sponsor’s role is closely related to the conceptualization and realization of the business benefits.</a:t>
            </a:r>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29842"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47452196"/>
      </p:ext>
    </p:extLst>
  </p:cSld>
  <p:clrMapOvr>
    <a:masterClrMapping/>
  </p:clrMapOvr>
  <mc:AlternateContent xmlns:mc="http://schemas.openxmlformats.org/markup-compatibility/2006" xmlns:p14="http://schemas.microsoft.com/office/powerpoint/2010/main">
    <mc:Choice Requires="p14">
      <p:transition spd="slow" p14:dur="2000" advTm="137484"/>
    </mc:Choice>
    <mc:Fallback xmlns="">
      <p:transition spd="slow" advTm="1374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How Things Work</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algn="l">
              <a:buFont typeface="Wingdings" panose="05000000000000000000" pitchFamily="2" charset="2"/>
              <a:buChar char="Ø"/>
            </a:pPr>
            <a:r>
              <a:rPr lang="en-US" sz="2400" dirty="0"/>
              <a:t>Steering groups are ultimately responsible for project success and constitute the governance institution closest to project execution. </a:t>
            </a:r>
          </a:p>
          <a:p>
            <a:pPr algn="l">
              <a:buFont typeface="Wingdings" panose="05000000000000000000" pitchFamily="2" charset="2"/>
              <a:buChar char="Ø"/>
            </a:pPr>
            <a:r>
              <a:rPr lang="en-US" sz="2400" dirty="0"/>
              <a:t>They appoint the project manager, set the parameters in terms of budget, time, success criteria (for example, quality levels) and define the goals to be achieved within these limits.</a:t>
            </a:r>
          </a:p>
          <a:p>
            <a:pPr algn="l">
              <a:buFont typeface="Wingdings" panose="05000000000000000000" pitchFamily="2" charset="2"/>
              <a:buChar char="Ø"/>
            </a:pPr>
            <a:r>
              <a:rPr lang="en-US" sz="2400" dirty="0"/>
              <a:t>The sponsor or steering group then executes governance by providing resources, controlling the project milestones, deliverables and change control and acceptance of project. </a:t>
            </a:r>
          </a:p>
          <a:p>
            <a:pPr algn="l">
              <a:buFont typeface="Wingdings" panose="05000000000000000000" pitchFamily="2" charset="2"/>
              <a:buChar char="Ø"/>
            </a:pPr>
            <a:r>
              <a:rPr lang="en-US" sz="2400" dirty="0"/>
              <a:t>They also provide advice and guidance as needed to the project manager. During the project’s existence the project manager reports to the assigned steering group.</a:t>
            </a:r>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29842"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278988111"/>
      </p:ext>
    </p:extLst>
  </p:cSld>
  <p:clrMapOvr>
    <a:masterClrMapping/>
  </p:clrMapOvr>
  <mc:AlternateContent xmlns:mc="http://schemas.openxmlformats.org/markup-compatibility/2006" xmlns:p14="http://schemas.microsoft.com/office/powerpoint/2010/main">
    <mc:Choice Requires="p14">
      <p:transition spd="slow" p14:dur="2000" advTm="96349"/>
    </mc:Choice>
    <mc:Fallback xmlns="">
      <p:transition spd="slow" advTm="9634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Program Governance</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fontScale="92500" lnSpcReduction="10000"/>
          </a:bodyPr>
          <a:lstStyle/>
          <a:p>
            <a:pPr algn="l">
              <a:buFont typeface="Wingdings" panose="05000000000000000000" pitchFamily="2" charset="2"/>
              <a:buChar char="Ø"/>
            </a:pPr>
            <a:r>
              <a:rPr lang="en-US" sz="2400" dirty="0"/>
              <a:t>Programs are groupings of projects with a common goal. </a:t>
            </a:r>
          </a:p>
          <a:p>
            <a:pPr algn="l">
              <a:buFont typeface="Wingdings" panose="05000000000000000000" pitchFamily="2" charset="2"/>
              <a:buChar char="Ø"/>
            </a:pPr>
            <a:r>
              <a:rPr lang="en-US" sz="2400" dirty="0"/>
              <a:t>Program governance comprises determining the framework for management of the projects within the program. </a:t>
            </a:r>
          </a:p>
          <a:p>
            <a:pPr algn="l">
              <a:buFont typeface="Wingdings" panose="05000000000000000000" pitchFamily="2" charset="2"/>
              <a:buChar char="Ø"/>
            </a:pPr>
            <a:r>
              <a:rPr lang="en-US" sz="2400" dirty="0"/>
              <a:t>This includes the methodologies to be used, the change management processes to be followed, the risk management processes to be undertaken and the </a:t>
            </a:r>
            <a:r>
              <a:rPr lang="en-US" sz="2400" dirty="0" err="1"/>
              <a:t>natureof</a:t>
            </a:r>
            <a:r>
              <a:rPr lang="en-US" sz="2400" dirty="0"/>
              <a:t> reporting by each project manager. </a:t>
            </a:r>
          </a:p>
          <a:p>
            <a:pPr algn="l">
              <a:buFont typeface="Wingdings" panose="05000000000000000000" pitchFamily="2" charset="2"/>
              <a:buChar char="Ø"/>
            </a:pPr>
            <a:r>
              <a:rPr lang="en-US" sz="2400" dirty="0"/>
              <a:t>Program managers act as sponsors for the projects within their program; they are ultimately responsible for achievement of the objectives of all individual projects within the program. </a:t>
            </a:r>
          </a:p>
          <a:p>
            <a:pPr algn="l">
              <a:buFont typeface="Wingdings" panose="05000000000000000000" pitchFamily="2" charset="2"/>
              <a:buChar char="Ø"/>
            </a:pPr>
            <a:r>
              <a:rPr lang="en-US" sz="2400" dirty="0"/>
              <a:t>An additional program board might be established to take on the steering group function for the entire program.</a:t>
            </a:r>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40474"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210938529"/>
      </p:ext>
    </p:extLst>
  </p:cSld>
  <p:clrMapOvr>
    <a:masterClrMapping/>
  </p:clrMapOvr>
  <mc:AlternateContent xmlns:mc="http://schemas.openxmlformats.org/markup-compatibility/2006" xmlns:p14="http://schemas.microsoft.com/office/powerpoint/2010/main">
    <mc:Choice Requires="p14">
      <p:transition spd="slow" p14:dur="2000" advTm="141228"/>
    </mc:Choice>
    <mc:Fallback xmlns="">
      <p:transition spd="slow" advTm="1412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B408-47FF-A1D0-768B-E4F3B82D804F}"/>
              </a:ext>
            </a:extLst>
          </p:cNvPr>
          <p:cNvSpPr>
            <a:spLocks noGrp="1"/>
          </p:cNvSpPr>
          <p:nvPr>
            <p:ph type="title"/>
          </p:nvPr>
        </p:nvSpPr>
        <p:spPr/>
        <p:txBody>
          <a:bodyPr/>
          <a:lstStyle/>
          <a:p>
            <a:r>
              <a:rPr lang="en-US" dirty="0"/>
              <a:t>Strategic Project Management Offices</a:t>
            </a:r>
          </a:p>
        </p:txBody>
      </p:sp>
      <p:sp>
        <p:nvSpPr>
          <p:cNvPr id="3" name="Content Placeholder 2">
            <a:extLst>
              <a:ext uri="{FF2B5EF4-FFF2-40B4-BE49-F238E27FC236}">
                <a16:creationId xmlns:a16="http://schemas.microsoft.com/office/drawing/2014/main" id="{2959F0B2-CC8C-481E-1753-C014CB07036E}"/>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dirty="0"/>
              <a:t>Strategic project management offices are governance institutions that are either explicitly identifiable within the organization or are more implicit in other management roles such as those of Vice Presidents or heads of R&amp;D departments. </a:t>
            </a:r>
          </a:p>
          <a:p>
            <a:pPr algn="l">
              <a:buFont typeface="Wingdings" panose="05000000000000000000" pitchFamily="2" charset="2"/>
              <a:buChar char="Ø"/>
            </a:pPr>
            <a:r>
              <a:rPr lang="en-US" dirty="0"/>
              <a:t>Whether explicit or implicit, governance is always done within the organization; someone will decide which projects to accept and which ones to drop. </a:t>
            </a:r>
          </a:p>
          <a:p>
            <a:pPr algn="l">
              <a:buFont typeface="Wingdings" panose="05000000000000000000" pitchFamily="2" charset="2"/>
              <a:buChar char="Ø"/>
            </a:pPr>
            <a:r>
              <a:rPr lang="en-US" dirty="0"/>
              <a:t>This is not the case when it comes to Program Management Offices; not all organizations have them, even though they have become very popular in recent years.</a:t>
            </a:r>
          </a:p>
          <a:p>
            <a:pPr algn="l">
              <a:buFont typeface="Wingdings" panose="05000000000000000000" pitchFamily="2" charset="2"/>
              <a:buChar char="Ø"/>
            </a:pPr>
            <a:r>
              <a:rPr lang="en-US" dirty="0"/>
              <a:t>A wide variety of different types of PMO exists, from the </a:t>
            </a:r>
            <a:r>
              <a:rPr lang="en-US" dirty="0" err="1"/>
              <a:t>enterprisewide</a:t>
            </a:r>
            <a:r>
              <a:rPr lang="en-US" dirty="0"/>
              <a:t> and strategic to the operational and tactical.</a:t>
            </a:r>
          </a:p>
        </p:txBody>
      </p:sp>
      <p:sp>
        <p:nvSpPr>
          <p:cNvPr id="4" name="Date Placeholder 3">
            <a:extLst>
              <a:ext uri="{FF2B5EF4-FFF2-40B4-BE49-F238E27FC236}">
                <a16:creationId xmlns:a16="http://schemas.microsoft.com/office/drawing/2014/main" id="{64BB191A-3FEE-8AE2-AD0C-9C4556CCFCDB}"/>
              </a:ext>
            </a:extLst>
          </p:cNvPr>
          <p:cNvSpPr>
            <a:spLocks noGrp="1"/>
          </p:cNvSpPr>
          <p:nvPr>
            <p:ph type="dt" sz="half" idx="10"/>
          </p:nvPr>
        </p:nvSpPr>
        <p:spPr>
          <a:xfrm>
            <a:off x="159656" y="6474054"/>
            <a:ext cx="3528766" cy="378048"/>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4BA1D868-101A-B926-0FE3-FE6AEB5F74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D104CD2-4ABD-676F-2C8D-B094F0D6014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309562717"/>
      </p:ext>
    </p:extLst>
  </p:cSld>
  <p:clrMapOvr>
    <a:masterClrMapping/>
  </p:clrMapOvr>
  <mc:AlternateContent xmlns:mc="http://schemas.openxmlformats.org/markup-compatibility/2006" xmlns:p14="http://schemas.microsoft.com/office/powerpoint/2010/main">
    <mc:Choice Requires="p14">
      <p:transition spd="slow" p14:dur="2000" advTm="178911"/>
    </mc:Choice>
    <mc:Fallback xmlns="">
      <p:transition spd="slow" advTm="1789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690E-BF84-9734-CF1A-480FF107EA3E}"/>
              </a:ext>
            </a:extLst>
          </p:cNvPr>
          <p:cNvSpPr>
            <a:spLocks noGrp="1"/>
          </p:cNvSpPr>
          <p:nvPr>
            <p:ph type="title"/>
          </p:nvPr>
        </p:nvSpPr>
        <p:spPr/>
        <p:txBody>
          <a:bodyPr>
            <a:normAutofit fontScale="90000"/>
          </a:bodyPr>
          <a:lstStyle/>
          <a:p>
            <a:r>
              <a:rPr lang="en-US" dirty="0"/>
              <a:t>Goals of Strategic Project Management Offices</a:t>
            </a:r>
          </a:p>
        </p:txBody>
      </p:sp>
      <p:sp>
        <p:nvSpPr>
          <p:cNvPr id="3" name="Content Placeholder 2">
            <a:extLst>
              <a:ext uri="{FF2B5EF4-FFF2-40B4-BE49-F238E27FC236}">
                <a16:creationId xmlns:a16="http://schemas.microsoft.com/office/drawing/2014/main" id="{5EEF75A9-B729-679C-C961-3855C6D1EFC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Strategic PMO sets the goals to be achieved in terms of project management results. </a:t>
            </a:r>
          </a:p>
          <a:p>
            <a:pPr algn="l">
              <a:buFont typeface="Wingdings" panose="05000000000000000000" pitchFamily="2" charset="2"/>
              <a:buChar char="Ø"/>
            </a:pPr>
            <a:r>
              <a:rPr lang="en-US" sz="2400" dirty="0"/>
              <a:t>Typical objectives set by this type of PMO include Corporate Balanced Scorecard measures, such as ‘number of red projects’, or ‘revenue at risk due to red customer delivery projects’. </a:t>
            </a:r>
          </a:p>
          <a:p>
            <a:pPr algn="l">
              <a:buFont typeface="Wingdings" panose="05000000000000000000" pitchFamily="2" charset="2"/>
              <a:buChar char="Ø"/>
            </a:pPr>
            <a:r>
              <a:rPr lang="en-US" sz="2400" dirty="0"/>
              <a:t>The classification of projects by colour is typically defined along the following lines: </a:t>
            </a:r>
          </a:p>
          <a:p>
            <a:pPr algn="l"/>
            <a:r>
              <a:rPr lang="en-US" sz="2400" dirty="0"/>
              <a:t>Green: overall status OK. </a:t>
            </a:r>
          </a:p>
          <a:p>
            <a:pPr algn="l"/>
            <a:r>
              <a:rPr lang="en-US" sz="2400" dirty="0"/>
              <a:t>Yellow: plan deviation, project in need of management attention. </a:t>
            </a:r>
          </a:p>
          <a:p>
            <a:pPr algn="l"/>
            <a:r>
              <a:rPr lang="en-US" sz="2400" dirty="0"/>
              <a:t>Red: serious deviation from plan, project in danger of failure.</a:t>
            </a:r>
          </a:p>
        </p:txBody>
      </p:sp>
      <p:sp>
        <p:nvSpPr>
          <p:cNvPr id="4" name="Date Placeholder 3">
            <a:extLst>
              <a:ext uri="{FF2B5EF4-FFF2-40B4-BE49-F238E27FC236}">
                <a16:creationId xmlns:a16="http://schemas.microsoft.com/office/drawing/2014/main" id="{24D08EAD-3D3C-1055-EF97-1A4C5AAC9692}"/>
              </a:ext>
            </a:extLst>
          </p:cNvPr>
          <p:cNvSpPr>
            <a:spLocks noGrp="1"/>
          </p:cNvSpPr>
          <p:nvPr>
            <p:ph type="dt" sz="half" idx="10"/>
          </p:nvPr>
        </p:nvSpPr>
        <p:spPr>
          <a:xfrm>
            <a:off x="159656" y="6474053"/>
            <a:ext cx="3706906"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42EE53E9-0D13-4495-C43D-EB4386CF965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EEF233F-23FD-87DA-7082-AFEF87E276F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924421584"/>
      </p:ext>
    </p:extLst>
  </p:cSld>
  <p:clrMapOvr>
    <a:masterClrMapping/>
  </p:clrMapOvr>
  <mc:AlternateContent xmlns:mc="http://schemas.openxmlformats.org/markup-compatibility/2006" xmlns:p14="http://schemas.microsoft.com/office/powerpoint/2010/main">
    <mc:Choice Requires="p14">
      <p:transition spd="slow" p14:dur="2000" advTm="138507"/>
    </mc:Choice>
    <mc:Fallback xmlns="">
      <p:transition spd="slow" advTm="13850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36504-4D0C-4BEE-C4D0-835047DB387E}"/>
              </a:ext>
            </a:extLst>
          </p:cNvPr>
          <p:cNvSpPr>
            <a:spLocks noGrp="1"/>
          </p:cNvSpPr>
          <p:nvPr>
            <p:ph type="title"/>
          </p:nvPr>
        </p:nvSpPr>
        <p:spPr/>
        <p:txBody>
          <a:bodyPr/>
          <a:lstStyle/>
          <a:p>
            <a:r>
              <a:rPr lang="en-US" dirty="0"/>
              <a:t>Tactical Project Management Offices</a:t>
            </a:r>
          </a:p>
        </p:txBody>
      </p:sp>
      <p:sp>
        <p:nvSpPr>
          <p:cNvPr id="3" name="Content Placeholder 2">
            <a:extLst>
              <a:ext uri="{FF2B5EF4-FFF2-40B4-BE49-F238E27FC236}">
                <a16:creationId xmlns:a16="http://schemas.microsoft.com/office/drawing/2014/main" id="{2A576A52-7504-B09E-1C1B-B930C0F7C78B}"/>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means to achieve project goals are provided by a tactical PMO. </a:t>
            </a:r>
          </a:p>
          <a:p>
            <a:pPr algn="l">
              <a:buFont typeface="Wingdings" panose="05000000000000000000" pitchFamily="2" charset="2"/>
              <a:buChar char="Ø"/>
            </a:pPr>
            <a:r>
              <a:rPr lang="en-US" sz="2400" dirty="0"/>
              <a:t>Progress control is done by collecting performance data on all projects in a portfolio. </a:t>
            </a:r>
          </a:p>
          <a:p>
            <a:pPr algn="l">
              <a:buFont typeface="Wingdings" panose="05000000000000000000" pitchFamily="2" charset="2"/>
              <a:buChar char="Ø"/>
            </a:pPr>
            <a:r>
              <a:rPr lang="en-US" sz="2400" dirty="0"/>
              <a:t>Centralized tools are used for collection of performance data and subsequent classification of projects as red, yellow or green. </a:t>
            </a:r>
          </a:p>
          <a:p>
            <a:pPr algn="l">
              <a:buFont typeface="Wingdings" panose="05000000000000000000" pitchFamily="2" charset="2"/>
              <a:buChar char="Ø"/>
            </a:pPr>
            <a:r>
              <a:rPr lang="en-US" sz="2400" dirty="0"/>
              <a:t>This data are aggregated into an overall portfolio report for the portfolio manager, which serves as an input to further portfolio decisions and for measuring the portfolio’s contribution to corporate strategic objectives.</a:t>
            </a:r>
          </a:p>
        </p:txBody>
      </p:sp>
      <p:sp>
        <p:nvSpPr>
          <p:cNvPr id="4" name="Date Placeholder 3">
            <a:extLst>
              <a:ext uri="{FF2B5EF4-FFF2-40B4-BE49-F238E27FC236}">
                <a16:creationId xmlns:a16="http://schemas.microsoft.com/office/drawing/2014/main" id="{0CF3095E-7DC2-DC6F-CE2D-8F053A994DCC}"/>
              </a:ext>
            </a:extLst>
          </p:cNvPr>
          <p:cNvSpPr>
            <a:spLocks noGrp="1"/>
          </p:cNvSpPr>
          <p:nvPr>
            <p:ph type="dt" sz="half" idx="10"/>
          </p:nvPr>
        </p:nvSpPr>
        <p:spPr>
          <a:xfrm>
            <a:off x="159656" y="6474053"/>
            <a:ext cx="3600686"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E7D3E7F9-84FE-1F60-9E9A-2618385100D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E18A3BB-6EF9-57CE-E19A-3B84C90B01D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08851680"/>
      </p:ext>
    </p:extLst>
  </p:cSld>
  <p:clrMapOvr>
    <a:masterClrMapping/>
  </p:clrMapOvr>
  <mc:AlternateContent xmlns:mc="http://schemas.openxmlformats.org/markup-compatibility/2006" xmlns:p14="http://schemas.microsoft.com/office/powerpoint/2010/main">
    <mc:Choice Requires="p14">
      <p:transition spd="slow" p14:dur="2000" advTm="97958"/>
    </mc:Choice>
    <mc:Fallback xmlns="">
      <p:transition spd="slow" advTm="9795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968B-C25F-4812-2332-6E3D71500B55}"/>
              </a:ext>
            </a:extLst>
          </p:cNvPr>
          <p:cNvSpPr>
            <a:spLocks noGrp="1"/>
          </p:cNvSpPr>
          <p:nvPr>
            <p:ph type="title"/>
          </p:nvPr>
        </p:nvSpPr>
        <p:spPr/>
        <p:txBody>
          <a:bodyPr>
            <a:normAutofit fontScale="90000"/>
          </a:bodyPr>
          <a:lstStyle/>
          <a:p>
            <a:r>
              <a:rPr lang="en-US" dirty="0"/>
              <a:t>Project Management Governance Institutions</a:t>
            </a:r>
          </a:p>
        </p:txBody>
      </p:sp>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Using the governance paradigm and decisions made by the board of directors, project management governance institutions decides on the project management related skill levels required, the depth to which each is required, and the quantities needed.</a:t>
            </a:r>
          </a:p>
          <a:p>
            <a:pPr algn="l">
              <a:buFont typeface="Wingdings" panose="05000000000000000000" pitchFamily="2" charset="2"/>
              <a:buChar char="Ø"/>
            </a:pPr>
            <a:r>
              <a:rPr lang="en-US" sz="2400" dirty="0"/>
              <a:t>These institutions include:</a:t>
            </a:r>
          </a:p>
          <a:p>
            <a:pPr algn="l"/>
            <a:r>
              <a:rPr lang="en-US" sz="2400" dirty="0"/>
              <a:t>Middle Management.</a:t>
            </a:r>
          </a:p>
          <a:p>
            <a:pPr algn="l"/>
            <a:r>
              <a:rPr lang="en-US" sz="2400" dirty="0"/>
              <a:t>Tactical PMOs.</a:t>
            </a:r>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561531371"/>
      </p:ext>
    </p:extLst>
  </p:cSld>
  <p:clrMapOvr>
    <a:masterClrMapping/>
  </p:clrMapOvr>
  <mc:AlternateContent xmlns:mc="http://schemas.openxmlformats.org/markup-compatibility/2006" xmlns:p14="http://schemas.microsoft.com/office/powerpoint/2010/main">
    <mc:Choice Requires="p14">
      <p:transition spd="slow" p14:dur="2000" advTm="35309"/>
    </mc:Choice>
    <mc:Fallback xmlns="">
      <p:transition spd="slow" advTm="3530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968B-C25F-4812-2332-6E3D71500B55}"/>
              </a:ext>
            </a:extLst>
          </p:cNvPr>
          <p:cNvSpPr>
            <a:spLocks noGrp="1"/>
          </p:cNvSpPr>
          <p:nvPr>
            <p:ph type="title"/>
          </p:nvPr>
        </p:nvSpPr>
        <p:spPr/>
        <p:txBody>
          <a:bodyPr>
            <a:normAutofit/>
          </a:bodyPr>
          <a:lstStyle/>
          <a:p>
            <a:r>
              <a:rPr lang="en-US" dirty="0"/>
              <a:t>Middle Management</a:t>
            </a:r>
          </a:p>
        </p:txBody>
      </p:sp>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dirty="0"/>
              <a:t>Middle managers are responsible for the operational implementation of corporate strategy, which is done via ongoing processes and projects. </a:t>
            </a:r>
          </a:p>
          <a:p>
            <a:pPr algn="l">
              <a:buFont typeface="Wingdings" panose="05000000000000000000" pitchFamily="2" charset="2"/>
              <a:buChar char="Ø"/>
            </a:pPr>
            <a:r>
              <a:rPr lang="en-US" dirty="0"/>
              <a:t>For projects middle managers need to recruit, train and maintain a pool of project managers with the level of project management skills required to implement the mix of projects. </a:t>
            </a:r>
          </a:p>
          <a:p>
            <a:pPr algn="l">
              <a:buFont typeface="Wingdings" panose="05000000000000000000" pitchFamily="2" charset="2"/>
              <a:buChar char="Ø"/>
            </a:pPr>
            <a:r>
              <a:rPr lang="en-US" dirty="0"/>
              <a:t>Decisions made by middle managers include:</a:t>
            </a:r>
          </a:p>
          <a:p>
            <a:pPr algn="l"/>
            <a:r>
              <a:rPr lang="en-US" sz="2400" dirty="0"/>
              <a:t>How many different project management skills levels are needed for the projects the manager is responsible for.</a:t>
            </a:r>
          </a:p>
          <a:p>
            <a:pPr algn="l"/>
            <a:r>
              <a:rPr lang="en-US" sz="2400" dirty="0"/>
              <a:t>What are the profiles of the different skills sets needed (junior, experienced and senior project managers).</a:t>
            </a:r>
          </a:p>
          <a:p>
            <a:pPr algn="l"/>
            <a:r>
              <a:rPr lang="en-US" sz="2400" dirty="0"/>
              <a:t>What are appropriate training and certification programs for these levels.</a:t>
            </a:r>
          </a:p>
          <a:p>
            <a:pPr algn="l"/>
            <a:r>
              <a:rPr lang="en-US" sz="2400" dirty="0"/>
              <a:t>How many project managers are needed for each skill level.</a:t>
            </a:r>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884450985"/>
      </p:ext>
    </p:extLst>
  </p:cSld>
  <p:clrMapOvr>
    <a:masterClrMapping/>
  </p:clrMapOvr>
  <mc:AlternateContent xmlns:mc="http://schemas.openxmlformats.org/markup-compatibility/2006" xmlns:p14="http://schemas.microsoft.com/office/powerpoint/2010/main">
    <mc:Choice Requires="p14">
      <p:transition spd="slow" p14:dur="2000" advTm="157770"/>
    </mc:Choice>
    <mc:Fallback xmlns="">
      <p:transition spd="slow" advTm="15777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968B-C25F-4812-2332-6E3D71500B55}"/>
              </a:ext>
            </a:extLst>
          </p:cNvPr>
          <p:cNvSpPr>
            <a:spLocks noGrp="1"/>
          </p:cNvSpPr>
          <p:nvPr>
            <p:ph type="title"/>
          </p:nvPr>
        </p:nvSpPr>
        <p:spPr/>
        <p:txBody>
          <a:bodyPr>
            <a:normAutofit/>
          </a:bodyPr>
          <a:lstStyle/>
          <a:p>
            <a:r>
              <a:rPr lang="en-US" dirty="0"/>
              <a:t>Tactical PMOs</a:t>
            </a:r>
          </a:p>
        </p:txBody>
      </p:sp>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fontScale="85000" lnSpcReduction="10000"/>
          </a:bodyPr>
          <a:lstStyle/>
          <a:p>
            <a:pPr algn="l">
              <a:buFont typeface="Wingdings" panose="05000000000000000000" pitchFamily="2" charset="2"/>
              <a:buChar char="Ø"/>
            </a:pPr>
            <a:r>
              <a:rPr lang="en-US" dirty="0"/>
              <a:t>Tactical PMOs work with project managers to ensure each project uses the optimal depth and breadth of methodologies, processes, techniques, tools and other management functions. </a:t>
            </a:r>
          </a:p>
          <a:p>
            <a:pPr algn="l">
              <a:buFont typeface="Wingdings" panose="05000000000000000000" pitchFamily="2" charset="2"/>
              <a:buChar char="Ø"/>
            </a:pPr>
            <a:r>
              <a:rPr lang="en-US" dirty="0"/>
              <a:t>Tactical PMOs often provide training and consulting services to project managers. </a:t>
            </a:r>
          </a:p>
          <a:p>
            <a:pPr algn="l">
              <a:buFont typeface="Wingdings" panose="05000000000000000000" pitchFamily="2" charset="2"/>
              <a:buChar char="Ø"/>
            </a:pPr>
            <a:r>
              <a:rPr lang="en-US" dirty="0"/>
              <a:t>Questions addressed at the level of the tactical PMO include:</a:t>
            </a:r>
          </a:p>
          <a:p>
            <a:pPr algn="l"/>
            <a:r>
              <a:rPr lang="en-US" sz="2400" dirty="0"/>
              <a:t>Which methods, tools, techniques should be used for the different projects in the organization?</a:t>
            </a:r>
          </a:p>
          <a:p>
            <a:pPr algn="l"/>
            <a:r>
              <a:rPr lang="en-US" sz="2400" dirty="0"/>
              <a:t>Which areas of project management should be improved within the organization?</a:t>
            </a:r>
          </a:p>
          <a:p>
            <a:pPr algn="l"/>
            <a:r>
              <a:rPr lang="en-US" sz="2400" dirty="0"/>
              <a:t>How do we ensure use of appropriate methods, tools and techniques in the project management community?</a:t>
            </a:r>
          </a:p>
          <a:p>
            <a:pPr algn="l"/>
            <a:r>
              <a:rPr lang="en-US" sz="2400" dirty="0"/>
              <a:t>How do we ensure a seamless information flow among and between the different governance institutions?</a:t>
            </a:r>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981057204"/>
      </p:ext>
    </p:extLst>
  </p:cSld>
  <p:clrMapOvr>
    <a:masterClrMapping/>
  </p:clrMapOvr>
  <mc:AlternateContent xmlns:mc="http://schemas.openxmlformats.org/markup-compatibility/2006" xmlns:p14="http://schemas.microsoft.com/office/powerpoint/2010/main">
    <mc:Choice Requires="p14">
      <p:transition spd="slow" p14:dur="2000" advTm="152969"/>
    </mc:Choice>
    <mc:Fallback xmlns="">
      <p:transition spd="slow" advTm="15296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9575E-60A7-E621-6B81-4C7FFB126F84}"/>
              </a:ext>
            </a:extLst>
          </p:cNvPr>
          <p:cNvSpPr>
            <a:spLocks noGrp="1"/>
          </p:cNvSpPr>
          <p:nvPr>
            <p:ph type="title"/>
          </p:nvPr>
        </p:nvSpPr>
        <p:spPr/>
        <p:txBody>
          <a:bodyPr>
            <a:normAutofit/>
          </a:bodyPr>
          <a:lstStyle/>
          <a:p>
            <a:r>
              <a:rPr lang="en-US" dirty="0"/>
              <a:t>Existing Standards and Guidelines</a:t>
            </a:r>
          </a:p>
        </p:txBody>
      </p:sp>
      <p:sp>
        <p:nvSpPr>
          <p:cNvPr id="3" name="Content Placeholder 2">
            <a:extLst>
              <a:ext uri="{FF2B5EF4-FFF2-40B4-BE49-F238E27FC236}">
                <a16:creationId xmlns:a16="http://schemas.microsoft.com/office/drawing/2014/main" id="{E2E1984D-B244-36C4-C1EB-CA80028A9A22}"/>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sz="2400" dirty="0"/>
              <a:t>The APM Guide to governance of project management is addressed in relation to four main dimensions:</a:t>
            </a:r>
          </a:p>
          <a:p>
            <a:pPr algn="l"/>
            <a:r>
              <a:rPr lang="en-US" sz="2400" dirty="0"/>
              <a:t>Portfolio direction effectiveness and efficiency.</a:t>
            </a:r>
          </a:p>
          <a:p>
            <a:pPr algn="l"/>
            <a:r>
              <a:rPr lang="en-US" sz="2400" dirty="0"/>
              <a:t>Project sponsorship effectiveness and efficiency.</a:t>
            </a:r>
          </a:p>
          <a:p>
            <a:pPr algn="l"/>
            <a:r>
              <a:rPr lang="en-US" sz="2400" dirty="0"/>
              <a:t>Project management effectiveness and efficiency.</a:t>
            </a:r>
          </a:p>
          <a:p>
            <a:pPr algn="l"/>
            <a:r>
              <a:rPr lang="en-US" sz="2400" dirty="0"/>
              <a:t>Disclosure and reporting.</a:t>
            </a:r>
          </a:p>
          <a:p>
            <a:pPr algn="l">
              <a:buFont typeface="Wingdings" panose="05000000000000000000" pitchFamily="2" charset="2"/>
              <a:buChar char="Ø"/>
            </a:pPr>
            <a:r>
              <a:rPr lang="en-US" sz="2400" dirty="0"/>
              <a:t>APM defines eleven Governance of Project Management Principles that endure the best implementation of governance within projects, programs, and portfolios.</a:t>
            </a:r>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BB521067-AEEA-3DA9-6762-9FBC08F8D8A5}"/>
              </a:ext>
            </a:extLst>
          </p:cNvPr>
          <p:cNvSpPr>
            <a:spLocks noGrp="1"/>
          </p:cNvSpPr>
          <p:nvPr>
            <p:ph type="dt" sz="half" idx="10"/>
          </p:nvPr>
        </p:nvSpPr>
        <p:spPr>
          <a:xfrm>
            <a:off x="159656" y="6474053"/>
            <a:ext cx="3529842"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D7D0F5F5-AA6A-CE3F-8A09-069318A60F5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9ED43EA-72E8-73DF-BDA0-C150A27B949C}"/>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72867762"/>
      </p:ext>
    </p:extLst>
  </p:cSld>
  <p:clrMapOvr>
    <a:masterClrMapping/>
  </p:clrMapOvr>
  <mc:AlternateContent xmlns:mc="http://schemas.openxmlformats.org/markup-compatibility/2006" xmlns:p14="http://schemas.microsoft.com/office/powerpoint/2010/main">
    <mc:Choice Requires="p14">
      <p:transition spd="slow" p14:dur="2000" advTm="90716"/>
    </mc:Choice>
    <mc:Fallback xmlns="">
      <p:transition spd="slow" advTm="9071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Existing Standards and Guidelines</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Autofit/>
          </a:bodyPr>
          <a:lstStyle/>
          <a:p>
            <a:pPr marR="0" lvl="0" rtl="0">
              <a:lnSpc>
                <a:spcPct val="107000"/>
              </a:lnSpc>
              <a:spcBef>
                <a:spcPts val="0"/>
              </a:spcBef>
              <a:spcAft>
                <a:spcPts val="600"/>
              </a:spcAft>
              <a:buFont typeface="Wingdings" panose="05000000000000000000" pitchFamily="2" charset="2"/>
              <a:buChar char="Ø"/>
            </a:pPr>
            <a:r>
              <a:rPr lang="en-GB" sz="2400" kern="100" dirty="0">
                <a:effectLst/>
                <a:latin typeface="Times New Roman" panose="02020603050405020304" pitchFamily="18" charset="0"/>
                <a:ea typeface="Calibri" panose="020F0502020204030204" pitchFamily="34" charset="0"/>
                <a:cs typeface="Arial" panose="020B0604020202020204" pitchFamily="34" charset="0"/>
              </a:rPr>
              <a:t>APM project management governance principles:</a:t>
            </a:r>
          </a:p>
          <a:p>
            <a:pPr marL="342900" marR="0" lvl="0" indent="-342900" rtl="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The Steering Group has overall responsibility for governance of projects.</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The roles, responsibilities and performance criteria for the governance of projects management are clearly defined.</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Disciplined governance arrangements, supported by appropriate methods and controls, are supplied throughout the project life cycle.</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A coherent and supportive relationship is demonstrated between the overall business strategy and the project portfolio.</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All projects have an approved plan containing authorization points at which the business case is reviewed and approved. Decisions made at authorization points are recorded and communicated.</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Members of delegated authorization bodies have sufficient representation, competence, authority and resources to enable them to make appropriate decisions.</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The project business case is supported by relevant and realistic information that provides a reliable basis for making authorization decisions.</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The Steering Group or its delegated agents decide when independent review of projects and project management systems is required and implement such scrutiny accordingly.</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There are clearly defined criteria for reporting project status and for the escalation of risks and issues to the levels required by the organization.</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The organization fosters a culture of improvement and of frank internal disclosure of project information.</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mj-lt"/>
              <a:buAutoNum type="arabicPeriod"/>
            </a:pPr>
            <a:r>
              <a:rPr lang="en-GB" sz="1650" kern="100" dirty="0">
                <a:effectLst/>
                <a:latin typeface="Times New Roman" panose="02020603050405020304" pitchFamily="18" charset="0"/>
                <a:ea typeface="Calibri" panose="020F0502020204030204" pitchFamily="34" charset="0"/>
                <a:cs typeface="Arial" panose="020B0604020202020204" pitchFamily="34" charset="0"/>
              </a:rPr>
              <a:t>Project stakeholders are engaged at a level appropriate to their importance in the organization and in a manner that fosters trust.</a:t>
            </a:r>
            <a:endParaRPr lang="en-US" sz="165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32815181"/>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Autofit/>
          </a:bodyPr>
          <a:lstStyle/>
          <a:p>
            <a:pPr marR="0" lvl="0" algn="l" rtl="0">
              <a:spcBef>
                <a:spcPts val="0"/>
              </a:spcBef>
              <a:spcAft>
                <a:spcPts val="600"/>
              </a:spcAft>
              <a:buFont typeface="Wingdings" panose="05000000000000000000" pitchFamily="2" charset="2"/>
              <a:buChar char="Ø"/>
            </a:pPr>
            <a:r>
              <a:rPr lang="en-US" sz="2400" dirty="0"/>
              <a:t>The heart of each project is an </a:t>
            </a:r>
            <a:r>
              <a:rPr lang="en-US" sz="2400" dirty="0" err="1"/>
              <a:t>endeavour</a:t>
            </a:r>
            <a:r>
              <a:rPr lang="en-US" sz="2400" dirty="0"/>
              <a:t> to create an outcome. </a:t>
            </a:r>
          </a:p>
          <a:p>
            <a:pPr marR="0" lvl="0" algn="l" rtl="0">
              <a:spcBef>
                <a:spcPts val="0"/>
              </a:spcBef>
              <a:spcAft>
                <a:spcPts val="600"/>
              </a:spcAft>
              <a:buFont typeface="Wingdings" panose="05000000000000000000" pitchFamily="2" charset="2"/>
              <a:buChar char="Ø"/>
            </a:pPr>
            <a:r>
              <a:rPr lang="en-US" sz="2400" dirty="0"/>
              <a:t>Projects are created to accomplish an organization’s strategy.</a:t>
            </a:r>
          </a:p>
          <a:p>
            <a:pPr marR="0" lvl="0" algn="l" rtl="0">
              <a:spcBef>
                <a:spcPts val="0"/>
              </a:spcBef>
              <a:spcAft>
                <a:spcPts val="600"/>
              </a:spcAft>
              <a:buFont typeface="Wingdings" panose="05000000000000000000" pitchFamily="2" charset="2"/>
              <a:buChar char="Ø"/>
            </a:pPr>
            <a:r>
              <a:rPr lang="en-US" sz="2400" dirty="0"/>
              <a:t>Strategy determines the strategic goals necessary, which, in turn, determine the goals of the project portfolios, as well as the projects and programs required within the portfolio,</a:t>
            </a:r>
          </a:p>
          <a:p>
            <a:pPr marR="0" lvl="0" algn="l" rtl="0">
              <a:spcBef>
                <a:spcPts val="0"/>
              </a:spcBef>
              <a:spcAft>
                <a:spcPts val="600"/>
              </a:spcAft>
              <a:buFont typeface="Wingdings" panose="05000000000000000000" pitchFamily="2" charset="2"/>
              <a:buChar char="Ø"/>
            </a:pPr>
            <a:r>
              <a:rPr lang="en-US" sz="2400" dirty="0"/>
              <a:t>Project Management Offices (PMO) or similar control structures enable control of the alignment between strategy and capabilities via information flow from projects to the various governance levels in the organization.</a:t>
            </a:r>
          </a:p>
          <a:p>
            <a:pPr marR="0" lvl="0" rtl="0">
              <a:lnSpc>
                <a:spcPct val="107000"/>
              </a:lnSpc>
              <a:spcBef>
                <a:spcPts val="0"/>
              </a:spcBef>
              <a:spcAft>
                <a:spcPts val="600"/>
              </a:spcAft>
              <a:buFont typeface="Wingdings" panose="05000000000000000000" pitchFamily="2" charset="2"/>
              <a:buChar char="Ø"/>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01651"/>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357374548"/>
      </p:ext>
    </p:extLst>
  </p:cSld>
  <p:clrMapOvr>
    <a:masterClrMapping/>
  </p:clrMapOvr>
  <mc:AlternateContent xmlns:mc="http://schemas.openxmlformats.org/markup-compatibility/2006" xmlns:p14="http://schemas.microsoft.com/office/powerpoint/2010/main">
    <mc:Choice Requires="p14">
      <p:transition spd="slow" p14:dur="2000" advTm="106682"/>
    </mc:Choice>
    <mc:Fallback xmlns="">
      <p:transition spd="slow" advTm="10668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Autofit/>
          </a:bodyPr>
          <a:lstStyle/>
          <a:p>
            <a:pPr algn="l">
              <a:spcBef>
                <a:spcPts val="0"/>
              </a:spcBef>
              <a:spcAft>
                <a:spcPts val="600"/>
              </a:spcAft>
              <a:buFont typeface="Wingdings" panose="05000000000000000000" pitchFamily="2" charset="2"/>
              <a:buChar char="Ø"/>
            </a:pPr>
            <a:r>
              <a:rPr lang="en-US" sz="2400" dirty="0"/>
              <a:t>Project governance in projects as temporary organizations aims to achieve a consistent and predictable delivery of projects and programs in accordance with their planned contribution to corporate strategy and stakeholder expectations.</a:t>
            </a:r>
          </a:p>
          <a:p>
            <a:pPr algn="l">
              <a:spcBef>
                <a:spcPts val="0"/>
              </a:spcBef>
              <a:spcAft>
                <a:spcPts val="600"/>
              </a:spcAft>
              <a:buFont typeface="Wingdings" panose="05000000000000000000" pitchFamily="2" charset="2"/>
              <a:buChar char="Ø"/>
            </a:pPr>
            <a:r>
              <a:rPr lang="en-US" sz="2400" dirty="0"/>
              <a:t>The purpose of governance structures is the alignment of the objectives within organization to allow for most effective and efficient project planning and execution.</a:t>
            </a:r>
          </a:p>
          <a:p>
            <a:pPr algn="l">
              <a:spcBef>
                <a:spcPts val="0"/>
              </a:spcBef>
              <a:spcAft>
                <a:spcPts val="600"/>
              </a:spcAft>
              <a:buFont typeface="Wingdings" panose="05000000000000000000" pitchFamily="2" charset="2"/>
              <a:buChar char="Ø"/>
            </a:pPr>
            <a:r>
              <a:rPr lang="en-US" sz="2400" dirty="0"/>
              <a:t>Objectives of project governance include fostering of an environment allowing projects to be successful; prioritization of projects for best use of resources; identification of projects in trouble; and rescue, suspension or termination of these projects as appropriate.</a:t>
            </a:r>
          </a:p>
          <a:p>
            <a:pPr marR="0" lvl="0" rtl="0">
              <a:lnSpc>
                <a:spcPct val="107000"/>
              </a:lnSpc>
              <a:spcBef>
                <a:spcPts val="0"/>
              </a:spcBef>
              <a:spcAft>
                <a:spcPts val="600"/>
              </a:spcAft>
              <a:buFont typeface="Wingdings" panose="05000000000000000000" pitchFamily="2" charset="2"/>
              <a:buChar char="Ø"/>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706905" cy="301651"/>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043451141"/>
      </p:ext>
    </p:extLst>
  </p:cSld>
  <p:clrMapOvr>
    <a:masterClrMapping/>
  </p:clrMapOvr>
  <mc:AlternateContent xmlns:mc="http://schemas.openxmlformats.org/markup-compatibility/2006" xmlns:p14="http://schemas.microsoft.com/office/powerpoint/2010/main">
    <mc:Choice Requires="p14">
      <p:transition spd="slow" p14:dur="2000" advTm="106357"/>
    </mc:Choice>
    <mc:Fallback xmlns="">
      <p:transition spd="slow" advTm="10635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Autofit/>
          </a:bodyPr>
          <a:lstStyle/>
          <a:p>
            <a:pPr marR="0" lvl="0" algn="l" rtl="0">
              <a:spcBef>
                <a:spcPts val="0"/>
              </a:spcBef>
              <a:spcAft>
                <a:spcPts val="600"/>
              </a:spcAft>
              <a:buFont typeface="Wingdings" panose="05000000000000000000" pitchFamily="2" charset="2"/>
              <a:buChar char="Ø"/>
            </a:pPr>
            <a:r>
              <a:rPr lang="en-US" sz="2400" dirty="0"/>
              <a:t>Institutions responsible for governance of portfolios are the board of directors, the portfolio management committee, or the sponsors and steering groups.</a:t>
            </a:r>
          </a:p>
          <a:p>
            <a:pPr marR="0" lvl="0" algn="l" rtl="0">
              <a:spcBef>
                <a:spcPts val="0"/>
              </a:spcBef>
              <a:spcAft>
                <a:spcPts val="600"/>
              </a:spcAft>
              <a:buFont typeface="Wingdings" panose="05000000000000000000" pitchFamily="2" charset="2"/>
              <a:buChar char="Ø"/>
            </a:pPr>
            <a:r>
              <a:rPr lang="en-US" sz="2400" dirty="0"/>
              <a:t>Governance of individual projects is done mainly through portfolio managers, sponsors/steering groups and strategic PMOs.</a:t>
            </a:r>
          </a:p>
          <a:p>
            <a:pPr marR="0" lvl="0" algn="l" rtl="0">
              <a:spcBef>
                <a:spcPts val="0"/>
              </a:spcBef>
              <a:spcAft>
                <a:spcPts val="600"/>
              </a:spcAft>
              <a:buFont typeface="Wingdings" panose="05000000000000000000" pitchFamily="2" charset="2"/>
              <a:buChar char="Ø"/>
            </a:pPr>
            <a:r>
              <a:rPr lang="en-US" sz="2400" dirty="0"/>
              <a:t>Program managers act as sponsors for the projects within their program; they are ultimately responsible for achievement of the objectives of all individual projects within the program.</a:t>
            </a:r>
          </a:p>
          <a:p>
            <a:pPr marR="0" lvl="0" algn="l" rtl="0">
              <a:spcBef>
                <a:spcPts val="0"/>
              </a:spcBef>
              <a:spcAft>
                <a:spcPts val="600"/>
              </a:spcAft>
              <a:buFont typeface="Wingdings" panose="05000000000000000000" pitchFamily="2" charset="2"/>
              <a:buChar char="Ø"/>
            </a:pPr>
            <a:r>
              <a:rPr lang="en-US" sz="2400" dirty="0"/>
              <a:t>An additional program board might be established to take on the steering group function for the entire program.</a:t>
            </a:r>
          </a:p>
          <a:p>
            <a:pPr marR="0" lvl="0" rtl="0">
              <a:lnSpc>
                <a:spcPct val="107000"/>
              </a:lnSpc>
              <a:spcBef>
                <a:spcPts val="0"/>
              </a:spcBef>
              <a:spcAft>
                <a:spcPts val="600"/>
              </a:spcAft>
              <a:buFont typeface="Wingdings" panose="05000000000000000000" pitchFamily="2" charset="2"/>
              <a:buChar char="Ø"/>
            </a:pP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69863" cy="365125"/>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0257791"/>
      </p:ext>
    </p:extLst>
  </p:cSld>
  <p:clrMapOvr>
    <a:masterClrMapping/>
  </p:clrMapOvr>
  <mc:AlternateContent xmlns:mc="http://schemas.openxmlformats.org/markup-compatibility/2006" xmlns:p14="http://schemas.microsoft.com/office/powerpoint/2010/main">
    <mc:Choice Requires="p14">
      <p:transition spd="slow" p14:dur="2000" advTm="127450"/>
    </mc:Choice>
    <mc:Fallback xmlns="">
      <p:transition spd="slow" advTm="1274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Task 1</a:t>
            </a:r>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Think of projects as temporary organizations that have their own structures, roles, and responsibilities and try write down what implications this conceptualization has on project management?</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537069103"/>
      </p:ext>
    </p:extLst>
  </p:cSld>
  <p:clrMapOvr>
    <a:masterClrMapping/>
  </p:clrMapOvr>
  <mc:AlternateContent xmlns:mc="http://schemas.openxmlformats.org/markup-compatibility/2006" xmlns:p14="http://schemas.microsoft.com/office/powerpoint/2010/main">
    <mc:Choice Requires="p14">
      <p:transition spd="slow" p14:dur="2000" advTm="19740"/>
    </mc:Choice>
    <mc:Fallback xmlns="">
      <p:transition spd="slow" advTm="197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Task 2</a:t>
            </a:r>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Try to explore the governance structures of well-known international organizations and map down how project, program, and portfolios governance structures are derived from the parent organizations’ corporate level governance structures?</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934590616"/>
      </p:ext>
    </p:extLst>
  </p:cSld>
  <p:clrMapOvr>
    <a:masterClrMapping/>
  </p:clrMapOvr>
  <mc:AlternateContent xmlns:mc="http://schemas.openxmlformats.org/markup-compatibility/2006" xmlns:p14="http://schemas.microsoft.com/office/powerpoint/2010/main">
    <mc:Choice Requires="p14">
      <p:transition spd="slow" p14:dur="2000" advTm="1483"/>
    </mc:Choice>
    <mc:Fallback xmlns="">
      <p:transition spd="slow" advTm="14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Task 3</a:t>
            </a:r>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Explore other existing guidelines, standards, and principles necessary for the appropriate governance of projects, programs, and portfolios?</a:t>
            </a:r>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651365279"/>
      </p:ext>
    </p:extLst>
  </p:cSld>
  <p:clrMapOvr>
    <a:masterClrMapping/>
  </p:clrMapOvr>
  <mc:AlternateContent xmlns:mc="http://schemas.openxmlformats.org/markup-compatibility/2006" xmlns:p14="http://schemas.microsoft.com/office/powerpoint/2010/main">
    <mc:Choice Requires="p14">
      <p:transition spd="slow" p14:dur="2000" advTm="910"/>
    </mc:Choice>
    <mc:Fallback xmlns="">
      <p:transition spd="slow" advTm="9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endParaRPr lang="en-US" dirty="0"/>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marL="0" indent="0" algn="ctr">
              <a:buNone/>
            </a:pPr>
            <a:endParaRPr lang="en-US" sz="4000" b="1" dirty="0"/>
          </a:p>
          <a:p>
            <a:pPr marL="0" indent="0" algn="ctr">
              <a:buNone/>
            </a:pPr>
            <a:r>
              <a:rPr lang="en-US" sz="4000" b="1" dirty="0"/>
              <a:t>Thank You For Listening</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Ch3 - Creating Project-focused Governance Structures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971768692"/>
      </p:ext>
    </p:extLst>
  </p:cSld>
  <p:clrMapOvr>
    <a:masterClrMapping/>
  </p:clrMapOvr>
  <mc:AlternateContent xmlns:mc="http://schemas.openxmlformats.org/markup-compatibility/2006" xmlns:p14="http://schemas.microsoft.com/office/powerpoint/2010/main">
    <mc:Choice Requires="p14">
      <p:transition spd="slow" p14:dur="2000" advTm="5950"/>
    </mc:Choice>
    <mc:Fallback xmlns="">
      <p:transition spd="slow" advTm="5950"/>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a:xfrm>
            <a:off x="159656" y="6474053"/>
            <a:ext cx="3652056" cy="365125"/>
          </a:xfrm>
        </p:spPr>
        <p:txBody>
          <a:bodyPr/>
          <a:lstStyle/>
          <a:p>
            <a:r>
              <a:rPr lang="en-US" dirty="0"/>
              <a:t>Ch3 - Creating Project-focused Governance Structures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PMG 424 - Project Governance</a:t>
            </a:r>
            <a:endParaRPr lang="en-US" dirty="0"/>
          </a:p>
        </p:txBody>
      </p:sp>
      <p:pic>
        <p:nvPicPr>
          <p:cNvPr id="8" name="Picture 7">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811712" y="2137025"/>
            <a:ext cx="4283418" cy="4251116"/>
          </a:xfrm>
          <a:prstGeom prst="rect">
            <a:avLst/>
          </a:prstGeom>
        </p:spPr>
      </p:pic>
    </p:spTree>
    <p:extLst>
      <p:ext uri="{BB962C8B-B14F-4D97-AF65-F5344CB8AC3E}">
        <p14:creationId xmlns:p14="http://schemas.microsoft.com/office/powerpoint/2010/main" val="1341733940"/>
      </p:ext>
    </p:extLst>
  </p:cSld>
  <p:clrMapOvr>
    <a:masterClrMapping/>
  </p:clrMapOvr>
  <mc:AlternateContent xmlns:mc="http://schemas.openxmlformats.org/markup-compatibility/2006" xmlns:p14="http://schemas.microsoft.com/office/powerpoint/2010/main">
    <mc:Choice Requires="p14">
      <p:transition spd="slow" p14:dur="2000" advTm="14979"/>
    </mc:Choice>
    <mc:Fallback xmlns="">
      <p:transition spd="slow" advTm="1497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4762</TotalTime>
  <Words>3954</Words>
  <Application>Microsoft Office PowerPoint</Application>
  <PresentationFormat>Widescreen</PresentationFormat>
  <Paragraphs>332</Paragraphs>
  <Slides>40</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Times New Roman</vt:lpstr>
      <vt:lpstr>Wingdings</vt:lpstr>
      <vt:lpstr>Office Theme</vt:lpstr>
      <vt:lpstr>PowerPoint Presentation</vt:lpstr>
      <vt:lpstr>Learning Outcomes</vt:lpstr>
      <vt:lpstr>Projects and Strategy</vt:lpstr>
      <vt:lpstr>The Delivery Circle </vt:lpstr>
      <vt:lpstr>The Control Circle </vt:lpstr>
      <vt:lpstr>Projects as Temporary Organizations</vt:lpstr>
      <vt:lpstr>Projects as Temporary Organizations</vt:lpstr>
      <vt:lpstr>Why We Need Project Governance</vt:lpstr>
      <vt:lpstr>Objectives of Project Governance </vt:lpstr>
      <vt:lpstr>Governance Institutions</vt:lpstr>
      <vt:lpstr>Board of Directors</vt:lpstr>
      <vt:lpstr>Board of Directors and Projects</vt:lpstr>
      <vt:lpstr>Board of Directors and Project Management</vt:lpstr>
      <vt:lpstr>Decisions of the Board of Directors</vt:lpstr>
      <vt:lpstr>Individual Project Governance</vt:lpstr>
      <vt:lpstr>Portfolio Governance</vt:lpstr>
      <vt:lpstr>Governance Decisions at the Portfolio Level</vt:lpstr>
      <vt:lpstr>Sponsors</vt:lpstr>
      <vt:lpstr>Steering Groups</vt:lpstr>
      <vt:lpstr>Minimum Steering Group Members</vt:lpstr>
      <vt:lpstr>Expanded Steering Group Members</vt:lpstr>
      <vt:lpstr>How Things Work</vt:lpstr>
      <vt:lpstr>How Things Work</vt:lpstr>
      <vt:lpstr>Program Governance</vt:lpstr>
      <vt:lpstr>Strategic Project Management Offices</vt:lpstr>
      <vt:lpstr>Goals of Strategic Project Management Offices</vt:lpstr>
      <vt:lpstr>Tactical Project Management Offices</vt:lpstr>
      <vt:lpstr>Project Management Governance Institutions</vt:lpstr>
      <vt:lpstr>Middle Management</vt:lpstr>
      <vt:lpstr>Tactical PMOs</vt:lpstr>
      <vt:lpstr>Existing Standards and Guidelines</vt:lpstr>
      <vt:lpstr>Existing Standards and Guidelines</vt:lpstr>
      <vt:lpstr>Conclusion</vt:lpstr>
      <vt:lpstr>Conclusion</vt:lpstr>
      <vt:lpstr>Conclusion</vt:lpstr>
      <vt:lpstr>Task 1</vt:lpstr>
      <vt:lpstr>Task 2</vt:lpstr>
      <vt:lpstr>Task 3</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Dr Hakem Sharari</cp:lastModifiedBy>
  <cp:revision>300</cp:revision>
  <dcterms:created xsi:type="dcterms:W3CDTF">2023-09-12T14:13:52Z</dcterms:created>
  <dcterms:modified xsi:type="dcterms:W3CDTF">2023-10-17T20:05:56Z</dcterms:modified>
</cp:coreProperties>
</file>