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2"/>
  </p:notesMasterIdLst>
  <p:sldIdLst>
    <p:sldId id="569" r:id="rId2"/>
    <p:sldId id="570" r:id="rId3"/>
    <p:sldId id="695" r:id="rId4"/>
    <p:sldId id="706" r:id="rId5"/>
    <p:sldId id="662" r:id="rId6"/>
    <p:sldId id="712" r:id="rId7"/>
    <p:sldId id="664" r:id="rId8"/>
    <p:sldId id="663" r:id="rId9"/>
    <p:sldId id="696" r:id="rId10"/>
    <p:sldId id="665" r:id="rId11"/>
    <p:sldId id="713" r:id="rId12"/>
    <p:sldId id="707" r:id="rId13"/>
    <p:sldId id="666" r:id="rId14"/>
    <p:sldId id="670" r:id="rId15"/>
    <p:sldId id="669" r:id="rId16"/>
    <p:sldId id="671" r:id="rId17"/>
    <p:sldId id="672" r:id="rId18"/>
    <p:sldId id="657" r:id="rId19"/>
    <p:sldId id="673" r:id="rId20"/>
    <p:sldId id="697" r:id="rId21"/>
    <p:sldId id="702" r:id="rId22"/>
    <p:sldId id="698" r:id="rId23"/>
    <p:sldId id="703" r:id="rId24"/>
    <p:sldId id="699" r:id="rId25"/>
    <p:sldId id="700" r:id="rId26"/>
    <p:sldId id="701" r:id="rId27"/>
    <p:sldId id="708" r:id="rId28"/>
    <p:sldId id="714" r:id="rId29"/>
    <p:sldId id="709" r:id="rId30"/>
    <p:sldId id="674" r:id="rId31"/>
    <p:sldId id="675" r:id="rId32"/>
    <p:sldId id="676" r:id="rId33"/>
    <p:sldId id="677" r:id="rId34"/>
    <p:sldId id="661" r:id="rId35"/>
    <p:sldId id="704" r:id="rId36"/>
    <p:sldId id="705" r:id="rId37"/>
    <p:sldId id="710" r:id="rId38"/>
    <p:sldId id="678" r:id="rId39"/>
    <p:sldId id="679" r:id="rId40"/>
    <p:sldId id="680" r:id="rId41"/>
    <p:sldId id="681" r:id="rId42"/>
    <p:sldId id="658" r:id="rId43"/>
    <p:sldId id="682" r:id="rId44"/>
    <p:sldId id="683" r:id="rId45"/>
    <p:sldId id="654" r:id="rId46"/>
    <p:sldId id="656" r:id="rId47"/>
    <p:sldId id="684" r:id="rId48"/>
    <p:sldId id="685" r:id="rId49"/>
    <p:sldId id="687" r:id="rId50"/>
    <p:sldId id="688" r:id="rId51"/>
    <p:sldId id="686" r:id="rId52"/>
    <p:sldId id="689" r:id="rId53"/>
    <p:sldId id="711" r:id="rId54"/>
    <p:sldId id="690" r:id="rId55"/>
    <p:sldId id="691" r:id="rId56"/>
    <p:sldId id="693" r:id="rId57"/>
    <p:sldId id="692" r:id="rId58"/>
    <p:sldId id="694" r:id="rId59"/>
    <p:sldId id="627" r:id="rId60"/>
    <p:sldId id="628"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7D31"/>
    <a:srgbClr val="AFECFF"/>
    <a:srgbClr val="D6A300"/>
    <a:srgbClr val="66CCFF"/>
    <a:srgbClr val="35A8E0"/>
    <a:srgbClr val="4472C4"/>
    <a:srgbClr val="8A593C"/>
    <a:srgbClr val="D18543"/>
    <a:srgbClr val="000000"/>
    <a:srgbClr val="669BB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13" autoAdjust="0"/>
    <p:restoredTop sz="93738" autoAdjust="0"/>
  </p:normalViewPr>
  <p:slideViewPr>
    <p:cSldViewPr snapToGrid="0">
      <p:cViewPr varScale="1">
        <p:scale>
          <a:sx n="55" d="100"/>
          <a:sy n="55" d="100"/>
        </p:scale>
        <p:origin x="24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11/12/2024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extLst>
      <p:ext uri="{BB962C8B-B14F-4D97-AF65-F5344CB8AC3E}">
        <p14:creationId xmlns:p14="http://schemas.microsoft.com/office/powerpoint/2010/main" val="1085167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3047594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60</a:t>
            </a:fld>
            <a:endParaRPr lang="en-US"/>
          </a:p>
        </p:txBody>
      </p:sp>
    </p:spTree>
    <p:extLst>
      <p:ext uri="{BB962C8B-B14F-4D97-AF65-F5344CB8AC3E}">
        <p14:creationId xmlns:p14="http://schemas.microsoft.com/office/powerpoint/2010/main" val="1498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11/12/2024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transition spd="slow">
    <p:comb/>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11/12/2024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transition spd="slow">
    <p:comb/>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11/12/2024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transition spd="slow">
    <p:comb/>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11/12/2024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transition spd="slow">
    <p:comb/>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11/12/2024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transition spd="slow">
    <p:comb/>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11/12/2024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transition spd="slow">
    <p:comb/>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11/12/2024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transition spd="slow">
    <p:comb/>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11/12/2024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transition spd="slow">
    <p:comb/>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11/12/2024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transition spd="slow">
    <p:comb/>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11/12/2024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transition spd="slow">
    <p:comb/>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11/12/2024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transition spd="slow">
    <p:comb/>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11/12/2024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6" r:id="rId13"/>
    <p:sldLayoutId id="2147483667" r:id="rId14"/>
    <p:sldLayoutId id="2147483668" r:id="rId15"/>
  </p:sldLayoutIdLst>
  <p:transition spd="slow">
    <p:comb/>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5.xml"/><Relationship Id="rId4" Type="http://schemas.microsoft.com/office/2007/relationships/hdphoto" Target="../media/hdphoto1.wdp"/></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5.xml"/><Relationship Id="rId4" Type="http://schemas.microsoft.com/office/2007/relationships/hdphoto" Target="../media/hdphoto2.wdp"/></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15.xml"/><Relationship Id="rId4" Type="http://schemas.microsoft.com/office/2007/relationships/hdphoto" Target="../media/hdphoto3.wdp"/></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15.xml"/><Relationship Id="rId4" Type="http://schemas.microsoft.com/office/2007/relationships/hdphoto" Target="../media/hdphoto3.wdp"/></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15.xml"/><Relationship Id="rId4" Type="http://schemas.microsoft.com/office/2007/relationships/hdphoto" Target="../media/hdphoto4.wdp"/></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9.pn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9.xml.rels><?xml version="1.0" encoding="UTF-8" standalone="yes"?>
<Relationships xmlns="http://schemas.openxmlformats.org/package/2006/relationships"><Relationship Id="rId3" Type="http://schemas.openxmlformats.org/officeDocument/2006/relationships/hyperlink" Target="https://books4arabs.com/B7/books4arab.com.BOOK0205.pdf" TargetMode="External"/><Relationship Id="rId2" Type="http://schemas.openxmlformats.org/officeDocument/2006/relationships/hyperlink" Target="https://www.hindawi.org/books/80637930/" TargetMode="Externa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hyperlink" Target="https://books-library.net/free-68512381-download" TargetMode="External"/></Relationships>
</file>

<file path=ppt/slides/_rels/slide60.xml.rels><?xml version="1.0" encoding="UTF-8" standalone="yes"?>
<Relationships xmlns="http://schemas.openxmlformats.org/package/2006/relationships"><Relationship Id="rId8" Type="http://schemas.openxmlformats.org/officeDocument/2006/relationships/image" Target="../media/image23.jpg"/><Relationship Id="rId3" Type="http://schemas.openxmlformats.org/officeDocument/2006/relationships/image" Target="../media/image21.pn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4.svg"/><Relationship Id="rId5" Type="http://schemas.openxmlformats.org/officeDocument/2006/relationships/image" Target="../media/image3.png"/><Relationship Id="rId10" Type="http://schemas.microsoft.com/office/2007/relationships/hdphoto" Target="../media/hdphoto5.wdp"/><Relationship Id="rId4" Type="http://schemas.openxmlformats.org/officeDocument/2006/relationships/image" Target="../media/image22.svg"/><Relationship Id="rId9" Type="http://schemas.openxmlformats.org/officeDocument/2006/relationships/image" Target="../media/image2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4208203" cy="769441"/>
          </a:xfrm>
          <a:prstGeom prst="rect">
            <a:avLst/>
          </a:prstGeom>
          <a:noFill/>
        </p:spPr>
        <p:txBody>
          <a:bodyPr wrap="none" rtlCol="0">
            <a:spAutoFit/>
          </a:bodyPr>
          <a:lstStyle/>
          <a:p>
            <a:r>
              <a:rPr lang="ar-EG" sz="4400" b="1" dirty="0">
                <a:solidFill>
                  <a:srgbClr val="00B0F0"/>
                </a:solidFill>
                <a:latin typeface="Times New Roman" panose="02020603050405020304" pitchFamily="18" charset="0"/>
                <a:cs typeface="Times New Roman" panose="02020603050405020304" pitchFamily="18" charset="0"/>
              </a:rPr>
              <a:t>أسس ومهارات الإقناع</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chemeClr val="tx1"/>
                </a:solidFill>
                <a:latin typeface="Times New Roman" panose="02020603050405020304" pitchFamily="18" charset="0"/>
                <a:cs typeface="Times New Roman" panose="02020603050405020304" pitchFamily="18" charset="0"/>
              </a:rPr>
              <a:t>محاضرة 6</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7317335" y="4820330"/>
            <a:ext cx="1883849" cy="523220"/>
          </a:xfrm>
          <a:prstGeom prst="rect">
            <a:avLst/>
          </a:prstGeom>
          <a:noFill/>
        </p:spPr>
        <p:txBody>
          <a:bodyPr wrap="none" rtlCol="0">
            <a:spAutoFit/>
          </a:bodyPr>
          <a:lstStyle/>
          <a:p>
            <a:pPr algn="r" rtl="1"/>
            <a:r>
              <a:rPr lang="ar-EG" sz="2800" b="1" dirty="0">
                <a:latin typeface="Times New Roman" panose="02020603050405020304" pitchFamily="18" charset="0"/>
                <a:cs typeface="Times New Roman" panose="02020603050405020304" pitchFamily="18" charset="0"/>
              </a:rPr>
              <a:t>تحليل الجمهور</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
        <p:nvSpPr>
          <p:cNvPr id="4" name="TextBox 3">
            <a:extLst>
              <a:ext uri="{FF2B5EF4-FFF2-40B4-BE49-F238E27FC236}">
                <a16:creationId xmlns:a16="http://schemas.microsoft.com/office/drawing/2014/main" id="{86D21F05-A2D2-597F-5364-704967A1B9AC}"/>
              </a:ext>
            </a:extLst>
          </p:cNvPr>
          <p:cNvSpPr txBox="1"/>
          <p:nvPr/>
        </p:nvSpPr>
        <p:spPr>
          <a:xfrm>
            <a:off x="6370224" y="3511637"/>
            <a:ext cx="1181734" cy="400110"/>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MKT124</a:t>
            </a:r>
            <a:endParaRPr lang="ar-EG" sz="20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2E4787C-9189-06C6-1418-BD89CDD89323}"/>
              </a:ext>
            </a:extLst>
          </p:cNvPr>
          <p:cNvSpPr txBox="1"/>
          <p:nvPr/>
        </p:nvSpPr>
        <p:spPr>
          <a:xfrm>
            <a:off x="459185" y="6187539"/>
            <a:ext cx="4886463" cy="523220"/>
          </a:xfrm>
          <a:prstGeom prst="rect">
            <a:avLst/>
          </a:prstGeom>
          <a:noFill/>
        </p:spPr>
        <p:txBody>
          <a:bodyPr wrap="square" rtlCol="0">
            <a:spAutoFit/>
          </a:bodyPr>
          <a:lstStyle/>
          <a:p>
            <a:r>
              <a:rPr lang="ar-EG" sz="2800" b="1" dirty="0">
                <a:solidFill>
                  <a:srgbClr val="00B0F0"/>
                </a:solidFill>
                <a:latin typeface="Times New Roman" panose="02020603050405020304" pitchFamily="18" charset="0"/>
                <a:cs typeface="Times New Roman" panose="02020603050405020304" pitchFamily="18" charset="0"/>
              </a:rPr>
              <a:t>د. دعاء راضي</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3A636B58-E3A7-DB69-969D-312909EF9ECF}"/>
              </a:ext>
            </a:extLst>
          </p:cNvPr>
          <p:cNvSpPr txBox="1"/>
          <p:nvPr/>
        </p:nvSpPr>
        <p:spPr>
          <a:xfrm>
            <a:off x="459186" y="5830966"/>
            <a:ext cx="2450270" cy="461665"/>
          </a:xfrm>
          <a:prstGeom prst="rect">
            <a:avLst/>
          </a:prstGeom>
          <a:noFill/>
        </p:spPr>
        <p:txBody>
          <a:bodyPr wrap="square" rtlCol="0">
            <a:spAutoFit/>
          </a:bodyPr>
          <a:lstStyle/>
          <a:p>
            <a:pPr algn="r" rtl="1"/>
            <a:r>
              <a:rPr lang="ar-EG" sz="2400" dirty="0">
                <a:solidFill>
                  <a:srgbClr val="00B0F0"/>
                </a:solidFill>
                <a:latin typeface="Times New Roman" panose="02020603050405020304" pitchFamily="18" charset="0"/>
                <a:cs typeface="Times New Roman" panose="02020603050405020304" pitchFamily="18" charset="0"/>
              </a:rPr>
              <a:t>إعداد:</a:t>
            </a:r>
            <a:endParaRPr lang="en-US" sz="24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5349121"/>
      </p:ext>
    </p:extLst>
  </p:cSld>
  <p:clrMapOvr>
    <a:masterClrMapping/>
  </p:clrMapOvr>
  <p:transition spd="slow">
    <p:comb/>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02680"/>
            <a:ext cx="4955591" cy="51812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305434" y="1422209"/>
            <a:ext cx="4688741" cy="5078313"/>
          </a:xfrm>
          <a:prstGeom prst="rect">
            <a:avLst/>
          </a:prstGeom>
        </p:spPr>
        <p:txBody>
          <a:bodyPr wrap="square">
            <a:spAutoFit/>
          </a:bodyPr>
          <a:lstStyle/>
          <a:p>
            <a:pPr algn="just" rtl="1">
              <a:spcBef>
                <a:spcPts val="1200"/>
              </a:spcBef>
              <a:spcAft>
                <a:spcPts val="800"/>
              </a:spcAft>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موضوعات المحاضرة:</a:t>
            </a:r>
            <a:endParaRPr lang="ar-EG"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spcAft>
                <a:spcPts val="800"/>
              </a:spcAft>
              <a:buFont typeface="Wingdings" panose="05000000000000000000" pitchFamily="2" charset="2"/>
              <a:buChar char="ü"/>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مفهوم الجمهور المستهدف</a:t>
            </a:r>
          </a:p>
          <a:p>
            <a:pPr marL="742950" lvl="1" indent="-285750" algn="just" rtl="1">
              <a:spcAft>
                <a:spcPts val="800"/>
              </a:spcAft>
              <a:buFont typeface="Wingdings" panose="05000000000000000000" pitchFamily="2" charset="2"/>
              <a:buChar char="ü"/>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‬أنواع الجمهور المستهدف</a:t>
            </a:r>
          </a:p>
          <a:p>
            <a:pPr marL="742950" lvl="1" indent="-285750" algn="just" rtl="1">
              <a:spcAft>
                <a:spcPts val="800"/>
              </a:spcAft>
              <a:buFont typeface="Wingdings" panose="05000000000000000000" pitchFamily="2" charset="2"/>
              <a:buChar char="ü"/>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تحديد الجمهور المستهدف</a:t>
            </a:r>
          </a:p>
          <a:p>
            <a:pPr marL="742950" lvl="1" indent="-285750" algn="just" rtl="1">
              <a:spcAft>
                <a:spcPts val="800"/>
              </a:spcAft>
              <a:buFont typeface="Wingdings" panose="05000000000000000000" pitchFamily="2" charset="2"/>
              <a:buChar char="ü"/>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خصائص الجمهور المستهدف</a:t>
            </a:r>
          </a:p>
          <a:p>
            <a:pPr marL="742950" lvl="1" indent="-285750" algn="just" rtl="1">
              <a:spcAft>
                <a:spcPts val="800"/>
              </a:spcAft>
              <a:buFont typeface="Wingdings" panose="05000000000000000000" pitchFamily="2" charset="2"/>
              <a:buChar char="ü"/>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تحديد حجم العينة من الجمهور المستهدف</a:t>
            </a:r>
          </a:p>
          <a:p>
            <a:pPr marL="742950" lvl="1" indent="-285750" algn="just" rtl="1">
              <a:spcAft>
                <a:spcPts val="800"/>
              </a:spcAft>
              <a:buFont typeface="Wingdings" panose="05000000000000000000" pitchFamily="2" charset="2"/>
              <a:buChar char="ü"/>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تحليل الجمهور </a:t>
            </a:r>
          </a:p>
          <a:p>
            <a:pPr marL="1657350" lvl="3" indent="-285750" algn="just" rtl="1">
              <a:spcAft>
                <a:spcPts val="800"/>
              </a:spcAft>
              <a:buFont typeface="Wingdings" panose="05000000000000000000" pitchFamily="2" charset="2"/>
              <a:buChar char="ü"/>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التحليل الديموغرافي</a:t>
            </a:r>
          </a:p>
          <a:p>
            <a:pPr marL="1657350" lvl="3" indent="-285750" algn="just" rtl="1">
              <a:spcAft>
                <a:spcPts val="800"/>
              </a:spcAft>
              <a:buFont typeface="Wingdings" panose="05000000000000000000" pitchFamily="2" charset="2"/>
              <a:buChar char="ü"/>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التحليل </a:t>
            </a:r>
            <a:r>
              <a:rPr lang="ar-EG" sz="2400" b="1" kern="100" dirty="0" err="1">
                <a:effectLst/>
                <a:latin typeface="Calibri" panose="020F0502020204030204" pitchFamily="34" charset="0"/>
                <a:ea typeface="Calibri" panose="020F0502020204030204" pitchFamily="34" charset="0"/>
                <a:cs typeface="Times New Roman" panose="02020603050405020304" pitchFamily="18" charset="0"/>
              </a:rPr>
              <a:t>السيكوجرافي</a:t>
            </a:r>
            <a:endParaRPr lang="ar-EG" sz="24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1657350" lvl="3" indent="-285750" algn="just" rtl="1">
              <a:spcAft>
                <a:spcPts val="800"/>
              </a:spcAft>
              <a:buFont typeface="Wingdings" panose="05000000000000000000" pitchFamily="2" charset="2"/>
              <a:buChar char="ü"/>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تحليل الموقف.</a:t>
            </a:r>
          </a:p>
        </p:txBody>
      </p:sp>
      <p:sp>
        <p:nvSpPr>
          <p:cNvPr id="17" name="TextBox 16">
            <a:extLst>
              <a:ext uri="{FF2B5EF4-FFF2-40B4-BE49-F238E27FC236}">
                <a16:creationId xmlns:a16="http://schemas.microsoft.com/office/drawing/2014/main" id="{954B34D3-F436-A1EE-53D3-534D66D793CE}"/>
              </a:ext>
            </a:extLst>
          </p:cNvPr>
          <p:cNvSpPr txBox="1"/>
          <p:nvPr/>
        </p:nvSpPr>
        <p:spPr>
          <a:xfrm>
            <a:off x="6405825" y="5054869"/>
            <a:ext cx="5041987" cy="769441"/>
          </a:xfrm>
          <a:prstGeom prst="rect">
            <a:avLst/>
          </a:prstGeom>
          <a:noFill/>
        </p:spPr>
        <p:txBody>
          <a:bodyPr wrap="square" rtlCol="0">
            <a:spAutoFit/>
          </a:bodyPr>
          <a:lstStyle/>
          <a:p>
            <a:pPr algn="ctr" rtl="1"/>
            <a:r>
              <a:rPr lang="ar-EG" sz="4400" b="1" dirty="0">
                <a:solidFill>
                  <a:srgbClr val="00B0F0"/>
                </a:solidFill>
                <a:latin typeface="Times New Roman" panose="02020603050405020304" pitchFamily="18" charset="0"/>
                <a:cs typeface="Times New Roman" panose="02020603050405020304" pitchFamily="18" charset="0"/>
              </a:rPr>
              <a:t>تحليل الجمهور</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1C96AA3A-0B40-52E2-3E12-275277CE80F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E9E8AB1B-045F-B5A9-4743-218349515584}"/>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pic>
        <p:nvPicPr>
          <p:cNvPr id="13" name="Picture 12" descr="A book cover with a person walking on a head&#10;&#10;Description automatically generated">
            <a:extLst>
              <a:ext uri="{FF2B5EF4-FFF2-40B4-BE49-F238E27FC236}">
                <a16:creationId xmlns:a16="http://schemas.microsoft.com/office/drawing/2014/main" id="{DA8DD008-AD45-C319-7A16-D5A5E6F53F4A}"/>
              </a:ext>
            </a:extLst>
          </p:cNvPr>
          <p:cNvPicPr>
            <a:picLocks noChangeAspect="1"/>
          </p:cNvPicPr>
          <p:nvPr/>
        </p:nvPicPr>
        <p:blipFill rotWithShape="1">
          <a:blip r:embed="rId3">
            <a:extLst>
              <a:ext uri="{28A0092B-C50C-407E-A947-70E740481C1C}">
                <a14:useLocalDpi xmlns:a14="http://schemas.microsoft.com/office/drawing/2010/main" val="0"/>
              </a:ext>
            </a:extLst>
          </a:blip>
          <a:srcRect t="50220"/>
          <a:stretch/>
        </p:blipFill>
        <p:spPr>
          <a:xfrm flipH="1">
            <a:off x="6205277" y="1378706"/>
            <a:ext cx="5472684" cy="3413947"/>
          </a:xfrm>
          <a:prstGeom prst="rect">
            <a:avLst/>
          </a:prstGeom>
        </p:spPr>
      </p:pic>
      <p:sp>
        <p:nvSpPr>
          <p:cNvPr id="5" name="TextBox 4">
            <a:extLst>
              <a:ext uri="{FF2B5EF4-FFF2-40B4-BE49-F238E27FC236}">
                <a16:creationId xmlns:a16="http://schemas.microsoft.com/office/drawing/2014/main" id="{4A2C814B-3CF2-F329-E144-DE4A764D7252}"/>
              </a:ext>
            </a:extLst>
          </p:cNvPr>
          <p:cNvSpPr txBox="1"/>
          <p:nvPr/>
        </p:nvSpPr>
        <p:spPr>
          <a:xfrm>
            <a:off x="8107016" y="15905"/>
            <a:ext cx="1115474" cy="646331"/>
          </a:xfrm>
          <a:prstGeom prst="rect">
            <a:avLst/>
          </a:prstGeom>
          <a:noFill/>
        </p:spPr>
        <p:txBody>
          <a:bodyPr wrap="square" rtlCol="0">
            <a:spAutoFit/>
          </a:bodyPr>
          <a:lstStyle/>
          <a:p>
            <a:pPr algn="r" rtl="1"/>
            <a:r>
              <a:rPr lang="ar-EG" sz="3600" b="1">
                <a:solidFill>
                  <a:schemeClr val="bg1"/>
                </a:solidFill>
                <a:latin typeface="Times New Roman" panose="02020603050405020304" pitchFamily="18" charset="0"/>
                <a:cs typeface="Times New Roman" panose="02020603050405020304" pitchFamily="18" charset="0"/>
              </a:rPr>
              <a:t>مقدمة</a:t>
            </a:r>
          </a:p>
        </p:txBody>
      </p:sp>
    </p:spTree>
    <p:extLst>
      <p:ext uri="{BB962C8B-B14F-4D97-AF65-F5344CB8AC3E}">
        <p14:creationId xmlns:p14="http://schemas.microsoft.com/office/powerpoint/2010/main" val="4247737810"/>
      </p:ext>
    </p:extLst>
  </p:cSld>
  <p:clrMapOvr>
    <a:masterClrMapping/>
  </p:clrMapOvr>
  <p:transition spd="slow">
    <p:comb/>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BEEE38-7664-AB3B-82C5-6A1BE1066FA1}"/>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85185C11-A4CE-98A1-F575-F18AC5A664B3}"/>
              </a:ext>
            </a:extLst>
          </p:cNvPr>
          <p:cNvSpPr txBox="1"/>
          <p:nvPr/>
        </p:nvSpPr>
        <p:spPr>
          <a:xfrm>
            <a:off x="3448107" y="5270662"/>
            <a:ext cx="5041987" cy="646331"/>
          </a:xfrm>
          <a:prstGeom prst="rect">
            <a:avLst/>
          </a:prstGeom>
          <a:noFill/>
        </p:spPr>
        <p:txBody>
          <a:bodyPr wrap="square" rtlCol="0">
            <a:spAutoFit/>
          </a:bodyPr>
          <a:lstStyle/>
          <a:p>
            <a:pPr algn="ctr" rtl="1"/>
            <a:r>
              <a:rPr lang="ar-EG" sz="3600" b="1">
                <a:solidFill>
                  <a:srgbClr val="00B0F0"/>
                </a:solidFill>
                <a:latin typeface="Times New Roman" panose="02020603050405020304" pitchFamily="18" charset="0"/>
                <a:cs typeface="Times New Roman" panose="02020603050405020304" pitchFamily="18" charset="0"/>
              </a:rPr>
              <a:t>مفهوم الجمهور المستهدف</a:t>
            </a:r>
          </a:p>
        </p:txBody>
      </p:sp>
      <p:sp>
        <p:nvSpPr>
          <p:cNvPr id="29" name="Rectangle 28">
            <a:extLst>
              <a:ext uri="{FF2B5EF4-FFF2-40B4-BE49-F238E27FC236}">
                <a16:creationId xmlns:a16="http://schemas.microsoft.com/office/drawing/2014/main" id="{8E25345A-958C-2427-6B62-089C4F7D45D2}"/>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63A9972-B837-8705-0844-294D72DAA66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81107EE-E095-AC38-2B3D-44875301D1B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92E196F5-2E82-1493-7546-F8A0655BA69C}"/>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DEFC7849-0504-F325-A340-28387BFB37AB}"/>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CD3EFF58-6AAF-1A23-5DB5-E9D63BC88237}"/>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pic>
        <p:nvPicPr>
          <p:cNvPr id="9" name="Picture 8" descr="A magnifying glass with people around it&#10;&#10;Description automatically generated">
            <a:extLst>
              <a:ext uri="{FF2B5EF4-FFF2-40B4-BE49-F238E27FC236}">
                <a16:creationId xmlns:a16="http://schemas.microsoft.com/office/drawing/2014/main" id="{5AF69471-E34F-E957-356E-40D7B14053C7}"/>
              </a:ext>
            </a:extLst>
          </p:cNvPr>
          <p:cNvPicPr>
            <a:picLocks noChangeAspect="1"/>
          </p:cNvPicPr>
          <p:nvPr/>
        </p:nvPicPr>
        <p:blipFill rotWithShape="1">
          <a:blip r:embed="rId3">
            <a:extLst>
              <a:ext uri="{28A0092B-C50C-407E-A947-70E740481C1C}">
                <a14:useLocalDpi xmlns:a14="http://schemas.microsoft.com/office/drawing/2010/main" val="0"/>
              </a:ext>
            </a:extLst>
          </a:blip>
          <a:srcRect r="48165"/>
          <a:stretch/>
        </p:blipFill>
        <p:spPr>
          <a:xfrm>
            <a:off x="3856741" y="676889"/>
            <a:ext cx="4224717" cy="4584510"/>
          </a:xfrm>
          <a:prstGeom prst="rect">
            <a:avLst/>
          </a:prstGeom>
        </p:spPr>
      </p:pic>
    </p:spTree>
    <p:extLst>
      <p:ext uri="{BB962C8B-B14F-4D97-AF65-F5344CB8AC3E}">
        <p14:creationId xmlns:p14="http://schemas.microsoft.com/office/powerpoint/2010/main" val="3696460024"/>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B2A84E-188E-7C79-377C-CFB2493F16BB}"/>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10D6E8E1-9612-FF39-D3AD-138A625C4D77}"/>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7306311-0826-B91F-52B0-B172C48D36C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99917B24-A794-AE3F-A2C3-3937F110C0B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6DC11CDE-6142-D20A-052B-4E6FDEE529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38F18E79-49B2-FA60-15F7-0FD70BFC6B50}"/>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37EB5DEF-6CB5-F2A5-DD1F-C33289B5F2E3}"/>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26E91763-1230-3C19-9ED6-E262CAE9D484}"/>
              </a:ext>
            </a:extLst>
          </p:cNvPr>
          <p:cNvSpPr txBox="1"/>
          <p:nvPr/>
        </p:nvSpPr>
        <p:spPr>
          <a:xfrm>
            <a:off x="2139741" y="1908759"/>
            <a:ext cx="1392129" cy="646331"/>
          </a:xfrm>
          <a:prstGeom prst="rect">
            <a:avLst/>
          </a:prstGeom>
          <a:noFill/>
        </p:spPr>
        <p:txBody>
          <a:bodyPr wrap="square">
            <a:spAutoFit/>
          </a:bodyPr>
          <a:lstStyle/>
          <a:p>
            <a:pPr algn="l"/>
            <a:r>
              <a:rPr lang="en-US" sz="3600" b="1" dirty="0">
                <a:solidFill>
                  <a:srgbClr val="FF0000"/>
                </a:solidFill>
              </a:rPr>
              <a:t>Video</a:t>
            </a:r>
            <a:endParaRPr lang="en-US" sz="3200" b="1" dirty="0">
              <a:solidFill>
                <a:srgbClr val="FF0000"/>
              </a:solidFill>
            </a:endParaRPr>
          </a:p>
        </p:txBody>
      </p:sp>
      <p:pic>
        <p:nvPicPr>
          <p:cNvPr id="7" name="Picture 4" descr="YouTube - Every 60 Seconds in 2019 by Loryn Chen on Dribbble">
            <a:extLst>
              <a:ext uri="{FF2B5EF4-FFF2-40B4-BE49-F238E27FC236}">
                <a16:creationId xmlns:a16="http://schemas.microsoft.com/office/drawing/2014/main" id="{0AEF97CC-8662-8A12-44A9-74DD4B7F4B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86075" y="2464719"/>
            <a:ext cx="3932368" cy="294927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EF098058-C679-2DC3-540E-7C9CECA25CCB}"/>
              </a:ext>
            </a:extLst>
          </p:cNvPr>
          <p:cNvSpPr txBox="1"/>
          <p:nvPr/>
        </p:nvSpPr>
        <p:spPr>
          <a:xfrm>
            <a:off x="417897" y="2803086"/>
            <a:ext cx="7376058" cy="1754326"/>
          </a:xfrm>
          <a:prstGeom prst="rect">
            <a:avLst/>
          </a:prstGeom>
          <a:noFill/>
        </p:spPr>
        <p:txBody>
          <a:bodyPr wrap="square">
            <a:spAutoFit/>
          </a:bodyPr>
          <a:lstStyle/>
          <a:p>
            <a:r>
              <a:rPr lang="en-US" sz="2400" b="1" dirty="0">
                <a:solidFill>
                  <a:srgbClr val="FFFF00"/>
                </a:solidFill>
              </a:rPr>
              <a:t>How to Identify Target Audience for Business Marketing</a:t>
            </a:r>
          </a:p>
          <a:p>
            <a:pPr algn="r" rtl="1"/>
            <a:r>
              <a:rPr lang="ar-EG" sz="2400" b="1" dirty="0">
                <a:solidFill>
                  <a:srgbClr val="FFFF00"/>
                </a:solidFill>
              </a:rPr>
              <a:t>كيفية تحديد الجمهور المستهدف لتسويق الأعمال</a:t>
            </a:r>
            <a:endParaRPr lang="en-US" sz="2400" b="1" dirty="0">
              <a:solidFill>
                <a:srgbClr val="FFFF00"/>
              </a:solidFill>
            </a:endParaRPr>
          </a:p>
          <a:p>
            <a:pPr algn="ctr" rtl="1"/>
            <a:r>
              <a:rPr lang="ar-EG" sz="2400" b="1" dirty="0">
                <a:solidFill>
                  <a:schemeClr val="bg1"/>
                </a:solidFill>
              </a:rPr>
              <a:t>النص متاح</a:t>
            </a:r>
          </a:p>
          <a:p>
            <a:endParaRPr lang="ar-EG" dirty="0">
              <a:solidFill>
                <a:srgbClr val="FFFF00"/>
              </a:solidFill>
            </a:endParaRPr>
          </a:p>
          <a:p>
            <a:r>
              <a:rPr lang="en-US" dirty="0">
                <a:solidFill>
                  <a:srgbClr val="FFFF00"/>
                </a:solidFill>
              </a:rPr>
              <a:t>https://www.youtube.com/watch?v=piTUa1BLQPo</a:t>
            </a:r>
          </a:p>
        </p:txBody>
      </p:sp>
      <p:sp>
        <p:nvSpPr>
          <p:cNvPr id="14" name="Explosion: 8 Points 13">
            <a:extLst>
              <a:ext uri="{FF2B5EF4-FFF2-40B4-BE49-F238E27FC236}">
                <a16:creationId xmlns:a16="http://schemas.microsoft.com/office/drawing/2014/main" id="{25EC5CC4-559E-6728-8DA6-F35BF21A47DB}"/>
              </a:ext>
            </a:extLst>
          </p:cNvPr>
          <p:cNvSpPr/>
          <p:nvPr/>
        </p:nvSpPr>
        <p:spPr>
          <a:xfrm>
            <a:off x="331642" y="5091956"/>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spTree>
    <p:extLst>
      <p:ext uri="{BB962C8B-B14F-4D97-AF65-F5344CB8AC3E}">
        <p14:creationId xmlns:p14="http://schemas.microsoft.com/office/powerpoint/2010/main" val="53589140"/>
      </p:ext>
    </p:extLst>
  </p:cSld>
  <p:clrMapOvr>
    <a:masterClrMapping/>
  </p:clrMapOvr>
  <p:transition spd="slow">
    <p:comb/>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مفهوم الجمهور المستهدف</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695325" y="1124744"/>
            <a:ext cx="10776238"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b="1" kern="100" dirty="0">
                <a:solidFill>
                  <a:srgbClr val="0070C0"/>
                </a:solidFill>
                <a:latin typeface="Calibri" panose="020F0502020204030204" pitchFamily="34" charset="0"/>
                <a:cs typeface="Times New Roman" panose="02020603050405020304" pitchFamily="18" charset="0"/>
              </a:rPr>
              <a:t>الجمهور المستهدف </a:t>
            </a:r>
            <a:r>
              <a:rPr lang="ar-EG" b="1" kern="100" dirty="0">
                <a:latin typeface="Calibri" panose="020F0502020204030204" pitchFamily="34" charset="0"/>
                <a:cs typeface="Times New Roman" panose="02020603050405020304" pitchFamily="18" charset="0"/>
              </a:rPr>
              <a:t>هو مجموعة من الأشخاص الذين لديهم اهتمامات وديموغرافيات </a:t>
            </a:r>
            <a:r>
              <a:rPr lang="ar-EG" b="1" kern="100" dirty="0">
                <a:solidFill>
                  <a:srgbClr val="C00000"/>
                </a:solidFill>
                <a:latin typeface="Calibri" panose="020F0502020204030204" pitchFamily="34" charset="0"/>
                <a:cs typeface="Times New Roman" panose="02020603050405020304" pitchFamily="18" charset="0"/>
              </a:rPr>
              <a:t>وسلوك مشترك</a:t>
            </a:r>
            <a:r>
              <a:rPr lang="ar-EG" b="1" kern="100" dirty="0">
                <a:latin typeface="Calibri" panose="020F0502020204030204" pitchFamily="34" charset="0"/>
                <a:cs typeface="Times New Roman" panose="02020603050405020304" pitchFamily="18" charset="0"/>
              </a:rPr>
              <a:t>. </a:t>
            </a:r>
          </a:p>
          <a:p>
            <a:pPr marL="0" indent="0" algn="just" rtl="1">
              <a:lnSpc>
                <a:spcPct val="150000"/>
              </a:lnSpc>
              <a:buNone/>
            </a:pPr>
            <a:r>
              <a:rPr lang="ar-EG" b="1" kern="100" dirty="0">
                <a:solidFill>
                  <a:srgbClr val="0070C0"/>
                </a:solidFill>
                <a:latin typeface="Calibri" panose="020F0502020204030204" pitchFamily="34" charset="0"/>
                <a:cs typeface="Times New Roman" panose="02020603050405020304" pitchFamily="18" charset="0"/>
              </a:rPr>
              <a:t>الجمهور المستهدف </a:t>
            </a:r>
            <a:r>
              <a:rPr lang="ar-EG" b="1" kern="100" dirty="0">
                <a:latin typeface="Calibri" panose="020F0502020204030204" pitchFamily="34" charset="0"/>
                <a:cs typeface="Times New Roman" panose="02020603050405020304" pitchFamily="18" charset="0"/>
              </a:rPr>
              <a:t>هو القطع الديموغرافي لمجموعة معينة ويتم تحديده من خلال </a:t>
            </a:r>
            <a:r>
              <a:rPr lang="ar-EG" b="1" kern="100" dirty="0">
                <a:solidFill>
                  <a:srgbClr val="C00000"/>
                </a:solidFill>
                <a:latin typeface="Calibri" panose="020F0502020204030204" pitchFamily="34" charset="0"/>
                <a:cs typeface="Times New Roman" panose="02020603050405020304" pitchFamily="18" charset="0"/>
              </a:rPr>
              <a:t>عناصر </a:t>
            </a:r>
            <a:r>
              <a:rPr lang="ar-EG" b="1" kern="100" dirty="0">
                <a:latin typeface="Calibri" panose="020F0502020204030204" pitchFamily="34" charset="0"/>
                <a:cs typeface="Times New Roman" panose="02020603050405020304" pitchFamily="18" charset="0"/>
              </a:rPr>
              <a:t>مثل الفئة العمرية والجنس والموقع الجغرافي والمستوى التعليمي والقوة الشرائية والطبقة الاجتماعية </a:t>
            </a:r>
            <a:r>
              <a:rPr lang="ar-EG" b="1" kern="100" dirty="0">
                <a:solidFill>
                  <a:srgbClr val="C00000"/>
                </a:solidFill>
                <a:latin typeface="Calibri" panose="020F0502020204030204" pitchFamily="34" charset="0"/>
                <a:cs typeface="Times New Roman" panose="02020603050405020304" pitchFamily="18" charset="0"/>
              </a:rPr>
              <a:t>وعادات الاستهلاك</a:t>
            </a:r>
            <a:r>
              <a:rPr lang="ar-EG" b="1" kern="100" dirty="0">
                <a:latin typeface="Calibri" panose="020F0502020204030204" pitchFamily="34" charset="0"/>
                <a:cs typeface="Times New Roman" panose="02020603050405020304" pitchFamily="18" charset="0"/>
              </a:rPr>
              <a:t>.</a:t>
            </a:r>
          </a:p>
          <a:p>
            <a:pPr marL="0" indent="0" algn="just" rtl="1">
              <a:lnSpc>
                <a:spcPct val="150000"/>
              </a:lnSpc>
              <a:buNone/>
            </a:pPr>
            <a:r>
              <a:rPr lang="ar-EG" b="1" kern="100" dirty="0">
                <a:solidFill>
                  <a:srgbClr val="0070C0"/>
                </a:solidFill>
                <a:latin typeface="Calibri" panose="020F0502020204030204" pitchFamily="34" charset="0"/>
                <a:cs typeface="Times New Roman" panose="02020603050405020304" pitchFamily="18" charset="0"/>
              </a:rPr>
              <a:t>الجمهور المستهدف </a:t>
            </a:r>
            <a:r>
              <a:rPr lang="ar-EG" b="1" kern="100" dirty="0">
                <a:latin typeface="Calibri" panose="020F0502020204030204" pitchFamily="34" charset="0"/>
                <a:cs typeface="Times New Roman" panose="02020603050405020304" pitchFamily="18" charset="0"/>
              </a:rPr>
              <a:t>هو فئة المستهلكين التي توجّه شركة ما جهودها التسويقية إليهم، وذلك بهدف رفع معرفتهم بوجود خدمات أو منتجات هذه الشركة.</a:t>
            </a:r>
          </a:p>
        </p:txBody>
      </p:sp>
    </p:spTree>
    <p:extLst>
      <p:ext uri="{BB962C8B-B14F-4D97-AF65-F5344CB8AC3E}">
        <p14:creationId xmlns:p14="http://schemas.microsoft.com/office/powerpoint/2010/main" val="174474743"/>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9B545D-2596-75B7-4263-F2CBE5041B55}"/>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B9728059-408A-C2DA-47C0-63BEE8A7A3D8}"/>
              </a:ext>
            </a:extLst>
          </p:cNvPr>
          <p:cNvSpPr txBox="1"/>
          <p:nvPr/>
        </p:nvSpPr>
        <p:spPr>
          <a:xfrm>
            <a:off x="1851661" y="2024238"/>
            <a:ext cx="7758574" cy="1938992"/>
          </a:xfrm>
          <a:prstGeom prst="rect">
            <a:avLst/>
          </a:prstGeom>
          <a:noFill/>
        </p:spPr>
        <p:txBody>
          <a:bodyPr wrap="square" rtlCol="0">
            <a:spAutoFit/>
          </a:bodyPr>
          <a:lstStyle/>
          <a:p>
            <a:pPr algn="ctr" rtl="1"/>
            <a:r>
              <a:rPr lang="ar-EG" sz="6000" b="1" dirty="0">
                <a:solidFill>
                  <a:srgbClr val="FFFF00"/>
                </a:solidFill>
                <a:latin typeface="Times New Roman" panose="02020603050405020304" pitchFamily="18" charset="0"/>
                <a:cs typeface="Times New Roman" panose="02020603050405020304" pitchFamily="18" charset="0"/>
              </a:rPr>
              <a:t>ما التساؤلات/العناصر التي تتبادر إلى الذهن عن الجمهور؟</a:t>
            </a:r>
          </a:p>
        </p:txBody>
      </p:sp>
      <p:sp>
        <p:nvSpPr>
          <p:cNvPr id="29" name="Rectangle 28">
            <a:extLst>
              <a:ext uri="{FF2B5EF4-FFF2-40B4-BE49-F238E27FC236}">
                <a16:creationId xmlns:a16="http://schemas.microsoft.com/office/drawing/2014/main" id="{B2E9EC4D-10CF-A829-4794-CAD44AE143E9}"/>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DA1299E-692B-B864-8C67-BC9E996F254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4FBA6984-7B79-371A-59F1-A9CFCC6177B8}"/>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9904FA41-3BF8-F286-A93B-CFB2852850F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578D38A6-863C-2AB5-F37D-38E48CD0FD01}"/>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3AC8A993-2C56-0528-EFDE-92CE8CF476F8}"/>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5" name="Explosion: 8 Points 4">
            <a:extLst>
              <a:ext uri="{FF2B5EF4-FFF2-40B4-BE49-F238E27FC236}">
                <a16:creationId xmlns:a16="http://schemas.microsoft.com/office/drawing/2014/main" id="{E45DDA88-19C3-1A53-B594-023C6F914C6F}"/>
              </a:ext>
            </a:extLst>
          </p:cNvPr>
          <p:cNvSpPr/>
          <p:nvPr/>
        </p:nvSpPr>
        <p:spPr>
          <a:xfrm>
            <a:off x="331642" y="5091956"/>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spTree>
    <p:extLst>
      <p:ext uri="{BB962C8B-B14F-4D97-AF65-F5344CB8AC3E}">
        <p14:creationId xmlns:p14="http://schemas.microsoft.com/office/powerpoint/2010/main" val="151208620"/>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مفهوم الجمهور المستهدف</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695325" y="1124744"/>
            <a:ext cx="10776238"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b="1" kern="100" dirty="0">
                <a:solidFill>
                  <a:srgbClr val="0070C0"/>
                </a:solidFill>
                <a:latin typeface="Calibri" panose="020F0502020204030204" pitchFamily="34" charset="0"/>
                <a:cs typeface="Times New Roman" panose="02020603050405020304" pitchFamily="18" charset="0"/>
              </a:rPr>
              <a:t>يمكن تحديد الجمهور المستهدف وفقًا للنقاط الآتية:</a:t>
            </a:r>
          </a:p>
          <a:p>
            <a:pPr algn="ctr" rtl="1">
              <a:lnSpc>
                <a:spcPct val="100000"/>
              </a:lnSpc>
            </a:pPr>
            <a:r>
              <a:rPr lang="ar-EG" b="1" kern="100" dirty="0">
                <a:latin typeface="Calibri" panose="020F0502020204030204" pitchFamily="34" charset="0"/>
                <a:cs typeface="Times New Roman" panose="02020603050405020304" pitchFamily="18" charset="0"/>
              </a:rPr>
              <a:t>الفئة العمرية.</a:t>
            </a:r>
          </a:p>
          <a:p>
            <a:pPr algn="ctr" rtl="1">
              <a:lnSpc>
                <a:spcPct val="100000"/>
              </a:lnSpc>
            </a:pPr>
            <a:r>
              <a:rPr lang="ar-EG" b="1" kern="100" dirty="0">
                <a:latin typeface="Calibri" panose="020F0502020204030204" pitchFamily="34" charset="0"/>
                <a:cs typeface="Times New Roman" panose="02020603050405020304" pitchFamily="18" charset="0"/>
              </a:rPr>
              <a:t>النوع.</a:t>
            </a:r>
          </a:p>
          <a:p>
            <a:pPr algn="ctr" rtl="1">
              <a:lnSpc>
                <a:spcPct val="100000"/>
              </a:lnSpc>
            </a:pPr>
            <a:r>
              <a:rPr lang="ar-EG" b="1" kern="100" dirty="0">
                <a:latin typeface="Calibri" panose="020F0502020204030204" pitchFamily="34" charset="0"/>
                <a:cs typeface="Times New Roman" panose="02020603050405020304" pitchFamily="18" charset="0"/>
              </a:rPr>
              <a:t>الخلفية التعليمية.</a:t>
            </a:r>
          </a:p>
          <a:p>
            <a:pPr algn="ctr" rtl="1">
              <a:lnSpc>
                <a:spcPct val="100000"/>
              </a:lnSpc>
            </a:pPr>
            <a:r>
              <a:rPr lang="ar-EG" b="1" kern="100" dirty="0">
                <a:latin typeface="Calibri" panose="020F0502020204030204" pitchFamily="34" charset="0"/>
                <a:cs typeface="Times New Roman" panose="02020603050405020304" pitchFamily="18" charset="0"/>
              </a:rPr>
              <a:t>الوضع الاجتماعي.</a:t>
            </a:r>
          </a:p>
          <a:p>
            <a:pPr algn="ctr" rtl="1">
              <a:lnSpc>
                <a:spcPct val="100000"/>
              </a:lnSpc>
            </a:pPr>
            <a:r>
              <a:rPr lang="ar-EG" b="1" kern="100" dirty="0">
                <a:latin typeface="Calibri" panose="020F0502020204030204" pitchFamily="34" charset="0"/>
                <a:cs typeface="Times New Roman" panose="02020603050405020304" pitchFamily="18" charset="0"/>
              </a:rPr>
              <a:t>الموقع.</a:t>
            </a:r>
          </a:p>
          <a:p>
            <a:pPr algn="ctr" rtl="1">
              <a:lnSpc>
                <a:spcPct val="100000"/>
              </a:lnSpc>
            </a:pPr>
            <a:r>
              <a:rPr lang="ar-EG" b="1" kern="100" dirty="0">
                <a:latin typeface="Calibri" panose="020F0502020204030204" pitchFamily="34" charset="0"/>
                <a:cs typeface="Times New Roman" panose="02020603050405020304" pitchFamily="18" charset="0"/>
              </a:rPr>
              <a:t>العادات الاستهلاكية.</a:t>
            </a:r>
          </a:p>
          <a:p>
            <a:pPr algn="ctr" rtl="1">
              <a:lnSpc>
                <a:spcPct val="100000"/>
              </a:lnSpc>
            </a:pPr>
            <a:r>
              <a:rPr lang="ar-EG" b="1" kern="100" dirty="0">
                <a:latin typeface="Calibri" panose="020F0502020204030204" pitchFamily="34" charset="0"/>
                <a:cs typeface="Times New Roman" panose="02020603050405020304" pitchFamily="18" charset="0"/>
              </a:rPr>
              <a:t>الاهتمامات والتحديات الشخصية.</a:t>
            </a:r>
          </a:p>
        </p:txBody>
      </p:sp>
    </p:spTree>
    <p:extLst>
      <p:ext uri="{BB962C8B-B14F-4D97-AF65-F5344CB8AC3E}">
        <p14:creationId xmlns:p14="http://schemas.microsoft.com/office/powerpoint/2010/main" val="53187299"/>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1851661" y="2024238"/>
            <a:ext cx="7758574" cy="1938992"/>
          </a:xfrm>
          <a:prstGeom prst="rect">
            <a:avLst/>
          </a:prstGeom>
          <a:noFill/>
        </p:spPr>
        <p:txBody>
          <a:bodyPr wrap="square" rtlCol="0">
            <a:spAutoFit/>
          </a:bodyPr>
          <a:lstStyle/>
          <a:p>
            <a:pPr algn="ctr" rtl="1"/>
            <a:r>
              <a:rPr lang="ar-EG" sz="6000" b="1" dirty="0">
                <a:solidFill>
                  <a:srgbClr val="FFFF00"/>
                </a:solidFill>
                <a:latin typeface="Times New Roman" panose="02020603050405020304" pitchFamily="18" charset="0"/>
                <a:cs typeface="Times New Roman" panose="02020603050405020304" pitchFamily="18" charset="0"/>
              </a:rPr>
              <a:t>كيف ننجح في الوصول إلى الجمهور المستهدف؟</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5" name="Explosion: 8 Points 4">
            <a:extLst>
              <a:ext uri="{FF2B5EF4-FFF2-40B4-BE49-F238E27FC236}">
                <a16:creationId xmlns:a16="http://schemas.microsoft.com/office/drawing/2014/main" id="{B02F4CEB-960B-2604-A5FF-5877CE65E6C2}"/>
              </a:ext>
            </a:extLst>
          </p:cNvPr>
          <p:cNvSpPr/>
          <p:nvPr/>
        </p:nvSpPr>
        <p:spPr>
          <a:xfrm>
            <a:off x="331642" y="5091956"/>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spTree>
    <p:extLst>
      <p:ext uri="{BB962C8B-B14F-4D97-AF65-F5344CB8AC3E}">
        <p14:creationId xmlns:p14="http://schemas.microsoft.com/office/powerpoint/2010/main" val="1956629392"/>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725032-1863-8C05-84C5-ABB1235596BE}"/>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7D848588-9BF4-DDC1-2780-E26B4FCACC83}"/>
              </a:ext>
            </a:extLst>
          </p:cNvPr>
          <p:cNvSpPr txBox="1"/>
          <p:nvPr/>
        </p:nvSpPr>
        <p:spPr>
          <a:xfrm>
            <a:off x="480060" y="851947"/>
            <a:ext cx="11075670" cy="4524315"/>
          </a:xfrm>
          <a:prstGeom prst="rect">
            <a:avLst/>
          </a:prstGeom>
          <a:noFill/>
        </p:spPr>
        <p:txBody>
          <a:bodyPr wrap="square" rtlCol="0">
            <a:spAutoFit/>
          </a:bodyPr>
          <a:lstStyle/>
          <a:p>
            <a:pPr algn="ctr" rtl="1"/>
            <a:r>
              <a:rPr lang="ar-EG" sz="3600" b="1" dirty="0">
                <a:solidFill>
                  <a:srgbClr val="00B0F0"/>
                </a:solidFill>
                <a:latin typeface="Times New Roman" panose="02020603050405020304" pitchFamily="18" charset="0"/>
                <a:cs typeface="Times New Roman" panose="02020603050405020304" pitchFamily="18" charset="0"/>
              </a:rPr>
              <a:t>كيف ننجح في الوصول إلى الجمهور المستهدف؟</a:t>
            </a:r>
          </a:p>
          <a:p>
            <a:pPr algn="ctr" rtl="1"/>
            <a:r>
              <a:rPr lang="ar-EG" sz="3600" b="1" dirty="0">
                <a:solidFill>
                  <a:schemeClr val="bg1"/>
                </a:solidFill>
                <a:latin typeface="Times New Roman" panose="02020603050405020304" pitchFamily="18" charset="0"/>
                <a:cs typeface="Times New Roman" panose="02020603050405020304" pitchFamily="18" charset="0"/>
              </a:rPr>
              <a:t>الأسلوب الخاص بالجمهور المستهدف</a:t>
            </a:r>
          </a:p>
          <a:p>
            <a:pPr algn="ctr" rtl="1"/>
            <a:r>
              <a:rPr lang="ar-EG" sz="3600" b="1" dirty="0">
                <a:solidFill>
                  <a:schemeClr val="bg1"/>
                </a:solidFill>
                <a:latin typeface="Times New Roman" panose="02020603050405020304" pitchFamily="18" charset="0"/>
                <a:cs typeface="Times New Roman" panose="02020603050405020304" pitchFamily="18" charset="0"/>
              </a:rPr>
              <a:t>محتوى مشابه ونبحث عن الجمهور المتابع بمنصات مختلفة</a:t>
            </a:r>
          </a:p>
          <a:p>
            <a:pPr algn="ctr" rtl="1"/>
            <a:r>
              <a:rPr lang="ar-EG" sz="3600" b="1" dirty="0">
                <a:solidFill>
                  <a:schemeClr val="bg1"/>
                </a:solidFill>
                <a:latin typeface="Times New Roman" panose="02020603050405020304" pitchFamily="18" charset="0"/>
                <a:cs typeface="Times New Roman" panose="02020603050405020304" pitchFamily="18" charset="0"/>
              </a:rPr>
              <a:t>كن جزء من المجتمع المهتم بمحتوى مشابه</a:t>
            </a:r>
          </a:p>
          <a:p>
            <a:pPr algn="ctr" rtl="1"/>
            <a:r>
              <a:rPr lang="ar-EG" sz="3600" b="1" dirty="0">
                <a:solidFill>
                  <a:schemeClr val="bg1"/>
                </a:solidFill>
                <a:latin typeface="Times New Roman" panose="02020603050405020304" pitchFamily="18" charset="0"/>
                <a:cs typeface="Times New Roman" panose="02020603050405020304" pitchFamily="18" charset="0"/>
              </a:rPr>
              <a:t>سؤال أساسي : ماذا يحمس الجمهور لمتابعة هذا المحتوى؟</a:t>
            </a:r>
          </a:p>
          <a:p>
            <a:pPr algn="ctr" rtl="1"/>
            <a:r>
              <a:rPr lang="ar-EG" sz="3600" b="1" dirty="0">
                <a:solidFill>
                  <a:schemeClr val="bg1"/>
                </a:solidFill>
                <a:latin typeface="Times New Roman" panose="02020603050405020304" pitchFamily="18" charset="0"/>
                <a:cs typeface="Times New Roman" panose="02020603050405020304" pitchFamily="18" charset="0"/>
              </a:rPr>
              <a:t>إنشاء أكثر من شخصية مُشاهد افتراضية</a:t>
            </a:r>
            <a:endParaRPr lang="en-US" sz="3600" b="1" dirty="0">
              <a:solidFill>
                <a:schemeClr val="bg1"/>
              </a:solidFill>
              <a:latin typeface="Times New Roman" panose="02020603050405020304" pitchFamily="18" charset="0"/>
              <a:cs typeface="Times New Roman" panose="02020603050405020304" pitchFamily="18" charset="0"/>
            </a:endParaRPr>
          </a:p>
          <a:p>
            <a:pPr algn="ctr" rtl="1"/>
            <a:r>
              <a:rPr lang="ar-EG" sz="3600" b="1" dirty="0">
                <a:solidFill>
                  <a:schemeClr val="bg1"/>
                </a:solidFill>
                <a:latin typeface="Times New Roman" panose="02020603050405020304" pitchFamily="18" charset="0"/>
                <a:cs typeface="Times New Roman" panose="02020603050405020304" pitchFamily="18" charset="0"/>
              </a:rPr>
              <a:t> </a:t>
            </a:r>
            <a:r>
              <a:rPr lang="en-US" sz="3600" b="1" dirty="0">
                <a:solidFill>
                  <a:schemeClr val="bg1"/>
                </a:solidFill>
                <a:latin typeface="Times New Roman" panose="02020603050405020304" pitchFamily="18" charset="0"/>
                <a:cs typeface="Times New Roman" panose="02020603050405020304" pitchFamily="18" charset="0"/>
              </a:rPr>
              <a:t>Buyer / Marketing / user persona or avatar</a:t>
            </a:r>
          </a:p>
          <a:p>
            <a:pPr algn="ctr" rtl="1"/>
            <a:r>
              <a:rPr lang="ar-EG" sz="3600" b="1" dirty="0">
                <a:solidFill>
                  <a:schemeClr val="bg1"/>
                </a:solidFill>
                <a:latin typeface="Times New Roman" panose="02020603050405020304" pitchFamily="18" charset="0"/>
                <a:cs typeface="Times New Roman" panose="02020603050405020304" pitchFamily="18" charset="0"/>
              </a:rPr>
              <a:t>جمهورنا على أي منصة أكثر؟</a:t>
            </a:r>
          </a:p>
        </p:txBody>
      </p:sp>
      <p:sp>
        <p:nvSpPr>
          <p:cNvPr id="29" name="Rectangle 28">
            <a:extLst>
              <a:ext uri="{FF2B5EF4-FFF2-40B4-BE49-F238E27FC236}">
                <a16:creationId xmlns:a16="http://schemas.microsoft.com/office/drawing/2014/main" id="{52F86DD0-8476-E8F1-3ED1-E523A2DEF67B}"/>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43F84F2-D5DF-88B0-6C1F-1C35F32F4D16}"/>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Rectangle 2">
            <a:extLst>
              <a:ext uri="{FF2B5EF4-FFF2-40B4-BE49-F238E27FC236}">
                <a16:creationId xmlns:a16="http://schemas.microsoft.com/office/drawing/2014/main" id="{BFA26E77-3D18-CFCD-5385-F4AF59E9B99B}"/>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B355F4AE-3571-7518-A607-5B6A5D1B1A3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14081428-5D1F-B52E-A4D2-6907148FBC5F}"/>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0" name="Explosion: 8 Points 9">
            <a:extLst>
              <a:ext uri="{FF2B5EF4-FFF2-40B4-BE49-F238E27FC236}">
                <a16:creationId xmlns:a16="http://schemas.microsoft.com/office/drawing/2014/main" id="{2714C4FA-9914-87A2-1099-B33430D5D183}"/>
              </a:ext>
            </a:extLst>
          </p:cNvPr>
          <p:cNvSpPr/>
          <p:nvPr/>
        </p:nvSpPr>
        <p:spPr>
          <a:xfrm>
            <a:off x="331642" y="5091956"/>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spTree>
    <p:extLst>
      <p:ext uri="{BB962C8B-B14F-4D97-AF65-F5344CB8AC3E}">
        <p14:creationId xmlns:p14="http://schemas.microsoft.com/office/powerpoint/2010/main" val="1272728942"/>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مفهوم الجمهور المستهدف</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695325" y="1124744"/>
            <a:ext cx="10776238"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sz="3200" b="1" kern="100" dirty="0">
                <a:solidFill>
                  <a:srgbClr val="0070C0"/>
                </a:solidFill>
                <a:latin typeface="Calibri" panose="020F0502020204030204" pitchFamily="34" charset="0"/>
                <a:cs typeface="Times New Roman" panose="02020603050405020304" pitchFamily="18" charset="0"/>
              </a:rPr>
              <a:t>الفرق بين الجمهور المستهدف والسوق المستهدف</a:t>
            </a:r>
            <a:endParaRPr lang="ar-EG" sz="3200" b="1" kern="100" dirty="0">
              <a:latin typeface="Calibri" panose="020F0502020204030204" pitchFamily="34" charset="0"/>
              <a:cs typeface="Times New Roman" panose="02020603050405020304" pitchFamily="18" charset="0"/>
            </a:endParaRPr>
          </a:p>
          <a:p>
            <a:pPr marL="0" indent="0" algn="just" rtl="1">
              <a:lnSpc>
                <a:spcPct val="150000"/>
              </a:lnSpc>
              <a:buNone/>
            </a:pPr>
            <a:r>
              <a:rPr lang="ar-EG" sz="3200" b="1" kern="100" dirty="0">
                <a:latin typeface="Calibri" panose="020F0502020204030204" pitchFamily="34" charset="0"/>
                <a:cs typeface="Times New Roman" panose="02020603050405020304" pitchFamily="18" charset="0"/>
              </a:rPr>
              <a:t>يشير مصطلح </a:t>
            </a:r>
            <a:r>
              <a:rPr lang="ar-EG" sz="3200" b="1" kern="100" dirty="0">
                <a:solidFill>
                  <a:srgbClr val="0070C0"/>
                </a:solidFill>
                <a:latin typeface="Calibri" panose="020F0502020204030204" pitchFamily="34" charset="0"/>
                <a:cs typeface="Times New Roman" panose="02020603050405020304" pitchFamily="18" charset="0"/>
              </a:rPr>
              <a:t>السوق المستهدف </a:t>
            </a:r>
            <a:r>
              <a:rPr lang="ar-EG" sz="3200" b="1" kern="100" dirty="0">
                <a:latin typeface="Calibri" panose="020F0502020204030204" pitchFamily="34" charset="0"/>
                <a:cs typeface="Times New Roman" panose="02020603050405020304" pitchFamily="18" charset="0"/>
              </a:rPr>
              <a:t>إلى مجموعة من الأشخاص يشتركون في خصائص وسلوكيات تستهدفها الشركات في استراتيجيتها التسويقية.</a:t>
            </a:r>
          </a:p>
          <a:p>
            <a:pPr marL="0" indent="0" algn="just" rtl="1">
              <a:lnSpc>
                <a:spcPct val="150000"/>
              </a:lnSpc>
              <a:buNone/>
            </a:pPr>
            <a:r>
              <a:rPr lang="ar-EG" sz="3200" b="1" kern="100" dirty="0">
                <a:latin typeface="Calibri" panose="020F0502020204030204" pitchFamily="34" charset="0"/>
                <a:cs typeface="Times New Roman" panose="02020603050405020304" pitchFamily="18" charset="0"/>
              </a:rPr>
              <a:t>أما </a:t>
            </a:r>
            <a:r>
              <a:rPr lang="ar-EG" sz="3200" b="1" kern="100" dirty="0">
                <a:solidFill>
                  <a:srgbClr val="0070C0"/>
                </a:solidFill>
                <a:latin typeface="Calibri" panose="020F0502020204030204" pitchFamily="34" charset="0"/>
                <a:cs typeface="Times New Roman" panose="02020603050405020304" pitchFamily="18" charset="0"/>
              </a:rPr>
              <a:t>الجمهور المستهدف </a:t>
            </a:r>
            <a:r>
              <a:rPr lang="ar-EG" sz="3200" b="1" kern="100" dirty="0">
                <a:latin typeface="Calibri" panose="020F0502020204030204" pitchFamily="34" charset="0"/>
                <a:cs typeface="Times New Roman" panose="02020603050405020304" pitchFamily="18" charset="0"/>
              </a:rPr>
              <a:t>فهو فئة فرعية من هذا السوق المستهدف الأكبر، ويتضمّن مجموعة معينة من المستهلكين من أصل مجموعة أكبر وأوسع، وهي السوق المستهدف.</a:t>
            </a:r>
          </a:p>
        </p:txBody>
      </p:sp>
    </p:spTree>
    <p:extLst>
      <p:ext uri="{BB962C8B-B14F-4D97-AF65-F5344CB8AC3E}">
        <p14:creationId xmlns:p14="http://schemas.microsoft.com/office/powerpoint/2010/main" val="50472084"/>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41E0C8-DE19-94FE-3A5E-6402A930F75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45FB9EA6-69E7-EE6E-FE66-BEFEBDC2E13E}"/>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ABBFBDC-8B10-4417-E313-0830E0DC94F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87A0570-4B92-5825-D6F1-A9A639BB4BA4}"/>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D2E69345-2FB6-2364-9D29-A4D058A8898B}"/>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7DB279B0-BD8B-3FF2-09AD-DAED4AD8A8D8}"/>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8E62AC4-AD28-1A08-575C-8800C9C7B29C}"/>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5" name="Explosion: 8 Points 4">
            <a:extLst>
              <a:ext uri="{FF2B5EF4-FFF2-40B4-BE49-F238E27FC236}">
                <a16:creationId xmlns:a16="http://schemas.microsoft.com/office/drawing/2014/main" id="{20C13306-49AE-CD92-E668-71D163397237}"/>
              </a:ext>
            </a:extLst>
          </p:cNvPr>
          <p:cNvSpPr/>
          <p:nvPr/>
        </p:nvSpPr>
        <p:spPr>
          <a:xfrm>
            <a:off x="331642" y="5091956"/>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pic>
        <p:nvPicPr>
          <p:cNvPr id="9" name="Picture 8">
            <a:extLst>
              <a:ext uri="{FF2B5EF4-FFF2-40B4-BE49-F238E27FC236}">
                <a16:creationId xmlns:a16="http://schemas.microsoft.com/office/drawing/2014/main" id="{35881B8F-B76E-A8C8-1C5C-D1B9A930FA12}"/>
              </a:ext>
            </a:extLst>
          </p:cNvPr>
          <p:cNvPicPr>
            <a:picLocks noChangeAspect="1"/>
          </p:cNvPicPr>
          <p:nvPr/>
        </p:nvPicPr>
        <p:blipFill>
          <a:blip r:embed="rId3"/>
          <a:stretch>
            <a:fillRect/>
          </a:stretch>
        </p:blipFill>
        <p:spPr>
          <a:xfrm>
            <a:off x="2435690" y="1259889"/>
            <a:ext cx="7320620" cy="4159948"/>
          </a:xfrm>
          <a:prstGeom prst="rect">
            <a:avLst/>
          </a:prstGeom>
        </p:spPr>
      </p:pic>
    </p:spTree>
    <p:extLst>
      <p:ext uri="{BB962C8B-B14F-4D97-AF65-F5344CB8AC3E}">
        <p14:creationId xmlns:p14="http://schemas.microsoft.com/office/powerpoint/2010/main" val="2366993551"/>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92DB8F-90F2-A7BA-9687-90B02A0543FE}"/>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4D4EBB3B-60AC-ABA9-2135-08B9D32FF057}"/>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8B11969-C1C6-9B80-2B74-5B7BBD4860C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5DEDB8A-DE88-C02E-7003-9DACA87EC1FD}"/>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13C03065-121F-0056-C119-FFF7298BB17C}"/>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623D29B5-DEDE-3C0C-734D-C626A6C98E0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4701E694-A3BC-E31C-38A8-683CC6CEF19F}"/>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5" name="Explosion: 8 Points 4">
            <a:extLst>
              <a:ext uri="{FF2B5EF4-FFF2-40B4-BE49-F238E27FC236}">
                <a16:creationId xmlns:a16="http://schemas.microsoft.com/office/drawing/2014/main" id="{DEEC2B24-FDB9-3569-F819-82AFF0FD7D87}"/>
              </a:ext>
            </a:extLst>
          </p:cNvPr>
          <p:cNvSpPr/>
          <p:nvPr/>
        </p:nvSpPr>
        <p:spPr>
          <a:xfrm>
            <a:off x="331642" y="5091956"/>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sp>
        <p:nvSpPr>
          <p:cNvPr id="11" name="TextBox 10">
            <a:extLst>
              <a:ext uri="{FF2B5EF4-FFF2-40B4-BE49-F238E27FC236}">
                <a16:creationId xmlns:a16="http://schemas.microsoft.com/office/drawing/2014/main" id="{20A72A3B-C312-E38A-524E-1788F51A94B5}"/>
              </a:ext>
            </a:extLst>
          </p:cNvPr>
          <p:cNvSpPr txBox="1"/>
          <p:nvPr/>
        </p:nvSpPr>
        <p:spPr>
          <a:xfrm>
            <a:off x="2742293" y="1023540"/>
            <a:ext cx="6400800" cy="523220"/>
          </a:xfrm>
          <a:prstGeom prst="rect">
            <a:avLst/>
          </a:prstGeom>
          <a:noFill/>
        </p:spPr>
        <p:txBody>
          <a:bodyPr wrap="square">
            <a:spAutoFit/>
          </a:bodyPr>
          <a:lstStyle/>
          <a:p>
            <a:pPr algn="ctr"/>
            <a:r>
              <a:rPr lang="ar-EG" sz="2800" b="1" dirty="0">
                <a:solidFill>
                  <a:schemeClr val="bg1"/>
                </a:solidFill>
              </a:rPr>
              <a:t>أدوات الاستماع الاجتماعي </a:t>
            </a:r>
            <a:endParaRPr lang="en-US" sz="2800" b="1" dirty="0">
              <a:solidFill>
                <a:schemeClr val="bg1"/>
              </a:solidFill>
            </a:endParaRPr>
          </a:p>
        </p:txBody>
      </p:sp>
      <p:pic>
        <p:nvPicPr>
          <p:cNvPr id="4100" name="Picture 4">
            <a:extLst>
              <a:ext uri="{FF2B5EF4-FFF2-40B4-BE49-F238E27FC236}">
                <a16:creationId xmlns:a16="http://schemas.microsoft.com/office/drawing/2014/main" id="{C7EB551F-8C3C-EDDA-CDB4-91957B07FE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0612" y="2253003"/>
            <a:ext cx="5376658" cy="2800343"/>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555358EA-09EF-FC26-D4E3-F80E2CCEBBD7}"/>
              </a:ext>
            </a:extLst>
          </p:cNvPr>
          <p:cNvSpPr txBox="1"/>
          <p:nvPr/>
        </p:nvSpPr>
        <p:spPr>
          <a:xfrm>
            <a:off x="4583430" y="1675099"/>
            <a:ext cx="6983730" cy="4093428"/>
          </a:xfrm>
          <a:prstGeom prst="rect">
            <a:avLst/>
          </a:prstGeom>
          <a:noFill/>
        </p:spPr>
        <p:txBody>
          <a:bodyPr wrap="square">
            <a:spAutoFit/>
          </a:bodyPr>
          <a:lstStyle/>
          <a:p>
            <a:pPr algn="r" rtl="1"/>
            <a:r>
              <a:rPr lang="en-US" sz="2000" b="1" dirty="0" err="1">
                <a:solidFill>
                  <a:schemeClr val="bg1"/>
                </a:solidFill>
              </a:rPr>
              <a:t>إليك</a:t>
            </a:r>
            <a:r>
              <a:rPr lang="en-US" sz="2000" b="1" dirty="0">
                <a:solidFill>
                  <a:schemeClr val="bg1"/>
                </a:solidFill>
              </a:rPr>
              <a:t> </a:t>
            </a:r>
            <a:r>
              <a:rPr lang="en-US" sz="2000" b="1" dirty="0" err="1">
                <a:solidFill>
                  <a:schemeClr val="bg1"/>
                </a:solidFill>
              </a:rPr>
              <a:t>دليل</a:t>
            </a:r>
            <a:r>
              <a:rPr lang="en-US" sz="2000" b="1" dirty="0">
                <a:solidFill>
                  <a:schemeClr val="bg1"/>
                </a:solidFill>
              </a:rPr>
              <a:t> </a:t>
            </a:r>
            <a:r>
              <a:rPr lang="en-US" sz="2000" b="1" dirty="0" err="1">
                <a:solidFill>
                  <a:schemeClr val="bg1"/>
                </a:solidFill>
              </a:rPr>
              <a:t>خطوة</a:t>
            </a:r>
            <a:r>
              <a:rPr lang="en-US" sz="2000" b="1" dirty="0">
                <a:solidFill>
                  <a:schemeClr val="bg1"/>
                </a:solidFill>
              </a:rPr>
              <a:t> </a:t>
            </a:r>
            <a:r>
              <a:rPr lang="en-US" sz="2000" b="1" dirty="0" err="1">
                <a:solidFill>
                  <a:schemeClr val="bg1"/>
                </a:solidFill>
              </a:rPr>
              <a:t>بخطوة</a:t>
            </a:r>
            <a:r>
              <a:rPr lang="en-US" sz="2000" b="1" dirty="0">
                <a:solidFill>
                  <a:schemeClr val="bg1"/>
                </a:solidFill>
              </a:rPr>
              <a:t> </a:t>
            </a:r>
            <a:r>
              <a:rPr lang="en-US" sz="2000" b="1" dirty="0" err="1">
                <a:solidFill>
                  <a:schemeClr val="bg1"/>
                </a:solidFill>
              </a:rPr>
              <a:t>حول</a:t>
            </a:r>
            <a:r>
              <a:rPr lang="en-US" sz="2000" b="1" dirty="0">
                <a:solidFill>
                  <a:schemeClr val="bg1"/>
                </a:solidFill>
              </a:rPr>
              <a:t> </a:t>
            </a:r>
            <a:r>
              <a:rPr lang="en-US" sz="2000" b="1" dirty="0" err="1">
                <a:solidFill>
                  <a:schemeClr val="bg1"/>
                </a:solidFill>
              </a:rPr>
              <a:t>كيفية</a:t>
            </a:r>
            <a:r>
              <a:rPr lang="en-US" sz="2000" b="1" dirty="0">
                <a:solidFill>
                  <a:schemeClr val="bg1"/>
                </a:solidFill>
              </a:rPr>
              <a:t> </a:t>
            </a:r>
            <a:r>
              <a:rPr lang="en-US" sz="2000" b="1" dirty="0" err="1">
                <a:solidFill>
                  <a:schemeClr val="bg1"/>
                </a:solidFill>
              </a:rPr>
              <a:t>الاستماع</a:t>
            </a:r>
            <a:r>
              <a:rPr lang="en-US" sz="2000" b="1" dirty="0">
                <a:solidFill>
                  <a:schemeClr val="bg1"/>
                </a:solidFill>
              </a:rPr>
              <a:t> </a:t>
            </a:r>
            <a:r>
              <a:rPr lang="en-US" sz="2000" b="1" dirty="0" err="1">
                <a:solidFill>
                  <a:schemeClr val="bg1"/>
                </a:solidFill>
              </a:rPr>
              <a:t>إلى</a:t>
            </a:r>
            <a:r>
              <a:rPr lang="en-US" sz="2000" b="1" dirty="0">
                <a:solidFill>
                  <a:schemeClr val="bg1"/>
                </a:solidFill>
              </a:rPr>
              <a:t> </a:t>
            </a:r>
            <a:r>
              <a:rPr lang="en-US" sz="2000" b="1" dirty="0" err="1">
                <a:solidFill>
                  <a:schemeClr val="bg1"/>
                </a:solidFill>
              </a:rPr>
              <a:t>وسائل</a:t>
            </a:r>
            <a:r>
              <a:rPr lang="en-US" sz="2000" b="1" dirty="0">
                <a:solidFill>
                  <a:schemeClr val="bg1"/>
                </a:solidFill>
              </a:rPr>
              <a:t> </a:t>
            </a:r>
            <a:r>
              <a:rPr lang="en-US" sz="2000" b="1" dirty="0" err="1">
                <a:solidFill>
                  <a:schemeClr val="bg1"/>
                </a:solidFill>
              </a:rPr>
              <a:t>التواصل</a:t>
            </a:r>
            <a:r>
              <a:rPr lang="en-US" sz="2000" b="1" dirty="0">
                <a:solidFill>
                  <a:schemeClr val="bg1"/>
                </a:solidFill>
              </a:rPr>
              <a:t> </a:t>
            </a:r>
            <a:r>
              <a:rPr lang="en-US" sz="2000" b="1" dirty="0" err="1">
                <a:solidFill>
                  <a:schemeClr val="bg1"/>
                </a:solidFill>
              </a:rPr>
              <a:t>الاجتماعي</a:t>
            </a:r>
            <a:r>
              <a:rPr lang="en-US" sz="2000" b="1" dirty="0">
                <a:solidFill>
                  <a:schemeClr val="bg1"/>
                </a:solidFill>
              </a:rPr>
              <a:t> </a:t>
            </a:r>
            <a:r>
              <a:rPr lang="en-US" sz="2000" b="1" dirty="0" err="1">
                <a:solidFill>
                  <a:schemeClr val="bg1"/>
                </a:solidFill>
              </a:rPr>
              <a:t>مثل</a:t>
            </a:r>
            <a:r>
              <a:rPr lang="en-US" sz="2000" b="1" dirty="0">
                <a:solidFill>
                  <a:schemeClr val="bg1"/>
                </a:solidFill>
              </a:rPr>
              <a:t> </a:t>
            </a:r>
            <a:r>
              <a:rPr lang="en-US" sz="2000" b="1" dirty="0" err="1">
                <a:solidFill>
                  <a:schemeClr val="bg1"/>
                </a:solidFill>
              </a:rPr>
              <a:t>المحترفين</a:t>
            </a:r>
            <a:r>
              <a:rPr lang="en-US" sz="2000" b="1" dirty="0">
                <a:solidFill>
                  <a:schemeClr val="bg1"/>
                </a:solidFill>
              </a:rPr>
              <a:t>:</a:t>
            </a:r>
          </a:p>
          <a:p>
            <a:pPr algn="r" rtl="1"/>
            <a:endParaRPr lang="en-US" sz="2000" b="1" dirty="0">
              <a:solidFill>
                <a:schemeClr val="bg1"/>
              </a:solidFill>
            </a:endParaRPr>
          </a:p>
          <a:p>
            <a:pPr marL="457200" indent="-457200" algn="r" rtl="1">
              <a:buFont typeface="+mj-lt"/>
              <a:buAutoNum type="arabicPeriod"/>
            </a:pPr>
            <a:r>
              <a:rPr lang="en-US" sz="2000" b="1" dirty="0" err="1">
                <a:solidFill>
                  <a:schemeClr val="bg1"/>
                </a:solidFill>
              </a:rPr>
              <a:t>حدد</a:t>
            </a:r>
            <a:r>
              <a:rPr lang="en-US" sz="2000" b="1" dirty="0">
                <a:solidFill>
                  <a:schemeClr val="bg1"/>
                </a:solidFill>
              </a:rPr>
              <a:t> </a:t>
            </a:r>
            <a:r>
              <a:rPr lang="en-US" sz="2000" b="1" dirty="0" err="1">
                <a:solidFill>
                  <a:schemeClr val="bg1"/>
                </a:solidFill>
              </a:rPr>
              <a:t>أهدافك</a:t>
            </a:r>
            <a:endParaRPr lang="en-US" sz="2000" b="1" dirty="0">
              <a:solidFill>
                <a:schemeClr val="bg1"/>
              </a:solidFill>
            </a:endParaRPr>
          </a:p>
          <a:p>
            <a:pPr marL="457200" indent="-457200" algn="r" rtl="1">
              <a:buFont typeface="+mj-lt"/>
              <a:buAutoNum type="arabicPeriod"/>
            </a:pPr>
            <a:r>
              <a:rPr lang="en-US" sz="2000" b="1" dirty="0" err="1">
                <a:solidFill>
                  <a:schemeClr val="bg1"/>
                </a:solidFill>
              </a:rPr>
              <a:t>اختر</a:t>
            </a:r>
            <a:r>
              <a:rPr lang="en-US" sz="2000" b="1" dirty="0">
                <a:solidFill>
                  <a:schemeClr val="bg1"/>
                </a:solidFill>
              </a:rPr>
              <a:t> </a:t>
            </a:r>
            <a:r>
              <a:rPr lang="en-US" sz="2000" b="1" dirty="0" err="1">
                <a:solidFill>
                  <a:schemeClr val="bg1"/>
                </a:solidFill>
              </a:rPr>
              <a:t>الكلمات</a:t>
            </a:r>
            <a:r>
              <a:rPr lang="en-US" sz="2000" b="1" dirty="0">
                <a:solidFill>
                  <a:schemeClr val="bg1"/>
                </a:solidFill>
              </a:rPr>
              <a:t> </a:t>
            </a:r>
            <a:r>
              <a:rPr lang="en-US" sz="2000" b="1" dirty="0" err="1">
                <a:solidFill>
                  <a:schemeClr val="bg1"/>
                </a:solidFill>
              </a:rPr>
              <a:t>الرئيسية</a:t>
            </a:r>
            <a:r>
              <a:rPr lang="en-US" sz="2000" b="1" dirty="0">
                <a:solidFill>
                  <a:schemeClr val="bg1"/>
                </a:solidFill>
              </a:rPr>
              <a:t> </a:t>
            </a:r>
            <a:r>
              <a:rPr lang="en-US" sz="2000" b="1" dirty="0" err="1">
                <a:solidFill>
                  <a:schemeClr val="bg1"/>
                </a:solidFill>
              </a:rPr>
              <a:t>والموضوعات</a:t>
            </a:r>
            <a:endParaRPr lang="en-US" sz="2000" b="1" dirty="0">
              <a:solidFill>
                <a:schemeClr val="bg1"/>
              </a:solidFill>
            </a:endParaRPr>
          </a:p>
          <a:p>
            <a:pPr marL="457200" indent="-457200" algn="r" rtl="1">
              <a:buFont typeface="+mj-lt"/>
              <a:buAutoNum type="arabicPeriod"/>
            </a:pPr>
            <a:r>
              <a:rPr lang="en-US" sz="2000" b="1" dirty="0" err="1">
                <a:solidFill>
                  <a:schemeClr val="bg1"/>
                </a:solidFill>
              </a:rPr>
              <a:t>حدد</a:t>
            </a:r>
            <a:r>
              <a:rPr lang="en-US" sz="2000" b="1" dirty="0">
                <a:solidFill>
                  <a:schemeClr val="bg1"/>
                </a:solidFill>
              </a:rPr>
              <a:t> </a:t>
            </a:r>
            <a:r>
              <a:rPr lang="en-US" sz="2000" b="1" dirty="0" err="1">
                <a:solidFill>
                  <a:schemeClr val="bg1"/>
                </a:solidFill>
              </a:rPr>
              <a:t>الأدوات</a:t>
            </a:r>
            <a:r>
              <a:rPr lang="en-US" sz="2000" b="1" dirty="0">
                <a:solidFill>
                  <a:schemeClr val="bg1"/>
                </a:solidFill>
              </a:rPr>
              <a:t> </a:t>
            </a:r>
            <a:r>
              <a:rPr lang="en-US" sz="2000" b="1" dirty="0" err="1">
                <a:solidFill>
                  <a:schemeClr val="bg1"/>
                </a:solidFill>
              </a:rPr>
              <a:t>المناسبة</a:t>
            </a:r>
            <a:endParaRPr lang="en-US" sz="2000" b="1" dirty="0">
              <a:solidFill>
                <a:schemeClr val="bg1"/>
              </a:solidFill>
            </a:endParaRPr>
          </a:p>
          <a:p>
            <a:pPr marL="457200" indent="-457200" algn="r" rtl="1">
              <a:buFont typeface="+mj-lt"/>
              <a:buAutoNum type="arabicPeriod"/>
            </a:pPr>
            <a:r>
              <a:rPr lang="en-US" sz="2000" b="1" dirty="0" err="1">
                <a:solidFill>
                  <a:schemeClr val="bg1"/>
                </a:solidFill>
              </a:rPr>
              <a:t>جمع</a:t>
            </a:r>
            <a:r>
              <a:rPr lang="en-US" sz="2000" b="1" dirty="0">
                <a:solidFill>
                  <a:schemeClr val="bg1"/>
                </a:solidFill>
              </a:rPr>
              <a:t> </a:t>
            </a:r>
            <a:r>
              <a:rPr lang="en-US" sz="2000" b="1" dirty="0" err="1">
                <a:solidFill>
                  <a:schemeClr val="bg1"/>
                </a:solidFill>
              </a:rPr>
              <a:t>البيانات</a:t>
            </a:r>
            <a:r>
              <a:rPr lang="en-US" sz="2000" b="1" dirty="0">
                <a:solidFill>
                  <a:schemeClr val="bg1"/>
                </a:solidFill>
              </a:rPr>
              <a:t> </a:t>
            </a:r>
            <a:r>
              <a:rPr lang="en-US" sz="2000" b="1" dirty="0" err="1">
                <a:solidFill>
                  <a:schemeClr val="bg1"/>
                </a:solidFill>
              </a:rPr>
              <a:t>وتحليلها</a:t>
            </a:r>
            <a:endParaRPr lang="en-US" sz="2000" b="1" dirty="0">
              <a:solidFill>
                <a:schemeClr val="bg1"/>
              </a:solidFill>
            </a:endParaRPr>
          </a:p>
          <a:p>
            <a:pPr marL="457200" indent="-457200" algn="r" rtl="1">
              <a:buFont typeface="+mj-lt"/>
              <a:buAutoNum type="arabicPeriod"/>
            </a:pPr>
            <a:r>
              <a:rPr lang="en-US" sz="2000" b="1" dirty="0" err="1">
                <a:solidFill>
                  <a:schemeClr val="bg1"/>
                </a:solidFill>
              </a:rPr>
              <a:t>التفاعل</a:t>
            </a:r>
            <a:r>
              <a:rPr lang="en-US" sz="2000" b="1" dirty="0">
                <a:solidFill>
                  <a:schemeClr val="bg1"/>
                </a:solidFill>
              </a:rPr>
              <a:t> </a:t>
            </a:r>
            <a:r>
              <a:rPr lang="en-US" sz="2000" b="1" dirty="0" err="1">
                <a:solidFill>
                  <a:schemeClr val="bg1"/>
                </a:solidFill>
              </a:rPr>
              <a:t>والاستجابة</a:t>
            </a:r>
            <a:endParaRPr lang="en-US" sz="2000" b="1" dirty="0">
              <a:solidFill>
                <a:schemeClr val="bg1"/>
              </a:solidFill>
            </a:endParaRPr>
          </a:p>
          <a:p>
            <a:pPr marL="457200" indent="-457200" algn="r" rtl="1">
              <a:buFont typeface="+mj-lt"/>
              <a:buAutoNum type="arabicPeriod"/>
            </a:pPr>
            <a:r>
              <a:rPr lang="en-US" sz="2000" b="1" dirty="0" err="1">
                <a:solidFill>
                  <a:schemeClr val="bg1"/>
                </a:solidFill>
              </a:rPr>
              <a:t>التعاون</a:t>
            </a:r>
            <a:r>
              <a:rPr lang="en-US" sz="2000" b="1" dirty="0">
                <a:solidFill>
                  <a:schemeClr val="bg1"/>
                </a:solidFill>
              </a:rPr>
              <a:t> </a:t>
            </a:r>
            <a:r>
              <a:rPr lang="en-US" sz="2000" b="1" dirty="0" err="1">
                <a:solidFill>
                  <a:schemeClr val="bg1"/>
                </a:solidFill>
              </a:rPr>
              <a:t>مع</a:t>
            </a:r>
            <a:r>
              <a:rPr lang="en-US" sz="2000" b="1" dirty="0">
                <a:solidFill>
                  <a:schemeClr val="bg1"/>
                </a:solidFill>
              </a:rPr>
              <a:t> </a:t>
            </a:r>
            <a:r>
              <a:rPr lang="en-US" sz="2000" b="1" dirty="0" err="1">
                <a:solidFill>
                  <a:schemeClr val="bg1"/>
                </a:solidFill>
              </a:rPr>
              <a:t>المؤثرين</a:t>
            </a:r>
            <a:endParaRPr lang="en-US" sz="2000" b="1" dirty="0">
              <a:solidFill>
                <a:schemeClr val="bg1"/>
              </a:solidFill>
            </a:endParaRPr>
          </a:p>
          <a:p>
            <a:pPr marL="457200" indent="-457200" algn="r" rtl="1">
              <a:buFont typeface="+mj-lt"/>
              <a:buAutoNum type="arabicPeriod"/>
            </a:pPr>
            <a:r>
              <a:rPr lang="en-US" sz="2000" b="1" dirty="0" err="1">
                <a:solidFill>
                  <a:schemeClr val="bg1"/>
                </a:solidFill>
              </a:rPr>
              <a:t>التخفيف</a:t>
            </a:r>
            <a:r>
              <a:rPr lang="en-US" sz="2000" b="1" dirty="0">
                <a:solidFill>
                  <a:schemeClr val="bg1"/>
                </a:solidFill>
              </a:rPr>
              <a:t> من </a:t>
            </a:r>
            <a:r>
              <a:rPr lang="en-US" sz="2000" b="1" dirty="0" err="1">
                <a:solidFill>
                  <a:schemeClr val="bg1"/>
                </a:solidFill>
              </a:rPr>
              <a:t>حدة</a:t>
            </a:r>
            <a:r>
              <a:rPr lang="en-US" sz="2000" b="1" dirty="0">
                <a:solidFill>
                  <a:schemeClr val="bg1"/>
                </a:solidFill>
              </a:rPr>
              <a:t> </a:t>
            </a:r>
            <a:r>
              <a:rPr lang="en-US" sz="2000" b="1" dirty="0" err="1">
                <a:solidFill>
                  <a:schemeClr val="bg1"/>
                </a:solidFill>
              </a:rPr>
              <a:t>الأزمات</a:t>
            </a:r>
            <a:r>
              <a:rPr lang="en-US" sz="2000" b="1" dirty="0">
                <a:solidFill>
                  <a:schemeClr val="bg1"/>
                </a:solidFill>
              </a:rPr>
              <a:t> </a:t>
            </a:r>
            <a:r>
              <a:rPr lang="en-US" sz="2000" b="1" dirty="0" err="1">
                <a:solidFill>
                  <a:schemeClr val="bg1"/>
                </a:solidFill>
              </a:rPr>
              <a:t>قبل</a:t>
            </a:r>
            <a:r>
              <a:rPr lang="en-US" sz="2000" b="1" dirty="0">
                <a:solidFill>
                  <a:schemeClr val="bg1"/>
                </a:solidFill>
              </a:rPr>
              <a:t> </a:t>
            </a:r>
            <a:r>
              <a:rPr lang="en-US" sz="2000" b="1" dirty="0" err="1">
                <a:solidFill>
                  <a:schemeClr val="bg1"/>
                </a:solidFill>
              </a:rPr>
              <a:t>تفاقمها</a:t>
            </a:r>
            <a:endParaRPr lang="en-US" sz="2000" b="1" dirty="0">
              <a:solidFill>
                <a:schemeClr val="bg1"/>
              </a:solidFill>
            </a:endParaRPr>
          </a:p>
          <a:p>
            <a:pPr marL="457200" indent="-457200" algn="r" rtl="1">
              <a:buFont typeface="+mj-lt"/>
              <a:buAutoNum type="arabicPeriod"/>
            </a:pPr>
            <a:r>
              <a:rPr lang="en-US" sz="2000" b="1" dirty="0" err="1">
                <a:solidFill>
                  <a:schemeClr val="bg1"/>
                </a:solidFill>
              </a:rPr>
              <a:t>مراقبة</a:t>
            </a:r>
            <a:r>
              <a:rPr lang="en-US" sz="2000" b="1" dirty="0">
                <a:solidFill>
                  <a:schemeClr val="bg1"/>
                </a:solidFill>
              </a:rPr>
              <a:t> </a:t>
            </a:r>
            <a:r>
              <a:rPr lang="en-US" sz="2000" b="1" dirty="0" err="1">
                <a:solidFill>
                  <a:schemeClr val="bg1"/>
                </a:solidFill>
              </a:rPr>
              <a:t>المنافسة</a:t>
            </a:r>
            <a:r>
              <a:rPr lang="en-US" sz="2000" b="1" dirty="0">
                <a:solidFill>
                  <a:schemeClr val="bg1"/>
                </a:solidFill>
              </a:rPr>
              <a:t> </a:t>
            </a:r>
            <a:r>
              <a:rPr lang="en-US" sz="2000" b="1" dirty="0" err="1">
                <a:solidFill>
                  <a:schemeClr val="bg1"/>
                </a:solidFill>
              </a:rPr>
              <a:t>جنبًا</a:t>
            </a:r>
            <a:r>
              <a:rPr lang="en-US" sz="2000" b="1" dirty="0">
                <a:solidFill>
                  <a:schemeClr val="bg1"/>
                </a:solidFill>
              </a:rPr>
              <a:t> </a:t>
            </a:r>
            <a:r>
              <a:rPr lang="en-US" sz="2000" b="1" dirty="0" err="1">
                <a:solidFill>
                  <a:schemeClr val="bg1"/>
                </a:solidFill>
              </a:rPr>
              <a:t>إلى</a:t>
            </a:r>
            <a:r>
              <a:rPr lang="en-US" sz="2000" b="1" dirty="0">
                <a:solidFill>
                  <a:schemeClr val="bg1"/>
                </a:solidFill>
              </a:rPr>
              <a:t> </a:t>
            </a:r>
            <a:r>
              <a:rPr lang="en-US" sz="2000" b="1" dirty="0" err="1">
                <a:solidFill>
                  <a:schemeClr val="bg1"/>
                </a:solidFill>
              </a:rPr>
              <a:t>جنب</a:t>
            </a:r>
            <a:r>
              <a:rPr lang="en-US" sz="2000" b="1" dirty="0">
                <a:solidFill>
                  <a:schemeClr val="bg1"/>
                </a:solidFill>
              </a:rPr>
              <a:t> </a:t>
            </a:r>
            <a:r>
              <a:rPr lang="en-US" sz="2000" b="1" dirty="0" err="1">
                <a:solidFill>
                  <a:schemeClr val="bg1"/>
                </a:solidFill>
              </a:rPr>
              <a:t>مع</a:t>
            </a:r>
            <a:r>
              <a:rPr lang="en-US" sz="2000" b="1" dirty="0">
                <a:solidFill>
                  <a:schemeClr val="bg1"/>
                </a:solidFill>
              </a:rPr>
              <a:t> </a:t>
            </a:r>
            <a:r>
              <a:rPr lang="en-US" sz="2000" b="1" dirty="0" err="1">
                <a:solidFill>
                  <a:schemeClr val="bg1"/>
                </a:solidFill>
              </a:rPr>
              <a:t>علامتك</a:t>
            </a:r>
            <a:r>
              <a:rPr lang="en-US" sz="2000" b="1" dirty="0">
                <a:solidFill>
                  <a:schemeClr val="bg1"/>
                </a:solidFill>
              </a:rPr>
              <a:t> </a:t>
            </a:r>
            <a:r>
              <a:rPr lang="en-US" sz="2000" b="1" dirty="0" err="1">
                <a:solidFill>
                  <a:schemeClr val="bg1"/>
                </a:solidFill>
              </a:rPr>
              <a:t>التجارية</a:t>
            </a:r>
            <a:endParaRPr lang="en-US" sz="2000" b="1" dirty="0">
              <a:solidFill>
                <a:schemeClr val="bg1"/>
              </a:solidFill>
            </a:endParaRPr>
          </a:p>
          <a:p>
            <a:pPr marL="457200" indent="-457200" algn="r" rtl="1">
              <a:buFont typeface="+mj-lt"/>
              <a:buAutoNum type="arabicPeriod"/>
            </a:pPr>
            <a:r>
              <a:rPr lang="en-US" sz="2000" b="1" dirty="0" err="1">
                <a:solidFill>
                  <a:schemeClr val="bg1"/>
                </a:solidFill>
              </a:rPr>
              <a:t>التفاعل</a:t>
            </a:r>
            <a:r>
              <a:rPr lang="en-US" sz="2000" b="1" dirty="0">
                <a:solidFill>
                  <a:schemeClr val="bg1"/>
                </a:solidFill>
              </a:rPr>
              <a:t> </a:t>
            </a:r>
            <a:r>
              <a:rPr lang="en-US" sz="2000" b="1" dirty="0" err="1">
                <a:solidFill>
                  <a:schemeClr val="bg1"/>
                </a:solidFill>
              </a:rPr>
              <a:t>مع</a:t>
            </a:r>
            <a:r>
              <a:rPr lang="en-US" sz="2000" b="1" dirty="0">
                <a:solidFill>
                  <a:schemeClr val="bg1"/>
                </a:solidFill>
              </a:rPr>
              <a:t> </a:t>
            </a:r>
            <a:r>
              <a:rPr lang="en-US" sz="2000" b="1" dirty="0" err="1">
                <a:solidFill>
                  <a:schemeClr val="bg1"/>
                </a:solidFill>
              </a:rPr>
              <a:t>الأشخاص</a:t>
            </a:r>
            <a:r>
              <a:rPr lang="en-US" sz="2000" b="1" dirty="0">
                <a:solidFill>
                  <a:schemeClr val="bg1"/>
                </a:solidFill>
              </a:rPr>
              <a:t> </a:t>
            </a:r>
            <a:r>
              <a:rPr lang="en-US" sz="2000" b="1" dirty="0" err="1">
                <a:solidFill>
                  <a:schemeClr val="bg1"/>
                </a:solidFill>
              </a:rPr>
              <a:t>الذين</a:t>
            </a:r>
            <a:r>
              <a:rPr lang="en-US" sz="2000" b="1" dirty="0">
                <a:solidFill>
                  <a:schemeClr val="bg1"/>
                </a:solidFill>
              </a:rPr>
              <a:t> </a:t>
            </a:r>
            <a:r>
              <a:rPr lang="en-US" sz="2000" b="1" dirty="0" err="1">
                <a:solidFill>
                  <a:schemeClr val="bg1"/>
                </a:solidFill>
              </a:rPr>
              <a:t>لا</a:t>
            </a:r>
            <a:r>
              <a:rPr lang="en-US" sz="2000" b="1" dirty="0">
                <a:solidFill>
                  <a:schemeClr val="bg1"/>
                </a:solidFill>
              </a:rPr>
              <a:t> </a:t>
            </a:r>
            <a:r>
              <a:rPr lang="en-US" sz="2000" b="1" dirty="0" err="1">
                <a:solidFill>
                  <a:schemeClr val="bg1"/>
                </a:solidFill>
              </a:rPr>
              <a:t>يذكرون</a:t>
            </a:r>
            <a:r>
              <a:rPr lang="en-US" sz="2000" b="1" dirty="0">
                <a:solidFill>
                  <a:schemeClr val="bg1"/>
                </a:solidFill>
              </a:rPr>
              <a:t> </a:t>
            </a:r>
            <a:r>
              <a:rPr lang="en-US" sz="2000" b="1" dirty="0" err="1">
                <a:solidFill>
                  <a:schemeClr val="bg1"/>
                </a:solidFill>
              </a:rPr>
              <a:t>علامتك</a:t>
            </a:r>
            <a:r>
              <a:rPr lang="en-US" sz="2000" b="1" dirty="0">
                <a:solidFill>
                  <a:schemeClr val="bg1"/>
                </a:solidFill>
              </a:rPr>
              <a:t> </a:t>
            </a:r>
            <a:r>
              <a:rPr lang="en-US" sz="2000" b="1" dirty="0" err="1">
                <a:solidFill>
                  <a:schemeClr val="bg1"/>
                </a:solidFill>
              </a:rPr>
              <a:t>التجارية</a:t>
            </a:r>
            <a:r>
              <a:rPr lang="en-US" sz="2000" b="1" dirty="0">
                <a:solidFill>
                  <a:schemeClr val="bg1"/>
                </a:solidFill>
              </a:rPr>
              <a:t> </a:t>
            </a:r>
            <a:r>
              <a:rPr lang="en-US" sz="2000" b="1" dirty="0" err="1">
                <a:solidFill>
                  <a:schemeClr val="bg1"/>
                </a:solidFill>
              </a:rPr>
              <a:t>بشكل</a:t>
            </a:r>
            <a:r>
              <a:rPr lang="en-US" sz="2000" b="1" dirty="0">
                <a:solidFill>
                  <a:schemeClr val="bg1"/>
                </a:solidFill>
              </a:rPr>
              <a:t> </a:t>
            </a:r>
            <a:r>
              <a:rPr lang="en-US" sz="2000" b="1" dirty="0" err="1">
                <a:solidFill>
                  <a:schemeClr val="bg1"/>
                </a:solidFill>
              </a:rPr>
              <a:t>مباشر</a:t>
            </a:r>
            <a:endParaRPr lang="en-US" sz="2000" b="1" dirty="0">
              <a:solidFill>
                <a:schemeClr val="bg1"/>
              </a:solidFill>
            </a:endParaRPr>
          </a:p>
          <a:p>
            <a:pPr marL="457200" indent="-457200" algn="r" rtl="1">
              <a:buFont typeface="+mj-lt"/>
              <a:buAutoNum type="arabicPeriod"/>
            </a:pPr>
            <a:r>
              <a:rPr lang="en-US" sz="2000" b="1" dirty="0">
                <a:solidFill>
                  <a:schemeClr val="bg1"/>
                </a:solidFill>
              </a:rPr>
              <a:t>ال</a:t>
            </a:r>
            <a:r>
              <a:rPr lang="ar-EG" sz="2000" b="1" dirty="0">
                <a:solidFill>
                  <a:schemeClr val="bg1"/>
                </a:solidFill>
              </a:rPr>
              <a:t>تقرير</a:t>
            </a:r>
            <a:r>
              <a:rPr lang="en-US" sz="2000" b="1" dirty="0">
                <a:solidFill>
                  <a:schemeClr val="bg1"/>
                </a:solidFill>
              </a:rPr>
              <a:t> </a:t>
            </a:r>
            <a:r>
              <a:rPr lang="en-US" sz="2000" b="1" dirty="0" err="1">
                <a:solidFill>
                  <a:schemeClr val="bg1"/>
                </a:solidFill>
              </a:rPr>
              <a:t>والتعديل</a:t>
            </a:r>
            <a:endParaRPr lang="en-US" sz="2000" b="1" dirty="0">
              <a:solidFill>
                <a:schemeClr val="bg1"/>
              </a:solidFill>
            </a:endParaRPr>
          </a:p>
        </p:txBody>
      </p:sp>
    </p:spTree>
    <p:extLst>
      <p:ext uri="{BB962C8B-B14F-4D97-AF65-F5344CB8AC3E}">
        <p14:creationId xmlns:p14="http://schemas.microsoft.com/office/powerpoint/2010/main" val="4239142461"/>
      </p:ext>
    </p:extLst>
  </p:cSld>
  <p:clrMapOvr>
    <a:masterClrMapping/>
  </p:clrMapOvr>
  <p:transition spd="slow">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مفهوم الجمهور المستهدف</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695325" y="1124744"/>
            <a:ext cx="10776238"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b="1" kern="100" dirty="0">
                <a:solidFill>
                  <a:srgbClr val="FF0000"/>
                </a:solidFill>
                <a:latin typeface="Calibri" panose="020F0502020204030204" pitchFamily="34" charset="0"/>
                <a:cs typeface="Times New Roman" panose="02020603050405020304" pitchFamily="18" charset="0"/>
              </a:rPr>
              <a:t>الخطوة الأولى </a:t>
            </a:r>
            <a:r>
              <a:rPr lang="ar-EG" b="1" kern="100" dirty="0">
                <a:latin typeface="Calibri" panose="020F0502020204030204" pitchFamily="34" charset="0"/>
                <a:cs typeface="Times New Roman" panose="02020603050405020304" pitchFamily="18" charset="0"/>
              </a:rPr>
              <a:t>لتحديد الجمهور الصحيح </a:t>
            </a:r>
            <a:r>
              <a:rPr lang="ar-EG" b="1" kern="100" dirty="0">
                <a:solidFill>
                  <a:srgbClr val="FF0000"/>
                </a:solidFill>
                <a:latin typeface="Calibri" panose="020F0502020204030204" pitchFamily="34" charset="0"/>
                <a:cs typeface="Times New Roman" panose="02020603050405020304" pitchFamily="18" charset="0"/>
              </a:rPr>
              <a:t>هو تحديد السوق المستهدف بدقة أولًا</a:t>
            </a:r>
            <a:r>
              <a:rPr lang="ar-EG" b="1" kern="100" dirty="0">
                <a:latin typeface="Calibri" panose="020F0502020204030204" pitchFamily="34" charset="0"/>
                <a:cs typeface="Times New Roman" panose="02020603050405020304" pitchFamily="18" charset="0"/>
              </a:rPr>
              <a:t>، وهذا يضع الأساس للخطوات اللاحقة وتوجيه جهودك في المكان الصحيح.</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و</a:t>
            </a:r>
            <a:r>
              <a:rPr lang="ar-EG" b="1" kern="100" dirty="0">
                <a:solidFill>
                  <a:srgbClr val="FF0000"/>
                </a:solidFill>
                <a:latin typeface="Calibri" panose="020F0502020204030204" pitchFamily="34" charset="0"/>
                <a:cs typeface="Times New Roman" panose="02020603050405020304" pitchFamily="18" charset="0"/>
              </a:rPr>
              <a:t>تبدأ عملية تحديد السوق المستهدف من فحص الذين يستهدفهم المنافسون</a:t>
            </a:r>
            <a:r>
              <a:rPr lang="ar-EG" b="1" kern="100" dirty="0">
                <a:latin typeface="Calibri" panose="020F0502020204030204" pitchFamily="34" charset="0"/>
                <a:cs typeface="Times New Roman" panose="02020603050405020304" pitchFamily="18" charset="0"/>
              </a:rPr>
              <a:t>،</a:t>
            </a:r>
            <a:r>
              <a:rPr lang="ar-EG" b="1" kern="100" dirty="0">
                <a:solidFill>
                  <a:srgbClr val="00B0F0"/>
                </a:solidFill>
                <a:latin typeface="Calibri" panose="020F0502020204030204" pitchFamily="34" charset="0"/>
                <a:cs typeface="Times New Roman" panose="02020603050405020304" pitchFamily="18" charset="0"/>
              </a:rPr>
              <a:t> ثم </a:t>
            </a:r>
            <a:r>
              <a:rPr lang="ar-EG" b="1" kern="100" dirty="0">
                <a:solidFill>
                  <a:srgbClr val="0070C0"/>
                </a:solidFill>
                <a:latin typeface="Calibri" panose="020F0502020204030204" pitchFamily="34" charset="0"/>
                <a:cs typeface="Times New Roman" panose="02020603050405020304" pitchFamily="18" charset="0"/>
              </a:rPr>
              <a:t>متابعة وتحديد السمات والسلوكيات المشتركة بينهم</a:t>
            </a:r>
            <a:r>
              <a:rPr lang="ar-EG" b="1" kern="100" dirty="0">
                <a:latin typeface="Calibri" panose="020F0502020204030204" pitchFamily="34" charset="0"/>
                <a:cs typeface="Times New Roman" panose="02020603050405020304" pitchFamily="18" charset="0"/>
              </a:rPr>
              <a:t>، </a:t>
            </a:r>
            <a:r>
              <a:rPr lang="ar-EG" b="1" kern="100" dirty="0">
                <a:solidFill>
                  <a:srgbClr val="7030A0"/>
                </a:solidFill>
                <a:latin typeface="Calibri" panose="020F0502020204030204" pitchFamily="34" charset="0"/>
                <a:cs typeface="Times New Roman" panose="02020603050405020304" pitchFamily="18" charset="0"/>
              </a:rPr>
              <a:t>وأخيرًا</a:t>
            </a:r>
            <a:r>
              <a:rPr lang="ar-EG" b="1" kern="100" dirty="0">
                <a:latin typeface="Calibri" panose="020F0502020204030204" pitchFamily="34" charset="0"/>
                <a:cs typeface="Times New Roman" panose="02020603050405020304" pitchFamily="18" charset="0"/>
              </a:rPr>
              <a:t> </a:t>
            </a:r>
            <a:r>
              <a:rPr lang="ar-EG" b="1" kern="100" dirty="0">
                <a:solidFill>
                  <a:srgbClr val="D6A300"/>
                </a:solidFill>
                <a:latin typeface="Calibri" panose="020F0502020204030204" pitchFamily="34" charset="0"/>
                <a:cs typeface="Times New Roman" panose="02020603050405020304" pitchFamily="18" charset="0"/>
              </a:rPr>
              <a:t>تحديد سماتهم الديموغرافية تباعًا</a:t>
            </a:r>
            <a:r>
              <a:rPr lang="ar-EG" b="1" kern="100" dirty="0">
                <a:latin typeface="Calibri" panose="020F0502020204030204" pitchFamily="34" charset="0"/>
                <a:cs typeface="Times New Roman" panose="02020603050405020304" pitchFamily="18" charset="0"/>
              </a:rPr>
              <a:t>.</a:t>
            </a:r>
            <a:endParaRPr lang="en-US" b="1" kern="100" dirty="0">
              <a:latin typeface="Calibri" panose="020F0502020204030204" pitchFamily="34" charset="0"/>
              <a:cs typeface="Times New Roman" panose="02020603050405020304" pitchFamily="18" charset="0"/>
            </a:endParaRPr>
          </a:p>
          <a:p>
            <a:pPr marL="0" indent="0" algn="just" rtl="1">
              <a:lnSpc>
                <a:spcPct val="150000"/>
              </a:lnSpc>
              <a:buNone/>
            </a:pPr>
            <a:r>
              <a:rPr lang="ar-EG" b="1" kern="100" dirty="0">
                <a:solidFill>
                  <a:srgbClr val="0070C0"/>
                </a:solidFill>
                <a:highlight>
                  <a:srgbClr val="AFECFF"/>
                </a:highlight>
                <a:latin typeface="Calibri" panose="020F0502020204030204" pitchFamily="34" charset="0"/>
                <a:cs typeface="Times New Roman" panose="02020603050405020304" pitchFamily="18" charset="0"/>
              </a:rPr>
              <a:t>لماذا يجب تحديد الجمهور المستهدف؟</a:t>
            </a:r>
            <a:endParaRPr lang="ar-EG" b="1" kern="100" dirty="0">
              <a:highlight>
                <a:srgbClr val="AFECFF"/>
              </a:highlight>
              <a:latin typeface="Calibri" panose="020F0502020204030204" pitchFamily="34" charset="0"/>
              <a:cs typeface="Times New Roman" panose="02020603050405020304" pitchFamily="18" charset="0"/>
            </a:endParaRPr>
          </a:p>
          <a:p>
            <a:pPr marL="0" indent="0" algn="just" rtl="1">
              <a:lnSpc>
                <a:spcPct val="150000"/>
              </a:lnSpc>
              <a:buNone/>
            </a:pPr>
            <a:r>
              <a:rPr lang="ar-EG" b="1" kern="100" dirty="0">
                <a:latin typeface="Calibri" panose="020F0502020204030204" pitchFamily="34" charset="0"/>
                <a:cs typeface="Times New Roman" panose="02020603050405020304" pitchFamily="18" charset="0"/>
              </a:rPr>
              <a:t>تحديد الجمهور المستهدف ببساطة </a:t>
            </a:r>
            <a:r>
              <a:rPr lang="ar-EG" b="1" kern="100" dirty="0">
                <a:solidFill>
                  <a:srgbClr val="FF0000"/>
                </a:solidFill>
                <a:latin typeface="Calibri" panose="020F0502020204030204" pitchFamily="34" charset="0"/>
                <a:cs typeface="Times New Roman" panose="02020603050405020304" pitchFamily="18" charset="0"/>
              </a:rPr>
              <a:t>يضمن لك أن مجهوداتك</a:t>
            </a:r>
            <a:r>
              <a:rPr lang="ar-EG" b="1" kern="100" dirty="0">
                <a:latin typeface="Calibri" panose="020F0502020204030204" pitchFamily="34" charset="0"/>
                <a:cs typeface="Times New Roman" panose="02020603050405020304" pitchFamily="18" charset="0"/>
              </a:rPr>
              <a:t>، بدءًا من المجهودات </a:t>
            </a:r>
            <a:r>
              <a:rPr lang="ar-EG" b="1" kern="100" dirty="0">
                <a:solidFill>
                  <a:srgbClr val="FF0000"/>
                </a:solidFill>
                <a:latin typeface="Calibri" panose="020F0502020204030204" pitchFamily="34" charset="0"/>
                <a:cs typeface="Times New Roman" panose="02020603050405020304" pitchFamily="18" charset="0"/>
              </a:rPr>
              <a:t>التسويقية</a:t>
            </a:r>
            <a:r>
              <a:rPr lang="ar-EG" b="1" kern="100" dirty="0">
                <a:latin typeface="Calibri" panose="020F0502020204030204" pitchFamily="34" charset="0"/>
                <a:cs typeface="Times New Roman" panose="02020603050405020304" pitchFamily="18" charset="0"/>
              </a:rPr>
              <a:t> وحتى </a:t>
            </a:r>
            <a:r>
              <a:rPr lang="ar-EG" b="1" kern="100" dirty="0">
                <a:solidFill>
                  <a:srgbClr val="FF0000"/>
                </a:solidFill>
                <a:latin typeface="Calibri" panose="020F0502020204030204" pitchFamily="34" charset="0"/>
                <a:cs typeface="Times New Roman" panose="02020603050405020304" pitchFamily="18" charset="0"/>
              </a:rPr>
              <a:t>خدمة العملاء</a:t>
            </a:r>
            <a:r>
              <a:rPr lang="ar-EG" b="1" kern="100" dirty="0">
                <a:latin typeface="Calibri" panose="020F0502020204030204" pitchFamily="34" charset="0"/>
                <a:cs typeface="Times New Roman" panose="02020603050405020304" pitchFamily="18" charset="0"/>
              </a:rPr>
              <a:t>، تؤتي ثمارها وتحقّق أعلى معدّلات ممكنة لها، لا أن تُهدر في </a:t>
            </a:r>
            <a:r>
              <a:rPr lang="ar-EG" b="1" kern="100" dirty="0" err="1">
                <a:latin typeface="Calibri" panose="020F0502020204030204" pitchFamily="34" charset="0"/>
                <a:cs typeface="Times New Roman" panose="02020603050405020304" pitchFamily="18" charset="0"/>
              </a:rPr>
              <a:t>اللا</a:t>
            </a:r>
            <a:r>
              <a:rPr lang="ar-EG" b="1" kern="100" dirty="0">
                <a:latin typeface="Calibri" panose="020F0502020204030204" pitchFamily="34" charset="0"/>
                <a:cs typeface="Times New Roman" panose="02020603050405020304" pitchFamily="18" charset="0"/>
              </a:rPr>
              <a:t> شيء.</a:t>
            </a:r>
          </a:p>
        </p:txBody>
      </p:sp>
    </p:spTree>
    <p:extLst>
      <p:ext uri="{BB962C8B-B14F-4D97-AF65-F5344CB8AC3E}">
        <p14:creationId xmlns:p14="http://schemas.microsoft.com/office/powerpoint/2010/main" val="1109389674"/>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3448107" y="5270662"/>
            <a:ext cx="5041987" cy="646331"/>
          </a:xfrm>
          <a:prstGeom prst="rect">
            <a:avLst/>
          </a:prstGeom>
          <a:noFill/>
        </p:spPr>
        <p:txBody>
          <a:bodyPr wrap="square" rtlCol="0">
            <a:spAutoFit/>
          </a:bodyPr>
          <a:lstStyle/>
          <a:p>
            <a:pPr algn="ctr" rtl="1"/>
            <a:r>
              <a:rPr lang="ar-EG" sz="3600" b="1">
                <a:solidFill>
                  <a:srgbClr val="00B0F0"/>
                </a:solidFill>
                <a:latin typeface="Times New Roman" panose="02020603050405020304" pitchFamily="18" charset="0"/>
                <a:cs typeface="Times New Roman" panose="02020603050405020304" pitchFamily="18" charset="0"/>
              </a:rPr>
              <a:t>أنواع الجمهور المستهدف</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pic>
        <p:nvPicPr>
          <p:cNvPr id="5" name="Picture 4" descr="A hand holding a magnet with people coming out of it&#10;&#10;Description automatically generated">
            <a:extLst>
              <a:ext uri="{FF2B5EF4-FFF2-40B4-BE49-F238E27FC236}">
                <a16:creationId xmlns:a16="http://schemas.microsoft.com/office/drawing/2014/main" id="{A325FCF1-B2F4-9D73-368B-D535988EAC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14910" y="1064118"/>
            <a:ext cx="5162179" cy="3834762"/>
          </a:xfrm>
          <a:prstGeom prst="rect">
            <a:avLst/>
          </a:prstGeom>
        </p:spPr>
      </p:pic>
    </p:spTree>
    <p:extLst>
      <p:ext uri="{BB962C8B-B14F-4D97-AF65-F5344CB8AC3E}">
        <p14:creationId xmlns:p14="http://schemas.microsoft.com/office/powerpoint/2010/main" val="988122050"/>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أنواع الجمهور المستهدف</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695325" y="1124744"/>
            <a:ext cx="10776238"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b="1" kern="100" dirty="0">
                <a:solidFill>
                  <a:srgbClr val="0070C0"/>
                </a:solidFill>
                <a:latin typeface="Calibri" panose="020F0502020204030204" pitchFamily="34" charset="0"/>
                <a:cs typeface="Times New Roman" panose="02020603050405020304" pitchFamily="18" charset="0"/>
              </a:rPr>
              <a:t>1. تقسيم ديموغرافي: </a:t>
            </a:r>
            <a:r>
              <a:rPr lang="ar-EG" b="1" kern="100" dirty="0">
                <a:latin typeface="Calibri" panose="020F0502020204030204" pitchFamily="34" charset="0"/>
                <a:cs typeface="Times New Roman" panose="02020603050405020304" pitchFamily="18" charset="0"/>
              </a:rPr>
              <a:t>أي تقسيم جمهورك وفقًا </a:t>
            </a:r>
            <a:r>
              <a:rPr lang="ar-EG" b="1" kern="100" dirty="0">
                <a:solidFill>
                  <a:srgbClr val="C00000"/>
                </a:solidFill>
                <a:latin typeface="Calibri" panose="020F0502020204030204" pitchFamily="34" charset="0"/>
                <a:cs typeface="Times New Roman" panose="02020603050405020304" pitchFamily="18" charset="0"/>
              </a:rPr>
              <a:t>لمعلوماتهم الديموغرافية </a:t>
            </a:r>
            <a:r>
              <a:rPr lang="ar-EG" b="1" kern="100" dirty="0">
                <a:latin typeface="Calibri" panose="020F0502020204030204" pitchFamily="34" charset="0"/>
                <a:cs typeface="Times New Roman" panose="02020603050405020304" pitchFamily="18" charset="0"/>
              </a:rPr>
              <a:t>حيث إن التركيبة السكانية هي العوامل الاجتماعية والاقتصادية التي تصف الأفراد </a:t>
            </a:r>
            <a:r>
              <a:rPr lang="ar-EG" b="1" kern="100" dirty="0">
                <a:solidFill>
                  <a:srgbClr val="C00000"/>
                </a:solidFill>
                <a:latin typeface="Calibri" panose="020F0502020204030204" pitchFamily="34" charset="0"/>
                <a:cs typeface="Times New Roman" panose="02020603050405020304" pitchFamily="18" charset="0"/>
              </a:rPr>
              <a:t>مثل السن والنوع، ومستوى الدخل، والوضع الاجتماعي، وغيرها.</a:t>
            </a:r>
          </a:p>
          <a:p>
            <a:pPr marL="0" indent="0" algn="just" rtl="1">
              <a:lnSpc>
                <a:spcPct val="150000"/>
              </a:lnSpc>
              <a:buNone/>
            </a:pPr>
            <a:r>
              <a:rPr lang="ar-EG" b="1" kern="100" dirty="0">
                <a:solidFill>
                  <a:srgbClr val="0070C0"/>
                </a:solidFill>
                <a:latin typeface="Calibri" panose="020F0502020204030204" pitchFamily="34" charset="0"/>
                <a:cs typeface="Times New Roman" panose="02020603050405020304" pitchFamily="18" charset="0"/>
              </a:rPr>
              <a:t>2. تقسيم نفسي: </a:t>
            </a:r>
            <a:r>
              <a:rPr lang="ar-EG" b="1" kern="100" dirty="0">
                <a:latin typeface="Calibri" panose="020F0502020204030204" pitchFamily="34" charset="0"/>
                <a:cs typeface="Times New Roman" panose="02020603050405020304" pitchFamily="18" charset="0"/>
              </a:rPr>
              <a:t>يتعيّن تقسيم الجمهور وفق العوامل النفسية </a:t>
            </a:r>
            <a:r>
              <a:rPr lang="ar-EG" b="1" kern="100" dirty="0">
                <a:solidFill>
                  <a:srgbClr val="C00000"/>
                </a:solidFill>
                <a:latin typeface="Calibri" panose="020F0502020204030204" pitchFamily="34" charset="0"/>
                <a:cs typeface="Times New Roman" panose="02020603050405020304" pitchFamily="18" charset="0"/>
              </a:rPr>
              <a:t>كالآراء، والاهتمامات، ونمط الحياة، والوضع الاجتماعي وغيرها.</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مثلًا إذا كان جمهورك يهتمون بالرياضة، فيمكنك أن توجّه إعلاناتك في المساحات والمنصات الرياضية، أو تنشئ حملة إعلانية ذات طابع رياضي، أو تشاركهم محتوىً يتعلّق بالرياضة كالتهنئة والتشجيع، وهكذا.</a:t>
            </a:r>
          </a:p>
        </p:txBody>
      </p:sp>
      <p:sp>
        <p:nvSpPr>
          <p:cNvPr id="3" name="Rectangle 2">
            <a:extLst>
              <a:ext uri="{FF2B5EF4-FFF2-40B4-BE49-F238E27FC236}">
                <a16:creationId xmlns:a16="http://schemas.microsoft.com/office/drawing/2014/main" id="{D9B08A3B-269F-002E-93FE-44CAB8DB4D1A}"/>
              </a:ext>
            </a:extLst>
          </p:cNvPr>
          <p:cNvSpPr/>
          <p:nvPr/>
        </p:nvSpPr>
        <p:spPr>
          <a:xfrm>
            <a:off x="1249645" y="3817620"/>
            <a:ext cx="5793377" cy="8801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r>
              <a:rPr lang="ar-EG" sz="2800" dirty="0"/>
              <a:t>الجمهور يميل إلى ما يتفق مع اهتماماته وميوله مثال الرياضيين ومشجعي الكورة</a:t>
            </a:r>
            <a:endParaRPr lang="en-US" sz="2800" dirty="0"/>
          </a:p>
        </p:txBody>
      </p:sp>
    </p:spTree>
    <p:extLst>
      <p:ext uri="{BB962C8B-B14F-4D97-AF65-F5344CB8AC3E}">
        <p14:creationId xmlns:p14="http://schemas.microsoft.com/office/powerpoint/2010/main" val="2825930883"/>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أنواع الجمهور المستهدف</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736887" y="1124744"/>
            <a:ext cx="10734676"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b="1" kern="100" dirty="0">
                <a:solidFill>
                  <a:srgbClr val="0070C0"/>
                </a:solidFill>
                <a:latin typeface="Calibri" panose="020F0502020204030204" pitchFamily="34" charset="0"/>
                <a:cs typeface="Times New Roman" panose="02020603050405020304" pitchFamily="18" charset="0"/>
              </a:rPr>
              <a:t>3. تقسيم جغرافي: </a:t>
            </a:r>
            <a:r>
              <a:rPr lang="ar-EG" b="1" kern="100" dirty="0">
                <a:latin typeface="Calibri" panose="020F0502020204030204" pitchFamily="34" charset="0"/>
                <a:cs typeface="Times New Roman" panose="02020603050405020304" pitchFamily="18" charset="0"/>
              </a:rPr>
              <a:t>هذا النوع من </a:t>
            </a:r>
            <a:r>
              <a:rPr lang="ar-EG" b="1" kern="100" dirty="0">
                <a:solidFill>
                  <a:srgbClr val="C00000"/>
                </a:solidFill>
                <a:latin typeface="Calibri" panose="020F0502020204030204" pitchFamily="34" charset="0"/>
                <a:cs typeface="Times New Roman" panose="02020603050405020304" pitchFamily="18" charset="0"/>
              </a:rPr>
              <a:t>التقسيم يعني بتقسيم الأفراد حسب منطقة معيشتهم. </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قد يكون بعض العملاء محليين، وآخرين من منطقة أو بلاد أخرى، ويساعدك هذا التقسيم على توجيه خدماتك وترويجك بشكل فعّال.</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فإذا كان عملائك يقطنون في </a:t>
            </a:r>
            <a:r>
              <a:rPr lang="ar-EG" b="1" kern="100" dirty="0">
                <a:solidFill>
                  <a:schemeClr val="accent1"/>
                </a:solidFill>
                <a:latin typeface="Calibri" panose="020F0502020204030204" pitchFamily="34" charset="0"/>
                <a:cs typeface="Times New Roman" panose="02020603050405020304" pitchFamily="18" charset="0"/>
              </a:rPr>
              <a:t>بلاد حارة مثلًا، فترويج بضائع أو محتوى يتعلق بالبرد قد لا يكون فكرةً طيبة.</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وهنا كذلك نقطة مهمة، قد تعاني بعض البلاد من كوارث أو أحداث طبيعية قاسية، فربما تودّ أن تظهر لعملائك قدر من التعاطف والتواصل في هذه الأوقات بدلًا من التسويق المباشر لمنتجاتك.</a:t>
            </a:r>
          </a:p>
        </p:txBody>
      </p:sp>
      <p:sp>
        <p:nvSpPr>
          <p:cNvPr id="3" name="Rectangle 2">
            <a:extLst>
              <a:ext uri="{FF2B5EF4-FFF2-40B4-BE49-F238E27FC236}">
                <a16:creationId xmlns:a16="http://schemas.microsoft.com/office/drawing/2014/main" id="{E4FA8FB3-544D-F4E7-1370-1FC10EEF0888}"/>
              </a:ext>
            </a:extLst>
          </p:cNvPr>
          <p:cNvSpPr/>
          <p:nvPr/>
        </p:nvSpPr>
        <p:spPr>
          <a:xfrm>
            <a:off x="1297870" y="2514600"/>
            <a:ext cx="4714310" cy="8001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400" b="1" dirty="0"/>
              <a:t>الانتخابات وتغطية المناطق الجغرافية للدولة</a:t>
            </a:r>
            <a:endParaRPr lang="en-US" sz="2400" b="1" dirty="0"/>
          </a:p>
        </p:txBody>
      </p:sp>
    </p:spTree>
    <p:extLst>
      <p:ext uri="{BB962C8B-B14F-4D97-AF65-F5344CB8AC3E}">
        <p14:creationId xmlns:p14="http://schemas.microsoft.com/office/powerpoint/2010/main" val="865035010"/>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أنواع الجمهور المستهدف</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736887" y="1124744"/>
            <a:ext cx="10734676"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b="1" kern="100" dirty="0">
                <a:solidFill>
                  <a:srgbClr val="0070C0"/>
                </a:solidFill>
                <a:latin typeface="Calibri" panose="020F0502020204030204" pitchFamily="34" charset="0"/>
                <a:cs typeface="Times New Roman" panose="02020603050405020304" pitchFamily="18" charset="0"/>
              </a:rPr>
              <a:t>4. تقسيم سلوكي: </a:t>
            </a:r>
            <a:r>
              <a:rPr lang="ar-EG" b="1" kern="100" dirty="0">
                <a:latin typeface="Calibri" panose="020F0502020204030204" pitchFamily="34" charset="0"/>
                <a:cs typeface="Times New Roman" panose="02020603050405020304" pitchFamily="18" charset="0"/>
              </a:rPr>
              <a:t>هنا تقوم بتقسيم عملائك </a:t>
            </a:r>
            <a:r>
              <a:rPr lang="ar-EG" b="1" kern="100" dirty="0">
                <a:solidFill>
                  <a:srgbClr val="C00000"/>
                </a:solidFill>
                <a:latin typeface="Calibri" panose="020F0502020204030204" pitchFamily="34" charset="0"/>
                <a:cs typeface="Times New Roman" panose="02020603050405020304" pitchFamily="18" charset="0"/>
              </a:rPr>
              <a:t>وفقًا لتفاعلهم مع علامتك التجارية</a:t>
            </a:r>
            <a:r>
              <a:rPr lang="ar-EG" b="1" kern="100" dirty="0">
                <a:latin typeface="Calibri" panose="020F0502020204030204" pitchFamily="34" charset="0"/>
                <a:cs typeface="Times New Roman" panose="02020603050405020304" pitchFamily="18" charset="0"/>
              </a:rPr>
              <a:t>.</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على سبيل المثال، إذا كنت صاحب </a:t>
            </a:r>
            <a:r>
              <a:rPr lang="ar-EG" b="1" kern="100" dirty="0">
                <a:solidFill>
                  <a:srgbClr val="C00000"/>
                </a:solidFill>
                <a:latin typeface="Calibri" panose="020F0502020204030204" pitchFamily="34" charset="0"/>
                <a:cs typeface="Times New Roman" panose="02020603050405020304" pitchFamily="18" charset="0"/>
              </a:rPr>
              <a:t>متجر إلكتروني</a:t>
            </a:r>
            <a:r>
              <a:rPr lang="ar-EG" b="1" kern="100" dirty="0">
                <a:latin typeface="Calibri" panose="020F0502020204030204" pitchFamily="34" charset="0"/>
                <a:cs typeface="Times New Roman" panose="02020603050405020304" pitchFamily="18" charset="0"/>
              </a:rPr>
              <a:t>، فيمكنك تقسيم </a:t>
            </a:r>
            <a:r>
              <a:rPr lang="ar-EG" b="1" kern="100" dirty="0">
                <a:solidFill>
                  <a:srgbClr val="C00000"/>
                </a:solidFill>
                <a:latin typeface="Calibri" panose="020F0502020204030204" pitchFamily="34" charset="0"/>
                <a:cs typeface="Times New Roman" panose="02020603050405020304" pitchFamily="18" charset="0"/>
              </a:rPr>
              <a:t>عملائك </a:t>
            </a:r>
            <a:r>
              <a:rPr lang="ar-EG" b="1" kern="100" dirty="0">
                <a:latin typeface="Calibri" panose="020F0502020204030204" pitchFamily="34" charset="0"/>
                <a:cs typeface="Times New Roman" panose="02020603050405020304" pitchFamily="18" charset="0"/>
              </a:rPr>
              <a:t>حسب الذين قاموا </a:t>
            </a:r>
            <a:r>
              <a:rPr lang="ar-EG" b="1" kern="100" dirty="0">
                <a:solidFill>
                  <a:srgbClr val="C00000"/>
                </a:solidFill>
                <a:latin typeface="Calibri" panose="020F0502020204030204" pitchFamily="34" charset="0"/>
                <a:cs typeface="Times New Roman" panose="02020603050405020304" pitchFamily="18" charset="0"/>
              </a:rPr>
              <a:t>بآخر عملية شراء في آخر 30 يومًا</a:t>
            </a:r>
            <a:r>
              <a:rPr lang="ar-EG" b="1" kern="100" dirty="0">
                <a:latin typeface="Calibri" panose="020F0502020204030204" pitchFamily="34" charset="0"/>
                <a:cs typeface="Times New Roman" panose="02020603050405020304" pitchFamily="18" charset="0"/>
              </a:rPr>
              <a:t>، وتستهدفهم بحملة بريد إلكتروني لإعادتهم إلى الموقع مرةً أخرى. أو عمل استهداف لأولئك الذين تركوا منتجات داخل عربة التسوق دون أن يتمّوا عملية الشراء، وهكذا.</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بشكلٍ عام، </a:t>
            </a:r>
            <a:r>
              <a:rPr lang="ar-EG" b="1" kern="100" dirty="0">
                <a:solidFill>
                  <a:srgbClr val="FF0000"/>
                </a:solidFill>
                <a:latin typeface="Calibri" panose="020F0502020204030204" pitchFamily="34" charset="0"/>
                <a:cs typeface="Times New Roman" panose="02020603050405020304" pitchFamily="18" charset="0"/>
              </a:rPr>
              <a:t>فإن تقسيم السوق المستهدف الخاص بك يمكّنك من </a:t>
            </a:r>
            <a:r>
              <a:rPr lang="ar-EG" b="1" u="sng" kern="100" dirty="0">
                <a:solidFill>
                  <a:srgbClr val="FF0000"/>
                </a:solidFill>
                <a:latin typeface="Calibri" panose="020F0502020204030204" pitchFamily="34" charset="0"/>
                <a:cs typeface="Times New Roman" panose="02020603050405020304" pitchFamily="18" charset="0"/>
              </a:rPr>
              <a:t>التسويق الفعّال</a:t>
            </a:r>
            <a:r>
              <a:rPr lang="ar-EG" b="1" kern="100" dirty="0">
                <a:latin typeface="Calibri" panose="020F0502020204030204" pitchFamily="34" charset="0"/>
                <a:cs typeface="Times New Roman" panose="02020603050405020304" pitchFamily="18" charset="0"/>
              </a:rPr>
              <a:t>، وذلك من خلال </a:t>
            </a:r>
            <a:r>
              <a:rPr lang="ar-EG" b="1" kern="100" dirty="0">
                <a:solidFill>
                  <a:srgbClr val="0070C0"/>
                </a:solidFill>
                <a:latin typeface="Calibri" panose="020F0502020204030204" pitchFamily="34" charset="0"/>
                <a:cs typeface="Times New Roman" panose="02020603050405020304" pitchFamily="18" charset="0"/>
              </a:rPr>
              <a:t>توفير خدمة العملاء المناسبة</a:t>
            </a:r>
            <a:r>
              <a:rPr lang="ar-EG" b="1" kern="100" dirty="0">
                <a:latin typeface="Calibri" panose="020F0502020204030204" pitchFamily="34" charset="0"/>
                <a:cs typeface="Times New Roman" panose="02020603050405020304" pitchFamily="18" charset="0"/>
              </a:rPr>
              <a:t>، و</a:t>
            </a:r>
            <a:r>
              <a:rPr lang="ar-EG" b="1" kern="100" dirty="0">
                <a:solidFill>
                  <a:srgbClr val="0070C0"/>
                </a:solidFill>
                <a:latin typeface="Calibri" panose="020F0502020204030204" pitchFamily="34" charset="0"/>
                <a:cs typeface="Times New Roman" panose="02020603050405020304" pitchFamily="18" charset="0"/>
              </a:rPr>
              <a:t>إرسال المحتوى المناسب لفئة الجمهور </a:t>
            </a:r>
            <a:r>
              <a:rPr lang="ar-EG" b="1" kern="100" dirty="0">
                <a:latin typeface="Calibri" panose="020F0502020204030204" pitchFamily="34" charset="0"/>
                <a:cs typeface="Times New Roman" panose="02020603050405020304" pitchFamily="18" charset="0"/>
              </a:rPr>
              <a:t>المهتمين به.</a:t>
            </a:r>
          </a:p>
        </p:txBody>
      </p:sp>
      <p:sp>
        <p:nvSpPr>
          <p:cNvPr id="3" name="Rectangle 2">
            <a:extLst>
              <a:ext uri="{FF2B5EF4-FFF2-40B4-BE49-F238E27FC236}">
                <a16:creationId xmlns:a16="http://schemas.microsoft.com/office/drawing/2014/main" id="{FD2AC1A5-3D3B-0630-971C-478EFFA9886E}"/>
              </a:ext>
            </a:extLst>
          </p:cNvPr>
          <p:cNvSpPr/>
          <p:nvPr/>
        </p:nvSpPr>
        <p:spPr>
          <a:xfrm>
            <a:off x="6662057" y="3855851"/>
            <a:ext cx="1562582" cy="6481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3200" dirty="0" err="1"/>
              <a:t>جوميا</a:t>
            </a:r>
            <a:endParaRPr lang="en-US" sz="3200" dirty="0"/>
          </a:p>
        </p:txBody>
      </p:sp>
      <p:sp>
        <p:nvSpPr>
          <p:cNvPr id="4" name="Rectangle 3">
            <a:extLst>
              <a:ext uri="{FF2B5EF4-FFF2-40B4-BE49-F238E27FC236}">
                <a16:creationId xmlns:a16="http://schemas.microsoft.com/office/drawing/2014/main" id="{7FDDF217-01FC-D951-1B0D-80820829AD6F}"/>
              </a:ext>
            </a:extLst>
          </p:cNvPr>
          <p:cNvSpPr/>
          <p:nvPr/>
        </p:nvSpPr>
        <p:spPr>
          <a:xfrm>
            <a:off x="7584931" y="5797143"/>
            <a:ext cx="2616200" cy="6481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r>
              <a:rPr lang="ar-EG" sz="3200" dirty="0" err="1"/>
              <a:t>هيلثي</a:t>
            </a:r>
            <a:r>
              <a:rPr lang="ar-EG" sz="3200" dirty="0"/>
              <a:t> </a:t>
            </a:r>
            <a:r>
              <a:rPr lang="en-US" sz="3200" dirty="0"/>
              <a:t>Healthy</a:t>
            </a:r>
          </a:p>
        </p:txBody>
      </p:sp>
    </p:spTree>
    <p:extLst>
      <p:ext uri="{BB962C8B-B14F-4D97-AF65-F5344CB8AC3E}">
        <p14:creationId xmlns:p14="http://schemas.microsoft.com/office/powerpoint/2010/main" val="3927655773"/>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3448107" y="5270662"/>
            <a:ext cx="5041987" cy="646331"/>
          </a:xfrm>
          <a:prstGeom prst="rect">
            <a:avLst/>
          </a:prstGeom>
          <a:noFill/>
        </p:spPr>
        <p:txBody>
          <a:bodyPr wrap="square" rtlCol="0">
            <a:spAutoFit/>
          </a:bodyPr>
          <a:lstStyle/>
          <a:p>
            <a:pPr algn="ctr" rtl="1"/>
            <a:r>
              <a:rPr lang="ar-EG" sz="3600" b="1" dirty="0">
                <a:solidFill>
                  <a:srgbClr val="00B0F0"/>
                </a:solidFill>
                <a:latin typeface="Times New Roman" panose="02020603050405020304" pitchFamily="18" charset="0"/>
                <a:cs typeface="Times New Roman" panose="02020603050405020304" pitchFamily="18" charset="0"/>
              </a:rPr>
              <a:t>تحديد الجمهور المستهدف</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pic>
        <p:nvPicPr>
          <p:cNvPr id="7" name="Picture 6" descr="A group of colorful plastic figures&#10;&#10;Description automatically generated">
            <a:extLst>
              <a:ext uri="{FF2B5EF4-FFF2-40B4-BE49-F238E27FC236}">
                <a16:creationId xmlns:a16="http://schemas.microsoft.com/office/drawing/2014/main" id="{9804E8D6-8988-88C2-0020-E8B2C955CD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06206" y="787727"/>
            <a:ext cx="5925787" cy="4444340"/>
          </a:xfrm>
          <a:prstGeom prst="rect">
            <a:avLst/>
          </a:prstGeom>
        </p:spPr>
      </p:pic>
    </p:spTree>
    <p:extLst>
      <p:ext uri="{BB962C8B-B14F-4D97-AF65-F5344CB8AC3E}">
        <p14:creationId xmlns:p14="http://schemas.microsoft.com/office/powerpoint/2010/main" val="1462349900"/>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تحديد الجمهور المستهدف</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736887" y="1124744"/>
            <a:ext cx="10734676"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b="1" kern="100" dirty="0">
                <a:solidFill>
                  <a:srgbClr val="0070C0"/>
                </a:solidFill>
                <a:latin typeface="Calibri" panose="020F0502020204030204" pitchFamily="34" charset="0"/>
                <a:cs typeface="Times New Roman" panose="02020603050405020304" pitchFamily="18" charset="0"/>
              </a:rPr>
              <a:t>كيف يمكن تحديد الجمهور المستهدف؟ </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لأن منتجك أو خدمتك تحلّ مشكلةً أو تلبّي احتياجًا ما، فالأشخاص الذين تشكّل وترسّب لديهم هذا التحديّ أو الاحتياج عبر تجاربهم الحياتية عادةً ما يشتركون في سماتٍ معينة.</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لتحديد هؤلاء المستهدفين، هو أن </a:t>
            </a:r>
            <a:r>
              <a:rPr lang="ar-EG" b="1" kern="100" dirty="0">
                <a:solidFill>
                  <a:srgbClr val="C00000"/>
                </a:solidFill>
                <a:latin typeface="Calibri" panose="020F0502020204030204" pitchFamily="34" charset="0"/>
                <a:cs typeface="Times New Roman" panose="02020603050405020304" pitchFamily="18" charset="0"/>
              </a:rPr>
              <a:t>تصنع ملفًا للعملاء المثاليين </a:t>
            </a:r>
            <a:r>
              <a:rPr lang="ar-EG" b="1" kern="100" dirty="0">
                <a:latin typeface="Calibri" panose="020F0502020204030204" pitchFamily="34" charset="0"/>
                <a:cs typeface="Times New Roman" panose="02020603050405020304" pitchFamily="18" charset="0"/>
              </a:rPr>
              <a:t>-يسمّى كذلك </a:t>
            </a:r>
            <a:r>
              <a:rPr lang="en-US" b="1" kern="100" dirty="0">
                <a:latin typeface="Calibri" panose="020F0502020204030204" pitchFamily="34" charset="0"/>
                <a:cs typeface="Times New Roman" panose="02020603050405020304" pitchFamily="18" charset="0"/>
              </a:rPr>
              <a:t>Customer Persona </a:t>
            </a:r>
            <a:r>
              <a:rPr lang="ar-EG" b="1" kern="100" dirty="0">
                <a:latin typeface="Calibri" panose="020F0502020204030204" pitchFamily="34" charset="0"/>
                <a:cs typeface="Times New Roman" panose="02020603050405020304" pitchFamily="18" charset="0"/>
              </a:rPr>
              <a:t>أو</a:t>
            </a:r>
            <a:r>
              <a:rPr lang="ar-EG" b="1" kern="100" dirty="0">
                <a:solidFill>
                  <a:srgbClr val="C00000"/>
                </a:solidFill>
                <a:latin typeface="Calibri" panose="020F0502020204030204" pitchFamily="34" charset="0"/>
                <a:cs typeface="Times New Roman" panose="02020603050405020304" pitchFamily="18" charset="0"/>
              </a:rPr>
              <a:t> شخصية المشتري</a:t>
            </a:r>
            <a:r>
              <a:rPr lang="ar-EG" b="1" kern="100" dirty="0">
                <a:latin typeface="Calibri" panose="020F0502020204030204" pitchFamily="34" charset="0"/>
                <a:cs typeface="Times New Roman" panose="02020603050405020304" pitchFamily="18" charset="0"/>
              </a:rPr>
              <a:t>. ويشتمل هذا الملف على </a:t>
            </a:r>
            <a:r>
              <a:rPr lang="ar-EG" b="1" kern="100" dirty="0">
                <a:solidFill>
                  <a:srgbClr val="C00000"/>
                </a:solidFill>
                <a:latin typeface="Calibri" panose="020F0502020204030204" pitchFamily="34" charset="0"/>
                <a:cs typeface="Times New Roman" panose="02020603050405020304" pitchFamily="18" charset="0"/>
              </a:rPr>
              <a:t>توصيف مفصّل للسمات الديموغرافية والنفسية للمستهدفين</a:t>
            </a:r>
            <a:r>
              <a:rPr lang="ar-EG" b="1" kern="100" dirty="0">
                <a:latin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2802742686"/>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11A737-DFAC-0365-BE1E-4266A6E21E96}"/>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EA014AF3-8860-49AE-56D1-7828C0755062}"/>
              </a:ext>
            </a:extLst>
          </p:cNvPr>
          <p:cNvSpPr txBox="1"/>
          <p:nvPr/>
        </p:nvSpPr>
        <p:spPr>
          <a:xfrm>
            <a:off x="468630" y="2211395"/>
            <a:ext cx="11075670" cy="830997"/>
          </a:xfrm>
          <a:prstGeom prst="rect">
            <a:avLst/>
          </a:prstGeom>
          <a:noFill/>
        </p:spPr>
        <p:txBody>
          <a:bodyPr wrap="square" rtlCol="0">
            <a:spAutoFit/>
          </a:bodyPr>
          <a:lstStyle/>
          <a:p>
            <a:pPr algn="ctr" rtl="1"/>
            <a:r>
              <a:rPr lang="ar-EG" sz="4800" b="1" dirty="0">
                <a:solidFill>
                  <a:srgbClr val="FFFF00"/>
                </a:solidFill>
                <a:latin typeface="Times New Roman" panose="02020603050405020304" pitchFamily="18" charset="0"/>
                <a:cs typeface="Times New Roman" panose="02020603050405020304" pitchFamily="18" charset="0"/>
              </a:rPr>
              <a:t>ما هي شخصية المشتري الافتراضية؟</a:t>
            </a:r>
          </a:p>
        </p:txBody>
      </p:sp>
      <p:sp>
        <p:nvSpPr>
          <p:cNvPr id="29" name="Rectangle 28">
            <a:extLst>
              <a:ext uri="{FF2B5EF4-FFF2-40B4-BE49-F238E27FC236}">
                <a16:creationId xmlns:a16="http://schemas.microsoft.com/office/drawing/2014/main" id="{3B37B976-C63D-C646-A4DC-782FC592DBE9}"/>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FFC7C3E-D54B-8422-C6CB-AB82905F9F3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Rectangle 2">
            <a:extLst>
              <a:ext uri="{FF2B5EF4-FFF2-40B4-BE49-F238E27FC236}">
                <a16:creationId xmlns:a16="http://schemas.microsoft.com/office/drawing/2014/main" id="{96FCADEE-9CE2-5EDF-96AC-EDDE46C4CEBB}"/>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1E2D9077-B7F2-135C-7748-637CF81E683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245040C-AF13-4E25-3294-32CC9D359EE4}"/>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0" name="Explosion: 8 Points 9">
            <a:extLst>
              <a:ext uri="{FF2B5EF4-FFF2-40B4-BE49-F238E27FC236}">
                <a16:creationId xmlns:a16="http://schemas.microsoft.com/office/drawing/2014/main" id="{DAF319F0-B178-098F-C40A-2F31A2D2EE39}"/>
              </a:ext>
            </a:extLst>
          </p:cNvPr>
          <p:cNvSpPr/>
          <p:nvPr/>
        </p:nvSpPr>
        <p:spPr>
          <a:xfrm>
            <a:off x="331642" y="5091956"/>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spTree>
    <p:extLst>
      <p:ext uri="{BB962C8B-B14F-4D97-AF65-F5344CB8AC3E}">
        <p14:creationId xmlns:p14="http://schemas.microsoft.com/office/powerpoint/2010/main" val="1071728502"/>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A7A8E6-A36B-9B00-0F9C-1E177FF2B62D}"/>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798679B7-F1FC-B392-BFFD-C4989EE5E74C}"/>
              </a:ext>
            </a:extLst>
          </p:cNvPr>
          <p:cNvSpPr txBox="1"/>
          <p:nvPr/>
        </p:nvSpPr>
        <p:spPr>
          <a:xfrm>
            <a:off x="480060" y="851947"/>
            <a:ext cx="11075670" cy="646331"/>
          </a:xfrm>
          <a:prstGeom prst="rect">
            <a:avLst/>
          </a:prstGeom>
          <a:noFill/>
        </p:spPr>
        <p:txBody>
          <a:bodyPr wrap="square" rtlCol="0">
            <a:spAutoFit/>
          </a:bodyPr>
          <a:lstStyle/>
          <a:p>
            <a:pPr algn="ctr" rtl="1"/>
            <a:r>
              <a:rPr lang="ar-EG" sz="3600" b="1" dirty="0">
                <a:solidFill>
                  <a:srgbClr val="00B0F0"/>
                </a:solidFill>
                <a:latin typeface="Times New Roman" panose="02020603050405020304" pitchFamily="18" charset="0"/>
                <a:cs typeface="Times New Roman" panose="02020603050405020304" pitchFamily="18" charset="0"/>
              </a:rPr>
              <a:t>ما هي شخصية المشتري الافتراضية؟</a:t>
            </a:r>
          </a:p>
        </p:txBody>
      </p:sp>
      <p:sp>
        <p:nvSpPr>
          <p:cNvPr id="29" name="Rectangle 28">
            <a:extLst>
              <a:ext uri="{FF2B5EF4-FFF2-40B4-BE49-F238E27FC236}">
                <a16:creationId xmlns:a16="http://schemas.microsoft.com/office/drawing/2014/main" id="{7C4C5D2E-7BAD-9F58-FCE0-A5508F04D386}"/>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9EC4155-2E97-AA5C-A9F7-EE969EB4DDC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Rectangle 2">
            <a:extLst>
              <a:ext uri="{FF2B5EF4-FFF2-40B4-BE49-F238E27FC236}">
                <a16:creationId xmlns:a16="http://schemas.microsoft.com/office/drawing/2014/main" id="{393F1347-A1C0-3DE7-4FAD-A7190F5FFFA3}"/>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A0F67F57-C966-2992-3042-99C40A235912}"/>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A8DF0935-7F99-901B-5114-BC1462F99FED}"/>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2067DC02-A900-55CE-AF65-85E8EE971B10}"/>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saturation sat="200000"/>
                    </a14:imgEffect>
                  </a14:imgLayer>
                </a14:imgProps>
              </a:ext>
            </a:extLst>
          </a:blip>
          <a:stretch>
            <a:fillRect/>
          </a:stretch>
        </p:blipFill>
        <p:spPr>
          <a:xfrm>
            <a:off x="1583658" y="1874331"/>
            <a:ext cx="8868474" cy="2042593"/>
          </a:xfrm>
          <a:prstGeom prst="rect">
            <a:avLst/>
          </a:prstGeom>
        </p:spPr>
      </p:pic>
      <p:sp>
        <p:nvSpPr>
          <p:cNvPr id="10" name="Explosion: 8 Points 9">
            <a:extLst>
              <a:ext uri="{FF2B5EF4-FFF2-40B4-BE49-F238E27FC236}">
                <a16:creationId xmlns:a16="http://schemas.microsoft.com/office/drawing/2014/main" id="{0C60041A-46AC-766E-DAAE-B2983AE39308}"/>
              </a:ext>
            </a:extLst>
          </p:cNvPr>
          <p:cNvSpPr/>
          <p:nvPr/>
        </p:nvSpPr>
        <p:spPr>
          <a:xfrm>
            <a:off x="331642" y="5091956"/>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spTree>
    <p:extLst>
      <p:ext uri="{BB962C8B-B14F-4D97-AF65-F5344CB8AC3E}">
        <p14:creationId xmlns:p14="http://schemas.microsoft.com/office/powerpoint/2010/main" val="1457994257"/>
      </p:ext>
    </p:extLst>
  </p:cSld>
  <p:clrMapOvr>
    <a:masterClrMapping/>
  </p:clrMapOvr>
  <p:transition spd="slow">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392747-AFA9-31D5-FF71-4AAECA3D2FED}"/>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6C6B00BB-BA02-651A-226B-D7CF1C0766A2}"/>
              </a:ext>
            </a:extLst>
          </p:cNvPr>
          <p:cNvSpPr txBox="1"/>
          <p:nvPr/>
        </p:nvSpPr>
        <p:spPr>
          <a:xfrm>
            <a:off x="434340" y="2312164"/>
            <a:ext cx="11075670" cy="769441"/>
          </a:xfrm>
          <a:prstGeom prst="rect">
            <a:avLst/>
          </a:prstGeom>
          <a:noFill/>
        </p:spPr>
        <p:txBody>
          <a:bodyPr wrap="square" rtlCol="0">
            <a:spAutoFit/>
          </a:bodyPr>
          <a:lstStyle/>
          <a:p>
            <a:pPr algn="ctr" rtl="1"/>
            <a:r>
              <a:rPr lang="ar-EG" sz="4400" b="1" dirty="0">
                <a:solidFill>
                  <a:srgbClr val="FFFF00"/>
                </a:solidFill>
                <a:latin typeface="Times New Roman" panose="02020603050405020304" pitchFamily="18" charset="0"/>
                <a:cs typeface="Times New Roman" panose="02020603050405020304" pitchFamily="18" charset="0"/>
              </a:rPr>
              <a:t>لماذا نبحث عن شخصية المشتري الافتراضية؟</a:t>
            </a:r>
          </a:p>
        </p:txBody>
      </p:sp>
      <p:sp>
        <p:nvSpPr>
          <p:cNvPr id="29" name="Rectangle 28">
            <a:extLst>
              <a:ext uri="{FF2B5EF4-FFF2-40B4-BE49-F238E27FC236}">
                <a16:creationId xmlns:a16="http://schemas.microsoft.com/office/drawing/2014/main" id="{C520891D-99DD-432F-97FC-34BE5037087A}"/>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6082E4A-B123-8DDF-2343-3688596916B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Rectangle 2">
            <a:extLst>
              <a:ext uri="{FF2B5EF4-FFF2-40B4-BE49-F238E27FC236}">
                <a16:creationId xmlns:a16="http://schemas.microsoft.com/office/drawing/2014/main" id="{9890C883-2AC6-33C1-23FC-8220F4B079E4}"/>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CBE670B8-54CA-4169-425B-C1C0C2F7F233}"/>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6E86AC4E-56A6-0FE8-3D1A-D921E30C915F}"/>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0" name="Explosion: 8 Points 9">
            <a:extLst>
              <a:ext uri="{FF2B5EF4-FFF2-40B4-BE49-F238E27FC236}">
                <a16:creationId xmlns:a16="http://schemas.microsoft.com/office/drawing/2014/main" id="{4493DAA3-5565-321C-0968-B1DEA96A2358}"/>
              </a:ext>
            </a:extLst>
          </p:cNvPr>
          <p:cNvSpPr/>
          <p:nvPr/>
        </p:nvSpPr>
        <p:spPr>
          <a:xfrm>
            <a:off x="331642" y="5091956"/>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spTree>
    <p:extLst>
      <p:ext uri="{BB962C8B-B14F-4D97-AF65-F5344CB8AC3E}">
        <p14:creationId xmlns:p14="http://schemas.microsoft.com/office/powerpoint/2010/main" val="251617191"/>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777D47-B9AF-9737-629A-637231C03D8A}"/>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B0FD9321-AF11-B549-A534-B9CCD6F19F64}"/>
              </a:ext>
            </a:extLst>
          </p:cNvPr>
          <p:cNvSpPr txBox="1"/>
          <p:nvPr/>
        </p:nvSpPr>
        <p:spPr>
          <a:xfrm>
            <a:off x="480060" y="851947"/>
            <a:ext cx="11075670" cy="2862322"/>
          </a:xfrm>
          <a:prstGeom prst="rect">
            <a:avLst/>
          </a:prstGeom>
          <a:noFill/>
        </p:spPr>
        <p:txBody>
          <a:bodyPr wrap="square" rtlCol="0">
            <a:spAutoFit/>
          </a:bodyPr>
          <a:lstStyle/>
          <a:p>
            <a:pPr algn="ctr" rtl="1"/>
            <a:r>
              <a:rPr lang="ar-EG" sz="3600" b="1" dirty="0">
                <a:solidFill>
                  <a:srgbClr val="00B0F0"/>
                </a:solidFill>
                <a:latin typeface="Times New Roman" panose="02020603050405020304" pitchFamily="18" charset="0"/>
                <a:cs typeface="Times New Roman" panose="02020603050405020304" pitchFamily="18" charset="0"/>
              </a:rPr>
              <a:t>لماذا نبحث عن شخصية المشتري الافتراضية؟</a:t>
            </a:r>
          </a:p>
          <a:p>
            <a:pPr algn="ctr" rtl="1"/>
            <a:r>
              <a:rPr lang="ar-EG" sz="3600" b="1" dirty="0">
                <a:solidFill>
                  <a:schemeClr val="bg1"/>
                </a:solidFill>
                <a:latin typeface="Times New Roman" panose="02020603050405020304" pitchFamily="18" charset="0"/>
                <a:cs typeface="Times New Roman" panose="02020603050405020304" pitchFamily="18" charset="0"/>
              </a:rPr>
              <a:t>لوضع استراتيجية لتحقيق هدف الوصول للعميل المستهدف وتحقيق قيمة عالية من الجهد المبذول – </a:t>
            </a:r>
          </a:p>
          <a:p>
            <a:pPr algn="ctr" rtl="1"/>
            <a:r>
              <a:rPr lang="ar-EG" sz="3600" b="1" dirty="0">
                <a:solidFill>
                  <a:schemeClr val="bg1"/>
                </a:solidFill>
                <a:latin typeface="Times New Roman" panose="02020603050405020304" pitchFamily="18" charset="0"/>
                <a:cs typeface="Times New Roman" panose="02020603050405020304" pitchFamily="18" charset="0"/>
              </a:rPr>
              <a:t>قضية أو منتج أو خدمة (من المهتم من الجمهور) </a:t>
            </a:r>
          </a:p>
          <a:p>
            <a:pPr algn="ctr" rtl="1"/>
            <a:endParaRPr lang="ar-EG" sz="3600" b="1" dirty="0">
              <a:solidFill>
                <a:srgbClr val="00B0F0"/>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3E53AAE2-3BDC-2779-42FB-7277D6E76F71}"/>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E843917-A72D-34C0-D236-149F76A1FB5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Rectangle 2">
            <a:extLst>
              <a:ext uri="{FF2B5EF4-FFF2-40B4-BE49-F238E27FC236}">
                <a16:creationId xmlns:a16="http://schemas.microsoft.com/office/drawing/2014/main" id="{08BFD641-5680-ACCC-75AE-C29918713344}"/>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0FDB1781-76BB-751F-A4BD-1883D5965254}"/>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381C7E33-5973-BBB7-B1C1-33232EA9D8D5}"/>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0" name="Explosion: 8 Points 9">
            <a:extLst>
              <a:ext uri="{FF2B5EF4-FFF2-40B4-BE49-F238E27FC236}">
                <a16:creationId xmlns:a16="http://schemas.microsoft.com/office/drawing/2014/main" id="{605D13EC-7C0E-4204-7FA3-1BBC636BACCB}"/>
              </a:ext>
            </a:extLst>
          </p:cNvPr>
          <p:cNvSpPr/>
          <p:nvPr/>
        </p:nvSpPr>
        <p:spPr>
          <a:xfrm>
            <a:off x="331642" y="5091956"/>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sp>
        <p:nvSpPr>
          <p:cNvPr id="9" name="TextBox 8">
            <a:extLst>
              <a:ext uri="{FF2B5EF4-FFF2-40B4-BE49-F238E27FC236}">
                <a16:creationId xmlns:a16="http://schemas.microsoft.com/office/drawing/2014/main" id="{22BE864F-E9CE-EA94-5E3D-5FA9AFC06727}"/>
              </a:ext>
            </a:extLst>
          </p:cNvPr>
          <p:cNvSpPr txBox="1"/>
          <p:nvPr/>
        </p:nvSpPr>
        <p:spPr>
          <a:xfrm>
            <a:off x="4432314" y="3237215"/>
            <a:ext cx="3327372" cy="1384995"/>
          </a:xfrm>
          <a:prstGeom prst="rect">
            <a:avLst/>
          </a:prstGeom>
          <a:noFill/>
        </p:spPr>
        <p:txBody>
          <a:bodyPr wrap="square" rtlCol="0">
            <a:spAutoFit/>
          </a:bodyPr>
          <a:lstStyle/>
          <a:p>
            <a:pPr algn="ctr" rtl="1"/>
            <a:r>
              <a:rPr lang="ar-EG" sz="2800" b="1" dirty="0">
                <a:solidFill>
                  <a:schemeClr val="bg1"/>
                </a:solidFill>
              </a:rPr>
              <a:t>منتج حفاضات الأطفال المشتري (الآباء والأمهات) غير المستخدم (الأطفال)</a:t>
            </a:r>
            <a:endParaRPr lang="en-US" sz="2800" b="1" dirty="0">
              <a:solidFill>
                <a:schemeClr val="bg1"/>
              </a:solidFill>
            </a:endParaRPr>
          </a:p>
        </p:txBody>
      </p:sp>
    </p:spTree>
    <p:extLst>
      <p:ext uri="{BB962C8B-B14F-4D97-AF65-F5344CB8AC3E}">
        <p14:creationId xmlns:p14="http://schemas.microsoft.com/office/powerpoint/2010/main" val="1280207499"/>
      </p:ext>
    </p:extLst>
  </p:cSld>
  <p:clrMapOvr>
    <a:masterClrMapping/>
  </p:clrMapOvr>
  <p:transition spd="slow">
    <p:comb/>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73F124-A711-AC47-4061-F3229099EDF4}"/>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23666958-2A45-084E-A553-FF4EEF7C88BC}"/>
              </a:ext>
            </a:extLst>
          </p:cNvPr>
          <p:cNvSpPr txBox="1"/>
          <p:nvPr/>
        </p:nvSpPr>
        <p:spPr>
          <a:xfrm>
            <a:off x="480060" y="851947"/>
            <a:ext cx="11075670" cy="646331"/>
          </a:xfrm>
          <a:prstGeom prst="rect">
            <a:avLst/>
          </a:prstGeom>
          <a:noFill/>
        </p:spPr>
        <p:txBody>
          <a:bodyPr wrap="square" rtlCol="0">
            <a:spAutoFit/>
          </a:bodyPr>
          <a:lstStyle/>
          <a:p>
            <a:pPr algn="ctr" rtl="1"/>
            <a:r>
              <a:rPr lang="ar-EG" sz="3600" b="1" dirty="0">
                <a:solidFill>
                  <a:srgbClr val="00B0F0"/>
                </a:solidFill>
                <a:latin typeface="Times New Roman" panose="02020603050405020304" pitchFamily="18" charset="0"/>
                <a:cs typeface="Times New Roman" panose="02020603050405020304" pitchFamily="18" charset="0"/>
              </a:rPr>
              <a:t>كيف نصنع شخصية المشتري الافتراضية؟</a:t>
            </a:r>
          </a:p>
        </p:txBody>
      </p:sp>
      <p:sp>
        <p:nvSpPr>
          <p:cNvPr id="29" name="Rectangle 28">
            <a:extLst>
              <a:ext uri="{FF2B5EF4-FFF2-40B4-BE49-F238E27FC236}">
                <a16:creationId xmlns:a16="http://schemas.microsoft.com/office/drawing/2014/main" id="{0CC6751E-9643-40A6-700D-13D77BE8176F}"/>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F102F54-524D-9F9B-0487-BD2DE484B9C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Rectangle 2">
            <a:extLst>
              <a:ext uri="{FF2B5EF4-FFF2-40B4-BE49-F238E27FC236}">
                <a16:creationId xmlns:a16="http://schemas.microsoft.com/office/drawing/2014/main" id="{FCB3766F-B435-9094-1CC4-8DB5FD808CE4}"/>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288FF882-2022-9A1F-5F4D-53E9EB5EBB20}"/>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1C5EC8F6-2B33-E623-2A54-952480E1AD72}"/>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0" name="Explosion: 8 Points 9">
            <a:extLst>
              <a:ext uri="{FF2B5EF4-FFF2-40B4-BE49-F238E27FC236}">
                <a16:creationId xmlns:a16="http://schemas.microsoft.com/office/drawing/2014/main" id="{4FFBA71D-5567-2126-E8E4-4156D5B1F97B}"/>
              </a:ext>
            </a:extLst>
          </p:cNvPr>
          <p:cNvSpPr/>
          <p:nvPr/>
        </p:nvSpPr>
        <p:spPr>
          <a:xfrm>
            <a:off x="331642" y="5091956"/>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pic>
        <p:nvPicPr>
          <p:cNvPr id="7" name="Picture 6">
            <a:extLst>
              <a:ext uri="{FF2B5EF4-FFF2-40B4-BE49-F238E27FC236}">
                <a16:creationId xmlns:a16="http://schemas.microsoft.com/office/drawing/2014/main" id="{708F45CD-6D40-85E4-951E-DA432A9150BC}"/>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753968" y="1926769"/>
            <a:ext cx="8967371" cy="2325286"/>
          </a:xfrm>
          <a:prstGeom prst="rect">
            <a:avLst/>
          </a:prstGeom>
        </p:spPr>
      </p:pic>
    </p:spTree>
    <p:extLst>
      <p:ext uri="{BB962C8B-B14F-4D97-AF65-F5344CB8AC3E}">
        <p14:creationId xmlns:p14="http://schemas.microsoft.com/office/powerpoint/2010/main" val="3419270217"/>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4C386-7751-057C-FBDA-45F164B893F1}"/>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497C991C-C3B6-F478-BDE9-B1DEC7A90DD3}"/>
              </a:ext>
            </a:extLst>
          </p:cNvPr>
          <p:cNvSpPr txBox="1"/>
          <p:nvPr/>
        </p:nvSpPr>
        <p:spPr>
          <a:xfrm>
            <a:off x="331642" y="2212117"/>
            <a:ext cx="11075670" cy="1692771"/>
          </a:xfrm>
          <a:prstGeom prst="rect">
            <a:avLst/>
          </a:prstGeom>
          <a:noFill/>
        </p:spPr>
        <p:txBody>
          <a:bodyPr wrap="square" rtlCol="0">
            <a:spAutoFit/>
          </a:bodyPr>
          <a:lstStyle/>
          <a:p>
            <a:pPr algn="ctr" rtl="1"/>
            <a:r>
              <a:rPr lang="ar-EG" sz="4400" b="1" dirty="0">
                <a:solidFill>
                  <a:srgbClr val="FFFF00"/>
                </a:solidFill>
                <a:latin typeface="Times New Roman" panose="02020603050405020304" pitchFamily="18" charset="0"/>
                <a:cs typeface="Times New Roman" panose="02020603050405020304" pitchFamily="18" charset="0"/>
              </a:rPr>
              <a:t>مجموعة تساؤلات عن الجمهور المستهدف؟</a:t>
            </a:r>
          </a:p>
          <a:p>
            <a:pPr algn="ctr" rtl="1"/>
            <a:r>
              <a:rPr lang="ar-EG" sz="6000" b="1" dirty="0">
                <a:solidFill>
                  <a:schemeClr val="bg1"/>
                </a:solidFill>
                <a:latin typeface="Times New Roman" panose="02020603050405020304" pitchFamily="18" charset="0"/>
                <a:cs typeface="Times New Roman" panose="02020603050405020304" pitchFamily="18" charset="0"/>
              </a:rPr>
              <a:t>مثل ماذا؟</a:t>
            </a:r>
            <a:endParaRPr lang="ar-EG" sz="6000" b="1" dirty="0">
              <a:solidFill>
                <a:srgbClr val="00B0F0"/>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7B358D9-7C72-C407-FF4F-12ACA60B1096}"/>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1D2C7C3-01A7-433A-7AD9-B0A58A3D3DD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Rectangle 2">
            <a:extLst>
              <a:ext uri="{FF2B5EF4-FFF2-40B4-BE49-F238E27FC236}">
                <a16:creationId xmlns:a16="http://schemas.microsoft.com/office/drawing/2014/main" id="{D2ADABF2-C76F-792A-7CC6-FDE2957BF811}"/>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642B7ABE-5EE6-4C65-5D6B-6BEA7AB4B130}"/>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8ED012BE-82D3-F3C0-D453-5690F5AE6506}"/>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0" name="Explosion: 8 Points 9">
            <a:extLst>
              <a:ext uri="{FF2B5EF4-FFF2-40B4-BE49-F238E27FC236}">
                <a16:creationId xmlns:a16="http://schemas.microsoft.com/office/drawing/2014/main" id="{AEB49712-5661-5BC1-9342-C125BA6A5182}"/>
              </a:ext>
            </a:extLst>
          </p:cNvPr>
          <p:cNvSpPr/>
          <p:nvPr/>
        </p:nvSpPr>
        <p:spPr>
          <a:xfrm>
            <a:off x="331642" y="5091956"/>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spTree>
    <p:extLst>
      <p:ext uri="{BB962C8B-B14F-4D97-AF65-F5344CB8AC3E}">
        <p14:creationId xmlns:p14="http://schemas.microsoft.com/office/powerpoint/2010/main" val="1651824331"/>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9153EC-567A-BA4C-5B31-3CAC594FB4BD}"/>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CDC2C736-01C0-AA9F-22D0-E8822F7699B2}"/>
              </a:ext>
            </a:extLst>
          </p:cNvPr>
          <p:cNvSpPr txBox="1"/>
          <p:nvPr/>
        </p:nvSpPr>
        <p:spPr>
          <a:xfrm>
            <a:off x="480060" y="851947"/>
            <a:ext cx="11075670" cy="3416320"/>
          </a:xfrm>
          <a:prstGeom prst="rect">
            <a:avLst/>
          </a:prstGeom>
          <a:noFill/>
        </p:spPr>
        <p:txBody>
          <a:bodyPr wrap="square" rtlCol="0">
            <a:spAutoFit/>
          </a:bodyPr>
          <a:lstStyle/>
          <a:p>
            <a:pPr algn="ctr" rtl="1"/>
            <a:r>
              <a:rPr lang="ar-EG" sz="3600" b="1" dirty="0">
                <a:solidFill>
                  <a:srgbClr val="00B0F0"/>
                </a:solidFill>
                <a:latin typeface="Times New Roman" panose="02020603050405020304" pitchFamily="18" charset="0"/>
                <a:cs typeface="Times New Roman" panose="02020603050405020304" pitchFamily="18" charset="0"/>
              </a:rPr>
              <a:t>مجموعة تساؤلات عن الجمهور المستهدف؟</a:t>
            </a:r>
          </a:p>
          <a:p>
            <a:pPr algn="ctr" rtl="1"/>
            <a:r>
              <a:rPr lang="ar-EG" sz="3600" b="1" dirty="0">
                <a:solidFill>
                  <a:schemeClr val="bg1"/>
                </a:solidFill>
                <a:latin typeface="Times New Roman" panose="02020603050405020304" pitchFamily="18" charset="0"/>
                <a:cs typeface="Times New Roman" panose="02020603050405020304" pitchFamily="18" charset="0"/>
              </a:rPr>
              <a:t>من هم؟</a:t>
            </a:r>
          </a:p>
          <a:p>
            <a:pPr algn="ctr" rtl="1"/>
            <a:r>
              <a:rPr lang="ar-EG" sz="3600" b="1" dirty="0">
                <a:solidFill>
                  <a:schemeClr val="bg1"/>
                </a:solidFill>
                <a:latin typeface="Times New Roman" panose="02020603050405020304" pitchFamily="18" charset="0"/>
                <a:cs typeface="Times New Roman" panose="02020603050405020304" pitchFamily="18" charset="0"/>
              </a:rPr>
              <a:t>أين هم؟</a:t>
            </a:r>
          </a:p>
          <a:p>
            <a:pPr algn="ctr" rtl="1"/>
            <a:r>
              <a:rPr lang="ar-EG" sz="3600" b="1" dirty="0">
                <a:solidFill>
                  <a:schemeClr val="bg1"/>
                </a:solidFill>
                <a:latin typeface="Times New Roman" panose="02020603050405020304" pitchFamily="18" charset="0"/>
                <a:cs typeface="Times New Roman" panose="02020603050405020304" pitchFamily="18" charset="0"/>
              </a:rPr>
              <a:t>ماذا يحتاجون؟</a:t>
            </a:r>
          </a:p>
          <a:p>
            <a:pPr algn="ctr" rtl="1"/>
            <a:r>
              <a:rPr lang="ar-EG" sz="3600" b="1" dirty="0">
                <a:solidFill>
                  <a:schemeClr val="bg1"/>
                </a:solidFill>
                <a:latin typeface="Times New Roman" panose="02020603050405020304" pitchFamily="18" charset="0"/>
                <a:cs typeface="Times New Roman" panose="02020603050405020304" pitchFamily="18" charset="0"/>
              </a:rPr>
              <a:t>ما أهدافهم أو تحدياتهم؟</a:t>
            </a:r>
          </a:p>
          <a:p>
            <a:pPr algn="ctr" rtl="1"/>
            <a:r>
              <a:rPr lang="ar-EG" sz="3600" b="1" dirty="0">
                <a:solidFill>
                  <a:schemeClr val="bg1"/>
                </a:solidFill>
                <a:latin typeface="Times New Roman" panose="02020603050405020304" pitchFamily="18" charset="0"/>
                <a:cs typeface="Times New Roman" panose="02020603050405020304" pitchFamily="18" charset="0"/>
              </a:rPr>
              <a:t>لماذا يحتاجون إليها؟</a:t>
            </a:r>
            <a:endParaRPr lang="ar-EG" sz="3600" b="1" dirty="0">
              <a:solidFill>
                <a:srgbClr val="00B0F0"/>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FF5DA100-F4A9-7935-F27A-18545DC625B8}"/>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04E0E7D-4D97-688A-521D-31B85B54FC0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Rectangle 2">
            <a:extLst>
              <a:ext uri="{FF2B5EF4-FFF2-40B4-BE49-F238E27FC236}">
                <a16:creationId xmlns:a16="http://schemas.microsoft.com/office/drawing/2014/main" id="{6D7EC894-8A8F-F9E7-C990-52C9F39EE6DF}"/>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450255B7-49A4-3DDC-4A90-73FA68A33C67}"/>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97BF6A94-9E6F-C09A-7FCD-07BBDBA2648C}"/>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0" name="Explosion: 8 Points 9">
            <a:extLst>
              <a:ext uri="{FF2B5EF4-FFF2-40B4-BE49-F238E27FC236}">
                <a16:creationId xmlns:a16="http://schemas.microsoft.com/office/drawing/2014/main" id="{B37F8178-13A5-4CA8-E581-048B7B3AE711}"/>
              </a:ext>
            </a:extLst>
          </p:cNvPr>
          <p:cNvSpPr/>
          <p:nvPr/>
        </p:nvSpPr>
        <p:spPr>
          <a:xfrm>
            <a:off x="331642" y="5091956"/>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spTree>
    <p:extLst>
      <p:ext uri="{BB962C8B-B14F-4D97-AF65-F5344CB8AC3E}">
        <p14:creationId xmlns:p14="http://schemas.microsoft.com/office/powerpoint/2010/main" val="2291107505"/>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4193DA-E670-0EF6-7F88-5171FFC06B22}"/>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D3297EA4-9651-6988-FB66-B943193CB45F}"/>
              </a:ext>
            </a:extLst>
          </p:cNvPr>
          <p:cNvSpPr txBox="1"/>
          <p:nvPr/>
        </p:nvSpPr>
        <p:spPr>
          <a:xfrm>
            <a:off x="4852357" y="3951"/>
            <a:ext cx="4605643" cy="646331"/>
          </a:xfrm>
          <a:prstGeom prst="rect">
            <a:avLst/>
          </a:prstGeom>
          <a:noFill/>
        </p:spPr>
        <p:txBody>
          <a:bodyPr wrap="square" rtlCol="0">
            <a:spAutoFit/>
          </a:bodyPr>
          <a:lstStyle/>
          <a:p>
            <a:pPr algn="ctr" rtl="1"/>
            <a:r>
              <a:rPr lang="ar-EG" sz="3600" b="1" dirty="0">
                <a:solidFill>
                  <a:srgbClr val="00B0F0"/>
                </a:solidFill>
                <a:latin typeface="Times New Roman" panose="02020603050405020304" pitchFamily="18" charset="0"/>
                <a:cs typeface="Times New Roman" panose="02020603050405020304" pitchFamily="18" charset="0"/>
              </a:rPr>
              <a:t>نموذج لشخصية المشتري</a:t>
            </a:r>
          </a:p>
        </p:txBody>
      </p:sp>
      <p:sp>
        <p:nvSpPr>
          <p:cNvPr id="29" name="Rectangle 28">
            <a:extLst>
              <a:ext uri="{FF2B5EF4-FFF2-40B4-BE49-F238E27FC236}">
                <a16:creationId xmlns:a16="http://schemas.microsoft.com/office/drawing/2014/main" id="{D0067126-50AB-64D1-1B6B-D41AF3375526}"/>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991F348-0FE5-6BE0-E872-E5BECF714F3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Rectangle 2">
            <a:extLst>
              <a:ext uri="{FF2B5EF4-FFF2-40B4-BE49-F238E27FC236}">
                <a16:creationId xmlns:a16="http://schemas.microsoft.com/office/drawing/2014/main" id="{2404537F-D528-91F0-FB0B-8C1F456A86AF}"/>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EE74F6D5-F9BF-5200-B6CB-04EF6B68B024}"/>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C99F8F8C-E403-B93A-C122-A784A47A5C7D}"/>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3E20B3E4-DD0B-A86E-3BCC-3B417640AE3E}"/>
              </a:ext>
            </a:extLst>
          </p:cNvPr>
          <p:cNvSpPr txBox="1"/>
          <p:nvPr/>
        </p:nvSpPr>
        <p:spPr>
          <a:xfrm>
            <a:off x="9497086" y="1498278"/>
            <a:ext cx="2383737" cy="1384995"/>
          </a:xfrm>
          <a:prstGeom prst="rect">
            <a:avLst/>
          </a:prstGeom>
          <a:noFill/>
        </p:spPr>
        <p:txBody>
          <a:bodyPr wrap="square">
            <a:spAutoFit/>
          </a:bodyPr>
          <a:lstStyle/>
          <a:p>
            <a:pPr algn="r" rtl="1"/>
            <a:r>
              <a:rPr lang="ar-EG" sz="2800" dirty="0">
                <a:solidFill>
                  <a:schemeClr val="bg1"/>
                </a:solidFill>
              </a:rPr>
              <a:t>نموذج جاهز نملأ فيه البيانات يتوفر ببعض المواقع أمثلة</a:t>
            </a:r>
          </a:p>
        </p:txBody>
      </p:sp>
      <p:pic>
        <p:nvPicPr>
          <p:cNvPr id="12" name="Picture 11" descr="A white sheet with text and pictures of people&#10;&#10;Description automatically generated">
            <a:extLst>
              <a:ext uri="{FF2B5EF4-FFF2-40B4-BE49-F238E27FC236}">
                <a16:creationId xmlns:a16="http://schemas.microsoft.com/office/drawing/2014/main" id="{FAF6FEEC-22D6-CC3A-929D-AA5E9561F99B}"/>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rcRect b="38230"/>
          <a:stretch/>
        </p:blipFill>
        <p:spPr>
          <a:xfrm>
            <a:off x="1648236" y="924417"/>
            <a:ext cx="7228454" cy="5367302"/>
          </a:xfrm>
          <a:prstGeom prst="rect">
            <a:avLst/>
          </a:prstGeom>
        </p:spPr>
      </p:pic>
      <p:sp>
        <p:nvSpPr>
          <p:cNvPr id="10" name="Explosion: 8 Points 9">
            <a:extLst>
              <a:ext uri="{FF2B5EF4-FFF2-40B4-BE49-F238E27FC236}">
                <a16:creationId xmlns:a16="http://schemas.microsoft.com/office/drawing/2014/main" id="{4B82629B-9D1C-8AF1-CAAB-68446795CBC4}"/>
              </a:ext>
            </a:extLst>
          </p:cNvPr>
          <p:cNvSpPr/>
          <p:nvPr/>
        </p:nvSpPr>
        <p:spPr>
          <a:xfrm>
            <a:off x="1648236" y="233590"/>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spTree>
    <p:extLst>
      <p:ext uri="{BB962C8B-B14F-4D97-AF65-F5344CB8AC3E}">
        <p14:creationId xmlns:p14="http://schemas.microsoft.com/office/powerpoint/2010/main" val="2909357420"/>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A908D-9787-F90B-2597-84098BD8987D}"/>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4DEA56F8-7038-4998-9027-78B1963E846C}"/>
              </a:ext>
            </a:extLst>
          </p:cNvPr>
          <p:cNvSpPr txBox="1"/>
          <p:nvPr/>
        </p:nvSpPr>
        <p:spPr>
          <a:xfrm>
            <a:off x="4852357" y="3951"/>
            <a:ext cx="4605643" cy="646331"/>
          </a:xfrm>
          <a:prstGeom prst="rect">
            <a:avLst/>
          </a:prstGeom>
          <a:noFill/>
        </p:spPr>
        <p:txBody>
          <a:bodyPr wrap="square" rtlCol="0">
            <a:spAutoFit/>
          </a:bodyPr>
          <a:lstStyle/>
          <a:p>
            <a:pPr algn="ctr" rtl="1"/>
            <a:r>
              <a:rPr lang="ar-EG" sz="3600" b="1" dirty="0">
                <a:solidFill>
                  <a:srgbClr val="00B0F0"/>
                </a:solidFill>
                <a:latin typeface="Times New Roman" panose="02020603050405020304" pitchFamily="18" charset="0"/>
                <a:cs typeface="Times New Roman" panose="02020603050405020304" pitchFamily="18" charset="0"/>
              </a:rPr>
              <a:t>نموذج لشخصية المشتري</a:t>
            </a:r>
          </a:p>
        </p:txBody>
      </p:sp>
      <p:sp>
        <p:nvSpPr>
          <p:cNvPr id="29" name="Rectangle 28">
            <a:extLst>
              <a:ext uri="{FF2B5EF4-FFF2-40B4-BE49-F238E27FC236}">
                <a16:creationId xmlns:a16="http://schemas.microsoft.com/office/drawing/2014/main" id="{80074C4E-0027-E7E6-E676-DAF2A2D8FC78}"/>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6AEBEB0-6B0A-530E-440E-B9533A6EECE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Rectangle 2">
            <a:extLst>
              <a:ext uri="{FF2B5EF4-FFF2-40B4-BE49-F238E27FC236}">
                <a16:creationId xmlns:a16="http://schemas.microsoft.com/office/drawing/2014/main" id="{6B4221DD-65F2-7C15-F0E1-71DF8E58DDFF}"/>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1035221-E205-E865-0380-DEFA906C4BB7}"/>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2C462C0-B756-D117-2DC7-A01AF148BAEF}"/>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0" name="Explosion: 8 Points 9">
            <a:extLst>
              <a:ext uri="{FF2B5EF4-FFF2-40B4-BE49-F238E27FC236}">
                <a16:creationId xmlns:a16="http://schemas.microsoft.com/office/drawing/2014/main" id="{C832C503-073B-53B5-4545-F16F3E609527}"/>
              </a:ext>
            </a:extLst>
          </p:cNvPr>
          <p:cNvSpPr/>
          <p:nvPr/>
        </p:nvSpPr>
        <p:spPr>
          <a:xfrm>
            <a:off x="1648236" y="233590"/>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grpSp>
        <p:nvGrpSpPr>
          <p:cNvPr id="8" name="Group 7">
            <a:extLst>
              <a:ext uri="{FF2B5EF4-FFF2-40B4-BE49-F238E27FC236}">
                <a16:creationId xmlns:a16="http://schemas.microsoft.com/office/drawing/2014/main" id="{7F8FA1BE-6CDD-EB4C-AB4D-A6633FF4B0D7}"/>
              </a:ext>
            </a:extLst>
          </p:cNvPr>
          <p:cNvGrpSpPr/>
          <p:nvPr/>
        </p:nvGrpSpPr>
        <p:grpSpPr>
          <a:xfrm>
            <a:off x="1384932" y="1702472"/>
            <a:ext cx="9355133" cy="4132479"/>
            <a:chOff x="863287" y="2306932"/>
            <a:chExt cx="7978140" cy="3599019"/>
          </a:xfrm>
        </p:grpSpPr>
        <p:pic>
          <p:nvPicPr>
            <p:cNvPr id="5" name="Picture 4" descr="A white sheet with text and pictures of people&#10;&#10;Description automatically generated">
              <a:extLst>
                <a:ext uri="{FF2B5EF4-FFF2-40B4-BE49-F238E27FC236}">
                  <a16:creationId xmlns:a16="http://schemas.microsoft.com/office/drawing/2014/main" id="{D492725C-CF11-B659-52C1-5E32EB4F94CF}"/>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rcRect l="-2764" t="61435"/>
            <a:stretch/>
          </p:blipFill>
          <p:spPr>
            <a:xfrm>
              <a:off x="863287" y="2306932"/>
              <a:ext cx="7978140" cy="3599019"/>
            </a:xfrm>
            <a:prstGeom prst="rect">
              <a:avLst/>
            </a:prstGeom>
          </p:spPr>
        </p:pic>
        <p:sp>
          <p:nvSpPr>
            <p:cNvPr id="7" name="Rectangle 6">
              <a:extLst>
                <a:ext uri="{FF2B5EF4-FFF2-40B4-BE49-F238E27FC236}">
                  <a16:creationId xmlns:a16="http://schemas.microsoft.com/office/drawing/2014/main" id="{D71A3C94-5030-C659-2FAE-6C0F85947786}"/>
                </a:ext>
              </a:extLst>
            </p:cNvPr>
            <p:cNvSpPr/>
            <p:nvPr/>
          </p:nvSpPr>
          <p:spPr>
            <a:xfrm>
              <a:off x="1232755" y="5198724"/>
              <a:ext cx="2034368" cy="52607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BA51BBF-9E61-9338-E021-A2F0D0B1C95D}"/>
                </a:ext>
              </a:extLst>
            </p:cNvPr>
            <p:cNvSpPr/>
            <p:nvPr/>
          </p:nvSpPr>
          <p:spPr>
            <a:xfrm>
              <a:off x="3489592" y="5303520"/>
              <a:ext cx="2034368" cy="42127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395791268"/>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AEE2AE-AB9C-7D27-B1A2-AB54F3FDF6F5}"/>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CF6BB935-F923-5D4B-75E2-37AF13437C13}"/>
              </a:ext>
            </a:extLst>
          </p:cNvPr>
          <p:cNvSpPr txBox="1"/>
          <p:nvPr/>
        </p:nvSpPr>
        <p:spPr>
          <a:xfrm>
            <a:off x="4852357" y="3951"/>
            <a:ext cx="4605643" cy="646331"/>
          </a:xfrm>
          <a:prstGeom prst="rect">
            <a:avLst/>
          </a:prstGeom>
          <a:noFill/>
        </p:spPr>
        <p:txBody>
          <a:bodyPr wrap="square" rtlCol="0">
            <a:spAutoFit/>
          </a:bodyPr>
          <a:lstStyle/>
          <a:p>
            <a:pPr algn="ctr" rtl="1"/>
            <a:r>
              <a:rPr lang="ar-EG" sz="3600" b="1" dirty="0">
                <a:solidFill>
                  <a:srgbClr val="00B0F0"/>
                </a:solidFill>
                <a:latin typeface="Times New Roman" panose="02020603050405020304" pitchFamily="18" charset="0"/>
                <a:cs typeface="Times New Roman" panose="02020603050405020304" pitchFamily="18" charset="0"/>
              </a:rPr>
              <a:t>نموذج لشخصية المشتري</a:t>
            </a:r>
          </a:p>
        </p:txBody>
      </p:sp>
      <p:sp>
        <p:nvSpPr>
          <p:cNvPr id="29" name="Rectangle 28">
            <a:extLst>
              <a:ext uri="{FF2B5EF4-FFF2-40B4-BE49-F238E27FC236}">
                <a16:creationId xmlns:a16="http://schemas.microsoft.com/office/drawing/2014/main" id="{172148A5-D6F0-2785-2BC4-18EB44185322}"/>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C15BB2B-B0F1-9D30-BA6D-B8A8146ED78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Rectangle 2">
            <a:extLst>
              <a:ext uri="{FF2B5EF4-FFF2-40B4-BE49-F238E27FC236}">
                <a16:creationId xmlns:a16="http://schemas.microsoft.com/office/drawing/2014/main" id="{A3D26C09-0917-6C65-5E73-2B1FAA634206}"/>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BA3AFAE5-EB38-CB90-2830-C7223E8250C3}"/>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3D51D495-006D-AE2D-9B6C-0F2DDB0598E8}"/>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0" name="Explosion: 8 Points 9">
            <a:extLst>
              <a:ext uri="{FF2B5EF4-FFF2-40B4-BE49-F238E27FC236}">
                <a16:creationId xmlns:a16="http://schemas.microsoft.com/office/drawing/2014/main" id="{20D836A7-239A-F540-4CFE-A634883A2D9D}"/>
              </a:ext>
            </a:extLst>
          </p:cNvPr>
          <p:cNvSpPr/>
          <p:nvPr/>
        </p:nvSpPr>
        <p:spPr>
          <a:xfrm>
            <a:off x="331642" y="5091956"/>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grpSp>
        <p:nvGrpSpPr>
          <p:cNvPr id="7" name="Group 6">
            <a:extLst>
              <a:ext uri="{FF2B5EF4-FFF2-40B4-BE49-F238E27FC236}">
                <a16:creationId xmlns:a16="http://schemas.microsoft.com/office/drawing/2014/main" id="{6F8260E1-C3A8-06AD-C7A1-E995B2835AE4}"/>
              </a:ext>
            </a:extLst>
          </p:cNvPr>
          <p:cNvGrpSpPr/>
          <p:nvPr/>
        </p:nvGrpSpPr>
        <p:grpSpPr>
          <a:xfrm>
            <a:off x="2625532" y="1378706"/>
            <a:ext cx="9034193" cy="4324231"/>
            <a:chOff x="2625532" y="1378706"/>
            <a:chExt cx="9034193" cy="4324231"/>
          </a:xfrm>
        </p:grpSpPr>
        <p:pic>
          <p:nvPicPr>
            <p:cNvPr id="9" name="Picture 8" descr="A screenshot of a computer&#10;&#10;Description automatically generated">
              <a:extLst>
                <a:ext uri="{FF2B5EF4-FFF2-40B4-BE49-F238E27FC236}">
                  <a16:creationId xmlns:a16="http://schemas.microsoft.com/office/drawing/2014/main" id="{F3B5908C-5377-2515-64A3-51E1E52A10BA}"/>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2625532" y="1378706"/>
              <a:ext cx="9034193" cy="4324231"/>
            </a:xfrm>
            <a:prstGeom prst="rect">
              <a:avLst/>
            </a:prstGeom>
          </p:spPr>
        </p:pic>
        <p:sp>
          <p:nvSpPr>
            <p:cNvPr id="5" name="Rectangle 4">
              <a:extLst>
                <a:ext uri="{FF2B5EF4-FFF2-40B4-BE49-F238E27FC236}">
                  <a16:creationId xmlns:a16="http://schemas.microsoft.com/office/drawing/2014/main" id="{5098C4BF-5786-9509-B78C-19FDAF5E689B}"/>
                </a:ext>
              </a:extLst>
            </p:cNvPr>
            <p:cNvSpPr/>
            <p:nvPr/>
          </p:nvSpPr>
          <p:spPr>
            <a:xfrm>
              <a:off x="2823210" y="5017770"/>
              <a:ext cx="2457450" cy="46345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dirty="0">
                  <a:solidFill>
                    <a:schemeClr val="tx1"/>
                  </a:solidFill>
                </a:rPr>
                <a:t>بالقرب من الجامعات</a:t>
              </a:r>
              <a:endParaRPr lang="en-US" dirty="0">
                <a:solidFill>
                  <a:schemeClr val="tx1"/>
                </a:solidFill>
              </a:endParaRPr>
            </a:p>
          </p:txBody>
        </p:sp>
      </p:grpSp>
    </p:spTree>
    <p:extLst>
      <p:ext uri="{BB962C8B-B14F-4D97-AF65-F5344CB8AC3E}">
        <p14:creationId xmlns:p14="http://schemas.microsoft.com/office/powerpoint/2010/main" val="1868337529"/>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تحديد الجمهور المستهدف</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736887" y="1124744"/>
            <a:ext cx="10734676"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b="1" kern="100" dirty="0">
                <a:solidFill>
                  <a:srgbClr val="0070C0"/>
                </a:solidFill>
                <a:latin typeface="Calibri" panose="020F0502020204030204" pitchFamily="34" charset="0"/>
                <a:cs typeface="Times New Roman" panose="02020603050405020304" pitchFamily="18" charset="0"/>
              </a:rPr>
              <a:t>أ/ الفئة العمرية</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ما هو النطّاق العمري لمستهدفيك؟ هل هم من الأطفال أو الشباب أم الناضجين أو في سن الكهولة؟</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هذه النقطة بالغة الأهميّة؛ لأن </a:t>
            </a:r>
            <a:r>
              <a:rPr lang="ar-EG" b="1" kern="100" dirty="0">
                <a:solidFill>
                  <a:srgbClr val="C00000"/>
                </a:solidFill>
                <a:latin typeface="Calibri" panose="020F0502020204030204" pitchFamily="34" charset="0"/>
                <a:cs typeface="Times New Roman" panose="02020603050405020304" pitchFamily="18" charset="0"/>
              </a:rPr>
              <a:t>العملاء يتجاوبون بطرق مختلفة وفقًا لفئتهم العمرية </a:t>
            </a:r>
            <a:r>
              <a:rPr lang="ar-EG" b="1" kern="100" dirty="0">
                <a:latin typeface="Calibri" panose="020F0502020204030204" pitchFamily="34" charset="0"/>
                <a:cs typeface="Times New Roman" panose="02020603050405020304" pitchFamily="18" charset="0"/>
              </a:rPr>
              <a:t>وحسب نضجهم، ولهذا عليك أن تصنع محتوىً ومنتج وخدمة توافق كلًا حسب عمره.</a:t>
            </a:r>
          </a:p>
        </p:txBody>
      </p:sp>
    </p:spTree>
    <p:extLst>
      <p:ext uri="{BB962C8B-B14F-4D97-AF65-F5344CB8AC3E}">
        <p14:creationId xmlns:p14="http://schemas.microsoft.com/office/powerpoint/2010/main" val="2041797034"/>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تحديد الجمهور المستهدف</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736887" y="1124744"/>
            <a:ext cx="10734676"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sz="2400" b="1" kern="100" dirty="0">
                <a:solidFill>
                  <a:srgbClr val="0070C0"/>
                </a:solidFill>
                <a:latin typeface="Calibri" panose="020F0502020204030204" pitchFamily="34" charset="0"/>
                <a:cs typeface="Times New Roman" panose="02020603050405020304" pitchFamily="18" charset="0"/>
              </a:rPr>
              <a:t>ب/ النوع</a:t>
            </a:r>
          </a:p>
          <a:p>
            <a:pPr marL="0" indent="0" algn="just" rtl="1">
              <a:lnSpc>
                <a:spcPct val="150000"/>
              </a:lnSpc>
              <a:buNone/>
            </a:pPr>
            <a:r>
              <a:rPr lang="ar-EG" sz="2400" b="1" kern="100" dirty="0">
                <a:latin typeface="Calibri" panose="020F0502020204030204" pitchFamily="34" charset="0"/>
                <a:cs typeface="Times New Roman" panose="02020603050405020304" pitchFamily="18" charset="0"/>
              </a:rPr>
              <a:t>قد يلعب النوع دورًا مهمًا في </a:t>
            </a:r>
            <a:r>
              <a:rPr lang="ar-EG" sz="2400" b="1" kern="100" dirty="0">
                <a:solidFill>
                  <a:srgbClr val="C00000"/>
                </a:solidFill>
                <a:latin typeface="Calibri" panose="020F0502020204030204" pitchFamily="34" charset="0"/>
                <a:cs typeface="Times New Roman" panose="02020603050405020304" pitchFamily="18" charset="0"/>
              </a:rPr>
              <a:t>تشكيل تفاعل واستجابة العملاء </a:t>
            </a:r>
            <a:r>
              <a:rPr lang="ar-EG" sz="2400" b="1" kern="100" dirty="0">
                <a:latin typeface="Calibri" panose="020F0502020204030204" pitchFamily="34" charset="0"/>
                <a:cs typeface="Times New Roman" panose="02020603050405020304" pitchFamily="18" charset="0"/>
              </a:rPr>
              <a:t>مع المنتجات والمحتوى التسويقي. وبشكلٍ عام، فإن الجنسين يختلفان في احتياجاتهما وأهدافهما؛ لذلك مراعاة هذه النقطة نقطة ضرورية لكي تحقق العائد من الاستثمار الذي ترغبه.</a:t>
            </a:r>
          </a:p>
          <a:p>
            <a:pPr marL="0" indent="0" algn="just" rtl="1">
              <a:lnSpc>
                <a:spcPct val="150000"/>
              </a:lnSpc>
              <a:buNone/>
            </a:pPr>
            <a:r>
              <a:rPr lang="ar-EG" sz="2400" b="1" kern="100" dirty="0">
                <a:solidFill>
                  <a:srgbClr val="0070C0"/>
                </a:solidFill>
                <a:latin typeface="Calibri" panose="020F0502020204030204" pitchFamily="34" charset="0"/>
                <a:cs typeface="Times New Roman" panose="02020603050405020304" pitchFamily="18" charset="0"/>
              </a:rPr>
              <a:t>ج/ مستوى الدخل</a:t>
            </a:r>
          </a:p>
          <a:p>
            <a:pPr marL="0" indent="0" algn="just" rtl="1">
              <a:lnSpc>
                <a:spcPct val="150000"/>
              </a:lnSpc>
              <a:buNone/>
            </a:pPr>
            <a:r>
              <a:rPr lang="ar-EG" sz="2400" b="1" kern="100" dirty="0">
                <a:latin typeface="Calibri" panose="020F0502020204030204" pitchFamily="34" charset="0"/>
                <a:cs typeface="Times New Roman" panose="02020603050405020304" pitchFamily="18" charset="0"/>
              </a:rPr>
              <a:t>تحديد متوسط دخل الفئة المستهدفة سيؤثر بشكل مباشر على الاستراتيجية التسويقية. </a:t>
            </a:r>
            <a:r>
              <a:rPr lang="ar-EG" sz="2400" b="1" kern="100" dirty="0">
                <a:solidFill>
                  <a:srgbClr val="C00000"/>
                </a:solidFill>
                <a:latin typeface="Calibri" panose="020F0502020204030204" pitchFamily="34" charset="0"/>
                <a:cs typeface="Times New Roman" panose="02020603050405020304" pitchFamily="18" charset="0"/>
              </a:rPr>
              <a:t>فسلوك العائلات ذات الدخل المتوسط أو الميسور يهدف دائمًا للحصول على أفضل نتيجة بالتوازي مع توفير الأموال</a:t>
            </a:r>
            <a:r>
              <a:rPr lang="ar-EG" sz="2400" b="1" kern="100" dirty="0">
                <a:latin typeface="Calibri" panose="020F0502020204030204" pitchFamily="34" charset="0"/>
                <a:cs typeface="Times New Roman" panose="02020603050405020304" pitchFamily="18" charset="0"/>
              </a:rPr>
              <a:t>. وبالتالي، تلفت انتباههم الإعلانات التي تعدهم بهذا. وذلك، على عكس </a:t>
            </a:r>
            <a:r>
              <a:rPr lang="ar-EG" sz="2400" b="1" kern="100" dirty="0">
                <a:solidFill>
                  <a:srgbClr val="C00000"/>
                </a:solidFill>
                <a:latin typeface="Calibri" panose="020F0502020204030204" pitchFamily="34" charset="0"/>
                <a:cs typeface="Times New Roman" panose="02020603050405020304" pitchFamily="18" charset="0"/>
              </a:rPr>
              <a:t>العائلات الأعلى دخلًا، فقد يميلون أكثر للإعلانات التي تشدّد على الرفاهية والتفرّد</a:t>
            </a:r>
            <a:r>
              <a:rPr lang="ar-EG" sz="2400" b="1" kern="100" dirty="0">
                <a:latin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2992606391"/>
      </p:ext>
    </p:extLst>
  </p:cSld>
  <p:clrMapOvr>
    <a:masterClrMapping/>
  </p:clrMapOvr>
  <p:transition spd="slow">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تحديد الجمهور المستهدف</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736887" y="1124744"/>
            <a:ext cx="10734676"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b="1" kern="100" dirty="0">
                <a:solidFill>
                  <a:srgbClr val="0070C0"/>
                </a:solidFill>
                <a:latin typeface="Calibri" panose="020F0502020204030204" pitchFamily="34" charset="0"/>
                <a:cs typeface="Times New Roman" panose="02020603050405020304" pitchFamily="18" charset="0"/>
              </a:rPr>
              <a:t>د/ الموقع</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يجب أن نعرف قدر الاختلاف بين </a:t>
            </a:r>
            <a:r>
              <a:rPr lang="ar-EG" b="1" kern="100" dirty="0">
                <a:solidFill>
                  <a:srgbClr val="C00000"/>
                </a:solidFill>
                <a:latin typeface="Calibri" panose="020F0502020204030204" pitchFamily="34" charset="0"/>
                <a:cs typeface="Times New Roman" panose="02020603050405020304" pitchFamily="18" charset="0"/>
              </a:rPr>
              <a:t>عادات سكان الريف والحضر </a:t>
            </a:r>
            <a:r>
              <a:rPr lang="ar-EG" b="1" kern="100" dirty="0">
                <a:latin typeface="Calibri" panose="020F0502020204030204" pitchFamily="34" charset="0"/>
                <a:cs typeface="Times New Roman" panose="02020603050405020304" pitchFamily="18" charset="0"/>
              </a:rPr>
              <a:t>مثلًا، حيث تؤثّر المجتمعات على </a:t>
            </a:r>
            <a:r>
              <a:rPr lang="ar-EG" b="1" kern="100" dirty="0">
                <a:solidFill>
                  <a:srgbClr val="C00000"/>
                </a:solidFill>
                <a:latin typeface="Calibri" panose="020F0502020204030204" pitchFamily="34" charset="0"/>
                <a:cs typeface="Times New Roman" panose="02020603050405020304" pitchFamily="18" charset="0"/>
              </a:rPr>
              <a:t>رغباتنا وتفضيلاتنا الشرائية </a:t>
            </a:r>
            <a:r>
              <a:rPr lang="ar-EG" b="1" kern="100" dirty="0">
                <a:latin typeface="Calibri" panose="020F0502020204030204" pitchFamily="34" charset="0"/>
                <a:cs typeface="Times New Roman" panose="02020603050405020304" pitchFamily="18" charset="0"/>
              </a:rPr>
              <a:t>وفقًا لمستوى ونوعية المعيشة.</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لتعرف بالضبط </a:t>
            </a:r>
            <a:r>
              <a:rPr lang="ar-EG" b="1" kern="100" dirty="0">
                <a:solidFill>
                  <a:srgbClr val="FF0000"/>
                </a:solidFill>
                <a:latin typeface="Calibri" panose="020F0502020204030204" pitchFamily="34" charset="0"/>
                <a:cs typeface="Times New Roman" panose="02020603050405020304" pitchFamily="18" charset="0"/>
              </a:rPr>
              <a:t>من هم عملاؤك</a:t>
            </a:r>
            <a:r>
              <a:rPr lang="ar-EG" b="1" kern="100" dirty="0">
                <a:latin typeface="Calibri" panose="020F0502020204030204" pitchFamily="34" charset="0"/>
                <a:cs typeface="Times New Roman" panose="02020603050405020304" pitchFamily="18" charset="0"/>
              </a:rPr>
              <a:t>، يمكنك أن </a:t>
            </a:r>
            <a:r>
              <a:rPr lang="ar-EG" b="1" kern="100" dirty="0">
                <a:solidFill>
                  <a:srgbClr val="0070C0"/>
                </a:solidFill>
                <a:latin typeface="Calibri" panose="020F0502020204030204" pitchFamily="34" charset="0"/>
                <a:cs typeface="Times New Roman" panose="02020603050405020304" pitchFamily="18" charset="0"/>
              </a:rPr>
              <a:t>تقوم بجولة سريعة على منشوراتك أو منشورات منافسيك وتتفقّد حسابات المتابعين والمعلّقين والمتفاعلين </a:t>
            </a:r>
            <a:r>
              <a:rPr lang="ar-EG" b="1" kern="100" dirty="0">
                <a:latin typeface="Calibri" panose="020F0502020204030204" pitchFamily="34" charset="0"/>
                <a:cs typeface="Times New Roman" panose="02020603050405020304" pitchFamily="18" charset="0"/>
              </a:rPr>
              <a:t>بشكل عام. ومع تحليل ودراسة سريعة ستتمكن من </a:t>
            </a:r>
            <a:r>
              <a:rPr lang="ar-EG" b="1" kern="100" dirty="0">
                <a:solidFill>
                  <a:srgbClr val="FF0000"/>
                </a:solidFill>
                <a:latin typeface="Calibri" panose="020F0502020204030204" pitchFamily="34" charset="0"/>
                <a:cs typeface="Times New Roman" panose="02020603050405020304" pitchFamily="18" charset="0"/>
              </a:rPr>
              <a:t>وضع تصوّرات لأنماطهم وطبائعهم المختلفة</a:t>
            </a:r>
            <a:r>
              <a:rPr lang="ar-EG" b="1" kern="100" dirty="0">
                <a:latin typeface="Calibri" panose="020F0502020204030204" pitchFamily="34" charset="0"/>
                <a:cs typeface="Times New Roman" panose="02020603050405020304" pitchFamily="18" charset="0"/>
              </a:rPr>
              <a:t>.</a:t>
            </a:r>
          </a:p>
        </p:txBody>
      </p:sp>
      <p:sp>
        <p:nvSpPr>
          <p:cNvPr id="3" name="Rectangle 2">
            <a:extLst>
              <a:ext uri="{FF2B5EF4-FFF2-40B4-BE49-F238E27FC236}">
                <a16:creationId xmlns:a16="http://schemas.microsoft.com/office/drawing/2014/main" id="{B3DF9F42-8312-026C-02AB-94B7301CC0AE}"/>
              </a:ext>
            </a:extLst>
          </p:cNvPr>
          <p:cNvSpPr/>
          <p:nvPr/>
        </p:nvSpPr>
        <p:spPr>
          <a:xfrm>
            <a:off x="1874520" y="5423018"/>
            <a:ext cx="8995410" cy="84684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800" dirty="0"/>
              <a:t>يمكن استخدام أدوات المراقبة والاستماع الاجتماعي سواء المجانية أو المدفوعة</a:t>
            </a:r>
          </a:p>
          <a:p>
            <a:pPr algn="ctr" rtl="1"/>
            <a:r>
              <a:rPr lang="ar-EG" sz="2800" dirty="0"/>
              <a:t>بخلاف الطرق التقليدية مثل الاستبيانات والمقابلات والمجموعات البؤرية ....</a:t>
            </a:r>
            <a:endParaRPr lang="en-US" sz="2800" dirty="0"/>
          </a:p>
        </p:txBody>
      </p:sp>
    </p:spTree>
    <p:extLst>
      <p:ext uri="{BB962C8B-B14F-4D97-AF65-F5344CB8AC3E}">
        <p14:creationId xmlns:p14="http://schemas.microsoft.com/office/powerpoint/2010/main" val="3123442616"/>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تحديد الجمهور المستهدف</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736887" y="1124744"/>
            <a:ext cx="10734676"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b="1" kern="100" dirty="0">
                <a:solidFill>
                  <a:srgbClr val="0070C0"/>
                </a:solidFill>
                <a:latin typeface="Calibri" panose="020F0502020204030204" pitchFamily="34" charset="0"/>
                <a:cs typeface="Times New Roman" panose="02020603050405020304" pitchFamily="18" charset="0"/>
              </a:rPr>
              <a:t>د/ الموقع</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ولكن في بعض الأحوال، </a:t>
            </a:r>
            <a:r>
              <a:rPr lang="ar-EG" b="1" kern="100" dirty="0">
                <a:solidFill>
                  <a:srgbClr val="FF0000"/>
                </a:solidFill>
                <a:latin typeface="Calibri" panose="020F0502020204030204" pitchFamily="34" charset="0"/>
                <a:cs typeface="Times New Roman" panose="02020603050405020304" pitchFamily="18" charset="0"/>
              </a:rPr>
              <a:t>قد لا يتواجد عملاؤك المستهدفون على منصات التواصل الاجتماعي </a:t>
            </a:r>
            <a:r>
              <a:rPr lang="ar-EG" b="1" kern="100" dirty="0">
                <a:latin typeface="Calibri" panose="020F0502020204030204" pitchFamily="34" charset="0"/>
                <a:cs typeface="Times New Roman" panose="02020603050405020304" pitchFamily="18" charset="0"/>
              </a:rPr>
              <a:t>بالأساس.  وحتى أولئك </a:t>
            </a:r>
            <a:r>
              <a:rPr lang="ar-EG" b="1" kern="100" dirty="0">
                <a:solidFill>
                  <a:srgbClr val="FF0000"/>
                </a:solidFill>
                <a:latin typeface="Calibri" panose="020F0502020204030204" pitchFamily="34" charset="0"/>
                <a:cs typeface="Times New Roman" panose="02020603050405020304" pitchFamily="18" charset="0"/>
              </a:rPr>
              <a:t>العملاء الذين اشتروا منك مرةً واحدة فقط ولم يعاودوها</a:t>
            </a:r>
            <a:r>
              <a:rPr lang="ar-EG" b="1" kern="100" dirty="0">
                <a:latin typeface="Calibri" panose="020F0502020204030204" pitchFamily="34" charset="0"/>
                <a:cs typeface="Times New Roman" panose="02020603050405020304" pitchFamily="18" charset="0"/>
              </a:rPr>
              <a:t>، هم أيضًا من </a:t>
            </a:r>
            <a:r>
              <a:rPr lang="ar-EG" b="1" kern="100" dirty="0">
                <a:solidFill>
                  <a:srgbClr val="FF0000"/>
                </a:solidFill>
                <a:latin typeface="Calibri" panose="020F0502020204030204" pitchFamily="34" charset="0"/>
                <a:cs typeface="Times New Roman" panose="02020603050405020304" pitchFamily="18" charset="0"/>
              </a:rPr>
              <a:t>فئتك المستهدفة</a:t>
            </a:r>
            <a:r>
              <a:rPr lang="ar-EG" b="1" kern="100" dirty="0">
                <a:latin typeface="Calibri" panose="020F0502020204030204" pitchFamily="34" charset="0"/>
                <a:cs typeface="Times New Roman" panose="02020603050405020304" pitchFamily="18" charset="0"/>
              </a:rPr>
              <a:t>. يهمّك أن تعرف بالضبط أين يتواجدون، </a:t>
            </a:r>
            <a:r>
              <a:rPr lang="ar-EG" b="1" kern="100" dirty="0">
                <a:solidFill>
                  <a:srgbClr val="FF0000"/>
                </a:solidFill>
                <a:latin typeface="Calibri" panose="020F0502020204030204" pitchFamily="34" charset="0"/>
                <a:cs typeface="Times New Roman" panose="02020603050405020304" pitchFamily="18" charset="0"/>
              </a:rPr>
              <a:t>وكيف تعثر عليهم</a:t>
            </a:r>
            <a:r>
              <a:rPr lang="ar-EG" b="1" kern="100" dirty="0">
                <a:latin typeface="Calibri" panose="020F0502020204030204" pitchFamily="34" charset="0"/>
                <a:cs typeface="Times New Roman" panose="02020603050405020304" pitchFamily="18" charset="0"/>
              </a:rPr>
              <a:t>.</a:t>
            </a:r>
          </a:p>
        </p:txBody>
      </p:sp>
      <p:sp>
        <p:nvSpPr>
          <p:cNvPr id="3" name="Rectangle 2">
            <a:extLst>
              <a:ext uri="{FF2B5EF4-FFF2-40B4-BE49-F238E27FC236}">
                <a16:creationId xmlns:a16="http://schemas.microsoft.com/office/drawing/2014/main" id="{950CF841-B956-118C-55AB-57489ECCE700}"/>
              </a:ext>
            </a:extLst>
          </p:cNvPr>
          <p:cNvSpPr/>
          <p:nvPr/>
        </p:nvSpPr>
        <p:spPr>
          <a:xfrm>
            <a:off x="3759793" y="4417178"/>
            <a:ext cx="5269230" cy="84684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r>
              <a:rPr lang="ar-EG" sz="2800" dirty="0"/>
              <a:t>نحول نوصل سواء أونلاين أو أوف لاين </a:t>
            </a:r>
            <a:endParaRPr lang="en-US" sz="2800" dirty="0"/>
          </a:p>
        </p:txBody>
      </p:sp>
    </p:spTree>
    <p:extLst>
      <p:ext uri="{BB962C8B-B14F-4D97-AF65-F5344CB8AC3E}">
        <p14:creationId xmlns:p14="http://schemas.microsoft.com/office/powerpoint/2010/main" val="1207387834"/>
      </p:ext>
    </p:extLst>
  </p:cSld>
  <p:clrMapOvr>
    <a:masterClrMapping/>
  </p:clrMapOvr>
  <p:transition spd="slow">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3448107" y="5270662"/>
            <a:ext cx="5041987" cy="523220"/>
          </a:xfrm>
          <a:prstGeom prst="rect">
            <a:avLst/>
          </a:prstGeom>
          <a:noFill/>
        </p:spPr>
        <p:txBody>
          <a:bodyPr wrap="square" rtlCol="0">
            <a:spAutoFit/>
          </a:bodyPr>
          <a:lstStyle/>
          <a:p>
            <a:pPr algn="ctr" rtl="1"/>
            <a:r>
              <a:rPr lang="ar-EG" sz="2800" b="1">
                <a:solidFill>
                  <a:srgbClr val="00B0F0"/>
                </a:solidFill>
                <a:latin typeface="Times New Roman" panose="02020603050405020304" pitchFamily="18" charset="0"/>
                <a:cs typeface="Times New Roman" panose="02020603050405020304" pitchFamily="18" charset="0"/>
              </a:rPr>
              <a:t>خصائص الجمهور المستهدف</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pic>
        <p:nvPicPr>
          <p:cNvPr id="9" name="Picture 8" descr="A white cell phone with a pen&#10;&#10;Description automatically generated">
            <a:extLst>
              <a:ext uri="{FF2B5EF4-FFF2-40B4-BE49-F238E27FC236}">
                <a16:creationId xmlns:a16="http://schemas.microsoft.com/office/drawing/2014/main" id="{DCB781C8-C919-6D43-B670-3C74A18CF1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1999" y="669367"/>
            <a:ext cx="10820400" cy="4238625"/>
          </a:xfrm>
          <a:prstGeom prst="rect">
            <a:avLst/>
          </a:prstGeom>
        </p:spPr>
      </p:pic>
    </p:spTree>
    <p:extLst>
      <p:ext uri="{BB962C8B-B14F-4D97-AF65-F5344CB8AC3E}">
        <p14:creationId xmlns:p14="http://schemas.microsoft.com/office/powerpoint/2010/main" val="2133991089"/>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779AAD-689D-18FD-7841-75E79F8C8D82}"/>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C9C6DA31-7AE6-4781-FCA7-E2C69AD7C328}"/>
              </a:ext>
            </a:extLst>
          </p:cNvPr>
          <p:cNvSpPr txBox="1"/>
          <p:nvPr/>
        </p:nvSpPr>
        <p:spPr>
          <a:xfrm>
            <a:off x="2855509" y="2440269"/>
            <a:ext cx="6480982" cy="1323439"/>
          </a:xfrm>
          <a:prstGeom prst="rect">
            <a:avLst/>
          </a:prstGeom>
          <a:noFill/>
        </p:spPr>
        <p:txBody>
          <a:bodyPr wrap="square" rtlCol="0">
            <a:spAutoFit/>
          </a:bodyPr>
          <a:lstStyle/>
          <a:p>
            <a:pPr algn="ctr" rtl="1"/>
            <a:r>
              <a:rPr lang="ar-EG" sz="4000" b="1" dirty="0">
                <a:solidFill>
                  <a:srgbClr val="FFFF00"/>
                </a:solidFill>
                <a:latin typeface="Times New Roman" panose="02020603050405020304" pitchFamily="18" charset="0"/>
                <a:cs typeface="Times New Roman" panose="02020603050405020304" pitchFamily="18" charset="0"/>
              </a:rPr>
              <a:t>ما أهم العناصر التي تفكر فيها </a:t>
            </a:r>
          </a:p>
          <a:p>
            <a:pPr algn="ctr" rtl="1"/>
            <a:r>
              <a:rPr lang="ar-EG" sz="4000" b="1" dirty="0">
                <a:solidFill>
                  <a:srgbClr val="FFFF00"/>
                </a:solidFill>
                <a:latin typeface="Times New Roman" panose="02020603050405020304" pitchFamily="18" charset="0"/>
                <a:cs typeface="Times New Roman" panose="02020603050405020304" pitchFamily="18" charset="0"/>
              </a:rPr>
              <a:t>عند تحديد جمهورك المستهدف ؟</a:t>
            </a:r>
          </a:p>
        </p:txBody>
      </p:sp>
      <p:sp>
        <p:nvSpPr>
          <p:cNvPr id="29" name="Rectangle 28">
            <a:extLst>
              <a:ext uri="{FF2B5EF4-FFF2-40B4-BE49-F238E27FC236}">
                <a16:creationId xmlns:a16="http://schemas.microsoft.com/office/drawing/2014/main" id="{8EC36DE6-C55F-E0B8-0450-8CB800184D2A}"/>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A5CDFAC-1316-BBF1-89E2-291C6A7A508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Rectangle 2">
            <a:extLst>
              <a:ext uri="{FF2B5EF4-FFF2-40B4-BE49-F238E27FC236}">
                <a16:creationId xmlns:a16="http://schemas.microsoft.com/office/drawing/2014/main" id="{2DC43961-08A0-9AFA-A98B-C6B9F4874A72}"/>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5C115D-AD6A-7404-D72D-1EBCA8DEA9CB}"/>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38FA9710-B228-19EC-675F-4EF238C5D950}"/>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0" name="Explosion: 8 Points 9">
            <a:extLst>
              <a:ext uri="{FF2B5EF4-FFF2-40B4-BE49-F238E27FC236}">
                <a16:creationId xmlns:a16="http://schemas.microsoft.com/office/drawing/2014/main" id="{321A63F7-88D9-2C59-85A8-70F2419361EF}"/>
              </a:ext>
            </a:extLst>
          </p:cNvPr>
          <p:cNvSpPr/>
          <p:nvPr/>
        </p:nvSpPr>
        <p:spPr>
          <a:xfrm>
            <a:off x="331642" y="5091956"/>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spTree>
    <p:extLst>
      <p:ext uri="{BB962C8B-B14F-4D97-AF65-F5344CB8AC3E}">
        <p14:creationId xmlns:p14="http://schemas.microsoft.com/office/powerpoint/2010/main" val="1674058847"/>
      </p:ext>
    </p:extLst>
  </p:cSld>
  <p:clrMapOvr>
    <a:masterClrMapping/>
  </p:clrMapOvr>
  <p:transition spd="slow">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D022D7-18CA-1705-4633-D91D5B66DDD9}"/>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80B1A0D4-195C-1176-71CE-78C42929C51C}"/>
              </a:ext>
            </a:extLst>
          </p:cNvPr>
          <p:cNvSpPr txBox="1"/>
          <p:nvPr/>
        </p:nvSpPr>
        <p:spPr>
          <a:xfrm>
            <a:off x="331642" y="1195733"/>
            <a:ext cx="11075670" cy="4524315"/>
          </a:xfrm>
          <a:prstGeom prst="rect">
            <a:avLst/>
          </a:prstGeom>
          <a:noFill/>
        </p:spPr>
        <p:txBody>
          <a:bodyPr wrap="square" rtlCol="0">
            <a:spAutoFit/>
          </a:bodyPr>
          <a:lstStyle/>
          <a:p>
            <a:pPr algn="ctr" rtl="1"/>
            <a:r>
              <a:rPr lang="ar-EG" sz="3600" b="1" dirty="0">
                <a:solidFill>
                  <a:srgbClr val="00B0F0"/>
                </a:solidFill>
                <a:latin typeface="Times New Roman" panose="02020603050405020304" pitchFamily="18" charset="0"/>
                <a:cs typeface="Times New Roman" panose="02020603050405020304" pitchFamily="18" charset="0"/>
              </a:rPr>
              <a:t>إن تحديد جمهورك المستهدف بشكل جيد سيساعدك على تحسين استراتيجياتك التسويقية، مثل:</a:t>
            </a:r>
          </a:p>
          <a:p>
            <a:pPr algn="ctr" rtl="1"/>
            <a:endParaRPr lang="ar-EG" sz="3600" b="1" dirty="0">
              <a:solidFill>
                <a:schemeClr val="bg1"/>
              </a:solidFill>
              <a:latin typeface="Times New Roman" panose="02020603050405020304" pitchFamily="18" charset="0"/>
              <a:cs typeface="Times New Roman" panose="02020603050405020304" pitchFamily="18" charset="0"/>
            </a:endParaRPr>
          </a:p>
          <a:p>
            <a:pPr algn="ctr" rtl="1"/>
            <a:r>
              <a:rPr lang="ar-EG" sz="3600" b="1" dirty="0">
                <a:solidFill>
                  <a:schemeClr val="bg1"/>
                </a:solidFill>
                <a:latin typeface="Times New Roman" panose="02020603050405020304" pitchFamily="18" charset="0"/>
                <a:cs typeface="Times New Roman" panose="02020603050405020304" pitchFamily="18" charset="0"/>
              </a:rPr>
              <a:t>تطوير اللغة والهوية التي تتوافق مع جمهورك؛</a:t>
            </a:r>
          </a:p>
          <a:p>
            <a:pPr algn="ctr" rtl="1"/>
            <a:r>
              <a:rPr lang="ar-EG" sz="3600" b="1" dirty="0">
                <a:solidFill>
                  <a:schemeClr val="bg1"/>
                </a:solidFill>
                <a:latin typeface="Times New Roman" panose="02020603050405020304" pitchFamily="18" charset="0"/>
                <a:cs typeface="Times New Roman" panose="02020603050405020304" pitchFamily="18" charset="0"/>
              </a:rPr>
              <a:t>تحديد أهدافك </a:t>
            </a:r>
          </a:p>
          <a:p>
            <a:pPr algn="ctr" rtl="1"/>
            <a:r>
              <a:rPr lang="ar-EG" sz="3600" b="1" dirty="0">
                <a:solidFill>
                  <a:schemeClr val="bg1"/>
                </a:solidFill>
                <a:latin typeface="Times New Roman" panose="02020603050405020304" pitchFamily="18" charset="0"/>
                <a:cs typeface="Times New Roman" panose="02020603050405020304" pitchFamily="18" charset="0"/>
              </a:rPr>
              <a:t>تحديد قنوات الاتصال الخاصة بك؛</a:t>
            </a:r>
          </a:p>
          <a:p>
            <a:pPr algn="ctr" rtl="1"/>
            <a:r>
              <a:rPr lang="ar-EG" sz="3600" b="1" dirty="0">
                <a:solidFill>
                  <a:schemeClr val="bg1"/>
                </a:solidFill>
                <a:latin typeface="Times New Roman" panose="02020603050405020304" pitchFamily="18" charset="0"/>
                <a:cs typeface="Times New Roman" panose="02020603050405020304" pitchFamily="18" charset="0"/>
              </a:rPr>
              <a:t>إنتاج محتوى مناسب لجمهورك المستهدف؛</a:t>
            </a:r>
          </a:p>
          <a:p>
            <a:pPr algn="ctr" rtl="1"/>
            <a:r>
              <a:rPr lang="ar-EG" sz="3600" b="1" dirty="0">
                <a:solidFill>
                  <a:schemeClr val="bg1"/>
                </a:solidFill>
                <a:latin typeface="Times New Roman" panose="02020603050405020304" pitchFamily="18" charset="0"/>
                <a:cs typeface="Times New Roman" panose="02020603050405020304" pitchFamily="18" charset="0"/>
              </a:rPr>
              <a:t>معرفة كيفية ومتى تقدم </a:t>
            </a:r>
            <a:r>
              <a:rPr lang="ar-EG" sz="3600" b="1" dirty="0">
                <a:ln w="0"/>
                <a:solidFill>
                  <a:srgbClr val="ED7D3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العروض الترويجية</a:t>
            </a:r>
            <a:r>
              <a:rPr lang="ar-EG" sz="3600" b="1" dirty="0">
                <a:solidFill>
                  <a:schemeClr val="bg1"/>
                </a:solidFill>
                <a:latin typeface="Times New Roman" panose="02020603050405020304" pitchFamily="18" charset="0"/>
                <a:cs typeface="Times New Roman" panose="02020603050405020304" pitchFamily="18" charset="0"/>
              </a:rPr>
              <a:t>؛</a:t>
            </a:r>
            <a:endParaRPr lang="ar-EG" sz="3600" b="1" dirty="0">
              <a:solidFill>
                <a:srgbClr val="00B0F0"/>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3B5AD234-F9F9-1B4C-8A8D-F5755A5187E3}"/>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B2F2BD9-F3FB-9363-453B-3F3BA4B0FC7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Rectangle 2">
            <a:extLst>
              <a:ext uri="{FF2B5EF4-FFF2-40B4-BE49-F238E27FC236}">
                <a16:creationId xmlns:a16="http://schemas.microsoft.com/office/drawing/2014/main" id="{0242DFDB-71CE-7485-2FE1-64A3BB655AAB}"/>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0D943A62-9841-74A6-EAB4-A5FF7DAFF686}"/>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DF95DC82-BBDA-31B9-070E-01F941B6BD1C}"/>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0" name="Explosion: 8 Points 9">
            <a:extLst>
              <a:ext uri="{FF2B5EF4-FFF2-40B4-BE49-F238E27FC236}">
                <a16:creationId xmlns:a16="http://schemas.microsoft.com/office/drawing/2014/main" id="{E39A175E-03ED-B48F-BAD8-F56D66BD8116}"/>
              </a:ext>
            </a:extLst>
          </p:cNvPr>
          <p:cNvSpPr/>
          <p:nvPr/>
        </p:nvSpPr>
        <p:spPr>
          <a:xfrm>
            <a:off x="331642" y="5091956"/>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sp>
        <p:nvSpPr>
          <p:cNvPr id="5" name="Explosion: 8 Points 4">
            <a:extLst>
              <a:ext uri="{FF2B5EF4-FFF2-40B4-BE49-F238E27FC236}">
                <a16:creationId xmlns:a16="http://schemas.microsoft.com/office/drawing/2014/main" id="{81EAFB33-68AC-267D-2768-9551938392A0}"/>
              </a:ext>
            </a:extLst>
          </p:cNvPr>
          <p:cNvSpPr/>
          <p:nvPr/>
        </p:nvSpPr>
        <p:spPr>
          <a:xfrm>
            <a:off x="9143093" y="1506134"/>
            <a:ext cx="2904127" cy="4900272"/>
          </a:xfrm>
          <a:prstGeom prst="irregularSeal1">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400" b="1" dirty="0">
                <a:ln w="0"/>
                <a:solidFill>
                  <a:schemeClr val="tx1"/>
                </a:solidFill>
                <a:effectLst>
                  <a:outerShdw blurRad="38100" dist="19050" dir="2700000" algn="tl" rotWithShape="0">
                    <a:schemeClr val="dk1">
                      <a:alpha val="40000"/>
                    </a:schemeClr>
                  </a:outerShdw>
                </a:effectLst>
              </a:rPr>
              <a:t>مثال أزمة شركة </a:t>
            </a:r>
            <a:r>
              <a:rPr lang="ar-EG" sz="2400" b="1" dirty="0">
                <a:ln w="0"/>
                <a:solidFill>
                  <a:srgbClr val="ED7D31"/>
                </a:solidFill>
                <a:effectLst>
                  <a:outerShdw blurRad="38100" dist="19050" dir="2700000" algn="tl" rotWithShape="0">
                    <a:schemeClr val="dk1">
                      <a:alpha val="40000"/>
                    </a:schemeClr>
                  </a:outerShdw>
                </a:effectLst>
              </a:rPr>
              <a:t>جونسون أند جونسون</a:t>
            </a:r>
            <a:endParaRPr lang="en-US" sz="2400" b="1" dirty="0">
              <a:ln w="0"/>
              <a:solidFill>
                <a:srgbClr val="ED7D3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018384937"/>
      </p:ext>
    </p:extLst>
  </p:cSld>
  <p:clrMapOvr>
    <a:masterClrMapping/>
  </p:clrMapOvr>
  <p:transition spd="slow">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12FFFC-0D51-365B-C847-2CE4AB150E4D}"/>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EA83418A-E9E2-5ABF-0E15-68888468B652}"/>
              </a:ext>
            </a:extLst>
          </p:cNvPr>
          <p:cNvSpPr txBox="1"/>
          <p:nvPr/>
        </p:nvSpPr>
        <p:spPr>
          <a:xfrm>
            <a:off x="331642" y="1195733"/>
            <a:ext cx="11075670" cy="4893647"/>
          </a:xfrm>
          <a:prstGeom prst="rect">
            <a:avLst/>
          </a:prstGeom>
          <a:noFill/>
        </p:spPr>
        <p:txBody>
          <a:bodyPr wrap="square" rtlCol="0">
            <a:spAutoFit/>
          </a:bodyPr>
          <a:lstStyle/>
          <a:p>
            <a:pPr algn="ctr" rtl="1"/>
            <a:r>
              <a:rPr lang="ar-EG" sz="3600" b="1" dirty="0">
                <a:solidFill>
                  <a:srgbClr val="00B0F0"/>
                </a:solidFill>
                <a:latin typeface="Times New Roman" panose="02020603050405020304" pitchFamily="18" charset="0"/>
                <a:cs typeface="Times New Roman" panose="02020603050405020304" pitchFamily="18" charset="0"/>
              </a:rPr>
              <a:t>يمكننا تصوّر تحديد جمهورها المستهدف كالتالي:</a:t>
            </a:r>
            <a:endParaRPr lang="ar-EG" sz="3600" b="1" dirty="0">
              <a:solidFill>
                <a:schemeClr val="bg1"/>
              </a:solidFill>
              <a:latin typeface="Times New Roman" panose="02020603050405020304" pitchFamily="18" charset="0"/>
              <a:cs typeface="Times New Roman" panose="02020603050405020304" pitchFamily="18" charset="0"/>
            </a:endParaRPr>
          </a:p>
          <a:p>
            <a:pPr algn="ctr" rtl="1"/>
            <a:r>
              <a:rPr lang="ar-EG" sz="2800" b="1" dirty="0">
                <a:solidFill>
                  <a:srgbClr val="FFFF00"/>
                </a:solidFill>
                <a:latin typeface="Times New Roman" panose="02020603050405020304" pitchFamily="18" charset="0"/>
                <a:cs typeface="Times New Roman" panose="02020603050405020304" pitchFamily="18" charset="0"/>
              </a:rPr>
              <a:t>مدير بخبرة أكثر من عشر سنوات </a:t>
            </a:r>
            <a:r>
              <a:rPr lang="ar-EG" sz="2800" b="1" dirty="0">
                <a:solidFill>
                  <a:schemeClr val="bg1"/>
                </a:solidFill>
                <a:latin typeface="Times New Roman" panose="02020603050405020304" pitchFamily="18" charset="0"/>
                <a:cs typeface="Times New Roman" panose="02020603050405020304" pitchFamily="18" charset="0"/>
              </a:rPr>
              <a:t>في مجال إدارة تكنولوجيا البيانات، عمره ثلاثون فأكثر، متزوج ولديه طفلين فأكثر، أنهى تعليمه الجامعي وقد يمتلك شهادة تعليم متقدم، ويقضي أوقات فراغه في مطالعة مواقع التواصل التي تعزّز من معرفته التقنية مثل </a:t>
            </a:r>
            <a:r>
              <a:rPr lang="ar-EG" sz="2800" b="1" dirty="0" err="1">
                <a:solidFill>
                  <a:schemeClr val="bg1"/>
                </a:solidFill>
                <a:latin typeface="Times New Roman" panose="02020603050405020304" pitchFamily="18" charset="0"/>
                <a:cs typeface="Times New Roman" panose="02020603050405020304" pitchFamily="18" charset="0"/>
              </a:rPr>
              <a:t>كوورا</a:t>
            </a:r>
            <a:r>
              <a:rPr lang="ar-EG" sz="2800" b="1" dirty="0">
                <a:solidFill>
                  <a:schemeClr val="bg1"/>
                </a:solidFill>
                <a:latin typeface="Times New Roman" panose="02020603050405020304" pitchFamily="18" charset="0"/>
                <a:cs typeface="Times New Roman" panose="02020603050405020304" pitchFamily="18" charset="0"/>
              </a:rPr>
              <a:t> </a:t>
            </a:r>
            <a:r>
              <a:rPr lang="ar-EG" sz="2800" b="1" dirty="0" err="1">
                <a:solidFill>
                  <a:schemeClr val="bg1"/>
                </a:solidFill>
                <a:latin typeface="Times New Roman" panose="02020603050405020304" pitchFamily="18" charset="0"/>
                <a:cs typeface="Times New Roman" panose="02020603050405020304" pitchFamily="18" charset="0"/>
              </a:rPr>
              <a:t>وريديت</a:t>
            </a:r>
            <a:r>
              <a:rPr lang="ar-EG" sz="2800" b="1" dirty="0">
                <a:solidFill>
                  <a:schemeClr val="bg1"/>
                </a:solidFill>
                <a:latin typeface="Times New Roman" panose="02020603050405020304" pitchFamily="18" charset="0"/>
                <a:cs typeface="Times New Roman" panose="02020603050405020304" pitchFamily="18" charset="0"/>
              </a:rPr>
              <a:t> وهكذا.</a:t>
            </a:r>
          </a:p>
          <a:p>
            <a:pPr algn="ctr" rtl="1"/>
            <a:r>
              <a:rPr lang="ar-EG" sz="3200" b="1" dirty="0">
                <a:solidFill>
                  <a:schemeClr val="bg1"/>
                </a:solidFill>
                <a:latin typeface="Times New Roman" panose="02020603050405020304" pitchFamily="18" charset="0"/>
                <a:cs typeface="Times New Roman" panose="02020603050405020304" pitchFamily="18" charset="0"/>
              </a:rPr>
              <a:t>أو أن </a:t>
            </a:r>
            <a:r>
              <a:rPr lang="ar-EG" sz="3200" b="1" dirty="0">
                <a:solidFill>
                  <a:srgbClr val="FFFF00"/>
                </a:solidFill>
                <a:latin typeface="Times New Roman" panose="02020603050405020304" pitchFamily="18" charset="0"/>
                <a:cs typeface="Times New Roman" panose="02020603050405020304" pitchFamily="18" charset="0"/>
              </a:rPr>
              <a:t>شركةً ما مثلًا تقدّم ألعابًا تعليمية للأطفال</a:t>
            </a:r>
            <a:r>
              <a:rPr lang="ar-EG" sz="3200" b="1" dirty="0">
                <a:solidFill>
                  <a:schemeClr val="bg1"/>
                </a:solidFill>
                <a:latin typeface="Times New Roman" panose="02020603050405020304" pitchFamily="18" charset="0"/>
                <a:cs typeface="Times New Roman" panose="02020603050405020304" pitchFamily="18" charset="0"/>
              </a:rPr>
              <a:t>، فإن جمهورها المستهدف هم </a:t>
            </a:r>
            <a:r>
              <a:rPr lang="ar-EG" sz="3200" b="1" dirty="0">
                <a:solidFill>
                  <a:srgbClr val="FFFF00"/>
                </a:solidFill>
                <a:latin typeface="Times New Roman" panose="02020603050405020304" pitchFamily="18" charset="0"/>
                <a:cs typeface="Times New Roman" panose="02020603050405020304" pitchFamily="18" charset="0"/>
              </a:rPr>
              <a:t>الأطفال، والأمهات وأخصّائيو التعليم والمدرسون</a:t>
            </a:r>
            <a:r>
              <a:rPr lang="ar-EG" sz="3200" b="1" dirty="0">
                <a:solidFill>
                  <a:schemeClr val="bg1"/>
                </a:solidFill>
                <a:latin typeface="Times New Roman" panose="02020603050405020304" pitchFamily="18" charset="0"/>
                <a:cs typeface="Times New Roman" panose="02020603050405020304" pitchFamily="18" charset="0"/>
              </a:rPr>
              <a:t>.</a:t>
            </a:r>
          </a:p>
          <a:p>
            <a:pPr algn="ctr" rtl="1"/>
            <a:r>
              <a:rPr lang="ar-EG" sz="3200" b="1" dirty="0">
                <a:solidFill>
                  <a:schemeClr val="bg1"/>
                </a:solidFill>
                <a:latin typeface="Times New Roman" panose="02020603050405020304" pitchFamily="18" charset="0"/>
                <a:cs typeface="Times New Roman" panose="02020603050405020304" pitchFamily="18" charset="0"/>
              </a:rPr>
              <a:t>وإذا كانت شركتك تقدّم </a:t>
            </a:r>
            <a:r>
              <a:rPr lang="ar-EG" sz="3200" b="1" dirty="0">
                <a:solidFill>
                  <a:schemeClr val="accent1"/>
                </a:solidFill>
                <a:latin typeface="Times New Roman" panose="02020603050405020304" pitchFamily="18" charset="0"/>
                <a:cs typeface="Times New Roman" panose="02020603050405020304" pitchFamily="18" charset="0"/>
              </a:rPr>
              <a:t>خدمات تصميم جرافيك</a:t>
            </a:r>
            <a:r>
              <a:rPr lang="ar-EG" sz="3200" b="1" dirty="0">
                <a:solidFill>
                  <a:schemeClr val="bg1"/>
                </a:solidFill>
                <a:latin typeface="Times New Roman" panose="02020603050405020304" pitchFamily="18" charset="0"/>
                <a:cs typeface="Times New Roman" panose="02020603050405020304" pitchFamily="18" charset="0"/>
              </a:rPr>
              <a:t>، فإن جمهورك المستهدف هم من </a:t>
            </a:r>
            <a:r>
              <a:rPr lang="ar-EG" sz="3200" b="1" dirty="0">
                <a:solidFill>
                  <a:schemeClr val="accent1"/>
                </a:solidFill>
                <a:latin typeface="Times New Roman" panose="02020603050405020304" pitchFamily="18" charset="0"/>
                <a:cs typeface="Times New Roman" panose="02020603050405020304" pitchFamily="18" charset="0"/>
              </a:rPr>
              <a:t>أصحاب الشركات والمشاريع، والمسوقّين</a:t>
            </a:r>
            <a:r>
              <a:rPr lang="ar-EG" sz="3200" b="1" dirty="0">
                <a:solidFill>
                  <a:schemeClr val="bg1"/>
                </a:solidFill>
                <a:latin typeface="Times New Roman" panose="02020603050405020304" pitchFamily="18" charset="0"/>
                <a:cs typeface="Times New Roman" panose="02020603050405020304" pitchFamily="18" charset="0"/>
              </a:rPr>
              <a:t>، من أعمار فوق 18.</a:t>
            </a:r>
          </a:p>
          <a:p>
            <a:pPr algn="ctr" rtl="1"/>
            <a:r>
              <a:rPr lang="ar-EG" sz="3200" b="1" dirty="0">
                <a:solidFill>
                  <a:schemeClr val="bg1"/>
                </a:solidFill>
                <a:latin typeface="Times New Roman" panose="02020603050405020304" pitchFamily="18" charset="0"/>
                <a:cs typeface="Times New Roman" panose="02020603050405020304" pitchFamily="18" charset="0"/>
              </a:rPr>
              <a:t>لاحظ أننا هنا نتحدث عن الجمهور المستهدف – </a:t>
            </a:r>
            <a:r>
              <a:rPr lang="en-US" sz="3200" b="1" dirty="0">
                <a:solidFill>
                  <a:schemeClr val="bg1"/>
                </a:solidFill>
                <a:latin typeface="Times New Roman" panose="02020603050405020304" pitchFamily="18" charset="0"/>
                <a:cs typeface="Times New Roman" panose="02020603050405020304" pitchFamily="18" charset="0"/>
              </a:rPr>
              <a:t>Target audience، </a:t>
            </a:r>
            <a:r>
              <a:rPr lang="ar-EG" sz="3200" b="1" dirty="0">
                <a:solidFill>
                  <a:schemeClr val="bg1"/>
                </a:solidFill>
                <a:latin typeface="Times New Roman" panose="02020603050405020304" pitchFamily="18" charset="0"/>
                <a:cs typeface="Times New Roman" panose="02020603050405020304" pitchFamily="18" charset="0"/>
              </a:rPr>
              <a:t>وليس السوق المستهدف </a:t>
            </a:r>
            <a:r>
              <a:rPr lang="en-US" sz="3200" b="1" dirty="0">
                <a:solidFill>
                  <a:schemeClr val="bg1"/>
                </a:solidFill>
                <a:latin typeface="Times New Roman" panose="02020603050405020304" pitchFamily="18" charset="0"/>
                <a:cs typeface="Times New Roman" panose="02020603050405020304" pitchFamily="18" charset="0"/>
              </a:rPr>
              <a:t>Target Market.</a:t>
            </a:r>
          </a:p>
        </p:txBody>
      </p:sp>
      <p:pic>
        <p:nvPicPr>
          <p:cNvPr id="4" name="Picture 3">
            <a:extLst>
              <a:ext uri="{FF2B5EF4-FFF2-40B4-BE49-F238E27FC236}">
                <a16:creationId xmlns:a16="http://schemas.microsoft.com/office/drawing/2014/main" id="{C1BB826C-DFEE-742F-04A2-25F7C51F1B5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Rectangle 2">
            <a:extLst>
              <a:ext uri="{FF2B5EF4-FFF2-40B4-BE49-F238E27FC236}">
                <a16:creationId xmlns:a16="http://schemas.microsoft.com/office/drawing/2014/main" id="{231F50B8-D175-EB52-6534-46650B91BF8C}"/>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4ECF19F7-6F51-FA1B-9102-D4A002A8A847}"/>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BAE143F-1E66-8D9C-A18B-15E974394CD2}"/>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0" name="Explosion: 8 Points 9">
            <a:extLst>
              <a:ext uri="{FF2B5EF4-FFF2-40B4-BE49-F238E27FC236}">
                <a16:creationId xmlns:a16="http://schemas.microsoft.com/office/drawing/2014/main" id="{91781E3F-FB0A-27CB-2581-292E4FB22E4A}"/>
              </a:ext>
            </a:extLst>
          </p:cNvPr>
          <p:cNvSpPr/>
          <p:nvPr/>
        </p:nvSpPr>
        <p:spPr>
          <a:xfrm>
            <a:off x="331642" y="5356350"/>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sp>
        <p:nvSpPr>
          <p:cNvPr id="7" name="TextBox 6">
            <a:extLst>
              <a:ext uri="{FF2B5EF4-FFF2-40B4-BE49-F238E27FC236}">
                <a16:creationId xmlns:a16="http://schemas.microsoft.com/office/drawing/2014/main" id="{16230F95-A79B-8499-5A9E-4B6B5E817CEE}"/>
              </a:ext>
            </a:extLst>
          </p:cNvPr>
          <p:cNvSpPr txBox="1"/>
          <p:nvPr/>
        </p:nvSpPr>
        <p:spPr>
          <a:xfrm>
            <a:off x="1525258" y="327116"/>
            <a:ext cx="7661361" cy="830997"/>
          </a:xfrm>
          <a:prstGeom prst="rect">
            <a:avLst/>
          </a:prstGeom>
          <a:noFill/>
        </p:spPr>
        <p:txBody>
          <a:bodyPr wrap="square">
            <a:spAutoFit/>
          </a:bodyPr>
          <a:lstStyle/>
          <a:p>
            <a:pPr algn="r" rtl="1"/>
            <a:r>
              <a:rPr lang="ar-EG" sz="2400" b="1" dirty="0">
                <a:solidFill>
                  <a:srgbClr val="FFFF00"/>
                </a:solidFill>
                <a:effectLst/>
                <a:latin typeface="Times New Roman" panose="02020603050405020304" pitchFamily="18" charset="0"/>
                <a:ea typeface="Times New Roman" panose="02020603050405020304" pitchFamily="18" charset="0"/>
              </a:rPr>
              <a:t>مثال:</a:t>
            </a:r>
            <a:r>
              <a:rPr lang="ar-SA" sz="2400" b="1" dirty="0">
                <a:solidFill>
                  <a:srgbClr val="FFFF00"/>
                </a:solidFill>
                <a:effectLst/>
                <a:latin typeface="Times New Roman" panose="02020603050405020304" pitchFamily="18" charset="0"/>
                <a:ea typeface="Times New Roman" panose="02020603050405020304" pitchFamily="18" charset="0"/>
              </a:rPr>
              <a:t> إن شركة تصميم وتطوير تطبيقات؛ تساعد العاملين في مجال تكنولوجيا المعلومات على إدارة عملية مشاركة الملفات عبر الهواتف النقالة</a:t>
            </a:r>
            <a:r>
              <a:rPr lang="en-US" sz="2400" b="1" dirty="0">
                <a:solidFill>
                  <a:srgbClr val="FFFF00"/>
                </a:solidFill>
                <a:effectLst/>
                <a:latin typeface="Times New Roman" panose="02020603050405020304" pitchFamily="18" charset="0"/>
                <a:ea typeface="Times New Roman" panose="02020603050405020304" pitchFamily="18" charset="0"/>
              </a:rPr>
              <a:t>. </a:t>
            </a:r>
            <a:endParaRPr lang="en-US" sz="2000" b="1" dirty="0">
              <a:solidFill>
                <a:srgbClr val="FFFF00"/>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820143652"/>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خصائص الجمهور المستهدف</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736887" y="1124744"/>
            <a:ext cx="10734676"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b="1" kern="100" dirty="0">
                <a:latin typeface="Calibri" panose="020F0502020204030204" pitchFamily="34" charset="0"/>
                <a:cs typeface="Times New Roman" panose="02020603050405020304" pitchFamily="18" charset="0"/>
              </a:rPr>
              <a:t>يجب على الباحثين أخذ </a:t>
            </a:r>
            <a:r>
              <a:rPr lang="ar-EG" b="1" u="sng" kern="100" dirty="0">
                <a:solidFill>
                  <a:srgbClr val="C00000"/>
                </a:solidFill>
                <a:latin typeface="Calibri" panose="020F0502020204030204" pitchFamily="34" charset="0"/>
                <a:cs typeface="Times New Roman" panose="02020603050405020304" pitchFamily="18" charset="0"/>
              </a:rPr>
              <a:t>عينات من الجمهور </a:t>
            </a:r>
            <a:r>
              <a:rPr lang="ar-EG" b="1" kern="100" dirty="0">
                <a:latin typeface="Calibri" panose="020F0502020204030204" pitchFamily="34" charset="0"/>
                <a:cs typeface="Times New Roman" panose="02020603050405020304" pitchFamily="18" charset="0"/>
              </a:rPr>
              <a:t>المستهدف المناسب لعمل استنتاجات حول السكان بالكامل. </a:t>
            </a:r>
            <a:r>
              <a:rPr lang="ar-EG" b="1" kern="100" dirty="0">
                <a:solidFill>
                  <a:srgbClr val="FF0000"/>
                </a:solidFill>
                <a:latin typeface="Calibri" panose="020F0502020204030204" pitchFamily="34" charset="0"/>
                <a:cs typeface="Times New Roman" panose="02020603050405020304" pitchFamily="18" charset="0"/>
              </a:rPr>
              <a:t>من المستحيل إجراء مسح لجميع السكان </a:t>
            </a:r>
            <a:r>
              <a:rPr lang="ar-EG" b="1" kern="100" dirty="0">
                <a:latin typeface="Calibri" panose="020F0502020204030204" pitchFamily="34" charset="0"/>
                <a:cs typeface="Times New Roman" panose="02020603050405020304" pitchFamily="18" charset="0"/>
              </a:rPr>
              <a:t>بسبب مخاوف لوجستية وقيود الميزانية والقيود الزمنية. </a:t>
            </a:r>
            <a:r>
              <a:rPr lang="ar-EG" b="1" kern="100" dirty="0">
                <a:solidFill>
                  <a:srgbClr val="FF0000"/>
                </a:solidFill>
                <a:latin typeface="Calibri" panose="020F0502020204030204" pitchFamily="34" charset="0"/>
                <a:cs typeface="Times New Roman" panose="02020603050405020304" pitchFamily="18" charset="0"/>
              </a:rPr>
              <a:t>يعد تقسيم السكان بالكامل إلى أجزاء أصغر واستخلاص الاستنتاجات منها الطريقة الأكثر علمية للبحث عن عدد كبير من السكان</a:t>
            </a:r>
            <a:r>
              <a:rPr lang="ar-EG" b="1" kern="100" dirty="0">
                <a:latin typeface="Calibri" panose="020F0502020204030204" pitchFamily="34" charset="0"/>
                <a:cs typeface="Times New Roman" panose="02020603050405020304" pitchFamily="18" charset="0"/>
              </a:rPr>
              <a:t>.</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يوجد </a:t>
            </a:r>
            <a:r>
              <a:rPr lang="ar-EG" b="1" kern="100" dirty="0">
                <a:solidFill>
                  <a:srgbClr val="0070C0"/>
                </a:solidFill>
                <a:latin typeface="Calibri" panose="020F0502020204030204" pitchFamily="34" charset="0"/>
                <a:cs typeface="Times New Roman" panose="02020603050405020304" pitchFamily="18" charset="0"/>
              </a:rPr>
              <a:t>ثلاث سمات </a:t>
            </a:r>
            <a:r>
              <a:rPr lang="ar-EG" b="1" kern="100" dirty="0">
                <a:latin typeface="Calibri" panose="020F0502020204030204" pitchFamily="34" charset="0"/>
                <a:cs typeface="Times New Roman" panose="02020603050405020304" pitchFamily="18" charset="0"/>
              </a:rPr>
              <a:t>يجب على الباحثين وضعها في الاعتبار لإنشاء عينة من جمهورهم المستهدف هي: </a:t>
            </a:r>
            <a:r>
              <a:rPr lang="ar-EG" b="1" kern="100" dirty="0">
                <a:solidFill>
                  <a:srgbClr val="0070C0"/>
                </a:solidFill>
                <a:latin typeface="Calibri" panose="020F0502020204030204" pitchFamily="34" charset="0"/>
                <a:cs typeface="Times New Roman" panose="02020603050405020304" pitchFamily="18" charset="0"/>
              </a:rPr>
              <a:t>التنوع – الشفافية – </a:t>
            </a:r>
            <a:r>
              <a:rPr lang="ar-EG" b="1" dirty="0">
                <a:solidFill>
                  <a:srgbClr val="0070C0"/>
                </a:solidFill>
              </a:rPr>
              <a:t>التناسق </a:t>
            </a:r>
            <a:r>
              <a:rPr lang="ar-EG" b="1" dirty="0"/>
              <a:t>.</a:t>
            </a:r>
            <a:endParaRPr lang="ar-EG" b="1" kern="100" dirty="0">
              <a:latin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31828671"/>
      </p:ext>
    </p:extLst>
  </p:cSld>
  <p:clrMapOvr>
    <a:masterClrMapping/>
  </p:clrMapOvr>
  <p:transition spd="slow">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خصائص الجمهور المستهدف</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736887" y="1124744"/>
            <a:ext cx="10734676"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b="1" kern="100" dirty="0">
                <a:solidFill>
                  <a:srgbClr val="0070C0"/>
                </a:solidFill>
                <a:latin typeface="Calibri" panose="020F0502020204030204" pitchFamily="34" charset="0"/>
                <a:cs typeface="Times New Roman" panose="02020603050405020304" pitchFamily="18" charset="0"/>
              </a:rPr>
              <a:t>1. التنوع: تأكد دائمًا من أن العينة متنوعة. </a:t>
            </a:r>
          </a:p>
          <a:p>
            <a:pPr marL="0" indent="0" algn="just" rtl="1">
              <a:lnSpc>
                <a:spcPct val="150000"/>
              </a:lnSpc>
              <a:buNone/>
            </a:pPr>
            <a:endParaRPr lang="ar-EG" sz="1050" b="1" kern="100" dirty="0">
              <a:solidFill>
                <a:srgbClr val="0070C0"/>
              </a:solidFill>
              <a:latin typeface="Calibri" panose="020F0502020204030204" pitchFamily="34" charset="0"/>
              <a:cs typeface="Times New Roman" panose="02020603050405020304" pitchFamily="18" charset="0"/>
            </a:endParaRPr>
          </a:p>
          <a:p>
            <a:pPr marL="0" indent="0" algn="just" rtl="1">
              <a:lnSpc>
                <a:spcPct val="150000"/>
              </a:lnSpc>
              <a:buNone/>
            </a:pPr>
            <a:r>
              <a:rPr lang="ar-EG" sz="3200" b="1" kern="100" dirty="0">
                <a:latin typeface="Calibri" panose="020F0502020204030204" pitchFamily="34" charset="0"/>
                <a:cs typeface="Times New Roman" panose="02020603050405020304" pitchFamily="18" charset="0"/>
              </a:rPr>
              <a:t>قد يكون ضمان تنوع العينة أمرًا صعبًا في بعض الحالات لأنه من الصعب الوصول إلى </a:t>
            </a:r>
            <a:r>
              <a:rPr lang="ar-EG" sz="3200" b="1" kern="100" dirty="0">
                <a:solidFill>
                  <a:srgbClr val="C00000"/>
                </a:solidFill>
                <a:latin typeface="Calibri" panose="020F0502020204030204" pitchFamily="34" charset="0"/>
                <a:cs typeface="Times New Roman" panose="02020603050405020304" pitchFamily="18" charset="0"/>
              </a:rPr>
              <a:t>بعض شرائح السكان </a:t>
            </a:r>
            <a:r>
              <a:rPr lang="ar-EG" sz="3200" b="1" kern="100" dirty="0">
                <a:latin typeface="Calibri" panose="020F0502020204030204" pitchFamily="34" charset="0"/>
                <a:cs typeface="Times New Roman" panose="02020603050405020304" pitchFamily="18" charset="0"/>
              </a:rPr>
              <a:t>أو إقناعهم بالمشاركة في المسح. لكي تمثل العينة السكان حقًا ، يجب أن تكون متنوعة. العينة التي لا تكون متنوعة وتمثيلية لجميع السكان لها عواقب بحثية خطيرة.</a:t>
            </a:r>
          </a:p>
        </p:txBody>
      </p:sp>
    </p:spTree>
    <p:extLst>
      <p:ext uri="{BB962C8B-B14F-4D97-AF65-F5344CB8AC3E}">
        <p14:creationId xmlns:p14="http://schemas.microsoft.com/office/powerpoint/2010/main" val="1998696633"/>
      </p:ext>
    </p:extLst>
  </p:cSld>
  <p:clrMapOvr>
    <a:masterClrMapping/>
  </p:clrMapOvr>
  <p:transition spd="slow">
    <p:comb/>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خصائص الجمهور المستهدف</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736887" y="1124744"/>
            <a:ext cx="10734676"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b="1" kern="100" dirty="0">
                <a:solidFill>
                  <a:srgbClr val="0070C0"/>
                </a:solidFill>
                <a:latin typeface="Calibri" panose="020F0502020204030204" pitchFamily="34" charset="0"/>
                <a:cs typeface="Times New Roman" panose="02020603050405020304" pitchFamily="18" charset="0"/>
              </a:rPr>
              <a:t>2. الشفافية: يعتمد هيكل وحجم السكان على عوامل مختلفة. </a:t>
            </a:r>
          </a:p>
          <a:p>
            <a:pPr marL="0" indent="0" algn="just" rtl="1">
              <a:lnSpc>
                <a:spcPct val="150000"/>
              </a:lnSpc>
              <a:buNone/>
            </a:pPr>
            <a:endParaRPr lang="ar-EG" sz="1100" b="1" kern="100" dirty="0">
              <a:latin typeface="Calibri" panose="020F0502020204030204" pitchFamily="34" charset="0"/>
              <a:cs typeface="Times New Roman" panose="02020603050405020304" pitchFamily="18" charset="0"/>
            </a:endParaRPr>
          </a:p>
          <a:p>
            <a:pPr marL="0" indent="0" algn="just" rtl="1">
              <a:lnSpc>
                <a:spcPct val="150000"/>
              </a:lnSpc>
              <a:buNone/>
            </a:pPr>
            <a:r>
              <a:rPr lang="ar-EG" sz="3200" b="1" kern="100" dirty="0">
                <a:latin typeface="Calibri" panose="020F0502020204030204" pitchFamily="34" charset="0"/>
                <a:cs typeface="Times New Roman" panose="02020603050405020304" pitchFamily="18" charset="0"/>
              </a:rPr>
              <a:t>يجب على الباحثين مناقشة هذه القيود للحفاظ على مستوى من الشفافية حول إجراءات اختيار العينة. يجب أن يتسم الباحثون بالشفافية حتى يمكن عرض نتائج الاستطلاع من منظور صحيح.</a:t>
            </a:r>
          </a:p>
        </p:txBody>
      </p:sp>
    </p:spTree>
    <p:extLst>
      <p:ext uri="{BB962C8B-B14F-4D97-AF65-F5344CB8AC3E}">
        <p14:creationId xmlns:p14="http://schemas.microsoft.com/office/powerpoint/2010/main" val="3195936962"/>
      </p:ext>
    </p:extLst>
  </p:cSld>
  <p:clrMapOvr>
    <a:masterClrMapping/>
  </p:clrMapOvr>
  <p:transition spd="slow">
    <p:comb/>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خصائص الجمهور المستهدف</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736887" y="1124744"/>
            <a:ext cx="10734676"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b="1" kern="100" dirty="0">
                <a:solidFill>
                  <a:srgbClr val="0070C0"/>
                </a:solidFill>
                <a:latin typeface="Calibri" panose="020F0502020204030204" pitchFamily="34" charset="0"/>
                <a:cs typeface="Times New Roman" panose="02020603050405020304" pitchFamily="18" charset="0"/>
              </a:rPr>
              <a:t>3. التناسق: يجب على الباحثين فهم السكان بدقة ويجب عليهم اختبار تناسق العينة قبل بدء المسح بالكامل. </a:t>
            </a:r>
          </a:p>
          <a:p>
            <a:pPr marL="0" indent="0" algn="just" rtl="1">
              <a:lnSpc>
                <a:spcPct val="150000"/>
              </a:lnSpc>
              <a:buNone/>
            </a:pPr>
            <a:endParaRPr lang="ar-EG" sz="1200" b="1" kern="100" dirty="0">
              <a:latin typeface="Calibri" panose="020F0502020204030204" pitchFamily="34" charset="0"/>
              <a:cs typeface="Times New Roman" panose="02020603050405020304" pitchFamily="18" charset="0"/>
            </a:endParaRPr>
          </a:p>
          <a:p>
            <a:pPr marL="0" indent="0" algn="just" rtl="1">
              <a:lnSpc>
                <a:spcPct val="150000"/>
              </a:lnSpc>
              <a:buNone/>
            </a:pPr>
            <a:r>
              <a:rPr lang="ar-EG" sz="3200" b="1" kern="100" dirty="0">
                <a:latin typeface="Calibri" panose="020F0502020204030204" pitchFamily="34" charset="0"/>
                <a:cs typeface="Times New Roman" panose="02020603050405020304" pitchFamily="18" charset="0"/>
              </a:rPr>
              <a:t>يعد هذا أمرًا بالغ الأهمية للدراسات البحثية التي تراقب التغييرات عبر المكان والزمان، لا سيما عندما نحتاج إلى الثقة في أن أي اختلاف نلاحظه في بيانات بحثنا يعكس اتجاهًا مشابهًا عبر عينات متسقة وقابلة للمقارنة.</a:t>
            </a:r>
          </a:p>
        </p:txBody>
      </p:sp>
      <p:sp>
        <p:nvSpPr>
          <p:cNvPr id="3" name="Rectangle 2">
            <a:extLst>
              <a:ext uri="{FF2B5EF4-FFF2-40B4-BE49-F238E27FC236}">
                <a16:creationId xmlns:a16="http://schemas.microsoft.com/office/drawing/2014/main" id="{5B38D594-5D1D-3FCF-C011-FD5790033D29}"/>
              </a:ext>
            </a:extLst>
          </p:cNvPr>
          <p:cNvSpPr/>
          <p:nvPr/>
        </p:nvSpPr>
        <p:spPr>
          <a:xfrm>
            <a:off x="3429000" y="1965960"/>
            <a:ext cx="5177790" cy="8572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400" b="1" dirty="0"/>
              <a:t>نسبة وتناسب بين الذكور والإناث أو المهن</a:t>
            </a:r>
            <a:endParaRPr lang="en-US" sz="2400" b="1" dirty="0"/>
          </a:p>
        </p:txBody>
      </p:sp>
    </p:spTree>
    <p:extLst>
      <p:ext uri="{BB962C8B-B14F-4D97-AF65-F5344CB8AC3E}">
        <p14:creationId xmlns:p14="http://schemas.microsoft.com/office/powerpoint/2010/main" val="4224108877"/>
      </p:ext>
    </p:extLst>
  </p:cSld>
  <p:clrMapOvr>
    <a:masterClrMapping/>
  </p:clrMapOvr>
  <p:transition spd="slow">
    <p:comb/>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t="16077" b="16077"/>
          <a:stretch/>
        </p:blipFill>
        <p:spPr>
          <a:xfrm>
            <a:off x="3334630" y="1399717"/>
            <a:ext cx="5522739" cy="2495549"/>
          </a:xfrm>
        </p:spPr>
      </p:pic>
      <p:sp>
        <p:nvSpPr>
          <p:cNvPr id="17" name="TextBox 16">
            <a:extLst>
              <a:ext uri="{FF2B5EF4-FFF2-40B4-BE49-F238E27FC236}">
                <a16:creationId xmlns:a16="http://schemas.microsoft.com/office/drawing/2014/main" id="{954B34D3-F436-A1EE-53D3-534D66D793CE}"/>
              </a:ext>
            </a:extLst>
          </p:cNvPr>
          <p:cNvSpPr txBox="1"/>
          <p:nvPr/>
        </p:nvSpPr>
        <p:spPr>
          <a:xfrm>
            <a:off x="3521921" y="4169900"/>
            <a:ext cx="5041987" cy="1323439"/>
          </a:xfrm>
          <a:prstGeom prst="rect">
            <a:avLst/>
          </a:prstGeom>
          <a:noFill/>
        </p:spPr>
        <p:txBody>
          <a:bodyPr wrap="square" rtlCol="0">
            <a:spAutoFit/>
          </a:bodyPr>
          <a:lstStyle/>
          <a:p>
            <a:pPr algn="ctr" rtl="1"/>
            <a:r>
              <a:rPr lang="ar-EG" sz="4000" b="1">
                <a:solidFill>
                  <a:srgbClr val="00B0F0"/>
                </a:solidFill>
                <a:latin typeface="Times New Roman" panose="02020603050405020304" pitchFamily="18" charset="0"/>
                <a:cs typeface="Times New Roman" panose="02020603050405020304" pitchFamily="18" charset="0"/>
              </a:rPr>
              <a:t>تحديد حجم العينة من الجمهور المستهدف</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3978827"/>
      </p:ext>
    </p:extLst>
  </p:cSld>
  <p:clrMapOvr>
    <a:masterClrMapping/>
  </p:clrMapOvr>
  <p:transition spd="slow">
    <p:comb/>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تحديد حجم العينة من الجمهور المستهدف</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736887" y="1124744"/>
            <a:ext cx="10734676"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b="1" kern="100" dirty="0">
                <a:solidFill>
                  <a:srgbClr val="0070C0"/>
                </a:solidFill>
                <a:latin typeface="Calibri" panose="020F0502020204030204" pitchFamily="34" charset="0"/>
                <a:cs typeface="Times New Roman" panose="02020603050405020304" pitchFamily="18" charset="0"/>
              </a:rPr>
              <a:t>1. حدد هدف البحث الخاص بك: </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حدد أولاً أهدافك البحثية. اعرف بالضبط ما تريد أن يحققه بحثك. هل سيتم استخدام البحث لعمل توقعات حول جميع السكان المقيمين في موقعك المستهدف؟ كن واضحا بشأن هذه المجالات.</a:t>
            </a:r>
          </a:p>
          <a:p>
            <a:pPr marL="0" indent="0" algn="just" rtl="1">
              <a:lnSpc>
                <a:spcPct val="150000"/>
              </a:lnSpc>
              <a:buNone/>
            </a:pPr>
            <a:r>
              <a:rPr lang="ar-EG" b="1" kern="100" dirty="0">
                <a:solidFill>
                  <a:srgbClr val="0070C0"/>
                </a:solidFill>
                <a:latin typeface="Calibri" panose="020F0502020204030204" pitchFamily="34" charset="0"/>
                <a:cs typeface="Times New Roman" panose="02020603050405020304" pitchFamily="18" charset="0"/>
              </a:rPr>
              <a:t>2. مستوى الدقة: </a:t>
            </a:r>
            <a:r>
              <a:rPr lang="ar-EG" b="1" kern="100" dirty="0">
                <a:latin typeface="Calibri" panose="020F0502020204030204" pitchFamily="34" charset="0"/>
                <a:cs typeface="Times New Roman" panose="02020603050405020304" pitchFamily="18" charset="0"/>
              </a:rPr>
              <a:t>ضع في اعتبارك توقعات حول مستوى الدقة الذي تريد تحقيقه من خلال بحثك. يمكنك ضبط حجم عينتك بناءً على حجم سكانك.</a:t>
            </a:r>
            <a:endParaRPr lang="ar-EG" sz="3200" b="1" kern="100" dirty="0">
              <a:latin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56912640"/>
      </p:ext>
    </p:extLst>
  </p:cSld>
  <p:clrMapOvr>
    <a:masterClrMapping/>
  </p:clrMapOvr>
  <p:transition spd="slow">
    <p:comb/>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تحديد حجم العينة من الجمهور المستهدف</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736887" y="1124744"/>
            <a:ext cx="10734676"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b="1" kern="100" dirty="0">
                <a:solidFill>
                  <a:srgbClr val="0070C0"/>
                </a:solidFill>
                <a:latin typeface="Calibri" panose="020F0502020204030204" pitchFamily="34" charset="0"/>
                <a:cs typeface="Times New Roman" panose="02020603050405020304" pitchFamily="18" charset="0"/>
              </a:rPr>
              <a:t>3. مستوى الثقة: </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يتناسب مستوى الثقة مع المخاطر. إذا كنت تريد أن تكون مخاطرك عند الحد الأدنى، فيجب أن يكون مستوى ثقتك مرتفعًا والعكس صحيح. اختر مستوى ثقتك في أهمية البحث.</a:t>
            </a:r>
          </a:p>
          <a:p>
            <a:pPr marL="0" indent="0" algn="just" rtl="1">
              <a:lnSpc>
                <a:spcPct val="150000"/>
              </a:lnSpc>
              <a:buNone/>
            </a:pPr>
            <a:r>
              <a:rPr lang="ar-EG" b="1" kern="100" dirty="0">
                <a:solidFill>
                  <a:srgbClr val="0070C0"/>
                </a:solidFill>
                <a:latin typeface="Calibri" panose="020F0502020204030204" pitchFamily="34" charset="0"/>
                <a:cs typeface="Times New Roman" panose="02020603050405020304" pitchFamily="18" charset="0"/>
              </a:rPr>
              <a:t>4. معدل الاستجابة: </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تأكد من معدل الاستجابة الذي يحتمل أن تتلقاه. إذا كان عدد سكانك ضخمًا، وتتوقع معدل استجابة منخفضًا ، فقم بزيادة حجم عينتك. لن تمنحك عينة صغيرة ، خاصة في مجموعة متنوعة من السكان ، الدقة التي تبحث عنها.</a:t>
            </a:r>
            <a:endParaRPr lang="ar-EG" sz="3200" b="1" kern="100" dirty="0">
              <a:latin typeface="Calibri" panose="020F0502020204030204" pitchFamily="34" charset="0"/>
              <a:cs typeface="Times New Roman" panose="02020603050405020304" pitchFamily="18" charset="0"/>
            </a:endParaRPr>
          </a:p>
        </p:txBody>
      </p:sp>
      <p:sp>
        <p:nvSpPr>
          <p:cNvPr id="3" name="Rectangle: Rounded Corners 2">
            <a:extLst>
              <a:ext uri="{FF2B5EF4-FFF2-40B4-BE49-F238E27FC236}">
                <a16:creationId xmlns:a16="http://schemas.microsoft.com/office/drawing/2014/main" id="{1E61F625-5F67-2415-3396-4F28FF7EF212}"/>
              </a:ext>
            </a:extLst>
          </p:cNvPr>
          <p:cNvSpPr/>
          <p:nvPr/>
        </p:nvSpPr>
        <p:spPr>
          <a:xfrm>
            <a:off x="270612" y="923894"/>
            <a:ext cx="9119778" cy="1166000"/>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rtl="1"/>
            <a:r>
              <a:rPr lang="ar-EG" dirty="0">
                <a:ln w="0"/>
                <a:solidFill>
                  <a:srgbClr val="C00000"/>
                </a:solidFill>
                <a:effectLst>
                  <a:outerShdw blurRad="38100" dist="19050" dir="2700000" algn="tl" rotWithShape="0">
                    <a:schemeClr val="dk1">
                      <a:alpha val="40000"/>
                    </a:schemeClr>
                  </a:outerShdw>
                </a:effectLst>
              </a:rPr>
              <a:t>تشير </a:t>
            </a:r>
            <a:r>
              <a:rPr lang="ar-EG" b="1" dirty="0">
                <a:ln w="0"/>
                <a:solidFill>
                  <a:schemeClr val="tx1"/>
                </a:solidFill>
                <a:effectLst>
                  <a:outerShdw blurRad="38100" dist="19050" dir="2700000" algn="tl" rotWithShape="0">
                    <a:schemeClr val="dk1">
                      <a:alpha val="40000"/>
                    </a:schemeClr>
                  </a:outerShdw>
                </a:effectLst>
              </a:rPr>
              <a:t>الدقة </a:t>
            </a:r>
            <a:r>
              <a:rPr lang="ar-EG" dirty="0">
                <a:ln w="0"/>
                <a:solidFill>
                  <a:srgbClr val="C00000"/>
                </a:solidFill>
                <a:effectLst>
                  <a:outerShdw blurRad="38100" dist="19050" dir="2700000" algn="tl" rotWithShape="0">
                    <a:schemeClr val="dk1">
                      <a:alpha val="40000"/>
                    </a:schemeClr>
                  </a:outerShdw>
                </a:effectLst>
              </a:rPr>
              <a:t>إلى درجة اليقين أو الدقة في النتائج، بينما تتعلق </a:t>
            </a:r>
            <a:r>
              <a:rPr lang="ar-EG" b="1" dirty="0">
                <a:ln w="0"/>
                <a:solidFill>
                  <a:schemeClr val="tx1"/>
                </a:solidFill>
                <a:effectLst>
                  <a:outerShdw blurRad="38100" dist="19050" dir="2700000" algn="tl" rotWithShape="0">
                    <a:schemeClr val="dk1">
                      <a:alpha val="40000"/>
                    </a:schemeClr>
                  </a:outerShdw>
                </a:effectLst>
              </a:rPr>
              <a:t>الثقة</a:t>
            </a:r>
            <a:r>
              <a:rPr lang="ar-EG" dirty="0">
                <a:ln w="0"/>
                <a:solidFill>
                  <a:srgbClr val="C00000"/>
                </a:solidFill>
                <a:effectLst>
                  <a:outerShdw blurRad="38100" dist="19050" dir="2700000" algn="tl" rotWithShape="0">
                    <a:schemeClr val="dk1">
                      <a:alpha val="40000"/>
                    </a:schemeClr>
                  </a:outerShdw>
                </a:effectLst>
              </a:rPr>
              <a:t> بمستوى الثقة أو الموثوقية في تلك النتائج. ومع كبر حجم العينة، يقل هامش الخطأ، مما يؤدي إلى تقديرات ونتائج أكثر دقة. </a:t>
            </a:r>
          </a:p>
          <a:p>
            <a:pPr algn="just" rtl="1"/>
            <a:r>
              <a:rPr lang="ar-EG" dirty="0">
                <a:ln w="0"/>
                <a:solidFill>
                  <a:srgbClr val="C00000"/>
                </a:solidFill>
                <a:effectLst>
                  <a:outerShdw blurRad="38100" dist="19050" dir="2700000" algn="tl" rotWithShape="0">
                    <a:schemeClr val="dk1">
                      <a:alpha val="40000"/>
                    </a:schemeClr>
                  </a:outerShdw>
                </a:effectLst>
              </a:rPr>
              <a:t>على سبيل المثال، إذا كانت دراسة أبحاث السوق تهدف إلى تحديد متوسط ​​مستوى رضا العملاء، فإن حجم العينة الأكبر من شأنه أن يوفر فاصل ثقة أضيق، مما يسمح باستنتاجات أكثر دقة حول مستوى الرضا العام.</a:t>
            </a:r>
            <a:endParaRPr lang="en-US" dirty="0">
              <a:ln w="0"/>
              <a:solidFill>
                <a:srgbClr val="C00000"/>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740198396"/>
      </p:ext>
    </p:extLst>
  </p:cSld>
  <p:clrMapOvr>
    <a:masterClrMapping/>
  </p:clrMapOvr>
  <p:transition spd="slow">
    <p:comb/>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3089230" y="4848012"/>
            <a:ext cx="5041987" cy="707886"/>
          </a:xfrm>
          <a:prstGeom prst="rect">
            <a:avLst/>
          </a:prstGeom>
          <a:noFill/>
        </p:spPr>
        <p:txBody>
          <a:bodyPr wrap="square" rtlCol="0">
            <a:spAutoFit/>
          </a:bodyPr>
          <a:lstStyle/>
          <a:p>
            <a:pPr algn="ctr" rtl="1"/>
            <a:r>
              <a:rPr lang="ar-EG" sz="4000" b="1">
                <a:solidFill>
                  <a:srgbClr val="00B0F0"/>
                </a:solidFill>
                <a:latin typeface="Times New Roman" panose="02020603050405020304" pitchFamily="18" charset="0"/>
                <a:cs typeface="Times New Roman" panose="02020603050405020304" pitchFamily="18" charset="0"/>
              </a:rPr>
              <a:t>تحليل الجمهور </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pic>
        <p:nvPicPr>
          <p:cNvPr id="11" name="Picture 10" descr="A red person standing on top of a white table with blue people around it&#10;&#10;Description automatically generated">
            <a:extLst>
              <a:ext uri="{FF2B5EF4-FFF2-40B4-BE49-F238E27FC236}">
                <a16:creationId xmlns:a16="http://schemas.microsoft.com/office/drawing/2014/main" id="{A7D4A0E9-6599-B77F-B584-249A80F02B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33599" y="805780"/>
            <a:ext cx="6953250" cy="3905250"/>
          </a:xfrm>
          <a:prstGeom prst="rect">
            <a:avLst/>
          </a:prstGeom>
        </p:spPr>
      </p:pic>
    </p:spTree>
    <p:extLst>
      <p:ext uri="{BB962C8B-B14F-4D97-AF65-F5344CB8AC3E}">
        <p14:creationId xmlns:p14="http://schemas.microsoft.com/office/powerpoint/2010/main" val="1837848260"/>
      </p:ext>
    </p:extLst>
  </p:cSld>
  <p:clrMapOvr>
    <a:masterClrMapping/>
  </p:clrMapOvr>
  <p:transition spd="slow">
    <p:comb/>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تحليل الجمهور </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761999" y="1124744"/>
            <a:ext cx="10709563"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sz="3200" b="1" kern="100" dirty="0">
                <a:solidFill>
                  <a:srgbClr val="0070C0"/>
                </a:solidFill>
                <a:latin typeface="Calibri" panose="020F0502020204030204" pitchFamily="34" charset="0"/>
                <a:cs typeface="Times New Roman" panose="02020603050405020304" pitchFamily="18" charset="0"/>
              </a:rPr>
              <a:t>ما هو تحليل الجمهور؟</a:t>
            </a:r>
          </a:p>
          <a:p>
            <a:pPr marL="0" indent="0" algn="just" rtl="1">
              <a:lnSpc>
                <a:spcPct val="150000"/>
              </a:lnSpc>
              <a:buNone/>
            </a:pPr>
            <a:r>
              <a:rPr lang="ar-EG" sz="3200" b="1" kern="100" dirty="0">
                <a:latin typeface="Calibri" panose="020F0502020204030204" pitchFamily="34" charset="0"/>
                <a:cs typeface="Times New Roman" panose="02020603050405020304" pitchFamily="18" charset="0"/>
              </a:rPr>
              <a:t>تحليل الجمهور </a:t>
            </a:r>
            <a:r>
              <a:rPr lang="ar-EG" sz="3200" b="1" kern="100" dirty="0">
                <a:solidFill>
                  <a:srgbClr val="FF0000"/>
                </a:solidFill>
                <a:latin typeface="Calibri" panose="020F0502020204030204" pitchFamily="34" charset="0"/>
                <a:cs typeface="Times New Roman" panose="02020603050405020304" pitchFamily="18" charset="0"/>
              </a:rPr>
              <a:t>هو طريقة للحصول على معلومات عن الأشخاص الذين يشكلون الجمهور المستهدف لفهم رغباتهم واحتياجاتهم وقيمهم ومواقفهم بشكل أفضل</a:t>
            </a:r>
            <a:r>
              <a:rPr lang="ar-EG" sz="3200" b="1" kern="100" dirty="0">
                <a:latin typeface="Calibri" panose="020F0502020204030204" pitchFamily="34" charset="0"/>
                <a:cs typeface="Times New Roman" panose="02020603050405020304" pitchFamily="18" charset="0"/>
              </a:rPr>
              <a:t>.</a:t>
            </a:r>
          </a:p>
          <a:p>
            <a:pPr marL="0" indent="0" algn="just" rtl="1">
              <a:lnSpc>
                <a:spcPct val="150000"/>
              </a:lnSpc>
              <a:buNone/>
            </a:pPr>
            <a:r>
              <a:rPr lang="ar-EG" sz="3200" b="1" kern="100" dirty="0">
                <a:latin typeface="Calibri" panose="020F0502020204030204" pitchFamily="34" charset="0"/>
                <a:cs typeface="Times New Roman" panose="02020603050405020304" pitchFamily="18" charset="0"/>
              </a:rPr>
              <a:t>سيكون من الأفضل أن تحدد أولاً الجمهور المستهدف من خلال تحديد التركيبة السكانية، مثل الجنس والعمر والمكان الذي يعيشون فيه. بعد تحديد الجماهير المحتملة، يمكن تضييق القائمة إلى مجموعة مستهدفة واحدة للتحليل.</a:t>
            </a:r>
          </a:p>
        </p:txBody>
      </p:sp>
    </p:spTree>
    <p:extLst>
      <p:ext uri="{BB962C8B-B14F-4D97-AF65-F5344CB8AC3E}">
        <p14:creationId xmlns:p14="http://schemas.microsoft.com/office/powerpoint/2010/main" val="3364196888"/>
      </p:ext>
    </p:extLst>
  </p:cSld>
  <p:clrMapOvr>
    <a:masterClrMapping/>
  </p:clrMapOvr>
  <p:transition spd="slow">
    <p:comb/>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تحليل الجمهور </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dirty="0">
                <a:solidFill>
                  <a:schemeClr val="bg1"/>
                </a:solidFill>
                <a:latin typeface="Times New Roman" panose="02020603050405020304" pitchFamily="18" charset="0"/>
                <a:cs typeface="Times New Roman" panose="02020603050405020304" pitchFamily="18" charset="0"/>
              </a:rPr>
              <a:t>محاضرة</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06</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695325" y="1124744"/>
            <a:ext cx="10776238"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sz="3200" b="1" kern="100" dirty="0">
                <a:solidFill>
                  <a:srgbClr val="0070C0"/>
                </a:solidFill>
                <a:latin typeface="Calibri" panose="020F0502020204030204" pitchFamily="34" charset="0"/>
                <a:cs typeface="Times New Roman" panose="02020603050405020304" pitchFamily="18" charset="0"/>
              </a:rPr>
              <a:t>ما هو تحليل الجمهور؟</a:t>
            </a:r>
          </a:p>
          <a:p>
            <a:pPr marL="0" indent="0" algn="just" rtl="1">
              <a:lnSpc>
                <a:spcPct val="150000"/>
              </a:lnSpc>
              <a:buNone/>
            </a:pPr>
            <a:r>
              <a:rPr lang="ar-EG" sz="3200" b="1" kern="100" dirty="0">
                <a:latin typeface="Calibri" panose="020F0502020204030204" pitchFamily="34" charset="0"/>
                <a:cs typeface="Times New Roman" panose="02020603050405020304" pitchFamily="18" charset="0"/>
              </a:rPr>
              <a:t>إن </a:t>
            </a:r>
            <a:r>
              <a:rPr lang="ar-EG" sz="3200" b="1" kern="100" dirty="0">
                <a:solidFill>
                  <a:srgbClr val="FF0000"/>
                </a:solidFill>
                <a:latin typeface="Calibri" panose="020F0502020204030204" pitchFamily="34" charset="0"/>
                <a:cs typeface="Times New Roman" panose="02020603050405020304" pitchFamily="18" charset="0"/>
              </a:rPr>
              <a:t>التحليل المقصود للجمهور هو مفتاح النجاح</a:t>
            </a:r>
            <a:r>
              <a:rPr lang="ar-EG" sz="3200" b="1" kern="100" dirty="0">
                <a:latin typeface="Calibri" panose="020F0502020204030204" pitchFamily="34" charset="0"/>
                <a:cs typeface="Times New Roman" panose="02020603050405020304" pitchFamily="18" charset="0"/>
              </a:rPr>
              <a:t>. وقد </a:t>
            </a:r>
            <a:r>
              <a:rPr lang="ar-EG" sz="3200" b="1" kern="100" dirty="0">
                <a:solidFill>
                  <a:srgbClr val="FF0000"/>
                </a:solidFill>
                <a:latin typeface="Calibri" panose="020F0502020204030204" pitchFamily="34" charset="0"/>
                <a:cs typeface="Times New Roman" panose="02020603050405020304" pitchFamily="18" charset="0"/>
              </a:rPr>
              <a:t>ساعدت التكنولوجيا المتقدمة </a:t>
            </a:r>
            <a:r>
              <a:rPr lang="ar-EG" sz="3200" b="1" kern="100" dirty="0">
                <a:latin typeface="Calibri" panose="020F0502020204030204" pitchFamily="34" charset="0"/>
                <a:cs typeface="Times New Roman" panose="02020603050405020304" pitchFamily="18" charset="0"/>
              </a:rPr>
              <a:t>في أن تصبح </a:t>
            </a:r>
            <a:r>
              <a:rPr lang="ar-EG" sz="3200" b="1" kern="100" dirty="0">
                <a:solidFill>
                  <a:srgbClr val="FF0000"/>
                </a:solidFill>
                <a:latin typeface="Calibri" panose="020F0502020204030204" pitchFamily="34" charset="0"/>
                <a:cs typeface="Times New Roman" panose="02020603050405020304" pitchFamily="18" charset="0"/>
              </a:rPr>
              <a:t>هذه العملية أبسط </a:t>
            </a:r>
            <a:r>
              <a:rPr lang="ar-EG" sz="3200" b="1" kern="100" dirty="0">
                <a:latin typeface="Calibri" panose="020F0502020204030204" pitchFamily="34" charset="0"/>
                <a:cs typeface="Times New Roman" panose="02020603050405020304" pitchFamily="18" charset="0"/>
              </a:rPr>
              <a:t>من أي وقت مضى. لذلك، يمكن الوصول بسهولة إلى مجموعة واسعة من معلومات الجمهور </a:t>
            </a:r>
            <a:r>
              <a:rPr lang="ar-EG" sz="3200" b="1" kern="100" dirty="0">
                <a:solidFill>
                  <a:srgbClr val="FF0000"/>
                </a:solidFill>
                <a:latin typeface="Calibri" panose="020F0502020204030204" pitchFamily="34" charset="0"/>
                <a:cs typeface="Times New Roman" panose="02020603050405020304" pitchFamily="18" charset="0"/>
              </a:rPr>
              <a:t>عبر قنوات التواصل الاجتماعي</a:t>
            </a:r>
            <a:r>
              <a:rPr lang="ar-EG" sz="3200" b="1" kern="100" dirty="0">
                <a:latin typeface="Calibri" panose="020F0502020204030204" pitchFamily="34" charset="0"/>
                <a:cs typeface="Times New Roman" panose="02020603050405020304" pitchFamily="18" charset="0"/>
              </a:rPr>
              <a:t>.</a:t>
            </a:r>
          </a:p>
          <a:p>
            <a:pPr marL="0" indent="0" algn="just" rtl="1">
              <a:lnSpc>
                <a:spcPct val="150000"/>
              </a:lnSpc>
              <a:buNone/>
            </a:pPr>
            <a:r>
              <a:rPr lang="ar-EG" sz="3200" b="1" kern="100" dirty="0">
                <a:latin typeface="Calibri" panose="020F0502020204030204" pitchFamily="34" charset="0"/>
                <a:cs typeface="Times New Roman" panose="02020603050405020304" pitchFamily="18" charset="0"/>
              </a:rPr>
              <a:t>إذا كان بإمكانك تحويل كل هذه البيانات </a:t>
            </a:r>
            <a:r>
              <a:rPr lang="ar-EG" sz="3200" b="1" kern="100" dirty="0">
                <a:solidFill>
                  <a:srgbClr val="FF0000"/>
                </a:solidFill>
                <a:latin typeface="Calibri" panose="020F0502020204030204" pitchFamily="34" charset="0"/>
                <a:cs typeface="Times New Roman" panose="02020603050405020304" pitchFamily="18" charset="0"/>
              </a:rPr>
              <a:t>إلى رؤى واضحة حول جمهورك </a:t>
            </a:r>
            <a:r>
              <a:rPr lang="ar-EG" sz="3200" b="1" kern="100" dirty="0">
                <a:latin typeface="Calibri" panose="020F0502020204030204" pitchFamily="34" charset="0"/>
                <a:cs typeface="Times New Roman" panose="02020603050405020304" pitchFamily="18" charset="0"/>
              </a:rPr>
              <a:t>وما يهتمون به، يمكنك تصميم إستراتيجية عمل أفضل.</a:t>
            </a:r>
          </a:p>
        </p:txBody>
      </p:sp>
      <p:sp>
        <p:nvSpPr>
          <p:cNvPr id="3" name="Rectangle 2">
            <a:extLst>
              <a:ext uri="{FF2B5EF4-FFF2-40B4-BE49-F238E27FC236}">
                <a16:creationId xmlns:a16="http://schemas.microsoft.com/office/drawing/2014/main" id="{BE0EB48B-050D-C301-41B2-1D9F3F6601F5}"/>
              </a:ext>
            </a:extLst>
          </p:cNvPr>
          <p:cNvSpPr/>
          <p:nvPr/>
        </p:nvSpPr>
        <p:spPr>
          <a:xfrm>
            <a:off x="158646" y="3480602"/>
            <a:ext cx="1404457" cy="8001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000" b="1" dirty="0"/>
              <a:t>والاستبيانات الإلكترونية</a:t>
            </a:r>
            <a:endParaRPr lang="en-US" sz="2000" b="1" dirty="0"/>
          </a:p>
        </p:txBody>
      </p:sp>
    </p:spTree>
    <p:extLst>
      <p:ext uri="{BB962C8B-B14F-4D97-AF65-F5344CB8AC3E}">
        <p14:creationId xmlns:p14="http://schemas.microsoft.com/office/powerpoint/2010/main" val="2422384626"/>
      </p:ext>
    </p:extLst>
  </p:cSld>
  <p:clrMapOvr>
    <a:masterClrMapping/>
  </p:clrMapOvr>
  <p:transition spd="slow">
    <p:comb/>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تحليل الجمهور </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dirty="0">
                <a:solidFill>
                  <a:schemeClr val="bg1"/>
                </a:solidFill>
                <a:latin typeface="Times New Roman" panose="02020603050405020304" pitchFamily="18" charset="0"/>
                <a:cs typeface="Times New Roman" panose="02020603050405020304" pitchFamily="18" charset="0"/>
              </a:rPr>
              <a:t>محاضرة</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06</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695325" y="1124744"/>
            <a:ext cx="10776238"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sz="3200" b="1" kern="100" dirty="0">
                <a:solidFill>
                  <a:srgbClr val="0070C0"/>
                </a:solidFill>
                <a:latin typeface="Calibri" panose="020F0502020204030204" pitchFamily="34" charset="0"/>
                <a:cs typeface="Times New Roman" panose="02020603050405020304" pitchFamily="18" charset="0"/>
              </a:rPr>
              <a:t>أنواع تحليل الجمهور</a:t>
            </a:r>
          </a:p>
          <a:p>
            <a:pPr marL="0" indent="0" algn="just" rtl="1">
              <a:lnSpc>
                <a:spcPct val="150000"/>
              </a:lnSpc>
              <a:buNone/>
            </a:pPr>
            <a:r>
              <a:rPr lang="ar-EG" sz="3200" b="1" kern="100" dirty="0">
                <a:latin typeface="Calibri" panose="020F0502020204030204" pitchFamily="34" charset="0"/>
                <a:cs typeface="Times New Roman" panose="02020603050405020304" pitchFamily="18" charset="0"/>
              </a:rPr>
              <a:t>هناك ثلاثة أنواع من تحليل الجمهور:</a:t>
            </a:r>
          </a:p>
          <a:p>
            <a:pPr algn="ctr" rtl="1">
              <a:lnSpc>
                <a:spcPct val="150000"/>
              </a:lnSpc>
            </a:pPr>
            <a:r>
              <a:rPr lang="ar-EG" sz="3200" b="1" kern="100" dirty="0">
                <a:latin typeface="Calibri" panose="020F0502020204030204" pitchFamily="34" charset="0"/>
                <a:cs typeface="Times New Roman" panose="02020603050405020304" pitchFamily="18" charset="0"/>
              </a:rPr>
              <a:t>    التحليل الديموغرافي</a:t>
            </a:r>
          </a:p>
          <a:p>
            <a:pPr algn="ctr" rtl="1">
              <a:lnSpc>
                <a:spcPct val="150000"/>
              </a:lnSpc>
            </a:pPr>
            <a:r>
              <a:rPr lang="ar-EG" sz="3200" b="1" kern="100" dirty="0">
                <a:latin typeface="Calibri" panose="020F0502020204030204" pitchFamily="34" charset="0"/>
                <a:cs typeface="Times New Roman" panose="02020603050405020304" pitchFamily="18" charset="0"/>
              </a:rPr>
              <a:t>    التحليل السيكوجرافي</a:t>
            </a:r>
          </a:p>
          <a:p>
            <a:pPr algn="ctr" rtl="1">
              <a:lnSpc>
                <a:spcPct val="150000"/>
              </a:lnSpc>
            </a:pPr>
            <a:r>
              <a:rPr lang="ar-EG" sz="3200" b="1" kern="100" dirty="0">
                <a:latin typeface="Calibri" panose="020F0502020204030204" pitchFamily="34" charset="0"/>
                <a:cs typeface="Times New Roman" panose="02020603050405020304" pitchFamily="18" charset="0"/>
              </a:rPr>
              <a:t>    تحليل الموقف.</a:t>
            </a:r>
          </a:p>
        </p:txBody>
      </p:sp>
    </p:spTree>
    <p:extLst>
      <p:ext uri="{BB962C8B-B14F-4D97-AF65-F5344CB8AC3E}">
        <p14:creationId xmlns:p14="http://schemas.microsoft.com/office/powerpoint/2010/main" val="2941627328"/>
      </p:ext>
    </p:extLst>
  </p:cSld>
  <p:clrMapOvr>
    <a:masterClrMapping/>
  </p:clrMapOvr>
  <p:transition spd="slow">
    <p:comb/>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تحليل الجمهور </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dirty="0">
                <a:solidFill>
                  <a:schemeClr val="bg1"/>
                </a:solidFill>
                <a:latin typeface="Times New Roman" panose="02020603050405020304" pitchFamily="18" charset="0"/>
                <a:cs typeface="Times New Roman" panose="02020603050405020304" pitchFamily="18" charset="0"/>
              </a:rPr>
              <a:t>محاضرة</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06</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695325" y="1124744"/>
            <a:ext cx="10776238"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sz="3200" b="1" kern="100" dirty="0">
                <a:solidFill>
                  <a:srgbClr val="0070C0"/>
                </a:solidFill>
                <a:latin typeface="Calibri" panose="020F0502020204030204" pitchFamily="34" charset="0"/>
                <a:cs typeface="Times New Roman" panose="02020603050405020304" pitchFamily="18" charset="0"/>
              </a:rPr>
              <a:t>التحليل الديموغرافي</a:t>
            </a:r>
            <a:endParaRPr lang="en-US" sz="3200" b="1" kern="100" dirty="0">
              <a:solidFill>
                <a:srgbClr val="0070C0"/>
              </a:solidFill>
              <a:latin typeface="Calibri" panose="020F0502020204030204" pitchFamily="34" charset="0"/>
              <a:cs typeface="Times New Roman" panose="02020603050405020304" pitchFamily="18" charset="0"/>
            </a:endParaRPr>
          </a:p>
          <a:p>
            <a:pPr algn="just" rtl="1">
              <a:lnSpc>
                <a:spcPts val="3500"/>
              </a:lnSpc>
              <a:buFont typeface="Wingdings" panose="05000000000000000000" pitchFamily="2" charset="2"/>
              <a:buChar char="§"/>
            </a:pPr>
            <a:r>
              <a:rPr lang="ar-EG" b="1" kern="100" dirty="0">
                <a:latin typeface="Calibri" panose="020F0502020204030204" pitchFamily="34" charset="0"/>
                <a:cs typeface="Times New Roman" panose="02020603050405020304" pitchFamily="18" charset="0"/>
              </a:rPr>
              <a:t>تشمل البيانات الديموغرافية </a:t>
            </a:r>
            <a:r>
              <a:rPr lang="ar-EG" b="1" kern="100" dirty="0">
                <a:solidFill>
                  <a:srgbClr val="FF0000"/>
                </a:solidFill>
                <a:latin typeface="Calibri" panose="020F0502020204030204" pitchFamily="34" charset="0"/>
                <a:cs typeface="Times New Roman" panose="02020603050405020304" pitchFamily="18" charset="0"/>
              </a:rPr>
              <a:t>النوع والعمر والعرق والحالة الاجتماعية والاقتصادية</a:t>
            </a:r>
            <a:r>
              <a:rPr lang="ar-EG" b="1" kern="100" dirty="0">
                <a:latin typeface="Calibri" panose="020F0502020204030204" pitchFamily="34" charset="0"/>
                <a:cs typeface="Times New Roman" panose="02020603050405020304" pitchFamily="18" charset="0"/>
              </a:rPr>
              <a:t>....إلخ. </a:t>
            </a:r>
          </a:p>
          <a:p>
            <a:pPr algn="just" rtl="1">
              <a:lnSpc>
                <a:spcPts val="3500"/>
              </a:lnSpc>
              <a:buFont typeface="Wingdings" panose="05000000000000000000" pitchFamily="2" charset="2"/>
              <a:buChar char="§"/>
            </a:pPr>
            <a:r>
              <a:rPr lang="ar-EG" b="1" kern="100" dirty="0">
                <a:latin typeface="Calibri" panose="020F0502020204030204" pitchFamily="34" charset="0"/>
                <a:cs typeface="Times New Roman" panose="02020603050405020304" pitchFamily="18" charset="0"/>
              </a:rPr>
              <a:t>ولكن </a:t>
            </a:r>
            <a:r>
              <a:rPr lang="ar-EG" b="1" kern="100" dirty="0">
                <a:solidFill>
                  <a:srgbClr val="FF0000"/>
                </a:solidFill>
                <a:latin typeface="Calibri" panose="020F0502020204030204" pitchFamily="34" charset="0"/>
                <a:cs typeface="Times New Roman" panose="02020603050405020304" pitchFamily="18" charset="0"/>
              </a:rPr>
              <a:t>كيف يمكنك معرفة من سيكون ضمن الجمهور إذا لم تتحدث معهم من قبل؟ </a:t>
            </a:r>
          </a:p>
          <a:p>
            <a:pPr algn="just" rtl="1">
              <a:lnSpc>
                <a:spcPts val="3500"/>
              </a:lnSpc>
              <a:buFont typeface="Wingdings" panose="05000000000000000000" pitchFamily="2" charset="2"/>
              <a:buChar char="§"/>
            </a:pPr>
            <a:r>
              <a:rPr lang="ar-EG" b="1" kern="100" dirty="0">
                <a:latin typeface="Calibri" panose="020F0502020204030204" pitchFamily="34" charset="0"/>
                <a:cs typeface="Times New Roman" panose="02020603050405020304" pitchFamily="18" charset="0"/>
              </a:rPr>
              <a:t>في معظم الأوقات، يمكنك أن تطلب من الشخص أو المجموعة (الجهة) التي طلبت منك التحدث. ربما يمكنهم إخبارك كثيرًا عن أنواع الأشخاص الذين يُتوقع أن يأتوا لسماعك.</a:t>
            </a:r>
          </a:p>
          <a:p>
            <a:pPr algn="just" rtl="1">
              <a:lnSpc>
                <a:spcPts val="3500"/>
              </a:lnSpc>
              <a:buFont typeface="Wingdings" panose="05000000000000000000" pitchFamily="2" charset="2"/>
              <a:buChar char="§"/>
            </a:pPr>
            <a:r>
              <a:rPr lang="ar-EG" b="1" kern="100" dirty="0">
                <a:latin typeface="Calibri" panose="020F0502020204030204" pitchFamily="34" charset="0"/>
                <a:cs typeface="Times New Roman" panose="02020603050405020304" pitchFamily="18" charset="0"/>
              </a:rPr>
              <a:t>بغض النظر عن الطريقة التي تستخدمها لجمع المعلومات الديموغرافية. على سبيل المثال، إذا كنت تريد معرفة ما إذا كان هناك أشخاص من الجمهور قد تعرضوا للطلاق (الحالة الاجتماعية)، فعليك أن تعلم أنه لن يرغب الجميع في الإجابة على أسئلتك. لا يمكنك أن تطلب منهم أن يفعلوا ذلك. ولا يمكنك فقط تخمين سبب عدم رغبتهم في الحديث عنها. عليك أن تمنحهم بعض المساحة.</a:t>
            </a:r>
          </a:p>
          <a:p>
            <a:pPr marL="0" indent="0" algn="just" rtl="1">
              <a:lnSpc>
                <a:spcPct val="150000"/>
              </a:lnSpc>
              <a:buNone/>
            </a:pPr>
            <a:endParaRPr lang="ar-EG" b="1" kern="100" dirty="0">
              <a:latin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08492439"/>
      </p:ext>
    </p:extLst>
  </p:cSld>
  <p:clrMapOvr>
    <a:masterClrMapping/>
  </p:clrMapOvr>
  <p:transition spd="slow">
    <p:comb/>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تحليل الجمهور </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dirty="0">
                <a:solidFill>
                  <a:schemeClr val="bg1"/>
                </a:solidFill>
                <a:latin typeface="Times New Roman" panose="02020603050405020304" pitchFamily="18" charset="0"/>
                <a:cs typeface="Times New Roman" panose="02020603050405020304" pitchFamily="18" charset="0"/>
              </a:rPr>
              <a:t>محاضرة</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06</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695325" y="1124744"/>
            <a:ext cx="10776238"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sz="3600" b="1" kern="100" dirty="0">
                <a:solidFill>
                  <a:srgbClr val="0070C0"/>
                </a:solidFill>
                <a:latin typeface="Calibri" panose="020F0502020204030204" pitchFamily="34" charset="0"/>
                <a:cs typeface="Times New Roman" panose="02020603050405020304" pitchFamily="18" charset="0"/>
              </a:rPr>
              <a:t>التحليل الديموغرافي</a:t>
            </a:r>
            <a:endParaRPr lang="en-US" sz="3600" b="1" kern="100" dirty="0">
              <a:solidFill>
                <a:srgbClr val="0070C0"/>
              </a:solidFill>
              <a:latin typeface="Calibri" panose="020F0502020204030204" pitchFamily="34" charset="0"/>
              <a:cs typeface="Times New Roman" panose="02020603050405020304" pitchFamily="18" charset="0"/>
            </a:endParaRPr>
          </a:p>
          <a:p>
            <a:pPr algn="just" rtl="1">
              <a:lnSpc>
                <a:spcPts val="4000"/>
              </a:lnSpc>
              <a:buFont typeface="Wingdings" panose="05000000000000000000" pitchFamily="2" charset="2"/>
              <a:buChar char="§"/>
            </a:pPr>
            <a:r>
              <a:rPr lang="ar-EG" sz="3200" b="1" kern="100" dirty="0">
                <a:latin typeface="Calibri" panose="020F0502020204030204" pitchFamily="34" charset="0"/>
                <a:cs typeface="Times New Roman" panose="02020603050405020304" pitchFamily="18" charset="0"/>
              </a:rPr>
              <a:t>العمر ليس مجرد رقم، لأنه يمكن أن يخبرنا الكثير عن الشخص. على سبيل المثال، ليس لدى المراهقين والأشخاص في العشرينات من العمر ذاكرة الحروب على سبيل المثال مع مراعاة المنطقة الجغرافية.</a:t>
            </a:r>
          </a:p>
          <a:p>
            <a:pPr algn="just" rtl="1">
              <a:lnSpc>
                <a:spcPts val="4000"/>
              </a:lnSpc>
              <a:buFont typeface="Wingdings" panose="05000000000000000000" pitchFamily="2" charset="2"/>
              <a:buChar char="§"/>
            </a:pPr>
            <a:r>
              <a:rPr lang="ar-EG" sz="3200" b="1" kern="100" dirty="0">
                <a:latin typeface="Calibri" panose="020F0502020204030204" pitchFamily="34" charset="0"/>
                <a:cs typeface="Times New Roman" panose="02020603050405020304" pitchFamily="18" charset="0"/>
              </a:rPr>
              <a:t>حتى في نفس الثقافة، لدى النساء والرجال تجارب مختلفة بناءً على جنسهم. على سبيل المثال، غالبًا ما تُستبعد النساء من الوظائف التي يُعتقد أنها أكثر ملاءمة للرجال.</a:t>
            </a:r>
          </a:p>
        </p:txBody>
      </p:sp>
    </p:spTree>
    <p:extLst>
      <p:ext uri="{BB962C8B-B14F-4D97-AF65-F5344CB8AC3E}">
        <p14:creationId xmlns:p14="http://schemas.microsoft.com/office/powerpoint/2010/main" val="1482055242"/>
      </p:ext>
    </p:extLst>
  </p:cSld>
  <p:clrMapOvr>
    <a:masterClrMapping/>
  </p:clrMapOvr>
  <p:transition spd="slow">
    <p:comb/>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تحليل الجمهور </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dirty="0">
                <a:solidFill>
                  <a:schemeClr val="bg1"/>
                </a:solidFill>
                <a:latin typeface="Times New Roman" panose="02020603050405020304" pitchFamily="18" charset="0"/>
                <a:cs typeface="Times New Roman" panose="02020603050405020304" pitchFamily="18" charset="0"/>
              </a:rPr>
              <a:t>محاضرة</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06</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695325" y="1124744"/>
            <a:ext cx="10776238"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ts val="3500"/>
              </a:lnSpc>
              <a:buNone/>
            </a:pPr>
            <a:r>
              <a:rPr lang="ar-EG" sz="3200" b="1" kern="100" dirty="0">
                <a:solidFill>
                  <a:srgbClr val="0070C0"/>
                </a:solidFill>
                <a:latin typeface="Calibri" panose="020F0502020204030204" pitchFamily="34" charset="0"/>
                <a:cs typeface="Times New Roman" panose="02020603050405020304" pitchFamily="18" charset="0"/>
              </a:rPr>
              <a:t>التحليل الديموغرافي</a:t>
            </a:r>
          </a:p>
          <a:p>
            <a:pPr algn="just" rtl="1">
              <a:lnSpc>
                <a:spcPts val="3500"/>
              </a:lnSpc>
              <a:buFont typeface="Wingdings" panose="05000000000000000000" pitchFamily="2" charset="2"/>
              <a:buChar char="§"/>
            </a:pPr>
            <a:r>
              <a:rPr lang="ar-EG" b="1" kern="100" dirty="0">
                <a:latin typeface="Calibri" panose="020F0502020204030204" pitchFamily="34" charset="0"/>
                <a:cs typeface="Times New Roman" panose="02020603050405020304" pitchFamily="18" charset="0"/>
              </a:rPr>
              <a:t> في التحليل الديموغرافي، يعتبر </a:t>
            </a:r>
            <a:r>
              <a:rPr lang="ar-EG" b="1" kern="100" dirty="0">
                <a:solidFill>
                  <a:srgbClr val="FF0000"/>
                </a:solidFill>
                <a:latin typeface="Calibri" panose="020F0502020204030204" pitchFamily="34" charset="0"/>
                <a:cs typeface="Times New Roman" panose="02020603050405020304" pitchFamily="18" charset="0"/>
              </a:rPr>
              <a:t>مستوى التعليم ونوعه </a:t>
            </a:r>
            <a:r>
              <a:rPr lang="ar-EG" b="1" kern="100" dirty="0">
                <a:latin typeface="Calibri" panose="020F0502020204030204" pitchFamily="34" charset="0"/>
                <a:cs typeface="Times New Roman" panose="02020603050405020304" pitchFamily="18" charset="0"/>
              </a:rPr>
              <a:t>من العوامل الأساسية أيضًا. يحصل ميكانيكي الطائرات على تعليم وتدريب مختلف تمامًا عن المحاسب أو الموسيقي أو مهندس البرمجيات. تشكل الجمعيات النسائية والفرق الرياضية ومنظمات الحرم الجامعي والأحزاب السياسية والعمل التطوعي والمجتمعات الثقافية كيف نرى العالم.</a:t>
            </a:r>
          </a:p>
          <a:p>
            <a:pPr algn="just" rtl="1">
              <a:lnSpc>
                <a:spcPts val="3500"/>
              </a:lnSpc>
              <a:buFont typeface="Wingdings" panose="05000000000000000000" pitchFamily="2" charset="2"/>
              <a:buChar char="§"/>
            </a:pPr>
            <a:r>
              <a:rPr lang="ar-EG" b="1" kern="100" dirty="0">
                <a:latin typeface="Calibri" panose="020F0502020204030204" pitchFamily="34" charset="0"/>
                <a:cs typeface="Times New Roman" panose="02020603050405020304" pitchFamily="18" charset="0"/>
              </a:rPr>
              <a:t>    أخيرًا، </a:t>
            </a:r>
            <a:r>
              <a:rPr lang="ar-EG" b="1" kern="100" dirty="0">
                <a:solidFill>
                  <a:srgbClr val="FF0000"/>
                </a:solidFill>
                <a:latin typeface="Calibri" panose="020F0502020204030204" pitchFamily="34" charset="0"/>
                <a:cs typeface="Times New Roman" panose="02020603050405020304" pitchFamily="18" charset="0"/>
              </a:rPr>
              <a:t>تؤثر وظائفهم </a:t>
            </a:r>
            <a:r>
              <a:rPr lang="ar-EG" b="1" kern="100" dirty="0">
                <a:latin typeface="Calibri" panose="020F0502020204030204" pitchFamily="34" charset="0"/>
                <a:cs typeface="Times New Roman" panose="02020603050405020304" pitchFamily="18" charset="0"/>
              </a:rPr>
              <a:t>على </a:t>
            </a:r>
            <a:r>
              <a:rPr lang="ar-EG" b="1" kern="100" dirty="0">
                <a:solidFill>
                  <a:srgbClr val="FF0000"/>
                </a:solidFill>
                <a:latin typeface="Calibri" panose="020F0502020204030204" pitchFamily="34" charset="0"/>
                <a:cs typeface="Times New Roman" panose="02020603050405020304" pitchFamily="18" charset="0"/>
              </a:rPr>
              <a:t>أفكار الناس واهتماماتهم </a:t>
            </a:r>
            <a:r>
              <a:rPr lang="ar-EG" b="1" kern="100" dirty="0">
                <a:latin typeface="Calibri" panose="020F0502020204030204" pitchFamily="34" charset="0"/>
                <a:cs typeface="Times New Roman" panose="02020603050405020304" pitchFamily="18" charset="0"/>
              </a:rPr>
              <a:t>لأن معظم التعيينات يساء فهمها بعدة طرق. على سبيل المثال، يعتقد الكثيرون أن المدرسين يعملون ثماني ساعات يوميًا ويحصلون على إجازة الصيف.</a:t>
            </a:r>
          </a:p>
          <a:p>
            <a:pPr algn="just" rtl="1">
              <a:lnSpc>
                <a:spcPts val="3500"/>
              </a:lnSpc>
              <a:buFont typeface="Wingdings" panose="05000000000000000000" pitchFamily="2" charset="2"/>
              <a:buChar char="§"/>
            </a:pPr>
            <a:r>
              <a:rPr lang="ar-EG" b="1" kern="100" dirty="0">
                <a:latin typeface="Calibri" panose="020F0502020204030204" pitchFamily="34" charset="0"/>
                <a:cs typeface="Times New Roman" panose="02020603050405020304" pitchFamily="18" charset="0"/>
              </a:rPr>
              <a:t>هناك العديد من الأدوات تجعل من السهل إجراء هذا التحليل. على سبيل المثال، إذا قمت بتشغيل إعلانات على </a:t>
            </a:r>
            <a:r>
              <a:rPr lang="en-US" b="1" kern="100" dirty="0">
                <a:latin typeface="Calibri" panose="020F0502020204030204" pitchFamily="34" charset="0"/>
                <a:cs typeface="Times New Roman" panose="02020603050405020304" pitchFamily="18" charset="0"/>
              </a:rPr>
              <a:t>Facebook </a:t>
            </a:r>
            <a:r>
              <a:rPr lang="ar-EG" b="1" kern="100" dirty="0">
                <a:latin typeface="Calibri" panose="020F0502020204030204" pitchFamily="34" charset="0"/>
                <a:cs typeface="Times New Roman" panose="02020603050405020304" pitchFamily="18" charset="0"/>
              </a:rPr>
              <a:t> أو</a:t>
            </a:r>
            <a:r>
              <a:rPr lang="en-US" b="1" kern="100" dirty="0">
                <a:latin typeface="Calibri" panose="020F0502020204030204" pitchFamily="34" charset="0"/>
                <a:cs typeface="Times New Roman" panose="02020603050405020304" pitchFamily="18" charset="0"/>
              </a:rPr>
              <a:t>Google ، </a:t>
            </a:r>
            <a:r>
              <a:rPr lang="ar-EG" b="1" kern="100" dirty="0">
                <a:latin typeface="Calibri" panose="020F0502020204030204" pitchFamily="34" charset="0"/>
                <a:cs typeface="Times New Roman" panose="02020603050405020304" pitchFamily="18" charset="0"/>
              </a:rPr>
              <a:t>فإن هذه الأنظمة الأساسية لديها بالفعل طريقة لدراسة جمهورك يمكنك استخدامها.</a:t>
            </a:r>
            <a:endParaRPr lang="en-US" b="1" kern="100" dirty="0">
              <a:latin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62998184"/>
      </p:ext>
    </p:extLst>
  </p:cSld>
  <p:clrMapOvr>
    <a:masterClrMapping/>
  </p:clrMapOvr>
  <p:transition spd="slow">
    <p:comb/>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تحليل الجمهور </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dirty="0">
                <a:solidFill>
                  <a:schemeClr val="bg1"/>
                </a:solidFill>
                <a:latin typeface="Times New Roman" panose="02020603050405020304" pitchFamily="18" charset="0"/>
                <a:cs typeface="Times New Roman" panose="02020603050405020304" pitchFamily="18" charset="0"/>
              </a:rPr>
              <a:t>محاضرة</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06</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695325" y="1124744"/>
            <a:ext cx="10776238"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sz="3200" b="1" kern="100" dirty="0">
                <a:solidFill>
                  <a:srgbClr val="C00000"/>
                </a:solidFill>
                <a:latin typeface="Calibri" panose="020F0502020204030204" pitchFamily="34" charset="0"/>
                <a:cs typeface="Times New Roman" panose="02020603050405020304" pitchFamily="18" charset="0"/>
              </a:rPr>
              <a:t>التحليل السيكوجرافي</a:t>
            </a:r>
          </a:p>
          <a:p>
            <a:pPr algn="just" rtl="1">
              <a:lnSpc>
                <a:spcPts val="4000"/>
              </a:lnSpc>
              <a:buFont typeface="Wingdings" panose="05000000000000000000" pitchFamily="2" charset="2"/>
              <a:buChar char="§"/>
            </a:pPr>
            <a:r>
              <a:rPr lang="ar-EG" b="1" kern="100" dirty="0">
                <a:latin typeface="Calibri" panose="020F0502020204030204" pitchFamily="34" charset="0"/>
                <a:cs typeface="Times New Roman" panose="02020603050405020304" pitchFamily="18" charset="0"/>
              </a:rPr>
              <a:t>ينظر التحليل النفسي إلى أشياء مثل </a:t>
            </a:r>
            <a:r>
              <a:rPr lang="ar-EG" b="1" kern="100" dirty="0">
                <a:solidFill>
                  <a:srgbClr val="FF0000"/>
                </a:solidFill>
                <a:latin typeface="Calibri" panose="020F0502020204030204" pitchFamily="34" charset="0"/>
                <a:cs typeface="Times New Roman" panose="02020603050405020304" pitchFamily="18" charset="0"/>
              </a:rPr>
              <a:t>القيم، والمعتقدات، والآراء، والمواقف</a:t>
            </a:r>
            <a:r>
              <a:rPr lang="ar-EG" b="1" kern="100" dirty="0">
                <a:latin typeface="Calibri" panose="020F0502020204030204" pitchFamily="34" charset="0"/>
                <a:cs typeface="Times New Roman" panose="02020603050405020304" pitchFamily="18" charset="0"/>
              </a:rPr>
              <a:t>. على الرغم من أن شخصين قالا إنهما لا </a:t>
            </a:r>
            <a:r>
              <a:rPr lang="ar-EG" b="1" dirty="0"/>
              <a:t>يشتريا</a:t>
            </a:r>
            <a:r>
              <a:rPr lang="ar-EG" b="1" kern="100" dirty="0">
                <a:latin typeface="Calibri" panose="020F0502020204030204" pitchFamily="34" charset="0"/>
                <a:cs typeface="Times New Roman" panose="02020603050405020304" pitchFamily="18" charset="0"/>
              </a:rPr>
              <a:t> الوجبات السريعة، فقد تكون لديهما أفكار مختلفة جدًا حول ماهية الأطعمة "الوجبات السريعة".</a:t>
            </a:r>
          </a:p>
          <a:p>
            <a:pPr algn="just" rtl="1">
              <a:lnSpc>
                <a:spcPts val="4000"/>
              </a:lnSpc>
              <a:buFont typeface="Wingdings" panose="05000000000000000000" pitchFamily="2" charset="2"/>
              <a:buChar char="§"/>
            </a:pPr>
            <a:r>
              <a:rPr lang="ar-EG" b="1" kern="100" dirty="0">
                <a:latin typeface="Calibri" panose="020F0502020204030204" pitchFamily="34" charset="0"/>
                <a:cs typeface="Times New Roman" panose="02020603050405020304" pitchFamily="18" charset="0"/>
              </a:rPr>
              <a:t>من المحتمل أن يعرف الجمهور بالفعل شيئين رئيسيين: </a:t>
            </a:r>
            <a:r>
              <a:rPr lang="ar-EG" b="1" kern="100" dirty="0">
                <a:solidFill>
                  <a:srgbClr val="FF0000"/>
                </a:solidFill>
                <a:latin typeface="Calibri" panose="020F0502020204030204" pitchFamily="34" charset="0"/>
                <a:cs typeface="Times New Roman" panose="02020603050405020304" pitchFamily="18" charset="0"/>
              </a:rPr>
              <a:t>ما تتحدث عنه وعلامتك التجارية</a:t>
            </a:r>
            <a:r>
              <a:rPr lang="ar-EG" b="1" kern="100" dirty="0">
                <a:latin typeface="Calibri" panose="020F0502020204030204" pitchFamily="34" charset="0"/>
                <a:cs typeface="Times New Roman" panose="02020603050405020304" pitchFamily="18" charset="0"/>
              </a:rPr>
              <a:t>. يمكن أن يُظهر </a:t>
            </a:r>
            <a:r>
              <a:rPr lang="ar-EG" b="1" kern="100" dirty="0">
                <a:solidFill>
                  <a:srgbClr val="7030A0"/>
                </a:solidFill>
                <a:latin typeface="Calibri" panose="020F0502020204030204" pitchFamily="34" charset="0"/>
                <a:cs typeface="Times New Roman" panose="02020603050405020304" pitchFamily="18" charset="0"/>
              </a:rPr>
              <a:t>التقسيم السيكولوجي </a:t>
            </a:r>
            <a:r>
              <a:rPr lang="ar-EG" b="1" kern="100" dirty="0">
                <a:latin typeface="Calibri" panose="020F0502020204030204" pitchFamily="34" charset="0"/>
                <a:cs typeface="Times New Roman" panose="02020603050405020304" pitchFamily="18" charset="0"/>
              </a:rPr>
              <a:t>كيف أن </a:t>
            </a:r>
            <a:r>
              <a:rPr lang="ar-EG" b="1" kern="100" dirty="0">
                <a:solidFill>
                  <a:srgbClr val="FF0000"/>
                </a:solidFill>
                <a:latin typeface="Calibri" panose="020F0502020204030204" pitchFamily="34" charset="0"/>
                <a:cs typeface="Times New Roman" panose="02020603050405020304" pitchFamily="18" charset="0"/>
              </a:rPr>
              <a:t>جمهورك مقيد بالأفكار التي لديهم بالفعل</a:t>
            </a:r>
            <a:r>
              <a:rPr lang="ar-EG" b="1" kern="100" dirty="0">
                <a:latin typeface="Calibri" panose="020F0502020204030204" pitchFamily="34" charset="0"/>
                <a:cs typeface="Times New Roman" panose="02020603050405020304" pitchFamily="18" charset="0"/>
              </a:rPr>
              <a:t>. إذا كنت تعرف هذه الأفكار مسبقًا، يمكنك كتابة رسالتك بالطريقة التي تناسبها.</a:t>
            </a:r>
          </a:p>
          <a:p>
            <a:pPr algn="just" rtl="1">
              <a:lnSpc>
                <a:spcPts val="4000"/>
              </a:lnSpc>
              <a:buFont typeface="Wingdings" panose="05000000000000000000" pitchFamily="2" charset="2"/>
              <a:buChar char="§"/>
            </a:pPr>
            <a:endParaRPr lang="ar-EG" b="1" kern="100" dirty="0">
              <a:latin typeface="Calibri" panose="020F0502020204030204" pitchFamily="34" charset="0"/>
              <a:cs typeface="Times New Roman" panose="02020603050405020304" pitchFamily="18" charset="0"/>
            </a:endParaRPr>
          </a:p>
        </p:txBody>
      </p:sp>
      <p:sp>
        <p:nvSpPr>
          <p:cNvPr id="3" name="Rectangle: Rounded Corners 2">
            <a:extLst>
              <a:ext uri="{FF2B5EF4-FFF2-40B4-BE49-F238E27FC236}">
                <a16:creationId xmlns:a16="http://schemas.microsoft.com/office/drawing/2014/main" id="{014CEF75-0F42-2784-AFCB-09929F56337E}"/>
              </a:ext>
            </a:extLst>
          </p:cNvPr>
          <p:cNvSpPr/>
          <p:nvPr/>
        </p:nvSpPr>
        <p:spPr>
          <a:xfrm>
            <a:off x="795337" y="5306130"/>
            <a:ext cx="10668000" cy="1080621"/>
          </a:xfrm>
          <a:prstGeom prst="roundRect">
            <a:avLst/>
          </a:prstGeom>
          <a:solidFill>
            <a:schemeClr val="accent5">
              <a:lumMod val="20000"/>
              <a:lumOff val="80000"/>
            </a:schemeClr>
          </a:solidFill>
        </p:spPr>
        <p:style>
          <a:lnRef idx="1">
            <a:schemeClr val="accent1"/>
          </a:lnRef>
          <a:fillRef idx="2">
            <a:schemeClr val="accent1"/>
          </a:fillRef>
          <a:effectRef idx="1">
            <a:schemeClr val="accent1"/>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ar-EG" b="1" dirty="0"/>
              <a:t>يُعرَّف </a:t>
            </a:r>
            <a:r>
              <a:rPr lang="ar-EG" b="1" dirty="0">
                <a:solidFill>
                  <a:srgbClr val="7030A0"/>
                </a:solidFill>
              </a:rPr>
              <a:t>التقسيم </a:t>
            </a:r>
            <a:r>
              <a:rPr lang="ar-EG" b="1" dirty="0" err="1">
                <a:solidFill>
                  <a:srgbClr val="7030A0"/>
                </a:solidFill>
              </a:rPr>
              <a:t>السيكوجرافي</a:t>
            </a:r>
            <a:r>
              <a:rPr lang="ar-EG" b="1" dirty="0">
                <a:solidFill>
                  <a:srgbClr val="7030A0"/>
                </a:solidFill>
              </a:rPr>
              <a:t> </a:t>
            </a:r>
            <a:r>
              <a:rPr lang="ar-EG" b="1" dirty="0"/>
              <a:t>بأنه أسلوب تجزئة السوق حيث يتم تشكيل المجموعات وفقًا للسمات النفسية التي تؤثر على عادات الاستهلاك المستمدة من نمط حياة الناس وتفضيلاتهم. يتم إجراؤه بشكل أساسي على أساس “كيف” يفكر الناس و “ماذا” يطمحون في حياتهم.</a:t>
            </a:r>
            <a:endParaRPr lang="en-US" b="1" dirty="0"/>
          </a:p>
        </p:txBody>
      </p:sp>
    </p:spTree>
    <p:extLst>
      <p:ext uri="{BB962C8B-B14F-4D97-AF65-F5344CB8AC3E}">
        <p14:creationId xmlns:p14="http://schemas.microsoft.com/office/powerpoint/2010/main" val="1705998897"/>
      </p:ext>
    </p:extLst>
  </p:cSld>
  <p:clrMapOvr>
    <a:masterClrMapping/>
  </p:clrMapOvr>
  <p:transition spd="slow">
    <p:comb/>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812452-8EEC-2F76-5EC2-D63D85FA6662}"/>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56B5309E-C4BB-83B1-AABB-C92B27517A38}"/>
              </a:ext>
            </a:extLst>
          </p:cNvPr>
          <p:cNvSpPr txBox="1"/>
          <p:nvPr/>
        </p:nvSpPr>
        <p:spPr>
          <a:xfrm>
            <a:off x="331642" y="1070003"/>
            <a:ext cx="11075670" cy="5816977"/>
          </a:xfrm>
          <a:prstGeom prst="rect">
            <a:avLst/>
          </a:prstGeom>
          <a:noFill/>
        </p:spPr>
        <p:txBody>
          <a:bodyPr wrap="square" rtlCol="0">
            <a:spAutoFit/>
          </a:bodyPr>
          <a:lstStyle/>
          <a:p>
            <a:pPr algn="ctr" rtl="1"/>
            <a:r>
              <a:rPr lang="ar-EG" sz="3600" b="1" dirty="0">
                <a:solidFill>
                  <a:srgbClr val="00B0F0"/>
                </a:solidFill>
                <a:latin typeface="Times New Roman" panose="02020603050405020304" pitchFamily="18" charset="0"/>
                <a:cs typeface="Times New Roman" panose="02020603050405020304" pitchFamily="18" charset="0"/>
              </a:rPr>
              <a:t>أمثلة التجزئة </a:t>
            </a:r>
            <a:r>
              <a:rPr lang="ar-EG" sz="3600" b="1" dirty="0" err="1">
                <a:solidFill>
                  <a:srgbClr val="00B0F0"/>
                </a:solidFill>
                <a:latin typeface="Times New Roman" panose="02020603050405020304" pitchFamily="18" charset="0"/>
                <a:cs typeface="Times New Roman" panose="02020603050405020304" pitchFamily="18" charset="0"/>
              </a:rPr>
              <a:t>السيكوجرافية</a:t>
            </a:r>
            <a:r>
              <a:rPr lang="ar-EG" sz="3600" b="1" dirty="0">
                <a:solidFill>
                  <a:srgbClr val="00B0F0"/>
                </a:solidFill>
                <a:latin typeface="Times New Roman" panose="02020603050405020304" pitchFamily="18" charset="0"/>
                <a:cs typeface="Times New Roman" panose="02020603050405020304" pitchFamily="18" charset="0"/>
              </a:rPr>
              <a:t> :</a:t>
            </a:r>
            <a:endParaRPr lang="ar-EG" sz="3600" b="1" dirty="0">
              <a:solidFill>
                <a:schemeClr val="bg1"/>
              </a:solidFill>
              <a:latin typeface="Times New Roman" panose="02020603050405020304" pitchFamily="18" charset="0"/>
              <a:cs typeface="Times New Roman" panose="02020603050405020304" pitchFamily="18" charset="0"/>
            </a:endParaRPr>
          </a:p>
          <a:p>
            <a:pPr algn="r" rtl="1"/>
            <a:r>
              <a:rPr lang="ar-EG" sz="2800" b="1" dirty="0">
                <a:solidFill>
                  <a:schemeClr val="bg1"/>
                </a:solidFill>
                <a:latin typeface="Times New Roman" panose="02020603050405020304" pitchFamily="18" charset="0"/>
                <a:cs typeface="Times New Roman" panose="02020603050405020304" pitchFamily="18" charset="0"/>
              </a:rPr>
              <a:t>• من الأمثلة الشائعة للتجزئة </a:t>
            </a:r>
            <a:r>
              <a:rPr lang="ar-EG" sz="2800" b="1" dirty="0" err="1">
                <a:solidFill>
                  <a:schemeClr val="bg1"/>
                </a:solidFill>
                <a:latin typeface="Times New Roman" panose="02020603050405020304" pitchFamily="18" charset="0"/>
                <a:cs typeface="Times New Roman" panose="02020603050405020304" pitchFamily="18" charset="0"/>
              </a:rPr>
              <a:t>السيكوجرافية</a:t>
            </a:r>
            <a:r>
              <a:rPr lang="ar-EG" sz="2800" b="1" dirty="0">
                <a:solidFill>
                  <a:schemeClr val="bg1"/>
                </a:solidFill>
                <a:latin typeface="Times New Roman" panose="02020603050405020304" pitchFamily="18" charset="0"/>
                <a:cs typeface="Times New Roman" panose="02020603050405020304" pitchFamily="18" charset="0"/>
              </a:rPr>
              <a:t> </a:t>
            </a:r>
            <a:r>
              <a:rPr lang="ar-EG" sz="2800" b="1" dirty="0">
                <a:solidFill>
                  <a:srgbClr val="FF0000"/>
                </a:solidFill>
                <a:latin typeface="Times New Roman" panose="02020603050405020304" pitchFamily="18" charset="0"/>
                <a:cs typeface="Times New Roman" panose="02020603050405020304" pitchFamily="18" charset="0"/>
              </a:rPr>
              <a:t>علامة تجارية فاخرة لتصنيع الأجهزة المحمولة </a:t>
            </a:r>
            <a:r>
              <a:rPr lang="ar-EG" sz="2800" b="1" dirty="0">
                <a:solidFill>
                  <a:schemeClr val="bg1"/>
                </a:solidFill>
                <a:latin typeface="Times New Roman" panose="02020603050405020304" pitchFamily="18" charset="0"/>
                <a:cs typeface="Times New Roman" panose="02020603050405020304" pitchFamily="18" charset="0"/>
              </a:rPr>
              <a:t>متخصصة في التخصيص. </a:t>
            </a:r>
          </a:p>
          <a:p>
            <a:pPr algn="r" rtl="1"/>
            <a:r>
              <a:rPr lang="ar-EG" sz="2800" b="1" dirty="0">
                <a:solidFill>
                  <a:schemeClr val="bg1"/>
                </a:solidFill>
                <a:latin typeface="Times New Roman" panose="02020603050405020304" pitchFamily="18" charset="0"/>
                <a:cs typeface="Times New Roman" panose="02020603050405020304" pitchFamily="18" charset="0"/>
              </a:rPr>
              <a:t>• هذه الهواتف المحمولة غير متوفرة للأشخاص من كل فئة. يعد </a:t>
            </a:r>
            <a:r>
              <a:rPr lang="ar-EG" sz="2800" b="1" dirty="0">
                <a:solidFill>
                  <a:srgbClr val="FF0000"/>
                </a:solidFill>
                <a:latin typeface="Times New Roman" panose="02020603050405020304" pitchFamily="18" charset="0"/>
                <a:cs typeface="Times New Roman" panose="02020603050405020304" pitchFamily="18" charset="0"/>
              </a:rPr>
              <a:t>مستوى معيشيًا معينًا ودخل الأسرة </a:t>
            </a:r>
            <a:r>
              <a:rPr lang="ar-EG" sz="2800" b="1" dirty="0">
                <a:solidFill>
                  <a:schemeClr val="bg1"/>
                </a:solidFill>
                <a:latin typeface="Times New Roman" panose="02020603050405020304" pitchFamily="18" charset="0"/>
                <a:cs typeface="Times New Roman" panose="02020603050405020304" pitchFamily="18" charset="0"/>
              </a:rPr>
              <a:t>ضروريًا لتتمكن من شراء هاتف محمول</a:t>
            </a:r>
            <a:r>
              <a:rPr lang="ar-EG" sz="2800" b="1" dirty="0">
                <a:solidFill>
                  <a:srgbClr val="FF0000"/>
                </a:solidFill>
                <a:latin typeface="Times New Roman" panose="02020603050405020304" pitchFamily="18" charset="0"/>
                <a:cs typeface="Times New Roman" panose="02020603050405020304" pitchFamily="18" charset="0"/>
              </a:rPr>
              <a:t> باهظ الثمن </a:t>
            </a:r>
            <a:r>
              <a:rPr lang="ar-EG" sz="2800" b="1" dirty="0">
                <a:solidFill>
                  <a:schemeClr val="bg1"/>
                </a:solidFill>
                <a:latin typeface="Times New Roman" panose="02020603050405020304" pitchFamily="18" charset="0"/>
                <a:cs typeface="Times New Roman" panose="02020603050405020304" pitchFamily="18" charset="0"/>
              </a:rPr>
              <a:t>يتم تخصيصه لكل عميل.</a:t>
            </a:r>
          </a:p>
          <a:p>
            <a:pPr algn="r" rtl="1"/>
            <a:r>
              <a:rPr lang="ar-EG" sz="2800" b="1" dirty="0">
                <a:solidFill>
                  <a:schemeClr val="bg1"/>
                </a:solidFill>
                <a:latin typeface="Times New Roman" panose="02020603050405020304" pitchFamily="18" charset="0"/>
                <a:cs typeface="Times New Roman" panose="02020603050405020304" pitchFamily="18" charset="0"/>
              </a:rPr>
              <a:t>• باستخدام التجزئة </a:t>
            </a:r>
            <a:r>
              <a:rPr lang="ar-EG" sz="2800" b="1" dirty="0" err="1">
                <a:solidFill>
                  <a:schemeClr val="bg1"/>
                </a:solidFill>
                <a:latin typeface="Times New Roman" panose="02020603050405020304" pitchFamily="18" charset="0"/>
                <a:cs typeface="Times New Roman" panose="02020603050405020304" pitchFamily="18" charset="0"/>
              </a:rPr>
              <a:t>السيكوجرافية</a:t>
            </a:r>
            <a:r>
              <a:rPr lang="ar-EG" sz="2800" b="1" dirty="0">
                <a:solidFill>
                  <a:schemeClr val="bg1"/>
                </a:solidFill>
                <a:latin typeface="Times New Roman" panose="02020603050405020304" pitchFamily="18" charset="0"/>
                <a:cs typeface="Times New Roman" panose="02020603050405020304" pitchFamily="18" charset="0"/>
              </a:rPr>
              <a:t> للسوق، يمكن لفريق التسويق لهذه العلامة التجارية لتصنيع الأجهزة المحمولة تقسيم السوق المستهدفة وفقًا </a:t>
            </a:r>
            <a:r>
              <a:rPr lang="ar-EG" sz="2800" b="1" dirty="0">
                <a:solidFill>
                  <a:srgbClr val="FF0000"/>
                </a:solidFill>
                <a:latin typeface="Times New Roman" panose="02020603050405020304" pitchFamily="18" charset="0"/>
                <a:cs typeface="Times New Roman" panose="02020603050405020304" pitchFamily="18" charset="0"/>
              </a:rPr>
              <a:t>لوضعهم الاجتماعي </a:t>
            </a:r>
            <a:r>
              <a:rPr lang="ar-EG" sz="2800" b="1" dirty="0">
                <a:solidFill>
                  <a:schemeClr val="bg1"/>
                </a:solidFill>
                <a:latin typeface="Times New Roman" panose="02020603050405020304" pitchFamily="18" charset="0"/>
                <a:cs typeface="Times New Roman" panose="02020603050405020304" pitchFamily="18" charset="0"/>
              </a:rPr>
              <a:t>أولاً ثم على </a:t>
            </a:r>
            <a:r>
              <a:rPr lang="ar-EG" sz="2800" b="1" dirty="0">
                <a:solidFill>
                  <a:srgbClr val="FF0000"/>
                </a:solidFill>
                <a:latin typeface="Times New Roman" panose="02020603050405020304" pitchFamily="18" charset="0"/>
                <a:cs typeface="Times New Roman" panose="02020603050405020304" pitchFamily="18" charset="0"/>
              </a:rPr>
              <a:t>أساس أنماط الحياة أو المواقف أو الشخصية. </a:t>
            </a:r>
          </a:p>
          <a:p>
            <a:pPr algn="r" rtl="1"/>
            <a:r>
              <a:rPr lang="ar-EG" sz="2800" b="1" dirty="0">
                <a:solidFill>
                  <a:schemeClr val="bg1"/>
                </a:solidFill>
                <a:latin typeface="Times New Roman" panose="02020603050405020304" pitchFamily="18" charset="0"/>
                <a:cs typeface="Times New Roman" panose="02020603050405020304" pitchFamily="18" charset="0"/>
              </a:rPr>
              <a:t>• يمكنهم أيضًا تقييم نفس المتغيرات للسوق المستهدف لمنافسهم وكذلك من أجل اختيار أفضل للسوق لأنشطة العلامات التجارية الخاصة بهم.</a:t>
            </a:r>
          </a:p>
          <a:p>
            <a:pPr algn="r" rtl="1"/>
            <a:r>
              <a:rPr lang="ar-EG" sz="2800" b="1" dirty="0">
                <a:solidFill>
                  <a:schemeClr val="bg1"/>
                </a:solidFill>
                <a:latin typeface="Times New Roman" panose="02020603050405020304" pitchFamily="18" charset="0"/>
                <a:cs typeface="Times New Roman" panose="02020603050405020304" pitchFamily="18" charset="0"/>
              </a:rPr>
              <a:t>يمكن أن يمتد هذا المثال إلى الأسواق الأخرى أيضًا. تعد صناعة الأغذية العضوية واحدة من أسرع الصناعات نموًا وتركز على جمهور مستهدف محدد. هنا مرة أخرى حيث يمكن أن يلعب التقسيم النفسي دورًا رئيسيًا.</a:t>
            </a:r>
          </a:p>
        </p:txBody>
      </p:sp>
      <p:sp>
        <p:nvSpPr>
          <p:cNvPr id="29" name="Rectangle 28">
            <a:extLst>
              <a:ext uri="{FF2B5EF4-FFF2-40B4-BE49-F238E27FC236}">
                <a16:creationId xmlns:a16="http://schemas.microsoft.com/office/drawing/2014/main" id="{2706C879-78C3-46D3-5BAE-8F76D33AB806}"/>
              </a:ext>
            </a:extLst>
          </p:cNvPr>
          <p:cNvSpPr/>
          <p:nvPr/>
        </p:nvSpPr>
        <p:spPr>
          <a:xfrm flipV="1">
            <a:off x="-309483" y="958791"/>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FB39B7C-F5AD-43F9-AEC3-759578A034E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Rectangle 2">
            <a:extLst>
              <a:ext uri="{FF2B5EF4-FFF2-40B4-BE49-F238E27FC236}">
                <a16:creationId xmlns:a16="http://schemas.microsoft.com/office/drawing/2014/main" id="{2559139E-3B8D-8565-404A-F5C942BDEFB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7BE49E23-CC90-283E-A29E-8179C7FAA7B7}"/>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E0177022-AFCF-2354-792C-521F2600F75B}"/>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10" name="Explosion: 8 Points 9">
            <a:extLst>
              <a:ext uri="{FF2B5EF4-FFF2-40B4-BE49-F238E27FC236}">
                <a16:creationId xmlns:a16="http://schemas.microsoft.com/office/drawing/2014/main" id="{46AB5A87-6B21-2459-31E5-4CC7787ADBF8}"/>
              </a:ext>
            </a:extLst>
          </p:cNvPr>
          <p:cNvSpPr/>
          <p:nvPr/>
        </p:nvSpPr>
        <p:spPr>
          <a:xfrm>
            <a:off x="1516275" y="247288"/>
            <a:ext cx="2171528" cy="1303020"/>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Live</a:t>
            </a:r>
          </a:p>
        </p:txBody>
      </p:sp>
      <p:sp>
        <p:nvSpPr>
          <p:cNvPr id="7" name="TextBox 6">
            <a:extLst>
              <a:ext uri="{FF2B5EF4-FFF2-40B4-BE49-F238E27FC236}">
                <a16:creationId xmlns:a16="http://schemas.microsoft.com/office/drawing/2014/main" id="{7E897F68-3B64-170C-8FE1-5AA2646F0281}"/>
              </a:ext>
            </a:extLst>
          </p:cNvPr>
          <p:cNvSpPr txBox="1"/>
          <p:nvPr/>
        </p:nvSpPr>
        <p:spPr>
          <a:xfrm>
            <a:off x="2482503" y="344115"/>
            <a:ext cx="6400800" cy="461665"/>
          </a:xfrm>
          <a:prstGeom prst="rect">
            <a:avLst/>
          </a:prstGeom>
          <a:noFill/>
        </p:spPr>
        <p:txBody>
          <a:bodyPr wrap="square">
            <a:spAutoFit/>
          </a:bodyPr>
          <a:lstStyle/>
          <a:p>
            <a:pPr algn="r" rtl="1"/>
            <a:r>
              <a:rPr lang="ar-EG" sz="2400" b="1" dirty="0">
                <a:solidFill>
                  <a:srgbClr val="FFFF00"/>
                </a:solidFill>
              </a:rPr>
              <a:t>“كيف” يفكر الناس و “ماذا” يطمحون في حياتهم</a:t>
            </a:r>
            <a:endParaRPr lang="en-US" sz="2400" dirty="0">
              <a:solidFill>
                <a:srgbClr val="FFFF00"/>
              </a:solidFill>
            </a:endParaRPr>
          </a:p>
        </p:txBody>
      </p:sp>
    </p:spTree>
    <p:extLst>
      <p:ext uri="{BB962C8B-B14F-4D97-AF65-F5344CB8AC3E}">
        <p14:creationId xmlns:p14="http://schemas.microsoft.com/office/powerpoint/2010/main" val="914162620"/>
      </p:ext>
    </p:extLst>
  </p:cSld>
  <p:clrMapOvr>
    <a:masterClrMapping/>
  </p:clrMapOvr>
  <p:transition spd="slow">
    <p:comb/>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تحليل الجمهور </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dirty="0">
                <a:solidFill>
                  <a:schemeClr val="bg1"/>
                </a:solidFill>
                <a:latin typeface="Times New Roman" panose="02020603050405020304" pitchFamily="18" charset="0"/>
                <a:cs typeface="Times New Roman" panose="02020603050405020304" pitchFamily="18" charset="0"/>
              </a:rPr>
              <a:t>محاضرة</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06</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761999" y="1124744"/>
            <a:ext cx="10709563"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sz="3600" b="1" kern="100" dirty="0">
                <a:solidFill>
                  <a:srgbClr val="C00000"/>
                </a:solidFill>
                <a:latin typeface="Calibri" panose="020F0502020204030204" pitchFamily="34" charset="0"/>
                <a:cs typeface="Times New Roman" panose="02020603050405020304" pitchFamily="18" charset="0"/>
              </a:rPr>
              <a:t>التحليل السيكوجرافي</a:t>
            </a:r>
          </a:p>
          <a:p>
            <a:pPr marL="0" indent="0" algn="just" rtl="1">
              <a:lnSpc>
                <a:spcPts val="4000"/>
              </a:lnSpc>
              <a:buNone/>
            </a:pPr>
            <a:endParaRPr lang="ar-EG" sz="3200" b="1" kern="100" dirty="0">
              <a:latin typeface="Calibri" panose="020F0502020204030204" pitchFamily="34" charset="0"/>
              <a:cs typeface="Times New Roman" panose="02020603050405020304" pitchFamily="18" charset="0"/>
            </a:endParaRPr>
          </a:p>
          <a:p>
            <a:pPr algn="just" rtl="1">
              <a:lnSpc>
                <a:spcPts val="4000"/>
              </a:lnSpc>
              <a:buFont typeface="Wingdings" panose="05000000000000000000" pitchFamily="2" charset="2"/>
              <a:buChar char="§"/>
            </a:pPr>
            <a:r>
              <a:rPr lang="ar-EG" sz="3200" b="1" kern="100" dirty="0">
                <a:latin typeface="Calibri" panose="020F0502020204030204" pitchFamily="34" charset="0"/>
                <a:cs typeface="Times New Roman" panose="02020603050405020304" pitchFamily="18" charset="0"/>
              </a:rPr>
              <a:t>قد تكون هناك مفاهيم خاطئة أو صور نمطية حول موضوعك ويعرفها الناس بالفعل. عندما تقوم بتحليل الجمهور المستهدف، قم بتضمين أسئلة توضح مدى معرفة جمهورك بالفعل بقضيتك. حاول معرفة ما إذا كان لديهم أي قوالب نمطية أو أفكار مفرطة في التبسيط أو معتقدات متحيزة حول هذا الموضوع. قد يؤدي هذا إلى تغيير الرسالة التي تريد إرسالها وكيف تريد إرسالها.</a:t>
            </a:r>
          </a:p>
        </p:txBody>
      </p:sp>
    </p:spTree>
    <p:extLst>
      <p:ext uri="{BB962C8B-B14F-4D97-AF65-F5344CB8AC3E}">
        <p14:creationId xmlns:p14="http://schemas.microsoft.com/office/powerpoint/2010/main" val="1687050955"/>
      </p:ext>
    </p:extLst>
  </p:cSld>
  <p:clrMapOvr>
    <a:masterClrMapping/>
  </p:clrMapOvr>
  <p:transition spd="slow">
    <p:comb/>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تحليل الجمهور </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dirty="0">
                <a:solidFill>
                  <a:schemeClr val="bg1"/>
                </a:solidFill>
                <a:latin typeface="Times New Roman" panose="02020603050405020304" pitchFamily="18" charset="0"/>
                <a:cs typeface="Times New Roman" panose="02020603050405020304" pitchFamily="18" charset="0"/>
              </a:rPr>
              <a:t>محاضرة</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06</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695325" y="1124744"/>
            <a:ext cx="10776238"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sz="3200" b="1" kern="100" dirty="0">
                <a:solidFill>
                  <a:srgbClr val="C00000"/>
                </a:solidFill>
                <a:latin typeface="Calibri" panose="020F0502020204030204" pitchFamily="34" charset="0"/>
                <a:cs typeface="Times New Roman" panose="02020603050405020304" pitchFamily="18" charset="0"/>
              </a:rPr>
              <a:t>التحليل السيكوجرافي</a:t>
            </a:r>
            <a:endParaRPr lang="ar-EG" b="1" kern="100" dirty="0">
              <a:latin typeface="Calibri" panose="020F0502020204030204" pitchFamily="34" charset="0"/>
              <a:cs typeface="Times New Roman" panose="02020603050405020304" pitchFamily="18" charset="0"/>
            </a:endParaRPr>
          </a:p>
          <a:p>
            <a:pPr algn="just" rtl="1">
              <a:lnSpc>
                <a:spcPts val="4000"/>
              </a:lnSpc>
              <a:buFont typeface="Wingdings" panose="05000000000000000000" pitchFamily="2" charset="2"/>
              <a:buChar char="§"/>
            </a:pPr>
            <a:r>
              <a:rPr lang="ar-EG" b="1" kern="100" dirty="0">
                <a:latin typeface="Calibri" panose="020F0502020204030204" pitchFamily="34" charset="0"/>
                <a:cs typeface="Times New Roman" panose="02020603050405020304" pitchFamily="18" charset="0"/>
              </a:rPr>
              <a:t> من ناحية أخرى، فإن الأفكار الموجودة مسبقًا حول علامتك التجارية تدور حول كيفية رؤية العملاء لك في البداية. ولكن سيكون من الأفضل أن تركز على تلبية احتياجات واهتمامات الجمهور المستهدف، وليس على تغيير رأيهم عنك أو إدارة صورتك.</a:t>
            </a:r>
          </a:p>
          <a:p>
            <a:pPr algn="just" rtl="1">
              <a:lnSpc>
                <a:spcPts val="4000"/>
              </a:lnSpc>
              <a:buFont typeface="Wingdings" panose="05000000000000000000" pitchFamily="2" charset="2"/>
              <a:buChar char="§"/>
            </a:pPr>
            <a:r>
              <a:rPr lang="ar-EG" b="1" kern="100" dirty="0">
                <a:latin typeface="Calibri" panose="020F0502020204030204" pitchFamily="34" charset="0"/>
                <a:cs typeface="Times New Roman" panose="02020603050405020304" pitchFamily="18" charset="0"/>
              </a:rPr>
              <a:t>تُعد </a:t>
            </a:r>
            <a:r>
              <a:rPr lang="en-US" b="1" kern="100" dirty="0">
                <a:latin typeface="Calibri" panose="020F0502020204030204" pitchFamily="34" charset="0"/>
                <a:cs typeface="Times New Roman" panose="02020603050405020304" pitchFamily="18" charset="0"/>
              </a:rPr>
              <a:t>Google Trends </a:t>
            </a:r>
            <a:r>
              <a:rPr lang="ar-EG" b="1" kern="100" dirty="0">
                <a:latin typeface="Calibri" panose="020F0502020204030204" pitchFamily="34" charset="0"/>
                <a:cs typeface="Times New Roman" panose="02020603050405020304" pitchFamily="18" charset="0"/>
              </a:rPr>
              <a:t> طريقة واحدة لإجراء تحليل نفسي. </a:t>
            </a:r>
          </a:p>
          <a:p>
            <a:pPr algn="just" rtl="1">
              <a:lnSpc>
                <a:spcPts val="4000"/>
              </a:lnSpc>
              <a:buFont typeface="Wingdings" panose="05000000000000000000" pitchFamily="2" charset="2"/>
              <a:buChar char="§"/>
            </a:pPr>
            <a:r>
              <a:rPr lang="ar-EG" b="1" kern="100" dirty="0">
                <a:latin typeface="Calibri" panose="020F0502020204030204" pitchFamily="34" charset="0"/>
                <a:cs typeface="Times New Roman" panose="02020603050405020304" pitchFamily="18" charset="0"/>
              </a:rPr>
              <a:t>يمكن استخدام </a:t>
            </a:r>
            <a:r>
              <a:rPr lang="en-US" b="1" kern="100" dirty="0">
                <a:latin typeface="Calibri" panose="020F0502020204030204" pitchFamily="34" charset="0"/>
                <a:cs typeface="Times New Roman" panose="02020603050405020304" pitchFamily="18" charset="0"/>
              </a:rPr>
              <a:t>Google Trends </a:t>
            </a:r>
            <a:r>
              <a:rPr lang="ar-EG" b="1" kern="100" dirty="0">
                <a:latin typeface="Calibri" panose="020F0502020204030204" pitchFamily="34" charset="0"/>
                <a:cs typeface="Times New Roman" panose="02020603050405020304" pitchFamily="18" charset="0"/>
              </a:rPr>
              <a:t> للعثور على أحدث الاتجاهات، ولكن يمكن أيضًا استخدامها لتتبع أداء التسويق.</a:t>
            </a:r>
          </a:p>
        </p:txBody>
      </p:sp>
    </p:spTree>
    <p:extLst>
      <p:ext uri="{BB962C8B-B14F-4D97-AF65-F5344CB8AC3E}">
        <p14:creationId xmlns:p14="http://schemas.microsoft.com/office/powerpoint/2010/main" val="2727220945"/>
      </p:ext>
    </p:extLst>
  </p:cSld>
  <p:clrMapOvr>
    <a:masterClrMapping/>
  </p:clrMapOvr>
  <p:transition spd="slow">
    <p:comb/>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تحليل الجمهور </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dirty="0">
                <a:solidFill>
                  <a:schemeClr val="bg1"/>
                </a:solidFill>
                <a:latin typeface="Times New Roman" panose="02020603050405020304" pitchFamily="18" charset="0"/>
                <a:cs typeface="Times New Roman" panose="02020603050405020304" pitchFamily="18" charset="0"/>
              </a:rPr>
              <a:t>محاضرة</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06</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878773" y="1124744"/>
            <a:ext cx="10592789" cy="537667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sz="3200" b="1" kern="100" dirty="0">
                <a:solidFill>
                  <a:srgbClr val="00B050"/>
                </a:solidFill>
                <a:latin typeface="Calibri" panose="020F0502020204030204" pitchFamily="34" charset="0"/>
                <a:cs typeface="Times New Roman" panose="02020603050405020304" pitchFamily="18" charset="0"/>
              </a:rPr>
              <a:t>تحليل الموقف</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في عالم أشكال الكلام الأكثر تقليدية، </a:t>
            </a:r>
            <a:r>
              <a:rPr lang="ar-EG" b="1" kern="100" dirty="0">
                <a:solidFill>
                  <a:srgbClr val="C00000"/>
                </a:solidFill>
                <a:latin typeface="Calibri" panose="020F0502020204030204" pitchFamily="34" charset="0"/>
                <a:cs typeface="Times New Roman" panose="02020603050405020304" pitchFamily="18" charset="0"/>
              </a:rPr>
              <a:t>تشمل الجوانب الظرفية للجمهور حجم الجمهور، والموقف تجاه المتحدث، والمعرفة المسبقة بالموضوع، والمناسبة</a:t>
            </a:r>
            <a:r>
              <a:rPr lang="ar-EG" b="1" kern="100" dirty="0">
                <a:latin typeface="Calibri" panose="020F0502020204030204" pitchFamily="34" charset="0"/>
                <a:cs typeface="Times New Roman" panose="02020603050405020304" pitchFamily="18" charset="0"/>
              </a:rPr>
              <a:t>.</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في عالم الإعلام والتسويق الرقمي، </a:t>
            </a:r>
            <a:r>
              <a:rPr lang="ar-EG" b="1" kern="100" dirty="0">
                <a:solidFill>
                  <a:schemeClr val="accent1"/>
                </a:solidFill>
                <a:latin typeface="Calibri" panose="020F0502020204030204" pitchFamily="34" charset="0"/>
                <a:cs typeface="Times New Roman" panose="02020603050405020304" pitchFamily="18" charset="0"/>
              </a:rPr>
              <a:t>يشير هذا إلى حجم الجمهور المستهدف، وموقفهم تجاه منتجك / شركتك، ومعرفتهم السابقة، ومواقع الويب أو قنوات التواصل الاجتماعي</a:t>
            </a:r>
            <a:r>
              <a:rPr lang="ar-EG" b="1" kern="100" dirty="0">
                <a:latin typeface="Calibri" panose="020F0502020204030204" pitchFamily="34" charset="0"/>
                <a:cs typeface="Times New Roman" panose="02020603050405020304" pitchFamily="18" charset="0"/>
              </a:rPr>
              <a:t>. يشاهدون إعلاناتك أو يتفاعلون مع منتجاتك وخدماتك من خلال هذا.</a:t>
            </a:r>
          </a:p>
        </p:txBody>
      </p:sp>
    </p:spTree>
    <p:extLst>
      <p:ext uri="{BB962C8B-B14F-4D97-AF65-F5344CB8AC3E}">
        <p14:creationId xmlns:p14="http://schemas.microsoft.com/office/powerpoint/2010/main" val="4223423942"/>
      </p:ext>
    </p:extLst>
  </p:cSld>
  <p:clrMapOvr>
    <a:masterClrMapping/>
  </p:clrMapOvr>
  <p:transition spd="slow">
    <p:comb/>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BFD3F6C3-820D-D0F6-C5F6-3B73FBC01ABF}"/>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تحليل الجمهور </a:t>
            </a: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A725E8E1-AE0D-AA3E-BCE0-20F260314F59}"/>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E3837BE-8FAB-1E66-A8CA-DF4364BEEFED}"/>
              </a:ext>
            </a:extLst>
          </p:cNvPr>
          <p:cNvSpPr txBox="1"/>
          <p:nvPr/>
        </p:nvSpPr>
        <p:spPr>
          <a:xfrm>
            <a:off x="270612" y="134467"/>
            <a:ext cx="1034822" cy="461665"/>
          </a:xfrm>
          <a:prstGeom prst="rect">
            <a:avLst/>
          </a:prstGeom>
          <a:noFill/>
        </p:spPr>
        <p:txBody>
          <a:bodyPr wrap="square" rtlCol="0">
            <a:spAutoFit/>
          </a:bodyPr>
          <a:lstStyle/>
          <a:p>
            <a:pPr algn="ctr"/>
            <a:r>
              <a:rPr lang="ar-EG" sz="2400" b="1" dirty="0">
                <a:solidFill>
                  <a:schemeClr val="bg1"/>
                </a:solidFill>
                <a:latin typeface="Times New Roman" panose="02020603050405020304" pitchFamily="18" charset="0"/>
                <a:cs typeface="Times New Roman" panose="02020603050405020304" pitchFamily="18" charset="0"/>
              </a:rPr>
              <a:t>محاضرة</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493AB9B-64E7-92AA-8C10-7BF2A052E179}"/>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06</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2" name="عنصر نائب للمحتوى 1">
            <a:extLst>
              <a:ext uri="{FF2B5EF4-FFF2-40B4-BE49-F238E27FC236}">
                <a16:creationId xmlns:a16="http://schemas.microsoft.com/office/drawing/2014/main" id="{D637B8E4-31C3-B661-8FB4-52DFF6047BF7}"/>
              </a:ext>
            </a:extLst>
          </p:cNvPr>
          <p:cNvSpPr txBox="1">
            <a:spLocks/>
          </p:cNvSpPr>
          <p:nvPr/>
        </p:nvSpPr>
        <p:spPr>
          <a:xfrm>
            <a:off x="855023" y="1124744"/>
            <a:ext cx="10616540" cy="494668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lnSpc>
                <a:spcPct val="150000"/>
              </a:lnSpc>
              <a:buNone/>
            </a:pPr>
            <a:r>
              <a:rPr lang="ar-EG" sz="3200" b="1" kern="100" dirty="0">
                <a:solidFill>
                  <a:srgbClr val="00B050"/>
                </a:solidFill>
                <a:latin typeface="Calibri" panose="020F0502020204030204" pitchFamily="34" charset="0"/>
                <a:cs typeface="Times New Roman" panose="02020603050405020304" pitchFamily="18" charset="0"/>
              </a:rPr>
              <a:t>تحليل الموقف</a:t>
            </a:r>
          </a:p>
          <a:p>
            <a:pPr marL="0" indent="0" algn="just" rtl="1">
              <a:lnSpc>
                <a:spcPct val="150000"/>
              </a:lnSpc>
              <a:buNone/>
            </a:pPr>
            <a:r>
              <a:rPr lang="ar-EG" b="1" kern="100" dirty="0">
                <a:latin typeface="Calibri" panose="020F0502020204030204" pitchFamily="34" charset="0"/>
                <a:cs typeface="Times New Roman" panose="02020603050405020304" pitchFamily="18" charset="0"/>
              </a:rPr>
              <a:t>يكون جمع هذه المعلومات أكثر صعوبة عندما يكون جمهورك مشتتًا جغرافيًا، لأنك لا تخاطب الجمهور مباشرة في هذا الوقت. ولكن، على غرار زعيم عالمي يلقي خطابًا، من الضروري معرفة كيفية إشراك العملاء المحتملين عبر الإنترنت، خاصة في عالم من الخيارات غير المحدودة ومعلومات الجمهور.</a:t>
            </a:r>
          </a:p>
        </p:txBody>
      </p:sp>
    </p:spTree>
    <p:extLst>
      <p:ext uri="{BB962C8B-B14F-4D97-AF65-F5344CB8AC3E}">
        <p14:creationId xmlns:p14="http://schemas.microsoft.com/office/powerpoint/2010/main" val="355523862"/>
      </p:ext>
    </p:extLst>
  </p:cSld>
  <p:clrMapOvr>
    <a:masterClrMapping/>
  </p:clrMapOvr>
  <p:transition spd="slow">
    <p:comb/>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02680"/>
            <a:ext cx="4955591" cy="51812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305434" y="1422209"/>
            <a:ext cx="4688741" cy="5078313"/>
          </a:xfrm>
          <a:prstGeom prst="rect">
            <a:avLst/>
          </a:prstGeom>
        </p:spPr>
        <p:txBody>
          <a:bodyPr wrap="square">
            <a:spAutoFit/>
          </a:bodyPr>
          <a:lstStyle/>
          <a:p>
            <a:pPr algn="just" rtl="1">
              <a:spcBef>
                <a:spcPts val="1200"/>
              </a:spcBef>
              <a:spcAft>
                <a:spcPts val="800"/>
              </a:spcAft>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موضوعات المحاضرة:</a:t>
            </a:r>
            <a:endParaRPr lang="ar-EG"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spcAft>
                <a:spcPts val="800"/>
              </a:spcAft>
              <a:buFont typeface="Wingdings" panose="05000000000000000000" pitchFamily="2" charset="2"/>
              <a:buChar char="ü"/>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مفهوم الجمهور المستهدف</a:t>
            </a:r>
          </a:p>
          <a:p>
            <a:pPr marL="742950" lvl="1" indent="-285750" algn="just" rtl="1">
              <a:spcAft>
                <a:spcPts val="800"/>
              </a:spcAft>
              <a:buFont typeface="Wingdings" panose="05000000000000000000" pitchFamily="2" charset="2"/>
              <a:buChar char="ü"/>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‬أنواع الجمهور المستهدف</a:t>
            </a:r>
          </a:p>
          <a:p>
            <a:pPr marL="742950" lvl="1" indent="-285750" algn="just" rtl="1">
              <a:spcAft>
                <a:spcPts val="800"/>
              </a:spcAft>
              <a:buFont typeface="Wingdings" panose="05000000000000000000" pitchFamily="2" charset="2"/>
              <a:buChar char="ü"/>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تحديد الجمهور المستهدف</a:t>
            </a:r>
          </a:p>
          <a:p>
            <a:pPr marL="742950" lvl="1" indent="-285750" algn="just" rtl="1">
              <a:spcAft>
                <a:spcPts val="800"/>
              </a:spcAft>
              <a:buFont typeface="Wingdings" panose="05000000000000000000" pitchFamily="2" charset="2"/>
              <a:buChar char="ü"/>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خصائص الجمهور المستهدف</a:t>
            </a:r>
          </a:p>
          <a:p>
            <a:pPr marL="742950" lvl="1" indent="-285750" algn="just" rtl="1">
              <a:spcAft>
                <a:spcPts val="800"/>
              </a:spcAft>
              <a:buFont typeface="Wingdings" panose="05000000000000000000" pitchFamily="2" charset="2"/>
              <a:buChar char="ü"/>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تحديد حجم العينة من الجمهور المستهدف</a:t>
            </a:r>
          </a:p>
          <a:p>
            <a:pPr marL="742950" lvl="1" indent="-285750" algn="just" rtl="1">
              <a:spcAft>
                <a:spcPts val="800"/>
              </a:spcAft>
              <a:buFont typeface="Wingdings" panose="05000000000000000000" pitchFamily="2" charset="2"/>
              <a:buChar char="ü"/>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تحليل الجمهور </a:t>
            </a:r>
          </a:p>
          <a:p>
            <a:pPr marL="1657350" lvl="3" indent="-285750" algn="just" rtl="1">
              <a:spcAft>
                <a:spcPts val="800"/>
              </a:spcAft>
              <a:buFont typeface="Wingdings" panose="05000000000000000000" pitchFamily="2" charset="2"/>
              <a:buChar char="ü"/>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التحليل الديموغرافي</a:t>
            </a:r>
          </a:p>
          <a:p>
            <a:pPr marL="1657350" lvl="3" indent="-285750" algn="just" rtl="1">
              <a:spcAft>
                <a:spcPts val="800"/>
              </a:spcAft>
              <a:buFont typeface="Wingdings" panose="05000000000000000000" pitchFamily="2" charset="2"/>
              <a:buChar char="ü"/>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التحليل السيكوجرافي</a:t>
            </a:r>
          </a:p>
          <a:p>
            <a:pPr marL="1657350" lvl="3" indent="-285750" algn="just" rtl="1">
              <a:spcAft>
                <a:spcPts val="800"/>
              </a:spcAft>
              <a:buFont typeface="Wingdings" panose="05000000000000000000" pitchFamily="2" charset="2"/>
              <a:buChar char="ü"/>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تحليل الموقف.</a:t>
            </a:r>
          </a:p>
        </p:txBody>
      </p:sp>
      <p:sp>
        <p:nvSpPr>
          <p:cNvPr id="17" name="TextBox 16">
            <a:extLst>
              <a:ext uri="{FF2B5EF4-FFF2-40B4-BE49-F238E27FC236}">
                <a16:creationId xmlns:a16="http://schemas.microsoft.com/office/drawing/2014/main" id="{954B34D3-F436-A1EE-53D3-534D66D793CE}"/>
              </a:ext>
            </a:extLst>
          </p:cNvPr>
          <p:cNvSpPr txBox="1"/>
          <p:nvPr/>
        </p:nvSpPr>
        <p:spPr>
          <a:xfrm>
            <a:off x="6405825" y="5054869"/>
            <a:ext cx="5041987" cy="769441"/>
          </a:xfrm>
          <a:prstGeom prst="rect">
            <a:avLst/>
          </a:prstGeom>
          <a:noFill/>
        </p:spPr>
        <p:txBody>
          <a:bodyPr wrap="square" rtlCol="0">
            <a:spAutoFit/>
          </a:bodyPr>
          <a:lstStyle/>
          <a:p>
            <a:pPr algn="ctr" rtl="1"/>
            <a:r>
              <a:rPr lang="ar-EG" sz="4400" b="1" dirty="0">
                <a:solidFill>
                  <a:srgbClr val="00B0F0"/>
                </a:solidFill>
                <a:latin typeface="Times New Roman" panose="02020603050405020304" pitchFamily="18" charset="0"/>
                <a:cs typeface="Times New Roman" panose="02020603050405020304" pitchFamily="18" charset="0"/>
              </a:rPr>
              <a:t>تحليل الجمهور</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10" name="TextBox 9">
            <a:extLst>
              <a:ext uri="{FF2B5EF4-FFF2-40B4-BE49-F238E27FC236}">
                <a16:creationId xmlns:a16="http://schemas.microsoft.com/office/drawing/2014/main" id="{1C96AA3A-0B40-52E2-3E12-275277CE80FD}"/>
              </a:ext>
            </a:extLst>
          </p:cNvPr>
          <p:cNvSpPr txBox="1"/>
          <p:nvPr/>
        </p:nvSpPr>
        <p:spPr>
          <a:xfrm>
            <a:off x="270612" y="134467"/>
            <a:ext cx="1034822" cy="461665"/>
          </a:xfrm>
          <a:prstGeom prst="rect">
            <a:avLst/>
          </a:prstGeom>
          <a:noFill/>
        </p:spPr>
        <p:txBody>
          <a:bodyPr wrap="square" rtlCol="0">
            <a:spAutoFit/>
          </a:bodyPr>
          <a:lstStyle/>
          <a:p>
            <a:pPr algn="ctr"/>
            <a:r>
              <a:rPr lang="ar-EG" sz="2400" b="1" dirty="0">
                <a:solidFill>
                  <a:schemeClr val="bg1"/>
                </a:solidFill>
                <a:latin typeface="Times New Roman" panose="02020603050405020304" pitchFamily="18" charset="0"/>
                <a:cs typeface="Times New Roman" panose="02020603050405020304" pitchFamily="18" charset="0"/>
              </a:rPr>
              <a:t>محاضرة</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E9E8AB1B-045F-B5A9-4743-21834951558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06</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3" name="Picture 12" descr="A book cover with a person walking on a head&#10;&#10;Description automatically generated">
            <a:extLst>
              <a:ext uri="{FF2B5EF4-FFF2-40B4-BE49-F238E27FC236}">
                <a16:creationId xmlns:a16="http://schemas.microsoft.com/office/drawing/2014/main" id="{DA8DD008-AD45-C319-7A16-D5A5E6F53F4A}"/>
              </a:ext>
            </a:extLst>
          </p:cNvPr>
          <p:cNvPicPr>
            <a:picLocks noChangeAspect="1"/>
          </p:cNvPicPr>
          <p:nvPr/>
        </p:nvPicPr>
        <p:blipFill rotWithShape="1">
          <a:blip r:embed="rId3">
            <a:extLst>
              <a:ext uri="{28A0092B-C50C-407E-A947-70E740481C1C}">
                <a14:useLocalDpi xmlns:a14="http://schemas.microsoft.com/office/drawing/2010/main" val="0"/>
              </a:ext>
            </a:extLst>
          </a:blip>
          <a:srcRect t="50220"/>
          <a:stretch/>
        </p:blipFill>
        <p:spPr>
          <a:xfrm flipH="1">
            <a:off x="6205277" y="1378706"/>
            <a:ext cx="5472684" cy="3413947"/>
          </a:xfrm>
          <a:prstGeom prst="rect">
            <a:avLst/>
          </a:prstGeom>
        </p:spPr>
      </p:pic>
      <p:sp>
        <p:nvSpPr>
          <p:cNvPr id="5" name="TextBox 4">
            <a:extLst>
              <a:ext uri="{FF2B5EF4-FFF2-40B4-BE49-F238E27FC236}">
                <a16:creationId xmlns:a16="http://schemas.microsoft.com/office/drawing/2014/main" id="{4A2C814B-3CF2-F329-E144-DE4A764D7252}"/>
              </a:ext>
            </a:extLst>
          </p:cNvPr>
          <p:cNvSpPr txBox="1"/>
          <p:nvPr/>
        </p:nvSpPr>
        <p:spPr>
          <a:xfrm>
            <a:off x="8107016" y="15905"/>
            <a:ext cx="1115474" cy="646331"/>
          </a:xfrm>
          <a:prstGeom prst="rect">
            <a:avLst/>
          </a:prstGeom>
          <a:noFill/>
        </p:spPr>
        <p:txBody>
          <a:bodyPr wrap="square" rtlCol="0">
            <a:spAutoFit/>
          </a:bodyPr>
          <a:lstStyle/>
          <a:p>
            <a:pPr algn="r" rtl="1"/>
            <a:r>
              <a:rPr lang="ar-EG" sz="3600" b="1" dirty="0">
                <a:solidFill>
                  <a:schemeClr val="bg1"/>
                </a:solidFill>
                <a:latin typeface="Times New Roman" panose="02020603050405020304" pitchFamily="18" charset="0"/>
                <a:cs typeface="Times New Roman" panose="02020603050405020304" pitchFamily="18" charset="0"/>
              </a:rPr>
              <a:t>خاتمة</a:t>
            </a:r>
          </a:p>
        </p:txBody>
      </p:sp>
    </p:spTree>
    <p:extLst>
      <p:ext uri="{BB962C8B-B14F-4D97-AF65-F5344CB8AC3E}">
        <p14:creationId xmlns:p14="http://schemas.microsoft.com/office/powerpoint/2010/main" val="4266869860"/>
      </p:ext>
    </p:extLst>
  </p:cSld>
  <p:clrMapOvr>
    <a:masterClrMapping/>
  </p:clrMapOvr>
  <p:transition spd="slow">
    <p:comb/>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id="{F302B31E-7905-011C-84CF-EEAEA8E33539}"/>
              </a:ext>
            </a:extLst>
          </p:cNvPr>
          <p:cNvSpPr txBox="1"/>
          <p:nvPr/>
        </p:nvSpPr>
        <p:spPr>
          <a:xfrm>
            <a:off x="762000" y="1334770"/>
            <a:ext cx="10734675" cy="4851841"/>
          </a:xfrm>
          <a:prstGeom prst="rect">
            <a:avLst/>
          </a:prstGeom>
          <a:noFill/>
        </p:spPr>
        <p:txBody>
          <a:bodyPr wrap="square" rtlCol="0">
            <a:spAutoFit/>
          </a:bodyPr>
          <a:lstStyle/>
          <a:p>
            <a:pPr marL="342900" lvl="0" indent="-342900" algn="just" rtl="1">
              <a:lnSpc>
                <a:spcPct val="115000"/>
              </a:lnSpc>
              <a:buFont typeface="Symbol" panose="05050102010706020507" pitchFamily="18" charset="2"/>
              <a:buChar char=""/>
            </a:pP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الشعار، محمد راتب. (2060). "مهارات الإقناع بالوسائل الإلكترونية." الجامعة الافتراضية السورية، سوريا. متاح على الرابط </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https://pedia.svuonline.org/course/view.php?id=531&amp;lang=ar</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EG" sz="1800" kern="100" dirty="0" err="1">
                <a:effectLst/>
                <a:latin typeface="Calibri" panose="020F0502020204030204" pitchFamily="34" charset="0"/>
                <a:ea typeface="Calibri" panose="020F0502020204030204" pitchFamily="34" charset="0"/>
                <a:cs typeface="Times New Roman" panose="02020603050405020304" pitchFamily="18" charset="0"/>
              </a:rPr>
              <a:t>لاكاني</a:t>
            </a: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 ديف؛ عاطف، زينب؛ عادل، سارة. (٢٠١٦). "الإقناع: فن الفوز بما تريد.". مؤسسة هنداوي، المملكة المتحدة. متاح على الرابط </a:t>
            </a:r>
            <a:r>
              <a:rPr lang="en-US" sz="1800" u="none" strike="noStrike"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2"/>
              </a:rPr>
              <a:t>https://www.hindawi.org/books/80637930</a:t>
            </a:r>
            <a:r>
              <a:rPr lang="ar-EG" sz="1800" u="none" strike="noStrike"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2"/>
              </a:rPr>
              <a:t>/</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عبد الفتاح، أماني. (2068). "مهارات الاتصال والتفاعل والعلاقات الإنسانية." مكتبة الأنجلو المصرية، مصر.</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ب. </a:t>
            </a:r>
            <a:r>
              <a:rPr lang="ar-EG" sz="1800" kern="100" dirty="0" err="1">
                <a:effectLst/>
                <a:latin typeface="Calibri" panose="020F0502020204030204" pitchFamily="34" charset="0"/>
                <a:ea typeface="Calibri" panose="020F0502020204030204" pitchFamily="34" charset="0"/>
                <a:cs typeface="Times New Roman" panose="02020603050405020304" pitchFamily="18" charset="0"/>
              </a:rPr>
              <a:t>سيالديني</a:t>
            </a: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 روبرت؛ الأيوبي، سامر. (2060). "كتاب التأثير: علم نفس الإقناع." العبيكان – كلمة ، المملكة العربية السعودية. متاح على الرابط </a:t>
            </a:r>
            <a:r>
              <a:rPr lang="en-US" sz="1800" u="none" strike="noStrike"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3"/>
              </a:rPr>
              <a:t>https://books4arabs.com/B7/books4arab.com.BOOK0606.pdf</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EG" sz="1800" kern="100" dirty="0" err="1">
                <a:effectLst/>
                <a:latin typeface="Calibri" panose="020F0502020204030204" pitchFamily="34" charset="0"/>
                <a:ea typeface="Calibri" panose="020F0502020204030204" pitchFamily="34" charset="0"/>
                <a:cs typeface="Times New Roman" panose="02020603050405020304" pitchFamily="18" charset="0"/>
              </a:rPr>
              <a:t>بورج</a:t>
            </a: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 جيمس. (2009). "الإقناع: فن إقناع الآخرين." مكتبة جرير، المملكة العربية السعودية. متاح على الرابط </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https://maktbah.net/%D9%83%D8%AA%D8%A7%D8%A8-%D8%A7%D9%84%D8%A5%D9%82%D9%86%D8%A7%D8%B9-%D9%81%D9%86-%D8%A5%D9%82%D9%86%D8%A7%D8%B9-%D8%A7%D9%84%D8%A3%D8%AE%D8%B1%D9%8A%D9%86-%D8%AC%D9%8A%D9%85%D8%B3-%D8%A8%D9%88%D8%B1</a:t>
            </a: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spcAft>
                <a:spcPts val="800"/>
              </a:spcAft>
              <a:buFont typeface="Symbol" panose="05050102010706020507" pitchFamily="18" charset="2"/>
              <a:buChar char=""/>
            </a:pP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الشوا، سوزان. (2007). "فن الإقناع: فنون ومهارات جديدة تقنيات فعالة." الأجيال للنشر والتوزيع، مصر. متاح على الرابط </a:t>
            </a:r>
            <a:r>
              <a:rPr lang="en-US" sz="1800" u="none" strike="noStrike"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4"/>
              </a:rPr>
              <a:t>https://books-library.net/free-68512381-download</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2" name="TextBox 1">
            <a:extLst>
              <a:ext uri="{FF2B5EF4-FFF2-40B4-BE49-F238E27FC236}">
                <a16:creationId xmlns:a16="http://schemas.microsoft.com/office/drawing/2014/main" id="{BFD3F6C3-820D-D0F6-C5F6-3B73FBC01ABF}"/>
              </a:ext>
            </a:extLst>
          </p:cNvPr>
          <p:cNvSpPr txBox="1"/>
          <p:nvPr/>
        </p:nvSpPr>
        <p:spPr>
          <a:xfrm>
            <a:off x="1630613" y="272562"/>
            <a:ext cx="3902032"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المراجع المقترحة للمقرر</a:t>
            </a:r>
          </a:p>
        </p:txBody>
      </p:sp>
      <p:sp>
        <p:nvSpPr>
          <p:cNvPr id="3" name="Rectangle 2">
            <a:extLst>
              <a:ext uri="{FF2B5EF4-FFF2-40B4-BE49-F238E27FC236}">
                <a16:creationId xmlns:a16="http://schemas.microsoft.com/office/drawing/2014/main" id="{4331A2F2-36E8-7EEF-BFE5-DF0B47A8AC1A}"/>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6" name="TextBox 5">
            <a:extLst>
              <a:ext uri="{FF2B5EF4-FFF2-40B4-BE49-F238E27FC236}">
                <a16:creationId xmlns:a16="http://schemas.microsoft.com/office/drawing/2014/main" id="{FE8B9D2A-8022-94B3-9E6C-0D72D1B2BC47}"/>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9AA0526B-421D-7AAA-4CB2-DAA8547E0883}"/>
              </a:ext>
            </a:extLst>
          </p:cNvPr>
          <p:cNvSpPr txBox="1"/>
          <p:nvPr/>
        </p:nvSpPr>
        <p:spPr>
          <a:xfrm>
            <a:off x="331642" y="390282"/>
            <a:ext cx="96622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06</a:t>
            </a:r>
            <a:endParaRPr lang="en-US" sz="1400" b="1">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0422897"/>
      </p:ext>
    </p:extLst>
  </p:cSld>
  <p:clrMapOvr>
    <a:masterClrMapping/>
  </p:clrMapOvr>
  <p:transition spd="slow">
    <p:comb/>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3" name="Picture 2" descr="A logo of a person&#10;&#10;Description automatically generated with medium confidence">
            <a:extLst>
              <a:ext uri="{FF2B5EF4-FFF2-40B4-BE49-F238E27FC236}">
                <a16:creationId xmlns:a16="http://schemas.microsoft.com/office/drawing/2014/main" id="{72DB3A8F-836A-2314-699B-7B017050B846}"/>
              </a:ext>
            </a:extLst>
          </p:cNvPr>
          <p:cNvPicPr>
            <a:picLocks noChangeAspect="1"/>
          </p:cNvPicPr>
          <p:nvPr/>
        </p:nvPicPr>
        <p:blipFill rotWithShape="1">
          <a:blip r:embed="rId9">
            <a:clrChange>
              <a:clrFrom>
                <a:srgbClr val="FFFFFF"/>
              </a:clrFrom>
              <a:clrTo>
                <a:srgbClr val="FFFFFF">
                  <a:alpha val="0"/>
                </a:srgbClr>
              </a:clrTo>
            </a:clrChange>
            <a:duotone>
              <a:prstClr val="black"/>
              <a:srgbClr val="35A8E0">
                <a:tint val="45000"/>
                <a:satMod val="400000"/>
              </a:srgbClr>
            </a:duotone>
            <a:extLst>
              <a:ext uri="{BEBA8EAE-BF5A-486C-A8C5-ECC9F3942E4B}">
                <a14:imgProps xmlns:a14="http://schemas.microsoft.com/office/drawing/2010/main">
                  <a14:imgLayer r:embed="rId10">
                    <a14:imgEffect>
                      <a14:saturation sat="400000"/>
                    </a14:imgEffect>
                  </a14:imgLayer>
                </a14:imgProps>
              </a:ext>
              <a:ext uri="{28A0092B-C50C-407E-A947-70E740481C1C}">
                <a14:useLocalDpi xmlns:a14="http://schemas.microsoft.com/office/drawing/2010/main" val="0"/>
              </a:ext>
            </a:extLst>
          </a:blip>
          <a:srcRect l="26231" r="25165"/>
          <a:stretch/>
        </p:blipFill>
        <p:spPr>
          <a:xfrm>
            <a:off x="3126309" y="5731783"/>
            <a:ext cx="709421" cy="995637"/>
          </a:xfrm>
          <a:prstGeom prst="rect">
            <a:avLst/>
          </a:prstGeom>
        </p:spPr>
      </p:pic>
    </p:spTree>
    <p:extLst>
      <p:ext uri="{BB962C8B-B14F-4D97-AF65-F5344CB8AC3E}">
        <p14:creationId xmlns:p14="http://schemas.microsoft.com/office/powerpoint/2010/main" val="1340240687"/>
      </p:ext>
    </p:extLst>
  </p:cSld>
  <p:clrMapOvr>
    <a:masterClrMapping/>
  </p:clrMapOvr>
  <p:transition spd="slow">
    <p:comb/>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6462</TotalTime>
  <Words>3717</Words>
  <Application>Microsoft Office PowerPoint</Application>
  <PresentationFormat>Widescreen</PresentationFormat>
  <Paragraphs>440</Paragraphs>
  <Slides>60</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60</vt:i4>
      </vt:variant>
    </vt:vector>
  </HeadingPairs>
  <TitlesOfParts>
    <vt:vector size="68" baseType="lpstr">
      <vt:lpstr>Arial</vt:lpstr>
      <vt:lpstr>Calibri</vt:lpstr>
      <vt:lpstr>Calibri Light</vt:lpstr>
      <vt:lpstr>Roboto Light</vt:lpstr>
      <vt:lpstr>Symbol</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kiki tokki</cp:lastModifiedBy>
  <cp:revision>222</cp:revision>
  <dcterms:created xsi:type="dcterms:W3CDTF">2023-04-29T09:08:23Z</dcterms:created>
  <dcterms:modified xsi:type="dcterms:W3CDTF">2024-11-12T18:30:22Z</dcterms:modified>
</cp:coreProperties>
</file>