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7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1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2.xml" ContentType="application/vnd.openxmlformats-officedocument.presentationml.notesSlide+xml"/>
  <Override PartName="/ppt/theme/themeOverride31.xml" ContentType="application/vnd.openxmlformats-officedocument.themeOverride+xml"/>
  <Override PartName="/ppt/notesSlides/notesSlide33.xml" ContentType="application/vnd.openxmlformats-officedocument.presentationml.notesSlide+xml"/>
  <Override PartName="/ppt/theme/themeOverride32.xml" ContentType="application/vnd.openxmlformats-officedocument.themeOverride+xml"/>
  <Override PartName="/ppt/notesSlides/notesSlide34.xml" ContentType="application/vnd.openxmlformats-officedocument.presentationml.notesSlide+xml"/>
  <Override PartName="/ppt/theme/themeOverride33.xml" ContentType="application/vnd.openxmlformats-officedocument.themeOverride+xml"/>
  <Override PartName="/ppt/notesSlides/notesSlide35.xml" ContentType="application/vnd.openxmlformats-officedocument.presentationml.notesSlide+xml"/>
  <Override PartName="/ppt/theme/themeOverride34.xml" ContentType="application/vnd.openxmlformats-officedocument.themeOverride+xml"/>
  <Override PartName="/ppt/notesSlides/notesSlide36.xml" ContentType="application/vnd.openxmlformats-officedocument.presentationml.notesSlide+xml"/>
  <Override PartName="/ppt/theme/themeOverride35.xml" ContentType="application/vnd.openxmlformats-officedocument.themeOverride+xml"/>
  <Override PartName="/ppt/notesSlides/notesSlide37.xml" ContentType="application/vnd.openxmlformats-officedocument.presentationml.notesSlide+xml"/>
  <Override PartName="/ppt/theme/themeOverride36.xml" ContentType="application/vnd.openxmlformats-officedocument.themeOverride+xml"/>
  <Override PartName="/ppt/notesSlides/notesSlide38.xml" ContentType="application/vnd.openxmlformats-officedocument.presentationml.notesSlide+xml"/>
  <Override PartName="/ppt/theme/themeOverride37.xml" ContentType="application/vnd.openxmlformats-officedocument.themeOverr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7"/>
  </p:notesMasterIdLst>
  <p:handoutMasterIdLst>
    <p:handoutMasterId r:id="rId48"/>
  </p:handoutMasterIdLst>
  <p:sldIdLst>
    <p:sldId id="556" r:id="rId7"/>
    <p:sldId id="557" r:id="rId8"/>
    <p:sldId id="609" r:id="rId9"/>
    <p:sldId id="610" r:id="rId10"/>
    <p:sldId id="637" r:id="rId11"/>
    <p:sldId id="638" r:id="rId12"/>
    <p:sldId id="611" r:id="rId13"/>
    <p:sldId id="612" r:id="rId14"/>
    <p:sldId id="613" r:id="rId15"/>
    <p:sldId id="614" r:id="rId16"/>
    <p:sldId id="618" r:id="rId17"/>
    <p:sldId id="615" r:id="rId18"/>
    <p:sldId id="639" r:id="rId19"/>
    <p:sldId id="616" r:id="rId20"/>
    <p:sldId id="617" r:id="rId21"/>
    <p:sldId id="619" r:id="rId22"/>
    <p:sldId id="641" r:id="rId23"/>
    <p:sldId id="620" r:id="rId24"/>
    <p:sldId id="621" r:id="rId25"/>
    <p:sldId id="622" r:id="rId26"/>
    <p:sldId id="623" r:id="rId27"/>
    <p:sldId id="624" r:id="rId28"/>
    <p:sldId id="625" r:id="rId29"/>
    <p:sldId id="640" r:id="rId30"/>
    <p:sldId id="626" r:id="rId31"/>
    <p:sldId id="636" r:id="rId32"/>
    <p:sldId id="627" r:id="rId33"/>
    <p:sldId id="628" r:id="rId34"/>
    <p:sldId id="629" r:id="rId35"/>
    <p:sldId id="630" r:id="rId36"/>
    <p:sldId id="642" r:id="rId37"/>
    <p:sldId id="643" r:id="rId38"/>
    <p:sldId id="644" r:id="rId39"/>
    <p:sldId id="645" r:id="rId40"/>
    <p:sldId id="631" r:id="rId41"/>
    <p:sldId id="632" r:id="rId42"/>
    <p:sldId id="633" r:id="rId43"/>
    <p:sldId id="634" r:id="rId44"/>
    <p:sldId id="635" r:id="rId45"/>
    <p:sldId id="559" r:id="rId4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88" autoAdjust="0"/>
    <p:restoredTop sz="94038" autoAdjust="0"/>
  </p:normalViewPr>
  <p:slideViewPr>
    <p:cSldViewPr snapToGrid="0">
      <p:cViewPr varScale="1">
        <p:scale>
          <a:sx n="97" d="100"/>
          <a:sy n="97" d="100"/>
        </p:scale>
        <p:origin x="272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2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12/4/24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12/4/24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D2804-AAA7-F008-7656-3B3590D67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C623AC-8606-14D4-12CB-0EA8717F17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41195-18F9-1E23-AE06-7832E17661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8AC6D3-72AE-4882-3BA6-E22B2DB65F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077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1E5DB-C4B7-EA37-3913-CDABD6E4C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384D65-D5D5-443E-320C-C6BECAD493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5C87E5-267C-6960-BBCC-0637F105BE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CCD31-3C66-8F9C-8A0D-F4ECD02021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425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7F50A0-7A3E-F7B5-A4E1-971822AAF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0F2419-23D8-BCA1-9E5B-8F0679A81A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597BB3-6110-4E8A-7EFC-731A3A6DAC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4BEB07-7668-D6FA-657A-6B9352BD16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62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4A3BB-3C8D-3A98-4D21-3FD80A621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48B653-4323-329F-249D-BB83CD5D15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389D57-1780-D52C-FDD6-A34A241A8C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A8911-8978-3E49-BE4C-7036D4B365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264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9D4B7-7CDC-816E-D46C-BFF413A6B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211A5-258B-3B0B-F28D-4AC89FF2B6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39B67B-7833-A448-0958-8EAB14BE9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288F9-6FC8-978B-DEA9-CD1426C5C7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47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C29C8E-C198-DC76-7B83-2DC220B904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AB02CF-F1F8-29B5-E301-8196AD20E3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58DE1B-C822-B124-726A-07C7897C0C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C42BC-A968-7C56-156D-E35FABF81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76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ECA88-E35F-A1FB-28E6-0C0256E5B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C3EF73-4C84-C7F8-8A5F-E31D84A15A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4F0567-DD4E-072F-2146-ADF1AE93AE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26385-1F00-91E0-98F8-500FD5C51D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726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0E85B-1BB7-C677-6DA1-0FA5A2722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8AF7B6-B0C6-EE00-7AFC-E901856943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C7EE9B-6ADD-7BB7-393D-19BAD649E3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8B89AF-2306-C52E-DE3C-4263560BCC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800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4163C-2077-096F-338B-2D56E63BD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477EE5-5274-EA4A-5A8E-715AD4D940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2FB252-8327-C7D2-1044-C8601EBF2B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F15CA9-8068-0F0D-86A6-5259192A8D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666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8A8A6-86B3-86C4-56F9-F6C79DFE0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C8B731-B447-83AC-AB69-B4A2EA34FB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F36052-DDCC-F4B0-5445-8A70698626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B58438-2E96-8657-601D-BE41649F73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206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7424C-1410-2D9F-5E67-231039251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C0645D-4C18-7E4A-E933-8EEDB3EDA1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44982A-E7F8-6360-8C82-575FDECB36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F6B5A5-DE9C-C679-BC46-507E4A28A4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6513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ADF1E-CA17-DED1-B820-02C8A37F4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AF5025-EC9D-208A-4CE7-7EE30567E8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468E4C-0A1E-033E-C5FA-F6B5015746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9FB41C-5C57-07F6-8641-188AFF4A2C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506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29388-1CEA-4839-05E8-182547ECF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0FDD01-A237-8203-AA2C-7D271CCC47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D79F3A-B6B5-D383-FB8C-8E2395EBD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BD49B4-EC59-B133-FB87-315FB84762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986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62B75-52BA-7D60-4D45-BB95481EA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BA60EB-E722-0F02-FA6A-220CF5734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B01B73-46E0-C63C-F8B0-9DEA3861FC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2301F2-C618-6851-4378-4E6B6FCDC7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1313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9DE60-DCE3-9B15-586D-FD4513284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2F3CDF-5FE8-C075-7C4A-FDAED90C08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78FBBD-599A-0B1C-72FF-B4F72E9C5C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FBE790-2727-0BFB-32AC-5276F65E5C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1275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02C69-527B-C76D-9308-C254B0175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DAA97E-0900-FB6E-DF29-369547703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2DD654-724F-C65A-6C30-1854FAD209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69A1ED-C39A-38D2-C9AA-1DAFD238AC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7425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A6188-904E-0010-3CCE-1FA49E60D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506F19-EA6E-6145-1497-1194843751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260624-DCAB-5174-080A-51B9E5F6F1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669BDD-622E-EBD8-41CE-3E15F8B5CA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261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B6561-BD42-4A78-5B3C-1BB6F2631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9FF151-B499-A4E8-6E77-55EA648BA6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558F72-D67E-7A11-4551-D4B5ECE362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049A7A-4FD4-07A4-B54E-35B9B50549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4299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C7F87-089A-ED50-B661-44F0CA591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F06897-57BD-977E-C527-FA06A348B2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AE0889-B565-5059-9997-C13A6EC068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73654C-07D7-C1DA-C3E5-5FA1101D6E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4121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E6F24-61DB-937F-C82A-58D32C8E5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08281B-F1ED-7EF9-C8A0-AEACA3FAFD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7976AC-CF4A-8C96-E512-1E45F6B972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E6D7D5-BC51-F994-9D01-1A10CD7743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4001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E7A55-112C-ACBD-102D-FBFB6E29F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DC4BCC-B3EE-3147-73BA-2BF7E1D833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CE4A36-532B-9ED2-4CD3-4EC4D8CF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491AA2-0574-E7D3-2D51-006D6BA62E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8291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7D43F3-482B-43DE-799D-7519AAFCF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BECDE9-136E-7004-B9E5-009E174665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1ABF26-D342-52C7-F5E3-E93984C31B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987258-F910-5DA3-0D0E-3B7F203B77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7556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B1801-EE18-3597-7B44-5000BC48D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04C3DF-92D6-64F0-5C91-A452BA1C10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F546C9-A2C9-BCF2-0AE9-6B083BB563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2B8DB-8DC1-96AE-5059-63F2ADBBE8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6128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C76B8-5928-75E3-8CA7-F23E7CEFA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726D20-0251-20BC-6BE9-5D7AF30A25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0984EE-FBC6-5112-E53C-B73C36429A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BE53DE-10E0-DB7E-76CC-E9A67595B0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3478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B7566-2C23-88A1-2F56-3F9F2120C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82ECE2-8566-D70E-8297-B865C9EC13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BE3D1E-A130-BFFD-62A5-610974EAF4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E6B58E-14B6-11DC-DB47-A2AF2168B35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2275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0DD46-0C2B-5DF0-F1EF-432C5BD47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2BFB9F-7A53-15C2-6337-1889A55517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9BEBCE-C95F-64F5-1C5A-A50B9E74C9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75A8AD-8221-7871-F8E7-8DF9B3C0837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2122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82341-838C-ED06-1AEC-C670D6A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A4C1C0-3AF6-571A-F63F-A2960FB1E7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153ECC-5A8A-E748-5311-760BE92F9B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7AC19D-1DA4-1BEE-0AE7-75B5868ACE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2579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9A7CA-8F6D-BF3A-D3F6-E90B3E496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E09CF2-F661-E79E-D8C8-2C131E9F69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867102-CA73-AB5E-9DEB-F1AF2DEA14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36B4E-A03A-43D4-8F05-1F59F6C1D7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77618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DF93D-2BE1-979A-A4E7-95A36CD5B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01A72A-2E18-3997-E210-247FF9EF3A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2676FB-4FB5-C8E0-EA2B-BCA41AFC5B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1C2C4E-BBD0-2BAA-6750-8750A8564F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2762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E2575-4D5F-6A18-7C8F-085E43722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03820C-80EC-5042-398E-A78CB24A42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B488A-D875-8362-0886-3B6A16B300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636076-7106-E5BB-E4C0-4CB89B7F01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8821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58CFD-FEFB-308F-B7EE-2D9181FB5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F63F1A-7ADF-FE91-82A9-F8506D551F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E5461-0FD8-53C2-68AF-EFF5C03516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3F2DF5-02D8-CCF4-B0FB-92756A4B95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65247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BC22A-B67E-E9D0-FB3B-317767386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C88571-F04D-764D-8822-C0830C2452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52034B-28AC-EE9E-1E49-D3B4F823FE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D47A6F-4059-1C18-516C-428E387BD3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5112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DF8E12-165E-2310-0232-3F8DE7896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52E5CF-BCB0-991C-3BB5-27D6A5D1D2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19BEEB-DA0A-4C44-D708-BDBB734BDD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46CCBE-869C-7927-0494-A8E569459E8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0073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90D7D-F097-F1F1-0809-D887C7BFA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62046C-1FCC-BFA9-06F9-B2EA21DC15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3972DF-BAF9-4182-847B-0938955569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56B73D-A4E6-8A35-4599-536289D742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66059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D6676-97BC-0210-4784-A099B8EC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107DC7-8334-C3B8-E821-0E0C25B18C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F30E07-5451-4AB5-A33D-A585F6073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130EB6-4A40-FE12-FD2B-6A64742551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24031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57129-14AF-5B62-5FDA-4C9A016C9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379773-3160-3C71-458A-496B794D98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93D9BA-2CFA-960C-A2F0-FB58637A4E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EC80F-1931-2C61-733C-42212C6837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434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4" r:id="rId12"/>
    <p:sldLayoutId id="2147483795" r:id="rId13"/>
    <p:sldLayoutId id="2147483796" r:id="rId14"/>
    <p:sldLayoutId id="2147483797" r:id="rId15"/>
    <p:sldLayoutId id="214748379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7.png"/><Relationship Id="rId12" Type="http://schemas.openxmlformats.org/officeDocument/2006/relationships/image" Target="../media/image12.emf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4.png"/><Relationship Id="rId11" Type="http://schemas.openxmlformats.org/officeDocument/2006/relationships/image" Target="../media/image11.emf"/><Relationship Id="rId5" Type="http://schemas.openxmlformats.org/officeDocument/2006/relationships/image" Target="../media/image5.png"/><Relationship Id="rId10" Type="http://schemas.openxmlformats.org/officeDocument/2006/relationships/image" Target="../media/image10.emf"/><Relationship Id="rId4" Type="http://schemas.openxmlformats.org/officeDocument/2006/relationships/image" Target="../media/image2.png"/><Relationship Id="rId9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21.jpg"/><Relationship Id="rId4" Type="http://schemas.openxmlformats.org/officeDocument/2006/relationships/image" Target="../media/image2.png"/><Relationship Id="rId9" Type="http://schemas.openxmlformats.org/officeDocument/2006/relationships/image" Target="../media/image2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72313" y="4989664"/>
            <a:ext cx="5379973" cy="834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altLang="en-JO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16: </a:t>
            </a:r>
            <a:r>
              <a:rPr lang="en-US" altLang="en-JO" sz="2400" dirty="0">
                <a:latin typeface="+mn-lt"/>
                <a:cs typeface="Andalus" panose="02020603050405020304" pitchFamily="18" charset="-78"/>
              </a:rPr>
              <a:t>Introduction to Geographic Information Systems </a:t>
            </a:r>
            <a:endParaRPr lang="en-US" sz="2400" dirty="0"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endParaRPr lang="en-GB" sz="2400" b="1" dirty="0">
              <a:solidFill>
                <a:srgbClr val="FF0000"/>
              </a:solidFill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619" y="1137667"/>
            <a:ext cx="8453841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altLang="en-JO" sz="2400" b="1" i="1" dirty="0">
                <a:solidFill>
                  <a:srgbClr val="FF0000"/>
                </a:solidFill>
              </a:rPr>
              <a:t>Introduction to Geographic Information Systems </a:t>
            </a:r>
            <a:endParaRPr lang="en-US" sz="2400" b="1" i="1" dirty="0">
              <a:solidFill>
                <a:srgbClr val="FF0000"/>
              </a:solidFill>
            </a:endParaRP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4"/>
            <a:ext cx="7215496" cy="484432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nb-NO" altLang="en-JO" sz="2400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nb-NO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 is a GIS?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Importance of GIS</a:t>
            </a: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Representations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Raster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Vector Data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Geospatial Data Types</a:t>
            </a: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Raster vs Vector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is a GIS?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33736C96-4E56-3CD2-7D04-9AFEB01551CC}"/>
              </a:ext>
            </a:extLst>
          </p:cNvPr>
          <p:cNvSpPr txBox="1">
            <a:spLocks noChangeArrowheads="1"/>
          </p:cNvSpPr>
          <p:nvPr/>
        </p:nvSpPr>
        <p:spPr>
          <a:xfrm>
            <a:off x="2736542" y="1257297"/>
            <a:ext cx="9018136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nb-NO" altLang="en-JO" sz="2400" dirty="0"/>
              <a:t>A computer system </a:t>
            </a:r>
            <a:r>
              <a:rPr lang="nb-NO" altLang="en-JO" sz="2400" dirty="0" err="1"/>
              <a:t>capable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</a:t>
            </a:r>
            <a:r>
              <a:rPr lang="nb-NO" altLang="en-JO" sz="2400" dirty="0" err="1"/>
              <a:t>holding</a:t>
            </a:r>
            <a:r>
              <a:rPr lang="nb-NO" altLang="en-JO" sz="2400" dirty="0"/>
              <a:t> and </a:t>
            </a:r>
            <a:r>
              <a:rPr lang="nb-NO" altLang="en-JO" sz="2400" dirty="0" err="1"/>
              <a:t>using</a:t>
            </a:r>
            <a:r>
              <a:rPr lang="nb-NO" altLang="en-JO" sz="2400" dirty="0"/>
              <a:t> data </a:t>
            </a:r>
            <a:r>
              <a:rPr lang="nb-NO" altLang="en-JO" sz="2400" dirty="0" err="1"/>
              <a:t>describing</a:t>
            </a:r>
            <a:r>
              <a:rPr lang="nb-NO" altLang="en-JO" sz="2400" dirty="0"/>
              <a:t> </a:t>
            </a:r>
            <a:r>
              <a:rPr lang="nb-NO" altLang="en-JO" sz="2400" dirty="0" err="1"/>
              <a:t>places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on</a:t>
            </a:r>
            <a:r>
              <a:rPr lang="nb-NO" altLang="en-JO" sz="2400" dirty="0"/>
              <a:t> </a:t>
            </a:r>
            <a:r>
              <a:rPr lang="nb-NO" altLang="en-JO" sz="2400" dirty="0" err="1"/>
              <a:t>the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earth’s</a:t>
            </a:r>
            <a:r>
              <a:rPr lang="nb-NO" altLang="en-JO" sz="2400" dirty="0"/>
              <a:t> </a:t>
            </a:r>
            <a:r>
              <a:rPr lang="nb-NO" altLang="en-JO" sz="2400" dirty="0" err="1"/>
              <a:t>surface</a:t>
            </a:r>
            <a:r>
              <a:rPr lang="nb-NO" altLang="en-JO" sz="2400" dirty="0"/>
              <a:t>.</a:t>
            </a:r>
          </a:p>
          <a:p>
            <a:pPr algn="just">
              <a:spcAft>
                <a:spcPts val="600"/>
              </a:spcAft>
            </a:pPr>
            <a:r>
              <a:rPr lang="nb-NO" altLang="en-JO" sz="2400" dirty="0"/>
              <a:t>An </a:t>
            </a:r>
            <a:r>
              <a:rPr lang="nb-NO" altLang="en-JO" sz="2400" dirty="0" err="1"/>
              <a:t>organized</a:t>
            </a:r>
            <a:r>
              <a:rPr lang="nb-NO" altLang="en-JO" sz="2400" dirty="0"/>
              <a:t> </a:t>
            </a:r>
            <a:r>
              <a:rPr lang="nb-NO" altLang="en-JO" sz="2400" dirty="0" err="1"/>
              <a:t>collection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computer hardware, software, </a:t>
            </a:r>
            <a:r>
              <a:rPr lang="nb-NO" altLang="en-JO" sz="2400" dirty="0" err="1"/>
              <a:t>geographic</a:t>
            </a:r>
            <a:r>
              <a:rPr lang="nb-NO" altLang="en-JO" sz="2400" dirty="0"/>
              <a:t> data, and </a:t>
            </a:r>
            <a:r>
              <a:rPr lang="nb-NO" altLang="en-JO" sz="2400" dirty="0" err="1"/>
              <a:t>personnel</a:t>
            </a:r>
            <a:r>
              <a:rPr lang="nb-NO" altLang="en-JO" sz="2400" dirty="0"/>
              <a:t> </a:t>
            </a:r>
            <a:r>
              <a:rPr lang="nb-NO" altLang="en-JO" sz="2400" dirty="0" err="1"/>
              <a:t>designed</a:t>
            </a:r>
            <a:r>
              <a:rPr lang="nb-NO" altLang="en-JO" sz="2400" dirty="0"/>
              <a:t> to </a:t>
            </a:r>
            <a:r>
              <a:rPr lang="nb-NO" altLang="en-JO" sz="2400" dirty="0" err="1"/>
              <a:t>efficiently</a:t>
            </a:r>
            <a:r>
              <a:rPr lang="nb-NO" altLang="en-JO" sz="2400" dirty="0"/>
              <a:t> </a:t>
            </a:r>
            <a:r>
              <a:rPr lang="nb-NO" altLang="en-JO" sz="2400" dirty="0" err="1"/>
              <a:t>capture</a:t>
            </a:r>
            <a:r>
              <a:rPr lang="nb-NO" altLang="en-JO" sz="2400" dirty="0"/>
              <a:t>, store, </a:t>
            </a:r>
            <a:r>
              <a:rPr lang="nb-NO" altLang="en-JO" sz="2400" dirty="0" err="1"/>
              <a:t>update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manipulate</a:t>
            </a:r>
            <a:r>
              <a:rPr lang="nb-NO" altLang="en-JO" sz="2400" dirty="0"/>
              <a:t>, </a:t>
            </a:r>
            <a:r>
              <a:rPr lang="nb-NO" altLang="en-JO" sz="2400" dirty="0" err="1"/>
              <a:t>analyze</a:t>
            </a:r>
            <a:r>
              <a:rPr lang="nb-NO" altLang="en-JO" sz="2400" dirty="0"/>
              <a:t>, and display all forms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</a:t>
            </a:r>
            <a:r>
              <a:rPr lang="nb-NO" altLang="en-JO" sz="2400" dirty="0" err="1"/>
              <a:t>geographically</a:t>
            </a:r>
            <a:r>
              <a:rPr lang="nb-NO" altLang="en-JO" sz="2400" dirty="0"/>
              <a:t> </a:t>
            </a:r>
            <a:r>
              <a:rPr lang="nb-NO" altLang="en-JO" sz="2400" dirty="0" err="1"/>
              <a:t>referenced</a:t>
            </a:r>
            <a:r>
              <a:rPr lang="nb-NO" altLang="en-JO" sz="2400" dirty="0"/>
              <a:t> </a:t>
            </a:r>
            <a:r>
              <a:rPr lang="nb-NO" altLang="en-JO" sz="2400" dirty="0" err="1"/>
              <a:t>information</a:t>
            </a:r>
            <a:r>
              <a:rPr lang="nb-NO" altLang="en-JO" sz="2400" dirty="0"/>
              <a:t>.</a:t>
            </a:r>
            <a:endParaRPr lang="en-US" altLang="en-JO" sz="2400" dirty="0"/>
          </a:p>
          <a:p>
            <a:pPr algn="just">
              <a:spcAft>
                <a:spcPts val="600"/>
              </a:spcAft>
            </a:pPr>
            <a:r>
              <a:rPr lang="en-US" sz="2400" dirty="0"/>
              <a:t>GIS stands for Geographic Information System 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GIS is a computer-based system that captures, stores, manages, analyzes, and visualizes spatial data, including maps, satellite imagery, and other geospatial information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GIS allows for the integration and analysis of data from multiple sources, helping to understand patterns, relationships, and trends in geographic data</a:t>
            </a:r>
            <a:endParaRPr lang="nb-NO" altLang="en-JO" sz="2400" dirty="0"/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DB4377-2886-056E-A1AA-43E29CF1EB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92A36-87B7-EA13-D717-8EDA3E4E3FD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D78E12-25D3-04DB-1854-B418A1684B4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C35B6E-9C3C-1363-AD2F-BF390DAFDE2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F5C50E-2FB7-DAC2-2ADB-7CDA8CBF9FB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C6F7F2-D1CF-94E6-F9ED-0D73F4A8095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180BD2-FE29-5118-5B5A-7948FB1433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823C90-517E-7965-A610-47B8A4BF7AF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7A9C9C-402A-AC1B-6EBB-D098E643FAD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5B002C0-0734-B152-6296-A1AA5E057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C990E97-617C-B14C-70C0-70709F43040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57C56C6-F5B4-EC5C-F655-E5BC0F1C42D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E560937-B808-F9DF-91A4-9A46A25360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CA4FE4F-624B-3394-36A8-AC5EE6FCA1D1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354460"/>
            <a:ext cx="7704138" cy="41036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Organized collection of</a:t>
            </a:r>
          </a:p>
          <a:p>
            <a:pPr lvl="1"/>
            <a:r>
              <a:rPr lang="en-US" altLang="en-JO"/>
              <a:t>Hardware</a:t>
            </a:r>
          </a:p>
          <a:p>
            <a:pPr lvl="1"/>
            <a:r>
              <a:rPr lang="en-US" altLang="en-JO"/>
              <a:t>Software</a:t>
            </a:r>
          </a:p>
          <a:p>
            <a:pPr lvl="1"/>
            <a:r>
              <a:rPr lang="en-US" altLang="en-JO"/>
              <a:t>Network</a:t>
            </a:r>
          </a:p>
          <a:p>
            <a:pPr lvl="1"/>
            <a:r>
              <a:rPr lang="en-US" altLang="en-JO"/>
              <a:t>Data</a:t>
            </a:r>
          </a:p>
          <a:p>
            <a:pPr lvl="1"/>
            <a:r>
              <a:rPr lang="en-US" altLang="en-JO"/>
              <a:t>People</a:t>
            </a:r>
          </a:p>
          <a:p>
            <a:pPr lvl="1"/>
            <a:r>
              <a:rPr lang="en-US" altLang="en-JO"/>
              <a:t>Procedures</a:t>
            </a:r>
            <a:endParaRPr lang="en-US" altLang="en-JO" dirty="0"/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28639D13-71FF-4945-895D-5214AD9562EB}"/>
              </a:ext>
            </a:extLst>
          </p:cNvPr>
          <p:cNvGrpSpPr>
            <a:grpSpLocks/>
          </p:cNvGrpSpPr>
          <p:nvPr/>
        </p:nvGrpSpPr>
        <p:grpSpPr bwMode="auto">
          <a:xfrm>
            <a:off x="5771203" y="2548260"/>
            <a:ext cx="5308600" cy="3689350"/>
            <a:chOff x="2272" y="1804"/>
            <a:chExt cx="3344" cy="2324"/>
          </a:xfrm>
        </p:grpSpPr>
        <p:sp>
          <p:nvSpPr>
            <p:cNvPr id="14" name="Line 5">
              <a:extLst>
                <a:ext uri="{FF2B5EF4-FFF2-40B4-BE49-F238E27FC236}">
                  <a16:creationId xmlns:a16="http://schemas.microsoft.com/office/drawing/2014/main" id="{12C4771C-06B0-2353-E49A-610BC13AF5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80" y="2250"/>
              <a:ext cx="477" cy="760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7" name="Line 6">
              <a:extLst>
                <a:ext uri="{FF2B5EF4-FFF2-40B4-BE49-F238E27FC236}">
                  <a16:creationId xmlns:a16="http://schemas.microsoft.com/office/drawing/2014/main" id="{ED3C8E23-C226-D439-96ED-04B531734B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95" y="2980"/>
              <a:ext cx="915" cy="1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8" name="Line 7">
              <a:extLst>
                <a:ext uri="{FF2B5EF4-FFF2-40B4-BE49-F238E27FC236}">
                  <a16:creationId xmlns:a16="http://schemas.microsoft.com/office/drawing/2014/main" id="{18FD76DD-060C-99BD-2884-38C3707BF2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0" y="2990"/>
              <a:ext cx="334" cy="745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9" name="Line 8">
              <a:extLst>
                <a:ext uri="{FF2B5EF4-FFF2-40B4-BE49-F238E27FC236}">
                  <a16:creationId xmlns:a16="http://schemas.microsoft.com/office/drawing/2014/main" id="{051235E2-0152-773C-BD06-EC06AFBC2E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13" y="2990"/>
              <a:ext cx="674" cy="553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0" name="Line 9">
              <a:extLst>
                <a:ext uri="{FF2B5EF4-FFF2-40B4-BE49-F238E27FC236}">
                  <a16:creationId xmlns:a16="http://schemas.microsoft.com/office/drawing/2014/main" id="{9F859031-E80D-3A13-B435-685B7B7C8E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5" y="2561"/>
              <a:ext cx="780" cy="410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Oval 10">
              <a:extLst>
                <a:ext uri="{FF2B5EF4-FFF2-40B4-BE49-F238E27FC236}">
                  <a16:creationId xmlns:a16="http://schemas.microsoft.com/office/drawing/2014/main" id="{7AF074F8-7186-AC56-6CA4-4DFFAFABA9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8" y="2135"/>
              <a:ext cx="1848" cy="1685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pic>
          <p:nvPicPr>
            <p:cNvPr id="22" name="Picture 11">
              <a:extLst>
                <a:ext uri="{FF2B5EF4-FFF2-40B4-BE49-F238E27FC236}">
                  <a16:creationId xmlns:a16="http://schemas.microsoft.com/office/drawing/2014/main" id="{DDD27B37-41F4-7CA9-1C00-4D6D37A4A62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3" y="2737"/>
              <a:ext cx="400" cy="1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12">
              <a:extLst>
                <a:ext uri="{FF2B5EF4-FFF2-40B4-BE49-F238E27FC236}">
                  <a16:creationId xmlns:a16="http://schemas.microsoft.com/office/drawing/2014/main" id="{2DD1259E-ACE1-5BCF-41E1-06EE6BF7F99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2" y="2790"/>
              <a:ext cx="400" cy="1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13">
              <a:extLst>
                <a:ext uri="{FF2B5EF4-FFF2-40B4-BE49-F238E27FC236}">
                  <a16:creationId xmlns:a16="http://schemas.microsoft.com/office/drawing/2014/main" id="{32314799-C2D3-B866-A38E-07274B2576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5" y="2083"/>
              <a:ext cx="912" cy="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14">
              <a:extLst>
                <a:ext uri="{FF2B5EF4-FFF2-40B4-BE49-F238E27FC236}">
                  <a16:creationId xmlns:a16="http://schemas.microsoft.com/office/drawing/2014/main" id="{F02A4152-61B9-C8B7-308D-C7FE691CFAA5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3048"/>
              <a:ext cx="739" cy="8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15">
              <a:extLst>
                <a:ext uri="{FF2B5EF4-FFF2-40B4-BE49-F238E27FC236}">
                  <a16:creationId xmlns:a16="http://schemas.microsoft.com/office/drawing/2014/main" id="{3DD7982C-A6C4-0430-D574-465F026B1F4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4" y="3197"/>
              <a:ext cx="750" cy="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16">
              <a:extLst>
                <a:ext uri="{FF2B5EF4-FFF2-40B4-BE49-F238E27FC236}">
                  <a16:creationId xmlns:a16="http://schemas.microsoft.com/office/drawing/2014/main" id="{EC7F6A30-A645-54C6-2636-117DF2BA727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" y="1929"/>
              <a:ext cx="689" cy="7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17">
              <a:extLst>
                <a:ext uri="{FF2B5EF4-FFF2-40B4-BE49-F238E27FC236}">
                  <a16:creationId xmlns:a16="http://schemas.microsoft.com/office/drawing/2014/main" id="{6D4E9B85-43A5-0544-95F2-F2AA3788133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1" y="2904"/>
              <a:ext cx="535" cy="2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 Box 18">
              <a:extLst>
                <a:ext uri="{FF2B5EF4-FFF2-40B4-BE49-F238E27FC236}">
                  <a16:creationId xmlns:a16="http://schemas.microsoft.com/office/drawing/2014/main" id="{9F81C3FE-A8CE-6837-0667-B27A11390B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72" y="1996"/>
              <a:ext cx="64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People</a:t>
              </a:r>
            </a:p>
          </p:txBody>
        </p:sp>
        <p:sp>
          <p:nvSpPr>
            <p:cNvPr id="31" name="Text Box 19">
              <a:extLst>
                <a:ext uri="{FF2B5EF4-FFF2-40B4-BE49-F238E27FC236}">
                  <a16:creationId xmlns:a16="http://schemas.microsoft.com/office/drawing/2014/main" id="{0C64BD17-59EC-AB8C-672A-82C3E15EA0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63" y="1804"/>
              <a:ext cx="79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>
                  <a:latin typeface="Arial" panose="020B0604020202020204" pitchFamily="34" charset="0"/>
                </a:rPr>
                <a:t>Software</a:t>
              </a:r>
            </a:p>
          </p:txBody>
        </p:sp>
        <p:sp>
          <p:nvSpPr>
            <p:cNvPr id="32" name="Text Box 20">
              <a:extLst>
                <a:ext uri="{FF2B5EF4-FFF2-40B4-BE49-F238E27FC236}">
                  <a16:creationId xmlns:a16="http://schemas.microsoft.com/office/drawing/2014/main" id="{DF798433-B1F8-C90C-5730-4D74772B9E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33" y="2428"/>
              <a:ext cx="46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Data</a:t>
              </a:r>
            </a:p>
          </p:txBody>
        </p:sp>
        <p:sp>
          <p:nvSpPr>
            <p:cNvPr id="33" name="Text Box 21">
              <a:extLst>
                <a:ext uri="{FF2B5EF4-FFF2-40B4-BE49-F238E27FC236}">
                  <a16:creationId xmlns:a16="http://schemas.microsoft.com/office/drawing/2014/main" id="{7C1650F8-4F41-8955-9BB6-98D81DB55A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9" y="3484"/>
              <a:ext cx="99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Procedures</a:t>
              </a:r>
            </a:p>
          </p:txBody>
        </p:sp>
        <p:sp>
          <p:nvSpPr>
            <p:cNvPr id="34" name="Text Box 22">
              <a:extLst>
                <a:ext uri="{FF2B5EF4-FFF2-40B4-BE49-F238E27FC236}">
                  <a16:creationId xmlns:a16="http://schemas.microsoft.com/office/drawing/2014/main" id="{1F876244-ED39-1853-CCA2-05EE922EF3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59" y="3878"/>
              <a:ext cx="8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Hardware</a:t>
              </a:r>
            </a:p>
          </p:txBody>
        </p:sp>
        <p:sp>
          <p:nvSpPr>
            <p:cNvPr id="35" name="Oval 23">
              <a:extLst>
                <a:ext uri="{FF2B5EF4-FFF2-40B4-BE49-F238E27FC236}">
                  <a16:creationId xmlns:a16="http://schemas.microsoft.com/office/drawing/2014/main" id="{28CCA369-CB85-1014-0FCA-D060281E80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8" y="2926"/>
              <a:ext cx="141" cy="133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6" name="Text Box 24">
              <a:extLst>
                <a:ext uri="{FF2B5EF4-FFF2-40B4-BE49-F238E27FC236}">
                  <a16:creationId xmlns:a16="http://schemas.microsoft.com/office/drawing/2014/main" id="{5310A9D0-A78D-2785-BEB0-4EC308CBE0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92" y="2864"/>
              <a:ext cx="74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Network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4429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FBC6B1-298F-ECAF-17C0-A311588A2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2EE3D5-18EE-6CBA-3427-6D3B8172181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158100-D425-77EC-A964-E5C539DE0EC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A64230-76A2-9EDD-3931-5F2B3A28DF4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14CC9B-4B69-E41E-601E-257ACA16BFE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C543AE-FB65-070B-5F9E-9EC4BCE1821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DB7B61-C278-D909-2F85-32EF38B4EFC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548367-3D0D-5255-B5AF-FB910BBEA91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DE93EE-C86D-27A1-29BE-2A9B112C622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24E531D-545C-D39E-2665-42B58C6B2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B6D59CF-0258-6B5D-6264-D115BCBDDB7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821FB85-8C37-E3EB-48BB-8FAE6501A49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352AEC6-AD29-BA51-DDFD-4A5414E9AC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9D5940E-52EB-80CE-D9C2-1708F96D2D75}"/>
              </a:ext>
            </a:extLst>
          </p:cNvPr>
          <p:cNvSpPr txBox="1"/>
          <p:nvPr/>
        </p:nvSpPr>
        <p:spPr>
          <a:xfrm>
            <a:off x="2813026" y="1331704"/>
            <a:ext cx="8782626" cy="4774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Data</a:t>
            </a:r>
            <a:r>
              <a:rPr lang="en-US" sz="2400" dirty="0"/>
              <a:t>: The foundation of GIS is data, including </a:t>
            </a:r>
          </a:p>
          <a:p>
            <a:pPr marL="811213" indent="-341313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400" dirty="0"/>
              <a:t>spatial data (e.g., geographic features, locations) and </a:t>
            </a:r>
          </a:p>
          <a:p>
            <a:pPr marL="811213" indent="-341313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400" dirty="0"/>
              <a:t>attribute data (e.g., characteristics, and attributes associated with spatial data)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Software</a:t>
            </a:r>
            <a:r>
              <a:rPr lang="en-US" sz="2400" dirty="0"/>
              <a:t>: GIS software enables the creation, management, analysis, and visualization of spatial data. e.g., ArcGIS, QGIS, and Google Earth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Hardware</a:t>
            </a:r>
            <a:r>
              <a:rPr lang="en-US" sz="2400" dirty="0"/>
              <a:t>: GIS requires hardware, such as computers, servers, and GPS devices, to process and store data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People</a:t>
            </a:r>
            <a:r>
              <a:rPr lang="en-US" sz="2400" dirty="0"/>
              <a:t>: Skilled GIS professionals are needed to operate and analyze GIS data, interpret results, and make informed decisions</a:t>
            </a:r>
            <a:endParaRPr lang="en-JO" sz="2400" dirty="0"/>
          </a:p>
        </p:txBody>
      </p:sp>
    </p:spTree>
    <p:extLst>
      <p:ext uri="{BB962C8B-B14F-4D97-AF65-F5344CB8AC3E}">
        <p14:creationId xmlns:p14="http://schemas.microsoft.com/office/powerpoint/2010/main" val="783174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4BB638-70FD-5AA9-D677-F86BEA97D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0CC1D3-028C-3E41-3B0A-8BBB9E949A6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88FA81-ADF4-DAE2-F172-4119DF509C6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16E83E-CFC6-0271-3E58-0DABF26F8E7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AB5AE4-2AF3-224B-B196-639F6EF0F85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947329-541E-74AF-D03E-7ADEFE8D070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0B122C-590C-5068-5B2E-6BB8D5400DD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B63111-6C40-9A18-A3AD-D745BA7ECAC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GIS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992F7B9-E824-F786-DBF8-820D5786D5D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C1D1C83-E11E-7A4A-C9EC-E55FD433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7834656-1529-4648-DF32-1E7522459CF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30C7C09-E27B-B78B-E5B9-888DD3E0AE1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2096F04-C2CE-B71C-C33D-A216F9315D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B968DDDD-167E-A1E4-7B72-200597D25CBD}"/>
              </a:ext>
            </a:extLst>
          </p:cNvPr>
          <p:cNvSpPr txBox="1"/>
          <p:nvPr/>
        </p:nvSpPr>
        <p:spPr>
          <a:xfrm>
            <a:off x="2813026" y="1331704"/>
            <a:ext cx="8782626" cy="48705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300" b="1" dirty="0"/>
              <a:t>Improved Decision Making: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by providing visualizations, analysis, and insights from spatial data.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Spatial Analysis and Modeling: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overlay analysis, proximity analysis, and network analysis.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Data Integration and Management: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satellite imagery, aerial photography, GPS data, and other spatial datasets.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Visualization and Communication: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maps, charts, and other graphical representations of spatial data.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Cost and Time Savings: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GIS helps in optimizing resources, reducing costs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Environmental and Social Impact Assessment: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infrastructure development, land use planning, and natural resource management.</a:t>
            </a:r>
            <a:endParaRPr lang="en-JO" sz="2300" dirty="0"/>
          </a:p>
        </p:txBody>
      </p:sp>
    </p:spTree>
    <p:extLst>
      <p:ext uri="{BB962C8B-B14F-4D97-AF65-F5344CB8AC3E}">
        <p14:creationId xmlns:p14="http://schemas.microsoft.com/office/powerpoint/2010/main" val="34371391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2F2BA6-1D4D-54AA-4375-4112FE386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C47AE8-9E91-16B6-D945-51FB87A4DC1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A5A140-F3F3-77A2-3E08-4099EFB668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129425-9C9A-1593-B481-18F4E8F1435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5AA561-B9B1-238F-33B2-63937C4DA38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000E20-78EB-EBD3-BD54-88EBD55C709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C4C06D-397D-E655-18E2-15B0DA9DF3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6F22395-686C-71F7-A74C-837684945C3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2990F5-0835-5635-E877-52C5E0671AC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FD68771-904D-576E-A45B-84DA94818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7CF03F0-5A66-A88B-807D-6B9CFD9B340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3FF2E7-BCDF-E536-5D0F-9D22657848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555F8DA-F0DA-96DB-E02B-ADD243D317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1BE874-2B51-0CCE-BCC6-9E45ECC0461D}"/>
              </a:ext>
            </a:extLst>
          </p:cNvPr>
          <p:cNvSpPr txBox="1">
            <a:spLocks noChangeArrowheads="1"/>
          </p:cNvSpPr>
          <p:nvPr/>
        </p:nvSpPr>
        <p:spPr>
          <a:xfrm>
            <a:off x="3250096" y="2564598"/>
            <a:ext cx="7848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 dirty="0"/>
              <a:t>A GIS is a computer-</a:t>
            </a:r>
            <a:r>
              <a:rPr lang="nb-NO" altLang="en-JO" dirty="0" err="1"/>
              <a:t>based</a:t>
            </a:r>
            <a:r>
              <a:rPr lang="nb-NO" altLang="en-JO" dirty="0"/>
              <a:t> </a:t>
            </a:r>
            <a:r>
              <a:rPr lang="nb-NO" altLang="en-JO" dirty="0" err="1"/>
              <a:t>tool</a:t>
            </a:r>
            <a:r>
              <a:rPr lang="nb-NO" altLang="en-JO" dirty="0"/>
              <a:t> for </a:t>
            </a:r>
            <a:r>
              <a:rPr lang="nb-NO" altLang="en-JO" dirty="0" err="1"/>
              <a:t>mapping</a:t>
            </a:r>
            <a:r>
              <a:rPr lang="nb-NO" altLang="en-JO" dirty="0"/>
              <a:t> and </a:t>
            </a:r>
            <a:r>
              <a:rPr lang="nb-NO" altLang="en-JO" dirty="0" err="1"/>
              <a:t>analyzing</a:t>
            </a:r>
            <a:r>
              <a:rPr lang="nb-NO" altLang="en-JO" dirty="0"/>
              <a:t> </a:t>
            </a:r>
            <a:r>
              <a:rPr lang="nb-NO" altLang="en-JO" dirty="0" err="1"/>
              <a:t>things</a:t>
            </a:r>
            <a:r>
              <a:rPr lang="nb-NO" altLang="en-JO" dirty="0"/>
              <a:t> and </a:t>
            </a:r>
            <a:r>
              <a:rPr lang="nb-NO" altLang="en-JO" dirty="0" err="1"/>
              <a:t>events</a:t>
            </a:r>
            <a:r>
              <a:rPr lang="nb-NO" altLang="en-JO" dirty="0"/>
              <a:t> </a:t>
            </a:r>
            <a:r>
              <a:rPr lang="nb-NO" altLang="en-JO" dirty="0" err="1"/>
              <a:t>that</a:t>
            </a:r>
            <a:r>
              <a:rPr lang="nb-NO" altLang="en-JO" dirty="0"/>
              <a:t> </a:t>
            </a:r>
            <a:r>
              <a:rPr lang="nb-NO" altLang="en-JO" dirty="0" err="1"/>
              <a:t>are</a:t>
            </a:r>
            <a:r>
              <a:rPr lang="nb-NO" altLang="en-JO" dirty="0"/>
              <a:t> </a:t>
            </a:r>
            <a:r>
              <a:rPr lang="nb-NO" altLang="en-JO" dirty="0" err="1"/>
              <a:t>spatially</a:t>
            </a:r>
            <a:r>
              <a:rPr lang="nb-NO" altLang="en-JO" dirty="0"/>
              <a:t> </a:t>
            </a:r>
            <a:r>
              <a:rPr lang="nb-NO" altLang="en-JO" dirty="0" err="1"/>
              <a:t>located</a:t>
            </a:r>
            <a:r>
              <a:rPr lang="nb-NO" altLang="en-JO" dirty="0"/>
              <a:t>.</a:t>
            </a:r>
            <a:br>
              <a:rPr lang="nb-NO" altLang="en-JO" dirty="0"/>
            </a:b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071664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4FFE2D-27E2-9E1D-7B3B-9591A85CA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CA3098-43A9-7C44-ABE6-2CA0211FEE8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800289-43E1-451C-0883-707DCA43377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6600F0-8D32-9C7F-90EE-4F53ABCF586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17B3A-86DE-8FF4-2DE6-7349937584E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049BA6-0EE1-335E-0A96-BF99E8C6520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34EA2E-4246-AE67-2BB2-F8620301DA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580B893-E2D7-1C4D-E73D-D47DE435B74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4A1E6D-D7A8-2A95-32E9-BC32F2012FD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F0DB0BC-5F6C-3315-104D-B4C2F1B79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5E3012A-5F95-7F18-A357-0C7F186326A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94D0F5B-080D-13F4-CFAD-8868F0E9F9A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BF39A73-AA4E-014E-751E-3F50C67517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95507946-73D4-EF3B-66BD-C1F54F1047F4}"/>
              </a:ext>
            </a:extLst>
          </p:cNvPr>
          <p:cNvSpPr txBox="1">
            <a:spLocks noChangeArrowheads="1"/>
          </p:cNvSpPr>
          <p:nvPr/>
        </p:nvSpPr>
        <p:spPr>
          <a:xfrm>
            <a:off x="3421746" y="2425148"/>
            <a:ext cx="8160653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/>
              <a:t>A GIS integrates common database operations with visualization and geographic analysis through the use of maps.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699270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3C1CF6-DDEB-55E5-E4EA-A9C674574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3A43C6-9910-2636-5497-A1A8CE979B5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2DB0AF-C471-5B2F-72B5-E1E35F39095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527E4E-825C-C02E-C9CC-9DB3CDB150A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D804F7-2643-E3BD-B13F-81AF9FE199F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9AB4F6-4468-240E-11AC-527E595A2AE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46B404-51FE-3C31-59B2-D1ABE76E6D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EB4ABB0-713B-641B-E922-EB9B7030517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8C7B79-2A17-B0B7-4F56-AFC109913A1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56E096E-8938-E912-D3A2-FCA9882E9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C2808C9-7A38-1A57-91DF-B9D55123C4E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246C22-C121-E6A3-45F3-11CA65F1319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B4DBC43-DEA1-1BFC-39A7-7CEA774BD7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B3449C-DA04-CEE8-40D9-8F39C4872EF0}"/>
              </a:ext>
            </a:extLst>
          </p:cNvPr>
          <p:cNvSpPr txBox="1">
            <a:spLocks noChangeArrowheads="1"/>
          </p:cNvSpPr>
          <p:nvPr/>
        </p:nvSpPr>
        <p:spPr>
          <a:xfrm>
            <a:off x="2816306" y="1263820"/>
            <a:ext cx="8779346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 sz="4000" dirty="0"/>
              <a:t>A GIS stores </a:t>
            </a:r>
            <a:r>
              <a:rPr lang="nb-NO" altLang="en-JO" sz="4000" dirty="0" err="1"/>
              <a:t>information</a:t>
            </a:r>
            <a:r>
              <a:rPr lang="nb-NO" altLang="en-JO" sz="4000" dirty="0"/>
              <a:t> as a </a:t>
            </a:r>
            <a:r>
              <a:rPr lang="nb-NO" altLang="en-JO" sz="4000" dirty="0" err="1"/>
              <a:t>collection</a:t>
            </a:r>
            <a:r>
              <a:rPr lang="nb-NO" altLang="en-JO" sz="4000" dirty="0"/>
              <a:t> </a:t>
            </a:r>
            <a:r>
              <a:rPr lang="nb-NO" altLang="en-JO" sz="4000" dirty="0" err="1"/>
              <a:t>of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thematic</a:t>
            </a:r>
            <a:r>
              <a:rPr lang="nb-NO" altLang="en-JO" sz="4000" dirty="0"/>
              <a:t> </a:t>
            </a:r>
            <a:r>
              <a:rPr lang="nb-NO" altLang="en-JO" sz="4000" dirty="0" err="1"/>
              <a:t>layers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that</a:t>
            </a:r>
            <a:r>
              <a:rPr lang="nb-NO" altLang="en-JO" sz="4000" dirty="0"/>
              <a:t> </a:t>
            </a:r>
            <a:r>
              <a:rPr lang="nb-NO" altLang="en-JO" sz="4000" dirty="0" err="1"/>
              <a:t>can</a:t>
            </a:r>
            <a:r>
              <a:rPr lang="nb-NO" altLang="en-JO" sz="4000" dirty="0"/>
              <a:t> be </a:t>
            </a:r>
            <a:r>
              <a:rPr lang="nb-NO" altLang="en-JO" sz="4000" dirty="0" err="1"/>
              <a:t>linked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together</a:t>
            </a:r>
            <a:r>
              <a:rPr lang="nb-NO" altLang="en-JO" sz="4000" dirty="0"/>
              <a:t> by </a:t>
            </a:r>
            <a:r>
              <a:rPr lang="nb-NO" altLang="en-JO" sz="4000" dirty="0" err="1"/>
              <a:t>geography</a:t>
            </a:r>
            <a:endParaRPr lang="en-US" altLang="en-JO" sz="4000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8DCFCFAE-A622-1B8C-9EEC-09669EA96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993" y="2611617"/>
            <a:ext cx="2525713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0011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189361-F492-137D-A082-2C0C6EF45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EF5753-15D6-F082-8C87-4E3FA0CA9FE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2C7EA9-FDFC-8A61-C468-860077EDD76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8542E-B652-BB02-31DB-220D2AC91F8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B489A1-AF64-B88B-D83B-4AA4DF759FB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8B4349-39FE-975D-37C0-A17AFD68D4B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D317AD-AECC-5418-F7C9-589C556BA08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F115A8-DEF9-D046-96CB-71FC07CA207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GIS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helps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people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to: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8DF314-368B-56E1-B275-609DC277B7A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8E9A3B1-607B-9643-216F-781CCF24F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04248D7-1B98-ED02-40FE-458DAC926E6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4588758-AB3A-4ABE-0E34-2BAC09FFF92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A983F35-AB30-229E-5C31-46EE1B3105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85BA4DA3-7E84-75B1-A5E5-275A3F0BDB80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99999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nb-NO" altLang="en-JO"/>
              <a:t>Integrate information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Visualize scenarios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Solve complicated problems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Present powerful ideas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Develop effective solutions</a:t>
            </a:r>
          </a:p>
          <a:p>
            <a:pPr>
              <a:buFont typeface="Monotype Sorts" pitchFamily="2" charset="2"/>
              <a:buNone/>
            </a:pP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4681420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7D817C-4B90-DA90-69E9-7CD4E5F7D7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ABADCE-24AA-5C6D-66AE-288DA087E78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188D15-90AF-BDAF-2E5C-643C56283A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9FDF2F-1973-83A1-2B56-DFD16066B64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3F58C2-3E7C-AFBA-FA87-AC185F84D4D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082F3F-93B1-A02A-CF51-5A761F9DBB1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57A559-AE9A-AC9B-8B23-9630D22D87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8B2C347-4F32-DC19-0C15-BCA03629271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Representations Occur: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AFE6D9-523B-B587-BFD2-2CD218A9E5B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AC60E53-FEB8-633D-C7B8-7824CFE67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53E19B9-D40E-A13D-D868-CA4B800E60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B991792-A1D7-F683-71BF-AA50AAECD26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3C939F6-60F2-A637-8167-EE8551F95B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2C3D3C7B-52ED-10FC-6F88-1A82C24B4A7E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99999"/>
            <a:ext cx="88297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/>
              <a:t>In the human mind, when information is acquired through the senses and stored in memory</a:t>
            </a:r>
          </a:p>
          <a:p>
            <a:pPr algn="just"/>
            <a:r>
              <a:rPr lang="en-US" altLang="en-JO"/>
              <a:t>In photographs, which are two-dimensional models of light received by the camera</a:t>
            </a:r>
          </a:p>
          <a:p>
            <a:pPr algn="just"/>
            <a:r>
              <a:rPr lang="en-US" altLang="en-JO"/>
              <a:t>In written text, when information is expressed in words</a:t>
            </a:r>
          </a:p>
          <a:p>
            <a:pPr algn="just"/>
            <a:r>
              <a:rPr lang="en-US" altLang="en-JO"/>
              <a:t>In numbers that result from measurements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2766073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688996-886B-229D-9AED-E90AF4E02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5B15BA-9933-A3EA-1BBF-6F314F995AB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2FFCDD-6EF3-A239-F103-12F63D67BAC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FFD49E-7E7B-4611-08EB-5DBABE5A42D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F1B95A-D687-4FD2-EA72-A9EB22A744B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176E4E-9599-27A8-1544-59E9211A533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7FF166-55A1-649F-ECBC-6233F7D08C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9C8CC6-79F2-5C1A-C9C0-696219F7CF36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Spatial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D19C0F-4EAE-C621-1FB9-C5AFB65261C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E8C50F7-8445-03C5-8779-D5CBB68B7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1BC857E-BD66-9255-40AB-8EC10088969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5F7B153-2883-65A0-393B-C3E5FBA8C3C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2BA92F4-20C9-77B3-EEC5-15DA79B004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98585875-BD41-7CD1-D488-22E986654200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68138"/>
            <a:ext cx="875612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Spatial data refers to data that has a geographic or spatial component, such as location, shape, and attributes associated with geographic features </a:t>
            </a:r>
          </a:p>
          <a:p>
            <a:pPr algn="just"/>
            <a:r>
              <a:rPr lang="en-US" sz="2400" dirty="0"/>
              <a:t>Spatial data can be represented as points, lines, polygons, or raster images, and can be stored in various formats, such as vector and raster </a:t>
            </a:r>
          </a:p>
          <a:p>
            <a:pPr algn="just"/>
            <a:r>
              <a:rPr lang="en-US" sz="2400" dirty="0"/>
              <a:t>Spatial data is the foundation of GIS, and it can be collected, created, and analyzed using GIS tools and techniques</a:t>
            </a:r>
            <a:endParaRPr lang="nb-NO" altLang="en-JO" sz="2400" dirty="0"/>
          </a:p>
          <a:p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7873518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BFDE4A-CD04-1C8B-8F25-C202AB0B2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4B302C-3964-00E4-8203-B68D9793D4F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C2CF7A-3FD9-5F86-EA83-ED9B31033C6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6B878C-02B6-B536-7916-43731FCD572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EF1880-EF61-66C0-FEA6-A10428F9144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1D5F71-AC69-0FC4-DEF4-7B67B900BE4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5AB1EF-BD90-582A-F14B-BD6900175C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E6BC3C3-70D4-DEF8-6B27-8558503480BA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Spatial Data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C0007F6-63F0-AAA1-8D38-A2E3BAF4CBB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52F842B-121E-CBEC-F81D-26C3F5375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9A82D0A-7143-0B05-EBD4-950F364E42C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E131DD5-F393-4DB7-10D3-A6D51133446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6FB3B94-48D8-D3A8-66CC-BDE2CCD050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E9415E17-CF98-9628-01C2-C345D063A217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68138"/>
            <a:ext cx="875612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How can we represent geographic information, conceptually and digitally?</a:t>
            </a:r>
          </a:p>
          <a:p>
            <a:r>
              <a:rPr lang="nb-NO" altLang="en-JO"/>
              <a:t>What are rasters and vectors?</a:t>
            </a:r>
          </a:p>
          <a:p>
            <a:r>
              <a:rPr lang="nb-NO" altLang="en-JO"/>
              <a:t>What are attributes?</a:t>
            </a:r>
          </a:p>
          <a:p>
            <a:endParaRPr lang="nb-NO" altLang="en-JO"/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618915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9FB2E0-D8CF-9634-80C1-AB3C11572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581C6C-9B7D-2BD3-61C5-884D005A67D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CF971A-6F76-7B90-8656-35D6067B678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7FA34-AC90-596F-C5B8-2ED0DD9D6FD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B73759-332A-F8DF-A488-4D5F5AA9BF5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372232-4979-F0A7-F2D9-243EEEC4C89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3001AF-E665-8D77-9E7C-768CE4A5B5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C6BE603-8A00-9987-5F95-CB789331E61D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Nature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Spatial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71F137-AE7E-ED0C-44AF-8DB6606908E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F8E377D-85FA-4ED9-518F-7F252A273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FE0E8E9-324A-422F-3E71-6F61B57C5A6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D61A258-51E2-E5F1-2484-6042CD127EA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934CEC9-35E2-40E8-0B54-6D8594BFE2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D39686A-2FB0-B7D3-27FD-0145A3BC9EA3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315032"/>
            <a:ext cx="8856298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Distributed through space</a:t>
            </a:r>
          </a:p>
          <a:p>
            <a:r>
              <a:rPr lang="nb-NO" altLang="en-JO"/>
              <a:t>Can be observed or described in the real world and identified by geographical location</a:t>
            </a:r>
          </a:p>
          <a:p>
            <a:r>
              <a:rPr lang="nb-NO" altLang="en-JO"/>
              <a:t>Change through space and time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13676680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6791CC-9A69-09AD-F825-A0CF58504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1ADB56-8E5D-F0BD-D409-B1B066A6E68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F365B3-9115-E509-DBFB-7C0C4FFEAD2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97CA75-4AC1-7F8D-8764-4ECEE9BB72A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50C24D-FE14-1FEB-1D1E-3F6E37E9DFA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364226-1D1F-43DC-B533-F8718805083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79C473-996F-C09B-4035-80B0DE64663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BCB930-BC2D-C5D9-72A9-45899620F2E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Sensing the World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3ACB-5580-694F-B622-12B1BC1C307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6463E63-59B7-B961-12F1-0A62AE7F6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F3471D3-B61D-ED08-60BA-C2BDD595736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D6F0240-0FB0-20BB-9C63-5E589BF503D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A792C3E-CD4B-A97F-2C10-1EDB8632C9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33874DC2-10B4-52B8-7E77-570D163CC1FD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278598"/>
            <a:ext cx="8803289" cy="47123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3700" lvl="1" indent="-342900" algn="just">
              <a:spcAft>
                <a:spcPts val="600"/>
              </a:spcAft>
            </a:pPr>
            <a:r>
              <a:rPr lang="en-US" b="1" dirty="0"/>
              <a:t>GIS data can be categorized into two main types: </a:t>
            </a:r>
          </a:p>
          <a:p>
            <a:pPr marL="850900" lvl="1" indent="-354013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en-US" b="1" dirty="0"/>
              <a:t>Vector data </a:t>
            </a:r>
          </a:p>
          <a:p>
            <a:pPr marL="850900" lvl="1" indent="-354013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en-US" b="1" dirty="0"/>
              <a:t>Raster data </a:t>
            </a:r>
          </a:p>
          <a:p>
            <a:pPr marL="393700" lvl="1" indent="-342900" algn="just">
              <a:spcAft>
                <a:spcPts val="600"/>
              </a:spcAft>
            </a:pPr>
            <a:r>
              <a:rPr lang="en-US" dirty="0"/>
              <a:t> Vector data represents geographic features as points, lines, or polygons, and is used to represent discrete and well-defined features such as roads, buildings, and land parcels </a:t>
            </a:r>
          </a:p>
          <a:p>
            <a:pPr marL="393700" lvl="1" indent="-342900" algn="just">
              <a:spcAft>
                <a:spcPts val="600"/>
              </a:spcAft>
            </a:pPr>
            <a:r>
              <a:rPr lang="en-US" dirty="0"/>
              <a:t>Raster data represents geographic features as a grid of cells, where each cell contains a value that represents an attribute or characteristic and is used to represent continuous data such as elevation, temperature, and precipitation</a:t>
            </a:r>
            <a:endParaRPr lang="en-US" altLang="en-JO" dirty="0"/>
          </a:p>
          <a:p>
            <a:pPr lvl="1"/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3436248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D33D57-CD3F-D3BB-0FEE-379954DA9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6F4126-0ADC-1A95-6845-A5436C8D534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27B368-223B-C7C0-7DB5-E2B815FAE2B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D3426B-8082-5793-1EE2-1B02B996469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1D4651-6EB2-FCE2-3057-E4F570D788E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45ABEA-C3D4-7167-B1A7-5145657FCA6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9F0E3A-3610-2AD9-309B-A41C92A62C0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9C9C8-28FA-D454-DDB0-4E57046458C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5BAD18-431F-307B-0D90-E3C5E7CAC56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C6CC1FE-485B-BD86-5F7D-643B93353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2141C09-A923-1845-D145-8A3C0E8239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5075A63-1FBA-A1DD-8EF5-E9B3E0B4191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C6B31C5-901F-570F-CCA5-BF87C86A04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BA514C3F-6E85-25C3-FF02-05E6845ADFBC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70689"/>
            <a:ext cx="8901896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 sz="2800" dirty="0"/>
              <a:t>How to represent phenomena conceived as fields or discrete objects?</a:t>
            </a:r>
            <a:endParaRPr lang="en-US" altLang="en-JO" dirty="0"/>
          </a:p>
          <a:p>
            <a:r>
              <a:rPr lang="en-US" altLang="en-JO" dirty="0"/>
              <a:t>Raster</a:t>
            </a:r>
          </a:p>
          <a:p>
            <a:pPr lvl="1"/>
            <a:r>
              <a:rPr lang="en-US" altLang="en-JO" dirty="0"/>
              <a:t>Divide the world into square cells</a:t>
            </a:r>
          </a:p>
          <a:p>
            <a:pPr lvl="1"/>
            <a:r>
              <a:rPr lang="en-US" altLang="en-JO" dirty="0"/>
              <a:t>Register the corners to the Earth (known positions)</a:t>
            </a:r>
          </a:p>
          <a:p>
            <a:pPr lvl="1"/>
            <a:r>
              <a:rPr lang="en-US" altLang="en-JO" dirty="0"/>
              <a:t>Represent discrete objects as collections of one or more cells</a:t>
            </a:r>
          </a:p>
          <a:p>
            <a:pPr lvl="1"/>
            <a:r>
              <a:rPr lang="en-US" altLang="en-JO" dirty="0"/>
              <a:t>Represent fields by assigning attribute values to cells</a:t>
            </a:r>
          </a:p>
          <a:p>
            <a:pPr lvl="1"/>
            <a:r>
              <a:rPr lang="en-US" altLang="en-JO" dirty="0"/>
              <a:t>More commonly used to represent fields than discrete objects</a:t>
            </a:r>
          </a:p>
        </p:txBody>
      </p:sp>
    </p:spTree>
    <p:extLst>
      <p:ext uri="{BB962C8B-B14F-4D97-AF65-F5344CB8AC3E}">
        <p14:creationId xmlns:p14="http://schemas.microsoft.com/office/powerpoint/2010/main" val="620242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4D77CB-0FA5-7CD4-E862-E713D4B2A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57E615-FFD8-E251-F2A2-F9FFA171EBB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481EAE-CD8F-D3C0-A112-10269CB6BBA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FADF8E-C56D-FAC9-DD02-2A0014050C6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20239B-5B43-DF42-BA14-92A7CD0BD58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5A6C3E-2853-52F8-5167-6A25AE5E4DA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6BE542-21B4-C0A4-4B03-3846A9D15FE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75C390D-685F-D817-4A64-539B6E0B6C7F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848228-592A-BCEC-0587-1E61EF0E3A8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6ED660F-A368-3B17-3EC6-644ED2B13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DFA62C7-F21D-ACAD-5A62-17AA1F1344F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CF10965-7DFC-B6FA-1EB6-89B94252EA3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3FE4015-7100-2D56-0B3B-320FEC1805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671503-DFE6-39D1-8236-0AE0A9CBAB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6479" y="1429655"/>
            <a:ext cx="7772400" cy="448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0103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DA16EA-808C-FA65-F44D-DFB7E3BB1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8BCF06-35EC-BDC6-C41C-2F6325D43D4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79E9A2-5834-EB49-B375-BE79EAB8295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04D3-2882-705C-55A4-2E5DAA92C0D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DAC80D-D0A0-87AF-D89E-4666D7BB3FD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7D8DD3-E9C9-215B-4B29-E21986271E1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DE5203-8AC8-3869-0A51-98DCCE565E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7CECF9-96E9-E6F0-74AC-2C0FCB934A6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 raster data model uses a grid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03D757-CAEA-ED7E-81CF-01268458B83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616231-1BFE-D49E-2103-89A003A9C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5A998B4-AD50-FD7E-CDCF-356519692D6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0A3556-59E7-CE30-5DA0-E335201ED9D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0CDF5AB-9919-7D2C-C220-61999BD36E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71890ACA-5773-F925-6F2B-A2E644F17CC0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278598"/>
            <a:ext cx="8737029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One grid cell is one unit or holds one attribute. 	</a:t>
            </a:r>
          </a:p>
          <a:p>
            <a:r>
              <a:rPr lang="en-US" altLang="en-JO" sz="2400"/>
              <a:t>Every cell has a value, even if it is “missing.” </a:t>
            </a:r>
          </a:p>
          <a:p>
            <a:r>
              <a:rPr lang="en-US" altLang="en-JO" sz="2400"/>
              <a:t>A cell can hold a number or an index value standing for an attribute.</a:t>
            </a:r>
          </a:p>
          <a:p>
            <a:r>
              <a:rPr lang="en-US" altLang="en-JO" sz="2400"/>
              <a:t>A cell has a resolution, given as the cell size in ground units.</a:t>
            </a:r>
            <a:r>
              <a:rPr lang="en-US" altLang="en-JO"/>
              <a:t> 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42677937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C5C4FB-A331-AEF6-F30A-FF21CEFE7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DEA559-EB1D-1B2F-D8ED-46531058307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F0E002-8DE2-2070-6DBD-1A04B4FDAD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C8614F-9F16-2122-C07A-C48666E6F7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73A973-2F89-C8DE-093B-8E919A1547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B744B7-5017-1973-D216-F354B885560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4189D-4AE4-EB60-FDBC-956C67EDD2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9F10935-6728-8A3C-6101-CCC4390634D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Generic structure for a grid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A70947B-073D-2DEE-AE0A-6DED4DDBD6E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93CF36E-F2B3-7DBE-0A02-B18319A18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7D46B72-E2E8-5D67-970E-AB1452BCA49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58B4CCA-3E76-AE47-7D04-3B4D5929727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B200D69-D57B-62C1-F40E-50EE3EB89B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Freeform 3">
            <a:extLst>
              <a:ext uri="{FF2B5EF4-FFF2-40B4-BE49-F238E27FC236}">
                <a16:creationId xmlns:a16="http://schemas.microsoft.com/office/drawing/2014/main" id="{03367A81-5393-F1ED-6EF0-58BF19CAFBBF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D1D2ED73-24C4-4652-6D1F-7E33F1033A87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8DAD5E93-C22C-7E74-F135-0EF66C8B8740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" name="Freeform 6">
            <a:extLst>
              <a:ext uri="{FF2B5EF4-FFF2-40B4-BE49-F238E27FC236}">
                <a16:creationId xmlns:a16="http://schemas.microsoft.com/office/drawing/2014/main" id="{3A8B5A74-F409-0C73-518C-0C4B97923D2C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" name="Freeform 7">
            <a:extLst>
              <a:ext uri="{FF2B5EF4-FFF2-40B4-BE49-F238E27FC236}">
                <a16:creationId xmlns:a16="http://schemas.microsoft.com/office/drawing/2014/main" id="{B61B3994-B0A5-CDC1-9B69-E795FD57DD5C}"/>
              </a:ext>
            </a:extLst>
          </p:cNvPr>
          <p:cNvSpPr>
            <a:spLocks/>
          </p:cNvSpPr>
          <p:nvPr/>
        </p:nvSpPr>
        <p:spPr bwMode="auto">
          <a:xfrm>
            <a:off x="5276368" y="191280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" name="Freeform 8">
            <a:extLst>
              <a:ext uri="{FF2B5EF4-FFF2-40B4-BE49-F238E27FC236}">
                <a16:creationId xmlns:a16="http://schemas.microsoft.com/office/drawing/2014/main" id="{ACDEDFAE-8ABC-9A46-6326-05D6C23D91C7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" name="Freeform 9">
            <a:extLst>
              <a:ext uri="{FF2B5EF4-FFF2-40B4-BE49-F238E27FC236}">
                <a16:creationId xmlns:a16="http://schemas.microsoft.com/office/drawing/2014/main" id="{2E009D4E-1A66-3259-9695-FEF4F976EC18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" name="Freeform 10">
            <a:extLst>
              <a:ext uri="{FF2B5EF4-FFF2-40B4-BE49-F238E27FC236}">
                <a16:creationId xmlns:a16="http://schemas.microsoft.com/office/drawing/2014/main" id="{582A7BA7-9BF8-6178-D3ED-16520F7406B6}"/>
              </a:ext>
            </a:extLst>
          </p:cNvPr>
          <p:cNvSpPr>
            <a:spLocks/>
          </p:cNvSpPr>
          <p:nvPr/>
        </p:nvSpPr>
        <p:spPr bwMode="auto">
          <a:xfrm>
            <a:off x="527636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" name="Freeform 11">
            <a:extLst>
              <a:ext uri="{FF2B5EF4-FFF2-40B4-BE49-F238E27FC236}">
                <a16:creationId xmlns:a16="http://schemas.microsoft.com/office/drawing/2014/main" id="{0A775A30-701E-1398-7392-4B4296D82F89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D5AEF76-E84B-8A1E-CAAD-05210B29CCBD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" name="Freeform 13">
            <a:extLst>
              <a:ext uri="{FF2B5EF4-FFF2-40B4-BE49-F238E27FC236}">
                <a16:creationId xmlns:a16="http://schemas.microsoft.com/office/drawing/2014/main" id="{42FED902-EAB1-C2AD-3E45-122CEE91E9CE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" name="Freeform 14">
            <a:extLst>
              <a:ext uri="{FF2B5EF4-FFF2-40B4-BE49-F238E27FC236}">
                <a16:creationId xmlns:a16="http://schemas.microsoft.com/office/drawing/2014/main" id="{4F43D87A-9662-D39F-BD5D-CAEC8047C00E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" name="Freeform 15">
            <a:extLst>
              <a:ext uri="{FF2B5EF4-FFF2-40B4-BE49-F238E27FC236}">
                <a16:creationId xmlns:a16="http://schemas.microsoft.com/office/drawing/2014/main" id="{8EE69A83-CE13-CFEA-E3EF-90F0F60C282C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" name="Freeform 16">
            <a:extLst>
              <a:ext uri="{FF2B5EF4-FFF2-40B4-BE49-F238E27FC236}">
                <a16:creationId xmlns:a16="http://schemas.microsoft.com/office/drawing/2014/main" id="{E17BA66E-6092-51C6-596B-63967C09D363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" name="Freeform 17">
            <a:extLst>
              <a:ext uri="{FF2B5EF4-FFF2-40B4-BE49-F238E27FC236}">
                <a16:creationId xmlns:a16="http://schemas.microsoft.com/office/drawing/2014/main" id="{562D5CEA-5FFA-14E1-1AD8-AFBF76455E74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" name="Freeform 18">
            <a:extLst>
              <a:ext uri="{FF2B5EF4-FFF2-40B4-BE49-F238E27FC236}">
                <a16:creationId xmlns:a16="http://schemas.microsoft.com/office/drawing/2014/main" id="{AB999481-CB5E-AF5A-7075-54919B8C0B1F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1" name="Freeform 19">
            <a:extLst>
              <a:ext uri="{FF2B5EF4-FFF2-40B4-BE49-F238E27FC236}">
                <a16:creationId xmlns:a16="http://schemas.microsoft.com/office/drawing/2014/main" id="{9F577C6D-5D4D-35CC-0D7B-F2C3F0388844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2" name="Freeform 20">
            <a:extLst>
              <a:ext uri="{FF2B5EF4-FFF2-40B4-BE49-F238E27FC236}">
                <a16:creationId xmlns:a16="http://schemas.microsoft.com/office/drawing/2014/main" id="{B91C5DB4-CFBD-D660-EBF0-1D5236AD42A9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3" name="Freeform 21">
            <a:extLst>
              <a:ext uri="{FF2B5EF4-FFF2-40B4-BE49-F238E27FC236}">
                <a16:creationId xmlns:a16="http://schemas.microsoft.com/office/drawing/2014/main" id="{BED194C5-154A-93E5-5FB0-1AB12E1B30BC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4" name="Freeform 22">
            <a:extLst>
              <a:ext uri="{FF2B5EF4-FFF2-40B4-BE49-F238E27FC236}">
                <a16:creationId xmlns:a16="http://schemas.microsoft.com/office/drawing/2014/main" id="{BFEA84AC-8E7C-6D87-1620-181D17123F15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5" name="Freeform 23">
            <a:extLst>
              <a:ext uri="{FF2B5EF4-FFF2-40B4-BE49-F238E27FC236}">
                <a16:creationId xmlns:a16="http://schemas.microsoft.com/office/drawing/2014/main" id="{CAB2004D-FC7B-F48F-A828-A68667B32096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6" name="Freeform 24">
            <a:extLst>
              <a:ext uri="{FF2B5EF4-FFF2-40B4-BE49-F238E27FC236}">
                <a16:creationId xmlns:a16="http://schemas.microsoft.com/office/drawing/2014/main" id="{A3579CAB-366B-EC39-D565-6580DCFFC4A4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7" name="Freeform 25">
            <a:extLst>
              <a:ext uri="{FF2B5EF4-FFF2-40B4-BE49-F238E27FC236}">
                <a16:creationId xmlns:a16="http://schemas.microsoft.com/office/drawing/2014/main" id="{1240E58D-F3FE-A715-1254-74A72C8A8CDB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8" name="Freeform 26">
            <a:extLst>
              <a:ext uri="{FF2B5EF4-FFF2-40B4-BE49-F238E27FC236}">
                <a16:creationId xmlns:a16="http://schemas.microsoft.com/office/drawing/2014/main" id="{96ECF2DC-4F49-86EF-7CAD-B3096C8BA1FF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9" name="Freeform 27">
            <a:extLst>
              <a:ext uri="{FF2B5EF4-FFF2-40B4-BE49-F238E27FC236}">
                <a16:creationId xmlns:a16="http://schemas.microsoft.com/office/drawing/2014/main" id="{F85BA02F-F4BC-396A-E575-742D525B62C0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0" name="Freeform 28">
            <a:extLst>
              <a:ext uri="{FF2B5EF4-FFF2-40B4-BE49-F238E27FC236}">
                <a16:creationId xmlns:a16="http://schemas.microsoft.com/office/drawing/2014/main" id="{F2CFE38B-E888-3141-2125-DE877E5A97DE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1" name="Freeform 29">
            <a:extLst>
              <a:ext uri="{FF2B5EF4-FFF2-40B4-BE49-F238E27FC236}">
                <a16:creationId xmlns:a16="http://schemas.microsoft.com/office/drawing/2014/main" id="{6981ED73-80F8-C7F7-78D2-1B1670614DD7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2" name="Freeform 30">
            <a:extLst>
              <a:ext uri="{FF2B5EF4-FFF2-40B4-BE49-F238E27FC236}">
                <a16:creationId xmlns:a16="http://schemas.microsoft.com/office/drawing/2014/main" id="{BD92C2E0-1ADD-DDD6-1625-1A4D59921589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3" name="Freeform 31">
            <a:extLst>
              <a:ext uri="{FF2B5EF4-FFF2-40B4-BE49-F238E27FC236}">
                <a16:creationId xmlns:a16="http://schemas.microsoft.com/office/drawing/2014/main" id="{CD420AD4-6C41-5E48-D850-966E38483CD8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4" name="Freeform 32">
            <a:extLst>
              <a:ext uri="{FF2B5EF4-FFF2-40B4-BE49-F238E27FC236}">
                <a16:creationId xmlns:a16="http://schemas.microsoft.com/office/drawing/2014/main" id="{AAE17C46-0641-545B-33CB-F96204B93D52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5" name="Freeform 33">
            <a:extLst>
              <a:ext uri="{FF2B5EF4-FFF2-40B4-BE49-F238E27FC236}">
                <a16:creationId xmlns:a16="http://schemas.microsoft.com/office/drawing/2014/main" id="{FA62E8BA-8725-A87A-9C8C-E34442C1D13D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6" name="Freeform 34">
            <a:extLst>
              <a:ext uri="{FF2B5EF4-FFF2-40B4-BE49-F238E27FC236}">
                <a16:creationId xmlns:a16="http://schemas.microsoft.com/office/drawing/2014/main" id="{1E2B1B49-E837-BA11-8ABF-84A1C1246927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7" name="Freeform 35">
            <a:extLst>
              <a:ext uri="{FF2B5EF4-FFF2-40B4-BE49-F238E27FC236}">
                <a16:creationId xmlns:a16="http://schemas.microsoft.com/office/drawing/2014/main" id="{2B94C029-F902-412C-A903-7E69F6415817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8" name="Freeform 36">
            <a:extLst>
              <a:ext uri="{FF2B5EF4-FFF2-40B4-BE49-F238E27FC236}">
                <a16:creationId xmlns:a16="http://schemas.microsoft.com/office/drawing/2014/main" id="{FFB7823B-897D-15B8-98B5-898DE351A2D5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9" name="Freeform 37">
            <a:extLst>
              <a:ext uri="{FF2B5EF4-FFF2-40B4-BE49-F238E27FC236}">
                <a16:creationId xmlns:a16="http://schemas.microsoft.com/office/drawing/2014/main" id="{65A45333-CC0D-829F-253A-6C009D3BEB7D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0" name="Freeform 38">
            <a:extLst>
              <a:ext uri="{FF2B5EF4-FFF2-40B4-BE49-F238E27FC236}">
                <a16:creationId xmlns:a16="http://schemas.microsoft.com/office/drawing/2014/main" id="{03855B30-220E-6D63-9C53-83746BF2CD9B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1" name="Freeform 39">
            <a:extLst>
              <a:ext uri="{FF2B5EF4-FFF2-40B4-BE49-F238E27FC236}">
                <a16:creationId xmlns:a16="http://schemas.microsoft.com/office/drawing/2014/main" id="{EBEA6F8E-5AAE-4C7D-36A6-58F8F1063EAC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2" name="Freeform 40">
            <a:extLst>
              <a:ext uri="{FF2B5EF4-FFF2-40B4-BE49-F238E27FC236}">
                <a16:creationId xmlns:a16="http://schemas.microsoft.com/office/drawing/2014/main" id="{74FFC115-365F-B55F-CD62-ECCA3C4040DA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3" name="Freeform 41">
            <a:extLst>
              <a:ext uri="{FF2B5EF4-FFF2-40B4-BE49-F238E27FC236}">
                <a16:creationId xmlns:a16="http://schemas.microsoft.com/office/drawing/2014/main" id="{DF62C46B-1175-9D99-2F20-39ED279C97A7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4" name="Freeform 42">
            <a:extLst>
              <a:ext uri="{FF2B5EF4-FFF2-40B4-BE49-F238E27FC236}">
                <a16:creationId xmlns:a16="http://schemas.microsoft.com/office/drawing/2014/main" id="{D60E964A-09A2-1C79-1246-C13316D8DBC4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5" name="Freeform 43">
            <a:extLst>
              <a:ext uri="{FF2B5EF4-FFF2-40B4-BE49-F238E27FC236}">
                <a16:creationId xmlns:a16="http://schemas.microsoft.com/office/drawing/2014/main" id="{EC9208D3-EB4E-C796-56AD-39F0BAF59016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AA51BA38-5602-2D89-8E18-7E4AD546CFB1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7" name="Freeform 45">
            <a:extLst>
              <a:ext uri="{FF2B5EF4-FFF2-40B4-BE49-F238E27FC236}">
                <a16:creationId xmlns:a16="http://schemas.microsoft.com/office/drawing/2014/main" id="{05CBA7A2-0451-E802-05C3-A59EA07BDDBA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8" name="Freeform 46">
            <a:extLst>
              <a:ext uri="{FF2B5EF4-FFF2-40B4-BE49-F238E27FC236}">
                <a16:creationId xmlns:a16="http://schemas.microsoft.com/office/drawing/2014/main" id="{AF99A90D-8AEE-5731-5AA0-13C7C7BEA976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9" name="Freeform 47">
            <a:extLst>
              <a:ext uri="{FF2B5EF4-FFF2-40B4-BE49-F238E27FC236}">
                <a16:creationId xmlns:a16="http://schemas.microsoft.com/office/drawing/2014/main" id="{2139A930-8DBF-B75B-172F-615C85715CDD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0" name="Freeform 48">
            <a:extLst>
              <a:ext uri="{FF2B5EF4-FFF2-40B4-BE49-F238E27FC236}">
                <a16:creationId xmlns:a16="http://schemas.microsoft.com/office/drawing/2014/main" id="{1C60EDFC-D50D-7FF5-74FD-3373D18DE11A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1" name="Freeform 49">
            <a:extLst>
              <a:ext uri="{FF2B5EF4-FFF2-40B4-BE49-F238E27FC236}">
                <a16:creationId xmlns:a16="http://schemas.microsoft.com/office/drawing/2014/main" id="{953BF059-B52D-AD7D-C35D-446A15BAD4D0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2" name="Freeform 50">
            <a:extLst>
              <a:ext uri="{FF2B5EF4-FFF2-40B4-BE49-F238E27FC236}">
                <a16:creationId xmlns:a16="http://schemas.microsoft.com/office/drawing/2014/main" id="{3F002CDA-6455-7FF5-A345-81B71321B63B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3" name="Freeform 51">
            <a:extLst>
              <a:ext uri="{FF2B5EF4-FFF2-40B4-BE49-F238E27FC236}">
                <a16:creationId xmlns:a16="http://schemas.microsoft.com/office/drawing/2014/main" id="{DBBEA3C8-AEBA-160F-A779-4255AD89F8CD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4" name="Freeform 52">
            <a:extLst>
              <a:ext uri="{FF2B5EF4-FFF2-40B4-BE49-F238E27FC236}">
                <a16:creationId xmlns:a16="http://schemas.microsoft.com/office/drawing/2014/main" id="{A0118940-3369-9EBA-EC0D-69DCC46A0F73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5" name="Freeform 53">
            <a:extLst>
              <a:ext uri="{FF2B5EF4-FFF2-40B4-BE49-F238E27FC236}">
                <a16:creationId xmlns:a16="http://schemas.microsoft.com/office/drawing/2014/main" id="{605D1537-3AFC-4BB9-D89D-E7D7D99AA99A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6" name="Freeform 54">
            <a:extLst>
              <a:ext uri="{FF2B5EF4-FFF2-40B4-BE49-F238E27FC236}">
                <a16:creationId xmlns:a16="http://schemas.microsoft.com/office/drawing/2014/main" id="{F331AC50-5C95-0647-6EA1-876804BBB1E3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7" name="Freeform 55">
            <a:extLst>
              <a:ext uri="{FF2B5EF4-FFF2-40B4-BE49-F238E27FC236}">
                <a16:creationId xmlns:a16="http://schemas.microsoft.com/office/drawing/2014/main" id="{5C886914-1EF9-FCDA-5617-8EB786CED100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8" name="Freeform 56">
            <a:extLst>
              <a:ext uri="{FF2B5EF4-FFF2-40B4-BE49-F238E27FC236}">
                <a16:creationId xmlns:a16="http://schemas.microsoft.com/office/drawing/2014/main" id="{BA5D2B04-69C8-8060-E952-7CA6B0B9E700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9" name="Freeform 57">
            <a:extLst>
              <a:ext uri="{FF2B5EF4-FFF2-40B4-BE49-F238E27FC236}">
                <a16:creationId xmlns:a16="http://schemas.microsoft.com/office/drawing/2014/main" id="{95C1A556-79C3-234E-E28D-EFD17E640BEA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0" name="Freeform 58">
            <a:extLst>
              <a:ext uri="{FF2B5EF4-FFF2-40B4-BE49-F238E27FC236}">
                <a16:creationId xmlns:a16="http://schemas.microsoft.com/office/drawing/2014/main" id="{43A356C2-37A9-0A47-088D-210740458DA4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1" name="Freeform 59">
            <a:extLst>
              <a:ext uri="{FF2B5EF4-FFF2-40B4-BE49-F238E27FC236}">
                <a16:creationId xmlns:a16="http://schemas.microsoft.com/office/drawing/2014/main" id="{9C65D48B-B6BF-89DC-022F-4331CC567DE7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2" name="Freeform 60">
            <a:extLst>
              <a:ext uri="{FF2B5EF4-FFF2-40B4-BE49-F238E27FC236}">
                <a16:creationId xmlns:a16="http://schemas.microsoft.com/office/drawing/2014/main" id="{1D6E4176-AFBF-8505-757E-85EB58132ADA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3" name="Freeform 61">
            <a:extLst>
              <a:ext uri="{FF2B5EF4-FFF2-40B4-BE49-F238E27FC236}">
                <a16:creationId xmlns:a16="http://schemas.microsoft.com/office/drawing/2014/main" id="{53E495DB-4F25-2D40-6380-89622DABA5B4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4" name="Freeform 62">
            <a:extLst>
              <a:ext uri="{FF2B5EF4-FFF2-40B4-BE49-F238E27FC236}">
                <a16:creationId xmlns:a16="http://schemas.microsoft.com/office/drawing/2014/main" id="{93D94108-5FBA-6A65-0A87-E2B12C6553E1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5" name="Freeform 63">
            <a:extLst>
              <a:ext uri="{FF2B5EF4-FFF2-40B4-BE49-F238E27FC236}">
                <a16:creationId xmlns:a16="http://schemas.microsoft.com/office/drawing/2014/main" id="{3418D87B-C6D4-9DC0-1AE9-459660F4B81F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6" name="Freeform 64">
            <a:extLst>
              <a:ext uri="{FF2B5EF4-FFF2-40B4-BE49-F238E27FC236}">
                <a16:creationId xmlns:a16="http://schemas.microsoft.com/office/drawing/2014/main" id="{7AD00F68-578F-4F9E-2ED0-124462CD56EB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7" name="Freeform 65">
            <a:extLst>
              <a:ext uri="{FF2B5EF4-FFF2-40B4-BE49-F238E27FC236}">
                <a16:creationId xmlns:a16="http://schemas.microsoft.com/office/drawing/2014/main" id="{ABE7E577-D5A2-F822-C2F0-11959BBCB1A6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8" name="Freeform 66">
            <a:extLst>
              <a:ext uri="{FF2B5EF4-FFF2-40B4-BE49-F238E27FC236}">
                <a16:creationId xmlns:a16="http://schemas.microsoft.com/office/drawing/2014/main" id="{27DABAA1-7A89-5A51-D5E8-1FC847311561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9" name="Freeform 67">
            <a:extLst>
              <a:ext uri="{FF2B5EF4-FFF2-40B4-BE49-F238E27FC236}">
                <a16:creationId xmlns:a16="http://schemas.microsoft.com/office/drawing/2014/main" id="{FA70DF1D-E000-7634-058E-51560F218C49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0" name="Freeform 68">
            <a:extLst>
              <a:ext uri="{FF2B5EF4-FFF2-40B4-BE49-F238E27FC236}">
                <a16:creationId xmlns:a16="http://schemas.microsoft.com/office/drawing/2014/main" id="{56A14863-DE23-448B-43D8-57AE7B340C40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1" name="Freeform 69">
            <a:extLst>
              <a:ext uri="{FF2B5EF4-FFF2-40B4-BE49-F238E27FC236}">
                <a16:creationId xmlns:a16="http://schemas.microsoft.com/office/drawing/2014/main" id="{D7C5A5AB-2A45-B045-09EA-0659A43B01ED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2" name="Freeform 70">
            <a:extLst>
              <a:ext uri="{FF2B5EF4-FFF2-40B4-BE49-F238E27FC236}">
                <a16:creationId xmlns:a16="http://schemas.microsoft.com/office/drawing/2014/main" id="{A603F78B-3253-9A74-D9E6-DB326E939A05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3" name="Freeform 71">
            <a:extLst>
              <a:ext uri="{FF2B5EF4-FFF2-40B4-BE49-F238E27FC236}">
                <a16:creationId xmlns:a16="http://schemas.microsoft.com/office/drawing/2014/main" id="{2B72BF92-D191-EE8B-B4B5-6DF916960F7E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4" name="Freeform 72">
            <a:extLst>
              <a:ext uri="{FF2B5EF4-FFF2-40B4-BE49-F238E27FC236}">
                <a16:creationId xmlns:a16="http://schemas.microsoft.com/office/drawing/2014/main" id="{24AF1028-C142-C724-4E71-8E6C089543BB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5" name="Freeform 73">
            <a:extLst>
              <a:ext uri="{FF2B5EF4-FFF2-40B4-BE49-F238E27FC236}">
                <a16:creationId xmlns:a16="http://schemas.microsoft.com/office/drawing/2014/main" id="{958B9D3B-2C92-1A8C-ACAA-1C355554EBCB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6" name="Freeform 74">
            <a:extLst>
              <a:ext uri="{FF2B5EF4-FFF2-40B4-BE49-F238E27FC236}">
                <a16:creationId xmlns:a16="http://schemas.microsoft.com/office/drawing/2014/main" id="{5329BC53-CA75-73B7-9FDB-D479FCFBCB56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7" name="Freeform 75">
            <a:extLst>
              <a:ext uri="{FF2B5EF4-FFF2-40B4-BE49-F238E27FC236}">
                <a16:creationId xmlns:a16="http://schemas.microsoft.com/office/drawing/2014/main" id="{997555AE-B220-8876-66A9-730EF8A17D5E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8" name="Freeform 76">
            <a:extLst>
              <a:ext uri="{FF2B5EF4-FFF2-40B4-BE49-F238E27FC236}">
                <a16:creationId xmlns:a16="http://schemas.microsoft.com/office/drawing/2014/main" id="{D20AD1BB-C184-750B-39F9-6BD3C2D5EF35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9" name="Freeform 77">
            <a:extLst>
              <a:ext uri="{FF2B5EF4-FFF2-40B4-BE49-F238E27FC236}">
                <a16:creationId xmlns:a16="http://schemas.microsoft.com/office/drawing/2014/main" id="{C4DB7D90-19F6-13A5-09F0-206E4C187CE5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0" name="Freeform 78">
            <a:extLst>
              <a:ext uri="{FF2B5EF4-FFF2-40B4-BE49-F238E27FC236}">
                <a16:creationId xmlns:a16="http://schemas.microsoft.com/office/drawing/2014/main" id="{32128D40-1CC7-508C-D1AE-31D88A00B175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1" name="Freeform 79">
            <a:extLst>
              <a:ext uri="{FF2B5EF4-FFF2-40B4-BE49-F238E27FC236}">
                <a16:creationId xmlns:a16="http://schemas.microsoft.com/office/drawing/2014/main" id="{6047FC10-5D15-A7B0-2B1E-C47EB1C979DD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2" name="Freeform 80">
            <a:extLst>
              <a:ext uri="{FF2B5EF4-FFF2-40B4-BE49-F238E27FC236}">
                <a16:creationId xmlns:a16="http://schemas.microsoft.com/office/drawing/2014/main" id="{CE4410F9-DFCF-6C95-67A0-2062C4795A3F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3" name="Freeform 81">
            <a:extLst>
              <a:ext uri="{FF2B5EF4-FFF2-40B4-BE49-F238E27FC236}">
                <a16:creationId xmlns:a16="http://schemas.microsoft.com/office/drawing/2014/main" id="{83E57C3A-38BB-CB51-645F-89BF0C5174DA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4" name="Freeform 82">
            <a:extLst>
              <a:ext uri="{FF2B5EF4-FFF2-40B4-BE49-F238E27FC236}">
                <a16:creationId xmlns:a16="http://schemas.microsoft.com/office/drawing/2014/main" id="{A76E9B11-D70B-33B1-C766-B1BAAEAC7DCB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5" name="Freeform 83">
            <a:extLst>
              <a:ext uri="{FF2B5EF4-FFF2-40B4-BE49-F238E27FC236}">
                <a16:creationId xmlns:a16="http://schemas.microsoft.com/office/drawing/2014/main" id="{3AE696DF-333A-7644-7818-AEC21E4A8AE7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6" name="Freeform 84">
            <a:extLst>
              <a:ext uri="{FF2B5EF4-FFF2-40B4-BE49-F238E27FC236}">
                <a16:creationId xmlns:a16="http://schemas.microsoft.com/office/drawing/2014/main" id="{845B144A-5B81-ECBB-A7DC-1E81E200C4F2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7" name="Freeform 85">
            <a:extLst>
              <a:ext uri="{FF2B5EF4-FFF2-40B4-BE49-F238E27FC236}">
                <a16:creationId xmlns:a16="http://schemas.microsoft.com/office/drawing/2014/main" id="{81CCD0F9-FC79-EEB1-63BB-1FE83646DD24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8" name="Freeform 86">
            <a:extLst>
              <a:ext uri="{FF2B5EF4-FFF2-40B4-BE49-F238E27FC236}">
                <a16:creationId xmlns:a16="http://schemas.microsoft.com/office/drawing/2014/main" id="{7C06D3AD-1416-69F5-B5F2-7E4177A1E357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9" name="Freeform 87">
            <a:extLst>
              <a:ext uri="{FF2B5EF4-FFF2-40B4-BE49-F238E27FC236}">
                <a16:creationId xmlns:a16="http://schemas.microsoft.com/office/drawing/2014/main" id="{AEE08058-0753-75A9-71E3-F216F21EC048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0" name="Freeform 88">
            <a:extLst>
              <a:ext uri="{FF2B5EF4-FFF2-40B4-BE49-F238E27FC236}">
                <a16:creationId xmlns:a16="http://schemas.microsoft.com/office/drawing/2014/main" id="{DC62652C-F3A0-ACF4-CA9D-D8AF5084717E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1" name="Freeform 89">
            <a:extLst>
              <a:ext uri="{FF2B5EF4-FFF2-40B4-BE49-F238E27FC236}">
                <a16:creationId xmlns:a16="http://schemas.microsoft.com/office/drawing/2014/main" id="{FC9DD7EB-96D9-22A0-2B53-7F15102DACBC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2" name="Freeform 90">
            <a:extLst>
              <a:ext uri="{FF2B5EF4-FFF2-40B4-BE49-F238E27FC236}">
                <a16:creationId xmlns:a16="http://schemas.microsoft.com/office/drawing/2014/main" id="{3C671109-7CE6-E827-FFDA-5948F73F2633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3" name="Freeform 91">
            <a:extLst>
              <a:ext uri="{FF2B5EF4-FFF2-40B4-BE49-F238E27FC236}">
                <a16:creationId xmlns:a16="http://schemas.microsoft.com/office/drawing/2014/main" id="{8D39075A-2BE2-9DEB-9C8B-75B1210845E1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4" name="Freeform 92">
            <a:extLst>
              <a:ext uri="{FF2B5EF4-FFF2-40B4-BE49-F238E27FC236}">
                <a16:creationId xmlns:a16="http://schemas.microsoft.com/office/drawing/2014/main" id="{94D1DAB2-9EC6-342E-9CF3-952B655469AB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5" name="Freeform 93">
            <a:extLst>
              <a:ext uri="{FF2B5EF4-FFF2-40B4-BE49-F238E27FC236}">
                <a16:creationId xmlns:a16="http://schemas.microsoft.com/office/drawing/2014/main" id="{44010778-3EF4-2591-2140-BFFEC83F1698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6" name="Freeform 94">
            <a:extLst>
              <a:ext uri="{FF2B5EF4-FFF2-40B4-BE49-F238E27FC236}">
                <a16:creationId xmlns:a16="http://schemas.microsoft.com/office/drawing/2014/main" id="{1C7FD437-32E6-1E1F-B4C7-893871E6F212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7" name="Freeform 95">
            <a:extLst>
              <a:ext uri="{FF2B5EF4-FFF2-40B4-BE49-F238E27FC236}">
                <a16:creationId xmlns:a16="http://schemas.microsoft.com/office/drawing/2014/main" id="{5F50E0F1-0825-09BE-6AA2-EAD314D946E1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8" name="Freeform 96">
            <a:extLst>
              <a:ext uri="{FF2B5EF4-FFF2-40B4-BE49-F238E27FC236}">
                <a16:creationId xmlns:a16="http://schemas.microsoft.com/office/drawing/2014/main" id="{8E599CC7-0748-F630-91A1-49F7AB63AD56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9" name="Freeform 97">
            <a:extLst>
              <a:ext uri="{FF2B5EF4-FFF2-40B4-BE49-F238E27FC236}">
                <a16:creationId xmlns:a16="http://schemas.microsoft.com/office/drawing/2014/main" id="{3AAA166E-48F0-B33B-A86F-0A0EBB6BA88E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0" name="Freeform 98">
            <a:extLst>
              <a:ext uri="{FF2B5EF4-FFF2-40B4-BE49-F238E27FC236}">
                <a16:creationId xmlns:a16="http://schemas.microsoft.com/office/drawing/2014/main" id="{C594C1F3-BA0A-7F58-4EBD-3BA021BB2F75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1" name="Freeform 99">
            <a:extLst>
              <a:ext uri="{FF2B5EF4-FFF2-40B4-BE49-F238E27FC236}">
                <a16:creationId xmlns:a16="http://schemas.microsoft.com/office/drawing/2014/main" id="{774FEF86-535C-C2F8-A9B5-32534BEFD911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2" name="Freeform 100">
            <a:extLst>
              <a:ext uri="{FF2B5EF4-FFF2-40B4-BE49-F238E27FC236}">
                <a16:creationId xmlns:a16="http://schemas.microsoft.com/office/drawing/2014/main" id="{8F1C7E0C-7F33-8E02-9B07-8C9DAB03328F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3" name="Freeform 101">
            <a:extLst>
              <a:ext uri="{FF2B5EF4-FFF2-40B4-BE49-F238E27FC236}">
                <a16:creationId xmlns:a16="http://schemas.microsoft.com/office/drawing/2014/main" id="{CA5A1F64-59F2-3C48-D5AF-9F22C6F6881A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4" name="Freeform 102">
            <a:extLst>
              <a:ext uri="{FF2B5EF4-FFF2-40B4-BE49-F238E27FC236}">
                <a16:creationId xmlns:a16="http://schemas.microsoft.com/office/drawing/2014/main" id="{D2C147BF-49DE-1B18-ED37-8A5615867459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5" name="Freeform 103">
            <a:extLst>
              <a:ext uri="{FF2B5EF4-FFF2-40B4-BE49-F238E27FC236}">
                <a16:creationId xmlns:a16="http://schemas.microsoft.com/office/drawing/2014/main" id="{7B3C39FD-96FD-35F2-D289-4FDD44B41B3F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6" name="Freeform 104">
            <a:extLst>
              <a:ext uri="{FF2B5EF4-FFF2-40B4-BE49-F238E27FC236}">
                <a16:creationId xmlns:a16="http://schemas.microsoft.com/office/drawing/2014/main" id="{7F4B63F1-BA75-E0ED-6142-3DAA764C6E83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7" name="Freeform 105">
            <a:extLst>
              <a:ext uri="{FF2B5EF4-FFF2-40B4-BE49-F238E27FC236}">
                <a16:creationId xmlns:a16="http://schemas.microsoft.com/office/drawing/2014/main" id="{8F240265-A183-4727-2F9D-0280DA09525C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8" name="Freeform 106">
            <a:extLst>
              <a:ext uri="{FF2B5EF4-FFF2-40B4-BE49-F238E27FC236}">
                <a16:creationId xmlns:a16="http://schemas.microsoft.com/office/drawing/2014/main" id="{37D05981-22DE-DD67-F1C1-DF0CC3F282CF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9" name="Freeform 107">
            <a:extLst>
              <a:ext uri="{FF2B5EF4-FFF2-40B4-BE49-F238E27FC236}">
                <a16:creationId xmlns:a16="http://schemas.microsoft.com/office/drawing/2014/main" id="{C763EF5C-280A-81F4-0316-46A097AD61CF}"/>
              </a:ext>
            </a:extLst>
          </p:cNvPr>
          <p:cNvSpPr>
            <a:spLocks/>
          </p:cNvSpPr>
          <p:nvPr/>
        </p:nvSpPr>
        <p:spPr bwMode="auto">
          <a:xfrm>
            <a:off x="9070493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0" name="Freeform 108">
            <a:extLst>
              <a:ext uri="{FF2B5EF4-FFF2-40B4-BE49-F238E27FC236}">
                <a16:creationId xmlns:a16="http://schemas.microsoft.com/office/drawing/2014/main" id="{E7FB61B2-F778-2CCF-0B85-26070FE733F3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1" name="Freeform 109">
            <a:extLst>
              <a:ext uri="{FF2B5EF4-FFF2-40B4-BE49-F238E27FC236}">
                <a16:creationId xmlns:a16="http://schemas.microsoft.com/office/drawing/2014/main" id="{8604DD95-01F9-8A7F-15B9-5073DDC9A475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2" name="Freeform 110">
            <a:extLst>
              <a:ext uri="{FF2B5EF4-FFF2-40B4-BE49-F238E27FC236}">
                <a16:creationId xmlns:a16="http://schemas.microsoft.com/office/drawing/2014/main" id="{0E78C571-5B33-7D96-7690-C85AF1FF8854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3" name="Freeform 111">
            <a:extLst>
              <a:ext uri="{FF2B5EF4-FFF2-40B4-BE49-F238E27FC236}">
                <a16:creationId xmlns:a16="http://schemas.microsoft.com/office/drawing/2014/main" id="{E8076FA9-8F03-CBEE-1A47-2FA05B8218CD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4" name="Freeform 112">
            <a:extLst>
              <a:ext uri="{FF2B5EF4-FFF2-40B4-BE49-F238E27FC236}">
                <a16:creationId xmlns:a16="http://schemas.microsoft.com/office/drawing/2014/main" id="{88ADEA0B-7C84-665C-B62F-D273FF3058FC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5" name="Freeform 113">
            <a:extLst>
              <a:ext uri="{FF2B5EF4-FFF2-40B4-BE49-F238E27FC236}">
                <a16:creationId xmlns:a16="http://schemas.microsoft.com/office/drawing/2014/main" id="{9A11EF06-EAAC-7F6D-5393-8014FAB4767D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6" name="Freeform 114">
            <a:extLst>
              <a:ext uri="{FF2B5EF4-FFF2-40B4-BE49-F238E27FC236}">
                <a16:creationId xmlns:a16="http://schemas.microsoft.com/office/drawing/2014/main" id="{83DF2F3E-7843-7B0F-3759-CE186A527A6C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7" name="Freeform 115">
            <a:extLst>
              <a:ext uri="{FF2B5EF4-FFF2-40B4-BE49-F238E27FC236}">
                <a16:creationId xmlns:a16="http://schemas.microsoft.com/office/drawing/2014/main" id="{66B77850-91E7-FFBD-E0F2-47147B5FB585}"/>
              </a:ext>
            </a:extLst>
          </p:cNvPr>
          <p:cNvSpPr>
            <a:spLocks/>
          </p:cNvSpPr>
          <p:nvPr/>
        </p:nvSpPr>
        <p:spPr bwMode="auto">
          <a:xfrm>
            <a:off x="9070493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8" name="Freeform 116">
            <a:extLst>
              <a:ext uri="{FF2B5EF4-FFF2-40B4-BE49-F238E27FC236}">
                <a16:creationId xmlns:a16="http://schemas.microsoft.com/office/drawing/2014/main" id="{CB406038-6137-53A3-93B5-B36780E905CD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9" name="Freeform 117">
            <a:extLst>
              <a:ext uri="{FF2B5EF4-FFF2-40B4-BE49-F238E27FC236}">
                <a16:creationId xmlns:a16="http://schemas.microsoft.com/office/drawing/2014/main" id="{1FD609A4-1A50-C711-47AE-4EB1EA634282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0" name="Freeform 118">
            <a:extLst>
              <a:ext uri="{FF2B5EF4-FFF2-40B4-BE49-F238E27FC236}">
                <a16:creationId xmlns:a16="http://schemas.microsoft.com/office/drawing/2014/main" id="{AC9137C3-6D94-B347-3F9F-B9A39140A5E0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1" name="Freeform 119">
            <a:extLst>
              <a:ext uri="{FF2B5EF4-FFF2-40B4-BE49-F238E27FC236}">
                <a16:creationId xmlns:a16="http://schemas.microsoft.com/office/drawing/2014/main" id="{2613FF78-3F1D-9EA9-EE55-74FB64B58E71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2" name="Freeform 120">
            <a:extLst>
              <a:ext uri="{FF2B5EF4-FFF2-40B4-BE49-F238E27FC236}">
                <a16:creationId xmlns:a16="http://schemas.microsoft.com/office/drawing/2014/main" id="{FAD77C71-386F-645D-1D46-67AC96F5ACE2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3" name="Freeform 121">
            <a:extLst>
              <a:ext uri="{FF2B5EF4-FFF2-40B4-BE49-F238E27FC236}">
                <a16:creationId xmlns:a16="http://schemas.microsoft.com/office/drawing/2014/main" id="{816D5636-ECE2-0613-0E09-3B9DE6B98F93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4" name="Freeform 122">
            <a:extLst>
              <a:ext uri="{FF2B5EF4-FFF2-40B4-BE49-F238E27FC236}">
                <a16:creationId xmlns:a16="http://schemas.microsoft.com/office/drawing/2014/main" id="{960078EE-5B75-4C31-60DF-C7A7D6A8D3E5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5" name="Freeform 123">
            <a:extLst>
              <a:ext uri="{FF2B5EF4-FFF2-40B4-BE49-F238E27FC236}">
                <a16:creationId xmlns:a16="http://schemas.microsoft.com/office/drawing/2014/main" id="{AAA9B768-2D1B-D159-8EC1-EFA7A773C713}"/>
              </a:ext>
            </a:extLst>
          </p:cNvPr>
          <p:cNvSpPr>
            <a:spLocks/>
          </p:cNvSpPr>
          <p:nvPr/>
        </p:nvSpPr>
        <p:spPr bwMode="auto">
          <a:xfrm>
            <a:off x="9070493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6" name="Freeform 124">
            <a:extLst>
              <a:ext uri="{FF2B5EF4-FFF2-40B4-BE49-F238E27FC236}">
                <a16:creationId xmlns:a16="http://schemas.microsoft.com/office/drawing/2014/main" id="{B04FD2F3-F6F3-00A3-D33C-0139A1BC33A7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7" name="Freeform 125">
            <a:extLst>
              <a:ext uri="{FF2B5EF4-FFF2-40B4-BE49-F238E27FC236}">
                <a16:creationId xmlns:a16="http://schemas.microsoft.com/office/drawing/2014/main" id="{68CD8120-D731-5262-CA7C-1EB9D20F8C73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8" name="Rectangle 126">
            <a:extLst>
              <a:ext uri="{FF2B5EF4-FFF2-40B4-BE49-F238E27FC236}">
                <a16:creationId xmlns:a16="http://schemas.microsoft.com/office/drawing/2014/main" id="{F2363BCA-0DB5-BA77-DF4A-F067C0369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7518" y="3149464"/>
            <a:ext cx="450850" cy="404812"/>
          </a:xfrm>
          <a:prstGeom prst="rect">
            <a:avLst/>
          </a:prstGeom>
          <a:solidFill>
            <a:schemeClr val="accent1"/>
          </a:solidFill>
          <a:ln w="12700">
            <a:solidFill>
              <a:srgbClr val="D6009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39" name="Freeform 127">
            <a:extLst>
              <a:ext uri="{FF2B5EF4-FFF2-40B4-BE49-F238E27FC236}">
                <a16:creationId xmlns:a16="http://schemas.microsoft.com/office/drawing/2014/main" id="{DFE872BC-8FB9-F046-1419-8300D5CD90C9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0" name="Freeform 128">
            <a:extLst>
              <a:ext uri="{FF2B5EF4-FFF2-40B4-BE49-F238E27FC236}">
                <a16:creationId xmlns:a16="http://schemas.microsoft.com/office/drawing/2014/main" id="{A9BD7684-87F4-2F16-85AB-38005A7C6B1E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1" name="Freeform 129">
            <a:extLst>
              <a:ext uri="{FF2B5EF4-FFF2-40B4-BE49-F238E27FC236}">
                <a16:creationId xmlns:a16="http://schemas.microsoft.com/office/drawing/2014/main" id="{220F53A0-7349-ED3F-730D-E632B66E52B6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2" name="Freeform 130">
            <a:extLst>
              <a:ext uri="{FF2B5EF4-FFF2-40B4-BE49-F238E27FC236}">
                <a16:creationId xmlns:a16="http://schemas.microsoft.com/office/drawing/2014/main" id="{3202E822-19AD-430D-6BD2-CB3FB744305F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3" name="Freeform 131">
            <a:extLst>
              <a:ext uri="{FF2B5EF4-FFF2-40B4-BE49-F238E27FC236}">
                <a16:creationId xmlns:a16="http://schemas.microsoft.com/office/drawing/2014/main" id="{2FBAA7A0-F79B-C7D7-8F14-C5B4A7F7F84F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4" name="Freeform 132">
            <a:extLst>
              <a:ext uri="{FF2B5EF4-FFF2-40B4-BE49-F238E27FC236}">
                <a16:creationId xmlns:a16="http://schemas.microsoft.com/office/drawing/2014/main" id="{2CCC7321-AC52-A1C4-88F3-7109AE1820C4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5" name="Freeform 133">
            <a:extLst>
              <a:ext uri="{FF2B5EF4-FFF2-40B4-BE49-F238E27FC236}">
                <a16:creationId xmlns:a16="http://schemas.microsoft.com/office/drawing/2014/main" id="{9A00DD2C-094C-9DEC-4B4E-1115D17279B1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6" name="Freeform 134">
            <a:extLst>
              <a:ext uri="{FF2B5EF4-FFF2-40B4-BE49-F238E27FC236}">
                <a16:creationId xmlns:a16="http://schemas.microsoft.com/office/drawing/2014/main" id="{857317EC-DD92-8C74-5CAE-EE27CD1236E9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7" name="Freeform 135">
            <a:extLst>
              <a:ext uri="{FF2B5EF4-FFF2-40B4-BE49-F238E27FC236}">
                <a16:creationId xmlns:a16="http://schemas.microsoft.com/office/drawing/2014/main" id="{B4DB12E8-7159-F36A-BA23-FF34A7E9C77A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8" name="Freeform 136">
            <a:extLst>
              <a:ext uri="{FF2B5EF4-FFF2-40B4-BE49-F238E27FC236}">
                <a16:creationId xmlns:a16="http://schemas.microsoft.com/office/drawing/2014/main" id="{B39998E2-D2CD-B9C2-6BD1-A242944978E4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9" name="Freeform 137">
            <a:extLst>
              <a:ext uri="{FF2B5EF4-FFF2-40B4-BE49-F238E27FC236}">
                <a16:creationId xmlns:a16="http://schemas.microsoft.com/office/drawing/2014/main" id="{B547268C-C0D6-77BE-D0B1-5436C143257B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0" name="Freeform 138">
            <a:extLst>
              <a:ext uri="{FF2B5EF4-FFF2-40B4-BE49-F238E27FC236}">
                <a16:creationId xmlns:a16="http://schemas.microsoft.com/office/drawing/2014/main" id="{204CD903-6274-38FB-D203-477A1A064D1C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1" name="Freeform 139">
            <a:extLst>
              <a:ext uri="{FF2B5EF4-FFF2-40B4-BE49-F238E27FC236}">
                <a16:creationId xmlns:a16="http://schemas.microsoft.com/office/drawing/2014/main" id="{C370E269-FCB5-A837-B5D5-C694B1371BE7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2" name="Freeform 140">
            <a:extLst>
              <a:ext uri="{FF2B5EF4-FFF2-40B4-BE49-F238E27FC236}">
                <a16:creationId xmlns:a16="http://schemas.microsoft.com/office/drawing/2014/main" id="{801EFEE5-FFF9-42C3-545C-EC7BCC4E93E2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3" name="Freeform 141">
            <a:extLst>
              <a:ext uri="{FF2B5EF4-FFF2-40B4-BE49-F238E27FC236}">
                <a16:creationId xmlns:a16="http://schemas.microsoft.com/office/drawing/2014/main" id="{096D7C33-D556-B54A-CDF1-B23602C5DA2B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4" name="Freeform 142">
            <a:extLst>
              <a:ext uri="{FF2B5EF4-FFF2-40B4-BE49-F238E27FC236}">
                <a16:creationId xmlns:a16="http://schemas.microsoft.com/office/drawing/2014/main" id="{D6B3AA49-A4AC-B3CE-E4F0-D7DFFC06B9D1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5" name="Freeform 143">
            <a:extLst>
              <a:ext uri="{FF2B5EF4-FFF2-40B4-BE49-F238E27FC236}">
                <a16:creationId xmlns:a16="http://schemas.microsoft.com/office/drawing/2014/main" id="{A44DFE8D-252C-9C01-5554-11943F5ABD26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6" name="Freeform 144">
            <a:extLst>
              <a:ext uri="{FF2B5EF4-FFF2-40B4-BE49-F238E27FC236}">
                <a16:creationId xmlns:a16="http://schemas.microsoft.com/office/drawing/2014/main" id="{6A9AC022-302A-86A1-530A-2122A73B9B32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7" name="Freeform 145">
            <a:extLst>
              <a:ext uri="{FF2B5EF4-FFF2-40B4-BE49-F238E27FC236}">
                <a16:creationId xmlns:a16="http://schemas.microsoft.com/office/drawing/2014/main" id="{057DDCCE-76D6-AB10-6E52-C52C8D5ABAB8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8" name="Freeform 146">
            <a:extLst>
              <a:ext uri="{FF2B5EF4-FFF2-40B4-BE49-F238E27FC236}">
                <a16:creationId xmlns:a16="http://schemas.microsoft.com/office/drawing/2014/main" id="{C9CC9816-10D2-3C16-9A44-E75EACEB432A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9" name="Freeform 147">
            <a:extLst>
              <a:ext uri="{FF2B5EF4-FFF2-40B4-BE49-F238E27FC236}">
                <a16:creationId xmlns:a16="http://schemas.microsoft.com/office/drawing/2014/main" id="{5BD12F2D-18DE-B7CF-3AED-2BCCA5212322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0" name="Freeform 148">
            <a:extLst>
              <a:ext uri="{FF2B5EF4-FFF2-40B4-BE49-F238E27FC236}">
                <a16:creationId xmlns:a16="http://schemas.microsoft.com/office/drawing/2014/main" id="{7986EFF1-834A-23AA-3B04-FF813D958D45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1" name="Freeform 149">
            <a:extLst>
              <a:ext uri="{FF2B5EF4-FFF2-40B4-BE49-F238E27FC236}">
                <a16:creationId xmlns:a16="http://schemas.microsoft.com/office/drawing/2014/main" id="{C92C60C5-A59E-9998-5E79-071109250144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2" name="Freeform 150">
            <a:extLst>
              <a:ext uri="{FF2B5EF4-FFF2-40B4-BE49-F238E27FC236}">
                <a16:creationId xmlns:a16="http://schemas.microsoft.com/office/drawing/2014/main" id="{89C49FC6-3A21-0B43-D804-18C8D73E15E2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3" name="Freeform 151">
            <a:extLst>
              <a:ext uri="{FF2B5EF4-FFF2-40B4-BE49-F238E27FC236}">
                <a16:creationId xmlns:a16="http://schemas.microsoft.com/office/drawing/2014/main" id="{5D6C751B-282B-55C1-D568-C2A2810FB876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4" name="Freeform 152">
            <a:extLst>
              <a:ext uri="{FF2B5EF4-FFF2-40B4-BE49-F238E27FC236}">
                <a16:creationId xmlns:a16="http://schemas.microsoft.com/office/drawing/2014/main" id="{6DEFF865-4C53-5399-11C8-D8A592E098BF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5" name="Freeform 153">
            <a:extLst>
              <a:ext uri="{FF2B5EF4-FFF2-40B4-BE49-F238E27FC236}">
                <a16:creationId xmlns:a16="http://schemas.microsoft.com/office/drawing/2014/main" id="{11ADA77F-7D4B-ED40-F657-01F4AF402564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6" name="Freeform 154">
            <a:extLst>
              <a:ext uri="{FF2B5EF4-FFF2-40B4-BE49-F238E27FC236}">
                <a16:creationId xmlns:a16="http://schemas.microsoft.com/office/drawing/2014/main" id="{3E4DADEE-CAF1-C8AD-FB37-28A925DF31C9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7" name="Freeform 155">
            <a:extLst>
              <a:ext uri="{FF2B5EF4-FFF2-40B4-BE49-F238E27FC236}">
                <a16:creationId xmlns:a16="http://schemas.microsoft.com/office/drawing/2014/main" id="{FF5AC674-6A7C-90FE-2D9C-BA761672A11D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8" name="Freeform 156">
            <a:extLst>
              <a:ext uri="{FF2B5EF4-FFF2-40B4-BE49-F238E27FC236}">
                <a16:creationId xmlns:a16="http://schemas.microsoft.com/office/drawing/2014/main" id="{130DB062-B3E4-C63E-DC88-39A5AEF682B8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9" name="Freeform 157">
            <a:extLst>
              <a:ext uri="{FF2B5EF4-FFF2-40B4-BE49-F238E27FC236}">
                <a16:creationId xmlns:a16="http://schemas.microsoft.com/office/drawing/2014/main" id="{410EDFF7-21E0-CF0D-9CEA-129FB7A3E734}"/>
              </a:ext>
            </a:extLst>
          </p:cNvPr>
          <p:cNvSpPr>
            <a:spLocks/>
          </p:cNvSpPr>
          <p:nvPr/>
        </p:nvSpPr>
        <p:spPr bwMode="auto">
          <a:xfrm>
            <a:off x="5760555" y="51846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0" name="Freeform 158">
            <a:extLst>
              <a:ext uri="{FF2B5EF4-FFF2-40B4-BE49-F238E27FC236}">
                <a16:creationId xmlns:a16="http://schemas.microsoft.com/office/drawing/2014/main" id="{81F5569B-F4F2-BD03-5781-8F2D50CD382F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1" name="Freeform 159">
            <a:extLst>
              <a:ext uri="{FF2B5EF4-FFF2-40B4-BE49-F238E27FC236}">
                <a16:creationId xmlns:a16="http://schemas.microsoft.com/office/drawing/2014/main" id="{977B5350-4E7D-9D62-7A01-7FD9AA8A5B64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2" name="Freeform 160">
            <a:extLst>
              <a:ext uri="{FF2B5EF4-FFF2-40B4-BE49-F238E27FC236}">
                <a16:creationId xmlns:a16="http://schemas.microsoft.com/office/drawing/2014/main" id="{35A8D1B9-8228-50DC-F47C-75887B5EE848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3" name="Freeform 161">
            <a:extLst>
              <a:ext uri="{FF2B5EF4-FFF2-40B4-BE49-F238E27FC236}">
                <a16:creationId xmlns:a16="http://schemas.microsoft.com/office/drawing/2014/main" id="{79DFF325-0FD2-6BA8-38B8-B698B126D133}"/>
              </a:ext>
            </a:extLst>
          </p:cNvPr>
          <p:cNvSpPr>
            <a:spLocks/>
          </p:cNvSpPr>
          <p:nvPr/>
        </p:nvSpPr>
        <p:spPr bwMode="auto">
          <a:xfrm>
            <a:off x="5276368" y="51846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4" name="Freeform 162">
            <a:extLst>
              <a:ext uri="{FF2B5EF4-FFF2-40B4-BE49-F238E27FC236}">
                <a16:creationId xmlns:a16="http://schemas.microsoft.com/office/drawing/2014/main" id="{8FBED1C9-F7C5-B597-0965-A2A24A255B87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5" name="Freeform 163">
            <a:extLst>
              <a:ext uri="{FF2B5EF4-FFF2-40B4-BE49-F238E27FC236}">
                <a16:creationId xmlns:a16="http://schemas.microsoft.com/office/drawing/2014/main" id="{1821DB7B-30E4-0F58-0C29-10D9CC982848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6" name="Freeform 164">
            <a:extLst>
              <a:ext uri="{FF2B5EF4-FFF2-40B4-BE49-F238E27FC236}">
                <a16:creationId xmlns:a16="http://schemas.microsoft.com/office/drawing/2014/main" id="{AF499F47-12A2-611C-EE29-D2B09C919021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7" name="Freeform 165">
            <a:extLst>
              <a:ext uri="{FF2B5EF4-FFF2-40B4-BE49-F238E27FC236}">
                <a16:creationId xmlns:a16="http://schemas.microsoft.com/office/drawing/2014/main" id="{94E184E5-2829-3A38-6034-3C68CE1FD6B0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8" name="Freeform 166">
            <a:extLst>
              <a:ext uri="{FF2B5EF4-FFF2-40B4-BE49-F238E27FC236}">
                <a16:creationId xmlns:a16="http://schemas.microsoft.com/office/drawing/2014/main" id="{475C2C35-0BE6-EA3E-7C30-D41B04A22F22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9" name="Freeform 167">
            <a:extLst>
              <a:ext uri="{FF2B5EF4-FFF2-40B4-BE49-F238E27FC236}">
                <a16:creationId xmlns:a16="http://schemas.microsoft.com/office/drawing/2014/main" id="{415C3BBC-B82E-A7F8-F169-F044754CADE4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0" name="Freeform 168">
            <a:extLst>
              <a:ext uri="{FF2B5EF4-FFF2-40B4-BE49-F238E27FC236}">
                <a16:creationId xmlns:a16="http://schemas.microsoft.com/office/drawing/2014/main" id="{C1E09CC7-EDA3-F0BF-7958-932100D95024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1" name="Freeform 169">
            <a:extLst>
              <a:ext uri="{FF2B5EF4-FFF2-40B4-BE49-F238E27FC236}">
                <a16:creationId xmlns:a16="http://schemas.microsoft.com/office/drawing/2014/main" id="{DFCFF3EF-CB65-363F-1617-C80303D6B3B1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2" name="Freeform 170">
            <a:extLst>
              <a:ext uri="{FF2B5EF4-FFF2-40B4-BE49-F238E27FC236}">
                <a16:creationId xmlns:a16="http://schemas.microsoft.com/office/drawing/2014/main" id="{3ECC5350-E5C9-AB32-D2CC-79EB4DF6952C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3" name="Freeform 171">
            <a:extLst>
              <a:ext uri="{FF2B5EF4-FFF2-40B4-BE49-F238E27FC236}">
                <a16:creationId xmlns:a16="http://schemas.microsoft.com/office/drawing/2014/main" id="{D3DC274F-6880-EABE-5D4D-CE42687107C7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4" name="Freeform 172">
            <a:extLst>
              <a:ext uri="{FF2B5EF4-FFF2-40B4-BE49-F238E27FC236}">
                <a16:creationId xmlns:a16="http://schemas.microsoft.com/office/drawing/2014/main" id="{CA9F1D24-997C-CF9C-A87E-6E7023D2B593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5" name="Freeform 173">
            <a:extLst>
              <a:ext uri="{FF2B5EF4-FFF2-40B4-BE49-F238E27FC236}">
                <a16:creationId xmlns:a16="http://schemas.microsoft.com/office/drawing/2014/main" id="{45F1E771-5CA2-3B6D-478E-6DABE148425A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6" name="Freeform 174">
            <a:extLst>
              <a:ext uri="{FF2B5EF4-FFF2-40B4-BE49-F238E27FC236}">
                <a16:creationId xmlns:a16="http://schemas.microsoft.com/office/drawing/2014/main" id="{6E3B7270-9948-0CBF-1B1A-3E81654924D0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7" name="Freeform 175">
            <a:extLst>
              <a:ext uri="{FF2B5EF4-FFF2-40B4-BE49-F238E27FC236}">
                <a16:creationId xmlns:a16="http://schemas.microsoft.com/office/drawing/2014/main" id="{D7EAC082-EFE2-E05E-7D88-700F17109A1B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8" name="Freeform 176">
            <a:extLst>
              <a:ext uri="{FF2B5EF4-FFF2-40B4-BE49-F238E27FC236}">
                <a16:creationId xmlns:a16="http://schemas.microsoft.com/office/drawing/2014/main" id="{DA07DEB1-1BD7-2722-FD80-7D4C08235201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9" name="Freeform 177">
            <a:extLst>
              <a:ext uri="{FF2B5EF4-FFF2-40B4-BE49-F238E27FC236}">
                <a16:creationId xmlns:a16="http://schemas.microsoft.com/office/drawing/2014/main" id="{E1BF6336-FCB2-812D-1686-AEE1CF580B9B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0" name="Freeform 178">
            <a:extLst>
              <a:ext uri="{FF2B5EF4-FFF2-40B4-BE49-F238E27FC236}">
                <a16:creationId xmlns:a16="http://schemas.microsoft.com/office/drawing/2014/main" id="{F9B16881-21F0-A0F7-331D-3259A998F741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1" name="Freeform 179">
            <a:extLst>
              <a:ext uri="{FF2B5EF4-FFF2-40B4-BE49-F238E27FC236}">
                <a16:creationId xmlns:a16="http://schemas.microsoft.com/office/drawing/2014/main" id="{9F369A73-A8F3-8594-5819-079A3D5DDEFE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2" name="Freeform 180">
            <a:extLst>
              <a:ext uri="{FF2B5EF4-FFF2-40B4-BE49-F238E27FC236}">
                <a16:creationId xmlns:a16="http://schemas.microsoft.com/office/drawing/2014/main" id="{583F66DB-3725-2763-E329-7E1CC22FC3A5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3" name="Freeform 181">
            <a:extLst>
              <a:ext uri="{FF2B5EF4-FFF2-40B4-BE49-F238E27FC236}">
                <a16:creationId xmlns:a16="http://schemas.microsoft.com/office/drawing/2014/main" id="{8E0333A7-48AE-CCB5-6DE8-19B2F7D706EE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4" name="Freeform 182">
            <a:extLst>
              <a:ext uri="{FF2B5EF4-FFF2-40B4-BE49-F238E27FC236}">
                <a16:creationId xmlns:a16="http://schemas.microsoft.com/office/drawing/2014/main" id="{30EF92CF-E275-B8BC-D566-FDD7FE9EA8B0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5" name="Freeform 183">
            <a:extLst>
              <a:ext uri="{FF2B5EF4-FFF2-40B4-BE49-F238E27FC236}">
                <a16:creationId xmlns:a16="http://schemas.microsoft.com/office/drawing/2014/main" id="{2F1D6ACD-5C85-BCF5-A226-0998395CB6C3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6" name="Freeform 184">
            <a:extLst>
              <a:ext uri="{FF2B5EF4-FFF2-40B4-BE49-F238E27FC236}">
                <a16:creationId xmlns:a16="http://schemas.microsoft.com/office/drawing/2014/main" id="{3B711ADC-DA04-91AF-3983-026F1138D5FD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7" name="Freeform 185">
            <a:extLst>
              <a:ext uri="{FF2B5EF4-FFF2-40B4-BE49-F238E27FC236}">
                <a16:creationId xmlns:a16="http://schemas.microsoft.com/office/drawing/2014/main" id="{EF9438AD-F3B0-9FA9-F22B-8040FDC02B35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8" name="Freeform 186">
            <a:extLst>
              <a:ext uri="{FF2B5EF4-FFF2-40B4-BE49-F238E27FC236}">
                <a16:creationId xmlns:a16="http://schemas.microsoft.com/office/drawing/2014/main" id="{031B19D9-D061-4F71-C51A-279EC65AD83B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9" name="Freeform 187">
            <a:extLst>
              <a:ext uri="{FF2B5EF4-FFF2-40B4-BE49-F238E27FC236}">
                <a16:creationId xmlns:a16="http://schemas.microsoft.com/office/drawing/2014/main" id="{7C6C5E53-47A4-A64B-29BB-C283C7E04B06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0" name="Freeform 188">
            <a:extLst>
              <a:ext uri="{FF2B5EF4-FFF2-40B4-BE49-F238E27FC236}">
                <a16:creationId xmlns:a16="http://schemas.microsoft.com/office/drawing/2014/main" id="{F6078371-CFF3-DD30-A46C-5D48270AB17E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1" name="Freeform 189">
            <a:extLst>
              <a:ext uri="{FF2B5EF4-FFF2-40B4-BE49-F238E27FC236}">
                <a16:creationId xmlns:a16="http://schemas.microsoft.com/office/drawing/2014/main" id="{49E76762-E525-0CFE-BDA4-AF198B3A9002}"/>
              </a:ext>
            </a:extLst>
          </p:cNvPr>
          <p:cNvSpPr>
            <a:spLocks/>
          </p:cNvSpPr>
          <p:nvPr/>
        </p:nvSpPr>
        <p:spPr bwMode="auto">
          <a:xfrm>
            <a:off x="7635393" y="51846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2" name="Freeform 190">
            <a:extLst>
              <a:ext uri="{FF2B5EF4-FFF2-40B4-BE49-F238E27FC236}">
                <a16:creationId xmlns:a16="http://schemas.microsoft.com/office/drawing/2014/main" id="{8B954BBB-06BD-EAC2-E81A-E861D1A2D2A4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3" name="Freeform 191">
            <a:extLst>
              <a:ext uri="{FF2B5EF4-FFF2-40B4-BE49-F238E27FC236}">
                <a16:creationId xmlns:a16="http://schemas.microsoft.com/office/drawing/2014/main" id="{D0837324-3A44-4C91-B182-90C22BCA8E74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4" name="Freeform 192">
            <a:extLst>
              <a:ext uri="{FF2B5EF4-FFF2-40B4-BE49-F238E27FC236}">
                <a16:creationId xmlns:a16="http://schemas.microsoft.com/office/drawing/2014/main" id="{C6FA0347-1142-D146-A2C7-912D87D6DEB7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5" name="Freeform 193">
            <a:extLst>
              <a:ext uri="{FF2B5EF4-FFF2-40B4-BE49-F238E27FC236}">
                <a16:creationId xmlns:a16="http://schemas.microsoft.com/office/drawing/2014/main" id="{0D3F6E58-9293-34B9-2EAD-5CD856C3EEE4}"/>
              </a:ext>
            </a:extLst>
          </p:cNvPr>
          <p:cNvSpPr>
            <a:spLocks/>
          </p:cNvSpPr>
          <p:nvPr/>
        </p:nvSpPr>
        <p:spPr bwMode="auto">
          <a:xfrm>
            <a:off x="7173430" y="5184639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6" name="Freeform 194">
            <a:extLst>
              <a:ext uri="{FF2B5EF4-FFF2-40B4-BE49-F238E27FC236}">
                <a16:creationId xmlns:a16="http://schemas.microsoft.com/office/drawing/2014/main" id="{4EF6605F-3BAC-5569-689C-4FF3272BF03A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7" name="Freeform 195">
            <a:extLst>
              <a:ext uri="{FF2B5EF4-FFF2-40B4-BE49-F238E27FC236}">
                <a16:creationId xmlns:a16="http://schemas.microsoft.com/office/drawing/2014/main" id="{D4426339-77CB-83D0-A2F3-3BAB760493FC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8" name="Freeform 196">
            <a:extLst>
              <a:ext uri="{FF2B5EF4-FFF2-40B4-BE49-F238E27FC236}">
                <a16:creationId xmlns:a16="http://schemas.microsoft.com/office/drawing/2014/main" id="{C61BD27A-03B3-88C5-D1BC-E62841746F00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9" name="Freeform 197">
            <a:extLst>
              <a:ext uri="{FF2B5EF4-FFF2-40B4-BE49-F238E27FC236}">
                <a16:creationId xmlns:a16="http://schemas.microsoft.com/office/drawing/2014/main" id="{A07541B3-91A1-B395-547F-8BBF56E26888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0" name="Freeform 198">
            <a:extLst>
              <a:ext uri="{FF2B5EF4-FFF2-40B4-BE49-F238E27FC236}">
                <a16:creationId xmlns:a16="http://schemas.microsoft.com/office/drawing/2014/main" id="{2F8988AD-D701-0B0A-708F-6C06D50B069A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1" name="Freeform 199">
            <a:extLst>
              <a:ext uri="{FF2B5EF4-FFF2-40B4-BE49-F238E27FC236}">
                <a16:creationId xmlns:a16="http://schemas.microsoft.com/office/drawing/2014/main" id="{8986BA61-DC62-C711-CEF4-DDD90F8E9B02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2" name="Freeform 200">
            <a:extLst>
              <a:ext uri="{FF2B5EF4-FFF2-40B4-BE49-F238E27FC236}">
                <a16:creationId xmlns:a16="http://schemas.microsoft.com/office/drawing/2014/main" id="{7C9624FA-70D1-B6EF-431E-10A46D72BAE8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3" name="Freeform 201">
            <a:extLst>
              <a:ext uri="{FF2B5EF4-FFF2-40B4-BE49-F238E27FC236}">
                <a16:creationId xmlns:a16="http://schemas.microsoft.com/office/drawing/2014/main" id="{CEBEDB85-C93C-F327-2085-29E02C6808C0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4" name="Freeform 202">
            <a:extLst>
              <a:ext uri="{FF2B5EF4-FFF2-40B4-BE49-F238E27FC236}">
                <a16:creationId xmlns:a16="http://schemas.microsoft.com/office/drawing/2014/main" id="{062C9A4D-2E60-5309-987C-DFBDAE8F93E4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5" name="Freeform 203">
            <a:extLst>
              <a:ext uri="{FF2B5EF4-FFF2-40B4-BE49-F238E27FC236}">
                <a16:creationId xmlns:a16="http://schemas.microsoft.com/office/drawing/2014/main" id="{D648C35F-1C2B-DA3A-9659-E1CE5A9E4AB8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6" name="Freeform 204">
            <a:extLst>
              <a:ext uri="{FF2B5EF4-FFF2-40B4-BE49-F238E27FC236}">
                <a16:creationId xmlns:a16="http://schemas.microsoft.com/office/drawing/2014/main" id="{DD80FD65-CF27-8126-409E-8A6BEED44A23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7" name="Freeform 205">
            <a:extLst>
              <a:ext uri="{FF2B5EF4-FFF2-40B4-BE49-F238E27FC236}">
                <a16:creationId xmlns:a16="http://schemas.microsoft.com/office/drawing/2014/main" id="{2D2D6853-6229-EEF7-1818-DEEEDB58F981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8" name="Freeform 206">
            <a:extLst>
              <a:ext uri="{FF2B5EF4-FFF2-40B4-BE49-F238E27FC236}">
                <a16:creationId xmlns:a16="http://schemas.microsoft.com/office/drawing/2014/main" id="{3EAFF45D-8B5A-1CB3-C773-ED45A3F5524E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9" name="Freeform 207">
            <a:extLst>
              <a:ext uri="{FF2B5EF4-FFF2-40B4-BE49-F238E27FC236}">
                <a16:creationId xmlns:a16="http://schemas.microsoft.com/office/drawing/2014/main" id="{16E8734E-4F38-DA54-4F06-556996476AE4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0" name="Freeform 208">
            <a:extLst>
              <a:ext uri="{FF2B5EF4-FFF2-40B4-BE49-F238E27FC236}">
                <a16:creationId xmlns:a16="http://schemas.microsoft.com/office/drawing/2014/main" id="{F2EBADD2-5714-7DAD-94D6-F22B72EAD9A3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1" name="Freeform 209">
            <a:extLst>
              <a:ext uri="{FF2B5EF4-FFF2-40B4-BE49-F238E27FC236}">
                <a16:creationId xmlns:a16="http://schemas.microsoft.com/office/drawing/2014/main" id="{939549AF-CE6D-7891-CDD7-B6C065F772D0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2" name="Freeform 210">
            <a:extLst>
              <a:ext uri="{FF2B5EF4-FFF2-40B4-BE49-F238E27FC236}">
                <a16:creationId xmlns:a16="http://schemas.microsoft.com/office/drawing/2014/main" id="{8EDDCDF1-D3BE-4705-22D4-B6BBDB27D9C9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3" name="Freeform 211">
            <a:extLst>
              <a:ext uri="{FF2B5EF4-FFF2-40B4-BE49-F238E27FC236}">
                <a16:creationId xmlns:a16="http://schemas.microsoft.com/office/drawing/2014/main" id="{99A07D19-5C16-9F57-C0E9-9664D3B6FEBA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4" name="Freeform 212">
            <a:extLst>
              <a:ext uri="{FF2B5EF4-FFF2-40B4-BE49-F238E27FC236}">
                <a16:creationId xmlns:a16="http://schemas.microsoft.com/office/drawing/2014/main" id="{28561259-C17D-82CD-D077-F234CABA7D48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5" name="Freeform 213">
            <a:extLst>
              <a:ext uri="{FF2B5EF4-FFF2-40B4-BE49-F238E27FC236}">
                <a16:creationId xmlns:a16="http://schemas.microsoft.com/office/drawing/2014/main" id="{BF9ABBB8-93B2-7265-50D0-5DF676E61C7F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6" name="Freeform 214">
            <a:extLst>
              <a:ext uri="{FF2B5EF4-FFF2-40B4-BE49-F238E27FC236}">
                <a16:creationId xmlns:a16="http://schemas.microsoft.com/office/drawing/2014/main" id="{94D431F9-A226-F9D3-06C6-B64883B42081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7" name="Freeform 215">
            <a:extLst>
              <a:ext uri="{FF2B5EF4-FFF2-40B4-BE49-F238E27FC236}">
                <a16:creationId xmlns:a16="http://schemas.microsoft.com/office/drawing/2014/main" id="{EEBCC895-71F8-6883-0A09-6EB274D8B9BA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8" name="Freeform 216">
            <a:extLst>
              <a:ext uri="{FF2B5EF4-FFF2-40B4-BE49-F238E27FC236}">
                <a16:creationId xmlns:a16="http://schemas.microsoft.com/office/drawing/2014/main" id="{906C674A-905E-6A78-6484-451E6086A96E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9" name="Freeform 217">
            <a:extLst>
              <a:ext uri="{FF2B5EF4-FFF2-40B4-BE49-F238E27FC236}">
                <a16:creationId xmlns:a16="http://schemas.microsoft.com/office/drawing/2014/main" id="{BCB7386F-2D9E-AD76-4938-FC19A5C31BCE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0" name="Freeform 218">
            <a:extLst>
              <a:ext uri="{FF2B5EF4-FFF2-40B4-BE49-F238E27FC236}">
                <a16:creationId xmlns:a16="http://schemas.microsoft.com/office/drawing/2014/main" id="{2569BF8D-7796-E18B-67AA-C5B347D421DC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1" name="Freeform 219">
            <a:extLst>
              <a:ext uri="{FF2B5EF4-FFF2-40B4-BE49-F238E27FC236}">
                <a16:creationId xmlns:a16="http://schemas.microsoft.com/office/drawing/2014/main" id="{ABEE5F42-86BA-25A4-BF2F-8D9DA41A6BC2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2" name="Freeform 220">
            <a:extLst>
              <a:ext uri="{FF2B5EF4-FFF2-40B4-BE49-F238E27FC236}">
                <a16:creationId xmlns:a16="http://schemas.microsoft.com/office/drawing/2014/main" id="{3839CFDF-9D94-685E-DFE1-FE86A6618908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3" name="Freeform 221">
            <a:extLst>
              <a:ext uri="{FF2B5EF4-FFF2-40B4-BE49-F238E27FC236}">
                <a16:creationId xmlns:a16="http://schemas.microsoft.com/office/drawing/2014/main" id="{5842C05C-8190-7F26-FF5A-39E4117C8A29}"/>
              </a:ext>
            </a:extLst>
          </p:cNvPr>
          <p:cNvSpPr>
            <a:spLocks/>
          </p:cNvSpPr>
          <p:nvPr/>
        </p:nvSpPr>
        <p:spPr bwMode="auto">
          <a:xfrm>
            <a:off x="6709880" y="51846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4" name="Freeform 222">
            <a:extLst>
              <a:ext uri="{FF2B5EF4-FFF2-40B4-BE49-F238E27FC236}">
                <a16:creationId xmlns:a16="http://schemas.microsoft.com/office/drawing/2014/main" id="{14C376D2-C96A-5107-3FA5-AC360DA42E0F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5" name="Freeform 223">
            <a:extLst>
              <a:ext uri="{FF2B5EF4-FFF2-40B4-BE49-F238E27FC236}">
                <a16:creationId xmlns:a16="http://schemas.microsoft.com/office/drawing/2014/main" id="{8043F238-BF4F-DFBD-663C-CE602E5E459F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6" name="Freeform 224">
            <a:extLst>
              <a:ext uri="{FF2B5EF4-FFF2-40B4-BE49-F238E27FC236}">
                <a16:creationId xmlns:a16="http://schemas.microsoft.com/office/drawing/2014/main" id="{8944DCD1-D2AB-118D-1749-6769DEFAB151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7" name="Freeform 225">
            <a:extLst>
              <a:ext uri="{FF2B5EF4-FFF2-40B4-BE49-F238E27FC236}">
                <a16:creationId xmlns:a16="http://schemas.microsoft.com/office/drawing/2014/main" id="{7CC849A6-5151-AE6A-2C5D-082B29B569AB}"/>
              </a:ext>
            </a:extLst>
          </p:cNvPr>
          <p:cNvSpPr>
            <a:spLocks/>
          </p:cNvSpPr>
          <p:nvPr/>
        </p:nvSpPr>
        <p:spPr bwMode="auto">
          <a:xfrm>
            <a:off x="6224105" y="51846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8" name="Freeform 226">
            <a:extLst>
              <a:ext uri="{FF2B5EF4-FFF2-40B4-BE49-F238E27FC236}">
                <a16:creationId xmlns:a16="http://schemas.microsoft.com/office/drawing/2014/main" id="{0690736D-5091-9C6B-658D-4374B6EB9D3F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9" name="Freeform 227">
            <a:extLst>
              <a:ext uri="{FF2B5EF4-FFF2-40B4-BE49-F238E27FC236}">
                <a16:creationId xmlns:a16="http://schemas.microsoft.com/office/drawing/2014/main" id="{19C7B36C-FD18-22AD-0C6C-E4E0A72E7ADA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0" name="Freeform 228">
            <a:extLst>
              <a:ext uri="{FF2B5EF4-FFF2-40B4-BE49-F238E27FC236}">
                <a16:creationId xmlns:a16="http://schemas.microsoft.com/office/drawing/2014/main" id="{C816B70A-238B-1261-E4F1-0B02D93C09AB}"/>
              </a:ext>
            </a:extLst>
          </p:cNvPr>
          <p:cNvSpPr>
            <a:spLocks/>
          </p:cNvSpPr>
          <p:nvPr/>
        </p:nvSpPr>
        <p:spPr bwMode="auto">
          <a:xfrm>
            <a:off x="9070493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1" name="Freeform 229">
            <a:extLst>
              <a:ext uri="{FF2B5EF4-FFF2-40B4-BE49-F238E27FC236}">
                <a16:creationId xmlns:a16="http://schemas.microsoft.com/office/drawing/2014/main" id="{EF56E384-86ED-6121-41F0-6AAFDC5008A9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2" name="Freeform 230">
            <a:extLst>
              <a:ext uri="{FF2B5EF4-FFF2-40B4-BE49-F238E27FC236}">
                <a16:creationId xmlns:a16="http://schemas.microsoft.com/office/drawing/2014/main" id="{BEB72EDA-1312-7480-6D45-C7C449D85840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3" name="Freeform 231">
            <a:extLst>
              <a:ext uri="{FF2B5EF4-FFF2-40B4-BE49-F238E27FC236}">
                <a16:creationId xmlns:a16="http://schemas.microsoft.com/office/drawing/2014/main" id="{437C2A63-F155-629C-E688-7D1AB86F043D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4" name="Freeform 232">
            <a:extLst>
              <a:ext uri="{FF2B5EF4-FFF2-40B4-BE49-F238E27FC236}">
                <a16:creationId xmlns:a16="http://schemas.microsoft.com/office/drawing/2014/main" id="{8259512E-DA0B-4340-2134-A4C708A16C37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5" name="Freeform 233">
            <a:extLst>
              <a:ext uri="{FF2B5EF4-FFF2-40B4-BE49-F238E27FC236}">
                <a16:creationId xmlns:a16="http://schemas.microsoft.com/office/drawing/2014/main" id="{7A06DA35-CC89-769D-FCD7-2D289484B6FB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6" name="Freeform 234">
            <a:extLst>
              <a:ext uri="{FF2B5EF4-FFF2-40B4-BE49-F238E27FC236}">
                <a16:creationId xmlns:a16="http://schemas.microsoft.com/office/drawing/2014/main" id="{10F3744B-9F22-D446-53EA-C53838339B0F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7" name="Freeform 235">
            <a:extLst>
              <a:ext uri="{FF2B5EF4-FFF2-40B4-BE49-F238E27FC236}">
                <a16:creationId xmlns:a16="http://schemas.microsoft.com/office/drawing/2014/main" id="{166734A0-CF74-04DB-1941-29A5BF97440D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8" name="Freeform 236">
            <a:extLst>
              <a:ext uri="{FF2B5EF4-FFF2-40B4-BE49-F238E27FC236}">
                <a16:creationId xmlns:a16="http://schemas.microsoft.com/office/drawing/2014/main" id="{DF0CA939-84CF-62F8-9966-CCDA3370345A}"/>
              </a:ext>
            </a:extLst>
          </p:cNvPr>
          <p:cNvSpPr>
            <a:spLocks/>
          </p:cNvSpPr>
          <p:nvPr/>
        </p:nvSpPr>
        <p:spPr bwMode="auto">
          <a:xfrm>
            <a:off x="9070493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9" name="Freeform 237">
            <a:extLst>
              <a:ext uri="{FF2B5EF4-FFF2-40B4-BE49-F238E27FC236}">
                <a16:creationId xmlns:a16="http://schemas.microsoft.com/office/drawing/2014/main" id="{0EF39556-5648-8907-5C4C-576D451C757F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0" name="Freeform 238">
            <a:extLst>
              <a:ext uri="{FF2B5EF4-FFF2-40B4-BE49-F238E27FC236}">
                <a16:creationId xmlns:a16="http://schemas.microsoft.com/office/drawing/2014/main" id="{A54C59DE-0324-CDA1-BA59-A78C9FAD6E4F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1" name="Freeform 239">
            <a:extLst>
              <a:ext uri="{FF2B5EF4-FFF2-40B4-BE49-F238E27FC236}">
                <a16:creationId xmlns:a16="http://schemas.microsoft.com/office/drawing/2014/main" id="{0E3D698D-9E1C-5D32-734B-AA475047C1BB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2" name="Freeform 240">
            <a:extLst>
              <a:ext uri="{FF2B5EF4-FFF2-40B4-BE49-F238E27FC236}">
                <a16:creationId xmlns:a16="http://schemas.microsoft.com/office/drawing/2014/main" id="{E3B28D72-5432-C97C-D59A-C1B448E23B47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3" name="Freeform 241">
            <a:extLst>
              <a:ext uri="{FF2B5EF4-FFF2-40B4-BE49-F238E27FC236}">
                <a16:creationId xmlns:a16="http://schemas.microsoft.com/office/drawing/2014/main" id="{08E9E3BE-3729-D3D3-6267-A2740EDE3A0B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4" name="Freeform 242">
            <a:extLst>
              <a:ext uri="{FF2B5EF4-FFF2-40B4-BE49-F238E27FC236}">
                <a16:creationId xmlns:a16="http://schemas.microsoft.com/office/drawing/2014/main" id="{299FBF4B-AA2C-EED7-D2F7-9706D0487DA0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5" name="Freeform 243">
            <a:extLst>
              <a:ext uri="{FF2B5EF4-FFF2-40B4-BE49-F238E27FC236}">
                <a16:creationId xmlns:a16="http://schemas.microsoft.com/office/drawing/2014/main" id="{9DD222E4-4A7C-5E4D-1B79-79970645C3E8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6" name="Freeform 244">
            <a:extLst>
              <a:ext uri="{FF2B5EF4-FFF2-40B4-BE49-F238E27FC236}">
                <a16:creationId xmlns:a16="http://schemas.microsoft.com/office/drawing/2014/main" id="{5A3AD011-60BF-1FAA-13A8-F7D756B900D1}"/>
              </a:ext>
            </a:extLst>
          </p:cNvPr>
          <p:cNvSpPr>
            <a:spLocks/>
          </p:cNvSpPr>
          <p:nvPr/>
        </p:nvSpPr>
        <p:spPr bwMode="auto">
          <a:xfrm>
            <a:off x="9070493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7" name="Freeform 245">
            <a:extLst>
              <a:ext uri="{FF2B5EF4-FFF2-40B4-BE49-F238E27FC236}">
                <a16:creationId xmlns:a16="http://schemas.microsoft.com/office/drawing/2014/main" id="{AFE27D3A-8D5A-1DCA-D64B-3D6EF9E32189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8" name="Freeform 246">
            <a:extLst>
              <a:ext uri="{FF2B5EF4-FFF2-40B4-BE49-F238E27FC236}">
                <a16:creationId xmlns:a16="http://schemas.microsoft.com/office/drawing/2014/main" id="{4666887D-806F-2DFF-15F7-21C73DBA4306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9" name="Freeform 247">
            <a:extLst>
              <a:ext uri="{FF2B5EF4-FFF2-40B4-BE49-F238E27FC236}">
                <a16:creationId xmlns:a16="http://schemas.microsoft.com/office/drawing/2014/main" id="{709A4113-25D4-2C72-C972-DAC86D7BF5A6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0" name="Freeform 248">
            <a:extLst>
              <a:ext uri="{FF2B5EF4-FFF2-40B4-BE49-F238E27FC236}">
                <a16:creationId xmlns:a16="http://schemas.microsoft.com/office/drawing/2014/main" id="{E87DC036-92C3-3445-5234-F181BA32DBE8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1" name="Freeform 249">
            <a:extLst>
              <a:ext uri="{FF2B5EF4-FFF2-40B4-BE49-F238E27FC236}">
                <a16:creationId xmlns:a16="http://schemas.microsoft.com/office/drawing/2014/main" id="{A806E644-2AB7-6CA3-CD33-3866346114FE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2" name="Freeform 250">
            <a:extLst>
              <a:ext uri="{FF2B5EF4-FFF2-40B4-BE49-F238E27FC236}">
                <a16:creationId xmlns:a16="http://schemas.microsoft.com/office/drawing/2014/main" id="{E6C0AE64-383E-92CB-2F68-67215B49E923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3" name="Freeform 251">
            <a:extLst>
              <a:ext uri="{FF2B5EF4-FFF2-40B4-BE49-F238E27FC236}">
                <a16:creationId xmlns:a16="http://schemas.microsoft.com/office/drawing/2014/main" id="{584F7151-D99D-5A39-110A-D7E39DD5B677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4" name="Freeform 252">
            <a:extLst>
              <a:ext uri="{FF2B5EF4-FFF2-40B4-BE49-F238E27FC236}">
                <a16:creationId xmlns:a16="http://schemas.microsoft.com/office/drawing/2014/main" id="{D1AEA0DF-C081-2E7B-785A-CAD760B5137A}"/>
              </a:ext>
            </a:extLst>
          </p:cNvPr>
          <p:cNvSpPr>
            <a:spLocks/>
          </p:cNvSpPr>
          <p:nvPr/>
        </p:nvSpPr>
        <p:spPr bwMode="auto">
          <a:xfrm>
            <a:off x="9070493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5" name="Freeform 253">
            <a:extLst>
              <a:ext uri="{FF2B5EF4-FFF2-40B4-BE49-F238E27FC236}">
                <a16:creationId xmlns:a16="http://schemas.microsoft.com/office/drawing/2014/main" id="{A07A181B-A73D-D4FC-E674-78DCFFFF61CD}"/>
              </a:ext>
            </a:extLst>
          </p:cNvPr>
          <p:cNvSpPr>
            <a:spLocks/>
          </p:cNvSpPr>
          <p:nvPr/>
        </p:nvSpPr>
        <p:spPr bwMode="auto">
          <a:xfrm>
            <a:off x="8584718" y="51846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6" name="Freeform 254">
            <a:extLst>
              <a:ext uri="{FF2B5EF4-FFF2-40B4-BE49-F238E27FC236}">
                <a16:creationId xmlns:a16="http://schemas.microsoft.com/office/drawing/2014/main" id="{B0001A0E-DF7B-AD31-F396-6715C53876A8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7" name="Freeform 255">
            <a:extLst>
              <a:ext uri="{FF2B5EF4-FFF2-40B4-BE49-F238E27FC236}">
                <a16:creationId xmlns:a16="http://schemas.microsoft.com/office/drawing/2014/main" id="{88731E32-39C2-56F2-54CB-66A7FBDA1750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8" name="Freeform 256">
            <a:extLst>
              <a:ext uri="{FF2B5EF4-FFF2-40B4-BE49-F238E27FC236}">
                <a16:creationId xmlns:a16="http://schemas.microsoft.com/office/drawing/2014/main" id="{E1DB037D-885D-81C8-3879-5A2C45EBA534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9" name="Freeform 257">
            <a:extLst>
              <a:ext uri="{FF2B5EF4-FFF2-40B4-BE49-F238E27FC236}">
                <a16:creationId xmlns:a16="http://schemas.microsoft.com/office/drawing/2014/main" id="{82C0BCD3-6CF6-332C-391A-2FD10E94B4BF}"/>
              </a:ext>
            </a:extLst>
          </p:cNvPr>
          <p:cNvSpPr>
            <a:spLocks/>
          </p:cNvSpPr>
          <p:nvPr/>
        </p:nvSpPr>
        <p:spPr bwMode="auto">
          <a:xfrm>
            <a:off x="8121168" y="5184639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0" name="Freeform 258">
            <a:extLst>
              <a:ext uri="{FF2B5EF4-FFF2-40B4-BE49-F238E27FC236}">
                <a16:creationId xmlns:a16="http://schemas.microsoft.com/office/drawing/2014/main" id="{0CB948DC-7095-E6AF-88D3-8F5E1F583EFB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1" name="Rectangle 259">
            <a:extLst>
              <a:ext uri="{FF2B5EF4-FFF2-40B4-BE49-F238E27FC236}">
                <a16:creationId xmlns:a16="http://schemas.microsoft.com/office/drawing/2014/main" id="{938D3CF1-FDD7-23C5-C227-D73FCAEA9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393" y="5645014"/>
            <a:ext cx="9985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400" b="1">
                <a:solidFill>
                  <a:schemeClr val="folHlink"/>
                </a:solidFill>
              </a:rPr>
              <a:t>Figure 3.1 </a:t>
            </a:r>
          </a:p>
        </p:txBody>
      </p:sp>
      <p:sp>
        <p:nvSpPr>
          <p:cNvPr id="272" name="Rectangle 260">
            <a:extLst>
              <a:ext uri="{FF2B5EF4-FFF2-40B4-BE49-F238E27FC236}">
                <a16:creationId xmlns:a16="http://schemas.microsoft.com/office/drawing/2014/main" id="{EA6D5710-2F12-8A23-BF7F-3AA4CF709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9368" y="5662476"/>
            <a:ext cx="21637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400">
                <a:solidFill>
                  <a:schemeClr val="folHlink"/>
                </a:solidFill>
              </a:rPr>
              <a:t>Generic structure for a grid.</a:t>
            </a:r>
          </a:p>
        </p:txBody>
      </p:sp>
      <p:sp>
        <p:nvSpPr>
          <p:cNvPr id="273" name="Rectangle 261">
            <a:extLst>
              <a:ext uri="{FF2B5EF4-FFF2-40B4-BE49-F238E27FC236}">
                <a16:creationId xmlns:a16="http://schemas.microsoft.com/office/drawing/2014/main" id="{1E1CA8FA-B5FB-7288-6F9D-4A972A978055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56411" y="3899558"/>
            <a:ext cx="339725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R</a:t>
            </a:r>
          </a:p>
        </p:txBody>
      </p:sp>
      <p:sp>
        <p:nvSpPr>
          <p:cNvPr id="274" name="Rectangle 262">
            <a:extLst>
              <a:ext uri="{FF2B5EF4-FFF2-40B4-BE49-F238E27FC236}">
                <a16:creationId xmlns:a16="http://schemas.microsoft.com/office/drawing/2014/main" id="{60AA8649-C678-1A98-8CA6-9278BA8D73D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80224" y="3769382"/>
            <a:ext cx="292100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o</a:t>
            </a:r>
          </a:p>
        </p:txBody>
      </p:sp>
      <p:sp>
        <p:nvSpPr>
          <p:cNvPr id="275" name="Rectangle 263">
            <a:extLst>
              <a:ext uri="{FF2B5EF4-FFF2-40B4-BE49-F238E27FC236}">
                <a16:creationId xmlns:a16="http://schemas.microsoft.com/office/drawing/2014/main" id="{B2B27AFD-58A3-8753-3ABD-B294D7C63DA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56411" y="3636033"/>
            <a:ext cx="339725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w</a:t>
            </a:r>
          </a:p>
        </p:txBody>
      </p:sp>
      <p:sp>
        <p:nvSpPr>
          <p:cNvPr id="276" name="Rectangle 264">
            <a:extLst>
              <a:ext uri="{FF2B5EF4-FFF2-40B4-BE49-F238E27FC236}">
                <a16:creationId xmlns:a16="http://schemas.microsoft.com/office/drawing/2014/main" id="{92BFEE2C-5F57-6A10-8B06-D4B7614DC622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92130" y="3516176"/>
            <a:ext cx="268288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s</a:t>
            </a:r>
          </a:p>
        </p:txBody>
      </p:sp>
      <p:sp>
        <p:nvSpPr>
          <p:cNvPr id="277" name="Rectangle 265">
            <a:extLst>
              <a:ext uri="{FF2B5EF4-FFF2-40B4-BE49-F238E27FC236}">
                <a16:creationId xmlns:a16="http://schemas.microsoft.com/office/drawing/2014/main" id="{E45377B9-5EB6-4F3E-9699-009B3CF576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2693" y="5232264"/>
            <a:ext cx="1011237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Columns</a:t>
            </a:r>
          </a:p>
        </p:txBody>
      </p:sp>
      <p:sp>
        <p:nvSpPr>
          <p:cNvPr id="278" name="Freeform 266">
            <a:extLst>
              <a:ext uri="{FF2B5EF4-FFF2-40B4-BE49-F238E27FC236}">
                <a16:creationId xmlns:a16="http://schemas.microsoft.com/office/drawing/2014/main" id="{24DC79C0-9872-B017-57B1-2CF6E8213A00}"/>
              </a:ext>
            </a:extLst>
          </p:cNvPr>
          <p:cNvSpPr>
            <a:spLocks/>
          </p:cNvSpPr>
          <p:nvPr/>
        </p:nvSpPr>
        <p:spPr bwMode="auto">
          <a:xfrm>
            <a:off x="5011255" y="4767126"/>
            <a:ext cx="26988" cy="1588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9" name="Freeform 267">
            <a:extLst>
              <a:ext uri="{FF2B5EF4-FFF2-40B4-BE49-F238E27FC236}">
                <a16:creationId xmlns:a16="http://schemas.microsoft.com/office/drawing/2014/main" id="{591663C4-F7FA-0DBD-B2A2-74C497C3B299}"/>
              </a:ext>
            </a:extLst>
          </p:cNvPr>
          <p:cNvSpPr>
            <a:spLocks/>
          </p:cNvSpPr>
          <p:nvPr/>
        </p:nvSpPr>
        <p:spPr bwMode="auto">
          <a:xfrm>
            <a:off x="5011255" y="5162414"/>
            <a:ext cx="26988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0" name="Freeform 268">
            <a:extLst>
              <a:ext uri="{FF2B5EF4-FFF2-40B4-BE49-F238E27FC236}">
                <a16:creationId xmlns:a16="http://schemas.microsoft.com/office/drawing/2014/main" id="{25FE4A4E-C5F4-9216-2D48-6869195EB10D}"/>
              </a:ext>
            </a:extLst>
          </p:cNvPr>
          <p:cNvSpPr>
            <a:spLocks/>
          </p:cNvSpPr>
          <p:nvPr/>
        </p:nvSpPr>
        <p:spPr bwMode="auto">
          <a:xfrm>
            <a:off x="5011255" y="4767126"/>
            <a:ext cx="26988" cy="396875"/>
          </a:xfrm>
          <a:custGeom>
            <a:avLst/>
            <a:gdLst>
              <a:gd name="T0" fmla="*/ 16 w 17"/>
              <a:gd name="T1" fmla="*/ 0 h 250"/>
              <a:gd name="T2" fmla="*/ 0 w 17"/>
              <a:gd name="T3" fmla="*/ 0 h 250"/>
              <a:gd name="T4" fmla="*/ 0 w 17"/>
              <a:gd name="T5" fmla="*/ 249 h 250"/>
              <a:gd name="T6" fmla="*/ 16 w 17"/>
              <a:gd name="T7" fmla="*/ 249 h 250"/>
              <a:gd name="T8" fmla="*/ 16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16" y="0"/>
                </a:moveTo>
                <a:lnTo>
                  <a:pt x="0" y="0"/>
                </a:lnTo>
                <a:lnTo>
                  <a:pt x="0" y="249"/>
                </a:lnTo>
                <a:lnTo>
                  <a:pt x="16" y="249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1" name="Freeform 269">
            <a:extLst>
              <a:ext uri="{FF2B5EF4-FFF2-40B4-BE49-F238E27FC236}">
                <a16:creationId xmlns:a16="http://schemas.microsoft.com/office/drawing/2014/main" id="{F14EE741-C081-0DEF-5DAF-09BE1FBF877C}"/>
              </a:ext>
            </a:extLst>
          </p:cNvPr>
          <p:cNvSpPr>
            <a:spLocks/>
          </p:cNvSpPr>
          <p:nvPr/>
        </p:nvSpPr>
        <p:spPr bwMode="auto">
          <a:xfrm>
            <a:off x="5033480" y="4767126"/>
            <a:ext cx="1588" cy="26988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2" name="Freeform 270">
            <a:extLst>
              <a:ext uri="{FF2B5EF4-FFF2-40B4-BE49-F238E27FC236}">
                <a16:creationId xmlns:a16="http://schemas.microsoft.com/office/drawing/2014/main" id="{B8024FB5-A5DA-20C0-F8CC-A7912A63F950}"/>
              </a:ext>
            </a:extLst>
          </p:cNvPr>
          <p:cNvSpPr>
            <a:spLocks/>
          </p:cNvSpPr>
          <p:nvPr/>
        </p:nvSpPr>
        <p:spPr bwMode="auto">
          <a:xfrm>
            <a:off x="5120793" y="4767126"/>
            <a:ext cx="1587" cy="26988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3" name="Freeform 271">
            <a:extLst>
              <a:ext uri="{FF2B5EF4-FFF2-40B4-BE49-F238E27FC236}">
                <a16:creationId xmlns:a16="http://schemas.microsoft.com/office/drawing/2014/main" id="{69D28DD8-46C0-47E5-DBAD-DEB092D46200}"/>
              </a:ext>
            </a:extLst>
          </p:cNvPr>
          <p:cNvSpPr>
            <a:spLocks/>
          </p:cNvSpPr>
          <p:nvPr/>
        </p:nvSpPr>
        <p:spPr bwMode="auto">
          <a:xfrm>
            <a:off x="5033480" y="4767126"/>
            <a:ext cx="88900" cy="26988"/>
          </a:xfrm>
          <a:custGeom>
            <a:avLst/>
            <a:gdLst>
              <a:gd name="T0" fmla="*/ 0 w 56"/>
              <a:gd name="T1" fmla="*/ 0 h 17"/>
              <a:gd name="T2" fmla="*/ 0 w 56"/>
              <a:gd name="T3" fmla="*/ 16 h 17"/>
              <a:gd name="T4" fmla="*/ 55 w 56"/>
              <a:gd name="T5" fmla="*/ 16 h 17"/>
              <a:gd name="T6" fmla="*/ 55 w 56"/>
              <a:gd name="T7" fmla="*/ 0 h 17"/>
              <a:gd name="T8" fmla="*/ 0 w 5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" h="17">
                <a:moveTo>
                  <a:pt x="0" y="0"/>
                </a:moveTo>
                <a:lnTo>
                  <a:pt x="0" y="16"/>
                </a:lnTo>
                <a:lnTo>
                  <a:pt x="55" y="16"/>
                </a:lnTo>
                <a:lnTo>
                  <a:pt x="55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4" name="Freeform 272">
            <a:extLst>
              <a:ext uri="{FF2B5EF4-FFF2-40B4-BE49-F238E27FC236}">
                <a16:creationId xmlns:a16="http://schemas.microsoft.com/office/drawing/2014/main" id="{218E9429-1B03-A163-495D-B64563067973}"/>
              </a:ext>
            </a:extLst>
          </p:cNvPr>
          <p:cNvSpPr>
            <a:spLocks/>
          </p:cNvSpPr>
          <p:nvPr/>
        </p:nvSpPr>
        <p:spPr bwMode="auto">
          <a:xfrm>
            <a:off x="5033480" y="5162414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5" name="Freeform 273">
            <a:extLst>
              <a:ext uri="{FF2B5EF4-FFF2-40B4-BE49-F238E27FC236}">
                <a16:creationId xmlns:a16="http://schemas.microsoft.com/office/drawing/2014/main" id="{139F7A65-05FE-508F-2721-F77F9BCCB119}"/>
              </a:ext>
            </a:extLst>
          </p:cNvPr>
          <p:cNvSpPr>
            <a:spLocks/>
          </p:cNvSpPr>
          <p:nvPr/>
        </p:nvSpPr>
        <p:spPr bwMode="auto">
          <a:xfrm>
            <a:off x="5120793" y="5162414"/>
            <a:ext cx="1587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6" name="Freeform 274">
            <a:extLst>
              <a:ext uri="{FF2B5EF4-FFF2-40B4-BE49-F238E27FC236}">
                <a16:creationId xmlns:a16="http://schemas.microsoft.com/office/drawing/2014/main" id="{4838C32B-3AF0-92C7-13D8-1F2E4DD9F56C}"/>
              </a:ext>
            </a:extLst>
          </p:cNvPr>
          <p:cNvSpPr>
            <a:spLocks/>
          </p:cNvSpPr>
          <p:nvPr/>
        </p:nvSpPr>
        <p:spPr bwMode="auto">
          <a:xfrm>
            <a:off x="5033480" y="5162414"/>
            <a:ext cx="88900" cy="26987"/>
          </a:xfrm>
          <a:custGeom>
            <a:avLst/>
            <a:gdLst>
              <a:gd name="T0" fmla="*/ 0 w 56"/>
              <a:gd name="T1" fmla="*/ 0 h 17"/>
              <a:gd name="T2" fmla="*/ 0 w 56"/>
              <a:gd name="T3" fmla="*/ 16 h 17"/>
              <a:gd name="T4" fmla="*/ 55 w 56"/>
              <a:gd name="T5" fmla="*/ 16 h 17"/>
              <a:gd name="T6" fmla="*/ 55 w 56"/>
              <a:gd name="T7" fmla="*/ 0 h 17"/>
              <a:gd name="T8" fmla="*/ 0 w 5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" h="17">
                <a:moveTo>
                  <a:pt x="0" y="0"/>
                </a:moveTo>
                <a:lnTo>
                  <a:pt x="0" y="16"/>
                </a:lnTo>
                <a:lnTo>
                  <a:pt x="55" y="16"/>
                </a:lnTo>
                <a:lnTo>
                  <a:pt x="55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7" name="Freeform 275">
            <a:extLst>
              <a:ext uri="{FF2B5EF4-FFF2-40B4-BE49-F238E27FC236}">
                <a16:creationId xmlns:a16="http://schemas.microsoft.com/office/drawing/2014/main" id="{2027F17D-DC8D-C5D6-A96A-54B916A156E1}"/>
              </a:ext>
            </a:extLst>
          </p:cNvPr>
          <p:cNvSpPr>
            <a:spLocks/>
          </p:cNvSpPr>
          <p:nvPr/>
        </p:nvSpPr>
        <p:spPr bwMode="auto">
          <a:xfrm>
            <a:off x="5276368" y="1803264"/>
            <a:ext cx="1587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8" name="Freeform 276">
            <a:extLst>
              <a:ext uri="{FF2B5EF4-FFF2-40B4-BE49-F238E27FC236}">
                <a16:creationId xmlns:a16="http://schemas.microsoft.com/office/drawing/2014/main" id="{1D193754-604B-85F4-A095-3133E0726107}"/>
              </a:ext>
            </a:extLst>
          </p:cNvPr>
          <p:cNvSpPr>
            <a:spLocks/>
          </p:cNvSpPr>
          <p:nvPr/>
        </p:nvSpPr>
        <p:spPr bwMode="auto">
          <a:xfrm>
            <a:off x="5276368" y="1803264"/>
            <a:ext cx="3949700" cy="26987"/>
          </a:xfrm>
          <a:custGeom>
            <a:avLst/>
            <a:gdLst>
              <a:gd name="T0" fmla="*/ 0 w 2488"/>
              <a:gd name="T1" fmla="*/ 0 h 17"/>
              <a:gd name="T2" fmla="*/ 2487 w 2488"/>
              <a:gd name="T3" fmla="*/ 0 h 17"/>
              <a:gd name="T4" fmla="*/ 2487 w 2488"/>
              <a:gd name="T5" fmla="*/ 16 h 17"/>
              <a:gd name="T6" fmla="*/ 0 w 2488"/>
              <a:gd name="T7" fmla="*/ 16 h 17"/>
              <a:gd name="T8" fmla="*/ 0 w 2488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88" h="17">
                <a:moveTo>
                  <a:pt x="0" y="0"/>
                </a:moveTo>
                <a:lnTo>
                  <a:pt x="2487" y="0"/>
                </a:lnTo>
                <a:lnTo>
                  <a:pt x="2487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9" name="Freeform 277">
            <a:extLst>
              <a:ext uri="{FF2B5EF4-FFF2-40B4-BE49-F238E27FC236}">
                <a16:creationId xmlns:a16="http://schemas.microsoft.com/office/drawing/2014/main" id="{BB3BB365-C73F-EF15-0EFE-01FC2F10B5C2}"/>
              </a:ext>
            </a:extLst>
          </p:cNvPr>
          <p:cNvSpPr>
            <a:spLocks/>
          </p:cNvSpPr>
          <p:nvPr/>
        </p:nvSpPr>
        <p:spPr bwMode="auto">
          <a:xfrm>
            <a:off x="9202255" y="5184639"/>
            <a:ext cx="26988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0" name="Freeform 278">
            <a:extLst>
              <a:ext uri="{FF2B5EF4-FFF2-40B4-BE49-F238E27FC236}">
                <a16:creationId xmlns:a16="http://schemas.microsoft.com/office/drawing/2014/main" id="{8318DE76-62F9-F659-FD59-C3647A7BB209}"/>
              </a:ext>
            </a:extLst>
          </p:cNvPr>
          <p:cNvSpPr>
            <a:spLocks/>
          </p:cNvSpPr>
          <p:nvPr/>
        </p:nvSpPr>
        <p:spPr bwMode="auto">
          <a:xfrm>
            <a:off x="9202255" y="1803264"/>
            <a:ext cx="26988" cy="3382962"/>
          </a:xfrm>
          <a:custGeom>
            <a:avLst/>
            <a:gdLst>
              <a:gd name="T0" fmla="*/ 16 w 17"/>
              <a:gd name="T1" fmla="*/ 0 h 2131"/>
              <a:gd name="T2" fmla="*/ 0 w 17"/>
              <a:gd name="T3" fmla="*/ 0 h 2131"/>
              <a:gd name="T4" fmla="*/ 0 w 17"/>
              <a:gd name="T5" fmla="*/ 2130 h 2131"/>
              <a:gd name="T6" fmla="*/ 16 w 17"/>
              <a:gd name="T7" fmla="*/ 2130 h 2131"/>
              <a:gd name="T8" fmla="*/ 16 w 17"/>
              <a:gd name="T9" fmla="*/ 0 h 2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131">
                <a:moveTo>
                  <a:pt x="16" y="0"/>
                </a:moveTo>
                <a:lnTo>
                  <a:pt x="0" y="0"/>
                </a:lnTo>
                <a:lnTo>
                  <a:pt x="0" y="2130"/>
                </a:lnTo>
                <a:lnTo>
                  <a:pt x="16" y="213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1" name="Freeform 279">
            <a:extLst>
              <a:ext uri="{FF2B5EF4-FFF2-40B4-BE49-F238E27FC236}">
                <a16:creationId xmlns:a16="http://schemas.microsoft.com/office/drawing/2014/main" id="{0003E518-76FF-0C8A-A941-A167087D0618}"/>
              </a:ext>
            </a:extLst>
          </p:cNvPr>
          <p:cNvSpPr>
            <a:spLocks/>
          </p:cNvSpPr>
          <p:nvPr/>
        </p:nvSpPr>
        <p:spPr bwMode="auto">
          <a:xfrm>
            <a:off x="5254143" y="1803264"/>
            <a:ext cx="26987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2" name="Freeform 280">
            <a:extLst>
              <a:ext uri="{FF2B5EF4-FFF2-40B4-BE49-F238E27FC236}">
                <a16:creationId xmlns:a16="http://schemas.microsoft.com/office/drawing/2014/main" id="{8C096749-201D-2F2D-FC97-40552CE3C004}"/>
              </a:ext>
            </a:extLst>
          </p:cNvPr>
          <p:cNvSpPr>
            <a:spLocks/>
          </p:cNvSpPr>
          <p:nvPr/>
        </p:nvSpPr>
        <p:spPr bwMode="auto">
          <a:xfrm>
            <a:off x="5254143" y="1869939"/>
            <a:ext cx="26987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3" name="Freeform 281">
            <a:extLst>
              <a:ext uri="{FF2B5EF4-FFF2-40B4-BE49-F238E27FC236}">
                <a16:creationId xmlns:a16="http://schemas.microsoft.com/office/drawing/2014/main" id="{89E9163E-28C3-58B4-3CEA-49E024428DDE}"/>
              </a:ext>
            </a:extLst>
          </p:cNvPr>
          <p:cNvSpPr>
            <a:spLocks/>
          </p:cNvSpPr>
          <p:nvPr/>
        </p:nvSpPr>
        <p:spPr bwMode="auto">
          <a:xfrm>
            <a:off x="5254143" y="1803264"/>
            <a:ext cx="26987" cy="68262"/>
          </a:xfrm>
          <a:custGeom>
            <a:avLst/>
            <a:gdLst>
              <a:gd name="T0" fmla="*/ 16 w 17"/>
              <a:gd name="T1" fmla="*/ 0 h 43"/>
              <a:gd name="T2" fmla="*/ 0 w 17"/>
              <a:gd name="T3" fmla="*/ 0 h 43"/>
              <a:gd name="T4" fmla="*/ 0 w 17"/>
              <a:gd name="T5" fmla="*/ 42 h 43"/>
              <a:gd name="T6" fmla="*/ 16 w 17"/>
              <a:gd name="T7" fmla="*/ 42 h 43"/>
              <a:gd name="T8" fmla="*/ 16 w 17"/>
              <a:gd name="T9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43">
                <a:moveTo>
                  <a:pt x="16" y="0"/>
                </a:moveTo>
                <a:lnTo>
                  <a:pt x="0" y="0"/>
                </a:lnTo>
                <a:lnTo>
                  <a:pt x="0" y="42"/>
                </a:lnTo>
                <a:lnTo>
                  <a:pt x="16" y="42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4" name="Freeform 282">
            <a:extLst>
              <a:ext uri="{FF2B5EF4-FFF2-40B4-BE49-F238E27FC236}">
                <a16:creationId xmlns:a16="http://schemas.microsoft.com/office/drawing/2014/main" id="{A9951AF3-5153-380C-01DC-74B64CB7CBD3}"/>
              </a:ext>
            </a:extLst>
          </p:cNvPr>
          <p:cNvSpPr>
            <a:spLocks/>
          </p:cNvSpPr>
          <p:nvPr/>
        </p:nvSpPr>
        <p:spPr bwMode="auto">
          <a:xfrm>
            <a:off x="9113355" y="5184639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5" name="Freeform 283">
            <a:extLst>
              <a:ext uri="{FF2B5EF4-FFF2-40B4-BE49-F238E27FC236}">
                <a16:creationId xmlns:a16="http://schemas.microsoft.com/office/drawing/2014/main" id="{3AC9E94F-8794-3491-2A8D-3E7092673187}"/>
              </a:ext>
            </a:extLst>
          </p:cNvPr>
          <p:cNvSpPr>
            <a:spLocks/>
          </p:cNvSpPr>
          <p:nvPr/>
        </p:nvSpPr>
        <p:spPr bwMode="auto">
          <a:xfrm>
            <a:off x="9202255" y="5184639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6" name="Freeform 284">
            <a:extLst>
              <a:ext uri="{FF2B5EF4-FFF2-40B4-BE49-F238E27FC236}">
                <a16:creationId xmlns:a16="http://schemas.microsoft.com/office/drawing/2014/main" id="{8C951227-5EC5-20B8-7E06-3324EB116EEF}"/>
              </a:ext>
            </a:extLst>
          </p:cNvPr>
          <p:cNvSpPr>
            <a:spLocks/>
          </p:cNvSpPr>
          <p:nvPr/>
        </p:nvSpPr>
        <p:spPr bwMode="auto">
          <a:xfrm>
            <a:off x="9113355" y="5184639"/>
            <a:ext cx="90488" cy="26987"/>
          </a:xfrm>
          <a:custGeom>
            <a:avLst/>
            <a:gdLst>
              <a:gd name="T0" fmla="*/ 0 w 57"/>
              <a:gd name="T1" fmla="*/ 0 h 17"/>
              <a:gd name="T2" fmla="*/ 0 w 57"/>
              <a:gd name="T3" fmla="*/ 16 h 17"/>
              <a:gd name="T4" fmla="*/ 56 w 57"/>
              <a:gd name="T5" fmla="*/ 16 h 17"/>
              <a:gd name="T6" fmla="*/ 56 w 57"/>
              <a:gd name="T7" fmla="*/ 0 h 17"/>
              <a:gd name="T8" fmla="*/ 0 w 5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7">
                <a:moveTo>
                  <a:pt x="0" y="0"/>
                </a:moveTo>
                <a:lnTo>
                  <a:pt x="0" y="16"/>
                </a:lnTo>
                <a:lnTo>
                  <a:pt x="56" y="16"/>
                </a:lnTo>
                <a:lnTo>
                  <a:pt x="56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7" name="Rectangle 285">
            <a:extLst>
              <a:ext uri="{FF2B5EF4-FFF2-40B4-BE49-F238E27FC236}">
                <a16:creationId xmlns:a16="http://schemas.microsoft.com/office/drawing/2014/main" id="{300F06FE-F1F4-1D8B-6D7B-0DA3665B1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8030" y="2989126"/>
            <a:ext cx="7604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Grid</a:t>
            </a:r>
          </a:p>
          <a:p>
            <a:r>
              <a:rPr lang="en-US" altLang="en-JO">
                <a:latin typeface="Arial" panose="020B0604020202020204" pitchFamily="34" charset="0"/>
              </a:rPr>
              <a:t>cell</a:t>
            </a:r>
          </a:p>
        </p:txBody>
      </p:sp>
      <p:sp>
        <p:nvSpPr>
          <p:cNvPr id="298" name="Line 286">
            <a:extLst>
              <a:ext uri="{FF2B5EF4-FFF2-40B4-BE49-F238E27FC236}">
                <a16:creationId xmlns:a16="http://schemas.microsoft.com/office/drawing/2014/main" id="{4A03274E-EE27-21DD-8D8E-FA2D80AA527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32305" y="3386001"/>
            <a:ext cx="1371600" cy="76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99" name="Rectangle 287">
            <a:extLst>
              <a:ext uri="{FF2B5EF4-FFF2-40B4-BE49-F238E27FC236}">
                <a16:creationId xmlns:a16="http://schemas.microsoft.com/office/drawing/2014/main" id="{F914CDA8-CD87-2722-BD68-D4B00B5B4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7030" y="1922326"/>
            <a:ext cx="167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Grid extent</a:t>
            </a:r>
          </a:p>
        </p:txBody>
      </p:sp>
      <p:sp>
        <p:nvSpPr>
          <p:cNvPr id="300" name="Freeform 288">
            <a:extLst>
              <a:ext uri="{FF2B5EF4-FFF2-40B4-BE49-F238E27FC236}">
                <a16:creationId xmlns:a16="http://schemas.microsoft.com/office/drawing/2014/main" id="{9D54C651-C7F5-A287-3132-212C29622266}"/>
              </a:ext>
            </a:extLst>
          </p:cNvPr>
          <p:cNvSpPr>
            <a:spLocks/>
          </p:cNvSpPr>
          <p:nvPr/>
        </p:nvSpPr>
        <p:spPr bwMode="auto">
          <a:xfrm>
            <a:off x="5008080" y="47687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1" name="Freeform 289">
            <a:extLst>
              <a:ext uri="{FF2B5EF4-FFF2-40B4-BE49-F238E27FC236}">
                <a16:creationId xmlns:a16="http://schemas.microsoft.com/office/drawing/2014/main" id="{92C92CA1-8CAF-C3EF-B4AE-57FAD2F58DB0}"/>
              </a:ext>
            </a:extLst>
          </p:cNvPr>
          <p:cNvSpPr>
            <a:spLocks/>
          </p:cNvSpPr>
          <p:nvPr/>
        </p:nvSpPr>
        <p:spPr bwMode="auto">
          <a:xfrm>
            <a:off x="9067318" y="1928676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2" name="Rectangle 290">
            <a:extLst>
              <a:ext uri="{FF2B5EF4-FFF2-40B4-BE49-F238E27FC236}">
                <a16:creationId xmlns:a16="http://schemas.microsoft.com/office/drawing/2014/main" id="{133C0C5A-ABAE-7B46-68FE-54645EC84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2155" y="4733789"/>
            <a:ext cx="162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Resolution</a:t>
            </a:r>
          </a:p>
        </p:txBody>
      </p:sp>
    </p:spTree>
    <p:extLst>
      <p:ext uri="{BB962C8B-B14F-4D97-AF65-F5344CB8AC3E}">
        <p14:creationId xmlns:p14="http://schemas.microsoft.com/office/powerpoint/2010/main" val="35789607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E105A6-5AC1-6D6F-C00B-82AE3A5F0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A1E5A7-7E3E-6832-2B4F-D17A080667E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0624D0-7E9B-1D90-BD39-C96F8F87AB5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8ECCE-8302-7814-8EA8-35E2EA4B388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994906-72D3-5465-51AC-8740FF79607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37290E-68AB-AAC7-26C3-148547719D9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A9C40C-327C-F47C-D91D-57293EAB55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FB3A950-5F19-7814-2651-EABDC6F7642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Generic structure for a grid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4AB3AE-98CC-0A66-91DF-0092A875414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7B5CA11-F78D-B7B3-0815-932DFC3F8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7EEFBEA-F833-AA26-1511-58AFA9A5CCF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EC2C561-55A9-8EDC-506A-48328B2E43E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AF99ADE-6E31-F5D0-A501-45D5BA76B8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pSp>
        <p:nvGrpSpPr>
          <p:cNvPr id="2" name="Group 2">
            <a:extLst>
              <a:ext uri="{FF2B5EF4-FFF2-40B4-BE49-F238E27FC236}">
                <a16:creationId xmlns:a16="http://schemas.microsoft.com/office/drawing/2014/main" id="{6E6E5511-A838-ADDF-DCF1-454D8F7738C3}"/>
              </a:ext>
            </a:extLst>
          </p:cNvPr>
          <p:cNvGrpSpPr>
            <a:grpSpLocks/>
          </p:cNvGrpSpPr>
          <p:nvPr/>
        </p:nvGrpSpPr>
        <p:grpSpPr bwMode="auto">
          <a:xfrm>
            <a:off x="4562611" y="1698486"/>
            <a:ext cx="2686050" cy="2806350"/>
            <a:chOff x="1728" y="1440"/>
            <a:chExt cx="2016" cy="2304"/>
          </a:xfrm>
        </p:grpSpPr>
        <p:sp>
          <p:nvSpPr>
            <p:cNvPr id="303" name="Rectangle 3">
              <a:extLst>
                <a:ext uri="{FF2B5EF4-FFF2-40B4-BE49-F238E27FC236}">
                  <a16:creationId xmlns:a16="http://schemas.microsoft.com/office/drawing/2014/main" id="{2867CE40-D3AC-C7A8-586A-5E18AD032C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4" name="Rectangle 4">
              <a:extLst>
                <a:ext uri="{FF2B5EF4-FFF2-40B4-BE49-F238E27FC236}">
                  <a16:creationId xmlns:a16="http://schemas.microsoft.com/office/drawing/2014/main" id="{15036133-2180-55F6-49F3-409D39568E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5" name="Rectangle 5">
              <a:extLst>
                <a:ext uri="{FF2B5EF4-FFF2-40B4-BE49-F238E27FC236}">
                  <a16:creationId xmlns:a16="http://schemas.microsoft.com/office/drawing/2014/main" id="{D7808BC1-EF8B-D6D1-05AD-0CE187888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6" name="Rectangle 6">
              <a:extLst>
                <a:ext uri="{FF2B5EF4-FFF2-40B4-BE49-F238E27FC236}">
                  <a16:creationId xmlns:a16="http://schemas.microsoft.com/office/drawing/2014/main" id="{70DF1D36-3729-0072-94B7-6CC999A3C6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7" name="Rectangle 7">
              <a:extLst>
                <a:ext uri="{FF2B5EF4-FFF2-40B4-BE49-F238E27FC236}">
                  <a16:creationId xmlns:a16="http://schemas.microsoft.com/office/drawing/2014/main" id="{7005CB63-B893-5DE7-484B-35FF78ABE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8" name="Rectangle 8">
              <a:extLst>
                <a:ext uri="{FF2B5EF4-FFF2-40B4-BE49-F238E27FC236}">
                  <a16:creationId xmlns:a16="http://schemas.microsoft.com/office/drawing/2014/main" id="{5A771003-33CC-DC37-18C5-BBA984F62F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144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9" name="Rectangle 9">
              <a:extLst>
                <a:ext uri="{FF2B5EF4-FFF2-40B4-BE49-F238E27FC236}">
                  <a16:creationId xmlns:a16="http://schemas.microsoft.com/office/drawing/2014/main" id="{2A4F56FE-B8CC-9966-F4F9-799F5FF34F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72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0" name="Rectangle 10">
              <a:extLst>
                <a:ext uri="{FF2B5EF4-FFF2-40B4-BE49-F238E27FC236}">
                  <a16:creationId xmlns:a16="http://schemas.microsoft.com/office/drawing/2014/main" id="{8D14C6A9-C977-0892-F8D0-0E434365A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1" name="Rectangle 11">
              <a:extLst>
                <a:ext uri="{FF2B5EF4-FFF2-40B4-BE49-F238E27FC236}">
                  <a16:creationId xmlns:a16="http://schemas.microsoft.com/office/drawing/2014/main" id="{CC870383-C282-0B31-7969-CEAABFAAC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2" name="Rectangle 12">
              <a:extLst>
                <a:ext uri="{FF2B5EF4-FFF2-40B4-BE49-F238E27FC236}">
                  <a16:creationId xmlns:a16="http://schemas.microsoft.com/office/drawing/2014/main" id="{08D9D093-DBC3-22C4-7620-3E54F010BB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3" name="Rectangle 13">
              <a:extLst>
                <a:ext uri="{FF2B5EF4-FFF2-40B4-BE49-F238E27FC236}">
                  <a16:creationId xmlns:a16="http://schemas.microsoft.com/office/drawing/2014/main" id="{F02A14D8-A7AC-4609-0908-9F6C2F8C89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4" name="Rectangle 14">
              <a:extLst>
                <a:ext uri="{FF2B5EF4-FFF2-40B4-BE49-F238E27FC236}">
                  <a16:creationId xmlns:a16="http://schemas.microsoft.com/office/drawing/2014/main" id="{BA9745E9-ABF5-FC59-3B86-8F40E093A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1728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5" name="Rectangle 15">
              <a:extLst>
                <a:ext uri="{FF2B5EF4-FFF2-40B4-BE49-F238E27FC236}">
                  <a16:creationId xmlns:a16="http://schemas.microsoft.com/office/drawing/2014/main" id="{737D7BEA-24E2-B9B6-1FC7-E216EF22D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01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6" name="Rectangle 16">
              <a:extLst>
                <a:ext uri="{FF2B5EF4-FFF2-40B4-BE49-F238E27FC236}">
                  <a16:creationId xmlns:a16="http://schemas.microsoft.com/office/drawing/2014/main" id="{6AC15BBE-62B2-C996-B28D-BFAE28F496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7" name="Rectangle 17">
              <a:extLst>
                <a:ext uri="{FF2B5EF4-FFF2-40B4-BE49-F238E27FC236}">
                  <a16:creationId xmlns:a16="http://schemas.microsoft.com/office/drawing/2014/main" id="{F451C98A-CB2B-8370-938C-480F2AC136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8" name="Rectangle 18">
              <a:extLst>
                <a:ext uri="{FF2B5EF4-FFF2-40B4-BE49-F238E27FC236}">
                  <a16:creationId xmlns:a16="http://schemas.microsoft.com/office/drawing/2014/main" id="{A3590A86-29E4-6969-729A-79B74AED1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9" name="Rectangle 19">
              <a:extLst>
                <a:ext uri="{FF2B5EF4-FFF2-40B4-BE49-F238E27FC236}">
                  <a16:creationId xmlns:a16="http://schemas.microsoft.com/office/drawing/2014/main" id="{1A2263DD-D1C2-60C1-CBFC-9F939F025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0" name="Rectangle 20">
              <a:extLst>
                <a:ext uri="{FF2B5EF4-FFF2-40B4-BE49-F238E27FC236}">
                  <a16:creationId xmlns:a16="http://schemas.microsoft.com/office/drawing/2014/main" id="{D01E179C-864D-B5C1-E182-4F2A23A865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1" name="Rectangle 21">
              <a:extLst>
                <a:ext uri="{FF2B5EF4-FFF2-40B4-BE49-F238E27FC236}">
                  <a16:creationId xmlns:a16="http://schemas.microsoft.com/office/drawing/2014/main" id="{748FCE6D-995E-25FC-3513-FC6835192E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304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2" name="Rectangle 22">
              <a:extLst>
                <a:ext uri="{FF2B5EF4-FFF2-40B4-BE49-F238E27FC236}">
                  <a16:creationId xmlns:a16="http://schemas.microsoft.com/office/drawing/2014/main" id="{FA0628ED-87E2-8EF5-1C9A-E9E057D8E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304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3" name="Rectangle 23">
              <a:extLst>
                <a:ext uri="{FF2B5EF4-FFF2-40B4-BE49-F238E27FC236}">
                  <a16:creationId xmlns:a16="http://schemas.microsoft.com/office/drawing/2014/main" id="{A5A849F6-9E59-4679-51C1-2A984AEF0E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304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4" name="Rectangle 24">
              <a:extLst>
                <a:ext uri="{FF2B5EF4-FFF2-40B4-BE49-F238E27FC236}">
                  <a16:creationId xmlns:a16="http://schemas.microsoft.com/office/drawing/2014/main" id="{233A6C8E-E2DF-531A-C4EC-0791883683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304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5" name="Rectangle 25">
              <a:extLst>
                <a:ext uri="{FF2B5EF4-FFF2-40B4-BE49-F238E27FC236}">
                  <a16:creationId xmlns:a16="http://schemas.microsoft.com/office/drawing/2014/main" id="{299B5075-84CB-E531-2542-FFB0F765F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304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6" name="Rectangle 26">
              <a:extLst>
                <a:ext uri="{FF2B5EF4-FFF2-40B4-BE49-F238E27FC236}">
                  <a16:creationId xmlns:a16="http://schemas.microsoft.com/office/drawing/2014/main" id="{564E6AA2-92A0-D54A-82B2-CE2CA21F8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304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7" name="Rectangle 27">
              <a:extLst>
                <a:ext uri="{FF2B5EF4-FFF2-40B4-BE49-F238E27FC236}">
                  <a16:creationId xmlns:a16="http://schemas.microsoft.com/office/drawing/2014/main" id="{4B049BB3-64CF-2868-DA0A-50F07DA01A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8" name="Rectangle 28">
              <a:extLst>
                <a:ext uri="{FF2B5EF4-FFF2-40B4-BE49-F238E27FC236}">
                  <a16:creationId xmlns:a16="http://schemas.microsoft.com/office/drawing/2014/main" id="{2A91CB2C-A582-A4BC-CCAF-A42385387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9" name="Rectangle 29">
              <a:extLst>
                <a:ext uri="{FF2B5EF4-FFF2-40B4-BE49-F238E27FC236}">
                  <a16:creationId xmlns:a16="http://schemas.microsoft.com/office/drawing/2014/main" id="{903AC44C-57D1-664A-C930-97CF684AC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0" name="Rectangle 30">
              <a:extLst>
                <a:ext uri="{FF2B5EF4-FFF2-40B4-BE49-F238E27FC236}">
                  <a16:creationId xmlns:a16="http://schemas.microsoft.com/office/drawing/2014/main" id="{75C04CCD-8B08-0079-A752-550BDD9DF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1" name="Rectangle 31">
              <a:extLst>
                <a:ext uri="{FF2B5EF4-FFF2-40B4-BE49-F238E27FC236}">
                  <a16:creationId xmlns:a16="http://schemas.microsoft.com/office/drawing/2014/main" id="{853BC89F-5B5A-327C-2138-F04CD4422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592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2" name="Rectangle 32">
              <a:extLst>
                <a:ext uri="{FF2B5EF4-FFF2-40B4-BE49-F238E27FC236}">
                  <a16:creationId xmlns:a16="http://schemas.microsoft.com/office/drawing/2014/main" id="{8618D7F6-5325-C8E4-F298-6C8E352251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592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3" name="Rectangle 33">
              <a:extLst>
                <a:ext uri="{FF2B5EF4-FFF2-40B4-BE49-F238E27FC236}">
                  <a16:creationId xmlns:a16="http://schemas.microsoft.com/office/drawing/2014/main" id="{DC5A55FE-730D-0E62-F954-44DF83ADE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880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4" name="Rectangle 34">
              <a:extLst>
                <a:ext uri="{FF2B5EF4-FFF2-40B4-BE49-F238E27FC236}">
                  <a16:creationId xmlns:a16="http://schemas.microsoft.com/office/drawing/2014/main" id="{4E245CCC-140F-B5CF-E94D-032B06CC32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880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5" name="Rectangle 35">
              <a:extLst>
                <a:ext uri="{FF2B5EF4-FFF2-40B4-BE49-F238E27FC236}">
                  <a16:creationId xmlns:a16="http://schemas.microsoft.com/office/drawing/2014/main" id="{9F517DBD-BAD4-5564-30EB-0C44C48D4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6" name="Rectangle 36">
              <a:extLst>
                <a:ext uri="{FF2B5EF4-FFF2-40B4-BE49-F238E27FC236}">
                  <a16:creationId xmlns:a16="http://schemas.microsoft.com/office/drawing/2014/main" id="{3976F3CC-DE42-EF36-B82B-3B159FAB8E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7" name="Rectangle 37">
              <a:extLst>
                <a:ext uri="{FF2B5EF4-FFF2-40B4-BE49-F238E27FC236}">
                  <a16:creationId xmlns:a16="http://schemas.microsoft.com/office/drawing/2014/main" id="{5D733197-ABC7-6799-430E-FB3C8FD11D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8" name="Rectangle 38">
              <a:extLst>
                <a:ext uri="{FF2B5EF4-FFF2-40B4-BE49-F238E27FC236}">
                  <a16:creationId xmlns:a16="http://schemas.microsoft.com/office/drawing/2014/main" id="{733B67C4-95DC-EDCF-C4D0-1A3B434167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880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9" name="Rectangle 39">
              <a:extLst>
                <a:ext uri="{FF2B5EF4-FFF2-40B4-BE49-F238E27FC236}">
                  <a16:creationId xmlns:a16="http://schemas.microsoft.com/office/drawing/2014/main" id="{C6BFABA3-824C-2CDB-8043-3F1F24E75F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0" name="Rectangle 40">
              <a:extLst>
                <a:ext uri="{FF2B5EF4-FFF2-40B4-BE49-F238E27FC236}">
                  <a16:creationId xmlns:a16="http://schemas.microsoft.com/office/drawing/2014/main" id="{6310BB21-284D-4964-2BE1-8D86629F79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1" name="Rectangle 41">
              <a:extLst>
                <a:ext uri="{FF2B5EF4-FFF2-40B4-BE49-F238E27FC236}">
                  <a16:creationId xmlns:a16="http://schemas.microsoft.com/office/drawing/2014/main" id="{9D5C3D04-B24B-19CD-8303-CD855C50A7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2" name="Rectangle 42">
              <a:extLst>
                <a:ext uri="{FF2B5EF4-FFF2-40B4-BE49-F238E27FC236}">
                  <a16:creationId xmlns:a16="http://schemas.microsoft.com/office/drawing/2014/main" id="{4582EA99-BA9A-38FC-AE1D-66C6646964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3" name="Rectangle 43">
              <a:extLst>
                <a:ext uri="{FF2B5EF4-FFF2-40B4-BE49-F238E27FC236}">
                  <a16:creationId xmlns:a16="http://schemas.microsoft.com/office/drawing/2014/main" id="{510611C9-41B9-9EF4-CACE-43BF0D305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4" name="Rectangle 44">
              <a:extLst>
                <a:ext uri="{FF2B5EF4-FFF2-40B4-BE49-F238E27FC236}">
                  <a16:creationId xmlns:a16="http://schemas.microsoft.com/office/drawing/2014/main" id="{5186C2A6-F920-4F64-520C-856A15867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5" name="Rectangle 45">
              <a:extLst>
                <a:ext uri="{FF2B5EF4-FFF2-40B4-BE49-F238E27FC236}">
                  <a16:creationId xmlns:a16="http://schemas.microsoft.com/office/drawing/2014/main" id="{2CE72BFE-32C1-7CA8-C6DE-87F48429A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6" name="Rectangle 46">
              <a:extLst>
                <a:ext uri="{FF2B5EF4-FFF2-40B4-BE49-F238E27FC236}">
                  <a16:creationId xmlns:a16="http://schemas.microsoft.com/office/drawing/2014/main" id="{4A28FC57-40EF-0733-C9AD-342A5E0586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7" name="Rectangle 47">
              <a:extLst>
                <a:ext uri="{FF2B5EF4-FFF2-40B4-BE49-F238E27FC236}">
                  <a16:creationId xmlns:a16="http://schemas.microsoft.com/office/drawing/2014/main" id="{D5E797BE-583B-7028-BD41-9DCCFBA449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8" name="Rectangle 48">
              <a:extLst>
                <a:ext uri="{FF2B5EF4-FFF2-40B4-BE49-F238E27FC236}">
                  <a16:creationId xmlns:a16="http://schemas.microsoft.com/office/drawing/2014/main" id="{778E047A-85BA-3967-7365-E87F3ECC7B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9" name="Rectangle 49">
              <a:extLst>
                <a:ext uri="{FF2B5EF4-FFF2-40B4-BE49-F238E27FC236}">
                  <a16:creationId xmlns:a16="http://schemas.microsoft.com/office/drawing/2014/main" id="{997DE27B-F52B-4ABE-9A9D-D7C6231D5D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0" name="Rectangle 50">
              <a:extLst>
                <a:ext uri="{FF2B5EF4-FFF2-40B4-BE49-F238E27FC236}">
                  <a16:creationId xmlns:a16="http://schemas.microsoft.com/office/drawing/2014/main" id="{203F20FC-941E-E484-56E1-B69E147E33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1" name="Rectangle 51">
              <a:extLst>
                <a:ext uri="{FF2B5EF4-FFF2-40B4-BE49-F238E27FC236}">
                  <a16:creationId xmlns:a16="http://schemas.microsoft.com/office/drawing/2014/main" id="{E61F5EE2-B9B9-F38C-93C9-858F914930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44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2" name="Rectangle 52">
              <a:extLst>
                <a:ext uri="{FF2B5EF4-FFF2-40B4-BE49-F238E27FC236}">
                  <a16:creationId xmlns:a16="http://schemas.microsoft.com/office/drawing/2014/main" id="{CA2C6C19-1E39-327D-FF83-9C005A1E58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728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3" name="Rectangle 53">
              <a:extLst>
                <a:ext uri="{FF2B5EF4-FFF2-40B4-BE49-F238E27FC236}">
                  <a16:creationId xmlns:a16="http://schemas.microsoft.com/office/drawing/2014/main" id="{2744E721-B0A8-0F29-9669-D116CCD8C1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4" name="Rectangle 54">
              <a:extLst>
                <a:ext uri="{FF2B5EF4-FFF2-40B4-BE49-F238E27FC236}">
                  <a16:creationId xmlns:a16="http://schemas.microsoft.com/office/drawing/2014/main" id="{6FB68267-9B35-50DE-AD9E-27F8CC2E14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304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5" name="Rectangle 55">
              <a:extLst>
                <a:ext uri="{FF2B5EF4-FFF2-40B4-BE49-F238E27FC236}">
                  <a16:creationId xmlns:a16="http://schemas.microsoft.com/office/drawing/2014/main" id="{5C08E532-04C4-7D43-17A1-8DF444770A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592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6" name="Rectangle 56">
              <a:extLst>
                <a:ext uri="{FF2B5EF4-FFF2-40B4-BE49-F238E27FC236}">
                  <a16:creationId xmlns:a16="http://schemas.microsoft.com/office/drawing/2014/main" id="{CFFBA9D5-C2EA-6D2A-D6C2-C892B9D4E0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880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7" name="Rectangle 57">
              <a:extLst>
                <a:ext uri="{FF2B5EF4-FFF2-40B4-BE49-F238E27FC236}">
                  <a16:creationId xmlns:a16="http://schemas.microsoft.com/office/drawing/2014/main" id="{06E6F57F-6A77-09A4-8C6C-5FF2654FCD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8" name="Rectangle 58">
              <a:extLst>
                <a:ext uri="{FF2B5EF4-FFF2-40B4-BE49-F238E27FC236}">
                  <a16:creationId xmlns:a16="http://schemas.microsoft.com/office/drawing/2014/main" id="{71D9DA4F-1913-9EF2-91BA-AA9261A41B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</p:grpSp>
      <p:sp>
        <p:nvSpPr>
          <p:cNvPr id="359" name="Rectangle 59">
            <a:extLst>
              <a:ext uri="{FF2B5EF4-FFF2-40B4-BE49-F238E27FC236}">
                <a16:creationId xmlns:a16="http://schemas.microsoft.com/office/drawing/2014/main" id="{56E0EF01-659E-9769-D485-923313692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1952487"/>
            <a:ext cx="361950" cy="350202"/>
          </a:xfrm>
          <a:prstGeom prst="rect">
            <a:avLst/>
          </a:pr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0" name="Rectangle 60">
            <a:extLst>
              <a:ext uri="{FF2B5EF4-FFF2-40B4-BE49-F238E27FC236}">
                <a16:creationId xmlns:a16="http://schemas.microsoft.com/office/drawing/2014/main" id="{4DA05735-C6BC-5EC3-0940-87FF659B54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2657336"/>
            <a:ext cx="361950" cy="351779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1" name="Rectangle 61">
            <a:extLst>
              <a:ext uri="{FF2B5EF4-FFF2-40B4-BE49-F238E27FC236}">
                <a16:creationId xmlns:a16="http://schemas.microsoft.com/office/drawing/2014/main" id="{F53FB35D-B802-E28C-5997-F3CFDC558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3363774"/>
            <a:ext cx="361950" cy="350202"/>
          </a:xfrm>
          <a:prstGeom prst="rect">
            <a:avLst/>
          </a:prstGeom>
          <a:solidFill>
            <a:srgbClr val="008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2" name="Rectangle 62">
            <a:extLst>
              <a:ext uri="{FF2B5EF4-FFF2-40B4-BE49-F238E27FC236}">
                <a16:creationId xmlns:a16="http://schemas.microsoft.com/office/drawing/2014/main" id="{16D245E6-A8C7-7914-8502-161EE7F38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4070212"/>
            <a:ext cx="361950" cy="350202"/>
          </a:xfrm>
          <a:prstGeom prst="rect">
            <a:avLst/>
          </a:prstGeom>
          <a:solidFill>
            <a:srgbClr val="96969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3" name="Text Box 63">
            <a:extLst>
              <a:ext uri="{FF2B5EF4-FFF2-40B4-BE49-F238E27FC236}">
                <a16:creationId xmlns:a16="http://schemas.microsoft.com/office/drawing/2014/main" id="{9A4DDB77-15B2-8AB1-E8EC-91159217F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9261" y="1474648"/>
            <a:ext cx="1066800" cy="37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Legend</a:t>
            </a:r>
          </a:p>
        </p:txBody>
      </p:sp>
      <p:sp>
        <p:nvSpPr>
          <p:cNvPr id="364" name="Text Box 64">
            <a:extLst>
              <a:ext uri="{FF2B5EF4-FFF2-40B4-BE49-F238E27FC236}">
                <a16:creationId xmlns:a16="http://schemas.microsoft.com/office/drawing/2014/main" id="{5F18EFB5-A212-8D9B-E376-CC4F5E7FA4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1927087"/>
            <a:ext cx="2352675" cy="70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Mixed conifer</a:t>
            </a:r>
          </a:p>
        </p:txBody>
      </p:sp>
      <p:sp>
        <p:nvSpPr>
          <p:cNvPr id="365" name="Text Box 65">
            <a:extLst>
              <a:ext uri="{FF2B5EF4-FFF2-40B4-BE49-F238E27FC236}">
                <a16:creationId xmlns:a16="http://schemas.microsoft.com/office/drawing/2014/main" id="{F120BADE-6575-0E45-FD75-138912FC1C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2633523"/>
            <a:ext cx="1809750" cy="7019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Douglas fir</a:t>
            </a:r>
          </a:p>
        </p:txBody>
      </p:sp>
      <p:sp>
        <p:nvSpPr>
          <p:cNvPr id="366" name="Text Box 66">
            <a:extLst>
              <a:ext uri="{FF2B5EF4-FFF2-40B4-BE49-F238E27FC236}">
                <a16:creationId xmlns:a16="http://schemas.microsoft.com/office/drawing/2014/main" id="{CE8002DB-8889-CBA8-A3CB-D345340D9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3339961"/>
            <a:ext cx="2352675" cy="525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Oak savannah</a:t>
            </a:r>
          </a:p>
        </p:txBody>
      </p:sp>
      <p:sp>
        <p:nvSpPr>
          <p:cNvPr id="367" name="Text Box 67">
            <a:extLst>
              <a:ext uri="{FF2B5EF4-FFF2-40B4-BE49-F238E27FC236}">
                <a16:creationId xmlns:a16="http://schemas.microsoft.com/office/drawing/2014/main" id="{DF1CD87A-FE4C-A2FD-2B68-15045C485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4044812"/>
            <a:ext cx="1628775" cy="70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Grassland</a:t>
            </a:r>
          </a:p>
        </p:txBody>
      </p:sp>
      <p:sp>
        <p:nvSpPr>
          <p:cNvPr id="368" name="Text Box 68">
            <a:extLst>
              <a:ext uri="{FF2B5EF4-FFF2-40B4-BE49-F238E27FC236}">
                <a16:creationId xmlns:a16="http://schemas.microsoft.com/office/drawing/2014/main" id="{DB01D367-183B-9436-9D56-35ED251BA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236" y="4929048"/>
            <a:ext cx="5761038" cy="111656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altLang="en-JO">
                <a:solidFill>
                  <a:srgbClr val="0011B0"/>
                </a:solidFill>
                <a:latin typeface="Arial" panose="020B0604020202020204" pitchFamily="34" charset="0"/>
              </a:rPr>
              <a:t>Raster representation. Each color represents a different value of a nominal-scale field denoting land cover class.</a:t>
            </a:r>
            <a:endParaRPr lang="en-US" altLang="en-JO" b="1">
              <a:solidFill>
                <a:srgbClr val="0011B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6208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4D74B0-7B8C-5803-9E5A-60B53BFFE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D6570F-E088-ECD0-410F-14B8E8345E5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0DAE9B-8653-ACD3-5EFC-082A62C18E9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4C2D81-A362-6B9B-1096-95B04D1238C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F0D3DB-E523-D294-C099-3B096FBB18E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0E94EF-5683-C1AA-2637-2E48B0AFE3D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B61CC8-C0EA-187B-CC73-4D29DC0F19C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DCBFF9-5A86-EDD1-BDCD-6AB4F1073D5F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Characteristics of </a:t>
            </a:r>
            <a:r>
              <a:rPr lang="en-US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6C4DBA-B7AF-881B-BAFE-780A719404A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E4E758D-1FAA-39B5-04D1-BE099749B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5AE3FDE-536C-BA17-CC16-0CFB2B688BB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A657056-FB3C-FB0E-CDB1-AF805BD2EF4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F53BADB-9573-6AFD-E0CF-E9A4949841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B35B6076-3248-8587-9F21-6FD89AD4EF1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15032"/>
            <a:ext cx="8763533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 dirty="0"/>
              <a:t>Pixel size</a:t>
            </a:r>
          </a:p>
          <a:p>
            <a:pPr lvl="1" algn="just"/>
            <a:r>
              <a:rPr lang="en-US" altLang="en-JO" dirty="0"/>
              <a:t>The size of the cell or picture element, defining the level of spatial detail</a:t>
            </a:r>
          </a:p>
          <a:p>
            <a:pPr lvl="1" algn="just"/>
            <a:r>
              <a:rPr lang="en-US" altLang="en-JO" dirty="0"/>
              <a:t>All variation within pixels is lost!</a:t>
            </a:r>
          </a:p>
          <a:p>
            <a:pPr algn="just"/>
            <a:r>
              <a:rPr lang="en-US" altLang="en-JO" dirty="0"/>
              <a:t>Assignment scheme</a:t>
            </a:r>
          </a:p>
          <a:p>
            <a:pPr lvl="1" algn="just"/>
            <a:r>
              <a:rPr lang="en-US" altLang="en-JO" dirty="0"/>
              <a:t>The value of a cell may be an average over the cell, or a total within the cell, or the commonest value in the cell</a:t>
            </a:r>
          </a:p>
          <a:p>
            <a:pPr lvl="1" algn="just"/>
            <a:r>
              <a:rPr lang="en-US" altLang="en-JO" dirty="0"/>
              <a:t>It may also be the value found at the cell’s central point</a:t>
            </a:r>
          </a:p>
        </p:txBody>
      </p:sp>
    </p:spTree>
    <p:extLst>
      <p:ext uri="{BB962C8B-B14F-4D97-AF65-F5344CB8AC3E}">
        <p14:creationId xmlns:p14="http://schemas.microsoft.com/office/powerpoint/2010/main" val="4639769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2FB27A-7FC0-AF14-9AC7-D1EEEC6D3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8F9B40-1C47-DCCC-C55A-5A743121E9B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0AA804-E375-7848-A9A2-3CA6637A72F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65DDB2-292C-14A1-2568-A7C1F3A5950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06E2E9-1B58-23EF-BC35-A0F7C378879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EECC6A-B130-3B16-FEC9-DE7376A6E25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939818-20BC-E062-8694-70501D8DD39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F7B09F-C552-97BD-675A-2EBB0B5994B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mixed pixel problem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8D3532-0306-9655-E217-535FBC697C9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5765773-7021-8D7A-452E-2AC5E50F2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29CF03B-4AF4-75CE-7C0F-4467EE5AFD0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A9E2479-DEE9-3AA7-518B-F5087A7D379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7B392B2-341B-B8EC-50FE-4B4CB758A6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3">
            <a:extLst>
              <a:ext uri="{FF2B5EF4-FFF2-40B4-BE49-F238E27FC236}">
                <a16:creationId xmlns:a16="http://schemas.microsoft.com/office/drawing/2014/main" id="{2C925516-9A35-1DE7-9E37-D1DAB16DC660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82341" y="4021507"/>
            <a:ext cx="7575550" cy="1644650"/>
          </a:xfrm>
          <a:prstGeom prst="rect">
            <a:avLst/>
          </a:prstGeom>
          <a:solidFill>
            <a:srgbClr val="9933FF"/>
          </a:solidFill>
          <a:ln w="12700" cap="flat">
            <a:solidFill>
              <a:srgbClr val="9933FF"/>
            </a:solidFill>
            <a:miter lim="800000"/>
            <a:headEnd/>
            <a:tailEnd/>
          </a:ln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E9C1EE22-C1EB-930F-28BB-9FE1E1F5192E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541" y="1508495"/>
            <a:ext cx="613410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0202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6198BE-D4D6-FD88-1FF4-8F9D9B2AC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DDFD7A-366D-BF5D-FB04-BD7700278D5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19838D-11F1-D3DE-75C1-AA18E451065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6C32F-E939-B11D-3647-96BFF5462B4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CCA498-ADCA-4E2A-2771-BDE895BE574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E07A1C-6FCA-F2EE-69B1-E7461D1747A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6D2893-3CFE-E979-B66C-059A2F9D24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B6DAE3-C394-F8A6-52B9-9AB96AC7842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Vector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FCBDEB0-60B5-5CDB-DF03-D41FA250168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5CBD2BB-9AE2-C74C-819C-BE8103171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04FE6C4-E6C9-7009-3F5C-63CD078CCDC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408B974-8EA5-70CE-1D09-FBF60D0F519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40EF1B5-D303-AC94-E132-3C81A4CF6B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5400EBF3-14D8-FF69-0BAC-3C3E3CDCF97F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15032"/>
            <a:ext cx="887484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dirty="0"/>
              <a:t>Used to represent points, lines, and areas</a:t>
            </a:r>
          </a:p>
          <a:p>
            <a:r>
              <a:rPr lang="en-US" altLang="en-JO" dirty="0"/>
              <a:t>All are represented using coordinates</a:t>
            </a:r>
          </a:p>
          <a:p>
            <a:pPr lvl="1"/>
            <a:r>
              <a:rPr lang="en-US" altLang="en-JO" dirty="0"/>
              <a:t>One per point</a:t>
            </a:r>
          </a:p>
          <a:p>
            <a:pPr lvl="1"/>
            <a:r>
              <a:rPr lang="en-US" altLang="en-JO" dirty="0"/>
              <a:t>Areas as polygons</a:t>
            </a:r>
          </a:p>
          <a:p>
            <a:pPr lvl="2"/>
            <a:r>
              <a:rPr lang="en-US" altLang="en-JO" dirty="0"/>
              <a:t>Straight lines between points, connecting back to the start</a:t>
            </a:r>
          </a:p>
          <a:p>
            <a:pPr lvl="2"/>
            <a:r>
              <a:rPr lang="en-US" altLang="en-JO" dirty="0"/>
              <a:t>Point locations recorded as coordinates</a:t>
            </a:r>
          </a:p>
          <a:p>
            <a:pPr lvl="1"/>
            <a:r>
              <a:rPr lang="en-US" altLang="en-JO" dirty="0"/>
              <a:t>Lines as </a:t>
            </a:r>
            <a:r>
              <a:rPr lang="en-US" altLang="en-JO" i="1" dirty="0"/>
              <a:t>polylines</a:t>
            </a:r>
            <a:endParaRPr lang="en-US" altLang="en-JO" dirty="0"/>
          </a:p>
          <a:p>
            <a:pPr lvl="2"/>
            <a:r>
              <a:rPr lang="en-US" altLang="en-JO" dirty="0"/>
              <a:t>Straight lines between points</a:t>
            </a:r>
          </a:p>
        </p:txBody>
      </p:sp>
    </p:spTree>
    <p:extLst>
      <p:ext uri="{BB962C8B-B14F-4D97-AF65-F5344CB8AC3E}">
        <p14:creationId xmlns:p14="http://schemas.microsoft.com/office/powerpoint/2010/main" val="20146357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AE80CC-B357-11AB-3574-266FB2963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C38F73-AE36-E1F6-8E7A-71A815CECB5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A32F64-C646-70BF-510F-29CADFE0AB5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DF6F81-A2CC-5B87-5384-E3B8DD46F20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59036D-E8B4-3CF9-36F2-ACDE58E0C88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4ED3C-4B0C-08C3-8B43-8CD45736469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E82E2C-B9F3-930B-CE4C-F96DC07E0D2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7B385C-5BF2-B9E8-B365-871D8EAFB5B8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Vector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67CBED-5A71-B050-9D05-C1A9EB28BEC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91CB8B6-6F67-0B68-3DBD-C9E4FA12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AFC7FD4-26C4-7205-3CBA-602BCEE8B5D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91B63E1-C760-EEF4-B1E8-C938F10B438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9D80E1A-F329-7D31-D00C-3C67073441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271884E-433E-8D6A-B93A-4476B4802E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21393" y="1297708"/>
            <a:ext cx="7772400" cy="494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2357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698292-4498-CE8F-8FB1-87B8709ED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A0756B-30A4-048C-6A09-8F2719E599B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3BC41A-67C5-9C58-328C-D4C33199936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E7603-915C-83AB-4D3D-A0E10C60358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6F360C-CAA0-8D6B-0C4A-A99722C412D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ABD678-CB59-C011-3EB8-621A6392A45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344660-9B9C-0F24-9843-42DCB112B91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14C1036-FB3D-60C7-533B-73F3BC6D41A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Vector Model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80F14C7-FFA0-28DB-5F85-1DD21AD6888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C023BC6-4BCF-F64B-BF4E-127FA52CD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5A3EFFC-2609-5E99-1DED-B5ECD299FA7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98486B8-D51D-C5CF-6A52-579FFB59C97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361CF8A-025D-4271-D056-4F7AF92BAE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E09C5F4-A4AF-F050-A065-137133CA21A6}"/>
              </a:ext>
            </a:extLst>
          </p:cNvPr>
          <p:cNvSpPr txBox="1">
            <a:spLocks noChangeArrowheads="1"/>
          </p:cNvSpPr>
          <p:nvPr/>
        </p:nvSpPr>
        <p:spPr>
          <a:xfrm>
            <a:off x="2890573" y="1299999"/>
            <a:ext cx="8990252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A vector data model uses points stored by their real (earth) coordinates. 	</a:t>
            </a:r>
          </a:p>
          <a:p>
            <a:r>
              <a:rPr lang="en-US" altLang="en-JO" sz="2400"/>
              <a:t>Lines and areas are built from sequences of points in order. </a:t>
            </a:r>
          </a:p>
          <a:p>
            <a:r>
              <a:rPr lang="en-US" altLang="en-JO" sz="2400"/>
              <a:t>Lines have a direction to the ordering of the points. </a:t>
            </a:r>
          </a:p>
          <a:p>
            <a:r>
              <a:rPr lang="en-US" altLang="en-JO" sz="2400"/>
              <a:t>Polygons can be built from points or lines. </a:t>
            </a:r>
          </a:p>
          <a:p>
            <a:r>
              <a:rPr lang="en-US" altLang="en-JO" sz="2400"/>
              <a:t>Vectors can store information about topology.</a:t>
            </a:r>
            <a:r>
              <a:rPr lang="en-US" altLang="en-JO"/>
              <a:t> 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428506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2059CA-5CAB-32F0-1D08-C3817E583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4F1AFB-FD6D-BF3D-8033-0490312AACF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417C25-CE94-4A65-422B-5BF3BA308EA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F86CE3-B39E-585E-E304-896A5E8BD91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B78617-3E19-E473-0089-A9F15F13789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36C9CC-6DAE-F4FF-5FD0-EDA758F9261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0CEDDF-E117-E549-830E-9006269F85E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827B83-135A-FEB7-FAB9-69E424D60478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Geospatial Data Types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8F0DC9-EDFB-BCA6-B010-9969A76DDB3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7232531-B1AE-4213-1E50-AF012FD8A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8D22957-BBE4-804E-9108-D827AAD45BF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CF3D444-A3EE-56D8-4301-ECB3796F529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3A357FD-A0FA-1206-B402-FBD9B9080D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5748C51B-5611-E515-3431-7FE2463723E5}"/>
              </a:ext>
            </a:extLst>
          </p:cNvPr>
          <p:cNvSpPr txBox="1">
            <a:spLocks/>
          </p:cNvSpPr>
          <p:nvPr/>
        </p:nvSpPr>
        <p:spPr>
          <a:xfrm>
            <a:off x="7020782" y="1729229"/>
            <a:ext cx="4487686" cy="421270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Geospatial or coordinate data can be represented in two different data formats: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000"/>
          </a:p>
          <a:p>
            <a:pPr marL="0" indent="0">
              <a:buFont typeface="Arial" panose="020B0604020202020204" pitchFamily="34" charset="0"/>
              <a:buNone/>
            </a:pPr>
            <a:endParaRPr lang="en-US" sz="100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b="1"/>
              <a:t>Vector</a:t>
            </a:r>
            <a:r>
              <a:rPr lang="en-US" sz="2400"/>
              <a:t>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    e.g. points, lines, and polygons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b="1"/>
              <a:t>Raster</a:t>
            </a:r>
            <a:r>
              <a:rPr lang="en-US" sz="2400"/>
              <a:t>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    e.g. row and column matrix</a:t>
            </a:r>
            <a:endParaRPr lang="en-US" sz="24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D2FFE05-4271-E983-9E79-2311D8A056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268" y="1729228"/>
            <a:ext cx="3743220" cy="13743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C7AF23-CFE1-D056-7BF4-7C4513845C2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050" y="4363485"/>
            <a:ext cx="3605218" cy="125194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DFE23E-7F2E-1408-979C-4BF34BD38F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414" y="3100828"/>
            <a:ext cx="3767254" cy="118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52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B4DD39-BAE0-D738-79CC-807C91533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F30C33-4533-C731-3DDE-B70D78143E0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8FB664-3121-9BB3-B132-EA1D1F935FA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BDBC87-1000-7B65-26E5-94A76F3D8E7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E9E8C1-DCA0-1CDD-F58A-DC3744DB931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5B7219-2356-2800-86EB-AFFC57886DA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AFEE8-F7DE-0CFF-F9B5-3E679BC094E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4EA8E6-C26E-BD07-A783-86ADA7DE4410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 vs Vector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0FC2AB-49D4-9D97-0810-39432309514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72FE1BE-2C8D-E8F7-9538-665496442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00CE78A-4E86-4E60-5F9C-CEF155D11EA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3645A79-3992-4F08-E49F-F3116A3A96C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C215801-88EE-FBF4-468D-33018CDA1E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2B9734EE-25D3-F7B8-EC88-1DC043EF9FB3}"/>
              </a:ext>
            </a:extLst>
          </p:cNvPr>
          <p:cNvSpPr txBox="1">
            <a:spLocks noChangeArrowheads="1"/>
          </p:cNvSpPr>
          <p:nvPr/>
        </p:nvSpPr>
        <p:spPr>
          <a:xfrm>
            <a:off x="2690595" y="1299999"/>
            <a:ext cx="8852048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Volume of data</a:t>
            </a:r>
          </a:p>
          <a:p>
            <a:pPr lvl="1"/>
            <a:r>
              <a:rPr lang="en-US" altLang="en-JO"/>
              <a:t>Raster becomes more voluminous as cell size decreases</a:t>
            </a:r>
          </a:p>
          <a:p>
            <a:r>
              <a:rPr lang="en-US" altLang="en-JO"/>
              <a:t>Source of data</a:t>
            </a:r>
          </a:p>
          <a:p>
            <a:pPr lvl="1"/>
            <a:r>
              <a:rPr lang="en-US" altLang="en-JO"/>
              <a:t>Remote sensing, elevation data come in raster form</a:t>
            </a:r>
          </a:p>
          <a:p>
            <a:pPr lvl="1"/>
            <a:r>
              <a:rPr lang="en-US" altLang="en-JO"/>
              <a:t>Vector favored for administrative data (boundaries)</a:t>
            </a:r>
          </a:p>
          <a:p>
            <a:r>
              <a:rPr lang="en-US" altLang="en-JO"/>
              <a:t>Software</a:t>
            </a:r>
          </a:p>
          <a:p>
            <a:pPr lvl="1"/>
            <a:r>
              <a:rPr lang="en-US" altLang="en-JO"/>
              <a:t>Some GIS better suited to raster, some to vector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4040631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1502EF-2103-2D30-BB97-BCAAE8F5D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0C6288-6546-D807-A8E7-C4D964A3720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4F65D1-8688-7099-C434-F17448A2A8D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9C43DC-6DEE-3CE0-ECC3-52A27259EEB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EEA507-803D-1688-B7E5-A6D2D4340A1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3000D9-620F-418A-F41A-33E47116FFF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91F98-0668-DDC8-97F2-BE238DB8F8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8FBD5F-9664-79F6-A4D9-6DA6CD19BE6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Building complex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0EB178-D062-0C69-D573-FB1A8290CA7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508A41-7333-006E-D619-C713A33E1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8E18183-800D-DFD2-715B-E427F30F07B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8A8503B-98F7-EB64-FE59-949D55E3D8C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08F7C3A-7828-3615-36EB-1B4ACD4118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D1130CBC-FA82-FEEE-C425-D11499020E4B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31704"/>
            <a:ext cx="8617759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Simple geographic features can be used to build more complex ones. </a:t>
            </a:r>
          </a:p>
          <a:p>
            <a:r>
              <a:rPr lang="en-US" altLang="en-JO"/>
              <a:t>Areas are made up of lines, which are made up of points represented by their coordinates.</a:t>
            </a:r>
          </a:p>
          <a:p>
            <a:r>
              <a:rPr lang="en-US" altLang="en-JO"/>
              <a:t>Areas = {Lines} = {Points}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6832248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23D7DA-8CF2-A667-070E-86846A5B1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BF8816-4224-765F-DEF6-DB7AC73442E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CA6F5A-FC6F-3A1B-901B-546A5111D6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00209E-3E42-A6B1-A383-A72D6A56CCB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C24966-6971-DB09-A5F7-26B34923585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9D1020-CA82-9388-E6DA-68139DCDAE3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BF4FE7-0D37-A0A6-04F4-809ACA18EE7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C0D07A-4EC6-E1C9-5130-BBC6C5C67EDE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Areas are lines are points are coordinates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9B81C0-26D7-6493-7F40-E78FEA97E26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7D32AAA-25D4-C5A0-9FCA-FAC5B7CC7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1D8828-964B-E041-74B2-82AF8AD658C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195E523-9C30-85D2-18DB-C6A2E222629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9E8D706-2321-E67F-EB1E-E9D95ABA5D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450F0B52-0240-8325-971F-C0ED29006B7A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597" y="1502551"/>
            <a:ext cx="7735887" cy="440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569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B66F75-3523-C984-4096-8F57733C8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B9CB7-9FB6-AE3A-286F-9D6162F55C9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3257D2-1858-EA8B-3824-68A45BF1CE1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60379-5D6C-8CB1-A905-423B7DA9196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AF700A-50B0-A1C9-5458-F924B6BE8F6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734970-5488-2C82-E403-F679805F4C8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393C7D-5F10-7B13-540F-E30ED0ED87A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68F9312-E8B4-C36D-5159-9F78CF9D1052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Areas are lines are points are coordinates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993C4-A1A6-2DAD-3B44-EE7403DA746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9569E52-1FCC-2AB6-E2EC-8D993DE77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E4ACEC1-233B-D594-FD6C-840E3615A3E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5392BB4-1213-EDDE-12AF-2F82783E00B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B1DC4FB-D417-3C9F-68BC-E11665019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43AC063-909B-7FE1-4F7A-854715C5BDDD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nb-NO" altLang="en-JO" dirty="0"/>
              <a:t>The </a:t>
            </a:r>
            <a:r>
              <a:rPr lang="nb-NO" altLang="en-JO" b="1" dirty="0" err="1"/>
              <a:t>vector</a:t>
            </a:r>
            <a:r>
              <a:rPr lang="nb-NO" altLang="en-JO" dirty="0"/>
              <a:t> </a:t>
            </a:r>
            <a:r>
              <a:rPr lang="nb-NO" altLang="en-JO" dirty="0" err="1"/>
              <a:t>model</a:t>
            </a:r>
            <a:r>
              <a:rPr lang="nb-NO" altLang="en-JO" dirty="0"/>
              <a:t>: </a:t>
            </a:r>
            <a:r>
              <a:rPr lang="nb-NO" altLang="en-JO" dirty="0" err="1"/>
              <a:t>information</a:t>
            </a:r>
            <a:r>
              <a:rPr lang="nb-NO" altLang="en-JO" dirty="0"/>
              <a:t> </a:t>
            </a:r>
            <a:r>
              <a:rPr lang="nb-NO" altLang="en-JO" dirty="0" err="1"/>
              <a:t>about</a:t>
            </a:r>
            <a:r>
              <a:rPr lang="nb-NO" altLang="en-JO" dirty="0"/>
              <a:t> </a:t>
            </a:r>
            <a:r>
              <a:rPr lang="nb-NO" altLang="en-JO" dirty="0" err="1"/>
              <a:t>points</a:t>
            </a:r>
            <a:r>
              <a:rPr lang="nb-NO" altLang="en-JO" dirty="0"/>
              <a:t>, lines and polygons </a:t>
            </a:r>
            <a:r>
              <a:rPr lang="nb-NO" altLang="en-JO" dirty="0" err="1"/>
              <a:t>are</a:t>
            </a:r>
            <a:r>
              <a:rPr lang="nb-NO" altLang="en-JO" dirty="0"/>
              <a:t> </a:t>
            </a:r>
            <a:r>
              <a:rPr lang="nb-NO" altLang="en-JO" dirty="0" err="1"/>
              <a:t>encoded</a:t>
            </a:r>
            <a:r>
              <a:rPr lang="nb-NO" altLang="en-JO" dirty="0"/>
              <a:t> and </a:t>
            </a:r>
            <a:r>
              <a:rPr lang="nb-NO" altLang="en-JO" dirty="0" err="1"/>
              <a:t>stored</a:t>
            </a:r>
            <a:r>
              <a:rPr lang="nb-NO" altLang="en-JO" dirty="0"/>
              <a:t> as a </a:t>
            </a:r>
            <a:r>
              <a:rPr lang="nb-NO" altLang="en-JO" dirty="0" err="1"/>
              <a:t>collection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</a:t>
            </a:r>
            <a:r>
              <a:rPr lang="nb-NO" altLang="en-JO" dirty="0" err="1"/>
              <a:t>x,y</a:t>
            </a:r>
            <a:r>
              <a:rPr lang="nb-NO" altLang="en-JO" dirty="0"/>
              <a:t> </a:t>
            </a:r>
            <a:r>
              <a:rPr lang="nb-NO" altLang="en-JO" dirty="0" err="1"/>
              <a:t>coordinates</a:t>
            </a:r>
            <a:r>
              <a:rPr lang="nb-NO" altLang="en-JO" dirty="0"/>
              <a:t>.</a:t>
            </a:r>
          </a:p>
          <a:p>
            <a:pPr>
              <a:buFont typeface="Wingdings" pitchFamily="2" charset="2"/>
              <a:buChar char="§"/>
            </a:pPr>
            <a:endParaRPr lang="nb-NO" altLang="en-JO" dirty="0"/>
          </a:p>
          <a:p>
            <a:pPr>
              <a:buFont typeface="Wingdings" pitchFamily="2" charset="2"/>
              <a:buChar char="§"/>
            </a:pPr>
            <a:r>
              <a:rPr lang="nb-NO" altLang="en-JO" dirty="0"/>
              <a:t>The </a:t>
            </a:r>
            <a:r>
              <a:rPr lang="nb-NO" altLang="en-JO" b="1" dirty="0"/>
              <a:t>raster</a:t>
            </a:r>
            <a:r>
              <a:rPr lang="nb-NO" altLang="en-JO" dirty="0"/>
              <a:t> </a:t>
            </a:r>
            <a:r>
              <a:rPr lang="nb-NO" altLang="en-JO" dirty="0" err="1"/>
              <a:t>model</a:t>
            </a:r>
            <a:r>
              <a:rPr lang="nb-NO" altLang="en-JO" dirty="0"/>
              <a:t>: </a:t>
            </a:r>
            <a:r>
              <a:rPr lang="nb-NO" altLang="en-JO" dirty="0" err="1"/>
              <a:t>made</a:t>
            </a:r>
            <a:r>
              <a:rPr lang="nb-NO" altLang="en-JO" dirty="0"/>
              <a:t> up </a:t>
            </a:r>
            <a:r>
              <a:rPr lang="nb-NO" altLang="en-JO" dirty="0" err="1"/>
              <a:t>of</a:t>
            </a:r>
            <a:r>
              <a:rPr lang="nb-NO" altLang="en-JO" dirty="0"/>
              <a:t> a </a:t>
            </a:r>
            <a:r>
              <a:rPr lang="nb-NO" altLang="en-JO" dirty="0" err="1"/>
              <a:t>collection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grid </a:t>
            </a:r>
            <a:r>
              <a:rPr lang="nb-NO" altLang="en-JO" dirty="0" err="1"/>
              <a:t>cells</a:t>
            </a:r>
            <a:r>
              <a:rPr lang="nb-NO" altLang="en-JO" dirty="0"/>
              <a:t>, </a:t>
            </a:r>
            <a:r>
              <a:rPr lang="nb-NO" altLang="en-JO" dirty="0" err="1"/>
              <a:t>each</a:t>
            </a:r>
            <a:r>
              <a:rPr lang="nb-NO" altLang="en-JO" dirty="0"/>
              <a:t> </a:t>
            </a:r>
            <a:r>
              <a:rPr lang="nb-NO" altLang="en-JO" dirty="0" err="1"/>
              <a:t>holding</a:t>
            </a:r>
            <a:r>
              <a:rPr lang="nb-NO" altLang="en-JO" dirty="0"/>
              <a:t> a </a:t>
            </a:r>
            <a:r>
              <a:rPr lang="nb-NO" altLang="en-JO" dirty="0" err="1"/>
              <a:t>piece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</a:t>
            </a:r>
            <a:r>
              <a:rPr lang="nb-NO" altLang="en-JO" dirty="0" err="1"/>
              <a:t>information</a:t>
            </a:r>
            <a:r>
              <a:rPr lang="nb-NO" altLang="en-JO" dirty="0"/>
              <a:t>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6507207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3AFCA2-2781-C6BC-CB74-7081D7842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130AF-DC9B-ABA2-BC26-C00D55ACE94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FDD49F-39A6-28B6-A086-45347B1FB62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AE7FC0-0081-74B3-9AE9-0014233996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06F0B6-E85A-CCA4-73E6-8DC9D523D6B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B3B3C0-75EE-8F50-B301-C1E2A2ADFAF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59A6CD-07DE-C480-797D-2407819596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B900784-FAC1-2996-E61E-5B720CF6A4C4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578BDC-A1C8-37C9-0B3B-92498EFB2FB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0A41990-DECC-E433-73B8-DE6143C72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DBF40AA-D962-E7CF-C0F0-E799D76A46A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309C016-B9C6-2894-9104-4251F4C8D7A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DC1B085-5F90-3DDA-B12D-347BFA426B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421E08CC-D13C-C9D4-0C7B-386EF766269C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Layers are the building blocks of GIS, and they represent different thematic information that can be stacked on top of each other to create a map </a:t>
            </a:r>
          </a:p>
          <a:p>
            <a:pPr algn="just"/>
            <a:r>
              <a:rPr lang="en-US" sz="2400" dirty="0"/>
              <a:t>Layers can include features such as roads, buildings, rivers, and land parcels, each represented as a separate layer with its own attributes and properties </a:t>
            </a:r>
          </a:p>
          <a:p>
            <a:pPr algn="just"/>
            <a:r>
              <a:rPr lang="en-US" sz="2400" dirty="0"/>
              <a:t>Layers can be added, removed, and manipulated in GIS software to create complex spatial analyses and visualizations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1721288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DF71F6-1FCC-8E0C-57A2-7754AA4ED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30075F-D01F-3AB4-6CEC-AE605646B2C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8BE148-A59E-1A35-FC89-08ABAD802AB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30FF37-C4AB-0C55-1EFA-32B45CBF04C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10E4B3-C002-8AA1-019A-98DBA44FA6C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729D0A-384F-F629-E7F2-7F19D697E24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9D22F0-496B-E604-7D34-066241C572E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F750FDC-2DEB-A6D6-2F4A-C7353D64B6B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2EA2591-73DD-FED4-3816-E0C314377A8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129F12B-C7D9-11A8-BF40-3B99A2D73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581770D-98D0-5AEC-00EB-CD5630A11C9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C8FB081-2822-ED08-7B38-7538D25270D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88B53B6-832E-1766-C981-B0C6618E21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B6E0A9B-CB63-288C-4957-6904A73F53D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A Map is made up of Layers or Shapefiles </a:t>
            </a:r>
          </a:p>
          <a:p>
            <a:pPr algn="just"/>
            <a:r>
              <a:rPr lang="en-US" sz="2400" dirty="0"/>
              <a:t>Layers contain Features </a:t>
            </a:r>
          </a:p>
          <a:p>
            <a:pPr algn="just"/>
            <a:r>
              <a:rPr lang="en-US" sz="2400" dirty="0"/>
              <a:t>Features can take the form of Points, Lines and Polygons, and are known collectively as Vector Data </a:t>
            </a:r>
          </a:p>
          <a:p>
            <a:pPr algn="just"/>
            <a:r>
              <a:rPr lang="en-US" sz="2400" dirty="0"/>
              <a:t>Layers contain Features, and each Feature is linked to a row of information in the Attribute table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961385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150CE0-A076-193C-B731-D7DEA3B1D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78F706-389A-E52F-CE92-FA07F996744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C659CF-8FE0-4003-40A3-8A55DD2AB63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43AEBA-1A78-4B2C-304C-4B5D5F3D90B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33A582-9D0C-315C-07E6-D090FCB8176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7452C2-BC2A-D0BA-7F58-2D7FED8732A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A440CC-A531-7C09-7295-57E4E65C52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D88829-C608-1DAD-695A-21A90DFC3990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 contain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B12BF5-1D3A-625B-7AAD-0DC39CC280E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D6F7E08-AD2D-1E1F-2F3F-D3114DE8B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ACF25F5-F093-7C6A-5B5A-8E295E30CDF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9D8B7B1-514C-4F65-8E1E-9DF7CB45CBB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B16EF28-2AAB-1063-EC9C-3BE5FEB918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F8E0B5-05A1-DE59-F8E9-997C9CB5AF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1832" y="1729229"/>
            <a:ext cx="5854700" cy="42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41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C6DCD5-8FE0-55F9-0A24-383018192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2F4B7B-2F93-C427-10E9-E1C324256E1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3C1F37-CBD9-2D21-DC4C-9F7BD07DE7C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493818-4167-7D5A-8B99-25C5E00DE47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E63E3F-A17E-4292-AA68-DC38F639D19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B9F14B-F06D-255F-2C99-44F6B5E9925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85229D-0304-E93A-9F42-EFFAB5DB99D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D15E8C5-BE92-65C6-FADB-761809C832B1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Each map is a system </a:t>
            </a:r>
            <a:r>
              <a:rPr lang="en-US" altLang="en-JO" sz="3200" b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 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D85C3C-06B0-181F-D1C7-FA65EC88EEA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B50558E-5935-DC8F-B77D-74325B1BB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4009D63-44DF-1C89-3C20-CB116DD1F42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1FD1ACF-4A3E-7833-B381-32EB9E6960D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26519AD-E64E-FF19-3AE8-5B2161A114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78BE610-08AB-7D02-E3E6-5C93AB1A31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6478" y="1286969"/>
            <a:ext cx="7772400" cy="497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35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AAAB9B-71C6-0B75-8375-9A4F1333F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5E8E40-6DA2-6A60-58B1-2D377F9DC4B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51908F-AE7C-0857-1FB9-983DBDFDDF8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8484-9AD9-1531-46C4-351E3BB8A09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C69367-D91B-90BC-6F8B-57EE3DCB1A7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49802F-FE2F-A04E-82E1-0BD63131763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FE48F2-87AD-DD8A-AFC8-7FB3BC9ABF0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7127066-4D39-3956-1AF1-F8FC507A1F41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Properties of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C9A7AD-3B36-8D6E-47A3-D90D20D06BF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ACC364D-185B-6504-2576-6DE367CE6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AF617BD-1283-B348-04A5-55A50B5D98E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D58AFEE-5E9A-0BBB-8536-9447D18BF96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0A6DEF9-7A27-43A6-DFD5-943E3E8A48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2258FB9C-5CC9-C28D-6AF1-154BA5EBD7BB}"/>
              </a:ext>
            </a:extLst>
          </p:cNvPr>
          <p:cNvSpPr txBox="1">
            <a:spLocks noChangeArrowheads="1"/>
          </p:cNvSpPr>
          <p:nvPr/>
        </p:nvSpPr>
        <p:spPr>
          <a:xfrm>
            <a:off x="3059020" y="1368138"/>
            <a:ext cx="7772400" cy="42672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size </a:t>
            </a:r>
          </a:p>
          <a:p>
            <a:r>
              <a:rPr lang="en-US" altLang="en-JO"/>
              <a:t>distribution</a:t>
            </a:r>
          </a:p>
          <a:p>
            <a:r>
              <a:rPr lang="en-US" altLang="en-JO"/>
              <a:t>pattern</a:t>
            </a:r>
          </a:p>
          <a:p>
            <a:r>
              <a:rPr lang="en-US" altLang="en-JO"/>
              <a:t>contiguity</a:t>
            </a:r>
          </a:p>
          <a:p>
            <a:r>
              <a:rPr lang="en-US" altLang="en-JO"/>
              <a:t>neighborhood</a:t>
            </a:r>
          </a:p>
          <a:p>
            <a:r>
              <a:rPr lang="en-US" altLang="en-JO"/>
              <a:t>shape</a:t>
            </a:r>
          </a:p>
          <a:p>
            <a:r>
              <a:rPr lang="en-US" altLang="en-JO"/>
              <a:t>scale</a:t>
            </a:r>
          </a:p>
          <a:p>
            <a:r>
              <a:rPr lang="en-US" altLang="en-JO"/>
              <a:t>orientation.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1762429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8582A5-20C3-81B5-4833-5943A1D94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B5AF76-F4B6-0F84-97B5-EB0EA53B546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DBA59D-6506-BA5E-18A3-8EABBE71B94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2C8D50-8F39-6E4F-5F7E-F9AEB0DD7B7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404117-0437-0EBC-AB68-894708BC330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84D23D-E147-50B8-3171-3E5D56F573B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F7937D-8E62-4DE6-86B8-FA46665C2DC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DC8DE39-4CF8-50BD-D017-94AE250E81C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Properties of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982313-0B85-BD59-EB35-DAF0F6F00BF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DD7C5BB-C00D-F976-5F50-2CE2B5726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92FA795-6ADF-770E-AAC2-B60E96521B1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B8004F2-15F6-B7EF-3988-418E6A564D0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E0AD0BB-28DD-0CCC-42CD-E17E79FD1A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4CF6EEE-EEF2-885C-617C-70D41E7BE166}"/>
              </a:ext>
            </a:extLst>
          </p:cNvPr>
          <p:cNvSpPr txBox="1">
            <a:spLocks noChangeArrowheads="1"/>
          </p:cNvSpPr>
          <p:nvPr/>
        </p:nvSpPr>
        <p:spPr>
          <a:xfrm>
            <a:off x="8652278" y="1273173"/>
            <a:ext cx="3029007" cy="4926780"/>
          </a:xfrm>
          <a:prstGeom prst="rect">
            <a:avLst/>
          </a:prstGeom>
          <a:noFill/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JO"/>
              <a:t>Basic properties of geographic features</a:t>
            </a:r>
            <a:endParaRPr lang="en-US" altLang="en-JO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5E6D2C62-6E50-FA9C-62F3-7DA5316DF0DA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891" y="1257297"/>
            <a:ext cx="5406632" cy="510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884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0D7768-6B3A-E66A-9601-2059FE564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8A710E-16BA-7D9B-5DE3-4CC916A339E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044C70-C455-7CD6-502D-11C24B9C2BE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3DE9A8-34F7-1DF0-59AB-23980A3C9F3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192B9-CA1A-41FE-F46D-AA35885ED5B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894CCD-F73B-8CA1-B8DC-68E149EC2F4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16A9B1-0DDB-D4F3-3AC9-1103F5D7814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4473269-A633-366A-687C-D649124363AB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479A82-8A1C-244C-2574-A06396401B6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8BC62C3-7100-BBC1-E50E-6E86A4C31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0E31C5A-17B1-01F2-F689-B24C6C24B14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C29984E-1150-31F6-5211-CA5244D1364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72C6BF-B9CB-95DF-B9C7-0076BA14DE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7645B432-DAC7-D55C-6F93-F97A29B0524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46893"/>
            <a:ext cx="871052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Nominal (named, e.g., placenames, ID numbers, colors)</a:t>
            </a:r>
          </a:p>
          <a:p>
            <a:r>
              <a:rPr lang="nb-NO" altLang="en-JO"/>
              <a:t>Ordinal (ranked, e.g., soil quality, income category)</a:t>
            </a:r>
          </a:p>
          <a:p>
            <a:r>
              <a:rPr lang="nb-NO" altLang="en-JO"/>
              <a:t>Interval (differences between values are real)</a:t>
            </a:r>
          </a:p>
          <a:p>
            <a:r>
              <a:rPr lang="nb-NO" altLang="en-JO"/>
              <a:t>Ratio (100 kg is twice as much as 50 kg)</a:t>
            </a:r>
          </a:p>
          <a:p>
            <a:r>
              <a:rPr lang="nb-NO" altLang="en-JO"/>
              <a:t>Cyclic (e.g., compass direction, longitude, months) – problematic in GIS?</a:t>
            </a:r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7877820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82A9B5-5CE1-5AC1-99BB-958C8C140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9FE67A-E00E-DE95-EE93-312626E162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0BFDC7-CDCF-21E8-9274-67183786BE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BD2F53-A9EC-B1B3-1592-99E5A167727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05B293-8C15-B720-9EF7-4C779CF8DAC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DA0A27-13A5-C720-E525-B1C101C4710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5F52AC-2B7C-3AAD-D1E6-43D347590D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818A87-C97E-D144-F483-11D93C1CC80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 an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infinitely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complex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world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5384A1-6A49-8424-E91E-DF26EF7E69A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9EC3EDB-0985-0AB2-AFF8-F16466A7B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DB5FCF1-0D9B-3D97-4A04-B9ABBEE9222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B2FE000-2839-CFAB-D80C-8F0AEBAB3EF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2D41A0C-9AB2-0771-43E9-3AE2A32286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AA8C18F6-0F31-2F35-F4C8-7BCA16B35207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representation must be partial (limited detail)</a:t>
            </a:r>
          </a:p>
          <a:p>
            <a:r>
              <a:rPr lang="nb-NO" altLang="en-JO"/>
              <a:t>it is necessary to generalize</a:t>
            </a:r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8387665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1631DB-6355-F15C-B114-4B94420A7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0910C9-7FD9-03B6-2CD0-578E8091497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E14D97-7A7D-6430-DE7E-7C96805DE19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8DC4FD-103C-1B72-D8D7-185BE57E5E4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95AFDF-1133-DB17-E755-862D52D932A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772A9-6A98-EB71-17B9-D2B9795B239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0C8B9B-7FAA-809A-2285-2F877CF51A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12A6C8-154C-3C3D-5BA3-D02DC4FAC8AA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Methods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generalization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40D648-1F40-BFC7-B6F2-7725CEF5BC3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DDC1B39-B051-E927-6053-88EEF4393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522FB36-B949-70BB-0F23-A016B08CA44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45E541A-DEBF-58CA-1CBE-C51D5F3D892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B03880D-DA66-3194-F8F6-34CFFB12F8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CC7A52AD-994E-3C32-BD31-FA78DF8C8987}"/>
              </a:ext>
            </a:extLst>
          </p:cNvPr>
          <p:cNvSpPr txBox="1">
            <a:spLocks noChangeArrowheads="1"/>
          </p:cNvSpPr>
          <p:nvPr/>
        </p:nvSpPr>
        <p:spPr>
          <a:xfrm>
            <a:off x="2755777" y="1181994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 sz="2400" dirty="0" err="1"/>
              <a:t>Simplification</a:t>
            </a:r>
            <a:endParaRPr lang="nb-NO" altLang="en-JO" sz="2400" dirty="0"/>
          </a:p>
          <a:p>
            <a:r>
              <a:rPr lang="nb-NO" altLang="en-JO" sz="2400" dirty="0" err="1"/>
              <a:t>Smoothing</a:t>
            </a:r>
            <a:endParaRPr lang="nb-NO" altLang="en-JO" sz="2400" dirty="0"/>
          </a:p>
          <a:p>
            <a:r>
              <a:rPr lang="nb-NO" altLang="en-JO" sz="2400" dirty="0" err="1"/>
              <a:t>Aggregation</a:t>
            </a:r>
            <a:endParaRPr lang="nb-NO" altLang="en-JO" sz="2400" dirty="0"/>
          </a:p>
          <a:p>
            <a:r>
              <a:rPr lang="nb-NO" altLang="en-JO" sz="2400" dirty="0" err="1"/>
              <a:t>Amalgamation</a:t>
            </a:r>
            <a:endParaRPr lang="nb-NO" altLang="en-JO" sz="2400" dirty="0"/>
          </a:p>
          <a:p>
            <a:r>
              <a:rPr lang="nb-NO" altLang="en-JO" sz="2400" dirty="0" err="1"/>
              <a:t>Merging</a:t>
            </a:r>
            <a:endParaRPr lang="nb-NO" altLang="en-JO" sz="2400" dirty="0"/>
          </a:p>
          <a:p>
            <a:r>
              <a:rPr lang="nb-NO" altLang="en-JO" sz="2400" dirty="0" err="1"/>
              <a:t>Collapse</a:t>
            </a:r>
            <a:endParaRPr lang="nb-NO" altLang="en-JO" sz="2400" dirty="0"/>
          </a:p>
          <a:p>
            <a:r>
              <a:rPr lang="nb-NO" altLang="en-JO" sz="2400" dirty="0" err="1"/>
              <a:t>Refinement</a:t>
            </a:r>
            <a:endParaRPr lang="nb-NO" altLang="en-JO" sz="2400" dirty="0"/>
          </a:p>
          <a:p>
            <a:r>
              <a:rPr lang="nb-NO" altLang="en-JO" sz="2400" dirty="0" err="1"/>
              <a:t>Exaggeration</a:t>
            </a:r>
            <a:endParaRPr lang="nb-NO" altLang="en-JO" sz="2400" dirty="0"/>
          </a:p>
          <a:p>
            <a:r>
              <a:rPr lang="nb-NO" altLang="en-JO" sz="2400" dirty="0"/>
              <a:t>Enhancement</a:t>
            </a:r>
          </a:p>
          <a:p>
            <a:r>
              <a:rPr lang="nb-NO" altLang="en-JO" sz="2400" dirty="0"/>
              <a:t>Displacement</a:t>
            </a:r>
            <a:endParaRPr lang="en-US" altLang="en-JO" sz="2400" dirty="0"/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75DDC070-D62A-D4DC-5CC0-7FD7224A7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009" y="5690702"/>
            <a:ext cx="82819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altLang="en-JO" dirty="0" err="1"/>
              <a:t>Each</a:t>
            </a:r>
            <a:r>
              <a:rPr lang="nb-NO" altLang="en-JO" dirty="0"/>
              <a:t> </a:t>
            </a:r>
            <a:r>
              <a:rPr lang="nb-NO" altLang="en-JO" dirty="0" err="1"/>
              <a:t>technique</a:t>
            </a:r>
            <a:r>
              <a:rPr lang="nb-NO" altLang="en-JO" dirty="0"/>
              <a:t> </a:t>
            </a:r>
            <a:r>
              <a:rPr lang="nb-NO" altLang="en-JO" dirty="0" err="1"/>
              <a:t>resolves</a:t>
            </a:r>
            <a:r>
              <a:rPr lang="nb-NO" altLang="en-JO" dirty="0"/>
              <a:t> a </a:t>
            </a:r>
            <a:r>
              <a:rPr lang="nb-NO" altLang="en-JO" dirty="0" err="1"/>
              <a:t>specific</a:t>
            </a:r>
            <a:r>
              <a:rPr lang="nb-NO" altLang="en-JO" dirty="0"/>
              <a:t> problem </a:t>
            </a:r>
            <a:r>
              <a:rPr lang="nb-NO" altLang="en-JO" dirty="0" err="1"/>
              <a:t>of</a:t>
            </a:r>
            <a:r>
              <a:rPr lang="nb-NO" altLang="en-JO" dirty="0"/>
              <a:t> display at a </a:t>
            </a:r>
            <a:r>
              <a:rPr lang="nb-NO" altLang="en-JO" dirty="0" err="1"/>
              <a:t>coarser</a:t>
            </a:r>
            <a:r>
              <a:rPr lang="nb-NO" altLang="en-JO" dirty="0"/>
              <a:t> </a:t>
            </a:r>
            <a:r>
              <a:rPr lang="nb-NO" altLang="en-JO" dirty="0" err="1"/>
              <a:t>scale</a:t>
            </a:r>
            <a:r>
              <a:rPr lang="nb-NO" altLang="en-JO" dirty="0"/>
              <a:t> to </a:t>
            </a:r>
            <a:r>
              <a:rPr lang="nb-NO" altLang="en-JO" dirty="0" err="1"/>
              <a:t>result</a:t>
            </a:r>
            <a:r>
              <a:rPr lang="nb-NO" altLang="en-JO" dirty="0"/>
              <a:t> in an </a:t>
            </a:r>
            <a:r>
              <a:rPr lang="nb-NO" altLang="en-JO" dirty="0" err="1"/>
              <a:t>acceptable</a:t>
            </a:r>
            <a:r>
              <a:rPr lang="nb-NO" altLang="en-JO" dirty="0"/>
              <a:t> </a:t>
            </a:r>
            <a:r>
              <a:rPr lang="nb-NO" altLang="en-JO" dirty="0" err="1"/>
              <a:t>version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694096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7704</TotalTime>
  <Words>2180</Words>
  <Application>Microsoft Macintosh PowerPoint</Application>
  <PresentationFormat>Widescreen</PresentationFormat>
  <Paragraphs>476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55" baseType="lpstr">
      <vt:lpstr>Agency FB</vt:lpstr>
      <vt:lpstr>Andalus</vt:lpstr>
      <vt:lpstr>Arial</vt:lpstr>
      <vt:lpstr>Calibri</vt:lpstr>
      <vt:lpstr>Calibri Light</vt:lpstr>
      <vt:lpstr>Majalla UI</vt:lpstr>
      <vt:lpstr>Monotype Sorts</vt:lpstr>
      <vt:lpstr>Roboto Light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1535</cp:revision>
  <dcterms:created xsi:type="dcterms:W3CDTF">2020-09-29T10:23:33Z</dcterms:created>
  <dcterms:modified xsi:type="dcterms:W3CDTF">2024-12-04T19:11:34Z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