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6"/>
  </p:notesMasterIdLst>
  <p:sldIdLst>
    <p:sldId id="569" r:id="rId2"/>
    <p:sldId id="570" r:id="rId3"/>
    <p:sldId id="657" r:id="rId4"/>
    <p:sldId id="646" r:id="rId5"/>
    <p:sldId id="647" r:id="rId6"/>
    <p:sldId id="656" r:id="rId7"/>
    <p:sldId id="556" r:id="rId8"/>
    <p:sldId id="648" r:id="rId9"/>
    <p:sldId id="649" r:id="rId10"/>
    <p:sldId id="650" r:id="rId11"/>
    <p:sldId id="651" r:id="rId12"/>
    <p:sldId id="652" r:id="rId13"/>
    <p:sldId id="653" r:id="rId14"/>
    <p:sldId id="654" r:id="rId15"/>
    <p:sldId id="655" r:id="rId16"/>
    <p:sldId id="645" r:id="rId17"/>
    <p:sldId id="580" r:id="rId18"/>
    <p:sldId id="636" r:id="rId19"/>
    <p:sldId id="587" r:id="rId20"/>
    <p:sldId id="581" r:id="rId21"/>
    <p:sldId id="588" r:id="rId22"/>
    <p:sldId id="589" r:id="rId23"/>
    <p:sldId id="260" r:id="rId24"/>
    <p:sldId id="590" r:id="rId25"/>
    <p:sldId id="639" r:id="rId26"/>
    <p:sldId id="640" r:id="rId27"/>
    <p:sldId id="641" r:id="rId28"/>
    <p:sldId id="642" r:id="rId29"/>
    <p:sldId id="593" r:id="rId30"/>
    <p:sldId id="479" r:id="rId31"/>
    <p:sldId id="637" r:id="rId32"/>
    <p:sldId id="592" r:id="rId33"/>
    <p:sldId id="638" r:id="rId34"/>
    <p:sldId id="583" r:id="rId35"/>
    <p:sldId id="262" r:id="rId36"/>
    <p:sldId id="585" r:id="rId37"/>
    <p:sldId id="594" r:id="rId38"/>
    <p:sldId id="596" r:id="rId39"/>
    <p:sldId id="586" r:id="rId40"/>
    <p:sldId id="595" r:id="rId41"/>
    <p:sldId id="643" r:id="rId42"/>
    <p:sldId id="509" r:id="rId43"/>
    <p:sldId id="510" r:id="rId44"/>
    <p:sldId id="501" r:id="rId45"/>
    <p:sldId id="500" r:id="rId46"/>
    <p:sldId id="502" r:id="rId47"/>
    <p:sldId id="504" r:id="rId48"/>
    <p:sldId id="494" r:id="rId49"/>
    <p:sldId id="503" r:id="rId50"/>
    <p:sldId id="644" r:id="rId51"/>
    <p:sldId id="495" r:id="rId52"/>
    <p:sldId id="626" r:id="rId53"/>
    <p:sldId id="627" r:id="rId54"/>
    <p:sldId id="628"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6CCFF"/>
    <a:srgbClr val="ED7D31"/>
    <a:srgbClr val="AFECFF"/>
    <a:srgbClr val="35A8E0"/>
    <a:srgbClr val="4472C4"/>
    <a:srgbClr val="8A593C"/>
    <a:srgbClr val="D18543"/>
    <a:srgbClr val="000000"/>
    <a:srgbClr val="669BBC"/>
    <a:srgbClr val="2D395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E78A2B-18A9-4029-BA41-49EC4DCC4B72}" v="4" dt="2024-10-15T17:22:16.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55" d="100"/>
          <a:sy n="55" d="100"/>
        </p:scale>
        <p:origin x="240"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viewProps" Target="viewProps.xml"/><Relationship Id="rId5" Type="http://schemas.openxmlformats.org/officeDocument/2006/relationships/slide" Target="slides/slide4.xml"/><Relationship Id="rId61" Type="http://schemas.microsoft.com/office/2016/11/relationships/changesInfo" Target="changesInfos/changesInfo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theme" Target="theme/theme1.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presProps" Target="presProps.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ki tokki" userId="6b4e99cb2147362f" providerId="LiveId" clId="{B1E78A2B-18A9-4029-BA41-49EC4DCC4B72}"/>
    <pc:docChg chg="custSel addSld modSld">
      <pc:chgData name="kiki tokki" userId="6b4e99cb2147362f" providerId="LiveId" clId="{B1E78A2B-18A9-4029-BA41-49EC4DCC4B72}" dt="2024-10-15T17:22:56.487" v="30" actId="14100"/>
      <pc:docMkLst>
        <pc:docMk/>
      </pc:docMkLst>
      <pc:sldChg chg="modSp">
        <pc:chgData name="kiki tokki" userId="6b4e99cb2147362f" providerId="LiveId" clId="{B1E78A2B-18A9-4029-BA41-49EC4DCC4B72}" dt="2024-10-15T15:45:08.324" v="12" actId="20577"/>
        <pc:sldMkLst>
          <pc:docMk/>
          <pc:sldMk cId="0" sldId="479"/>
        </pc:sldMkLst>
        <pc:spChg chg="mod">
          <ac:chgData name="kiki tokki" userId="6b4e99cb2147362f" providerId="LiveId" clId="{B1E78A2B-18A9-4029-BA41-49EC4DCC4B72}" dt="2024-10-15T15:45:08.324" v="12" actId="20577"/>
          <ac:spMkLst>
            <pc:docMk/>
            <pc:sldMk cId="0" sldId="479"/>
            <ac:spMk id="59396" creationId="{7784B46B-42A7-4F93-32CF-87C98E89232A}"/>
          </ac:spMkLst>
        </pc:spChg>
      </pc:sldChg>
      <pc:sldChg chg="addSp modSp mod">
        <pc:chgData name="kiki tokki" userId="6b4e99cb2147362f" providerId="LiveId" clId="{B1E78A2B-18A9-4029-BA41-49EC4DCC4B72}" dt="2024-10-15T08:11:59.011" v="9" actId="5793"/>
        <pc:sldMkLst>
          <pc:docMk/>
          <pc:sldMk cId="232944791" sldId="646"/>
        </pc:sldMkLst>
        <pc:spChg chg="add mod">
          <ac:chgData name="kiki tokki" userId="6b4e99cb2147362f" providerId="LiveId" clId="{B1E78A2B-18A9-4029-BA41-49EC4DCC4B72}" dt="2024-10-15T08:11:59.011" v="9" actId="5793"/>
          <ac:spMkLst>
            <pc:docMk/>
            <pc:sldMk cId="232944791" sldId="646"/>
            <ac:spMk id="9" creationId="{3D8953B3-14C9-CCA2-941A-2FCA56A6C911}"/>
          </ac:spMkLst>
        </pc:spChg>
      </pc:sldChg>
      <pc:sldChg chg="modSp mod">
        <pc:chgData name="kiki tokki" userId="6b4e99cb2147362f" providerId="LiveId" clId="{B1E78A2B-18A9-4029-BA41-49EC4DCC4B72}" dt="2024-10-15T17:09:57.435" v="14" actId="207"/>
        <pc:sldMkLst>
          <pc:docMk/>
          <pc:sldMk cId="1198887931" sldId="648"/>
        </pc:sldMkLst>
        <pc:spChg chg="mod">
          <ac:chgData name="kiki tokki" userId="6b4e99cb2147362f" providerId="LiveId" clId="{B1E78A2B-18A9-4029-BA41-49EC4DCC4B72}" dt="2024-10-15T17:09:57.435" v="14" actId="207"/>
          <ac:spMkLst>
            <pc:docMk/>
            <pc:sldMk cId="1198887931" sldId="648"/>
            <ac:spMk id="10" creationId="{78AE8DA8-D3C4-897F-17C1-E3CDC918135F}"/>
          </ac:spMkLst>
        </pc:spChg>
      </pc:sldChg>
      <pc:sldChg chg="modSp mod">
        <pc:chgData name="kiki tokki" userId="6b4e99cb2147362f" providerId="LiveId" clId="{B1E78A2B-18A9-4029-BA41-49EC4DCC4B72}" dt="2024-10-15T17:10:23.930" v="16" actId="207"/>
        <pc:sldMkLst>
          <pc:docMk/>
          <pc:sldMk cId="1529304456" sldId="649"/>
        </pc:sldMkLst>
        <pc:spChg chg="mod">
          <ac:chgData name="kiki tokki" userId="6b4e99cb2147362f" providerId="LiveId" clId="{B1E78A2B-18A9-4029-BA41-49EC4DCC4B72}" dt="2024-10-15T17:10:23.930" v="16" actId="207"/>
          <ac:spMkLst>
            <pc:docMk/>
            <pc:sldMk cId="1529304456" sldId="649"/>
            <ac:spMk id="10" creationId="{6A68FF11-F149-D693-C079-43CB8F512631}"/>
          </ac:spMkLst>
        </pc:spChg>
      </pc:sldChg>
      <pc:sldChg chg="addSp delSp modSp add mod">
        <pc:chgData name="kiki tokki" userId="6b4e99cb2147362f" providerId="LiveId" clId="{B1E78A2B-18A9-4029-BA41-49EC4DCC4B72}" dt="2024-10-15T17:22:56.487" v="30" actId="14100"/>
        <pc:sldMkLst>
          <pc:docMk/>
          <pc:sldMk cId="587903981" sldId="657"/>
        </pc:sldMkLst>
        <pc:spChg chg="del">
          <ac:chgData name="kiki tokki" userId="6b4e99cb2147362f" providerId="LiveId" clId="{B1E78A2B-18A9-4029-BA41-49EC4DCC4B72}" dt="2024-10-15T17:22:13.014" v="19" actId="478"/>
          <ac:spMkLst>
            <pc:docMk/>
            <pc:sldMk cId="587903981" sldId="657"/>
            <ac:spMk id="2" creationId="{BCCBCC07-4E7B-8404-4F10-61B78952F2F5}"/>
          </ac:spMkLst>
        </pc:spChg>
        <pc:spChg chg="del">
          <ac:chgData name="kiki tokki" userId="6b4e99cb2147362f" providerId="LiveId" clId="{B1E78A2B-18A9-4029-BA41-49EC4DCC4B72}" dt="2024-10-15T17:22:12.221" v="18" actId="478"/>
          <ac:spMkLst>
            <pc:docMk/>
            <pc:sldMk cId="587903981" sldId="657"/>
            <ac:spMk id="6" creationId="{B63FBA2D-7E68-BE89-1964-CD584537FF26}"/>
          </ac:spMkLst>
        </pc:spChg>
        <pc:spChg chg="add mod">
          <ac:chgData name="kiki tokki" userId="6b4e99cb2147362f" providerId="LiveId" clId="{B1E78A2B-18A9-4029-BA41-49EC4DCC4B72}" dt="2024-10-15T17:22:56.487" v="30" actId="14100"/>
          <ac:spMkLst>
            <pc:docMk/>
            <pc:sldMk cId="587903981" sldId="657"/>
            <ac:spMk id="14" creationId="{19090892-56D5-2BB9-7AEC-81DE8764148D}"/>
          </ac:spMkLst>
        </pc:spChg>
        <pc:spChg chg="del">
          <ac:chgData name="kiki tokki" userId="6b4e99cb2147362f" providerId="LiveId" clId="{B1E78A2B-18A9-4029-BA41-49EC4DCC4B72}" dt="2024-10-15T17:22:14.774" v="21" actId="478"/>
          <ac:spMkLst>
            <pc:docMk/>
            <pc:sldMk cId="587903981" sldId="657"/>
            <ac:spMk id="17" creationId="{DAB707CB-0FDF-2628-8A0B-EDA660CA069A}"/>
          </ac:spMkLst>
        </pc:spChg>
        <pc:picChg chg="add mod">
          <ac:chgData name="kiki tokki" userId="6b4e99cb2147362f" providerId="LiveId" clId="{B1E78A2B-18A9-4029-BA41-49EC4DCC4B72}" dt="2024-10-15T17:22:50.954" v="28" actId="1076"/>
          <ac:picMkLst>
            <pc:docMk/>
            <pc:sldMk cId="587903981" sldId="657"/>
            <ac:picMk id="9" creationId="{D4AE6454-CAE1-A6F9-8CA8-848D83D0F29F}"/>
          </ac:picMkLst>
        </pc:picChg>
        <pc:picChg chg="del">
          <ac:chgData name="kiki tokki" userId="6b4e99cb2147362f" providerId="LiveId" clId="{B1E78A2B-18A9-4029-BA41-49EC4DCC4B72}" dt="2024-10-15T17:22:13.846" v="20" actId="478"/>
          <ac:picMkLst>
            <pc:docMk/>
            <pc:sldMk cId="587903981" sldId="657"/>
            <ac:picMk id="13" creationId="{5F30921F-35B8-0330-AD57-629C37D92BB1}"/>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8CAFEA8-1386-4632-800D-19B7B864158B}" type="doc">
      <dgm:prSet loTypeId="urn:microsoft.com/office/officeart/2005/8/layout/radial6" loCatId="cycle" qsTypeId="urn:microsoft.com/office/officeart/2005/8/quickstyle/simple1" qsCatId="simple" csTypeId="urn:microsoft.com/office/officeart/2005/8/colors/colorful1" csCatId="colorful" phldr="1"/>
      <dgm:spPr/>
      <dgm:t>
        <a:bodyPr/>
        <a:lstStyle/>
        <a:p>
          <a:endParaRPr lang="en-US"/>
        </a:p>
      </dgm:t>
    </dgm:pt>
    <dgm:pt modelId="{C0610BAE-3A98-4C91-9E7A-2D7144E9AC59}">
      <dgm:prSet phldrT="[Text]" custT="1"/>
      <dgm:spPr/>
      <dgm:t>
        <a:bodyPr/>
        <a:lstStyle/>
        <a:p>
          <a:r>
            <a:rPr lang="ar-EG" sz="3000" b="1" cap="none" spc="0" dirty="0">
              <a:ln w="3175">
                <a:solidFill>
                  <a:srgbClr val="FFC000"/>
                </a:solidFill>
                <a:prstDash val="solid"/>
              </a:ln>
              <a:solidFill>
                <a:schemeClr val="bg1"/>
              </a:solidFill>
              <a:effectLst>
                <a:outerShdw dist="38100" dir="2700000" algn="tl" rotWithShape="0">
                  <a:schemeClr val="accent2"/>
                </a:outerShdw>
              </a:effectLst>
              <a:latin typeface="Times New Roman" panose="02020603050405020304" pitchFamily="18" charset="0"/>
              <a:cs typeface="Times New Roman" panose="02020603050405020304" pitchFamily="18" charset="0"/>
            </a:rPr>
            <a:t>عوامل نجاح عملية الإقناع</a:t>
          </a:r>
          <a:endParaRPr lang="en-US" sz="3000" b="1" cap="none" spc="0" dirty="0">
            <a:ln w="3175">
              <a:solidFill>
                <a:srgbClr val="FFC000"/>
              </a:solidFill>
              <a:prstDash val="solid"/>
            </a:ln>
            <a:solidFill>
              <a:schemeClr val="bg1"/>
            </a:solidFill>
            <a:effectLst>
              <a:outerShdw dist="38100" dir="2700000" algn="tl" rotWithShape="0">
                <a:schemeClr val="accent2"/>
              </a:outerShdw>
            </a:effectLst>
          </a:endParaRPr>
        </a:p>
      </dgm:t>
    </dgm:pt>
    <dgm:pt modelId="{54284A49-41B7-45C5-9E60-112AAF5494E4}" type="parTrans" cxnId="{804EFE64-D72A-451B-9700-29DF06F79477}">
      <dgm:prSet/>
      <dgm:spPr/>
      <dgm:t>
        <a:bodyPr/>
        <a:lstStyle/>
        <a:p>
          <a:endParaRPr lang="en-US" sz="2000" b="1">
            <a:solidFill>
              <a:schemeClr val="tx1"/>
            </a:solidFill>
          </a:endParaRPr>
        </a:p>
      </dgm:t>
    </dgm:pt>
    <dgm:pt modelId="{14237C0F-8F76-4289-8A53-B0BE1EA359B2}" type="sibTrans" cxnId="{804EFE64-D72A-451B-9700-29DF06F79477}">
      <dgm:prSet/>
      <dgm:spPr/>
      <dgm:t>
        <a:bodyPr/>
        <a:lstStyle/>
        <a:p>
          <a:endParaRPr lang="en-US" sz="2000" b="1">
            <a:solidFill>
              <a:schemeClr val="tx1"/>
            </a:solidFill>
          </a:endParaRPr>
        </a:p>
      </dgm:t>
    </dgm:pt>
    <dgm:pt modelId="{9F444A40-644F-496B-9184-46DD6BCE053D}">
      <dgm:prSet phldrT="[Text]" custT="1"/>
      <dgm:spPr>
        <a:solidFill>
          <a:srgbClr val="FFC000"/>
        </a:solidFill>
      </dgm:spPr>
      <dgm:t>
        <a:bodyPr/>
        <a:lstStyle/>
        <a:p>
          <a:r>
            <a:rPr lang="ar-SA" sz="2000" b="1" dirty="0">
              <a:solidFill>
                <a:schemeClr val="tx1"/>
              </a:solidFill>
            </a:rPr>
            <a:t>البساطة والوضوح</a:t>
          </a:r>
          <a:endParaRPr lang="en-US" sz="2000" b="1" dirty="0">
            <a:solidFill>
              <a:schemeClr val="tx1"/>
            </a:solidFill>
          </a:endParaRPr>
        </a:p>
      </dgm:t>
    </dgm:pt>
    <dgm:pt modelId="{7479B676-7259-4086-84AD-4B19213ACD83}" type="parTrans" cxnId="{B78DDBA7-1B12-4848-922C-21C25F4E835B}">
      <dgm:prSet/>
      <dgm:spPr/>
      <dgm:t>
        <a:bodyPr/>
        <a:lstStyle/>
        <a:p>
          <a:endParaRPr lang="en-US" sz="2000" b="1">
            <a:solidFill>
              <a:schemeClr val="tx1"/>
            </a:solidFill>
          </a:endParaRPr>
        </a:p>
      </dgm:t>
    </dgm:pt>
    <dgm:pt modelId="{B09861CA-CEB5-4A9F-B464-29F0F7FEA848}" type="sibTrans" cxnId="{B78DDBA7-1B12-4848-922C-21C25F4E835B}">
      <dgm:prSet/>
      <dgm:spPr>
        <a:solidFill>
          <a:srgbClr val="FFC000"/>
        </a:solidFill>
      </dgm:spPr>
      <dgm:t>
        <a:bodyPr/>
        <a:lstStyle/>
        <a:p>
          <a:endParaRPr lang="en-US" sz="2000" b="1">
            <a:solidFill>
              <a:schemeClr val="tx1"/>
            </a:solidFill>
          </a:endParaRPr>
        </a:p>
      </dgm:t>
    </dgm:pt>
    <dgm:pt modelId="{92368002-1608-4EE5-8F9A-713931AE135C}">
      <dgm:prSet phldrT="[Text]" custT="1"/>
      <dgm:spPr>
        <a:solidFill>
          <a:srgbClr val="ED7D31"/>
        </a:solidFill>
      </dgm:spPr>
      <dgm:t>
        <a:bodyPr/>
        <a:lstStyle/>
        <a:p>
          <a:r>
            <a:rPr lang="ar-SA" sz="2000" b="1" dirty="0">
              <a:solidFill>
                <a:schemeClr val="tx1"/>
              </a:solidFill>
            </a:rPr>
            <a:t>الإثارة والتشويق </a:t>
          </a:r>
          <a:endParaRPr lang="en-US" sz="2000" b="1" dirty="0">
            <a:solidFill>
              <a:schemeClr val="tx1"/>
            </a:solidFill>
          </a:endParaRPr>
        </a:p>
      </dgm:t>
    </dgm:pt>
    <dgm:pt modelId="{D78FC267-02B8-44D5-B769-F5405494FC74}" type="parTrans" cxnId="{06B5A2C4-9ABD-45C4-ACDB-746327C9BCAC}">
      <dgm:prSet/>
      <dgm:spPr/>
      <dgm:t>
        <a:bodyPr/>
        <a:lstStyle/>
        <a:p>
          <a:endParaRPr lang="en-US" sz="2000" b="1">
            <a:solidFill>
              <a:schemeClr val="tx1"/>
            </a:solidFill>
          </a:endParaRPr>
        </a:p>
      </dgm:t>
    </dgm:pt>
    <dgm:pt modelId="{097B47D2-B4B8-453C-B394-7C1259D70A45}" type="sibTrans" cxnId="{06B5A2C4-9ABD-45C4-ACDB-746327C9BCAC}">
      <dgm:prSet/>
      <dgm:spPr>
        <a:solidFill>
          <a:srgbClr val="ED7D31"/>
        </a:solidFill>
      </dgm:spPr>
      <dgm:t>
        <a:bodyPr/>
        <a:lstStyle/>
        <a:p>
          <a:endParaRPr lang="en-US" sz="2000" b="1">
            <a:solidFill>
              <a:schemeClr val="tx1"/>
            </a:solidFill>
          </a:endParaRPr>
        </a:p>
      </dgm:t>
    </dgm:pt>
    <dgm:pt modelId="{5832CC7D-EA71-485E-BFBC-3D48160447F1}">
      <dgm:prSet phldrT="[Text]" custT="1"/>
      <dgm:spPr>
        <a:solidFill>
          <a:srgbClr val="66CCFF"/>
        </a:solidFill>
      </dgm:spPr>
      <dgm:t>
        <a:bodyPr/>
        <a:lstStyle/>
        <a:p>
          <a:r>
            <a:rPr lang="ar-SA" sz="2000" b="1" dirty="0">
              <a:solidFill>
                <a:schemeClr val="tx1"/>
              </a:solidFill>
            </a:rPr>
            <a:t>إشباع الرغبات والحاجات </a:t>
          </a:r>
          <a:endParaRPr lang="en-US" sz="2000" b="1" dirty="0">
            <a:solidFill>
              <a:schemeClr val="tx1"/>
            </a:solidFill>
          </a:endParaRPr>
        </a:p>
      </dgm:t>
    </dgm:pt>
    <dgm:pt modelId="{7C44D9A4-ABCE-4DE4-A796-C2F41616F2E8}" type="parTrans" cxnId="{0CA76FE6-35E4-402D-860D-385EF3E02C73}">
      <dgm:prSet/>
      <dgm:spPr/>
      <dgm:t>
        <a:bodyPr/>
        <a:lstStyle/>
        <a:p>
          <a:endParaRPr lang="en-US" sz="2000" b="1">
            <a:solidFill>
              <a:schemeClr val="tx1"/>
            </a:solidFill>
          </a:endParaRPr>
        </a:p>
      </dgm:t>
    </dgm:pt>
    <dgm:pt modelId="{D98A8C20-EA38-4AD8-87C7-170D84C3DFC9}" type="sibTrans" cxnId="{0CA76FE6-35E4-402D-860D-385EF3E02C73}">
      <dgm:prSet/>
      <dgm:spPr>
        <a:solidFill>
          <a:srgbClr val="66CCFF"/>
        </a:solidFill>
      </dgm:spPr>
      <dgm:t>
        <a:bodyPr/>
        <a:lstStyle/>
        <a:p>
          <a:endParaRPr lang="en-US" sz="2000" b="1">
            <a:solidFill>
              <a:schemeClr val="tx1"/>
            </a:solidFill>
          </a:endParaRPr>
        </a:p>
      </dgm:t>
    </dgm:pt>
    <dgm:pt modelId="{DBAE9358-1F4E-4199-93DE-1059E5B07938}">
      <dgm:prSet phldrT="[Text]" custT="1"/>
      <dgm:spPr/>
      <dgm:t>
        <a:bodyPr/>
        <a:lstStyle/>
        <a:p>
          <a:r>
            <a:rPr lang="ar-SA" sz="2000" b="1" dirty="0">
              <a:solidFill>
                <a:schemeClr val="tx1"/>
              </a:solidFill>
            </a:rPr>
            <a:t>مصداقية المضمون والمصدر </a:t>
          </a:r>
          <a:endParaRPr lang="en-US" sz="2000" b="1" dirty="0">
            <a:solidFill>
              <a:schemeClr val="tx1"/>
            </a:solidFill>
          </a:endParaRPr>
        </a:p>
      </dgm:t>
    </dgm:pt>
    <dgm:pt modelId="{4DD5C37A-DE9B-4D79-9620-6F9F9274576B}" type="parTrans" cxnId="{40BDAAF1-46F7-4528-830B-5121A095135B}">
      <dgm:prSet/>
      <dgm:spPr/>
      <dgm:t>
        <a:bodyPr/>
        <a:lstStyle/>
        <a:p>
          <a:endParaRPr lang="en-US" sz="2000" b="1">
            <a:solidFill>
              <a:schemeClr val="tx1"/>
            </a:solidFill>
          </a:endParaRPr>
        </a:p>
      </dgm:t>
    </dgm:pt>
    <dgm:pt modelId="{6A55831A-467B-489F-8521-9D0CEB45B3A5}" type="sibTrans" cxnId="{40BDAAF1-46F7-4528-830B-5121A095135B}">
      <dgm:prSet/>
      <dgm:spPr/>
      <dgm:t>
        <a:bodyPr/>
        <a:lstStyle/>
        <a:p>
          <a:endParaRPr lang="en-US" sz="2000" b="1">
            <a:solidFill>
              <a:schemeClr val="tx1"/>
            </a:solidFill>
          </a:endParaRPr>
        </a:p>
      </dgm:t>
    </dgm:pt>
    <dgm:pt modelId="{2EE57735-53E3-4B6F-A4DC-EA7E7CAB428F}">
      <dgm:prSet phldrT="[Text]" custT="1"/>
      <dgm:spPr/>
      <dgm:t>
        <a:bodyPr/>
        <a:lstStyle/>
        <a:p>
          <a:r>
            <a:rPr lang="ar-SA" sz="2000" b="1" dirty="0">
              <a:solidFill>
                <a:schemeClr val="tx1"/>
              </a:solidFill>
            </a:rPr>
            <a:t>الإثابة والتعزيز </a:t>
          </a:r>
          <a:endParaRPr lang="en-US" sz="2000" b="1" dirty="0">
            <a:solidFill>
              <a:schemeClr val="tx1"/>
            </a:solidFill>
          </a:endParaRPr>
        </a:p>
      </dgm:t>
    </dgm:pt>
    <dgm:pt modelId="{23EFEE42-B147-4B07-B23A-DA26C0CC25AD}" type="parTrans" cxnId="{9EB1E184-AFCC-4A1A-926E-975F7284ACA2}">
      <dgm:prSet/>
      <dgm:spPr/>
      <dgm:t>
        <a:bodyPr/>
        <a:lstStyle/>
        <a:p>
          <a:endParaRPr lang="en-US" sz="2000" b="1">
            <a:solidFill>
              <a:schemeClr val="tx1"/>
            </a:solidFill>
          </a:endParaRPr>
        </a:p>
      </dgm:t>
    </dgm:pt>
    <dgm:pt modelId="{359D22D7-3153-436E-9F1D-6525676A52BC}" type="sibTrans" cxnId="{9EB1E184-AFCC-4A1A-926E-975F7284ACA2}">
      <dgm:prSet/>
      <dgm:spPr/>
      <dgm:t>
        <a:bodyPr/>
        <a:lstStyle/>
        <a:p>
          <a:endParaRPr lang="en-US" sz="2000" b="1">
            <a:solidFill>
              <a:schemeClr val="tx1"/>
            </a:solidFill>
          </a:endParaRPr>
        </a:p>
      </dgm:t>
    </dgm:pt>
    <dgm:pt modelId="{26D6C521-9B80-4B1F-ADF1-6DB23C392257}" type="pres">
      <dgm:prSet presAssocID="{C8CAFEA8-1386-4632-800D-19B7B864158B}" presName="Name0" presStyleCnt="0">
        <dgm:presLayoutVars>
          <dgm:chMax val="1"/>
          <dgm:dir/>
          <dgm:animLvl val="ctr"/>
          <dgm:resizeHandles val="exact"/>
        </dgm:presLayoutVars>
      </dgm:prSet>
      <dgm:spPr/>
    </dgm:pt>
    <dgm:pt modelId="{A9D51249-B643-4B3A-871A-225941E530B0}" type="pres">
      <dgm:prSet presAssocID="{C0610BAE-3A98-4C91-9E7A-2D7144E9AC59}" presName="centerShape" presStyleLbl="node0" presStyleIdx="0" presStyleCnt="1"/>
      <dgm:spPr/>
    </dgm:pt>
    <dgm:pt modelId="{C136A193-8EBE-4B48-94CE-35D9C9817DC3}" type="pres">
      <dgm:prSet presAssocID="{9F444A40-644F-496B-9184-46DD6BCE053D}" presName="node" presStyleLbl="node1" presStyleIdx="0" presStyleCnt="5">
        <dgm:presLayoutVars>
          <dgm:bulletEnabled val="1"/>
        </dgm:presLayoutVars>
      </dgm:prSet>
      <dgm:spPr/>
    </dgm:pt>
    <dgm:pt modelId="{7170D166-40A7-4434-AD51-DEB6142A26FF}" type="pres">
      <dgm:prSet presAssocID="{9F444A40-644F-496B-9184-46DD6BCE053D}" presName="dummy" presStyleCnt="0"/>
      <dgm:spPr/>
    </dgm:pt>
    <dgm:pt modelId="{5B6A7E6D-798C-4DED-BB83-EDC87C035AA8}" type="pres">
      <dgm:prSet presAssocID="{B09861CA-CEB5-4A9F-B464-29F0F7FEA848}" presName="sibTrans" presStyleLbl="sibTrans2D1" presStyleIdx="0" presStyleCnt="5"/>
      <dgm:spPr/>
    </dgm:pt>
    <dgm:pt modelId="{5C07463D-784F-4E9F-84B1-7669652598DA}" type="pres">
      <dgm:prSet presAssocID="{92368002-1608-4EE5-8F9A-713931AE135C}" presName="node" presStyleLbl="node1" presStyleIdx="1" presStyleCnt="5">
        <dgm:presLayoutVars>
          <dgm:bulletEnabled val="1"/>
        </dgm:presLayoutVars>
      </dgm:prSet>
      <dgm:spPr/>
    </dgm:pt>
    <dgm:pt modelId="{AE303571-C04A-4FB0-84FA-778345E302FB}" type="pres">
      <dgm:prSet presAssocID="{92368002-1608-4EE5-8F9A-713931AE135C}" presName="dummy" presStyleCnt="0"/>
      <dgm:spPr/>
    </dgm:pt>
    <dgm:pt modelId="{D2702699-A3F8-4CAA-B65C-FB534D1CCD60}" type="pres">
      <dgm:prSet presAssocID="{097B47D2-B4B8-453C-B394-7C1259D70A45}" presName="sibTrans" presStyleLbl="sibTrans2D1" presStyleIdx="1" presStyleCnt="5"/>
      <dgm:spPr/>
    </dgm:pt>
    <dgm:pt modelId="{415F6937-CCA3-425F-8E89-36DB55B568DE}" type="pres">
      <dgm:prSet presAssocID="{5832CC7D-EA71-485E-BFBC-3D48160447F1}" presName="node" presStyleLbl="node1" presStyleIdx="2" presStyleCnt="5">
        <dgm:presLayoutVars>
          <dgm:bulletEnabled val="1"/>
        </dgm:presLayoutVars>
      </dgm:prSet>
      <dgm:spPr/>
    </dgm:pt>
    <dgm:pt modelId="{B2452F5B-4557-4DAD-B5CB-68FBDEED0DBB}" type="pres">
      <dgm:prSet presAssocID="{5832CC7D-EA71-485E-BFBC-3D48160447F1}" presName="dummy" presStyleCnt="0"/>
      <dgm:spPr/>
    </dgm:pt>
    <dgm:pt modelId="{57D76194-9E11-4710-BA04-20550135E2FD}" type="pres">
      <dgm:prSet presAssocID="{D98A8C20-EA38-4AD8-87C7-170D84C3DFC9}" presName="sibTrans" presStyleLbl="sibTrans2D1" presStyleIdx="2" presStyleCnt="5"/>
      <dgm:spPr/>
    </dgm:pt>
    <dgm:pt modelId="{C6F71845-63EB-4ED3-9861-52C2D6C60117}" type="pres">
      <dgm:prSet presAssocID="{DBAE9358-1F4E-4199-93DE-1059E5B07938}" presName="node" presStyleLbl="node1" presStyleIdx="3" presStyleCnt="5">
        <dgm:presLayoutVars>
          <dgm:bulletEnabled val="1"/>
        </dgm:presLayoutVars>
      </dgm:prSet>
      <dgm:spPr/>
    </dgm:pt>
    <dgm:pt modelId="{77DF19CB-AB01-491E-9248-9C0A2E4C581D}" type="pres">
      <dgm:prSet presAssocID="{DBAE9358-1F4E-4199-93DE-1059E5B07938}" presName="dummy" presStyleCnt="0"/>
      <dgm:spPr/>
    </dgm:pt>
    <dgm:pt modelId="{DA503709-B6DD-42C5-ABC9-16CD9066A82A}" type="pres">
      <dgm:prSet presAssocID="{6A55831A-467B-489F-8521-9D0CEB45B3A5}" presName="sibTrans" presStyleLbl="sibTrans2D1" presStyleIdx="3" presStyleCnt="5"/>
      <dgm:spPr/>
    </dgm:pt>
    <dgm:pt modelId="{19F8DF9C-5A90-48A8-962B-5246B7A65271}" type="pres">
      <dgm:prSet presAssocID="{2EE57735-53E3-4B6F-A4DC-EA7E7CAB428F}" presName="node" presStyleLbl="node1" presStyleIdx="4" presStyleCnt="5">
        <dgm:presLayoutVars>
          <dgm:bulletEnabled val="1"/>
        </dgm:presLayoutVars>
      </dgm:prSet>
      <dgm:spPr/>
    </dgm:pt>
    <dgm:pt modelId="{1FC5B03A-3940-45CD-8E1B-9C3497623C80}" type="pres">
      <dgm:prSet presAssocID="{2EE57735-53E3-4B6F-A4DC-EA7E7CAB428F}" presName="dummy" presStyleCnt="0"/>
      <dgm:spPr/>
    </dgm:pt>
    <dgm:pt modelId="{A7E7AA47-D6C1-4140-9C5C-F98F898C2354}" type="pres">
      <dgm:prSet presAssocID="{359D22D7-3153-436E-9F1D-6525676A52BC}" presName="sibTrans" presStyleLbl="sibTrans2D1" presStyleIdx="4" presStyleCnt="5"/>
      <dgm:spPr/>
    </dgm:pt>
  </dgm:ptLst>
  <dgm:cxnLst>
    <dgm:cxn modelId="{9E7A5D00-BD08-4AEF-844A-575608A76CB3}" type="presOf" srcId="{C0610BAE-3A98-4C91-9E7A-2D7144E9AC59}" destId="{A9D51249-B643-4B3A-871A-225941E530B0}" srcOrd="0" destOrd="0" presId="urn:microsoft.com/office/officeart/2005/8/layout/radial6"/>
    <dgm:cxn modelId="{02700B11-2E69-4DBD-A663-00660DD39E73}" type="presOf" srcId="{B09861CA-CEB5-4A9F-B464-29F0F7FEA848}" destId="{5B6A7E6D-798C-4DED-BB83-EDC87C035AA8}" srcOrd="0" destOrd="0" presId="urn:microsoft.com/office/officeart/2005/8/layout/radial6"/>
    <dgm:cxn modelId="{120D9F25-6DF3-4842-8B25-34484769A5A3}" type="presOf" srcId="{097B47D2-B4B8-453C-B394-7C1259D70A45}" destId="{D2702699-A3F8-4CAA-B65C-FB534D1CCD60}" srcOrd="0" destOrd="0" presId="urn:microsoft.com/office/officeart/2005/8/layout/radial6"/>
    <dgm:cxn modelId="{A09E872A-4699-4D7C-B026-0298D5FB7B79}" type="presOf" srcId="{92368002-1608-4EE5-8F9A-713931AE135C}" destId="{5C07463D-784F-4E9F-84B1-7669652598DA}" srcOrd="0" destOrd="0" presId="urn:microsoft.com/office/officeart/2005/8/layout/radial6"/>
    <dgm:cxn modelId="{52D49E37-2BF0-4566-9486-B8DB4045D6DA}" type="presOf" srcId="{2EE57735-53E3-4B6F-A4DC-EA7E7CAB428F}" destId="{19F8DF9C-5A90-48A8-962B-5246B7A65271}" srcOrd="0" destOrd="0" presId="urn:microsoft.com/office/officeart/2005/8/layout/radial6"/>
    <dgm:cxn modelId="{AC0F365C-3476-4AE8-A4D5-5C5D2F1DEE7A}" type="presOf" srcId="{D98A8C20-EA38-4AD8-87C7-170D84C3DFC9}" destId="{57D76194-9E11-4710-BA04-20550135E2FD}" srcOrd="0" destOrd="0" presId="urn:microsoft.com/office/officeart/2005/8/layout/radial6"/>
    <dgm:cxn modelId="{804EFE64-D72A-451B-9700-29DF06F79477}" srcId="{C8CAFEA8-1386-4632-800D-19B7B864158B}" destId="{C0610BAE-3A98-4C91-9E7A-2D7144E9AC59}" srcOrd="0" destOrd="0" parTransId="{54284A49-41B7-45C5-9E60-112AAF5494E4}" sibTransId="{14237C0F-8F76-4289-8A53-B0BE1EA359B2}"/>
    <dgm:cxn modelId="{02400846-13B6-4919-9F95-783D16BCBCF8}" type="presOf" srcId="{6A55831A-467B-489F-8521-9D0CEB45B3A5}" destId="{DA503709-B6DD-42C5-ABC9-16CD9066A82A}" srcOrd="0" destOrd="0" presId="urn:microsoft.com/office/officeart/2005/8/layout/radial6"/>
    <dgm:cxn modelId="{9EB1E184-AFCC-4A1A-926E-975F7284ACA2}" srcId="{C0610BAE-3A98-4C91-9E7A-2D7144E9AC59}" destId="{2EE57735-53E3-4B6F-A4DC-EA7E7CAB428F}" srcOrd="4" destOrd="0" parTransId="{23EFEE42-B147-4B07-B23A-DA26C0CC25AD}" sibTransId="{359D22D7-3153-436E-9F1D-6525676A52BC}"/>
    <dgm:cxn modelId="{B78DDBA7-1B12-4848-922C-21C25F4E835B}" srcId="{C0610BAE-3A98-4C91-9E7A-2D7144E9AC59}" destId="{9F444A40-644F-496B-9184-46DD6BCE053D}" srcOrd="0" destOrd="0" parTransId="{7479B676-7259-4086-84AD-4B19213ACD83}" sibTransId="{B09861CA-CEB5-4A9F-B464-29F0F7FEA848}"/>
    <dgm:cxn modelId="{2D4D69BA-9D6C-444D-BEED-0D849A16A428}" type="presOf" srcId="{9F444A40-644F-496B-9184-46DD6BCE053D}" destId="{C136A193-8EBE-4B48-94CE-35D9C9817DC3}" srcOrd="0" destOrd="0" presId="urn:microsoft.com/office/officeart/2005/8/layout/radial6"/>
    <dgm:cxn modelId="{069E05BC-3104-4565-941D-EC26B2925E30}" type="presOf" srcId="{359D22D7-3153-436E-9F1D-6525676A52BC}" destId="{A7E7AA47-D6C1-4140-9C5C-F98F898C2354}" srcOrd="0" destOrd="0" presId="urn:microsoft.com/office/officeart/2005/8/layout/radial6"/>
    <dgm:cxn modelId="{437B09BD-E7CF-4B60-B8CB-34A0F15F676A}" type="presOf" srcId="{C8CAFEA8-1386-4632-800D-19B7B864158B}" destId="{26D6C521-9B80-4B1F-ADF1-6DB23C392257}" srcOrd="0" destOrd="0" presId="urn:microsoft.com/office/officeart/2005/8/layout/radial6"/>
    <dgm:cxn modelId="{06B5A2C4-9ABD-45C4-ACDB-746327C9BCAC}" srcId="{C0610BAE-3A98-4C91-9E7A-2D7144E9AC59}" destId="{92368002-1608-4EE5-8F9A-713931AE135C}" srcOrd="1" destOrd="0" parTransId="{D78FC267-02B8-44D5-B769-F5405494FC74}" sibTransId="{097B47D2-B4B8-453C-B394-7C1259D70A45}"/>
    <dgm:cxn modelId="{9486E3C6-9B2D-4200-A0D7-F2BAB8AD3F24}" type="presOf" srcId="{5832CC7D-EA71-485E-BFBC-3D48160447F1}" destId="{415F6937-CCA3-425F-8E89-36DB55B568DE}" srcOrd="0" destOrd="0" presId="urn:microsoft.com/office/officeart/2005/8/layout/radial6"/>
    <dgm:cxn modelId="{0CA76FE6-35E4-402D-860D-385EF3E02C73}" srcId="{C0610BAE-3A98-4C91-9E7A-2D7144E9AC59}" destId="{5832CC7D-EA71-485E-BFBC-3D48160447F1}" srcOrd="2" destOrd="0" parTransId="{7C44D9A4-ABCE-4DE4-A796-C2F41616F2E8}" sibTransId="{D98A8C20-EA38-4AD8-87C7-170D84C3DFC9}"/>
    <dgm:cxn modelId="{40BDAAF1-46F7-4528-830B-5121A095135B}" srcId="{C0610BAE-3A98-4C91-9E7A-2D7144E9AC59}" destId="{DBAE9358-1F4E-4199-93DE-1059E5B07938}" srcOrd="3" destOrd="0" parTransId="{4DD5C37A-DE9B-4D79-9620-6F9F9274576B}" sibTransId="{6A55831A-467B-489F-8521-9D0CEB45B3A5}"/>
    <dgm:cxn modelId="{9C0C28FB-8E6C-463B-8479-9B533258E0A1}" type="presOf" srcId="{DBAE9358-1F4E-4199-93DE-1059E5B07938}" destId="{C6F71845-63EB-4ED3-9861-52C2D6C60117}" srcOrd="0" destOrd="0" presId="urn:microsoft.com/office/officeart/2005/8/layout/radial6"/>
    <dgm:cxn modelId="{4C97566D-3235-428E-A99A-82535BAD7F6F}" type="presParOf" srcId="{26D6C521-9B80-4B1F-ADF1-6DB23C392257}" destId="{A9D51249-B643-4B3A-871A-225941E530B0}" srcOrd="0" destOrd="0" presId="urn:microsoft.com/office/officeart/2005/8/layout/radial6"/>
    <dgm:cxn modelId="{2B2317C8-60C5-4D1B-A9F6-1D11022B35D3}" type="presParOf" srcId="{26D6C521-9B80-4B1F-ADF1-6DB23C392257}" destId="{C136A193-8EBE-4B48-94CE-35D9C9817DC3}" srcOrd="1" destOrd="0" presId="urn:microsoft.com/office/officeart/2005/8/layout/radial6"/>
    <dgm:cxn modelId="{11E3858B-6F79-48AB-AADD-C0DEE03A9C55}" type="presParOf" srcId="{26D6C521-9B80-4B1F-ADF1-6DB23C392257}" destId="{7170D166-40A7-4434-AD51-DEB6142A26FF}" srcOrd="2" destOrd="0" presId="urn:microsoft.com/office/officeart/2005/8/layout/radial6"/>
    <dgm:cxn modelId="{F93538F2-1ED2-476D-A8D9-BE747841D681}" type="presParOf" srcId="{26D6C521-9B80-4B1F-ADF1-6DB23C392257}" destId="{5B6A7E6D-798C-4DED-BB83-EDC87C035AA8}" srcOrd="3" destOrd="0" presId="urn:microsoft.com/office/officeart/2005/8/layout/radial6"/>
    <dgm:cxn modelId="{D60035F5-4F78-44B0-B299-11F1EAA9B5F7}" type="presParOf" srcId="{26D6C521-9B80-4B1F-ADF1-6DB23C392257}" destId="{5C07463D-784F-4E9F-84B1-7669652598DA}" srcOrd="4" destOrd="0" presId="urn:microsoft.com/office/officeart/2005/8/layout/radial6"/>
    <dgm:cxn modelId="{66DAB9F0-4B56-4421-8767-15B839220EE9}" type="presParOf" srcId="{26D6C521-9B80-4B1F-ADF1-6DB23C392257}" destId="{AE303571-C04A-4FB0-84FA-778345E302FB}" srcOrd="5" destOrd="0" presId="urn:microsoft.com/office/officeart/2005/8/layout/radial6"/>
    <dgm:cxn modelId="{9C1E293C-7FC4-4614-89D9-E4A8144AAE6E}" type="presParOf" srcId="{26D6C521-9B80-4B1F-ADF1-6DB23C392257}" destId="{D2702699-A3F8-4CAA-B65C-FB534D1CCD60}" srcOrd="6" destOrd="0" presId="urn:microsoft.com/office/officeart/2005/8/layout/radial6"/>
    <dgm:cxn modelId="{CBA77742-1DF3-461E-97DC-7C0784712E09}" type="presParOf" srcId="{26D6C521-9B80-4B1F-ADF1-6DB23C392257}" destId="{415F6937-CCA3-425F-8E89-36DB55B568DE}" srcOrd="7" destOrd="0" presId="urn:microsoft.com/office/officeart/2005/8/layout/radial6"/>
    <dgm:cxn modelId="{B3A1A390-E5D6-42ED-B464-7B4DA0AC7F54}" type="presParOf" srcId="{26D6C521-9B80-4B1F-ADF1-6DB23C392257}" destId="{B2452F5B-4557-4DAD-B5CB-68FBDEED0DBB}" srcOrd="8" destOrd="0" presId="urn:microsoft.com/office/officeart/2005/8/layout/radial6"/>
    <dgm:cxn modelId="{B00FFB9E-FD11-4988-8D21-849EDE27B23A}" type="presParOf" srcId="{26D6C521-9B80-4B1F-ADF1-6DB23C392257}" destId="{57D76194-9E11-4710-BA04-20550135E2FD}" srcOrd="9" destOrd="0" presId="urn:microsoft.com/office/officeart/2005/8/layout/radial6"/>
    <dgm:cxn modelId="{029EFA3B-B600-4301-988C-25B328CE08C9}" type="presParOf" srcId="{26D6C521-9B80-4B1F-ADF1-6DB23C392257}" destId="{C6F71845-63EB-4ED3-9861-52C2D6C60117}" srcOrd="10" destOrd="0" presId="urn:microsoft.com/office/officeart/2005/8/layout/radial6"/>
    <dgm:cxn modelId="{FFD21D19-4B9D-4DFC-A59F-4F2315D4A3AA}" type="presParOf" srcId="{26D6C521-9B80-4B1F-ADF1-6DB23C392257}" destId="{77DF19CB-AB01-491E-9248-9C0A2E4C581D}" srcOrd="11" destOrd="0" presId="urn:microsoft.com/office/officeart/2005/8/layout/radial6"/>
    <dgm:cxn modelId="{3E2D858D-4A94-42AC-A652-1EBB7D7F2616}" type="presParOf" srcId="{26D6C521-9B80-4B1F-ADF1-6DB23C392257}" destId="{DA503709-B6DD-42C5-ABC9-16CD9066A82A}" srcOrd="12" destOrd="0" presId="urn:microsoft.com/office/officeart/2005/8/layout/radial6"/>
    <dgm:cxn modelId="{A9A6C50D-431F-4AF8-BE31-639E76905BB8}" type="presParOf" srcId="{26D6C521-9B80-4B1F-ADF1-6DB23C392257}" destId="{19F8DF9C-5A90-48A8-962B-5246B7A65271}" srcOrd="13" destOrd="0" presId="urn:microsoft.com/office/officeart/2005/8/layout/radial6"/>
    <dgm:cxn modelId="{FBEFB9B3-B671-4753-8097-40549572B69C}" type="presParOf" srcId="{26D6C521-9B80-4B1F-ADF1-6DB23C392257}" destId="{1FC5B03A-3940-45CD-8E1B-9C3497623C80}" srcOrd="14" destOrd="0" presId="urn:microsoft.com/office/officeart/2005/8/layout/radial6"/>
    <dgm:cxn modelId="{148C1C08-FFA1-4A05-8798-6C1D803A30CB}" type="presParOf" srcId="{26D6C521-9B80-4B1F-ADF1-6DB23C392257}" destId="{A7E7AA47-D6C1-4140-9C5C-F98F898C2354}" srcOrd="15" destOrd="0" presId="urn:microsoft.com/office/officeart/2005/8/layout/radial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E7AA47-D6C1-4140-9C5C-F98F898C2354}">
      <dsp:nvSpPr>
        <dsp:cNvPr id="0" name=""/>
        <dsp:cNvSpPr/>
      </dsp:nvSpPr>
      <dsp:spPr>
        <a:xfrm>
          <a:off x="1501659" y="612365"/>
          <a:ext cx="4074374" cy="4074374"/>
        </a:xfrm>
        <a:prstGeom prst="blockArc">
          <a:avLst>
            <a:gd name="adj1" fmla="val 11880000"/>
            <a:gd name="adj2" fmla="val 16200000"/>
            <a:gd name="adj3" fmla="val 4643"/>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A503709-B6DD-42C5-ABC9-16CD9066A82A}">
      <dsp:nvSpPr>
        <dsp:cNvPr id="0" name=""/>
        <dsp:cNvSpPr/>
      </dsp:nvSpPr>
      <dsp:spPr>
        <a:xfrm>
          <a:off x="1501659" y="612365"/>
          <a:ext cx="4074374" cy="4074374"/>
        </a:xfrm>
        <a:prstGeom prst="blockArc">
          <a:avLst>
            <a:gd name="adj1" fmla="val 7560000"/>
            <a:gd name="adj2" fmla="val 11880000"/>
            <a:gd name="adj3" fmla="val 4643"/>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7D76194-9E11-4710-BA04-20550135E2FD}">
      <dsp:nvSpPr>
        <dsp:cNvPr id="0" name=""/>
        <dsp:cNvSpPr/>
      </dsp:nvSpPr>
      <dsp:spPr>
        <a:xfrm>
          <a:off x="1501659" y="612365"/>
          <a:ext cx="4074374" cy="4074374"/>
        </a:xfrm>
        <a:prstGeom prst="blockArc">
          <a:avLst>
            <a:gd name="adj1" fmla="val 3240000"/>
            <a:gd name="adj2" fmla="val 7560000"/>
            <a:gd name="adj3" fmla="val 4643"/>
          </a:avLst>
        </a:prstGeom>
        <a:solidFill>
          <a:srgbClr val="66CCFF"/>
        </a:solidFill>
        <a:ln>
          <a:noFill/>
        </a:ln>
        <a:effectLst/>
      </dsp:spPr>
      <dsp:style>
        <a:lnRef idx="0">
          <a:scrgbClr r="0" g="0" b="0"/>
        </a:lnRef>
        <a:fillRef idx="1">
          <a:scrgbClr r="0" g="0" b="0"/>
        </a:fillRef>
        <a:effectRef idx="0">
          <a:scrgbClr r="0" g="0" b="0"/>
        </a:effectRef>
        <a:fontRef idx="minor">
          <a:schemeClr val="lt1"/>
        </a:fontRef>
      </dsp:style>
    </dsp:sp>
    <dsp:sp modelId="{D2702699-A3F8-4CAA-B65C-FB534D1CCD60}">
      <dsp:nvSpPr>
        <dsp:cNvPr id="0" name=""/>
        <dsp:cNvSpPr/>
      </dsp:nvSpPr>
      <dsp:spPr>
        <a:xfrm>
          <a:off x="1501659" y="612365"/>
          <a:ext cx="4074374" cy="4074374"/>
        </a:xfrm>
        <a:prstGeom prst="blockArc">
          <a:avLst>
            <a:gd name="adj1" fmla="val 20520000"/>
            <a:gd name="adj2" fmla="val 3240000"/>
            <a:gd name="adj3" fmla="val 4643"/>
          </a:avLst>
        </a:prstGeom>
        <a:solidFill>
          <a:srgbClr val="ED7D31"/>
        </a:solidFill>
        <a:ln>
          <a:noFill/>
        </a:ln>
        <a:effectLst/>
      </dsp:spPr>
      <dsp:style>
        <a:lnRef idx="0">
          <a:scrgbClr r="0" g="0" b="0"/>
        </a:lnRef>
        <a:fillRef idx="1">
          <a:scrgbClr r="0" g="0" b="0"/>
        </a:fillRef>
        <a:effectRef idx="0">
          <a:scrgbClr r="0" g="0" b="0"/>
        </a:effectRef>
        <a:fontRef idx="minor">
          <a:schemeClr val="lt1"/>
        </a:fontRef>
      </dsp:style>
    </dsp:sp>
    <dsp:sp modelId="{5B6A7E6D-798C-4DED-BB83-EDC87C035AA8}">
      <dsp:nvSpPr>
        <dsp:cNvPr id="0" name=""/>
        <dsp:cNvSpPr/>
      </dsp:nvSpPr>
      <dsp:spPr>
        <a:xfrm>
          <a:off x="1501659" y="612365"/>
          <a:ext cx="4074374" cy="4074374"/>
        </a:xfrm>
        <a:prstGeom prst="blockArc">
          <a:avLst>
            <a:gd name="adj1" fmla="val 16200000"/>
            <a:gd name="adj2" fmla="val 20520000"/>
            <a:gd name="adj3" fmla="val 4643"/>
          </a:avLst>
        </a:prstGeom>
        <a:solidFill>
          <a:srgbClr val="FFC000"/>
        </a:solidFill>
        <a:ln>
          <a:noFill/>
        </a:ln>
        <a:effectLst/>
      </dsp:spPr>
      <dsp:style>
        <a:lnRef idx="0">
          <a:scrgbClr r="0" g="0" b="0"/>
        </a:lnRef>
        <a:fillRef idx="1">
          <a:scrgbClr r="0" g="0" b="0"/>
        </a:fillRef>
        <a:effectRef idx="0">
          <a:scrgbClr r="0" g="0" b="0"/>
        </a:effectRef>
        <a:fontRef idx="minor">
          <a:schemeClr val="lt1"/>
        </a:fontRef>
      </dsp:style>
    </dsp:sp>
    <dsp:sp modelId="{A9D51249-B643-4B3A-871A-225941E530B0}">
      <dsp:nvSpPr>
        <dsp:cNvPr id="0" name=""/>
        <dsp:cNvSpPr/>
      </dsp:nvSpPr>
      <dsp:spPr>
        <a:xfrm>
          <a:off x="2600568" y="1711274"/>
          <a:ext cx="1876556" cy="187655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1333500">
            <a:lnSpc>
              <a:spcPct val="90000"/>
            </a:lnSpc>
            <a:spcBef>
              <a:spcPct val="0"/>
            </a:spcBef>
            <a:spcAft>
              <a:spcPct val="35000"/>
            </a:spcAft>
            <a:buNone/>
          </a:pPr>
          <a:r>
            <a:rPr lang="ar-EG" sz="3000" b="1" kern="1200" cap="none" spc="0" dirty="0">
              <a:ln w="3175">
                <a:solidFill>
                  <a:srgbClr val="FFC000"/>
                </a:solidFill>
                <a:prstDash val="solid"/>
              </a:ln>
              <a:solidFill>
                <a:schemeClr val="bg1"/>
              </a:solidFill>
              <a:effectLst>
                <a:outerShdw dist="38100" dir="2700000" algn="tl" rotWithShape="0">
                  <a:schemeClr val="accent2"/>
                </a:outerShdw>
              </a:effectLst>
              <a:latin typeface="Times New Roman" panose="02020603050405020304" pitchFamily="18" charset="0"/>
              <a:cs typeface="Times New Roman" panose="02020603050405020304" pitchFamily="18" charset="0"/>
            </a:rPr>
            <a:t>عوامل نجاح عملية الإقناع</a:t>
          </a:r>
          <a:endParaRPr lang="en-US" sz="3000" b="1" kern="1200" cap="none" spc="0" dirty="0">
            <a:ln w="3175">
              <a:solidFill>
                <a:srgbClr val="FFC000"/>
              </a:solidFill>
              <a:prstDash val="solid"/>
            </a:ln>
            <a:solidFill>
              <a:schemeClr val="bg1"/>
            </a:solidFill>
            <a:effectLst>
              <a:outerShdw dist="38100" dir="2700000" algn="tl" rotWithShape="0">
                <a:schemeClr val="accent2"/>
              </a:outerShdw>
            </a:effectLst>
          </a:endParaRPr>
        </a:p>
      </dsp:txBody>
      <dsp:txXfrm>
        <a:off x="2875383" y="1986089"/>
        <a:ext cx="1326926" cy="1326926"/>
      </dsp:txXfrm>
    </dsp:sp>
    <dsp:sp modelId="{C136A193-8EBE-4B48-94CE-35D9C9817DC3}">
      <dsp:nvSpPr>
        <dsp:cNvPr id="0" name=""/>
        <dsp:cNvSpPr/>
      </dsp:nvSpPr>
      <dsp:spPr>
        <a:xfrm>
          <a:off x="2882052" y="2860"/>
          <a:ext cx="1313589" cy="1313589"/>
        </a:xfrm>
        <a:prstGeom prst="ellipse">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kern="1200" dirty="0">
              <a:solidFill>
                <a:schemeClr val="tx1"/>
              </a:solidFill>
            </a:rPr>
            <a:t>البساطة والوضوح</a:t>
          </a:r>
          <a:endParaRPr lang="en-US" sz="2000" b="1" kern="1200" dirty="0">
            <a:solidFill>
              <a:schemeClr val="tx1"/>
            </a:solidFill>
          </a:endParaRPr>
        </a:p>
      </dsp:txBody>
      <dsp:txXfrm>
        <a:off x="3074423" y="195231"/>
        <a:ext cx="928847" cy="928847"/>
      </dsp:txXfrm>
    </dsp:sp>
    <dsp:sp modelId="{5C07463D-784F-4E9F-84B1-7669652598DA}">
      <dsp:nvSpPr>
        <dsp:cNvPr id="0" name=""/>
        <dsp:cNvSpPr/>
      </dsp:nvSpPr>
      <dsp:spPr>
        <a:xfrm>
          <a:off x="4774557" y="1377845"/>
          <a:ext cx="1313589" cy="1313589"/>
        </a:xfrm>
        <a:prstGeom prst="ellipse">
          <a:avLst/>
        </a:prstGeom>
        <a:solidFill>
          <a:srgbClr val="ED7D3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kern="1200" dirty="0">
              <a:solidFill>
                <a:schemeClr val="tx1"/>
              </a:solidFill>
            </a:rPr>
            <a:t>الإثارة والتشويق </a:t>
          </a:r>
          <a:endParaRPr lang="en-US" sz="2000" b="1" kern="1200" dirty="0">
            <a:solidFill>
              <a:schemeClr val="tx1"/>
            </a:solidFill>
          </a:endParaRPr>
        </a:p>
      </dsp:txBody>
      <dsp:txXfrm>
        <a:off x="4966928" y="1570216"/>
        <a:ext cx="928847" cy="928847"/>
      </dsp:txXfrm>
    </dsp:sp>
    <dsp:sp modelId="{415F6937-CCA3-425F-8E89-36DB55B568DE}">
      <dsp:nvSpPr>
        <dsp:cNvPr id="0" name=""/>
        <dsp:cNvSpPr/>
      </dsp:nvSpPr>
      <dsp:spPr>
        <a:xfrm>
          <a:off x="4051684" y="3602619"/>
          <a:ext cx="1313589" cy="1313589"/>
        </a:xfrm>
        <a:prstGeom prst="ellipse">
          <a:avLst/>
        </a:prstGeom>
        <a:solidFill>
          <a:srgbClr val="66CCF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kern="1200" dirty="0">
              <a:solidFill>
                <a:schemeClr val="tx1"/>
              </a:solidFill>
            </a:rPr>
            <a:t>إشباع الرغبات والحاجات </a:t>
          </a:r>
          <a:endParaRPr lang="en-US" sz="2000" b="1" kern="1200" dirty="0">
            <a:solidFill>
              <a:schemeClr val="tx1"/>
            </a:solidFill>
          </a:endParaRPr>
        </a:p>
      </dsp:txBody>
      <dsp:txXfrm>
        <a:off x="4244055" y="3794990"/>
        <a:ext cx="928847" cy="928847"/>
      </dsp:txXfrm>
    </dsp:sp>
    <dsp:sp modelId="{C6F71845-63EB-4ED3-9861-52C2D6C60117}">
      <dsp:nvSpPr>
        <dsp:cNvPr id="0" name=""/>
        <dsp:cNvSpPr/>
      </dsp:nvSpPr>
      <dsp:spPr>
        <a:xfrm>
          <a:off x="1712419" y="3602619"/>
          <a:ext cx="1313589" cy="1313589"/>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kern="1200" dirty="0">
              <a:solidFill>
                <a:schemeClr val="tx1"/>
              </a:solidFill>
            </a:rPr>
            <a:t>مصداقية المضمون والمصدر </a:t>
          </a:r>
          <a:endParaRPr lang="en-US" sz="2000" b="1" kern="1200" dirty="0">
            <a:solidFill>
              <a:schemeClr val="tx1"/>
            </a:solidFill>
          </a:endParaRPr>
        </a:p>
      </dsp:txBody>
      <dsp:txXfrm>
        <a:off x="1904790" y="3794990"/>
        <a:ext cx="928847" cy="928847"/>
      </dsp:txXfrm>
    </dsp:sp>
    <dsp:sp modelId="{19F8DF9C-5A90-48A8-962B-5246B7A65271}">
      <dsp:nvSpPr>
        <dsp:cNvPr id="0" name=""/>
        <dsp:cNvSpPr/>
      </dsp:nvSpPr>
      <dsp:spPr>
        <a:xfrm>
          <a:off x="989546" y="1377845"/>
          <a:ext cx="1313589" cy="1313589"/>
        </a:xfrm>
        <a:prstGeom prst="ellipse">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ar-SA" sz="2000" b="1" kern="1200" dirty="0">
              <a:solidFill>
                <a:schemeClr val="tx1"/>
              </a:solidFill>
            </a:rPr>
            <a:t>الإثابة والتعزيز </a:t>
          </a:r>
          <a:endParaRPr lang="en-US" sz="2000" b="1" kern="1200" dirty="0">
            <a:solidFill>
              <a:schemeClr val="tx1"/>
            </a:solidFill>
          </a:endParaRPr>
        </a:p>
      </dsp:txBody>
      <dsp:txXfrm>
        <a:off x="1181917" y="1570216"/>
        <a:ext cx="928847" cy="928847"/>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10/15/2024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085167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88088B5-5D3D-41C5-9929-9FAB3A249D9E}" type="slidenum">
              <a:rPr lang="en-US" smtClean="0"/>
              <a:t>54</a:t>
            </a:fld>
            <a:endParaRPr lang="en-US"/>
          </a:p>
        </p:txBody>
      </p:sp>
    </p:spTree>
    <p:extLst>
      <p:ext uri="{BB962C8B-B14F-4D97-AF65-F5344CB8AC3E}">
        <p14:creationId xmlns:p14="http://schemas.microsoft.com/office/powerpoint/2010/main" val="14988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10/15/2024</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transition spd="slow">
    <p:comb/>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10/15/2024</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transition spd="slow">
    <p:comb/>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10/15/2024</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transition spd="slow">
    <p:comb/>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10/15/2024</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transition spd="slow">
    <p:comb/>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10/15/2024</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transition spd="slow">
    <p:comb/>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10/15/2024</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transition spd="slow">
    <p:comb/>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10/15/2024</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transition spd="slow">
    <p:comb/>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10/15/2024</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transition spd="slow">
    <p:comb/>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10/15/2024</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transition spd="slow">
    <p:comb/>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10/15/2024</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transition spd="slow">
    <p:comb/>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10/15/2024</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transition spd="slow">
    <p:comb/>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2639422992"/>
      </p:ext>
    </p:extLst>
  </p:cSld>
  <p:clrMapOvr>
    <a:masterClrMapping/>
  </p:clrMapOvr>
  <p:transition spd="slow">
    <p:comb/>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3343138320"/>
      </p:ext>
    </p:extLst>
  </p:cSld>
  <p:clrMapOvr>
    <a:masterClrMapping/>
  </p:clrMapOvr>
  <p:transition spd="slow">
    <p:comb/>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307661411"/>
      </p:ext>
    </p:extLst>
  </p:cSld>
  <p:clrMapOvr>
    <a:masterClrMapping/>
  </p:clrMapOvr>
  <p:transition spd="slow">
    <p:comb/>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3736900740"/>
      </p:ext>
    </p:extLst>
  </p:cSld>
  <p:clrMapOvr>
    <a:masterClrMapping/>
  </p:clrMapOvr>
  <p:transition spd="slow">
    <p:comb/>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3266418716"/>
      </p:ext>
    </p:extLst>
  </p:cSld>
  <p:clrMapOvr>
    <a:masterClrMapping/>
  </p:clrMapOvr>
  <p:transition spd="slow">
    <p:comb/>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1790692743"/>
      </p:ext>
    </p:extLst>
  </p:cSld>
  <p:clrMapOvr>
    <a:masterClrMapping/>
  </p:clrMapOvr>
  <p:transition spd="slow">
    <p:comb/>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3">
            <a:extLst>
              <a:ext uri="{FF2B5EF4-FFF2-40B4-BE49-F238E27FC236}">
                <a16:creationId xmlns:a16="http://schemas.microsoft.com/office/drawing/2014/main" id="{B714DE1A-501D-AB37-B256-EC172E7D0537}"/>
              </a:ext>
            </a:extLst>
          </p:cNvPr>
          <p:cNvSpPr>
            <a:spLocks noGrp="1"/>
          </p:cNvSpPr>
          <p:nvPr>
            <p:ph type="dt" sz="half" idx="10"/>
          </p:nvPr>
        </p:nvSpPr>
        <p:spPr/>
        <p:txBody>
          <a:bodyPr/>
          <a:lstStyle>
            <a:lvl1pPr>
              <a:defRPr/>
            </a:lvl1pPr>
          </a:lstStyle>
          <a:p>
            <a:pPr>
              <a:defRPr/>
            </a:pPr>
            <a:endParaRPr lang="en-US"/>
          </a:p>
        </p:txBody>
      </p:sp>
      <p:sp>
        <p:nvSpPr>
          <p:cNvPr id="4" name="Footer Placeholder 4">
            <a:extLst>
              <a:ext uri="{FF2B5EF4-FFF2-40B4-BE49-F238E27FC236}">
                <a16:creationId xmlns:a16="http://schemas.microsoft.com/office/drawing/2014/main" id="{25C32DBD-2E5A-A265-0278-51965749E55C}"/>
              </a:ext>
            </a:extLst>
          </p:cNvPr>
          <p:cNvSpPr>
            <a:spLocks noGrp="1"/>
          </p:cNvSpPr>
          <p:nvPr>
            <p:ph type="ftr" sz="quarter" idx="11"/>
          </p:nvPr>
        </p:nvSpPr>
        <p:spPr/>
        <p:txBody>
          <a:bodyPr/>
          <a:lstStyle>
            <a:lvl1pPr>
              <a:defRPr/>
            </a:lvl1pPr>
          </a:lstStyle>
          <a:p>
            <a:pPr>
              <a:defRPr/>
            </a:pPr>
            <a:endParaRPr lang="en-US"/>
          </a:p>
        </p:txBody>
      </p:sp>
      <p:sp>
        <p:nvSpPr>
          <p:cNvPr id="5" name="Slide Number Placeholder 5">
            <a:extLst>
              <a:ext uri="{FF2B5EF4-FFF2-40B4-BE49-F238E27FC236}">
                <a16:creationId xmlns:a16="http://schemas.microsoft.com/office/drawing/2014/main" id="{AB65D207-617D-58CE-9DAA-FA09741AAC08}"/>
              </a:ext>
            </a:extLst>
          </p:cNvPr>
          <p:cNvSpPr>
            <a:spLocks noGrp="1"/>
          </p:cNvSpPr>
          <p:nvPr>
            <p:ph type="sldNum" sz="quarter" idx="12"/>
          </p:nvPr>
        </p:nvSpPr>
        <p:spPr/>
        <p:txBody>
          <a:bodyPr/>
          <a:lstStyle>
            <a:lvl1pPr>
              <a:defRPr/>
            </a:lvl1pPr>
          </a:lstStyle>
          <a:p>
            <a:fld id="{4BDB7C9F-20AB-4312-A3A1-50F7A29F48A9}" type="slidenum">
              <a:rPr lang="en-US" altLang="en-US"/>
              <a:pPr/>
              <a:t>‹#›</a:t>
            </a:fld>
            <a:endParaRPr lang="en-US" altLang="en-US"/>
          </a:p>
        </p:txBody>
      </p:sp>
    </p:spTree>
    <p:extLst>
      <p:ext uri="{BB962C8B-B14F-4D97-AF65-F5344CB8AC3E}">
        <p14:creationId xmlns:p14="http://schemas.microsoft.com/office/powerpoint/2010/main" val="2780116418"/>
      </p:ext>
    </p:extLst>
  </p:cSld>
  <p:clrMapOvr>
    <a:masterClrMapping/>
  </p:clrMapOvr>
  <p:transition spd="slow">
    <p:comb/>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t="-39000" b="-39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10/15/2024</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2" r:id="rId12"/>
    <p:sldLayoutId id="2147483666" r:id="rId13"/>
    <p:sldLayoutId id="2147483667" r:id="rId14"/>
    <p:sldLayoutId id="2147483668" r:id="rId15"/>
    <p:sldLayoutId id="2147483669" r:id="rId16"/>
    <p:sldLayoutId id="2147483670" r:id="rId17"/>
    <p:sldLayoutId id="2147483671" r:id="rId18"/>
    <p:sldLayoutId id="2147483672" r:id="rId19"/>
    <p:sldLayoutId id="2147483673" r:id="rId20"/>
    <p:sldLayoutId id="2147483674" r:id="rId21"/>
    <p:sldLayoutId id="2147483675" r:id="rId22"/>
  </p:sldLayoutIdLst>
  <p:transition spd="slow">
    <p:comb/>
  </p:transition>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WEbnWu1xwSg" TargetMode="External"/><Relationship Id="rId7" Type="http://schemas.openxmlformats.org/officeDocument/2006/relationships/image" Target="../media/image10.gif"/><Relationship Id="rId2" Type="http://schemas.openxmlformats.org/officeDocument/2006/relationships/image" Target="../media/image6.png"/><Relationship Id="rId1" Type="http://schemas.openxmlformats.org/officeDocument/2006/relationships/slideLayout" Target="../slideLayouts/slideLayout15.xml"/><Relationship Id="rId6" Type="http://schemas.openxmlformats.org/officeDocument/2006/relationships/image" Target="../media/image9.jpeg"/><Relationship Id="rId5" Type="http://schemas.openxmlformats.org/officeDocument/2006/relationships/hyperlink" Target="https://www.linkedin.com/feed/hashtag/?keywords=%D8%A7%D9%84%D8%B3%D8%B9%D9%88%D8%AF%D9%8A%D8%A9&amp;highlightedUpdateUrns=urn%3Ali%3Aactivity%3A7159589099308298241" TargetMode="External"/><Relationship Id="rId4" Type="http://schemas.openxmlformats.org/officeDocument/2006/relationships/hyperlink" Target="https://www.youtube.com/watch?v=t8DBsD8fZTA"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6.png"/><Relationship Id="rId1" Type="http://schemas.openxmlformats.org/officeDocument/2006/relationships/slideLayout" Target="../slideLayouts/slideLayout15.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hyperlink" Target="https://www.for9a.com/learn/-%D9%85%D8%A7%D9%87%D9%8A-%D9%85%D9%87%D8%A7%D8%B1%D8%A7%D8%AA-%D8%A7%D9%84%D8%A5%D9%82%D9%86%D8%A7%D8%B9-%D9%88%D8%A7%D9%84%D8%AA%D8%A3%D8%AB%D9%8A%D8%B1-%D9%88%D9%83%D9%8A%D9%81-%D9%8A%D9%85%D9%83%D9%86%D9%83-%D8%AA%D8%B7%D9%88%D9%8A%D8%B1%D9%87%D8%A7"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8.png"/></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6.png"/><Relationship Id="rId1" Type="http://schemas.openxmlformats.org/officeDocument/2006/relationships/slideLayout" Target="../slideLayouts/slideLayout15.xml"/><Relationship Id="rId4"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3.pn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26.png"/><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7.gif"/><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7.xml"/></Relationships>
</file>

<file path=ppt/slides/_rels/slide4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9.xml"/></Relationships>
</file>

<file path=ppt/slides/_rels/slide4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0.xml"/></Relationships>
</file>

<file path=ppt/slides/_rels/slide4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1.xml"/></Relationships>
</file>

<file path=ppt/slides/_rels/slide4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2.xml"/></Relationships>
</file>

<file path=ppt/slides/_rels/slide5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2.xml"/></Relationships>
</file>

<file path=ppt/slides/_rels/slide5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png"/><Relationship Id="rId1" Type="http://schemas.openxmlformats.org/officeDocument/2006/relationships/slideLayout" Target="../slideLayouts/slideLayout15.xml"/></Relationships>
</file>

<file path=ppt/slides/_rels/slide53.xml.rels><?xml version="1.0" encoding="UTF-8" standalone="yes"?>
<Relationships xmlns="http://schemas.openxmlformats.org/package/2006/relationships"><Relationship Id="rId3" Type="http://schemas.openxmlformats.org/officeDocument/2006/relationships/hyperlink" Target="https://books4arabs.com/B7/books4arab.com.BOOK0205.pdf" TargetMode="External"/><Relationship Id="rId2" Type="http://schemas.openxmlformats.org/officeDocument/2006/relationships/hyperlink" Target="https://www.hindawi.org/books/80637930/" TargetMode="External"/><Relationship Id="rId1" Type="http://schemas.openxmlformats.org/officeDocument/2006/relationships/slideLayout" Target="../slideLayouts/slideLayout13.xml"/><Relationship Id="rId5" Type="http://schemas.openxmlformats.org/officeDocument/2006/relationships/image" Target="../media/image6.png"/><Relationship Id="rId4" Type="http://schemas.openxmlformats.org/officeDocument/2006/relationships/hyperlink" Target="https://books-library.net/free-68512381-download" TargetMode="External"/></Relationships>
</file>

<file path=ppt/slides/_rels/slide54.xml.rels><?xml version="1.0" encoding="UTF-8" standalone="yes"?>
<Relationships xmlns="http://schemas.openxmlformats.org/package/2006/relationships"><Relationship Id="rId8" Type="http://schemas.openxmlformats.org/officeDocument/2006/relationships/image" Target="../media/image30.jpg"/><Relationship Id="rId3" Type="http://schemas.openxmlformats.org/officeDocument/2006/relationships/image" Target="../media/image28.pn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 Id="rId6" Type="http://schemas.openxmlformats.org/officeDocument/2006/relationships/image" Target="../media/image4.svg"/><Relationship Id="rId5" Type="http://schemas.openxmlformats.org/officeDocument/2006/relationships/image" Target="../media/image3.png"/><Relationship Id="rId10" Type="http://schemas.microsoft.com/office/2007/relationships/hdphoto" Target="../media/hdphoto2.wdp"/><Relationship Id="rId4" Type="http://schemas.openxmlformats.org/officeDocument/2006/relationships/image" Target="../media/image29.svg"/><Relationship Id="rId9" Type="http://schemas.openxmlformats.org/officeDocument/2006/relationships/image" Target="../media/image3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307898" y="2785710"/>
            <a:ext cx="4208203" cy="769441"/>
          </a:xfrm>
          <a:prstGeom prst="rect">
            <a:avLst/>
          </a:prstGeom>
          <a:noFill/>
        </p:spPr>
        <p:txBody>
          <a:bodyPr wrap="none" rtlCol="0">
            <a:spAutoFit/>
          </a:bodyPr>
          <a:lstStyle/>
          <a:p>
            <a:r>
              <a:rPr lang="ar-EG" sz="4400" b="1">
                <a:solidFill>
                  <a:srgbClr val="00B0F0"/>
                </a:solidFill>
                <a:latin typeface="Times New Roman" panose="02020603050405020304" pitchFamily="18" charset="0"/>
                <a:cs typeface="Times New Roman" panose="02020603050405020304" pitchFamily="18" charset="0"/>
              </a:rPr>
              <a:t>أسس ومهارات الإقناع</a:t>
            </a:r>
            <a:endParaRPr lang="en-US" sz="4400" b="1">
              <a:solidFill>
                <a:srgbClr val="00B0F0"/>
              </a:solidFill>
              <a:latin typeface="Times New Roman" panose="02020603050405020304" pitchFamily="18" charset="0"/>
              <a:cs typeface="Times New Roman" panose="02020603050405020304" pitchFamily="18" charset="0"/>
            </a:endParaRP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a:solidFill>
                  <a:schemeClr val="tx1"/>
                </a:solidFill>
                <a:latin typeface="Times New Roman" panose="02020603050405020304" pitchFamily="18" charset="0"/>
                <a:cs typeface="Times New Roman" panose="02020603050405020304" pitchFamily="18" charset="0"/>
              </a:rPr>
              <a:t>محاضرة 2</a:t>
            </a:r>
            <a:endParaRPr lang="en-US" sz="2800" b="1">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7352092" y="4739245"/>
            <a:ext cx="1699503" cy="523220"/>
          </a:xfrm>
          <a:prstGeom prst="rect">
            <a:avLst/>
          </a:prstGeom>
          <a:noFill/>
        </p:spPr>
        <p:txBody>
          <a:bodyPr wrap="none" rtlCol="0">
            <a:spAutoFit/>
          </a:bodyPr>
          <a:lstStyle/>
          <a:p>
            <a:pPr algn="r" rtl="1"/>
            <a:r>
              <a:rPr lang="ar-EG" sz="2800" b="1" dirty="0">
                <a:latin typeface="Times New Roman" panose="02020603050405020304" pitchFamily="18" charset="0"/>
                <a:cs typeface="Times New Roman" panose="02020603050405020304" pitchFamily="18" charset="0"/>
              </a:rPr>
              <a:t>مبادئ الإقناع</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a:solidFill>
                  <a:schemeClr val="bg1"/>
                </a:solidFill>
              </a:rPr>
              <a:t>www.midocean.ae</a:t>
            </a:r>
          </a:p>
        </p:txBody>
      </p:sp>
      <p:sp>
        <p:nvSpPr>
          <p:cNvPr id="4" name="TextBox 3">
            <a:extLst>
              <a:ext uri="{FF2B5EF4-FFF2-40B4-BE49-F238E27FC236}">
                <a16:creationId xmlns:a16="http://schemas.microsoft.com/office/drawing/2014/main" id="{86D21F05-A2D2-597F-5364-704967A1B9AC}"/>
              </a:ext>
            </a:extLst>
          </p:cNvPr>
          <p:cNvSpPr txBox="1"/>
          <p:nvPr/>
        </p:nvSpPr>
        <p:spPr>
          <a:xfrm>
            <a:off x="6370224" y="3511637"/>
            <a:ext cx="1181734" cy="400110"/>
          </a:xfrm>
          <a:prstGeom prst="rect">
            <a:avLst/>
          </a:prstGeom>
          <a:noFill/>
        </p:spPr>
        <p:txBody>
          <a:bodyPr wrap="none" rtlCol="0">
            <a:spAutoFit/>
          </a:bodyPr>
          <a:lstStyle/>
          <a:p>
            <a:r>
              <a:rPr lang="en-US" sz="2000" b="1">
                <a:latin typeface="Times New Roman" panose="02020603050405020304" pitchFamily="18" charset="0"/>
                <a:cs typeface="Times New Roman" panose="02020603050405020304" pitchFamily="18" charset="0"/>
              </a:rPr>
              <a:t>MKT124</a:t>
            </a:r>
            <a:endParaRPr lang="ar-EG" sz="2000" b="1">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72E4787C-9189-06C6-1418-BD89CDD89323}"/>
              </a:ext>
            </a:extLst>
          </p:cNvPr>
          <p:cNvSpPr txBox="1"/>
          <p:nvPr/>
        </p:nvSpPr>
        <p:spPr>
          <a:xfrm>
            <a:off x="459185" y="6187539"/>
            <a:ext cx="4886463" cy="523220"/>
          </a:xfrm>
          <a:prstGeom prst="rect">
            <a:avLst/>
          </a:prstGeom>
          <a:noFill/>
        </p:spPr>
        <p:txBody>
          <a:bodyPr wrap="square" rtlCol="0">
            <a:spAutoFit/>
          </a:bodyPr>
          <a:lstStyle/>
          <a:p>
            <a:r>
              <a:rPr lang="ar-EG" sz="2800" b="1">
                <a:solidFill>
                  <a:srgbClr val="00B0F0"/>
                </a:solidFill>
                <a:latin typeface="Times New Roman" panose="02020603050405020304" pitchFamily="18" charset="0"/>
                <a:cs typeface="Times New Roman" panose="02020603050405020304" pitchFamily="18" charset="0"/>
              </a:rPr>
              <a:t>د. دعاء راضي</a:t>
            </a:r>
            <a:endParaRPr lang="en-US" sz="2800" b="1">
              <a:solidFill>
                <a:srgbClr val="00B0F0"/>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A636B58-E3A7-DB69-969D-312909EF9ECF}"/>
              </a:ext>
            </a:extLst>
          </p:cNvPr>
          <p:cNvSpPr txBox="1"/>
          <p:nvPr/>
        </p:nvSpPr>
        <p:spPr>
          <a:xfrm>
            <a:off x="459186" y="5830966"/>
            <a:ext cx="2450270" cy="461665"/>
          </a:xfrm>
          <a:prstGeom prst="rect">
            <a:avLst/>
          </a:prstGeom>
          <a:noFill/>
        </p:spPr>
        <p:txBody>
          <a:bodyPr wrap="square" rtlCol="0">
            <a:spAutoFit/>
          </a:bodyPr>
          <a:lstStyle/>
          <a:p>
            <a:pPr algn="r" rtl="1"/>
            <a:r>
              <a:rPr lang="ar-EG" sz="2400">
                <a:solidFill>
                  <a:srgbClr val="00B0F0"/>
                </a:solidFill>
                <a:latin typeface="Times New Roman" panose="02020603050405020304" pitchFamily="18" charset="0"/>
                <a:cs typeface="Times New Roman" panose="02020603050405020304" pitchFamily="18" charset="0"/>
              </a:rPr>
              <a:t>إعداد:</a:t>
            </a:r>
            <a:endParaRPr lang="en-US" sz="2400">
              <a:solidFill>
                <a:srgbClr val="00B0F0"/>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25349121"/>
      </p:ext>
    </p:extLst>
  </p:cSld>
  <p:clrMapOvr>
    <a:masterClrMapping/>
  </p:clrMapOvr>
  <p:transition spd="slow">
    <p:comb/>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1305434" y="1887848"/>
            <a:ext cx="4688741" cy="3765133"/>
          </a:xfrm>
          <a:prstGeom prst="rect">
            <a:avLst/>
          </a:prstGeom>
        </p:spPr>
        <p:txBody>
          <a:bodyPr wrap="square">
            <a:spAutoFit/>
          </a:bodyPr>
          <a:lstStyle/>
          <a:p>
            <a:pPr algn="just" rtl="1">
              <a:lnSpc>
                <a:spcPct val="115000"/>
              </a:lnSpc>
              <a:spcBef>
                <a:spcPts val="1200"/>
              </a:spcBef>
              <a:spcAft>
                <a:spcPts val="800"/>
              </a:spcAft>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موضوعات المحاضرة:</a:t>
            </a:r>
            <a:endParaRPr lang="en-US" sz="1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15000"/>
              </a:lnSpc>
              <a:spcAft>
                <a:spcPts val="800"/>
              </a:spcAft>
            </a:pPr>
            <a:endParaRPr lang="ar-EG"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مبادئ الإقناع</a:t>
            </a: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قواعد الإقناع</a:t>
            </a:r>
            <a:endParaRPr lang="en-US"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عوامل نجاح عملية الإقناع</a:t>
            </a: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عملية التواصل </a:t>
            </a:r>
            <a:endParaRPr lang="en-US"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خاتمة</a:t>
            </a:r>
          </a:p>
        </p:txBody>
      </p:sp>
      <p:sp>
        <p:nvSpPr>
          <p:cNvPr id="17" name="TextBox 16">
            <a:extLst>
              <a:ext uri="{FF2B5EF4-FFF2-40B4-BE49-F238E27FC236}">
                <a16:creationId xmlns:a16="http://schemas.microsoft.com/office/drawing/2014/main" id="{954B34D3-F436-A1EE-53D3-534D66D793CE}"/>
              </a:ext>
            </a:extLst>
          </p:cNvPr>
          <p:cNvSpPr txBox="1"/>
          <p:nvPr/>
        </p:nvSpPr>
        <p:spPr>
          <a:xfrm>
            <a:off x="6405825" y="5054869"/>
            <a:ext cx="5041987" cy="769441"/>
          </a:xfrm>
          <a:prstGeom prst="rect">
            <a:avLst/>
          </a:prstGeom>
          <a:noFill/>
        </p:spPr>
        <p:txBody>
          <a:bodyPr wrap="square" rtlCol="0">
            <a:spAutoFit/>
          </a:bodyPr>
          <a:lstStyle/>
          <a:p>
            <a:pPr algn="ctr" rtl="1"/>
            <a:r>
              <a:rPr lang="ar-EG" sz="4400" b="1" dirty="0">
                <a:solidFill>
                  <a:srgbClr val="00B0F0"/>
                </a:solidFill>
                <a:latin typeface="Times New Roman" panose="02020603050405020304" pitchFamily="18" charset="0"/>
                <a:cs typeface="Times New Roman" panose="02020603050405020304" pitchFamily="18" charset="0"/>
              </a:rPr>
              <a:t>مبادئ الإقناع</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1C96AA3A-0B40-52E2-3E12-275277CE80F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E9E8AB1B-045F-B5A9-4743-21834951558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Picture 12" descr="A book cover with a person walking on a head&#10;&#10;Description automatically generated">
            <a:extLst>
              <a:ext uri="{FF2B5EF4-FFF2-40B4-BE49-F238E27FC236}">
                <a16:creationId xmlns:a16="http://schemas.microsoft.com/office/drawing/2014/main" id="{DA8DD008-AD45-C319-7A16-D5A5E6F53F4A}"/>
              </a:ext>
            </a:extLst>
          </p:cNvPr>
          <p:cNvPicPr>
            <a:picLocks noChangeAspect="1"/>
          </p:cNvPicPr>
          <p:nvPr/>
        </p:nvPicPr>
        <p:blipFill rotWithShape="1">
          <a:blip r:embed="rId3">
            <a:extLst>
              <a:ext uri="{28A0092B-C50C-407E-A947-70E740481C1C}">
                <a14:useLocalDpi xmlns:a14="http://schemas.microsoft.com/office/drawing/2010/main" val="0"/>
              </a:ext>
            </a:extLst>
          </a:blip>
          <a:srcRect t="50220"/>
          <a:stretch/>
        </p:blipFill>
        <p:spPr>
          <a:xfrm flipH="1">
            <a:off x="6205277" y="1378706"/>
            <a:ext cx="5472684" cy="3413947"/>
          </a:xfrm>
          <a:prstGeom prst="rect">
            <a:avLst/>
          </a:prstGeom>
        </p:spPr>
      </p:pic>
      <p:sp>
        <p:nvSpPr>
          <p:cNvPr id="5" name="TextBox 4">
            <a:extLst>
              <a:ext uri="{FF2B5EF4-FFF2-40B4-BE49-F238E27FC236}">
                <a16:creationId xmlns:a16="http://schemas.microsoft.com/office/drawing/2014/main" id="{4A2C814B-3CF2-F329-E144-DE4A764D7252}"/>
              </a:ext>
            </a:extLst>
          </p:cNvPr>
          <p:cNvSpPr txBox="1"/>
          <p:nvPr/>
        </p:nvSpPr>
        <p:spPr>
          <a:xfrm>
            <a:off x="8107016" y="15905"/>
            <a:ext cx="1115474" cy="646331"/>
          </a:xfrm>
          <a:prstGeom prst="rect">
            <a:avLst/>
          </a:prstGeom>
          <a:noFill/>
        </p:spPr>
        <p:txBody>
          <a:bodyPr wrap="square" rtlCol="0">
            <a:spAutoFit/>
          </a:bodyPr>
          <a:lstStyle/>
          <a:p>
            <a:pPr algn="r" rtl="1"/>
            <a:r>
              <a:rPr lang="ar-EG" sz="3600" b="1" dirty="0">
                <a:solidFill>
                  <a:schemeClr val="bg1"/>
                </a:solidFill>
                <a:latin typeface="Times New Roman" panose="02020603050405020304" pitchFamily="18" charset="0"/>
                <a:cs typeface="Times New Roman" panose="02020603050405020304" pitchFamily="18" charset="0"/>
              </a:rPr>
              <a:t>مقدمة</a:t>
            </a:r>
          </a:p>
        </p:txBody>
      </p:sp>
    </p:spTree>
    <p:extLst>
      <p:ext uri="{BB962C8B-B14F-4D97-AF65-F5344CB8AC3E}">
        <p14:creationId xmlns:p14="http://schemas.microsoft.com/office/powerpoint/2010/main" val="4247737810"/>
      </p:ext>
    </p:extLst>
  </p:cSld>
  <p:clrMapOvr>
    <a:masterClrMapping/>
  </p:clrMapOvr>
  <p:transition spd="slow">
    <p:comb/>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CF3529-3665-3A37-C922-8585C4BB1E38}"/>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7669F31C-F1A7-88CD-A615-2C4873D4D827}"/>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EFE97DCB-BF39-E691-8E14-0B1F4B35854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8AB8054E-FFA2-E9D6-BBF0-3A12E3D80130}"/>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3C0F60E6-965A-A843-C48B-00F7100C5723}"/>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DB4B8C0A-B6E0-8010-B761-9280A37A77C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F53CAE58-0956-8CB2-CD55-39782A2BE800}"/>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DBDCC5B2-3EC7-75EB-890B-5EAD9217C8CF}"/>
              </a:ext>
            </a:extLst>
          </p:cNvPr>
          <p:cNvSpPr txBox="1"/>
          <p:nvPr/>
        </p:nvSpPr>
        <p:spPr>
          <a:xfrm>
            <a:off x="8107016" y="15905"/>
            <a:ext cx="1115474" cy="646331"/>
          </a:xfrm>
          <a:prstGeom prst="rect">
            <a:avLst/>
          </a:prstGeom>
          <a:noFill/>
        </p:spPr>
        <p:txBody>
          <a:bodyPr wrap="square" rtlCol="0">
            <a:spAutoFit/>
          </a:bodyPr>
          <a:lstStyle/>
          <a:p>
            <a:pPr algn="r" rtl="1"/>
            <a:r>
              <a:rPr lang="ar-EG" sz="3600" b="1" dirty="0">
                <a:solidFill>
                  <a:schemeClr val="bg1"/>
                </a:solidFill>
                <a:latin typeface="Times New Roman" panose="02020603050405020304" pitchFamily="18" charset="0"/>
                <a:cs typeface="Times New Roman" panose="02020603050405020304" pitchFamily="18" charset="0"/>
              </a:rPr>
              <a:t>مقدمة</a:t>
            </a:r>
          </a:p>
        </p:txBody>
      </p:sp>
      <p:pic>
        <p:nvPicPr>
          <p:cNvPr id="9" name="Picture 8" descr="A hand with a smart watch&#10;&#10;Description automatically generated">
            <a:extLst>
              <a:ext uri="{FF2B5EF4-FFF2-40B4-BE49-F238E27FC236}">
                <a16:creationId xmlns:a16="http://schemas.microsoft.com/office/drawing/2014/main" id="{D4AE6454-CAE1-A6F9-8CA8-848D83D0F29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53609" y="767725"/>
            <a:ext cx="5277121" cy="5118363"/>
          </a:xfrm>
          <a:prstGeom prst="rect">
            <a:avLst/>
          </a:prstGeom>
        </p:spPr>
      </p:pic>
      <p:sp>
        <p:nvSpPr>
          <p:cNvPr id="14" name="TextBox 13">
            <a:extLst>
              <a:ext uri="{FF2B5EF4-FFF2-40B4-BE49-F238E27FC236}">
                <a16:creationId xmlns:a16="http://schemas.microsoft.com/office/drawing/2014/main" id="{19090892-56D5-2BB9-7AEC-81DE8764148D}"/>
              </a:ext>
            </a:extLst>
          </p:cNvPr>
          <p:cNvSpPr txBox="1"/>
          <p:nvPr/>
        </p:nvSpPr>
        <p:spPr>
          <a:xfrm>
            <a:off x="331642" y="2228671"/>
            <a:ext cx="3279659" cy="2308324"/>
          </a:xfrm>
          <a:prstGeom prst="rect">
            <a:avLst/>
          </a:prstGeom>
          <a:noFill/>
        </p:spPr>
        <p:txBody>
          <a:bodyPr wrap="square">
            <a:spAutoFit/>
          </a:bodyPr>
          <a:lstStyle/>
          <a:p>
            <a:r>
              <a:rPr lang="en-US" dirty="0">
                <a:solidFill>
                  <a:schemeClr val="bg1"/>
                </a:solidFill>
              </a:rPr>
              <a:t>https://www.linkedin.com/posts/midocean-university-uae_aeuaepaetaehaerabraetaeyaexaelaewaecaeu-midoceanuniversity-activity-7250926667966144512-loQu?utm_source=share&amp;utm_medium=member_android</a:t>
            </a:r>
          </a:p>
        </p:txBody>
      </p:sp>
    </p:spTree>
    <p:extLst>
      <p:ext uri="{BB962C8B-B14F-4D97-AF65-F5344CB8AC3E}">
        <p14:creationId xmlns:p14="http://schemas.microsoft.com/office/powerpoint/2010/main" val="587903981"/>
      </p:ext>
    </p:extLst>
  </p:cSld>
  <p:clrMapOvr>
    <a:masterClrMapping/>
  </p:clrMapOvr>
  <p:transition spd="slow">
    <p:comb/>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21AB6C-6A0F-0E8C-CD37-A57759E57406}"/>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156B0B1C-4A77-AEE3-3EEF-F29E6D26F9CD}"/>
              </a:ext>
            </a:extLst>
          </p:cNvPr>
          <p:cNvSpPr txBox="1"/>
          <p:nvPr/>
        </p:nvSpPr>
        <p:spPr>
          <a:xfrm>
            <a:off x="3048001" y="764121"/>
            <a:ext cx="5897880" cy="584775"/>
          </a:xfrm>
          <a:prstGeom prst="rect">
            <a:avLst/>
          </a:prstGeom>
          <a:noFill/>
        </p:spPr>
        <p:txBody>
          <a:bodyPr wrap="square" rtlCol="0">
            <a:spAutoFit/>
          </a:bodyPr>
          <a:lstStyle/>
          <a:p>
            <a:pPr algn="ctr" rtl="1"/>
            <a:r>
              <a:rPr lang="ar-EG" sz="3200" b="1" dirty="0">
                <a:solidFill>
                  <a:srgbClr val="FFFF00"/>
                </a:solidFill>
                <a:latin typeface="Times New Roman" panose="02020603050405020304" pitchFamily="18" charset="0"/>
                <a:cs typeface="Times New Roman" panose="02020603050405020304" pitchFamily="18" charset="0"/>
              </a:rPr>
              <a:t>سمو الأميرة ريما بنت بندر آل سعود</a:t>
            </a:r>
          </a:p>
        </p:txBody>
      </p:sp>
      <p:sp>
        <p:nvSpPr>
          <p:cNvPr id="29" name="Rectangle 28">
            <a:extLst>
              <a:ext uri="{FF2B5EF4-FFF2-40B4-BE49-F238E27FC236}">
                <a16:creationId xmlns:a16="http://schemas.microsoft.com/office/drawing/2014/main" id="{B1C96401-CA2B-9026-B703-ADC737C67204}"/>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DC66C32-ED90-CF26-B6EE-CDE74B14472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06320F29-C89E-C3D5-B434-38B41D7EB08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0F3407C2-D44F-5416-72D7-584C492E4FE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A64AAA14-E245-2EE5-2A5B-41E87E53BEF4}"/>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B828ACD-B3A0-E795-8436-32228E74E585}"/>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F4CAA93B-BFF4-E5A7-6140-B0C8B12ECCCF}"/>
              </a:ext>
            </a:extLst>
          </p:cNvPr>
          <p:cNvSpPr txBox="1"/>
          <p:nvPr/>
        </p:nvSpPr>
        <p:spPr>
          <a:xfrm>
            <a:off x="3288241" y="5246583"/>
            <a:ext cx="8097520" cy="369332"/>
          </a:xfrm>
          <a:prstGeom prst="rect">
            <a:avLst/>
          </a:prstGeom>
          <a:noFill/>
        </p:spPr>
        <p:txBody>
          <a:bodyPr wrap="square">
            <a:spAutoFit/>
          </a:bodyPr>
          <a:lstStyle/>
          <a:p>
            <a:pPr algn="r" rtl="1"/>
            <a:r>
              <a:rPr lang="ar-EG" dirty="0">
                <a:hlinkClick r:id="rId3"/>
              </a:rPr>
              <a:t>الأميرة ريما بنت بندر: الشعب الفلسطيني في حاجة إلى دولة ذات سيادة (</a:t>
            </a:r>
            <a:r>
              <a:rPr lang="en-US" dirty="0">
                <a:hlinkClick r:id="rId3"/>
              </a:rPr>
              <a:t>youtube.com)</a:t>
            </a:r>
            <a:endParaRPr lang="en-US" dirty="0"/>
          </a:p>
        </p:txBody>
      </p:sp>
      <p:sp>
        <p:nvSpPr>
          <p:cNvPr id="10" name="TextBox 9">
            <a:extLst>
              <a:ext uri="{FF2B5EF4-FFF2-40B4-BE49-F238E27FC236}">
                <a16:creationId xmlns:a16="http://schemas.microsoft.com/office/drawing/2014/main" id="{154DCC81-080C-EE87-781D-E6FF77269274}"/>
              </a:ext>
            </a:extLst>
          </p:cNvPr>
          <p:cNvSpPr txBox="1"/>
          <p:nvPr/>
        </p:nvSpPr>
        <p:spPr>
          <a:xfrm>
            <a:off x="1225761" y="5754421"/>
            <a:ext cx="10160000" cy="369332"/>
          </a:xfrm>
          <a:prstGeom prst="rect">
            <a:avLst/>
          </a:prstGeom>
          <a:noFill/>
        </p:spPr>
        <p:txBody>
          <a:bodyPr wrap="square">
            <a:spAutoFit/>
          </a:bodyPr>
          <a:lstStyle/>
          <a:p>
            <a:pPr algn="r" rtl="1"/>
            <a:r>
              <a:rPr lang="ar-EG" dirty="0">
                <a:hlinkClick r:id="rId4"/>
              </a:rPr>
              <a:t>(44) الأميرة ريما بنت بندر لـ</a:t>
            </a:r>
            <a:r>
              <a:rPr lang="en-US" dirty="0">
                <a:hlinkClick r:id="rId4"/>
              </a:rPr>
              <a:t>CNN: </a:t>
            </a:r>
            <a:r>
              <a:rPr lang="ar-EG" dirty="0">
                <a:hlinkClick r:id="rId4"/>
              </a:rPr>
              <a:t>الخلاف مع أمريكا ليس سياسياً ومراجعة العلاقة مع السعودية أمر إيجابي - </a:t>
            </a:r>
            <a:r>
              <a:rPr lang="en-US" dirty="0">
                <a:hlinkClick r:id="rId4"/>
              </a:rPr>
              <a:t>YouTube</a:t>
            </a:r>
            <a:endParaRPr lang="en-US" dirty="0"/>
          </a:p>
        </p:txBody>
      </p:sp>
      <p:sp>
        <p:nvSpPr>
          <p:cNvPr id="13" name="TextBox 12">
            <a:extLst>
              <a:ext uri="{FF2B5EF4-FFF2-40B4-BE49-F238E27FC236}">
                <a16:creationId xmlns:a16="http://schemas.microsoft.com/office/drawing/2014/main" id="{FB1F7098-8F30-77DC-A789-0EDB7D256847}"/>
              </a:ext>
            </a:extLst>
          </p:cNvPr>
          <p:cNvSpPr txBox="1"/>
          <p:nvPr/>
        </p:nvSpPr>
        <p:spPr>
          <a:xfrm>
            <a:off x="3891281" y="1760295"/>
            <a:ext cx="7620000" cy="2492990"/>
          </a:xfrm>
          <a:prstGeom prst="rect">
            <a:avLst/>
          </a:prstGeom>
          <a:noFill/>
        </p:spPr>
        <p:txBody>
          <a:bodyPr wrap="square">
            <a:spAutoFit/>
          </a:bodyPr>
          <a:lstStyle/>
          <a:p>
            <a:pPr algn="just" rtl="1"/>
            <a:r>
              <a:rPr lang="ar-EG" sz="2600" b="0" i="0" dirty="0">
                <a:solidFill>
                  <a:schemeClr val="accent4">
                    <a:lumMod val="20000"/>
                    <a:lumOff val="80000"/>
                  </a:schemeClr>
                </a:solidFill>
                <a:effectLst/>
                <a:latin typeface="-apple-system"/>
              </a:rPr>
              <a:t>نستعرض اليوم نموذج رائع جدًا في الظهور الإعلامي، المتزن والاحترافي، وهي سمو الأميرة </a:t>
            </a:r>
            <a:r>
              <a:rPr lang="ar-EG" sz="2600" i="0" dirty="0">
                <a:solidFill>
                  <a:schemeClr val="accent4">
                    <a:lumMod val="20000"/>
                    <a:lumOff val="80000"/>
                  </a:schemeClr>
                </a:solidFill>
                <a:effectLst/>
                <a:latin typeface="-apple-system"/>
              </a:rPr>
              <a:t>ريما بنت بندر </a:t>
            </a:r>
            <a:r>
              <a:rPr lang="ar-EG" sz="2600" b="0" i="0" dirty="0">
                <a:solidFill>
                  <a:srgbClr val="00B0F0"/>
                </a:solidFill>
                <a:effectLst/>
                <a:latin typeface="-apple-system"/>
              </a:rPr>
              <a:t>سفيرة ‫المملكة العربية </a:t>
            </a:r>
            <a:r>
              <a:rPr lang="ar-EG" sz="2600" i="0" dirty="0">
                <a:solidFill>
                  <a:srgbClr val="00B0F0"/>
                </a:solidFill>
                <a:effectLst/>
                <a:latin typeface="-apple-system"/>
                <a:hlinkClick r:id="rId5">
                  <a:extLst>
                    <a:ext uri="{A12FA001-AC4F-418D-AE19-62706E023703}">
                      <ahyp:hlinkClr xmlns:ahyp="http://schemas.microsoft.com/office/drawing/2018/hyperlinkcolor" val="tx"/>
                    </a:ext>
                  </a:extLst>
                </a:hlinkClick>
              </a:rPr>
              <a:t>السعودية</a:t>
            </a:r>
            <a:r>
              <a:rPr lang="ar-EG" sz="2600" b="0" i="0" dirty="0">
                <a:solidFill>
                  <a:srgbClr val="00B0F0"/>
                </a:solidFill>
                <a:effectLst/>
                <a:latin typeface="-apple-system"/>
              </a:rPr>
              <a:t>‬ لدى الولايات المتحدة الأمريكية بمرتبة وزير، </a:t>
            </a:r>
            <a:r>
              <a:rPr lang="ar-EG" sz="2600" b="0" i="0" dirty="0">
                <a:solidFill>
                  <a:schemeClr val="accent4">
                    <a:lumMod val="20000"/>
                    <a:lumOff val="80000"/>
                  </a:schemeClr>
                </a:solidFill>
                <a:effectLst/>
                <a:latin typeface="-apple-system"/>
              </a:rPr>
              <a:t>حيث حصلت على </a:t>
            </a:r>
            <a:r>
              <a:rPr lang="ar-EG" sz="2600" b="0" i="0" dirty="0">
                <a:solidFill>
                  <a:srgbClr val="00B0F0"/>
                </a:solidFill>
                <a:effectLst/>
                <a:latin typeface="-apple-system"/>
              </a:rPr>
              <a:t>جائزة ”بطلة المرأة العالمية“ </a:t>
            </a:r>
            <a:r>
              <a:rPr lang="ar-EG" sz="2600" b="0" i="0" dirty="0">
                <a:solidFill>
                  <a:srgbClr val="FF0000"/>
                </a:solidFill>
                <a:effectLst/>
                <a:highlight>
                  <a:srgbClr val="FFFF00"/>
                </a:highlight>
                <a:latin typeface="-apple-system"/>
              </a:rPr>
              <a:t>في مجال الدبلوماسية العالمية</a:t>
            </a:r>
            <a:r>
              <a:rPr lang="ar-EG" sz="2600" b="0" i="0" dirty="0">
                <a:solidFill>
                  <a:schemeClr val="accent4">
                    <a:lumMod val="20000"/>
                    <a:lumOff val="80000"/>
                  </a:schemeClr>
                </a:solidFill>
                <a:effectLst/>
                <a:latin typeface="-apple-system"/>
              </a:rPr>
              <a:t>. جاءت هذه الجائزة خلال المنتدى الاقتصادي العالمي الذي انعقد في دافوس يناير 2024.</a:t>
            </a:r>
            <a:endParaRPr lang="en-US" sz="2600" dirty="0">
              <a:solidFill>
                <a:schemeClr val="accent4">
                  <a:lumMod val="20000"/>
                  <a:lumOff val="80000"/>
                </a:schemeClr>
              </a:solidFill>
            </a:endParaRPr>
          </a:p>
        </p:txBody>
      </p:sp>
      <p:pic>
        <p:nvPicPr>
          <p:cNvPr id="1026" name="Picture 2" descr="أمريكا تعلق على تصويت السعودية ضد روسيا في الأمم المتحدة وتقديمها ...">
            <a:extLst>
              <a:ext uri="{FF2B5EF4-FFF2-40B4-BE49-F238E27FC236}">
                <a16:creationId xmlns:a16="http://schemas.microsoft.com/office/drawing/2014/main" id="{FAB5A251-7B74-AB25-C0AA-F43AE778B9F9}"/>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14216" r="22307" b="418"/>
          <a:stretch/>
        </p:blipFill>
        <p:spPr bwMode="auto">
          <a:xfrm>
            <a:off x="270612" y="1751220"/>
            <a:ext cx="3411174" cy="300736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1028" name="Picture 4" descr="Youtube Logo Sticker for iOS &amp; Android | GIPHY">
            <a:extLst>
              <a:ext uri="{FF2B5EF4-FFF2-40B4-BE49-F238E27FC236}">
                <a16:creationId xmlns:a16="http://schemas.microsoft.com/office/drawing/2014/main" id="{E33B078F-DD81-8A24-43D3-274DD197533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415481" y="3813861"/>
            <a:ext cx="1940560" cy="1940560"/>
          </a:xfrm>
          <a:prstGeom prst="rect">
            <a:avLst/>
          </a:prstGeom>
          <a:noFill/>
          <a:extLst>
            <a:ext uri="{909E8E84-426E-40DD-AFC4-6F175D3DCCD1}">
              <a14:hiddenFill xmlns:a14="http://schemas.microsoft.com/office/drawing/2010/main">
                <a:solidFill>
                  <a:srgbClr val="FFFFFF"/>
                </a:solidFill>
              </a14:hiddenFill>
            </a:ext>
          </a:extLst>
        </p:spPr>
      </p:pic>
      <p:sp>
        <p:nvSpPr>
          <p:cNvPr id="5" name="Explosion: 8 Points 4">
            <a:extLst>
              <a:ext uri="{FF2B5EF4-FFF2-40B4-BE49-F238E27FC236}">
                <a16:creationId xmlns:a16="http://schemas.microsoft.com/office/drawing/2014/main" id="{A9F95CCF-BD4E-B8A1-9100-0AC2978C2D94}"/>
              </a:ext>
            </a:extLst>
          </p:cNvPr>
          <p:cNvSpPr/>
          <p:nvPr/>
        </p:nvSpPr>
        <p:spPr>
          <a:xfrm>
            <a:off x="1734242" y="195111"/>
            <a:ext cx="1832709" cy="1400063"/>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Live </a:t>
            </a:r>
          </a:p>
          <a:p>
            <a:pPr algn="ctr"/>
            <a:r>
              <a:rPr lang="ar-EG" b="1" dirty="0">
                <a:ln w="0"/>
                <a:solidFill>
                  <a:schemeClr val="tx1"/>
                </a:solidFill>
                <a:effectLst>
                  <a:outerShdw blurRad="38100" dist="19050" dir="2700000" algn="tl" rotWithShape="0">
                    <a:schemeClr val="dk1">
                      <a:alpha val="40000"/>
                    </a:schemeClr>
                  </a:outerShdw>
                </a:effectLst>
              </a:rPr>
              <a:t>للاستزادة</a:t>
            </a:r>
            <a:endParaRPr lang="en-US" b="1" dirty="0">
              <a:ln w="0"/>
              <a:solidFill>
                <a:schemeClr val="tx1"/>
              </a:solidFill>
              <a:effectLst>
                <a:outerShdw blurRad="38100" dist="19050" dir="2700000" algn="tl" rotWithShape="0">
                  <a:schemeClr val="dk1">
                    <a:alpha val="40000"/>
                  </a:schemeClr>
                </a:outerShdw>
              </a:effectLst>
            </a:endParaRPr>
          </a:p>
        </p:txBody>
      </p:sp>
      <p:sp>
        <p:nvSpPr>
          <p:cNvPr id="9" name="Rectangle 8">
            <a:extLst>
              <a:ext uri="{FF2B5EF4-FFF2-40B4-BE49-F238E27FC236}">
                <a16:creationId xmlns:a16="http://schemas.microsoft.com/office/drawing/2014/main" id="{3D8953B3-14C9-CCA2-941A-2FCA56A6C911}"/>
              </a:ext>
            </a:extLst>
          </p:cNvPr>
          <p:cNvSpPr/>
          <p:nvPr/>
        </p:nvSpPr>
        <p:spPr>
          <a:xfrm>
            <a:off x="594360" y="5615915"/>
            <a:ext cx="1531620" cy="685941"/>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t>Min 3:11</a:t>
            </a:r>
          </a:p>
        </p:txBody>
      </p:sp>
    </p:spTree>
    <p:extLst>
      <p:ext uri="{BB962C8B-B14F-4D97-AF65-F5344CB8AC3E}">
        <p14:creationId xmlns:p14="http://schemas.microsoft.com/office/powerpoint/2010/main" val="232944791"/>
      </p:ext>
    </p:extLst>
  </p:cSld>
  <p:clrMapOvr>
    <a:masterClrMapping/>
  </p:clrMapOvr>
  <p:transition spd="slow">
    <p:comb/>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CCF9EFC-8CE2-5332-E7B5-F8D48970B785}"/>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C0C7657B-18BD-EA2C-87AA-FCD25F063CBA}"/>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7B7322C-97A7-3C08-6930-6DFBA8E189F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09F0D832-750B-8E02-65FB-D11BDC48B78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2AEEDED2-F7DF-DC0D-8B89-E8193E3431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24B50612-2D91-1535-6E84-1132AE9E7662}"/>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578E202A-4D82-CDA1-052D-78D9AFBB072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2050" name="Picture 2" descr="graphical user interface">
            <a:extLst>
              <a:ext uri="{FF2B5EF4-FFF2-40B4-BE49-F238E27FC236}">
                <a16:creationId xmlns:a16="http://schemas.microsoft.com/office/drawing/2014/main" id="{B68D37DC-0AE9-8ACA-5144-04C05D7D9A58}"/>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rcRect b="8331"/>
          <a:stretch/>
        </p:blipFill>
        <p:spPr bwMode="auto">
          <a:xfrm>
            <a:off x="2462091" y="127000"/>
            <a:ext cx="6858000" cy="6286616"/>
          </a:xfrm>
          <a:prstGeom prst="rect">
            <a:avLst/>
          </a:prstGeom>
          <a:noFill/>
          <a:extLst>
            <a:ext uri="{909E8E84-426E-40DD-AFC4-6F175D3DCCD1}">
              <a14:hiddenFill xmlns:a14="http://schemas.microsoft.com/office/drawing/2010/main">
                <a:solidFill>
                  <a:srgbClr val="FFFFFF"/>
                </a:solidFill>
              </a14:hiddenFill>
            </a:ext>
          </a:extLst>
        </p:spPr>
      </p:pic>
      <p:sp>
        <p:nvSpPr>
          <p:cNvPr id="5" name="Explosion: 8 Points 4">
            <a:extLst>
              <a:ext uri="{FF2B5EF4-FFF2-40B4-BE49-F238E27FC236}">
                <a16:creationId xmlns:a16="http://schemas.microsoft.com/office/drawing/2014/main" id="{59B2EA98-03E7-C03A-3865-7906A01E3093}"/>
              </a:ext>
            </a:extLst>
          </p:cNvPr>
          <p:cNvSpPr/>
          <p:nvPr/>
        </p:nvSpPr>
        <p:spPr>
          <a:xfrm>
            <a:off x="1734242" y="195111"/>
            <a:ext cx="1832709" cy="1400063"/>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Live </a:t>
            </a:r>
          </a:p>
          <a:p>
            <a:pPr algn="ctr"/>
            <a:r>
              <a:rPr lang="ar-EG" b="1" dirty="0">
                <a:ln w="0"/>
                <a:solidFill>
                  <a:schemeClr val="tx1"/>
                </a:solidFill>
                <a:effectLst>
                  <a:outerShdw blurRad="38100" dist="19050" dir="2700000" algn="tl" rotWithShape="0">
                    <a:schemeClr val="dk1">
                      <a:alpha val="40000"/>
                    </a:schemeClr>
                  </a:outerShdw>
                </a:effectLst>
              </a:rPr>
              <a:t>للاستزادة</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368043547"/>
      </p:ext>
    </p:extLst>
  </p:cSld>
  <p:clrMapOvr>
    <a:masterClrMapping/>
  </p:clrMapOvr>
  <p:transition spd="slow">
    <p:comb/>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21AB6C-6A0F-0E8C-CD37-A57759E57406}"/>
            </a:ext>
          </a:extLst>
        </p:cNvPr>
        <p:cNvGrpSpPr/>
        <p:nvPr/>
      </p:nvGrpSpPr>
      <p:grpSpPr>
        <a:xfrm>
          <a:off x="0" y="0"/>
          <a:ext cx="0" cy="0"/>
          <a:chOff x="0" y="0"/>
          <a:chExt cx="0" cy="0"/>
        </a:xfrm>
      </p:grpSpPr>
      <p:sp>
        <p:nvSpPr>
          <p:cNvPr id="17" name="TextBox 16">
            <a:extLst>
              <a:ext uri="{FF2B5EF4-FFF2-40B4-BE49-F238E27FC236}">
                <a16:creationId xmlns:a16="http://schemas.microsoft.com/office/drawing/2014/main" id="{156B0B1C-4A77-AEE3-3EEF-F29E6D26F9CD}"/>
              </a:ext>
            </a:extLst>
          </p:cNvPr>
          <p:cNvSpPr txBox="1"/>
          <p:nvPr/>
        </p:nvSpPr>
        <p:spPr>
          <a:xfrm>
            <a:off x="3048001" y="764121"/>
            <a:ext cx="5897880" cy="584775"/>
          </a:xfrm>
          <a:prstGeom prst="rect">
            <a:avLst/>
          </a:prstGeom>
          <a:noFill/>
        </p:spPr>
        <p:txBody>
          <a:bodyPr wrap="square" rtlCol="0">
            <a:spAutoFit/>
          </a:bodyPr>
          <a:lstStyle/>
          <a:p>
            <a:pPr algn="ctr" rtl="1"/>
            <a:r>
              <a:rPr lang="ar-EG" sz="3200" b="1" dirty="0">
                <a:solidFill>
                  <a:srgbClr val="FFFF00"/>
                </a:solidFill>
                <a:latin typeface="Times New Roman" panose="02020603050405020304" pitchFamily="18" charset="0"/>
                <a:cs typeface="Times New Roman" panose="02020603050405020304" pitchFamily="18" charset="0"/>
              </a:rPr>
              <a:t>مقياس الإقناع</a:t>
            </a:r>
          </a:p>
        </p:txBody>
      </p:sp>
      <p:sp>
        <p:nvSpPr>
          <p:cNvPr id="29" name="Rectangle 28">
            <a:extLst>
              <a:ext uri="{FF2B5EF4-FFF2-40B4-BE49-F238E27FC236}">
                <a16:creationId xmlns:a16="http://schemas.microsoft.com/office/drawing/2014/main" id="{B1C96401-CA2B-9026-B703-ADC737C67204}"/>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DC66C32-ED90-CF26-B6EE-CDE74B144724}"/>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06320F29-C89E-C3D5-B434-38B41D7EB081}"/>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0F3407C2-D44F-5416-72D7-584C492E4FE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A64AAA14-E245-2EE5-2A5B-41E87E53BEF4}"/>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B828ACD-B3A0-E795-8436-32228E74E585}"/>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FB1F7098-8F30-77DC-A789-0EDB7D256847}"/>
              </a:ext>
            </a:extLst>
          </p:cNvPr>
          <p:cNvSpPr txBox="1"/>
          <p:nvPr/>
        </p:nvSpPr>
        <p:spPr>
          <a:xfrm>
            <a:off x="2030584" y="2158301"/>
            <a:ext cx="7620000" cy="646331"/>
          </a:xfrm>
          <a:prstGeom prst="rect">
            <a:avLst/>
          </a:prstGeom>
          <a:noFill/>
        </p:spPr>
        <p:txBody>
          <a:bodyPr wrap="square">
            <a:spAutoFit/>
          </a:bodyPr>
          <a:lstStyle/>
          <a:p>
            <a:pPr algn="just" rtl="1"/>
            <a:r>
              <a:rPr lang="ar-EG" sz="3600" b="0" i="0" dirty="0">
                <a:solidFill>
                  <a:schemeClr val="accent4">
                    <a:lumMod val="20000"/>
                    <a:lumOff val="80000"/>
                  </a:schemeClr>
                </a:solidFill>
                <a:effectLst/>
                <a:latin typeface="-apple-system"/>
              </a:rPr>
              <a:t>يوضح درجة ذكائك </a:t>
            </a:r>
            <a:r>
              <a:rPr lang="ar-EG" sz="3600" b="0" i="0" dirty="0" err="1">
                <a:solidFill>
                  <a:schemeClr val="accent4">
                    <a:lumMod val="20000"/>
                    <a:lumOff val="80000"/>
                  </a:schemeClr>
                </a:solidFill>
                <a:effectLst/>
                <a:latin typeface="-apple-system"/>
              </a:rPr>
              <a:t>الإقناعي</a:t>
            </a:r>
            <a:r>
              <a:rPr lang="ar-EG" sz="3600" b="0" i="0" dirty="0">
                <a:solidFill>
                  <a:schemeClr val="accent4">
                    <a:lumMod val="20000"/>
                    <a:lumOff val="80000"/>
                  </a:schemeClr>
                </a:solidFill>
                <a:effectLst/>
                <a:latin typeface="-apple-system"/>
              </a:rPr>
              <a:t> من خلال 60 سؤال</a:t>
            </a:r>
            <a:endParaRPr lang="en-US" sz="3600" dirty="0">
              <a:solidFill>
                <a:schemeClr val="accent4">
                  <a:lumMod val="20000"/>
                  <a:lumOff val="80000"/>
                </a:schemeClr>
              </a:solidFill>
            </a:endParaRPr>
          </a:p>
        </p:txBody>
      </p:sp>
      <p:pic>
        <p:nvPicPr>
          <p:cNvPr id="9" name="Picture 8">
            <a:extLst>
              <a:ext uri="{FF2B5EF4-FFF2-40B4-BE49-F238E27FC236}">
                <a16:creationId xmlns:a16="http://schemas.microsoft.com/office/drawing/2014/main" id="{0C5C4420-1FBB-71FA-E8D1-BBA280E6F805}"/>
              </a:ext>
            </a:extLst>
          </p:cNvPr>
          <p:cNvPicPr>
            <a:picLocks noChangeAspect="1"/>
          </p:cNvPicPr>
          <p:nvPr/>
        </p:nvPicPr>
        <p:blipFill rotWithShape="1">
          <a:blip r:embed="rId3">
            <a:extLst>
              <a:ext uri="{28A0092B-C50C-407E-A947-70E740481C1C}">
                <a14:useLocalDpi xmlns:a14="http://schemas.microsoft.com/office/drawing/2010/main" val="0"/>
              </a:ext>
            </a:extLst>
          </a:blip>
          <a:srcRect l="17742" t="16103" r="17751"/>
          <a:stretch/>
        </p:blipFill>
        <p:spPr>
          <a:xfrm>
            <a:off x="4132521" y="3035621"/>
            <a:ext cx="3926957" cy="3058258"/>
          </a:xfrm>
          <a:prstGeom prst="rect">
            <a:avLst/>
          </a:prstGeom>
        </p:spPr>
      </p:pic>
      <p:sp>
        <p:nvSpPr>
          <p:cNvPr id="5" name="Explosion: 8 Points 4">
            <a:extLst>
              <a:ext uri="{FF2B5EF4-FFF2-40B4-BE49-F238E27FC236}">
                <a16:creationId xmlns:a16="http://schemas.microsoft.com/office/drawing/2014/main" id="{A4756A4B-8F02-AFE2-23A4-D65F498D1F52}"/>
              </a:ext>
            </a:extLst>
          </p:cNvPr>
          <p:cNvSpPr/>
          <p:nvPr/>
        </p:nvSpPr>
        <p:spPr>
          <a:xfrm>
            <a:off x="1734242" y="195111"/>
            <a:ext cx="1832709" cy="1400063"/>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Live </a:t>
            </a:r>
          </a:p>
          <a:p>
            <a:pPr algn="ctr"/>
            <a:r>
              <a:rPr lang="ar-EG" b="1" dirty="0">
                <a:ln w="0"/>
                <a:solidFill>
                  <a:schemeClr val="tx1"/>
                </a:solidFill>
                <a:effectLst>
                  <a:outerShdw blurRad="38100" dist="19050" dir="2700000" algn="tl" rotWithShape="0">
                    <a:schemeClr val="dk1">
                      <a:alpha val="40000"/>
                    </a:schemeClr>
                  </a:outerShdw>
                </a:effectLst>
              </a:rPr>
              <a:t>للاستزادة</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381982204"/>
      </p:ext>
    </p:extLst>
  </p:cSld>
  <p:clrMapOvr>
    <a:masterClrMapping/>
  </p:clrMapOvr>
  <p:transition spd="slow">
    <p:comb/>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Picture 12">
            <a:extLst>
              <a:ext uri="{FF2B5EF4-FFF2-40B4-BE49-F238E27FC236}">
                <a16:creationId xmlns:a16="http://schemas.microsoft.com/office/drawing/2014/main" id="{512A17A5-7AF0-F648-1613-1684FFCECEC1}"/>
              </a:ext>
            </a:extLst>
          </p:cNvPr>
          <p:cNvPicPr>
            <a:picLocks noChangeAspect="1"/>
          </p:cNvPicPr>
          <p:nvPr/>
        </p:nvPicPr>
        <p:blipFill rotWithShape="1">
          <a:blip r:embed="rId3">
            <a:extLst>
              <a:ext uri="{28A0092B-C50C-407E-A947-70E740481C1C}">
                <a14:useLocalDpi xmlns:a14="http://schemas.microsoft.com/office/drawing/2010/main" val="0"/>
              </a:ext>
            </a:extLst>
          </a:blip>
          <a:srcRect b="6751"/>
          <a:stretch/>
        </p:blipFill>
        <p:spPr>
          <a:xfrm>
            <a:off x="2646034" y="952879"/>
            <a:ext cx="5734493" cy="5348977"/>
          </a:xfrm>
          <a:prstGeom prst="rect">
            <a:avLst/>
          </a:prstGeom>
        </p:spPr>
      </p:pic>
      <p:sp>
        <p:nvSpPr>
          <p:cNvPr id="15" name="TextBox 14">
            <a:extLst>
              <a:ext uri="{FF2B5EF4-FFF2-40B4-BE49-F238E27FC236}">
                <a16:creationId xmlns:a16="http://schemas.microsoft.com/office/drawing/2014/main" id="{9BB4BE29-5A0E-B6E9-9996-15D7EB79153B}"/>
              </a:ext>
            </a:extLst>
          </p:cNvPr>
          <p:cNvSpPr txBox="1"/>
          <p:nvPr/>
        </p:nvSpPr>
        <p:spPr>
          <a:xfrm>
            <a:off x="3451454" y="5744813"/>
            <a:ext cx="4866640" cy="584775"/>
          </a:xfrm>
          <a:prstGeom prst="rect">
            <a:avLst/>
          </a:prstGeom>
          <a:noFill/>
        </p:spPr>
        <p:txBody>
          <a:bodyPr wrap="square">
            <a:spAutoFit/>
          </a:bodyPr>
          <a:lstStyle/>
          <a:p>
            <a:pPr algn="r" rtl="1"/>
            <a:r>
              <a:rPr lang="ar-EG" sz="1600" dirty="0">
                <a:hlinkClick r:id="rId4"/>
              </a:rPr>
              <a:t>المصدر:</a:t>
            </a:r>
            <a:endParaRPr lang="en-US" sz="1600" dirty="0">
              <a:hlinkClick r:id="rId4"/>
            </a:endParaRPr>
          </a:p>
          <a:p>
            <a:pPr algn="r" rtl="1"/>
            <a:r>
              <a:rPr lang="ar-EG" sz="1600" dirty="0">
                <a:hlinkClick r:id="rId4"/>
              </a:rPr>
              <a:t>ماهي مهارات الإقناع والتأثير وكيف يمكنك تطويرها؟ (</a:t>
            </a:r>
            <a:r>
              <a:rPr lang="en-US" sz="1600" dirty="0">
                <a:hlinkClick r:id="rId4"/>
              </a:rPr>
              <a:t>for9a.com)</a:t>
            </a:r>
            <a:endParaRPr lang="en-US" sz="1600" dirty="0"/>
          </a:p>
        </p:txBody>
      </p:sp>
      <p:sp>
        <p:nvSpPr>
          <p:cNvPr id="5" name="Explosion: 8 Points 4">
            <a:extLst>
              <a:ext uri="{FF2B5EF4-FFF2-40B4-BE49-F238E27FC236}">
                <a16:creationId xmlns:a16="http://schemas.microsoft.com/office/drawing/2014/main" id="{BBEC2F11-03A6-F9B1-DE01-4A484EAD58D9}"/>
              </a:ext>
            </a:extLst>
          </p:cNvPr>
          <p:cNvSpPr/>
          <p:nvPr/>
        </p:nvSpPr>
        <p:spPr>
          <a:xfrm>
            <a:off x="1734242" y="195111"/>
            <a:ext cx="1832709" cy="1400063"/>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Live </a:t>
            </a:r>
          </a:p>
          <a:p>
            <a:pPr algn="ctr"/>
            <a:r>
              <a:rPr lang="ar-EG" b="1" dirty="0">
                <a:ln w="0"/>
                <a:solidFill>
                  <a:schemeClr val="tx1"/>
                </a:solidFill>
                <a:effectLst>
                  <a:outerShdw blurRad="38100" dist="19050" dir="2700000" algn="tl" rotWithShape="0">
                    <a:schemeClr val="dk1">
                      <a:alpha val="40000"/>
                    </a:schemeClr>
                  </a:outerShdw>
                </a:effectLst>
              </a:rPr>
              <a:t>للاستزادة</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913909250"/>
      </p:ext>
    </p:extLst>
  </p:cSld>
  <p:clrMapOvr>
    <a:masterClrMapping/>
  </p:clrMapOvr>
  <p:transition spd="slow">
    <p:comb/>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F8B9A5-18DA-B2F0-4E7C-C4AC432D4F4E}"/>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1293B39-1700-E337-F3C0-7BAED11EA12B}"/>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2C74E49-2B8B-AB87-67E9-1EEC3A8CE6B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EA450DEF-08F7-4186-B799-7D4E5FA584D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3C53F0B8-CD44-0653-61D1-78AF16C04323}"/>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4BC45F1A-5698-E0EC-CC6F-955A1523CF3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B36A1F7B-5C49-99A7-D0F9-13451A5177D5}"/>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7" name="Picture 6">
            <a:extLst>
              <a:ext uri="{FF2B5EF4-FFF2-40B4-BE49-F238E27FC236}">
                <a16:creationId xmlns:a16="http://schemas.microsoft.com/office/drawing/2014/main" id="{94B7A22B-68FF-EEF5-A0E3-17F7DE327775}"/>
              </a:ext>
            </a:extLst>
          </p:cNvPr>
          <p:cNvPicPr>
            <a:picLocks noChangeAspect="1"/>
          </p:cNvPicPr>
          <p:nvPr/>
        </p:nvPicPr>
        <p:blipFill rotWithShape="1">
          <a:blip r:embed="rId3">
            <a:extLst>
              <a:ext uri="{28A0092B-C50C-407E-A947-70E740481C1C}">
                <a14:useLocalDpi xmlns:a14="http://schemas.microsoft.com/office/drawing/2010/main" val="0"/>
              </a:ext>
            </a:extLst>
          </a:blip>
          <a:srcRect t="20104" b="19482"/>
          <a:stretch/>
        </p:blipFill>
        <p:spPr>
          <a:xfrm>
            <a:off x="7741920" y="2414012"/>
            <a:ext cx="3815080" cy="2304877"/>
          </a:xfrm>
          <a:prstGeom prst="rect">
            <a:avLst/>
          </a:prstGeom>
        </p:spPr>
      </p:pic>
      <p:sp>
        <p:nvSpPr>
          <p:cNvPr id="10" name="TextBox 9">
            <a:extLst>
              <a:ext uri="{FF2B5EF4-FFF2-40B4-BE49-F238E27FC236}">
                <a16:creationId xmlns:a16="http://schemas.microsoft.com/office/drawing/2014/main" id="{78AE8DA8-D3C4-897F-17C1-E3CDC918135F}"/>
              </a:ext>
            </a:extLst>
          </p:cNvPr>
          <p:cNvSpPr txBox="1"/>
          <p:nvPr/>
        </p:nvSpPr>
        <p:spPr>
          <a:xfrm>
            <a:off x="1066346" y="1953736"/>
            <a:ext cx="6400800" cy="3539430"/>
          </a:xfrm>
          <a:prstGeom prst="rect">
            <a:avLst/>
          </a:prstGeom>
          <a:noFill/>
        </p:spPr>
        <p:txBody>
          <a:bodyPr wrap="square">
            <a:spAutoFit/>
          </a:bodyPr>
          <a:lstStyle/>
          <a:p>
            <a:pPr algn="just" rtl="1"/>
            <a:r>
              <a:rPr lang="ar-EG" sz="2800" b="1" i="0" dirty="0">
                <a:solidFill>
                  <a:schemeClr val="bg1"/>
                </a:solidFill>
                <a:effectLst/>
                <a:latin typeface="Cairo"/>
              </a:rPr>
              <a:t>الترهيب والتخويف أو الابتزاز كلّها أساليب غير فعّالة للإقناع. فالعديد من </a:t>
            </a:r>
            <a:r>
              <a:rPr lang="ar-EG" sz="2800" b="1" i="0" dirty="0">
                <a:solidFill>
                  <a:srgbClr val="FF0000"/>
                </a:solidFill>
                <a:effectLst/>
                <a:latin typeface="Cairo"/>
              </a:rPr>
              <a:t>الدراسات والأبحاث </a:t>
            </a:r>
            <a:r>
              <a:rPr lang="ar-EG" sz="2800" b="1" i="0" dirty="0">
                <a:solidFill>
                  <a:schemeClr val="bg1"/>
                </a:solidFill>
                <a:effectLst/>
                <a:latin typeface="Cairo"/>
              </a:rPr>
              <a:t>العالمية تثبت أنّ الإنتاجية تكون دائمًا أعلى عندما </a:t>
            </a:r>
            <a:r>
              <a:rPr lang="ar-EG" sz="2800" b="1" i="0" dirty="0">
                <a:solidFill>
                  <a:srgbClr val="FF0000"/>
                </a:solidFill>
                <a:effectLst/>
                <a:latin typeface="Cairo"/>
              </a:rPr>
              <a:t>ننجز المهام برغبتنا</a:t>
            </a:r>
            <a:r>
              <a:rPr lang="ar-EG" sz="2800" b="1" i="0" dirty="0">
                <a:solidFill>
                  <a:schemeClr val="bg1"/>
                </a:solidFill>
                <a:effectLst/>
                <a:latin typeface="Cairo"/>
              </a:rPr>
              <a:t>. قد يفعل الآخرون ما تطلبه منهم في حال استخدمت القوّة معهم، لكن ثق أنّ ذلك لن يكون إلاّ لفترة قصيرة خلال وجودك حولهم. وفي اللحظة التي تبتعد فيها، ستقلّ الإنتاجية ويتراجع كلّ شيء، نظرًا لانعدام الحافز الشخصي.</a:t>
            </a:r>
            <a:endParaRPr lang="en-US" sz="2800" b="1" dirty="0">
              <a:solidFill>
                <a:schemeClr val="bg1"/>
              </a:solidFill>
            </a:endParaRPr>
          </a:p>
        </p:txBody>
      </p:sp>
      <p:sp>
        <p:nvSpPr>
          <p:cNvPr id="5" name="Explosion: 8 Points 4">
            <a:extLst>
              <a:ext uri="{FF2B5EF4-FFF2-40B4-BE49-F238E27FC236}">
                <a16:creationId xmlns:a16="http://schemas.microsoft.com/office/drawing/2014/main" id="{FEAAACD0-13B5-59DB-7BDB-129003562ED6}"/>
              </a:ext>
            </a:extLst>
          </p:cNvPr>
          <p:cNvSpPr/>
          <p:nvPr/>
        </p:nvSpPr>
        <p:spPr>
          <a:xfrm>
            <a:off x="1734242" y="195111"/>
            <a:ext cx="1832709" cy="1400063"/>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Live </a:t>
            </a:r>
          </a:p>
          <a:p>
            <a:pPr algn="ctr"/>
            <a:r>
              <a:rPr lang="ar-EG" b="1" dirty="0">
                <a:ln w="0"/>
                <a:solidFill>
                  <a:schemeClr val="tx1"/>
                </a:solidFill>
                <a:effectLst>
                  <a:outerShdw blurRad="38100" dist="19050" dir="2700000" algn="tl" rotWithShape="0">
                    <a:schemeClr val="dk1">
                      <a:alpha val="40000"/>
                    </a:schemeClr>
                  </a:outerShdw>
                </a:effectLst>
              </a:rPr>
              <a:t>للاستزادة</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198887931"/>
      </p:ext>
    </p:extLst>
  </p:cSld>
  <p:clrMapOvr>
    <a:masterClrMapping/>
  </p:clrMapOvr>
  <p:transition spd="slow">
    <p:comb/>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8F48B70-9D91-B5AF-7E8E-169FAA2E51D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6AD10CDB-EB56-61EE-3CBB-331FF09DF087}"/>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F1E4840-7721-EEB6-E883-9E26C6AAA98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5DA8E34-671C-43C6-5BE8-82BF4B1FFC07}"/>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E169B95A-3ADD-9FB5-0568-826F57FF6526}"/>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D7ABCEAE-0DC5-EB16-618D-3F963AAF0F51}"/>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28346F99-FD1D-432C-5EE9-3946375DAD22}"/>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A68FF11-F149-D693-C079-43CB8F512631}"/>
              </a:ext>
            </a:extLst>
          </p:cNvPr>
          <p:cNvSpPr txBox="1"/>
          <p:nvPr/>
        </p:nvSpPr>
        <p:spPr>
          <a:xfrm>
            <a:off x="1066346" y="1953736"/>
            <a:ext cx="6400800" cy="3108543"/>
          </a:xfrm>
          <a:prstGeom prst="rect">
            <a:avLst/>
          </a:prstGeom>
          <a:noFill/>
        </p:spPr>
        <p:txBody>
          <a:bodyPr wrap="square">
            <a:spAutoFit/>
          </a:bodyPr>
          <a:lstStyle/>
          <a:p>
            <a:pPr algn="just" rtl="1"/>
            <a:r>
              <a:rPr lang="ar-EG" sz="2800" b="1" i="0" dirty="0">
                <a:solidFill>
                  <a:schemeClr val="bg1"/>
                </a:solidFill>
                <a:effectLst/>
                <a:latin typeface="Cairo"/>
              </a:rPr>
              <a:t>يعتقد البعض أن تذكير الآخرين باستمرار حول ضرورة القيام بأمر معيّن سيدفعهم في نهاية المطاف لفعل ذلك. لكن هذا الأسلوب خاطئ تمامًا، وهو أبعد ما يكون عن فن الإقناع. فحتى لو نفّذ البعض ما تطلبه منهم بعد تذكير وإلحاح، </a:t>
            </a:r>
            <a:r>
              <a:rPr lang="ar-EG" sz="2800" b="1" i="0" dirty="0">
                <a:solidFill>
                  <a:srgbClr val="FF0000"/>
                </a:solidFill>
                <a:effectLst/>
                <a:latin typeface="Cairo"/>
              </a:rPr>
              <a:t>سيفعلون ذلك بهدف التخلّص منك </a:t>
            </a:r>
            <a:r>
              <a:rPr lang="ar-EG" sz="2800" b="1" i="0" dirty="0">
                <a:solidFill>
                  <a:schemeClr val="bg1"/>
                </a:solidFill>
                <a:effectLst/>
                <a:latin typeface="Cairo"/>
              </a:rPr>
              <a:t>ومن إلحاحك! في حين </a:t>
            </a:r>
            <a:r>
              <a:rPr lang="ar-EG" sz="2800" b="1" i="0" dirty="0">
                <a:solidFill>
                  <a:srgbClr val="FF0000"/>
                </a:solidFill>
                <a:effectLst/>
                <a:latin typeface="Cairo"/>
              </a:rPr>
              <a:t>قد يغضب منك البعض الآخر </a:t>
            </a:r>
            <a:r>
              <a:rPr lang="ar-EG" sz="2800" b="1" i="0" dirty="0">
                <a:solidFill>
                  <a:schemeClr val="bg1"/>
                </a:solidFill>
                <a:effectLst/>
                <a:latin typeface="Cairo"/>
              </a:rPr>
              <a:t>ويصدّونك بقوّة.</a:t>
            </a:r>
            <a:endParaRPr lang="en-US" sz="2800" b="1" dirty="0">
              <a:solidFill>
                <a:schemeClr val="bg1"/>
              </a:solidFill>
            </a:endParaRPr>
          </a:p>
        </p:txBody>
      </p:sp>
      <p:pic>
        <p:nvPicPr>
          <p:cNvPr id="9" name="Picture 8">
            <a:extLst>
              <a:ext uri="{FF2B5EF4-FFF2-40B4-BE49-F238E27FC236}">
                <a16:creationId xmlns:a16="http://schemas.microsoft.com/office/drawing/2014/main" id="{AC538E2A-008E-7FDB-3E32-7E24242EC7A1}"/>
              </a:ext>
            </a:extLst>
          </p:cNvPr>
          <p:cNvPicPr>
            <a:picLocks noChangeAspect="1"/>
          </p:cNvPicPr>
          <p:nvPr/>
        </p:nvPicPr>
        <p:blipFill rotWithShape="1">
          <a:blip r:embed="rId3">
            <a:extLst>
              <a:ext uri="{28A0092B-C50C-407E-A947-70E740481C1C}">
                <a14:useLocalDpi xmlns:a14="http://schemas.microsoft.com/office/drawing/2010/main" val="0"/>
              </a:ext>
            </a:extLst>
          </a:blip>
          <a:srcRect t="21235" b="21234"/>
          <a:stretch/>
        </p:blipFill>
        <p:spPr>
          <a:xfrm>
            <a:off x="7701272" y="2401151"/>
            <a:ext cx="4179553" cy="2404529"/>
          </a:xfrm>
          <a:prstGeom prst="rect">
            <a:avLst/>
          </a:prstGeom>
        </p:spPr>
      </p:pic>
      <p:sp>
        <p:nvSpPr>
          <p:cNvPr id="5" name="Explosion: 8 Points 4">
            <a:extLst>
              <a:ext uri="{FF2B5EF4-FFF2-40B4-BE49-F238E27FC236}">
                <a16:creationId xmlns:a16="http://schemas.microsoft.com/office/drawing/2014/main" id="{27AFFF57-474C-6034-81B5-25242F73D678}"/>
              </a:ext>
            </a:extLst>
          </p:cNvPr>
          <p:cNvSpPr/>
          <p:nvPr/>
        </p:nvSpPr>
        <p:spPr>
          <a:xfrm>
            <a:off x="1734242" y="195111"/>
            <a:ext cx="1832709" cy="1400063"/>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Live </a:t>
            </a:r>
          </a:p>
          <a:p>
            <a:pPr algn="ctr"/>
            <a:r>
              <a:rPr lang="ar-EG" b="1" dirty="0">
                <a:ln w="0"/>
                <a:solidFill>
                  <a:schemeClr val="tx1"/>
                </a:solidFill>
                <a:effectLst>
                  <a:outerShdw blurRad="38100" dist="19050" dir="2700000" algn="tl" rotWithShape="0">
                    <a:schemeClr val="dk1">
                      <a:alpha val="40000"/>
                    </a:schemeClr>
                  </a:outerShdw>
                </a:effectLst>
              </a:rPr>
              <a:t>للاستزادة</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529304456"/>
      </p:ext>
    </p:extLst>
  </p:cSld>
  <p:clrMapOvr>
    <a:masterClrMapping/>
  </p:clrMapOvr>
  <p:transition spd="slow">
    <p:comb/>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EF5026-52AA-3F42-159D-13C8F6BE5C35}"/>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E8BE6ADC-DAC2-F312-95BD-CBE465D08BE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72113B0-DA41-8042-BD52-E0E17CA9F8F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864CA4B6-9EEE-41DD-43E0-2E8634C15FE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A33309D-8D32-C5CD-54C4-6A3463A5813A}"/>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08EE7676-1A31-3A0C-C514-FE850F1FB475}"/>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4B4B5367-4AD7-CA63-F679-E21259AAF46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E3FB3F1B-3922-97D1-7858-D41A64AB3B6A}"/>
              </a:ext>
            </a:extLst>
          </p:cNvPr>
          <p:cNvSpPr txBox="1"/>
          <p:nvPr/>
        </p:nvSpPr>
        <p:spPr>
          <a:xfrm>
            <a:off x="1066346" y="1580876"/>
            <a:ext cx="6400800" cy="4832092"/>
          </a:xfrm>
          <a:prstGeom prst="rect">
            <a:avLst/>
          </a:prstGeom>
          <a:noFill/>
        </p:spPr>
        <p:txBody>
          <a:bodyPr wrap="square">
            <a:spAutoFit/>
          </a:bodyPr>
          <a:lstStyle/>
          <a:p>
            <a:pPr algn="just" rtl="1"/>
            <a:r>
              <a:rPr lang="ar-EG" sz="2800" b="1" i="0" dirty="0">
                <a:solidFill>
                  <a:schemeClr val="bg1"/>
                </a:solidFill>
                <a:effectLst/>
                <a:latin typeface="Cairo"/>
              </a:rPr>
              <a:t>يُخيّل للبعض أنّ إظهار الحماس والشغف هو السبيل الوحيد لإقناع الآخرين والتأثير فيهم. لا أحد ينكر بالطبع أهميّة امتلاك الشغف والحماسة في تحقيق الأهداف، والتأثير على آراء الآخرين، لكن المبالغة والإفراط فيهما سيأتي بنتائج عكسية حتمًا.</a:t>
            </a:r>
          </a:p>
          <a:p>
            <a:pPr algn="just" rtl="1"/>
            <a:endParaRPr lang="ar-EG" sz="2800" b="1" i="0" dirty="0">
              <a:solidFill>
                <a:schemeClr val="bg1"/>
              </a:solidFill>
              <a:effectLst/>
              <a:latin typeface="Cairo"/>
            </a:endParaRPr>
          </a:p>
          <a:p>
            <a:pPr algn="just" rtl="1"/>
            <a:r>
              <a:rPr lang="ar-EG" sz="2800" b="1" i="0" dirty="0">
                <a:solidFill>
                  <a:schemeClr val="bg1"/>
                </a:solidFill>
                <a:effectLst/>
                <a:latin typeface="Cairo"/>
              </a:rPr>
              <a:t>يعتمد الأمر أيضًا على الثقافات والمجتمعات المختلفة، فلكلّ منها معاييرها الخاصّة فيما يتعلّق بالإتيكيت والأوساط المهنية، والحماس الذي يتمّ التشجيع عليه في شركة معيّنة قد لا يكون موضع ترحيب في شركة أخرى.</a:t>
            </a:r>
            <a:endParaRPr lang="en-US" sz="2800" b="1" dirty="0">
              <a:solidFill>
                <a:schemeClr val="bg1"/>
              </a:solidFill>
            </a:endParaRPr>
          </a:p>
        </p:txBody>
      </p:sp>
      <p:pic>
        <p:nvPicPr>
          <p:cNvPr id="7" name="Picture 6">
            <a:extLst>
              <a:ext uri="{FF2B5EF4-FFF2-40B4-BE49-F238E27FC236}">
                <a16:creationId xmlns:a16="http://schemas.microsoft.com/office/drawing/2014/main" id="{246DA518-FC15-1C50-E1F6-CD69019C99EF}"/>
              </a:ext>
            </a:extLst>
          </p:cNvPr>
          <p:cNvPicPr>
            <a:picLocks noChangeAspect="1"/>
          </p:cNvPicPr>
          <p:nvPr/>
        </p:nvPicPr>
        <p:blipFill rotWithShape="1">
          <a:blip r:embed="rId3">
            <a:extLst>
              <a:ext uri="{28A0092B-C50C-407E-A947-70E740481C1C}">
                <a14:useLocalDpi xmlns:a14="http://schemas.microsoft.com/office/drawing/2010/main" val="0"/>
              </a:ext>
            </a:extLst>
          </a:blip>
          <a:srcRect t="26148" b="22593"/>
          <a:stretch/>
        </p:blipFill>
        <p:spPr>
          <a:xfrm>
            <a:off x="7670832" y="2368548"/>
            <a:ext cx="4136356" cy="2120904"/>
          </a:xfrm>
          <a:prstGeom prst="rect">
            <a:avLst/>
          </a:prstGeom>
        </p:spPr>
      </p:pic>
      <p:sp>
        <p:nvSpPr>
          <p:cNvPr id="5" name="Explosion: 8 Points 4">
            <a:extLst>
              <a:ext uri="{FF2B5EF4-FFF2-40B4-BE49-F238E27FC236}">
                <a16:creationId xmlns:a16="http://schemas.microsoft.com/office/drawing/2014/main" id="{9B54D308-555B-A29A-A36D-079F473C7B0E}"/>
              </a:ext>
            </a:extLst>
          </p:cNvPr>
          <p:cNvSpPr/>
          <p:nvPr/>
        </p:nvSpPr>
        <p:spPr>
          <a:xfrm>
            <a:off x="1734242" y="195111"/>
            <a:ext cx="1832709" cy="1400063"/>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Live </a:t>
            </a:r>
          </a:p>
          <a:p>
            <a:pPr algn="ctr"/>
            <a:r>
              <a:rPr lang="ar-EG" b="1" dirty="0">
                <a:ln w="0"/>
                <a:solidFill>
                  <a:schemeClr val="tx1"/>
                </a:solidFill>
                <a:effectLst>
                  <a:outerShdw blurRad="38100" dist="19050" dir="2700000" algn="tl" rotWithShape="0">
                    <a:schemeClr val="dk1">
                      <a:alpha val="40000"/>
                    </a:schemeClr>
                  </a:outerShdw>
                </a:effectLst>
              </a:rPr>
              <a:t>للاستزادة</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09520861"/>
      </p:ext>
    </p:extLst>
  </p:cSld>
  <p:clrMapOvr>
    <a:masterClrMapping/>
  </p:clrMapOvr>
  <p:transition spd="slow">
    <p:comb/>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14E8301-55C5-2EB9-B6F1-207B76DA3F67}"/>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FB1D052-9FCE-54F2-C77B-39E7E4672C26}"/>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7F1A0E5-0195-CA95-D64F-D615DD8DE77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283D03-1F1B-2E8C-36DB-254D8315E646}"/>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DAE9C14A-DC8F-DEF8-2ADC-C9DB59C2BE16}"/>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8EE63FEF-0FCF-8503-1ADC-A2A87EEA148E}"/>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93FB6806-AC66-24CB-B97E-4EF6AB1BF5BF}"/>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BE76056-1B5A-0EEC-0CFE-C399A4207D72}"/>
              </a:ext>
            </a:extLst>
          </p:cNvPr>
          <p:cNvSpPr txBox="1"/>
          <p:nvPr/>
        </p:nvSpPr>
        <p:spPr>
          <a:xfrm>
            <a:off x="1066346" y="1510424"/>
            <a:ext cx="6400800" cy="3970318"/>
          </a:xfrm>
          <a:prstGeom prst="rect">
            <a:avLst/>
          </a:prstGeom>
          <a:noFill/>
        </p:spPr>
        <p:txBody>
          <a:bodyPr wrap="square">
            <a:spAutoFit/>
          </a:bodyPr>
          <a:lstStyle/>
          <a:p>
            <a:pPr algn="just" rtl="1"/>
            <a:r>
              <a:rPr lang="ar-EG" sz="2800" b="1" i="0" dirty="0">
                <a:solidFill>
                  <a:schemeClr val="bg1"/>
                </a:solidFill>
                <a:effectLst/>
                <a:latin typeface="Cairo"/>
              </a:rPr>
              <a:t>العثور على النقاط المشتركة هو أحد أقدم الوسائل المستخدمة في بناء التواصل الإنساني. قد تكون هذه النقاط أيّ شيء يخطر ببالك، كالانزعاج المشترك من الجوّ الماطر، أو الاهتمام المشترك بنوع معيّن من الفنون أو الموسيقى. مثل هذه الأمور ستجعل الطرف الآخر يشعر بأنه مرتبط بك على نحو ما، ويمكنك بعدها الاستفادة من هذه المشاعر في بناء الثقة المتبادلة التي تعدّ عنصرًا أساسيًا من عناصر الإقناع. فلن تتمكّن من إقناع أحدهم بأمر ما إن لم يكن واثقًا بك.</a:t>
            </a:r>
            <a:endParaRPr lang="en-US" sz="2800" b="1" dirty="0">
              <a:solidFill>
                <a:schemeClr val="bg1"/>
              </a:solidFill>
            </a:endParaRPr>
          </a:p>
        </p:txBody>
      </p:sp>
      <p:pic>
        <p:nvPicPr>
          <p:cNvPr id="9" name="Picture 8">
            <a:extLst>
              <a:ext uri="{FF2B5EF4-FFF2-40B4-BE49-F238E27FC236}">
                <a16:creationId xmlns:a16="http://schemas.microsoft.com/office/drawing/2014/main" id="{3FCD63E8-42F8-2A52-52E2-C469E2FAF7C1}"/>
              </a:ext>
            </a:extLst>
          </p:cNvPr>
          <p:cNvPicPr>
            <a:picLocks noChangeAspect="1"/>
          </p:cNvPicPr>
          <p:nvPr/>
        </p:nvPicPr>
        <p:blipFill rotWithShape="1">
          <a:blip r:embed="rId3">
            <a:extLst>
              <a:ext uri="{28A0092B-C50C-407E-A947-70E740481C1C}">
                <a14:useLocalDpi xmlns:a14="http://schemas.microsoft.com/office/drawing/2010/main" val="0"/>
              </a:ext>
            </a:extLst>
          </a:blip>
          <a:srcRect t="26222" b="21185"/>
          <a:stretch/>
        </p:blipFill>
        <p:spPr>
          <a:xfrm>
            <a:off x="7650189" y="2185184"/>
            <a:ext cx="4219569" cy="2219181"/>
          </a:xfrm>
          <a:prstGeom prst="rect">
            <a:avLst/>
          </a:prstGeom>
        </p:spPr>
      </p:pic>
      <p:pic>
        <p:nvPicPr>
          <p:cNvPr id="3080" name="Picture 8">
            <a:extLst>
              <a:ext uri="{FF2B5EF4-FFF2-40B4-BE49-F238E27FC236}">
                <a16:creationId xmlns:a16="http://schemas.microsoft.com/office/drawing/2014/main" id="{AE7CC798-8707-EB06-D08E-527EC403F5A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56500" y="3495583"/>
            <a:ext cx="1353820" cy="2112898"/>
          </a:xfrm>
          <a:prstGeom prst="rect">
            <a:avLst/>
          </a:prstGeom>
          <a:noFill/>
          <a:extLst>
            <a:ext uri="{909E8E84-426E-40DD-AFC4-6F175D3DCCD1}">
              <a14:hiddenFill xmlns:a14="http://schemas.microsoft.com/office/drawing/2010/main">
                <a:solidFill>
                  <a:srgbClr val="FFFFFF"/>
                </a:solidFill>
              </a14:hiddenFill>
            </a:ext>
          </a:extLst>
        </p:spPr>
      </p:pic>
      <p:sp>
        <p:nvSpPr>
          <p:cNvPr id="5" name="Explosion: 8 Points 4">
            <a:extLst>
              <a:ext uri="{FF2B5EF4-FFF2-40B4-BE49-F238E27FC236}">
                <a16:creationId xmlns:a16="http://schemas.microsoft.com/office/drawing/2014/main" id="{5059F1A3-76B2-2DB8-F57A-F13AC38DF9C1}"/>
              </a:ext>
            </a:extLst>
          </p:cNvPr>
          <p:cNvSpPr/>
          <p:nvPr/>
        </p:nvSpPr>
        <p:spPr>
          <a:xfrm>
            <a:off x="1734242" y="195111"/>
            <a:ext cx="1832709" cy="1400063"/>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Live </a:t>
            </a:r>
          </a:p>
          <a:p>
            <a:pPr algn="ctr"/>
            <a:r>
              <a:rPr lang="ar-EG" b="1" dirty="0">
                <a:ln w="0"/>
                <a:solidFill>
                  <a:schemeClr val="tx1"/>
                </a:solidFill>
                <a:effectLst>
                  <a:outerShdw blurRad="38100" dist="19050" dir="2700000" algn="tl" rotWithShape="0">
                    <a:schemeClr val="dk1">
                      <a:alpha val="40000"/>
                    </a:schemeClr>
                  </a:outerShdw>
                </a:effectLst>
              </a:rPr>
              <a:t>للاستزادة</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1233019872"/>
      </p:ext>
    </p:extLst>
  </p:cSld>
  <p:clrMapOvr>
    <a:masterClrMapping/>
  </p:clrMapOvr>
  <p:transition spd="slow">
    <p:comb/>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9A33B7-63E4-1768-B12B-4B0BE021A492}"/>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82500258-DD4B-F8AF-8541-3B774F4C7EE4}"/>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D038E57-6CFA-BE05-9D90-4290F4ECA64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CE8C23FD-0B94-6F94-B4F8-AF036F498225}"/>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868E918D-1EB6-6BBE-C1F3-223C6288B48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AD36A4DF-7D6B-5AB0-4AE6-E27F73593ED4}"/>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A17E2D1D-CA5B-C504-E4CA-5A20AEB9F47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346117C0-48C7-54E2-C856-5575C4A103A0}"/>
              </a:ext>
            </a:extLst>
          </p:cNvPr>
          <p:cNvSpPr txBox="1"/>
          <p:nvPr/>
        </p:nvSpPr>
        <p:spPr>
          <a:xfrm>
            <a:off x="1003300" y="1941312"/>
            <a:ext cx="6400800" cy="3108543"/>
          </a:xfrm>
          <a:prstGeom prst="rect">
            <a:avLst/>
          </a:prstGeom>
          <a:noFill/>
        </p:spPr>
        <p:txBody>
          <a:bodyPr wrap="square">
            <a:spAutoFit/>
          </a:bodyPr>
          <a:lstStyle/>
          <a:p>
            <a:pPr algn="just" rtl="1"/>
            <a:r>
              <a:rPr lang="ar-EG" sz="2800" b="1" i="0" dirty="0">
                <a:solidFill>
                  <a:schemeClr val="bg1"/>
                </a:solidFill>
                <a:effectLst/>
                <a:latin typeface="Cairo"/>
              </a:rPr>
              <a:t>قبل أن تبدأ بإلقاء محاضرتك لإقناع أحدهم بوجهة نظرك، فكّر في الطريقة التي يمكن أن تساعدهم بها. يمكنك فعل ذلك من خلال البحث المتعمق (في حال كان الإقناع جزءًا من وظيفتك)، أو من خلال سؤال هذا الشخص عن مشكلته، ومن ثمّ التفاوض معه وطرح وجهة نظرك بطريقة تقدّم له حلاّ يخدمه. الأمر الذي سيزيد من نسبة اقتناعه بما تقول.</a:t>
            </a:r>
            <a:endParaRPr lang="en-US" sz="2800" b="1" dirty="0">
              <a:solidFill>
                <a:schemeClr val="bg1"/>
              </a:solidFill>
            </a:endParaRPr>
          </a:p>
        </p:txBody>
      </p:sp>
      <p:pic>
        <p:nvPicPr>
          <p:cNvPr id="7" name="Picture 6">
            <a:extLst>
              <a:ext uri="{FF2B5EF4-FFF2-40B4-BE49-F238E27FC236}">
                <a16:creationId xmlns:a16="http://schemas.microsoft.com/office/drawing/2014/main" id="{C0A051D1-0E4C-8844-AC6C-52E2BCB7578B}"/>
              </a:ext>
            </a:extLst>
          </p:cNvPr>
          <p:cNvPicPr>
            <a:picLocks noChangeAspect="1"/>
          </p:cNvPicPr>
          <p:nvPr/>
        </p:nvPicPr>
        <p:blipFill rotWithShape="1">
          <a:blip r:embed="rId3">
            <a:extLst>
              <a:ext uri="{28A0092B-C50C-407E-A947-70E740481C1C}">
                <a14:useLocalDpi xmlns:a14="http://schemas.microsoft.com/office/drawing/2010/main" val="0"/>
              </a:ext>
            </a:extLst>
          </a:blip>
          <a:srcRect t="25092" b="22024"/>
          <a:stretch/>
        </p:blipFill>
        <p:spPr>
          <a:xfrm>
            <a:off x="7537680" y="2280593"/>
            <a:ext cx="4343145" cy="2296813"/>
          </a:xfrm>
          <a:prstGeom prst="rect">
            <a:avLst/>
          </a:prstGeom>
        </p:spPr>
      </p:pic>
      <p:pic>
        <p:nvPicPr>
          <p:cNvPr id="11" name="Picture 8">
            <a:extLst>
              <a:ext uri="{FF2B5EF4-FFF2-40B4-BE49-F238E27FC236}">
                <a16:creationId xmlns:a16="http://schemas.microsoft.com/office/drawing/2014/main" id="{F045054B-5665-E507-597E-BA2438A18EF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27620" y="4143238"/>
            <a:ext cx="1353820" cy="2112898"/>
          </a:xfrm>
          <a:prstGeom prst="rect">
            <a:avLst/>
          </a:prstGeom>
          <a:noFill/>
          <a:extLst>
            <a:ext uri="{909E8E84-426E-40DD-AFC4-6F175D3DCCD1}">
              <a14:hiddenFill xmlns:a14="http://schemas.microsoft.com/office/drawing/2010/main">
                <a:solidFill>
                  <a:srgbClr val="FFFFFF"/>
                </a:solidFill>
              </a14:hiddenFill>
            </a:ext>
          </a:extLst>
        </p:spPr>
      </p:pic>
      <p:sp>
        <p:nvSpPr>
          <p:cNvPr id="5" name="Explosion: 8 Points 4">
            <a:extLst>
              <a:ext uri="{FF2B5EF4-FFF2-40B4-BE49-F238E27FC236}">
                <a16:creationId xmlns:a16="http://schemas.microsoft.com/office/drawing/2014/main" id="{EB746D92-329B-A81F-B31C-55A625FAEDF4}"/>
              </a:ext>
            </a:extLst>
          </p:cNvPr>
          <p:cNvSpPr/>
          <p:nvPr/>
        </p:nvSpPr>
        <p:spPr>
          <a:xfrm>
            <a:off x="1734242" y="195111"/>
            <a:ext cx="1832709" cy="1400063"/>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Live </a:t>
            </a:r>
          </a:p>
          <a:p>
            <a:pPr algn="ctr"/>
            <a:r>
              <a:rPr lang="ar-EG" b="1" dirty="0">
                <a:ln w="0"/>
                <a:solidFill>
                  <a:schemeClr val="tx1"/>
                </a:solidFill>
                <a:effectLst>
                  <a:outerShdw blurRad="38100" dist="19050" dir="2700000" algn="tl" rotWithShape="0">
                    <a:schemeClr val="dk1">
                      <a:alpha val="40000"/>
                    </a:schemeClr>
                  </a:outerShdw>
                </a:effectLst>
              </a:rPr>
              <a:t>للاستزادة</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790929148"/>
      </p:ext>
    </p:extLst>
  </p:cSld>
  <p:clrMapOvr>
    <a:masterClrMapping/>
  </p:clrMapOvr>
  <p:transition spd="slow">
    <p:comb/>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E68407E-B4D3-AB78-8A41-8A6DD71CE55C}"/>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0BB68C15-3B41-478C-D889-8BA6E7FED434}"/>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442AA1CC-F759-83D0-A004-B0EDAFE4CC13}"/>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26206950-23AD-5F2F-B655-CADFA99004D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C7551F64-244A-B2C5-268C-7ABB35964D73}"/>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6742CBB7-247D-0C66-9447-610590BD7A18}"/>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FE671E7A-1F15-EF87-9256-3E763B63D87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28787032-A1BA-6037-C567-CC173374D741}"/>
              </a:ext>
            </a:extLst>
          </p:cNvPr>
          <p:cNvSpPr txBox="1"/>
          <p:nvPr/>
        </p:nvSpPr>
        <p:spPr>
          <a:xfrm>
            <a:off x="1003300" y="1456774"/>
            <a:ext cx="6400800" cy="4893647"/>
          </a:xfrm>
          <a:prstGeom prst="rect">
            <a:avLst/>
          </a:prstGeom>
          <a:noFill/>
        </p:spPr>
        <p:txBody>
          <a:bodyPr wrap="square">
            <a:spAutoFit/>
          </a:bodyPr>
          <a:lstStyle/>
          <a:p>
            <a:pPr algn="just" rtl="1"/>
            <a:r>
              <a:rPr lang="ar-EG" sz="2400" b="1" i="0" dirty="0">
                <a:solidFill>
                  <a:srgbClr val="FFFF00"/>
                </a:solidFill>
                <a:effectLst/>
                <a:latin typeface="Cairo"/>
              </a:rPr>
              <a:t>هل لاحظت مدى سرعة مندوبي المبيعات في الحديث؟ وهل سبق لك أن تساءلت عن السبب وراء ذلك؟</a:t>
            </a:r>
          </a:p>
          <a:p>
            <a:pPr algn="just" rtl="1"/>
            <a:r>
              <a:rPr lang="ar-EG" sz="2400" b="1" i="0" dirty="0">
                <a:solidFill>
                  <a:schemeClr val="bg1"/>
                </a:solidFill>
                <a:effectLst/>
                <a:latin typeface="Cairo"/>
              </a:rPr>
              <a:t>في الواقع، هناك سبب مقنع، إذ تشير عدد من الدراسات إلى أنّ التحدّث بسرعة يزيد من نسبة اقتناع البعض بما تقوله، ولكن هذه ليست الحال على الدوام.</a:t>
            </a:r>
          </a:p>
          <a:p>
            <a:pPr algn="just" rtl="1"/>
            <a:r>
              <a:rPr lang="ar-EG" sz="2400" b="1" i="0" dirty="0">
                <a:solidFill>
                  <a:schemeClr val="bg1"/>
                </a:solidFill>
                <a:effectLst/>
                <a:latin typeface="Cairo"/>
              </a:rPr>
              <a:t>اتبع القاعدة التالية فيما يتعلّق بسرعة حديثك: عندما تشعر أنّ الطرف الآخر سيعارضك الرأي على الأرجح، اجعل حديثك أسرع. أمّا إذا يبدي اتفاقًا معك فأبطِئ في الكلام.</a:t>
            </a:r>
          </a:p>
          <a:p>
            <a:pPr algn="just" rtl="1"/>
            <a:r>
              <a:rPr lang="ar-EG" sz="2400" b="1" i="0" dirty="0">
                <a:solidFill>
                  <a:schemeClr val="bg1"/>
                </a:solidFill>
                <a:effectLst/>
                <a:latin typeface="Cairo"/>
              </a:rPr>
              <a:t>يمكننا تفسير هذا الأمر كالتالي: عندما تتحدّث بسرعة فأنت لا تعطي للشخص الذي أمامك وقتًا كافيًا للتفكير في كلامك، وتزيد بذلك من فرصك في إقناعه. أمّا في حال كان الطرف الآخر يملك استعدادًا للاقتناع بما تقوله، فالتحدّث ببطء سيتيح له مراجعة كلامك في رأسه وإقناع نفسه بنفسه.</a:t>
            </a:r>
            <a:endParaRPr lang="en-US" sz="2400" b="1" dirty="0">
              <a:solidFill>
                <a:schemeClr val="bg1"/>
              </a:solidFill>
            </a:endParaRPr>
          </a:p>
        </p:txBody>
      </p:sp>
      <p:pic>
        <p:nvPicPr>
          <p:cNvPr id="9" name="Picture 8">
            <a:extLst>
              <a:ext uri="{FF2B5EF4-FFF2-40B4-BE49-F238E27FC236}">
                <a16:creationId xmlns:a16="http://schemas.microsoft.com/office/drawing/2014/main" id="{19D0011B-AB76-BD4F-2618-E04B32008156}"/>
              </a:ext>
            </a:extLst>
          </p:cNvPr>
          <p:cNvPicPr>
            <a:picLocks noChangeAspect="1"/>
          </p:cNvPicPr>
          <p:nvPr/>
        </p:nvPicPr>
        <p:blipFill rotWithShape="1">
          <a:blip r:embed="rId3">
            <a:extLst>
              <a:ext uri="{28A0092B-C50C-407E-A947-70E740481C1C}">
                <a14:useLocalDpi xmlns:a14="http://schemas.microsoft.com/office/drawing/2010/main" val="0"/>
              </a:ext>
            </a:extLst>
          </a:blip>
          <a:srcRect t="26741" b="23481"/>
          <a:stretch/>
        </p:blipFill>
        <p:spPr>
          <a:xfrm>
            <a:off x="7544611" y="2385602"/>
            <a:ext cx="4458400" cy="2219961"/>
          </a:xfrm>
          <a:prstGeom prst="rect">
            <a:avLst/>
          </a:prstGeom>
        </p:spPr>
      </p:pic>
      <p:pic>
        <p:nvPicPr>
          <p:cNvPr id="11" name="Picture 8">
            <a:extLst>
              <a:ext uri="{FF2B5EF4-FFF2-40B4-BE49-F238E27FC236}">
                <a16:creationId xmlns:a16="http://schemas.microsoft.com/office/drawing/2014/main" id="{C5BFC60F-8685-55A3-F901-410778A11D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4611" y="4188958"/>
            <a:ext cx="1353820" cy="2112898"/>
          </a:xfrm>
          <a:prstGeom prst="rect">
            <a:avLst/>
          </a:prstGeom>
          <a:noFill/>
          <a:extLst>
            <a:ext uri="{909E8E84-426E-40DD-AFC4-6F175D3DCCD1}">
              <a14:hiddenFill xmlns:a14="http://schemas.microsoft.com/office/drawing/2010/main">
                <a:solidFill>
                  <a:srgbClr val="FFFFFF"/>
                </a:solidFill>
              </a14:hiddenFill>
            </a:ext>
          </a:extLst>
        </p:spPr>
      </p:pic>
      <p:sp>
        <p:nvSpPr>
          <p:cNvPr id="5" name="Explosion: 8 Points 4">
            <a:extLst>
              <a:ext uri="{FF2B5EF4-FFF2-40B4-BE49-F238E27FC236}">
                <a16:creationId xmlns:a16="http://schemas.microsoft.com/office/drawing/2014/main" id="{557B806E-840C-C92F-0345-3A2324A3E344}"/>
              </a:ext>
            </a:extLst>
          </p:cNvPr>
          <p:cNvSpPr/>
          <p:nvPr/>
        </p:nvSpPr>
        <p:spPr>
          <a:xfrm>
            <a:off x="1734242" y="195111"/>
            <a:ext cx="1832709" cy="1400063"/>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Live </a:t>
            </a:r>
          </a:p>
          <a:p>
            <a:pPr algn="ctr"/>
            <a:r>
              <a:rPr lang="ar-EG" b="1" dirty="0">
                <a:ln w="0"/>
                <a:solidFill>
                  <a:schemeClr val="tx1"/>
                </a:solidFill>
                <a:effectLst>
                  <a:outerShdw blurRad="38100" dist="19050" dir="2700000" algn="tl" rotWithShape="0">
                    <a:schemeClr val="dk1">
                      <a:alpha val="40000"/>
                    </a:schemeClr>
                  </a:outerShdw>
                </a:effectLst>
              </a:rPr>
              <a:t>للاستزادة</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915199996"/>
      </p:ext>
    </p:extLst>
  </p:cSld>
  <p:clrMapOvr>
    <a:masterClrMapping/>
  </p:clrMapOvr>
  <p:transition spd="slow">
    <p:comb/>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4BBD7D-5CDE-6F04-8915-72C9A99D2F7A}"/>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2C9511AF-EE04-8C5D-6936-0F22BFC6657D}"/>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3CF823A4-0233-5AD4-66F7-B9B1B363C5D6}"/>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F893E858-A0D4-A225-402A-1C7B88DB9268}"/>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DA0CF7E6-53CC-862B-F000-F252DC8CC18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BCB1AF78-C72B-71FC-B624-678C6B3F2FD9}"/>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83515EB0-BE68-0272-384A-A914EC566A0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1751ADDA-8A13-BFB1-6CCC-A7B415F2805D}"/>
              </a:ext>
            </a:extLst>
          </p:cNvPr>
          <p:cNvSpPr txBox="1"/>
          <p:nvPr/>
        </p:nvSpPr>
        <p:spPr>
          <a:xfrm>
            <a:off x="1003300" y="2282436"/>
            <a:ext cx="6400800" cy="2246769"/>
          </a:xfrm>
          <a:prstGeom prst="rect">
            <a:avLst/>
          </a:prstGeom>
          <a:noFill/>
        </p:spPr>
        <p:txBody>
          <a:bodyPr wrap="square">
            <a:spAutoFit/>
          </a:bodyPr>
          <a:lstStyle/>
          <a:p>
            <a:pPr algn="just" rtl="1"/>
            <a:r>
              <a:rPr lang="ar-EG" sz="2800" b="1" i="0" dirty="0">
                <a:solidFill>
                  <a:schemeClr val="bg1"/>
                </a:solidFill>
                <a:effectLst/>
                <a:latin typeface="Cairo"/>
              </a:rPr>
              <a:t>إنه أمر بسيط للغاية، عقلنا الباطن يستجيب لا إراديًا حين سماع اسمنا، ويصبح أكثر تجاوبًا في الحوار. احرص على مخاطبة الطرف الآخر مستخدمًا اسمه بطريقة ذكية تمنحه شعورًا كافيًا بالرضا ليقتنع بما تقول، ولكن من دون أن تبالغ في ذلك.</a:t>
            </a:r>
            <a:endParaRPr lang="en-US" sz="2800" b="1" dirty="0">
              <a:solidFill>
                <a:schemeClr val="bg1"/>
              </a:solidFill>
            </a:endParaRPr>
          </a:p>
        </p:txBody>
      </p:sp>
      <p:pic>
        <p:nvPicPr>
          <p:cNvPr id="9" name="Picture 8">
            <a:extLst>
              <a:ext uri="{FF2B5EF4-FFF2-40B4-BE49-F238E27FC236}">
                <a16:creationId xmlns:a16="http://schemas.microsoft.com/office/drawing/2014/main" id="{EA47FB25-1281-781E-7341-2B60B6819B4D}"/>
              </a:ext>
            </a:extLst>
          </p:cNvPr>
          <p:cNvPicPr>
            <a:picLocks noChangeAspect="1"/>
          </p:cNvPicPr>
          <p:nvPr/>
        </p:nvPicPr>
        <p:blipFill rotWithShape="1">
          <a:blip r:embed="rId3">
            <a:extLst>
              <a:ext uri="{28A0092B-C50C-407E-A947-70E740481C1C}">
                <a14:useLocalDpi xmlns:a14="http://schemas.microsoft.com/office/drawing/2010/main" val="0"/>
              </a:ext>
            </a:extLst>
          </a:blip>
          <a:srcRect l="11333" t="25759" r="8815" b="30914"/>
          <a:stretch/>
        </p:blipFill>
        <p:spPr>
          <a:xfrm>
            <a:off x="7539333" y="2224490"/>
            <a:ext cx="4224858" cy="2292394"/>
          </a:xfrm>
          <a:prstGeom prst="rect">
            <a:avLst/>
          </a:prstGeom>
        </p:spPr>
      </p:pic>
      <p:pic>
        <p:nvPicPr>
          <p:cNvPr id="11" name="Picture 8">
            <a:extLst>
              <a:ext uri="{FF2B5EF4-FFF2-40B4-BE49-F238E27FC236}">
                <a16:creationId xmlns:a16="http://schemas.microsoft.com/office/drawing/2014/main" id="{704B18A1-6AC9-CF92-6B6F-E18DAE2D7ED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39333" y="4544567"/>
            <a:ext cx="1353820" cy="2112898"/>
          </a:xfrm>
          <a:prstGeom prst="rect">
            <a:avLst/>
          </a:prstGeom>
          <a:noFill/>
          <a:extLst>
            <a:ext uri="{909E8E84-426E-40DD-AFC4-6F175D3DCCD1}">
              <a14:hiddenFill xmlns:a14="http://schemas.microsoft.com/office/drawing/2010/main">
                <a:solidFill>
                  <a:srgbClr val="FFFFFF"/>
                </a:solidFill>
              </a14:hiddenFill>
            </a:ext>
          </a:extLst>
        </p:spPr>
      </p:pic>
      <p:sp>
        <p:nvSpPr>
          <p:cNvPr id="5" name="Explosion: 8 Points 4">
            <a:extLst>
              <a:ext uri="{FF2B5EF4-FFF2-40B4-BE49-F238E27FC236}">
                <a16:creationId xmlns:a16="http://schemas.microsoft.com/office/drawing/2014/main" id="{931EAEAC-32A1-D885-8D9F-E994EF42CBFA}"/>
              </a:ext>
            </a:extLst>
          </p:cNvPr>
          <p:cNvSpPr/>
          <p:nvPr/>
        </p:nvSpPr>
        <p:spPr>
          <a:xfrm>
            <a:off x="1734242" y="195111"/>
            <a:ext cx="1832709" cy="1400063"/>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Live </a:t>
            </a:r>
          </a:p>
          <a:p>
            <a:pPr algn="ctr"/>
            <a:r>
              <a:rPr lang="ar-EG" b="1" dirty="0">
                <a:ln w="0"/>
                <a:solidFill>
                  <a:schemeClr val="tx1"/>
                </a:solidFill>
                <a:effectLst>
                  <a:outerShdw blurRad="38100" dist="19050" dir="2700000" algn="tl" rotWithShape="0">
                    <a:schemeClr val="dk1">
                      <a:alpha val="40000"/>
                    </a:schemeClr>
                  </a:outerShdw>
                </a:effectLst>
              </a:rPr>
              <a:t>للاستزادة</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4280545884"/>
      </p:ext>
    </p:extLst>
  </p:cSld>
  <p:clrMapOvr>
    <a:masterClrMapping/>
  </p:clrMapOvr>
  <p:transition spd="slow">
    <p:comb/>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4F2FDB-43C0-D9E7-D139-0FB400884B53}"/>
            </a:ext>
          </a:extLst>
        </p:cNvPr>
        <p:cNvGrpSpPr/>
        <p:nvPr/>
      </p:nvGrpSpPr>
      <p:grpSpPr>
        <a:xfrm>
          <a:off x="0" y="0"/>
          <a:ext cx="0" cy="0"/>
          <a:chOff x="0" y="0"/>
          <a:chExt cx="0" cy="0"/>
        </a:xfrm>
      </p:grpSpPr>
      <p:sp>
        <p:nvSpPr>
          <p:cNvPr id="29" name="Rectangle 28">
            <a:extLst>
              <a:ext uri="{FF2B5EF4-FFF2-40B4-BE49-F238E27FC236}">
                <a16:creationId xmlns:a16="http://schemas.microsoft.com/office/drawing/2014/main" id="{3D5FFFCB-1E81-F7F5-99C4-6B500911CB41}"/>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0672598-3B30-E00A-E31A-D563AED17C1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AEF6425F-4950-1D2F-9811-8976E280321F}"/>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360B125D-441F-E6D7-2372-33F12B5984C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9F3651A6-42FA-CF6D-D5BF-E76E0EBB6FA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E9FE150C-7705-7C24-1A69-92E85C465AD5}"/>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6061CF60-E1F3-50FC-9BA5-279611B43CE4}"/>
              </a:ext>
            </a:extLst>
          </p:cNvPr>
          <p:cNvSpPr txBox="1"/>
          <p:nvPr/>
        </p:nvSpPr>
        <p:spPr>
          <a:xfrm>
            <a:off x="1003300" y="1722144"/>
            <a:ext cx="6400800" cy="4093428"/>
          </a:xfrm>
          <a:prstGeom prst="rect">
            <a:avLst/>
          </a:prstGeom>
          <a:noFill/>
        </p:spPr>
        <p:txBody>
          <a:bodyPr wrap="square">
            <a:spAutoFit/>
          </a:bodyPr>
          <a:lstStyle/>
          <a:p>
            <a:pPr algn="just" rtl="1"/>
            <a:r>
              <a:rPr lang="ar-EG" sz="2600" b="1" i="0" dirty="0">
                <a:solidFill>
                  <a:schemeClr val="bg1"/>
                </a:solidFill>
                <a:effectLst/>
                <a:latin typeface="Cairo"/>
              </a:rPr>
              <a:t>فن آخر من فنون الإقناع، ألا وهو التواصل الذكي الفعّال... إن كنت رجلاً ترغب في إقناع رجل آخر لا تعرفه جيدًا بأمر ما، فالأفضل هنا أن تتواصل معه بشكل غير شخصي، كأن ترسل له بريدًا إلكترونيًا مثلاً. ذلك أنّ الرجال وبشكل عام يميلون للشعور بروح المنافسة خلال عملية التواصل الشخصي، الأمر الذي يجعلهم يحوّلون حوارًا طبيعيًا إلى مسابقة لابدّ لهم أن يفوزوا فيها.</a:t>
            </a:r>
          </a:p>
          <a:p>
            <a:pPr algn="just" rtl="1"/>
            <a:r>
              <a:rPr lang="ar-EG" sz="2600" b="1" i="0" dirty="0">
                <a:solidFill>
                  <a:schemeClr val="bg1"/>
                </a:solidFill>
                <a:effectLst/>
                <a:latin typeface="Cairo"/>
              </a:rPr>
              <a:t>والعكس صحيح فيما يتعلّق بالنساء. فهنّ يركّزن أكثر على بناء العلاقات المشتركة، لذا من الأفضل التحدّث معهنّ شخصيًا عند محاولة إقناعهن بوجهة نظر معيّنة.</a:t>
            </a:r>
            <a:endParaRPr lang="en-US" sz="2600" b="1" dirty="0">
              <a:solidFill>
                <a:schemeClr val="bg1"/>
              </a:solidFill>
            </a:endParaRPr>
          </a:p>
        </p:txBody>
      </p:sp>
      <p:pic>
        <p:nvPicPr>
          <p:cNvPr id="7" name="Picture 6">
            <a:extLst>
              <a:ext uri="{FF2B5EF4-FFF2-40B4-BE49-F238E27FC236}">
                <a16:creationId xmlns:a16="http://schemas.microsoft.com/office/drawing/2014/main" id="{17C64F96-0860-588E-8F72-851EB8594460}"/>
              </a:ext>
            </a:extLst>
          </p:cNvPr>
          <p:cNvPicPr>
            <a:picLocks noChangeAspect="1"/>
          </p:cNvPicPr>
          <p:nvPr/>
        </p:nvPicPr>
        <p:blipFill rotWithShape="1">
          <a:blip r:embed="rId3">
            <a:extLst>
              <a:ext uri="{28A0092B-C50C-407E-A947-70E740481C1C}">
                <a14:useLocalDpi xmlns:a14="http://schemas.microsoft.com/office/drawing/2010/main" val="0"/>
              </a:ext>
            </a:extLst>
          </a:blip>
          <a:srcRect l="8815" t="23834" r="7778" b="25999"/>
          <a:stretch/>
        </p:blipFill>
        <p:spPr>
          <a:xfrm>
            <a:off x="7663022" y="2171607"/>
            <a:ext cx="4181128" cy="2514786"/>
          </a:xfrm>
          <a:prstGeom prst="rect">
            <a:avLst/>
          </a:prstGeom>
        </p:spPr>
      </p:pic>
      <p:pic>
        <p:nvPicPr>
          <p:cNvPr id="11" name="Picture 8">
            <a:extLst>
              <a:ext uri="{FF2B5EF4-FFF2-40B4-BE49-F238E27FC236}">
                <a16:creationId xmlns:a16="http://schemas.microsoft.com/office/drawing/2014/main" id="{7F6F2A8D-B6D2-9430-4F9E-838CF012073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63022" y="4287868"/>
            <a:ext cx="1353820" cy="2112898"/>
          </a:xfrm>
          <a:prstGeom prst="rect">
            <a:avLst/>
          </a:prstGeom>
          <a:noFill/>
          <a:extLst>
            <a:ext uri="{909E8E84-426E-40DD-AFC4-6F175D3DCCD1}">
              <a14:hiddenFill xmlns:a14="http://schemas.microsoft.com/office/drawing/2010/main">
                <a:solidFill>
                  <a:srgbClr val="FFFFFF"/>
                </a:solidFill>
              </a14:hiddenFill>
            </a:ext>
          </a:extLst>
        </p:spPr>
      </p:pic>
      <p:sp>
        <p:nvSpPr>
          <p:cNvPr id="5" name="Explosion: 8 Points 4">
            <a:extLst>
              <a:ext uri="{FF2B5EF4-FFF2-40B4-BE49-F238E27FC236}">
                <a16:creationId xmlns:a16="http://schemas.microsoft.com/office/drawing/2014/main" id="{389E3C1A-021B-45FD-E6B5-A21F7BA87DF7}"/>
              </a:ext>
            </a:extLst>
          </p:cNvPr>
          <p:cNvSpPr/>
          <p:nvPr/>
        </p:nvSpPr>
        <p:spPr>
          <a:xfrm>
            <a:off x="1734242" y="195111"/>
            <a:ext cx="1832709" cy="1400063"/>
          </a:xfrm>
          <a:prstGeom prst="irregularSeal1">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ln w="0"/>
                <a:solidFill>
                  <a:schemeClr val="tx1"/>
                </a:solidFill>
                <a:effectLst>
                  <a:outerShdw blurRad="38100" dist="19050" dir="2700000" algn="tl" rotWithShape="0">
                    <a:schemeClr val="dk1">
                      <a:alpha val="40000"/>
                    </a:schemeClr>
                  </a:outerShdw>
                </a:effectLst>
              </a:rPr>
              <a:t>Live </a:t>
            </a:r>
          </a:p>
          <a:p>
            <a:pPr algn="ctr"/>
            <a:r>
              <a:rPr lang="ar-EG" b="1" dirty="0">
                <a:ln w="0"/>
                <a:solidFill>
                  <a:schemeClr val="tx1"/>
                </a:solidFill>
                <a:effectLst>
                  <a:outerShdw blurRad="38100" dist="19050" dir="2700000" algn="tl" rotWithShape="0">
                    <a:schemeClr val="dk1">
                      <a:alpha val="40000"/>
                    </a:schemeClr>
                  </a:outerShdw>
                </a:effectLst>
              </a:rPr>
              <a:t>للاستزادة</a:t>
            </a:r>
            <a:endParaRPr lang="en-US" b="1" dirty="0">
              <a:ln w="0"/>
              <a:solidFill>
                <a:schemeClr val="tx1"/>
              </a:solidFill>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3215202516"/>
      </p:ext>
    </p:extLst>
  </p:cSld>
  <p:clrMapOvr>
    <a:masterClrMapping/>
  </p:clrMapOvr>
  <p:transition spd="slow">
    <p:comb/>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9A70F-2803-4E5D-EFEC-8B276A9BDEF3}"/>
            </a:ext>
          </a:extLst>
        </p:cNvPr>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94E713B6-7CE4-0D07-17E1-DDED0AC26B97}"/>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t="4813" b="4813"/>
          <a:stretch/>
        </p:blipFill>
        <p:spPr>
          <a:xfrm>
            <a:off x="3334630" y="1399717"/>
            <a:ext cx="5522739" cy="2495549"/>
          </a:xfrm>
        </p:spPr>
      </p:pic>
      <p:sp>
        <p:nvSpPr>
          <p:cNvPr id="17" name="TextBox 16">
            <a:extLst>
              <a:ext uri="{FF2B5EF4-FFF2-40B4-BE49-F238E27FC236}">
                <a16:creationId xmlns:a16="http://schemas.microsoft.com/office/drawing/2014/main" id="{64EAC841-4CAA-BC2D-7CED-C0BE9CD3AB8C}"/>
              </a:ext>
            </a:extLst>
          </p:cNvPr>
          <p:cNvSpPr txBox="1"/>
          <p:nvPr/>
        </p:nvSpPr>
        <p:spPr>
          <a:xfrm>
            <a:off x="3521921" y="4169900"/>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مبادئ الإقناع</a:t>
            </a:r>
          </a:p>
        </p:txBody>
      </p:sp>
      <p:sp>
        <p:nvSpPr>
          <p:cNvPr id="29" name="Rectangle 28">
            <a:extLst>
              <a:ext uri="{FF2B5EF4-FFF2-40B4-BE49-F238E27FC236}">
                <a16:creationId xmlns:a16="http://schemas.microsoft.com/office/drawing/2014/main" id="{4269F300-46D6-4574-FE6F-F469D7261722}"/>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62668DB-645F-0F2A-42F0-077E5D316E7F}"/>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38794065-0F3C-768C-E7C0-2AE4060CFD84}"/>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7DA211EC-62CC-4032-511B-3927BED921DF}"/>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28F84F6C-1DB3-1088-1EC5-887894C36DC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65393538-4152-25C6-8352-D3D06C6A33B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397839320"/>
      </p:ext>
    </p:extLst>
  </p:cSld>
  <p:clrMapOvr>
    <a:masterClrMapping/>
  </p:clrMapOvr>
  <p:transition spd="slow">
    <p:comb/>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0" indent="0" algn="just" rtl="1" eaLnBrk="1" hangingPunct="1">
              <a:lnSpc>
                <a:spcPct val="150000"/>
              </a:lnSpc>
              <a:buNone/>
            </a:pPr>
            <a:r>
              <a:rPr lang="ar-EG" altLang="en-US" sz="3200" b="1" dirty="0"/>
              <a:t>لما كان الإقناع يقوم على الاتصال الهادف إلى مخاطبة عقل الجماهير في محاولة لإقناعها بفائدة مضمون الاتصال وبالتالي كسب تأييدها كنتيجة للتقبل والرضا ، فإنه يمكننا إعادة صياغة مبادئ الإقناع التي يستهدي ويسترشد بها العاملون في كافة المجالات الاتصالية لإقناع جمهورهم الذي يتعاملون معه كما يلي :</a:t>
            </a: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71120120"/>
      </p:ext>
    </p:extLst>
  </p:cSld>
  <p:clrMapOvr>
    <a:masterClrMapping/>
  </p:clrMapOvr>
  <p:transition spd="slow">
    <p:comb/>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0" lvl="0" indent="0" algn="justLow" rtl="1">
              <a:lnSpc>
                <a:spcPct val="150000"/>
              </a:lnSpc>
              <a:buSzPts val="1400"/>
              <a:buNone/>
            </a:pPr>
            <a:endParaRPr lang="ar-EG" sz="3200" b="1" dirty="0">
              <a:latin typeface="Times New Roman" panose="02020603050405020304" pitchFamily="18" charset="0"/>
            </a:endParaRPr>
          </a:p>
          <a:p>
            <a:pPr marL="0" lvl="0" indent="0" algn="justLow" rtl="1">
              <a:lnSpc>
                <a:spcPct val="150000"/>
              </a:lnSpc>
              <a:buSzPts val="1400"/>
              <a:buNone/>
            </a:pPr>
            <a:r>
              <a:rPr lang="ar-EG" sz="3200" b="1" dirty="0">
                <a:latin typeface="Times New Roman" panose="02020603050405020304" pitchFamily="18" charset="0"/>
              </a:rPr>
              <a:t>1. </a:t>
            </a:r>
            <a:r>
              <a:rPr lang="ar-SA" sz="3200" b="1" dirty="0">
                <a:latin typeface="Times New Roman" panose="02020603050405020304" pitchFamily="18" charset="0"/>
              </a:rPr>
              <a:t>وجود اقتراحٍ مقبول : </a:t>
            </a:r>
            <a:r>
              <a:rPr lang="ar-SA" sz="3200" dirty="0">
                <a:latin typeface="Times New Roman" panose="02020603050405020304" pitchFamily="18" charset="0"/>
              </a:rPr>
              <a:t>بمعنى أن تتضمن الرسالة التي يحاول الشخص إيصالها إلى جمهوره بعض الجوانب التي تلقي قبولاً لديه مما يُشكل عاملاً مشتركاً وأرضية مشتركة يقفان عليها للانطلاق إلى الهدف نفسه .</a:t>
            </a:r>
            <a:endParaRPr lang="en-US" sz="3200" dirty="0">
              <a:latin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56979532"/>
      </p:ext>
    </p:extLst>
  </p:cSld>
  <p:clrMapOvr>
    <a:masterClrMapping/>
  </p:clrMapOvr>
  <p:transition spd="slow">
    <p:comb/>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0" indent="0" algn="r" rtl="1" eaLnBrk="1" hangingPunct="1">
              <a:lnSpc>
                <a:spcPct val="150000"/>
              </a:lnSpc>
              <a:buNone/>
            </a:pPr>
            <a:endParaRPr lang="ar-EG" altLang="en-US" sz="1100" b="1" dirty="0"/>
          </a:p>
          <a:p>
            <a:pPr marL="0" lvl="0" indent="0" algn="justLow" rtl="1">
              <a:lnSpc>
                <a:spcPct val="150000"/>
              </a:lnSpc>
              <a:buSzPts val="1400"/>
              <a:buNone/>
            </a:pPr>
            <a:r>
              <a:rPr lang="ar-EG" sz="3200" b="1" dirty="0">
                <a:latin typeface="Times New Roman" panose="02020603050405020304" pitchFamily="18" charset="0"/>
                <a:ea typeface="Times New Roman" panose="02020603050405020304" pitchFamily="18" charset="0"/>
              </a:rPr>
              <a:t>2. </a:t>
            </a:r>
            <a:r>
              <a:rPr lang="ar-SA" sz="3200" b="1" dirty="0">
                <a:effectLst/>
                <a:latin typeface="Times New Roman" panose="02020603050405020304" pitchFamily="18" charset="0"/>
                <a:ea typeface="Times New Roman" panose="02020603050405020304" pitchFamily="18" charset="0"/>
              </a:rPr>
              <a:t>أن يعكس الاقتراح رغبات الأفراد ومطالبهم :</a:t>
            </a:r>
            <a:r>
              <a:rPr lang="ar-SA" sz="3200" dirty="0">
                <a:effectLst/>
                <a:latin typeface="Times New Roman" panose="02020603050405020304" pitchFamily="18" charset="0"/>
                <a:ea typeface="Times New Roman" panose="02020603050405020304" pitchFamily="18" charset="0"/>
              </a:rPr>
              <a:t> فكلما ارتبطت الرسالة مضمون الاتصال بأمر يمس مصالح الأفراد ويُعبر عن حاجاتهم أو رغباتهم وطموحاتهم كلما لاقت الاهتمام والقبول فالتقبل والتبّني من الجمهور.</a:t>
            </a:r>
            <a:endParaRPr lang="en-US" sz="3200" dirty="0">
              <a:effectLst/>
              <a:latin typeface="Times New Roman" panose="02020603050405020304" pitchFamily="18" charset="0"/>
              <a:ea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73263499"/>
      </p:ext>
    </p:extLst>
  </p:cSld>
  <p:clrMapOvr>
    <a:masterClrMapping/>
  </p:clrMapOvr>
  <p:transition spd="slow">
    <p:comb/>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514350" indent="-514350" algn="justLow" rtl="1">
              <a:lnSpc>
                <a:spcPct val="150000"/>
              </a:lnSpc>
              <a:buSzPts val="1400"/>
              <a:buFont typeface="+mj-lt"/>
              <a:buAutoNum type="arabicPeriod" startAt="2"/>
            </a:pPr>
            <a:endParaRPr lang="ar-EG" altLang="en-US" sz="3200" b="1" dirty="0">
              <a:latin typeface="Times New Roman" panose="02020603050405020304" pitchFamily="18" charset="0"/>
            </a:endParaRPr>
          </a:p>
          <a:p>
            <a:pPr marL="0" indent="0" algn="justLow" rtl="1">
              <a:lnSpc>
                <a:spcPct val="150000"/>
              </a:lnSpc>
              <a:buSzPts val="1400"/>
              <a:buNone/>
            </a:pPr>
            <a:r>
              <a:rPr lang="ar-EG" sz="3200" b="1" dirty="0">
                <a:latin typeface="Times New Roman" panose="02020603050405020304" pitchFamily="18" charset="0"/>
              </a:rPr>
              <a:t>3. </a:t>
            </a:r>
            <a:r>
              <a:rPr lang="ar-SA" sz="3200" b="1" dirty="0">
                <a:latin typeface="Times New Roman" panose="02020603050405020304" pitchFamily="18" charset="0"/>
              </a:rPr>
              <a:t>أن يشمل الاقتراح  جوانب تُظهر نتائجه المتوقعة : فكلما اشتملت الرسالة على معلومات  وحقائق مستمدّة من خبراتٍ سابقة توحي بما ستُفضي إليه مضامين الرسالة وما سيؤول إليه الاقتراح من نتائج مفيدة ونافعة كلما لاقت القبول.</a:t>
            </a:r>
            <a:endParaRPr lang="en-US" sz="3200" b="1" dirty="0">
              <a:latin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204053729"/>
      </p:ext>
    </p:extLst>
  </p:cSld>
  <p:clrMapOvr>
    <a:masterClrMapping/>
  </p:clrMapOvr>
  <p:transition spd="slow">
    <p:comb/>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514350" indent="-514350" algn="justLow" rtl="1">
              <a:lnSpc>
                <a:spcPct val="150000"/>
              </a:lnSpc>
              <a:buSzPts val="1400"/>
              <a:buFont typeface="+mj-lt"/>
              <a:buAutoNum type="arabicPeriod" startAt="4"/>
            </a:pPr>
            <a:endParaRPr lang="ar-EG" altLang="en-US" sz="3200" b="1" dirty="0">
              <a:latin typeface="Times New Roman" panose="02020603050405020304" pitchFamily="18" charset="0"/>
            </a:endParaRPr>
          </a:p>
          <a:p>
            <a:pPr marL="0" indent="0" algn="justLow" rtl="1">
              <a:lnSpc>
                <a:spcPct val="150000"/>
              </a:lnSpc>
              <a:buSzPts val="1400"/>
              <a:buNone/>
            </a:pPr>
            <a:r>
              <a:rPr lang="ar-EG" sz="3200" b="1" dirty="0">
                <a:latin typeface="Times New Roman" panose="02020603050405020304" pitchFamily="18" charset="0"/>
              </a:rPr>
              <a:t>4. </a:t>
            </a:r>
            <a:r>
              <a:rPr lang="ar-SA" sz="3200" b="1" dirty="0">
                <a:latin typeface="Times New Roman" panose="02020603050405020304" pitchFamily="18" charset="0"/>
              </a:rPr>
              <a:t>أن يصدر الاقتراح عن شخص موثوق به : فالرسالة إذا صدرت عن وجهة تحوز على ثقة الجمهور واحترامه كلما كنت أكثر تقبلاً منه .</a:t>
            </a:r>
            <a:endParaRPr lang="en-US" sz="3200" b="1" dirty="0">
              <a:latin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4976480"/>
      </p:ext>
    </p:extLst>
  </p:cSld>
  <p:clrMapOvr>
    <a:masterClrMapping/>
  </p:clrMapOvr>
  <p:transition spd="slow">
    <p:comb/>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0" indent="0" algn="justLow" rtl="1">
              <a:lnSpc>
                <a:spcPct val="150000"/>
              </a:lnSpc>
              <a:buSzPts val="1400"/>
              <a:buNone/>
            </a:pPr>
            <a:endParaRPr lang="en-US" sz="3200" b="1" dirty="0">
              <a:latin typeface="Times New Roman" panose="02020603050405020304" pitchFamily="18" charset="0"/>
            </a:endParaRPr>
          </a:p>
          <a:p>
            <a:pPr marL="0" indent="0" algn="justLow" rtl="1">
              <a:lnSpc>
                <a:spcPct val="150000"/>
              </a:lnSpc>
              <a:buSzPts val="1400"/>
              <a:buNone/>
            </a:pPr>
            <a:r>
              <a:rPr lang="ar-EG" sz="3200" b="1" dirty="0">
                <a:latin typeface="Times New Roman" panose="02020603050405020304" pitchFamily="18" charset="0"/>
              </a:rPr>
              <a:t>5. </a:t>
            </a:r>
            <a:r>
              <a:rPr lang="ar-SA" sz="3200" b="1" dirty="0">
                <a:latin typeface="Times New Roman" panose="02020603050405020304" pitchFamily="18" charset="0"/>
              </a:rPr>
              <a:t>أن يقدّم الاقتراح بصفة شخصية ومباشرة : فالشخصية أو الجهة التي تحوز على رضا وقبول الجمهور يمكنها تقديم الاقتراح بشكل شخصي ومباشر مع ما يستلزم ذلك من شرح بالنسبة للاقتراح وأسلوب تطبيقه.</a:t>
            </a:r>
            <a:endParaRPr lang="en-US" sz="3200" b="1" dirty="0">
              <a:latin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00524877"/>
      </p:ext>
    </p:extLst>
  </p:cSld>
  <p:clrMapOvr>
    <a:masterClrMapping/>
  </p:clrMapOvr>
  <p:transition spd="slow">
    <p:comb/>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6096000" y="1659968"/>
            <a:ext cx="5369771" cy="4222426"/>
          </a:xfrm>
          <a:solidFill>
            <a:schemeClr val="bg1"/>
          </a:solidFill>
        </p:spPr>
        <p:txBody>
          <a:bodyPr>
            <a:normAutofit lnSpcReduction="10000"/>
          </a:bodyPr>
          <a:lstStyle/>
          <a:p>
            <a:pPr marL="0" indent="0" algn="r" rtl="1" eaLnBrk="1" hangingPunct="1">
              <a:lnSpc>
                <a:spcPct val="150000"/>
              </a:lnSpc>
              <a:buNone/>
            </a:pPr>
            <a:endParaRPr lang="ar-SA" altLang="en-US" sz="200" b="1" dirty="0"/>
          </a:p>
          <a:p>
            <a:pPr algn="r" rtl="1" eaLnBrk="1" hangingPunct="1">
              <a:lnSpc>
                <a:spcPct val="150000"/>
              </a:lnSpc>
            </a:pPr>
            <a:r>
              <a:rPr lang="ar-SA" altLang="en-US" b="1" dirty="0"/>
              <a:t>ويمكننا تلخيص هذه المبادئ في أربعة مبادئ أساسية على النحو التالي</a:t>
            </a:r>
            <a:r>
              <a:rPr lang="ar-EG" altLang="en-US" b="1" dirty="0"/>
              <a:t>:</a:t>
            </a:r>
          </a:p>
          <a:p>
            <a:pPr marL="342900" lvl="0" indent="-342900" algn="justLow" rtl="1">
              <a:lnSpc>
                <a:spcPct val="150000"/>
              </a:lnSpc>
              <a:buFont typeface="+mj-lt"/>
              <a:buAutoNum type="arabicPeriod"/>
            </a:pPr>
            <a:r>
              <a:rPr lang="ar-SA" b="1" dirty="0">
                <a:effectLst/>
                <a:latin typeface="Times New Roman" panose="02020603050405020304" pitchFamily="18" charset="0"/>
                <a:ea typeface="Times New Roman" panose="02020603050405020304" pitchFamily="18" charset="0"/>
              </a:rPr>
              <a:t>مبدأ المعرفة :</a:t>
            </a:r>
            <a:r>
              <a:rPr lang="ar-SA" dirty="0">
                <a:effectLst/>
                <a:latin typeface="Times New Roman" panose="02020603050405020304" pitchFamily="18" charset="0"/>
                <a:ea typeface="Times New Roman" panose="02020603050405020304" pitchFamily="18" charset="0"/>
              </a:rPr>
              <a:t> أي التأثير على الجماهير </a:t>
            </a:r>
            <a:r>
              <a:rPr lang="ar-EG" dirty="0">
                <a:effectLst/>
                <a:latin typeface="Times New Roman" panose="02020603050405020304" pitchFamily="18" charset="0"/>
                <a:ea typeface="Times New Roman" panose="02020603050405020304" pitchFamily="18" charset="0"/>
              </a:rPr>
              <a:t>و</a:t>
            </a:r>
            <a:r>
              <a:rPr lang="ar-SA" dirty="0">
                <a:effectLst/>
                <a:latin typeface="Times New Roman" panose="02020603050405020304" pitchFamily="18" charset="0"/>
                <a:ea typeface="Times New Roman" panose="02020603050405020304" pitchFamily="18" charset="0"/>
              </a:rPr>
              <a:t>تطبيق </a:t>
            </a:r>
            <a:r>
              <a:rPr lang="ar-EG" dirty="0">
                <a:effectLst/>
                <a:latin typeface="Times New Roman" panose="02020603050405020304" pitchFamily="18" charset="0"/>
                <a:ea typeface="Times New Roman" panose="02020603050405020304" pitchFamily="18" charset="0"/>
              </a:rPr>
              <a:t>ذلك </a:t>
            </a:r>
            <a:r>
              <a:rPr lang="ar-SA" dirty="0">
                <a:effectLst/>
                <a:latin typeface="Times New Roman" panose="02020603050405020304" pitchFamily="18" charset="0"/>
                <a:ea typeface="Times New Roman" panose="02020603050405020304" pitchFamily="18" charset="0"/>
              </a:rPr>
              <a:t>على مصالحها . </a:t>
            </a:r>
            <a:endParaRPr lang="ar-EG" dirty="0">
              <a:effectLst/>
              <a:latin typeface="Times New Roman" panose="02020603050405020304" pitchFamily="18" charset="0"/>
              <a:ea typeface="Times New Roman" panose="02020603050405020304" pitchFamily="18" charset="0"/>
            </a:endParaRPr>
          </a:p>
          <a:p>
            <a:pPr marL="342900" lvl="0" indent="-342900" algn="justLow" rtl="1">
              <a:lnSpc>
                <a:spcPct val="150000"/>
              </a:lnSpc>
              <a:buFont typeface="+mj-lt"/>
              <a:buAutoNum type="arabicPeriod"/>
            </a:pPr>
            <a:r>
              <a:rPr lang="ar-SA" b="1" dirty="0">
                <a:effectLst/>
                <a:latin typeface="Times New Roman" panose="02020603050405020304" pitchFamily="18" charset="0"/>
                <a:ea typeface="Times New Roman" panose="02020603050405020304" pitchFamily="18" charset="0"/>
              </a:rPr>
              <a:t>مبدأ </a:t>
            </a:r>
            <a:r>
              <a:rPr lang="ar-EG" b="1" dirty="0">
                <a:effectLst/>
                <a:latin typeface="Times New Roman" panose="02020603050405020304" pitchFamily="18" charset="0"/>
                <a:ea typeface="Times New Roman" panose="02020603050405020304" pitchFamily="18" charset="0"/>
              </a:rPr>
              <a:t>الحركة</a:t>
            </a:r>
            <a:r>
              <a:rPr lang="ar-SA" b="1" dirty="0">
                <a:effectLst/>
                <a:latin typeface="Times New Roman" panose="02020603050405020304" pitchFamily="18" charset="0"/>
                <a:ea typeface="Times New Roman" panose="02020603050405020304" pitchFamily="18" charset="0"/>
              </a:rPr>
              <a:t>:</a:t>
            </a:r>
            <a:r>
              <a:rPr lang="ar-SA" dirty="0">
                <a:effectLst/>
                <a:latin typeface="Times New Roman" panose="02020603050405020304" pitchFamily="18" charset="0"/>
                <a:ea typeface="Times New Roman" panose="02020603050405020304" pitchFamily="18" charset="0"/>
              </a:rPr>
              <a:t> حيث إن قبول الاقتراح مرهون بمعرفة الجماهير لكيفية تطبيقه. </a:t>
            </a:r>
            <a:endParaRPr lang="en-US" dirty="0">
              <a:effectLst/>
              <a:latin typeface="Times New Roman" panose="02020603050405020304" pitchFamily="18" charset="0"/>
              <a:ea typeface="Times New Roman" panose="02020603050405020304" pitchFamily="18" charset="0"/>
            </a:endParaRPr>
          </a:p>
        </p:txBody>
      </p:sp>
      <p:grpSp>
        <p:nvGrpSpPr>
          <p:cNvPr id="6149" name="Group 7">
            <a:extLst>
              <a:ext uri="{FF2B5EF4-FFF2-40B4-BE49-F238E27FC236}">
                <a16:creationId xmlns:a16="http://schemas.microsoft.com/office/drawing/2014/main" id="{697FD143-4891-13F4-724C-EAD048FAEF87}"/>
              </a:ext>
            </a:extLst>
          </p:cNvPr>
          <p:cNvGrpSpPr>
            <a:grpSpLocks/>
          </p:cNvGrpSpPr>
          <p:nvPr/>
        </p:nvGrpSpPr>
        <p:grpSpPr bwMode="auto">
          <a:xfrm>
            <a:off x="474051" y="869422"/>
            <a:ext cx="5360101" cy="5457704"/>
            <a:chOff x="1824" y="633"/>
            <a:chExt cx="2834" cy="2849"/>
          </a:xfrm>
        </p:grpSpPr>
        <p:sp>
          <p:nvSpPr>
            <p:cNvPr id="6150" name="Puzzle3">
              <a:extLst>
                <a:ext uri="{FF2B5EF4-FFF2-40B4-BE49-F238E27FC236}">
                  <a16:creationId xmlns:a16="http://schemas.microsoft.com/office/drawing/2014/main" id="{3CDD0E24-F95D-59D0-A755-5FC8B6DBECDE}"/>
                </a:ext>
              </a:extLst>
            </p:cNvPr>
            <p:cNvSpPr>
              <a:spLocks noEditPoints="1" noChangeArrowheads="1"/>
            </p:cNvSpPr>
            <p:nvPr/>
          </p:nvSpPr>
          <p:spPr bwMode="auto">
            <a:xfrm>
              <a:off x="3204" y="633"/>
              <a:ext cx="1114" cy="1514"/>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269 w 21600"/>
                <a:gd name="T25" fmla="*/ 7718 h 21600"/>
                <a:gd name="T26" fmla="*/ 19157 w 21600"/>
                <a:gd name="T27" fmla="*/ 2023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BE7D"/>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800" b="1"/>
                <a:t>المعرفة</a:t>
              </a:r>
              <a:endParaRPr lang="en-US" altLang="en-US" sz="2800" b="1"/>
            </a:p>
          </p:txBody>
        </p:sp>
        <p:sp>
          <p:nvSpPr>
            <p:cNvPr id="6151" name="Puzzle2">
              <a:extLst>
                <a:ext uri="{FF2B5EF4-FFF2-40B4-BE49-F238E27FC236}">
                  <a16:creationId xmlns:a16="http://schemas.microsoft.com/office/drawing/2014/main" id="{8859D5BE-0CC7-5193-3A60-937107E13995}"/>
                </a:ext>
              </a:extLst>
            </p:cNvPr>
            <p:cNvSpPr>
              <a:spLocks noEditPoints="1" noChangeArrowheads="1"/>
            </p:cNvSpPr>
            <p:nvPr/>
          </p:nvSpPr>
          <p:spPr bwMode="auto">
            <a:xfrm>
              <a:off x="2880" y="1736"/>
              <a:ext cx="1778" cy="137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5394 w 21600"/>
                <a:gd name="T25" fmla="*/ 6735 h 21600"/>
                <a:gd name="T26" fmla="*/ 16182 w 21600"/>
                <a:gd name="T27" fmla="*/ 2044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lnTo>
                    <a:pt x="10257" y="13881"/>
                  </a:lnTo>
                  <a:lnTo>
                    <a:pt x="10449" y="13881"/>
                  </a:lnTo>
                  <a:lnTo>
                    <a:pt x="10664" y="13881"/>
                  </a:lnTo>
                  <a:lnTo>
                    <a:pt x="10856" y="13909"/>
                  </a:lnTo>
                  <a:lnTo>
                    <a:pt x="11037" y="13966"/>
                  </a:lnTo>
                  <a:lnTo>
                    <a:pt x="11206" y="14023"/>
                  </a:lnTo>
                  <a:lnTo>
                    <a:pt x="11353" y="14093"/>
                  </a:lnTo>
                  <a:lnTo>
                    <a:pt x="11511" y="14178"/>
                  </a:lnTo>
                  <a:lnTo>
                    <a:pt x="11635" y="14263"/>
                  </a:lnTo>
                  <a:lnTo>
                    <a:pt x="11748" y="14376"/>
                  </a:lnTo>
                  <a:lnTo>
                    <a:pt x="11861" y="14475"/>
                  </a:lnTo>
                  <a:lnTo>
                    <a:pt x="11941" y="14616"/>
                  </a:lnTo>
                  <a:lnTo>
                    <a:pt x="12031" y="14758"/>
                  </a:lnTo>
                  <a:lnTo>
                    <a:pt x="12099" y="14885"/>
                  </a:lnTo>
                  <a:lnTo>
                    <a:pt x="12200" y="15210"/>
                  </a:lnTo>
                  <a:lnTo>
                    <a:pt x="12268" y="15507"/>
                  </a:lnTo>
                  <a:lnTo>
                    <a:pt x="12291" y="15832"/>
                  </a:lnTo>
                  <a:lnTo>
                    <a:pt x="12291" y="16157"/>
                  </a:lnTo>
                  <a:lnTo>
                    <a:pt x="12246" y="16482"/>
                  </a:lnTo>
                  <a:lnTo>
                    <a:pt x="12178" y="16807"/>
                  </a:lnTo>
                  <a:lnTo>
                    <a:pt x="12099" y="17090"/>
                  </a:lnTo>
                  <a:lnTo>
                    <a:pt x="12008" y="17330"/>
                  </a:lnTo>
                  <a:lnTo>
                    <a:pt x="11884" y="17542"/>
                  </a:lnTo>
                  <a:lnTo>
                    <a:pt x="11748" y="17712"/>
                  </a:lnTo>
                  <a:lnTo>
                    <a:pt x="11613" y="17839"/>
                  </a:lnTo>
                  <a:lnTo>
                    <a:pt x="11489" y="18037"/>
                  </a:lnTo>
                  <a:lnTo>
                    <a:pt x="11398" y="18221"/>
                  </a:lnTo>
                  <a:lnTo>
                    <a:pt x="11319" y="18447"/>
                  </a:lnTo>
                  <a:lnTo>
                    <a:pt x="11251" y="18659"/>
                  </a:lnTo>
                  <a:lnTo>
                    <a:pt x="11206" y="18900"/>
                  </a:lnTo>
                  <a:lnTo>
                    <a:pt x="11184" y="19154"/>
                  </a:lnTo>
                  <a:lnTo>
                    <a:pt x="11184" y="19423"/>
                  </a:lnTo>
                  <a:lnTo>
                    <a:pt x="11229" y="19663"/>
                  </a:lnTo>
                  <a:lnTo>
                    <a:pt x="11297" y="19903"/>
                  </a:lnTo>
                  <a:lnTo>
                    <a:pt x="11376" y="20158"/>
                  </a:lnTo>
                  <a:lnTo>
                    <a:pt x="11511" y="20398"/>
                  </a:lnTo>
                  <a:lnTo>
                    <a:pt x="11681" y="20610"/>
                  </a:lnTo>
                  <a:lnTo>
                    <a:pt x="11884" y="20808"/>
                  </a:lnTo>
                  <a:lnTo>
                    <a:pt x="12121" y="20992"/>
                  </a:lnTo>
                  <a:lnTo>
                    <a:pt x="12404" y="21161"/>
                  </a:lnTo>
                  <a:lnTo>
                    <a:pt x="12528" y="21190"/>
                  </a:lnTo>
                  <a:lnTo>
                    <a:pt x="12856" y="21274"/>
                  </a:lnTo>
                  <a:lnTo>
                    <a:pt x="13330" y="21373"/>
                  </a:lnTo>
                  <a:lnTo>
                    <a:pt x="13963" y="21486"/>
                  </a:lnTo>
                  <a:lnTo>
                    <a:pt x="14313" y="21543"/>
                  </a:lnTo>
                  <a:lnTo>
                    <a:pt x="14652" y="21571"/>
                  </a:lnTo>
                  <a:lnTo>
                    <a:pt x="15025" y="21600"/>
                  </a:lnTo>
                  <a:lnTo>
                    <a:pt x="15409" y="21600"/>
                  </a:lnTo>
                  <a:lnTo>
                    <a:pt x="15782" y="21600"/>
                  </a:lnTo>
                  <a:lnTo>
                    <a:pt x="16177" y="21571"/>
                  </a:lnTo>
                  <a:lnTo>
                    <a:pt x="16516" y="21486"/>
                  </a:lnTo>
                  <a:lnTo>
                    <a:pt x="16889" y="21402"/>
                  </a:lnTo>
                  <a:lnTo>
                    <a:pt x="16821" y="21190"/>
                  </a:lnTo>
                  <a:lnTo>
                    <a:pt x="16776" y="20935"/>
                  </a:lnTo>
                  <a:lnTo>
                    <a:pt x="16742" y="20667"/>
                  </a:lnTo>
                  <a:lnTo>
                    <a:pt x="16719" y="20370"/>
                  </a:lnTo>
                  <a:lnTo>
                    <a:pt x="16697" y="19719"/>
                  </a:lnTo>
                  <a:lnTo>
                    <a:pt x="16697" y="19013"/>
                  </a:lnTo>
                  <a:lnTo>
                    <a:pt x="16719" y="18306"/>
                  </a:lnTo>
                  <a:lnTo>
                    <a:pt x="16753" y="17599"/>
                  </a:lnTo>
                  <a:lnTo>
                    <a:pt x="16821" y="16949"/>
                  </a:lnTo>
                  <a:lnTo>
                    <a:pt x="16889" y="16383"/>
                  </a:lnTo>
                  <a:lnTo>
                    <a:pt x="16934" y="16129"/>
                  </a:lnTo>
                  <a:lnTo>
                    <a:pt x="17002" y="15945"/>
                  </a:lnTo>
                  <a:lnTo>
                    <a:pt x="17081" y="15790"/>
                  </a:lnTo>
                  <a:lnTo>
                    <a:pt x="17194" y="15648"/>
                  </a:lnTo>
                  <a:lnTo>
                    <a:pt x="17318" y="15563"/>
                  </a:lnTo>
                  <a:lnTo>
                    <a:pt x="17453" y="15507"/>
                  </a:lnTo>
                  <a:lnTo>
                    <a:pt x="17600" y="15450"/>
                  </a:lnTo>
                  <a:lnTo>
                    <a:pt x="17758" y="15450"/>
                  </a:lnTo>
                  <a:lnTo>
                    <a:pt x="17905" y="15479"/>
                  </a:lnTo>
                  <a:lnTo>
                    <a:pt x="18064" y="15535"/>
                  </a:lnTo>
                  <a:lnTo>
                    <a:pt x="18233" y="15620"/>
                  </a:lnTo>
                  <a:lnTo>
                    <a:pt x="18380" y="15733"/>
                  </a:lnTo>
                  <a:lnTo>
                    <a:pt x="18561" y="15832"/>
                  </a:lnTo>
                  <a:lnTo>
                    <a:pt x="18707" y="15973"/>
                  </a:lnTo>
                  <a:lnTo>
                    <a:pt x="18866" y="16129"/>
                  </a:lnTo>
                  <a:lnTo>
                    <a:pt x="18990" y="16327"/>
                  </a:lnTo>
                  <a:lnTo>
                    <a:pt x="19125" y="16482"/>
                  </a:lnTo>
                  <a:lnTo>
                    <a:pt x="19295" y="16624"/>
                  </a:lnTo>
                  <a:lnTo>
                    <a:pt x="19464" y="16737"/>
                  </a:lnTo>
                  <a:lnTo>
                    <a:pt x="19668" y="16807"/>
                  </a:lnTo>
                  <a:lnTo>
                    <a:pt x="19860" y="16836"/>
                  </a:lnTo>
                  <a:lnTo>
                    <a:pt x="20052" y="16864"/>
                  </a:lnTo>
                  <a:lnTo>
                    <a:pt x="20266" y="16836"/>
                  </a:lnTo>
                  <a:lnTo>
                    <a:pt x="20470" y="16793"/>
                  </a:lnTo>
                  <a:lnTo>
                    <a:pt x="20662" y="16708"/>
                  </a:lnTo>
                  <a:lnTo>
                    <a:pt x="20854" y="16567"/>
                  </a:lnTo>
                  <a:lnTo>
                    <a:pt x="21035" y="16412"/>
                  </a:lnTo>
                  <a:lnTo>
                    <a:pt x="21182" y="16214"/>
                  </a:lnTo>
                  <a:lnTo>
                    <a:pt x="21340" y="16002"/>
                  </a:lnTo>
                  <a:lnTo>
                    <a:pt x="21441" y="15733"/>
                  </a:lnTo>
                  <a:lnTo>
                    <a:pt x="21532" y="15436"/>
                  </a:lnTo>
                  <a:lnTo>
                    <a:pt x="21600" y="15083"/>
                  </a:lnTo>
                  <a:lnTo>
                    <a:pt x="21600" y="14885"/>
                  </a:lnTo>
                  <a:lnTo>
                    <a:pt x="21600" y="14729"/>
                  </a:lnTo>
                  <a:lnTo>
                    <a:pt x="21600" y="14531"/>
                  </a:lnTo>
                  <a:lnTo>
                    <a:pt x="21577" y="14376"/>
                  </a:lnTo>
                  <a:lnTo>
                    <a:pt x="21532" y="14206"/>
                  </a:lnTo>
                  <a:lnTo>
                    <a:pt x="21487" y="14051"/>
                  </a:lnTo>
                  <a:lnTo>
                    <a:pt x="21419" y="13909"/>
                  </a:lnTo>
                  <a:lnTo>
                    <a:pt x="21351" y="13768"/>
                  </a:lnTo>
                  <a:lnTo>
                    <a:pt x="21204" y="13500"/>
                  </a:lnTo>
                  <a:lnTo>
                    <a:pt x="21035" y="13287"/>
                  </a:lnTo>
                  <a:lnTo>
                    <a:pt x="20809" y="13090"/>
                  </a:lnTo>
                  <a:lnTo>
                    <a:pt x="20594" y="12962"/>
                  </a:lnTo>
                  <a:lnTo>
                    <a:pt x="20357" y="12821"/>
                  </a:lnTo>
                  <a:lnTo>
                    <a:pt x="20120" y="12764"/>
                  </a:lnTo>
                  <a:lnTo>
                    <a:pt x="19882" y="12708"/>
                  </a:lnTo>
                  <a:lnTo>
                    <a:pt x="19645" y="12736"/>
                  </a:lnTo>
                  <a:lnTo>
                    <a:pt x="19430" y="12793"/>
                  </a:lnTo>
                  <a:lnTo>
                    <a:pt x="19227" y="12906"/>
                  </a:lnTo>
                  <a:lnTo>
                    <a:pt x="19148" y="12962"/>
                  </a:lnTo>
                  <a:lnTo>
                    <a:pt x="19058" y="13047"/>
                  </a:lnTo>
                  <a:lnTo>
                    <a:pt x="18990" y="13146"/>
                  </a:lnTo>
                  <a:lnTo>
                    <a:pt x="18911" y="13259"/>
                  </a:lnTo>
                  <a:lnTo>
                    <a:pt x="18775" y="13471"/>
                  </a:lnTo>
                  <a:lnTo>
                    <a:pt x="18628" y="13641"/>
                  </a:lnTo>
                  <a:lnTo>
                    <a:pt x="18470" y="13740"/>
                  </a:lnTo>
                  <a:lnTo>
                    <a:pt x="18301" y="13825"/>
                  </a:lnTo>
                  <a:lnTo>
                    <a:pt x="18143" y="13853"/>
                  </a:lnTo>
                  <a:lnTo>
                    <a:pt x="17973" y="13881"/>
                  </a:lnTo>
                  <a:lnTo>
                    <a:pt x="17804" y="13853"/>
                  </a:lnTo>
                  <a:lnTo>
                    <a:pt x="17646" y="13796"/>
                  </a:lnTo>
                  <a:lnTo>
                    <a:pt x="17499" y="13726"/>
                  </a:lnTo>
                  <a:lnTo>
                    <a:pt x="17341" y="13641"/>
                  </a:lnTo>
                  <a:lnTo>
                    <a:pt x="17216" y="13528"/>
                  </a:lnTo>
                  <a:lnTo>
                    <a:pt x="17103" y="13386"/>
                  </a:lnTo>
                  <a:lnTo>
                    <a:pt x="17024" y="13259"/>
                  </a:lnTo>
                  <a:lnTo>
                    <a:pt x="16934" y="13118"/>
                  </a:lnTo>
                  <a:lnTo>
                    <a:pt x="16889" y="12991"/>
                  </a:lnTo>
                  <a:lnTo>
                    <a:pt x="16889" y="12849"/>
                  </a:lnTo>
                  <a:lnTo>
                    <a:pt x="16889" y="12383"/>
                  </a:lnTo>
                  <a:lnTo>
                    <a:pt x="16889" y="11662"/>
                  </a:lnTo>
                  <a:lnTo>
                    <a:pt x="16889" y="10701"/>
                  </a:lnTo>
                  <a:lnTo>
                    <a:pt x="16889" y="9640"/>
                  </a:lnTo>
                  <a:lnTo>
                    <a:pt x="16889" y="8566"/>
                  </a:lnTo>
                  <a:lnTo>
                    <a:pt x="16889" y="7478"/>
                  </a:lnTo>
                  <a:lnTo>
                    <a:pt x="16889" y="6502"/>
                  </a:lnTo>
                  <a:lnTo>
                    <a:pt x="16889" y="5739"/>
                  </a:lnTo>
                  <a:lnTo>
                    <a:pt x="16674" y="5894"/>
                  </a:lnTo>
                  <a:lnTo>
                    <a:pt x="16414" y="6036"/>
                  </a:lnTo>
                  <a:lnTo>
                    <a:pt x="16154" y="6177"/>
                  </a:lnTo>
                  <a:lnTo>
                    <a:pt x="15849" y="6248"/>
                  </a:lnTo>
                  <a:lnTo>
                    <a:pt x="15544" y="6304"/>
                  </a:lnTo>
                  <a:lnTo>
                    <a:pt x="15217" y="6332"/>
                  </a:lnTo>
                  <a:lnTo>
                    <a:pt x="14866" y="6361"/>
                  </a:lnTo>
                  <a:lnTo>
                    <a:pt x="14550" y="6361"/>
                  </a:lnTo>
                  <a:lnTo>
                    <a:pt x="14200" y="6332"/>
                  </a:lnTo>
                  <a:lnTo>
                    <a:pt x="13850" y="6276"/>
                  </a:lnTo>
                  <a:lnTo>
                    <a:pt x="13522" y="6219"/>
                  </a:lnTo>
                  <a:lnTo>
                    <a:pt x="13206" y="6149"/>
                  </a:lnTo>
                  <a:lnTo>
                    <a:pt x="12901" y="6064"/>
                  </a:lnTo>
                  <a:lnTo>
                    <a:pt x="12618" y="5951"/>
                  </a:lnTo>
                  <a:lnTo>
                    <a:pt x="12358" y="5838"/>
                  </a:lnTo>
                  <a:lnTo>
                    <a:pt x="12121" y="5739"/>
                  </a:lnTo>
                  <a:lnTo>
                    <a:pt x="11941" y="5626"/>
                  </a:lnTo>
                  <a:lnTo>
                    <a:pt x="11794" y="5513"/>
                  </a:lnTo>
                  <a:lnTo>
                    <a:pt x="11658" y="5414"/>
                  </a:lnTo>
                  <a:lnTo>
                    <a:pt x="11556" y="5301"/>
                  </a:lnTo>
                  <a:lnTo>
                    <a:pt x="11466" y="5187"/>
                  </a:lnTo>
                  <a:lnTo>
                    <a:pt x="11398" y="5089"/>
                  </a:lnTo>
                  <a:lnTo>
                    <a:pt x="11376" y="4947"/>
                  </a:lnTo>
                  <a:lnTo>
                    <a:pt x="11353" y="4834"/>
                  </a:lnTo>
                  <a:lnTo>
                    <a:pt x="11353" y="4707"/>
                  </a:lnTo>
                  <a:lnTo>
                    <a:pt x="11376" y="4565"/>
                  </a:lnTo>
                  <a:lnTo>
                    <a:pt x="11443" y="4410"/>
                  </a:lnTo>
                  <a:lnTo>
                    <a:pt x="11511" y="4240"/>
                  </a:lnTo>
                  <a:lnTo>
                    <a:pt x="11703" y="3887"/>
                  </a:lnTo>
                  <a:lnTo>
                    <a:pt x="11986" y="3505"/>
                  </a:lnTo>
                  <a:lnTo>
                    <a:pt x="12144" y="3265"/>
                  </a:lnTo>
                  <a:lnTo>
                    <a:pt x="12246" y="3025"/>
                  </a:lnTo>
                  <a:lnTo>
                    <a:pt x="12336" y="2756"/>
                  </a:lnTo>
                  <a:lnTo>
                    <a:pt x="12404" y="2445"/>
                  </a:lnTo>
                  <a:lnTo>
                    <a:pt x="12438" y="2176"/>
                  </a:lnTo>
                  <a:lnTo>
                    <a:pt x="12438" y="1880"/>
                  </a:lnTo>
                  <a:lnTo>
                    <a:pt x="12404" y="1583"/>
                  </a:lnTo>
                  <a:lnTo>
                    <a:pt x="12336" y="1314"/>
                  </a:lnTo>
                  <a:lnTo>
                    <a:pt x="12246" y="1046"/>
                  </a:lnTo>
                  <a:lnTo>
                    <a:pt x="12099" y="791"/>
                  </a:lnTo>
                  <a:lnTo>
                    <a:pt x="12008" y="692"/>
                  </a:lnTo>
                  <a:lnTo>
                    <a:pt x="11918" y="579"/>
                  </a:lnTo>
                  <a:lnTo>
                    <a:pt x="11816" y="466"/>
                  </a:lnTo>
                  <a:lnTo>
                    <a:pt x="11703" y="381"/>
                  </a:lnTo>
                  <a:lnTo>
                    <a:pt x="11579" y="310"/>
                  </a:lnTo>
                  <a:lnTo>
                    <a:pt x="11443" y="226"/>
                  </a:lnTo>
                  <a:lnTo>
                    <a:pt x="11297" y="169"/>
                  </a:lnTo>
                  <a:lnTo>
                    <a:pt x="11138" y="113"/>
                  </a:lnTo>
                  <a:lnTo>
                    <a:pt x="10969" y="56"/>
                  </a:lnTo>
                  <a:lnTo>
                    <a:pt x="10800" y="28"/>
                  </a:lnTo>
                  <a:lnTo>
                    <a:pt x="10619" y="28"/>
                  </a:lnTo>
                  <a:lnTo>
                    <a:pt x="10404" y="28"/>
                  </a:lnTo>
                  <a:lnTo>
                    <a:pt x="10257" y="28"/>
                  </a:lnTo>
                  <a:lnTo>
                    <a:pt x="10076" y="56"/>
                  </a:lnTo>
                  <a:lnTo>
                    <a:pt x="9952" y="84"/>
                  </a:lnTo>
                  <a:lnTo>
                    <a:pt x="9794" y="141"/>
                  </a:lnTo>
                  <a:lnTo>
                    <a:pt x="9692" y="226"/>
                  </a:lnTo>
                  <a:lnTo>
                    <a:pt x="9557" y="282"/>
                  </a:lnTo>
                  <a:lnTo>
                    <a:pt x="9455" y="381"/>
                  </a:lnTo>
                  <a:lnTo>
                    <a:pt x="9365" y="466"/>
                  </a:lnTo>
                  <a:lnTo>
                    <a:pt x="9274" y="579"/>
                  </a:lnTo>
                  <a:lnTo>
                    <a:pt x="9184" y="692"/>
                  </a:lnTo>
                  <a:lnTo>
                    <a:pt x="9128" y="791"/>
                  </a:lnTo>
                  <a:lnTo>
                    <a:pt x="9060" y="932"/>
                  </a:lnTo>
                  <a:lnTo>
                    <a:pt x="8969" y="1201"/>
                  </a:lnTo>
                  <a:lnTo>
                    <a:pt x="8913" y="1498"/>
                  </a:lnTo>
                  <a:lnTo>
                    <a:pt x="8890" y="1795"/>
                  </a:lnTo>
                  <a:lnTo>
                    <a:pt x="8890" y="2120"/>
                  </a:lnTo>
                  <a:lnTo>
                    <a:pt x="8913" y="2445"/>
                  </a:lnTo>
                  <a:lnTo>
                    <a:pt x="8969" y="2756"/>
                  </a:lnTo>
                  <a:lnTo>
                    <a:pt x="9060" y="3081"/>
                  </a:lnTo>
                  <a:lnTo>
                    <a:pt x="9173" y="3378"/>
                  </a:lnTo>
                  <a:lnTo>
                    <a:pt x="9297" y="3647"/>
                  </a:lnTo>
                  <a:lnTo>
                    <a:pt x="9466" y="3887"/>
                  </a:lnTo>
                  <a:lnTo>
                    <a:pt x="9579" y="4085"/>
                  </a:lnTo>
                  <a:lnTo>
                    <a:pt x="9670" y="4269"/>
                  </a:lnTo>
                  <a:lnTo>
                    <a:pt x="9726" y="4467"/>
                  </a:lnTo>
                  <a:lnTo>
                    <a:pt x="9771" y="4650"/>
                  </a:lnTo>
                  <a:lnTo>
                    <a:pt x="9771" y="4834"/>
                  </a:lnTo>
                  <a:lnTo>
                    <a:pt x="9749" y="5032"/>
                  </a:lnTo>
                  <a:lnTo>
                    <a:pt x="9715" y="5216"/>
                  </a:lnTo>
                  <a:lnTo>
                    <a:pt x="9625" y="5385"/>
                  </a:lnTo>
                  <a:lnTo>
                    <a:pt x="9534" y="5513"/>
                  </a:lnTo>
                  <a:lnTo>
                    <a:pt x="9410" y="5626"/>
                  </a:lnTo>
                  <a:lnTo>
                    <a:pt x="9229" y="5710"/>
                  </a:lnTo>
                  <a:lnTo>
                    <a:pt x="9060" y="5767"/>
                  </a:lnTo>
                  <a:lnTo>
                    <a:pt x="8845" y="5767"/>
                  </a:lnTo>
                  <a:lnTo>
                    <a:pt x="8585" y="5739"/>
                  </a:lnTo>
                  <a:lnTo>
                    <a:pt x="8325" y="5654"/>
                  </a:lnTo>
                  <a:lnTo>
                    <a:pt x="8020" y="5513"/>
                  </a:lnTo>
                  <a:lnTo>
                    <a:pt x="7840" y="5442"/>
                  </a:lnTo>
                  <a:lnTo>
                    <a:pt x="7648" y="5385"/>
                  </a:lnTo>
                  <a:lnTo>
                    <a:pt x="7433" y="5329"/>
                  </a:lnTo>
                  <a:lnTo>
                    <a:pt x="7241" y="5301"/>
                  </a:lnTo>
                  <a:lnTo>
                    <a:pt x="6755" y="5301"/>
                  </a:lnTo>
                  <a:lnTo>
                    <a:pt x="6281" y="5329"/>
                  </a:lnTo>
                  <a:lnTo>
                    <a:pt x="5784" y="5385"/>
                  </a:lnTo>
                  <a:lnTo>
                    <a:pt x="5264" y="5498"/>
                  </a:lnTo>
                  <a:lnTo>
                    <a:pt x="4744" y="5597"/>
                  </a:lnTo>
                  <a:lnTo>
                    <a:pt x="4247" y="5739"/>
                  </a:lnTo>
                  <a:lnTo>
                    <a:pt x="4202" y="5894"/>
                  </a:lnTo>
                  <a:lnTo>
                    <a:pt x="4202" y="6191"/>
                  </a:lnTo>
                  <a:lnTo>
                    <a:pt x="4202" y="6545"/>
                  </a:lnTo>
                  <a:lnTo>
                    <a:pt x="4225" y="6954"/>
                  </a:lnTo>
                  <a:lnTo>
                    <a:pt x="4315" y="7930"/>
                  </a:lnTo>
                  <a:lnTo>
                    <a:pt x="4394" y="9018"/>
                  </a:lnTo>
                  <a:lnTo>
                    <a:pt x="4439" y="9570"/>
                  </a:lnTo>
                  <a:lnTo>
                    <a:pt x="4462" y="10107"/>
                  </a:lnTo>
                  <a:lnTo>
                    <a:pt x="4484" y="10630"/>
                  </a:lnTo>
                  <a:lnTo>
                    <a:pt x="4507" y="11082"/>
                  </a:lnTo>
                  <a:lnTo>
                    <a:pt x="4484" y="11520"/>
                  </a:lnTo>
                  <a:lnTo>
                    <a:pt x="4439" y="11874"/>
                  </a:lnTo>
                  <a:lnTo>
                    <a:pt x="4394" y="12029"/>
                  </a:lnTo>
                  <a:lnTo>
                    <a:pt x="4349" y="12171"/>
                  </a:lnTo>
                  <a:lnTo>
                    <a:pt x="4315" y="12284"/>
                  </a:lnTo>
                  <a:lnTo>
                    <a:pt x="4247" y="12354"/>
                  </a:lnTo>
                  <a:close/>
                </a:path>
              </a:pathLst>
            </a:custGeom>
            <a:solidFill>
              <a:srgbClr val="FFFFCC"/>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800" b="1"/>
                <a:t>الثقة</a:t>
              </a:r>
              <a:endParaRPr lang="en-US" altLang="en-US" sz="2800" b="1"/>
            </a:p>
          </p:txBody>
        </p:sp>
        <p:sp>
          <p:nvSpPr>
            <p:cNvPr id="6152" name="Puzzle4">
              <a:extLst>
                <a:ext uri="{FF2B5EF4-FFF2-40B4-BE49-F238E27FC236}">
                  <a16:creationId xmlns:a16="http://schemas.microsoft.com/office/drawing/2014/main" id="{CC3DE578-2F45-23F2-4192-2686DF502547}"/>
                </a:ext>
              </a:extLst>
            </p:cNvPr>
            <p:cNvSpPr>
              <a:spLocks noEditPoints="1" noChangeArrowheads="1"/>
            </p:cNvSpPr>
            <p:nvPr/>
          </p:nvSpPr>
          <p:spPr bwMode="auto">
            <a:xfrm>
              <a:off x="2192" y="1719"/>
              <a:ext cx="1072" cy="176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075 w 21600"/>
                <a:gd name="T25" fmla="*/ 5660 h 21600"/>
                <a:gd name="T26" fmla="*/ 20210 w 21600"/>
                <a:gd name="T27" fmla="*/ 15976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rgbClr val="D8EBB3"/>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800" b="1"/>
                <a:t>الوضوح</a:t>
              </a:r>
              <a:endParaRPr lang="en-US" altLang="en-US" sz="2800" b="1"/>
            </a:p>
          </p:txBody>
        </p:sp>
        <p:sp>
          <p:nvSpPr>
            <p:cNvPr id="6153" name="Puzzle1">
              <a:extLst>
                <a:ext uri="{FF2B5EF4-FFF2-40B4-BE49-F238E27FC236}">
                  <a16:creationId xmlns:a16="http://schemas.microsoft.com/office/drawing/2014/main" id="{D2C3F706-4ACA-10DC-BEC1-2CCA202A6314}"/>
                </a:ext>
              </a:extLst>
            </p:cNvPr>
            <p:cNvSpPr>
              <a:spLocks noEditPoints="1" noChangeArrowheads="1"/>
            </p:cNvSpPr>
            <p:nvPr/>
          </p:nvSpPr>
          <p:spPr bwMode="auto">
            <a:xfrm>
              <a:off x="1824" y="1091"/>
              <a:ext cx="1800" cy="10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6084 w 21600"/>
                <a:gd name="T25" fmla="*/ 2569 h 21600"/>
                <a:gd name="T26" fmla="*/ 16128 w 21600"/>
                <a:gd name="T27" fmla="*/ 19545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CCFF"/>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ar-EG" altLang="en-US" sz="2800" b="1" dirty="0"/>
            </a:p>
            <a:p>
              <a:pPr algn="ctr" eaLnBrk="1" hangingPunct="1"/>
              <a:r>
                <a:rPr lang="ar-SA" altLang="en-US" sz="2800" b="1" dirty="0"/>
                <a:t>الحركة</a:t>
              </a:r>
              <a:endParaRPr lang="en-US" altLang="en-US" sz="2800" b="1" dirty="0"/>
            </a:p>
          </p:txBody>
        </p:sp>
      </p:gr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transition spd="slow">
    <p:comb/>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6096000" y="1659968"/>
            <a:ext cx="5369771" cy="4222426"/>
          </a:xfrm>
          <a:solidFill>
            <a:schemeClr val="bg1"/>
          </a:solidFill>
        </p:spPr>
        <p:txBody>
          <a:bodyPr>
            <a:normAutofit lnSpcReduction="10000"/>
          </a:bodyPr>
          <a:lstStyle/>
          <a:p>
            <a:pPr marL="0" indent="0" algn="r" rtl="1" eaLnBrk="1" hangingPunct="1">
              <a:lnSpc>
                <a:spcPct val="150000"/>
              </a:lnSpc>
              <a:buNone/>
            </a:pPr>
            <a:endParaRPr lang="ar-SA" altLang="en-US" sz="200" b="1" dirty="0"/>
          </a:p>
          <a:p>
            <a:pPr algn="r" rtl="1" eaLnBrk="1" hangingPunct="1">
              <a:lnSpc>
                <a:spcPct val="150000"/>
              </a:lnSpc>
            </a:pPr>
            <a:r>
              <a:rPr lang="ar-SA" altLang="en-US" b="1" dirty="0"/>
              <a:t>ويمكننا تلخيص هذه المبادئ في أربعة مبادئ أساسية على النحو التالي</a:t>
            </a:r>
            <a:r>
              <a:rPr lang="ar-EG" altLang="en-US" b="1" dirty="0"/>
              <a:t>:</a:t>
            </a:r>
          </a:p>
          <a:p>
            <a:pPr marL="457200" lvl="0" indent="-457200" algn="justLow" rtl="1">
              <a:lnSpc>
                <a:spcPct val="150000"/>
              </a:lnSpc>
              <a:buFont typeface="+mj-lt"/>
              <a:buAutoNum type="arabicPeriod" startAt="3"/>
            </a:pPr>
            <a:r>
              <a:rPr lang="ar-SA" b="1" dirty="0">
                <a:effectLst/>
                <a:latin typeface="Times New Roman" panose="02020603050405020304" pitchFamily="18" charset="0"/>
                <a:ea typeface="Times New Roman" panose="02020603050405020304" pitchFamily="18" charset="0"/>
              </a:rPr>
              <a:t>مبدأ الثقة:</a:t>
            </a:r>
            <a:r>
              <a:rPr lang="ar-SA" dirty="0">
                <a:effectLst/>
                <a:latin typeface="Times New Roman" panose="02020603050405020304" pitchFamily="18" charset="0"/>
                <a:ea typeface="Times New Roman" panose="02020603050405020304" pitchFamily="18" charset="0"/>
              </a:rPr>
              <a:t> أي أن يصدر الاقتراح عن شخص أو منظمة ذات سمعة طيبة .</a:t>
            </a:r>
            <a:endParaRPr lang="en-US" dirty="0">
              <a:effectLst/>
              <a:latin typeface="Times New Roman" panose="02020603050405020304" pitchFamily="18" charset="0"/>
              <a:ea typeface="Times New Roman" panose="02020603050405020304" pitchFamily="18" charset="0"/>
            </a:endParaRPr>
          </a:p>
          <a:p>
            <a:pPr marL="342900" lvl="0" indent="-342900" algn="justLow" rtl="1">
              <a:lnSpc>
                <a:spcPct val="150000"/>
              </a:lnSpc>
              <a:buFont typeface="+mj-lt"/>
              <a:buAutoNum type="arabicPeriod" startAt="3"/>
            </a:pPr>
            <a:r>
              <a:rPr lang="ar-SA" b="1" dirty="0">
                <a:effectLst/>
                <a:latin typeface="Times New Roman" panose="02020603050405020304" pitchFamily="18" charset="0"/>
                <a:ea typeface="Times New Roman" panose="02020603050405020304" pitchFamily="18" charset="0"/>
              </a:rPr>
              <a:t> مبدأ الوضوح : </a:t>
            </a:r>
            <a:r>
              <a:rPr lang="ar-SA" dirty="0">
                <a:effectLst/>
                <a:latin typeface="Times New Roman" panose="02020603050405020304" pitchFamily="18" charset="0"/>
                <a:ea typeface="Times New Roman" panose="02020603050405020304" pitchFamily="18" charset="0"/>
              </a:rPr>
              <a:t>أن يُصاغ الاقتراح لا لبس فيها ولا غموض.</a:t>
            </a:r>
            <a:endParaRPr lang="en-US" dirty="0">
              <a:effectLst/>
              <a:latin typeface="Times New Roman" panose="02020603050405020304" pitchFamily="18" charset="0"/>
              <a:ea typeface="Times New Roman" panose="02020603050405020304" pitchFamily="18" charset="0"/>
            </a:endParaRPr>
          </a:p>
        </p:txBody>
      </p:sp>
      <p:grpSp>
        <p:nvGrpSpPr>
          <p:cNvPr id="6149" name="Group 7">
            <a:extLst>
              <a:ext uri="{FF2B5EF4-FFF2-40B4-BE49-F238E27FC236}">
                <a16:creationId xmlns:a16="http://schemas.microsoft.com/office/drawing/2014/main" id="{697FD143-4891-13F4-724C-EAD048FAEF87}"/>
              </a:ext>
            </a:extLst>
          </p:cNvPr>
          <p:cNvGrpSpPr>
            <a:grpSpLocks/>
          </p:cNvGrpSpPr>
          <p:nvPr/>
        </p:nvGrpSpPr>
        <p:grpSpPr bwMode="auto">
          <a:xfrm>
            <a:off x="474051" y="869422"/>
            <a:ext cx="5360101" cy="5457704"/>
            <a:chOff x="1824" y="633"/>
            <a:chExt cx="2834" cy="2849"/>
          </a:xfrm>
        </p:grpSpPr>
        <p:sp>
          <p:nvSpPr>
            <p:cNvPr id="6150" name="Puzzle3">
              <a:extLst>
                <a:ext uri="{FF2B5EF4-FFF2-40B4-BE49-F238E27FC236}">
                  <a16:creationId xmlns:a16="http://schemas.microsoft.com/office/drawing/2014/main" id="{3CDD0E24-F95D-59D0-A755-5FC8B6DBECDE}"/>
                </a:ext>
              </a:extLst>
            </p:cNvPr>
            <p:cNvSpPr>
              <a:spLocks noEditPoints="1" noChangeArrowheads="1"/>
            </p:cNvSpPr>
            <p:nvPr/>
          </p:nvSpPr>
          <p:spPr bwMode="auto">
            <a:xfrm>
              <a:off x="3204" y="633"/>
              <a:ext cx="1114" cy="1514"/>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269 w 21600"/>
                <a:gd name="T25" fmla="*/ 7718 h 21600"/>
                <a:gd name="T26" fmla="*/ 19157 w 21600"/>
                <a:gd name="T27" fmla="*/ 20230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6625" y="20892"/>
                  </a:moveTo>
                  <a:lnTo>
                    <a:pt x="7105" y="21023"/>
                  </a:lnTo>
                  <a:lnTo>
                    <a:pt x="7513" y="21088"/>
                  </a:lnTo>
                  <a:lnTo>
                    <a:pt x="7922" y="21115"/>
                  </a:lnTo>
                  <a:lnTo>
                    <a:pt x="8242" y="21115"/>
                  </a:lnTo>
                  <a:lnTo>
                    <a:pt x="8544" y="21062"/>
                  </a:lnTo>
                  <a:lnTo>
                    <a:pt x="8810" y="20997"/>
                  </a:lnTo>
                  <a:lnTo>
                    <a:pt x="9023" y="20892"/>
                  </a:lnTo>
                  <a:lnTo>
                    <a:pt x="9148" y="20761"/>
                  </a:lnTo>
                  <a:lnTo>
                    <a:pt x="9290" y="20616"/>
                  </a:lnTo>
                  <a:lnTo>
                    <a:pt x="9361" y="20459"/>
                  </a:lnTo>
                  <a:lnTo>
                    <a:pt x="9396" y="20289"/>
                  </a:lnTo>
                  <a:lnTo>
                    <a:pt x="9396" y="20092"/>
                  </a:lnTo>
                  <a:lnTo>
                    <a:pt x="9325" y="19909"/>
                  </a:lnTo>
                  <a:lnTo>
                    <a:pt x="9219" y="19738"/>
                  </a:lnTo>
                  <a:lnTo>
                    <a:pt x="9094" y="19555"/>
                  </a:lnTo>
                  <a:lnTo>
                    <a:pt x="8917" y="19384"/>
                  </a:lnTo>
                  <a:lnTo>
                    <a:pt x="8650" y="19162"/>
                  </a:lnTo>
                  <a:lnTo>
                    <a:pt x="8437" y="18900"/>
                  </a:lnTo>
                  <a:lnTo>
                    <a:pt x="8277" y="18624"/>
                  </a:lnTo>
                  <a:lnTo>
                    <a:pt x="8135" y="18349"/>
                  </a:lnTo>
                  <a:lnTo>
                    <a:pt x="8028" y="18048"/>
                  </a:lnTo>
                  <a:lnTo>
                    <a:pt x="7993" y="17746"/>
                  </a:lnTo>
                  <a:lnTo>
                    <a:pt x="7993" y="17471"/>
                  </a:lnTo>
                  <a:lnTo>
                    <a:pt x="8028" y="17169"/>
                  </a:lnTo>
                  <a:lnTo>
                    <a:pt x="8135" y="16920"/>
                  </a:lnTo>
                  <a:lnTo>
                    <a:pt x="8277" y="16671"/>
                  </a:lnTo>
                  <a:lnTo>
                    <a:pt x="8366" y="16540"/>
                  </a:lnTo>
                  <a:lnTo>
                    <a:pt x="8473" y="16409"/>
                  </a:lnTo>
                  <a:lnTo>
                    <a:pt x="8615" y="16317"/>
                  </a:lnTo>
                  <a:lnTo>
                    <a:pt x="8739" y="16213"/>
                  </a:lnTo>
                  <a:lnTo>
                    <a:pt x="8881" y="16134"/>
                  </a:lnTo>
                  <a:lnTo>
                    <a:pt x="9059" y="16055"/>
                  </a:lnTo>
                  <a:lnTo>
                    <a:pt x="9254" y="15990"/>
                  </a:lnTo>
                  <a:lnTo>
                    <a:pt x="9432" y="15911"/>
                  </a:lnTo>
                  <a:lnTo>
                    <a:pt x="9663" y="15885"/>
                  </a:lnTo>
                  <a:lnTo>
                    <a:pt x="9876" y="15833"/>
                  </a:lnTo>
                  <a:lnTo>
                    <a:pt x="10142" y="15806"/>
                  </a:lnTo>
                  <a:lnTo>
                    <a:pt x="10391" y="15806"/>
                  </a:lnTo>
                  <a:lnTo>
                    <a:pt x="10728" y="15806"/>
                  </a:lnTo>
                  <a:lnTo>
                    <a:pt x="10995" y="15806"/>
                  </a:lnTo>
                  <a:lnTo>
                    <a:pt x="11279" y="15833"/>
                  </a:lnTo>
                  <a:lnTo>
                    <a:pt x="11546" y="15885"/>
                  </a:lnTo>
                  <a:lnTo>
                    <a:pt x="11776" y="15937"/>
                  </a:lnTo>
                  <a:lnTo>
                    <a:pt x="12025" y="15990"/>
                  </a:lnTo>
                  <a:lnTo>
                    <a:pt x="12221" y="16055"/>
                  </a:lnTo>
                  <a:lnTo>
                    <a:pt x="12434" y="16134"/>
                  </a:lnTo>
                  <a:lnTo>
                    <a:pt x="12611" y="16213"/>
                  </a:lnTo>
                  <a:lnTo>
                    <a:pt x="12771" y="16317"/>
                  </a:lnTo>
                  <a:lnTo>
                    <a:pt x="12913" y="16409"/>
                  </a:lnTo>
                  <a:lnTo>
                    <a:pt x="13038" y="16514"/>
                  </a:lnTo>
                  <a:lnTo>
                    <a:pt x="13251" y="16737"/>
                  </a:lnTo>
                  <a:lnTo>
                    <a:pt x="13428" y="16986"/>
                  </a:lnTo>
                  <a:lnTo>
                    <a:pt x="13517" y="17248"/>
                  </a:lnTo>
                  <a:lnTo>
                    <a:pt x="13588" y="17523"/>
                  </a:lnTo>
                  <a:lnTo>
                    <a:pt x="13588" y="17799"/>
                  </a:lnTo>
                  <a:lnTo>
                    <a:pt x="13517" y="18074"/>
                  </a:lnTo>
                  <a:lnTo>
                    <a:pt x="13428" y="18323"/>
                  </a:lnTo>
                  <a:lnTo>
                    <a:pt x="13286" y="18572"/>
                  </a:lnTo>
                  <a:lnTo>
                    <a:pt x="13109" y="18808"/>
                  </a:lnTo>
                  <a:lnTo>
                    <a:pt x="12878" y="19031"/>
                  </a:lnTo>
                  <a:lnTo>
                    <a:pt x="12434" y="19411"/>
                  </a:lnTo>
                  <a:lnTo>
                    <a:pt x="12132" y="19738"/>
                  </a:lnTo>
                  <a:lnTo>
                    <a:pt x="12025" y="19856"/>
                  </a:lnTo>
                  <a:lnTo>
                    <a:pt x="11919" y="20014"/>
                  </a:lnTo>
                  <a:lnTo>
                    <a:pt x="11883" y="20132"/>
                  </a:lnTo>
                  <a:lnTo>
                    <a:pt x="11883" y="20263"/>
                  </a:lnTo>
                  <a:lnTo>
                    <a:pt x="11883" y="20394"/>
                  </a:lnTo>
                  <a:lnTo>
                    <a:pt x="11954" y="20485"/>
                  </a:lnTo>
                  <a:lnTo>
                    <a:pt x="12061" y="20590"/>
                  </a:lnTo>
                  <a:lnTo>
                    <a:pt x="12185" y="20695"/>
                  </a:lnTo>
                  <a:lnTo>
                    <a:pt x="12327" y="20787"/>
                  </a:lnTo>
                  <a:lnTo>
                    <a:pt x="12540" y="20892"/>
                  </a:lnTo>
                  <a:lnTo>
                    <a:pt x="12771" y="20997"/>
                  </a:lnTo>
                  <a:lnTo>
                    <a:pt x="13073" y="21088"/>
                  </a:lnTo>
                  <a:lnTo>
                    <a:pt x="13428" y="21193"/>
                  </a:lnTo>
                  <a:lnTo>
                    <a:pt x="13873" y="21298"/>
                  </a:lnTo>
                  <a:lnTo>
                    <a:pt x="14317" y="21390"/>
                  </a:lnTo>
                  <a:lnTo>
                    <a:pt x="14778" y="21468"/>
                  </a:lnTo>
                  <a:lnTo>
                    <a:pt x="15294" y="21547"/>
                  </a:lnTo>
                  <a:lnTo>
                    <a:pt x="15809" y="21600"/>
                  </a:lnTo>
                  <a:lnTo>
                    <a:pt x="16359" y="21652"/>
                  </a:lnTo>
                  <a:lnTo>
                    <a:pt x="16875" y="21678"/>
                  </a:lnTo>
                  <a:lnTo>
                    <a:pt x="17407" y="21678"/>
                  </a:lnTo>
                  <a:lnTo>
                    <a:pt x="17958" y="21678"/>
                  </a:lnTo>
                  <a:lnTo>
                    <a:pt x="18473" y="21652"/>
                  </a:lnTo>
                  <a:lnTo>
                    <a:pt x="18953" y="21573"/>
                  </a:lnTo>
                  <a:lnTo>
                    <a:pt x="19397" y="21495"/>
                  </a:lnTo>
                  <a:lnTo>
                    <a:pt x="19841" y="21390"/>
                  </a:lnTo>
                  <a:lnTo>
                    <a:pt x="20214" y="21272"/>
                  </a:lnTo>
                  <a:lnTo>
                    <a:pt x="20551" y="21088"/>
                  </a:lnTo>
                  <a:lnTo>
                    <a:pt x="20480" y="20787"/>
                  </a:lnTo>
                  <a:lnTo>
                    <a:pt x="20409" y="20485"/>
                  </a:lnTo>
                  <a:lnTo>
                    <a:pt x="20356" y="20158"/>
                  </a:lnTo>
                  <a:lnTo>
                    <a:pt x="20356" y="19804"/>
                  </a:lnTo>
                  <a:lnTo>
                    <a:pt x="20321" y="19083"/>
                  </a:lnTo>
                  <a:lnTo>
                    <a:pt x="20356" y="18349"/>
                  </a:lnTo>
                  <a:lnTo>
                    <a:pt x="20409" y="17641"/>
                  </a:lnTo>
                  <a:lnTo>
                    <a:pt x="20480" y="17012"/>
                  </a:lnTo>
                  <a:lnTo>
                    <a:pt x="20551" y="16488"/>
                  </a:lnTo>
                  <a:lnTo>
                    <a:pt x="20551" y="16055"/>
                  </a:lnTo>
                  <a:lnTo>
                    <a:pt x="20551" y="15911"/>
                  </a:lnTo>
                  <a:lnTo>
                    <a:pt x="20445" y="15754"/>
                  </a:lnTo>
                  <a:lnTo>
                    <a:pt x="20356" y="15610"/>
                  </a:lnTo>
                  <a:lnTo>
                    <a:pt x="20178" y="15452"/>
                  </a:lnTo>
                  <a:lnTo>
                    <a:pt x="20001" y="15334"/>
                  </a:lnTo>
                  <a:lnTo>
                    <a:pt x="19770" y="15230"/>
                  </a:lnTo>
                  <a:lnTo>
                    <a:pt x="19521" y="15125"/>
                  </a:lnTo>
                  <a:lnTo>
                    <a:pt x="19290" y="15059"/>
                  </a:lnTo>
                  <a:lnTo>
                    <a:pt x="19024" y="15007"/>
                  </a:lnTo>
                  <a:lnTo>
                    <a:pt x="18740" y="14954"/>
                  </a:lnTo>
                  <a:lnTo>
                    <a:pt x="18509" y="14954"/>
                  </a:lnTo>
                  <a:lnTo>
                    <a:pt x="18225" y="14954"/>
                  </a:lnTo>
                  <a:lnTo>
                    <a:pt x="17994" y="15007"/>
                  </a:lnTo>
                  <a:lnTo>
                    <a:pt x="17763" y="15085"/>
                  </a:lnTo>
                  <a:lnTo>
                    <a:pt x="17550" y="15177"/>
                  </a:lnTo>
                  <a:lnTo>
                    <a:pt x="17372" y="15308"/>
                  </a:lnTo>
                  <a:lnTo>
                    <a:pt x="17176" y="15426"/>
                  </a:lnTo>
                  <a:lnTo>
                    <a:pt x="16928" y="15557"/>
                  </a:lnTo>
                  <a:lnTo>
                    <a:pt x="16661" y="15636"/>
                  </a:lnTo>
                  <a:lnTo>
                    <a:pt x="16359" y="15688"/>
                  </a:lnTo>
                  <a:lnTo>
                    <a:pt x="16022" y="15715"/>
                  </a:lnTo>
                  <a:lnTo>
                    <a:pt x="15667" y="15688"/>
                  </a:lnTo>
                  <a:lnTo>
                    <a:pt x="15294" y="15662"/>
                  </a:lnTo>
                  <a:lnTo>
                    <a:pt x="14956" y="15583"/>
                  </a:lnTo>
                  <a:lnTo>
                    <a:pt x="14619" y="15479"/>
                  </a:lnTo>
                  <a:lnTo>
                    <a:pt x="14281" y="15334"/>
                  </a:lnTo>
                  <a:lnTo>
                    <a:pt x="13961" y="15177"/>
                  </a:lnTo>
                  <a:lnTo>
                    <a:pt x="13695" y="14981"/>
                  </a:lnTo>
                  <a:lnTo>
                    <a:pt x="13588" y="14850"/>
                  </a:lnTo>
                  <a:lnTo>
                    <a:pt x="13482" y="14732"/>
                  </a:lnTo>
                  <a:lnTo>
                    <a:pt x="13393" y="14600"/>
                  </a:lnTo>
                  <a:lnTo>
                    <a:pt x="13322" y="14456"/>
                  </a:lnTo>
                  <a:lnTo>
                    <a:pt x="13251" y="14299"/>
                  </a:lnTo>
                  <a:lnTo>
                    <a:pt x="13215" y="14155"/>
                  </a:lnTo>
                  <a:lnTo>
                    <a:pt x="13180" y="13971"/>
                  </a:lnTo>
                  <a:lnTo>
                    <a:pt x="13180" y="13801"/>
                  </a:lnTo>
                  <a:lnTo>
                    <a:pt x="13180" y="13591"/>
                  </a:lnTo>
                  <a:lnTo>
                    <a:pt x="13215" y="13395"/>
                  </a:lnTo>
                  <a:lnTo>
                    <a:pt x="13251" y="13198"/>
                  </a:lnTo>
                  <a:lnTo>
                    <a:pt x="13322" y="13015"/>
                  </a:lnTo>
                  <a:lnTo>
                    <a:pt x="13393" y="12870"/>
                  </a:lnTo>
                  <a:lnTo>
                    <a:pt x="13482" y="12713"/>
                  </a:lnTo>
                  <a:lnTo>
                    <a:pt x="13588" y="12569"/>
                  </a:lnTo>
                  <a:lnTo>
                    <a:pt x="13730" y="12438"/>
                  </a:lnTo>
                  <a:lnTo>
                    <a:pt x="13997" y="12215"/>
                  </a:lnTo>
                  <a:lnTo>
                    <a:pt x="14334" y="12005"/>
                  </a:lnTo>
                  <a:lnTo>
                    <a:pt x="14690" y="11861"/>
                  </a:lnTo>
                  <a:lnTo>
                    <a:pt x="15063" y="11756"/>
                  </a:lnTo>
                  <a:lnTo>
                    <a:pt x="15436" y="11678"/>
                  </a:lnTo>
                  <a:lnTo>
                    <a:pt x="15809" y="11638"/>
                  </a:lnTo>
                  <a:lnTo>
                    <a:pt x="16182" y="11638"/>
                  </a:lnTo>
                  <a:lnTo>
                    <a:pt x="16555" y="11678"/>
                  </a:lnTo>
                  <a:lnTo>
                    <a:pt x="16910" y="11730"/>
                  </a:lnTo>
                  <a:lnTo>
                    <a:pt x="17248" y="11835"/>
                  </a:lnTo>
                  <a:lnTo>
                    <a:pt x="17514" y="11966"/>
                  </a:lnTo>
                  <a:lnTo>
                    <a:pt x="17763" y="12110"/>
                  </a:lnTo>
                  <a:lnTo>
                    <a:pt x="17887" y="12215"/>
                  </a:lnTo>
                  <a:lnTo>
                    <a:pt x="18065" y="12307"/>
                  </a:lnTo>
                  <a:lnTo>
                    <a:pt x="18260" y="12412"/>
                  </a:lnTo>
                  <a:lnTo>
                    <a:pt x="18438" y="12464"/>
                  </a:lnTo>
                  <a:lnTo>
                    <a:pt x="18669" y="12543"/>
                  </a:lnTo>
                  <a:lnTo>
                    <a:pt x="18882" y="12569"/>
                  </a:lnTo>
                  <a:lnTo>
                    <a:pt x="19113" y="12595"/>
                  </a:lnTo>
                  <a:lnTo>
                    <a:pt x="19361" y="12608"/>
                  </a:lnTo>
                  <a:lnTo>
                    <a:pt x="19592" y="12608"/>
                  </a:lnTo>
                  <a:lnTo>
                    <a:pt x="19841" y="12595"/>
                  </a:lnTo>
                  <a:lnTo>
                    <a:pt x="20072" y="12543"/>
                  </a:lnTo>
                  <a:lnTo>
                    <a:pt x="20321" y="12490"/>
                  </a:lnTo>
                  <a:lnTo>
                    <a:pt x="20551" y="12438"/>
                  </a:lnTo>
                  <a:lnTo>
                    <a:pt x="20800" y="12333"/>
                  </a:lnTo>
                  <a:lnTo>
                    <a:pt x="20996" y="12241"/>
                  </a:lnTo>
                  <a:lnTo>
                    <a:pt x="21244" y="12110"/>
                  </a:lnTo>
                  <a:lnTo>
                    <a:pt x="21298" y="12032"/>
                  </a:lnTo>
                  <a:lnTo>
                    <a:pt x="21404" y="11966"/>
                  </a:lnTo>
                  <a:lnTo>
                    <a:pt x="21475" y="11861"/>
                  </a:lnTo>
                  <a:lnTo>
                    <a:pt x="21511" y="11730"/>
                  </a:lnTo>
                  <a:lnTo>
                    <a:pt x="21617" y="11481"/>
                  </a:lnTo>
                  <a:lnTo>
                    <a:pt x="21653" y="11180"/>
                  </a:lnTo>
                  <a:lnTo>
                    <a:pt x="21653" y="10826"/>
                  </a:lnTo>
                  <a:lnTo>
                    <a:pt x="21653" y="10472"/>
                  </a:lnTo>
                  <a:lnTo>
                    <a:pt x="21582" y="10092"/>
                  </a:lnTo>
                  <a:lnTo>
                    <a:pt x="21511" y="9725"/>
                  </a:lnTo>
                  <a:lnTo>
                    <a:pt x="21298" y="8912"/>
                  </a:lnTo>
                  <a:lnTo>
                    <a:pt x="21067" y="8191"/>
                  </a:lnTo>
                  <a:lnTo>
                    <a:pt x="20800" y="7536"/>
                  </a:lnTo>
                  <a:lnTo>
                    <a:pt x="20551" y="7025"/>
                  </a:lnTo>
                  <a:lnTo>
                    <a:pt x="20001" y="7103"/>
                  </a:lnTo>
                  <a:lnTo>
                    <a:pt x="19432" y="7156"/>
                  </a:lnTo>
                  <a:lnTo>
                    <a:pt x="18846" y="7208"/>
                  </a:lnTo>
                  <a:lnTo>
                    <a:pt x="18225" y="7208"/>
                  </a:lnTo>
                  <a:lnTo>
                    <a:pt x="17656" y="7208"/>
                  </a:lnTo>
                  <a:lnTo>
                    <a:pt x="17070" y="7182"/>
                  </a:lnTo>
                  <a:lnTo>
                    <a:pt x="16484" y="7156"/>
                  </a:lnTo>
                  <a:lnTo>
                    <a:pt x="15986" y="7103"/>
                  </a:lnTo>
                  <a:lnTo>
                    <a:pt x="14992" y="6999"/>
                  </a:lnTo>
                  <a:lnTo>
                    <a:pt x="14210" y="6907"/>
                  </a:lnTo>
                  <a:lnTo>
                    <a:pt x="13695" y="6828"/>
                  </a:lnTo>
                  <a:lnTo>
                    <a:pt x="13517" y="6802"/>
                  </a:lnTo>
                  <a:lnTo>
                    <a:pt x="13073" y="6645"/>
                  </a:lnTo>
                  <a:lnTo>
                    <a:pt x="12700" y="6474"/>
                  </a:lnTo>
                  <a:lnTo>
                    <a:pt x="12363" y="6304"/>
                  </a:lnTo>
                  <a:lnTo>
                    <a:pt x="12132" y="6094"/>
                  </a:lnTo>
                  <a:lnTo>
                    <a:pt x="11919" y="5871"/>
                  </a:lnTo>
                  <a:lnTo>
                    <a:pt x="11776" y="5649"/>
                  </a:lnTo>
                  <a:lnTo>
                    <a:pt x="11688" y="5413"/>
                  </a:lnTo>
                  <a:lnTo>
                    <a:pt x="11617" y="5190"/>
                  </a:lnTo>
                  <a:lnTo>
                    <a:pt x="11617" y="4941"/>
                  </a:lnTo>
                  <a:lnTo>
                    <a:pt x="11652" y="4718"/>
                  </a:lnTo>
                  <a:lnTo>
                    <a:pt x="11723" y="4482"/>
                  </a:lnTo>
                  <a:lnTo>
                    <a:pt x="11812" y="4285"/>
                  </a:lnTo>
                  <a:lnTo>
                    <a:pt x="11919" y="4089"/>
                  </a:lnTo>
                  <a:lnTo>
                    <a:pt x="12096" y="3905"/>
                  </a:lnTo>
                  <a:lnTo>
                    <a:pt x="12292" y="3735"/>
                  </a:lnTo>
                  <a:lnTo>
                    <a:pt x="12505" y="3604"/>
                  </a:lnTo>
                  <a:lnTo>
                    <a:pt x="12700" y="3460"/>
                  </a:lnTo>
                  <a:lnTo>
                    <a:pt x="12878" y="3250"/>
                  </a:lnTo>
                  <a:lnTo>
                    <a:pt x="13038" y="3027"/>
                  </a:lnTo>
                  <a:lnTo>
                    <a:pt x="13180" y="2752"/>
                  </a:lnTo>
                  <a:lnTo>
                    <a:pt x="13286" y="2477"/>
                  </a:lnTo>
                  <a:lnTo>
                    <a:pt x="13322" y="2175"/>
                  </a:lnTo>
                  <a:lnTo>
                    <a:pt x="13357" y="1874"/>
                  </a:lnTo>
                  <a:lnTo>
                    <a:pt x="13286" y="1572"/>
                  </a:lnTo>
                  <a:lnTo>
                    <a:pt x="13180" y="1271"/>
                  </a:lnTo>
                  <a:lnTo>
                    <a:pt x="13038" y="983"/>
                  </a:lnTo>
                  <a:lnTo>
                    <a:pt x="12949" y="865"/>
                  </a:lnTo>
                  <a:lnTo>
                    <a:pt x="12807" y="733"/>
                  </a:lnTo>
                  <a:lnTo>
                    <a:pt x="12665" y="616"/>
                  </a:lnTo>
                  <a:lnTo>
                    <a:pt x="12505" y="511"/>
                  </a:lnTo>
                  <a:lnTo>
                    <a:pt x="12327" y="406"/>
                  </a:lnTo>
                  <a:lnTo>
                    <a:pt x="12132" y="314"/>
                  </a:lnTo>
                  <a:lnTo>
                    <a:pt x="11883" y="235"/>
                  </a:lnTo>
                  <a:lnTo>
                    <a:pt x="11652" y="183"/>
                  </a:lnTo>
                  <a:lnTo>
                    <a:pt x="11368" y="104"/>
                  </a:lnTo>
                  <a:lnTo>
                    <a:pt x="11101" y="78"/>
                  </a:lnTo>
                  <a:lnTo>
                    <a:pt x="10800" y="52"/>
                  </a:lnTo>
                  <a:lnTo>
                    <a:pt x="10444" y="52"/>
                  </a:lnTo>
                  <a:lnTo>
                    <a:pt x="10142" y="52"/>
                  </a:lnTo>
                  <a:lnTo>
                    <a:pt x="9840" y="78"/>
                  </a:lnTo>
                  <a:lnTo>
                    <a:pt x="9574" y="104"/>
                  </a:lnTo>
                  <a:lnTo>
                    <a:pt x="9325" y="157"/>
                  </a:lnTo>
                  <a:lnTo>
                    <a:pt x="9094" y="209"/>
                  </a:lnTo>
                  <a:lnTo>
                    <a:pt x="8846" y="262"/>
                  </a:lnTo>
                  <a:lnTo>
                    <a:pt x="8650" y="340"/>
                  </a:lnTo>
                  <a:lnTo>
                    <a:pt x="8437" y="432"/>
                  </a:lnTo>
                  <a:lnTo>
                    <a:pt x="8277" y="511"/>
                  </a:lnTo>
                  <a:lnTo>
                    <a:pt x="8100" y="616"/>
                  </a:lnTo>
                  <a:lnTo>
                    <a:pt x="7957" y="707"/>
                  </a:lnTo>
                  <a:lnTo>
                    <a:pt x="7833" y="838"/>
                  </a:lnTo>
                  <a:lnTo>
                    <a:pt x="7620" y="1061"/>
                  </a:lnTo>
                  <a:lnTo>
                    <a:pt x="7442" y="1336"/>
                  </a:lnTo>
                  <a:lnTo>
                    <a:pt x="7353" y="1599"/>
                  </a:lnTo>
                  <a:lnTo>
                    <a:pt x="7318" y="1900"/>
                  </a:lnTo>
                  <a:lnTo>
                    <a:pt x="7318" y="2175"/>
                  </a:lnTo>
                  <a:lnTo>
                    <a:pt x="7353" y="2450"/>
                  </a:lnTo>
                  <a:lnTo>
                    <a:pt x="7442" y="2726"/>
                  </a:lnTo>
                  <a:lnTo>
                    <a:pt x="7620" y="2975"/>
                  </a:lnTo>
                  <a:lnTo>
                    <a:pt x="7833" y="3198"/>
                  </a:lnTo>
                  <a:lnTo>
                    <a:pt x="8064" y="3433"/>
                  </a:lnTo>
                  <a:lnTo>
                    <a:pt x="8295" y="3630"/>
                  </a:lnTo>
                  <a:lnTo>
                    <a:pt x="8508" y="3853"/>
                  </a:lnTo>
                  <a:lnTo>
                    <a:pt x="8686" y="4089"/>
                  </a:lnTo>
                  <a:lnTo>
                    <a:pt x="8775" y="4312"/>
                  </a:lnTo>
                  <a:lnTo>
                    <a:pt x="8846" y="4561"/>
                  </a:lnTo>
                  <a:lnTo>
                    <a:pt x="8846" y="4810"/>
                  </a:lnTo>
                  <a:lnTo>
                    <a:pt x="8810" y="5059"/>
                  </a:lnTo>
                  <a:lnTo>
                    <a:pt x="8721" y="5295"/>
                  </a:lnTo>
                  <a:lnTo>
                    <a:pt x="8579" y="5544"/>
                  </a:lnTo>
                  <a:lnTo>
                    <a:pt x="8366" y="5766"/>
                  </a:lnTo>
                  <a:lnTo>
                    <a:pt x="8135" y="5976"/>
                  </a:lnTo>
                  <a:lnTo>
                    <a:pt x="7833" y="6199"/>
                  </a:lnTo>
                  <a:lnTo>
                    <a:pt x="7478" y="6369"/>
                  </a:lnTo>
                  <a:lnTo>
                    <a:pt x="7069" y="6527"/>
                  </a:lnTo>
                  <a:lnTo>
                    <a:pt x="6590" y="6671"/>
                  </a:lnTo>
                  <a:lnTo>
                    <a:pt x="6092" y="6802"/>
                  </a:lnTo>
                  <a:lnTo>
                    <a:pt x="5684" y="6802"/>
                  </a:lnTo>
                  <a:lnTo>
                    <a:pt x="5133" y="6802"/>
                  </a:lnTo>
                  <a:lnTo>
                    <a:pt x="4547" y="6802"/>
                  </a:lnTo>
                  <a:lnTo>
                    <a:pt x="3872" y="6802"/>
                  </a:lnTo>
                  <a:lnTo>
                    <a:pt x="3144" y="6802"/>
                  </a:lnTo>
                  <a:lnTo>
                    <a:pt x="2362" y="6802"/>
                  </a:lnTo>
                  <a:lnTo>
                    <a:pt x="1545" y="6802"/>
                  </a:lnTo>
                  <a:lnTo>
                    <a:pt x="692" y="6802"/>
                  </a:lnTo>
                  <a:lnTo>
                    <a:pt x="586" y="7234"/>
                  </a:lnTo>
                  <a:lnTo>
                    <a:pt x="461" y="7837"/>
                  </a:lnTo>
                  <a:lnTo>
                    <a:pt x="355" y="8493"/>
                  </a:lnTo>
                  <a:lnTo>
                    <a:pt x="248" y="9187"/>
                  </a:lnTo>
                  <a:lnTo>
                    <a:pt x="142" y="9869"/>
                  </a:lnTo>
                  <a:lnTo>
                    <a:pt x="106" y="10498"/>
                  </a:lnTo>
                  <a:lnTo>
                    <a:pt x="106" y="10983"/>
                  </a:lnTo>
                  <a:lnTo>
                    <a:pt x="106" y="11311"/>
                  </a:lnTo>
                  <a:lnTo>
                    <a:pt x="213" y="11481"/>
                  </a:lnTo>
                  <a:lnTo>
                    <a:pt x="319" y="11651"/>
                  </a:lnTo>
                  <a:lnTo>
                    <a:pt x="497" y="11783"/>
                  </a:lnTo>
                  <a:lnTo>
                    <a:pt x="692" y="11914"/>
                  </a:lnTo>
                  <a:lnTo>
                    <a:pt x="941" y="12032"/>
                  </a:lnTo>
                  <a:lnTo>
                    <a:pt x="1207" y="12110"/>
                  </a:lnTo>
                  <a:lnTo>
                    <a:pt x="1509" y="12189"/>
                  </a:lnTo>
                  <a:lnTo>
                    <a:pt x="1794" y="12241"/>
                  </a:lnTo>
                  <a:lnTo>
                    <a:pt x="2131" y="12267"/>
                  </a:lnTo>
                  <a:lnTo>
                    <a:pt x="2433" y="12281"/>
                  </a:lnTo>
                  <a:lnTo>
                    <a:pt x="2735" y="12267"/>
                  </a:lnTo>
                  <a:lnTo>
                    <a:pt x="3055" y="12241"/>
                  </a:lnTo>
                  <a:lnTo>
                    <a:pt x="3357" y="12189"/>
                  </a:lnTo>
                  <a:lnTo>
                    <a:pt x="3623" y="12084"/>
                  </a:lnTo>
                  <a:lnTo>
                    <a:pt x="3872" y="11979"/>
                  </a:lnTo>
                  <a:lnTo>
                    <a:pt x="4103" y="11861"/>
                  </a:lnTo>
                  <a:lnTo>
                    <a:pt x="4316" y="11704"/>
                  </a:lnTo>
                  <a:lnTo>
                    <a:pt x="4582" y="11612"/>
                  </a:lnTo>
                  <a:lnTo>
                    <a:pt x="4849" y="11533"/>
                  </a:lnTo>
                  <a:lnTo>
                    <a:pt x="5169" y="11507"/>
                  </a:lnTo>
                  <a:lnTo>
                    <a:pt x="5506" y="11481"/>
                  </a:lnTo>
                  <a:lnTo>
                    <a:pt x="5808" y="11507"/>
                  </a:lnTo>
                  <a:lnTo>
                    <a:pt x="6146" y="11560"/>
                  </a:lnTo>
                  <a:lnTo>
                    <a:pt x="6501" y="11651"/>
                  </a:lnTo>
                  <a:lnTo>
                    <a:pt x="6803" y="11783"/>
                  </a:lnTo>
                  <a:lnTo>
                    <a:pt x="7105" y="11940"/>
                  </a:lnTo>
                  <a:lnTo>
                    <a:pt x="7353" y="12110"/>
                  </a:lnTo>
                  <a:lnTo>
                    <a:pt x="7584" y="12333"/>
                  </a:lnTo>
                  <a:lnTo>
                    <a:pt x="7798" y="12595"/>
                  </a:lnTo>
                  <a:lnTo>
                    <a:pt x="7922" y="12870"/>
                  </a:lnTo>
                  <a:lnTo>
                    <a:pt x="8028" y="13198"/>
                  </a:lnTo>
                  <a:lnTo>
                    <a:pt x="8064" y="13526"/>
                  </a:lnTo>
                  <a:lnTo>
                    <a:pt x="8028" y="13775"/>
                  </a:lnTo>
                  <a:lnTo>
                    <a:pt x="7922" y="13998"/>
                  </a:lnTo>
                  <a:lnTo>
                    <a:pt x="7798" y="14220"/>
                  </a:lnTo>
                  <a:lnTo>
                    <a:pt x="7584" y="14404"/>
                  </a:lnTo>
                  <a:lnTo>
                    <a:pt x="7353" y="14574"/>
                  </a:lnTo>
                  <a:lnTo>
                    <a:pt x="7105" y="14732"/>
                  </a:lnTo>
                  <a:lnTo>
                    <a:pt x="6803" y="14850"/>
                  </a:lnTo>
                  <a:lnTo>
                    <a:pt x="6501" y="14954"/>
                  </a:lnTo>
                  <a:lnTo>
                    <a:pt x="6146" y="15033"/>
                  </a:lnTo>
                  <a:lnTo>
                    <a:pt x="5808" y="15085"/>
                  </a:lnTo>
                  <a:lnTo>
                    <a:pt x="5506" y="15085"/>
                  </a:lnTo>
                  <a:lnTo>
                    <a:pt x="5169" y="15059"/>
                  </a:lnTo>
                  <a:lnTo>
                    <a:pt x="4849" y="15007"/>
                  </a:lnTo>
                  <a:lnTo>
                    <a:pt x="4582" y="14902"/>
                  </a:lnTo>
                  <a:lnTo>
                    <a:pt x="4316" y="14784"/>
                  </a:lnTo>
                  <a:lnTo>
                    <a:pt x="4103" y="14600"/>
                  </a:lnTo>
                  <a:lnTo>
                    <a:pt x="3907" y="14430"/>
                  </a:lnTo>
                  <a:lnTo>
                    <a:pt x="3659" y="14299"/>
                  </a:lnTo>
                  <a:lnTo>
                    <a:pt x="3428" y="14194"/>
                  </a:lnTo>
                  <a:lnTo>
                    <a:pt x="3179" y="14129"/>
                  </a:lnTo>
                  <a:lnTo>
                    <a:pt x="2913" y="14102"/>
                  </a:lnTo>
                  <a:lnTo>
                    <a:pt x="2646" y="14102"/>
                  </a:lnTo>
                  <a:lnTo>
                    <a:pt x="2362" y="14129"/>
                  </a:lnTo>
                  <a:lnTo>
                    <a:pt x="2096" y="14168"/>
                  </a:lnTo>
                  <a:lnTo>
                    <a:pt x="1811" y="14273"/>
                  </a:lnTo>
                  <a:lnTo>
                    <a:pt x="1545" y="14378"/>
                  </a:lnTo>
                  <a:lnTo>
                    <a:pt x="1314" y="14496"/>
                  </a:lnTo>
                  <a:lnTo>
                    <a:pt x="1065" y="14653"/>
                  </a:lnTo>
                  <a:lnTo>
                    <a:pt x="870" y="14797"/>
                  </a:lnTo>
                  <a:lnTo>
                    <a:pt x="657" y="14981"/>
                  </a:lnTo>
                  <a:lnTo>
                    <a:pt x="497" y="15177"/>
                  </a:lnTo>
                  <a:lnTo>
                    <a:pt x="390" y="15413"/>
                  </a:lnTo>
                  <a:lnTo>
                    <a:pt x="284" y="15636"/>
                  </a:lnTo>
                  <a:lnTo>
                    <a:pt x="248" y="15911"/>
                  </a:lnTo>
                  <a:lnTo>
                    <a:pt x="284" y="16239"/>
                  </a:lnTo>
                  <a:lnTo>
                    <a:pt x="319" y="16566"/>
                  </a:lnTo>
                  <a:lnTo>
                    <a:pt x="497" y="17340"/>
                  </a:lnTo>
                  <a:lnTo>
                    <a:pt x="692" y="18152"/>
                  </a:lnTo>
                  <a:lnTo>
                    <a:pt x="799" y="18559"/>
                  </a:lnTo>
                  <a:lnTo>
                    <a:pt x="905" y="18978"/>
                  </a:lnTo>
                  <a:lnTo>
                    <a:pt x="959" y="19384"/>
                  </a:lnTo>
                  <a:lnTo>
                    <a:pt x="994" y="19791"/>
                  </a:lnTo>
                  <a:lnTo>
                    <a:pt x="994" y="20132"/>
                  </a:lnTo>
                  <a:lnTo>
                    <a:pt x="959" y="20485"/>
                  </a:lnTo>
                  <a:lnTo>
                    <a:pt x="941" y="20669"/>
                  </a:lnTo>
                  <a:lnTo>
                    <a:pt x="870" y="20813"/>
                  </a:lnTo>
                  <a:lnTo>
                    <a:pt x="799" y="20970"/>
                  </a:lnTo>
                  <a:lnTo>
                    <a:pt x="692" y="21088"/>
                  </a:lnTo>
                  <a:lnTo>
                    <a:pt x="1474" y="20997"/>
                  </a:lnTo>
                  <a:lnTo>
                    <a:pt x="2291" y="20866"/>
                  </a:lnTo>
                  <a:lnTo>
                    <a:pt x="3108" y="20787"/>
                  </a:lnTo>
                  <a:lnTo>
                    <a:pt x="3907" y="20721"/>
                  </a:lnTo>
                  <a:lnTo>
                    <a:pt x="4653" y="20695"/>
                  </a:lnTo>
                  <a:lnTo>
                    <a:pt x="5364" y="20695"/>
                  </a:lnTo>
                  <a:lnTo>
                    <a:pt x="5701" y="20721"/>
                  </a:lnTo>
                  <a:lnTo>
                    <a:pt x="6057" y="20761"/>
                  </a:lnTo>
                  <a:lnTo>
                    <a:pt x="6323" y="20813"/>
                  </a:lnTo>
                  <a:lnTo>
                    <a:pt x="6625" y="20892"/>
                  </a:lnTo>
                  <a:close/>
                </a:path>
              </a:pathLst>
            </a:custGeom>
            <a:solidFill>
              <a:srgbClr val="FFBE7D"/>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800" b="1"/>
                <a:t>المعرفة</a:t>
              </a:r>
              <a:endParaRPr lang="en-US" altLang="en-US" sz="2800" b="1"/>
            </a:p>
          </p:txBody>
        </p:sp>
        <p:sp>
          <p:nvSpPr>
            <p:cNvPr id="6151" name="Puzzle2">
              <a:extLst>
                <a:ext uri="{FF2B5EF4-FFF2-40B4-BE49-F238E27FC236}">
                  <a16:creationId xmlns:a16="http://schemas.microsoft.com/office/drawing/2014/main" id="{8859D5BE-0CC7-5193-3A60-937107E13995}"/>
                </a:ext>
              </a:extLst>
            </p:cNvPr>
            <p:cNvSpPr>
              <a:spLocks noEditPoints="1" noChangeArrowheads="1"/>
            </p:cNvSpPr>
            <p:nvPr/>
          </p:nvSpPr>
          <p:spPr bwMode="auto">
            <a:xfrm>
              <a:off x="2880" y="1736"/>
              <a:ext cx="1778" cy="1379"/>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5394 w 21600"/>
                <a:gd name="T25" fmla="*/ 6735 h 21600"/>
                <a:gd name="T26" fmla="*/ 16182 w 21600"/>
                <a:gd name="T27" fmla="*/ 20441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4247" y="12354"/>
                  </a:moveTo>
                  <a:lnTo>
                    <a:pt x="4134" y="12468"/>
                  </a:lnTo>
                  <a:lnTo>
                    <a:pt x="4010" y="12581"/>
                  </a:lnTo>
                  <a:lnTo>
                    <a:pt x="3897" y="12637"/>
                  </a:lnTo>
                  <a:lnTo>
                    <a:pt x="3773" y="12694"/>
                  </a:lnTo>
                  <a:lnTo>
                    <a:pt x="3637" y="12694"/>
                  </a:lnTo>
                  <a:lnTo>
                    <a:pt x="3524" y="12694"/>
                  </a:lnTo>
                  <a:lnTo>
                    <a:pt x="3400" y="12665"/>
                  </a:lnTo>
                  <a:lnTo>
                    <a:pt x="3287" y="12609"/>
                  </a:lnTo>
                  <a:lnTo>
                    <a:pt x="3027" y="12496"/>
                  </a:lnTo>
                  <a:lnTo>
                    <a:pt x="2790" y="12340"/>
                  </a:lnTo>
                  <a:lnTo>
                    <a:pt x="2530" y="12142"/>
                  </a:lnTo>
                  <a:lnTo>
                    <a:pt x="2293" y="11987"/>
                  </a:lnTo>
                  <a:lnTo>
                    <a:pt x="2033" y="11817"/>
                  </a:lnTo>
                  <a:lnTo>
                    <a:pt x="1773" y="11676"/>
                  </a:lnTo>
                  <a:lnTo>
                    <a:pt x="1638" y="11662"/>
                  </a:lnTo>
                  <a:lnTo>
                    <a:pt x="1513" y="11634"/>
                  </a:lnTo>
                  <a:lnTo>
                    <a:pt x="1378" y="11634"/>
                  </a:lnTo>
                  <a:lnTo>
                    <a:pt x="1253" y="11634"/>
                  </a:lnTo>
                  <a:lnTo>
                    <a:pt x="1118" y="11662"/>
                  </a:lnTo>
                  <a:lnTo>
                    <a:pt x="971" y="11732"/>
                  </a:lnTo>
                  <a:lnTo>
                    <a:pt x="835" y="11817"/>
                  </a:lnTo>
                  <a:lnTo>
                    <a:pt x="711" y="11959"/>
                  </a:lnTo>
                  <a:lnTo>
                    <a:pt x="553" y="12086"/>
                  </a:lnTo>
                  <a:lnTo>
                    <a:pt x="429" y="12284"/>
                  </a:lnTo>
                  <a:lnTo>
                    <a:pt x="271" y="12524"/>
                  </a:lnTo>
                  <a:lnTo>
                    <a:pt x="146" y="12793"/>
                  </a:lnTo>
                  <a:lnTo>
                    <a:pt x="79" y="12962"/>
                  </a:lnTo>
                  <a:lnTo>
                    <a:pt x="33" y="13146"/>
                  </a:lnTo>
                  <a:lnTo>
                    <a:pt x="11" y="13386"/>
                  </a:lnTo>
                  <a:lnTo>
                    <a:pt x="11" y="13641"/>
                  </a:lnTo>
                  <a:lnTo>
                    <a:pt x="33" y="13881"/>
                  </a:lnTo>
                  <a:lnTo>
                    <a:pt x="101" y="14150"/>
                  </a:lnTo>
                  <a:lnTo>
                    <a:pt x="192" y="14404"/>
                  </a:lnTo>
                  <a:lnTo>
                    <a:pt x="293" y="14645"/>
                  </a:lnTo>
                  <a:lnTo>
                    <a:pt x="451" y="14857"/>
                  </a:lnTo>
                  <a:lnTo>
                    <a:pt x="621" y="15054"/>
                  </a:lnTo>
                  <a:lnTo>
                    <a:pt x="734" y="15125"/>
                  </a:lnTo>
                  <a:lnTo>
                    <a:pt x="835" y="15210"/>
                  </a:lnTo>
                  <a:lnTo>
                    <a:pt x="948" y="15267"/>
                  </a:lnTo>
                  <a:lnTo>
                    <a:pt x="1084" y="15323"/>
                  </a:lnTo>
                  <a:lnTo>
                    <a:pt x="1208" y="15351"/>
                  </a:lnTo>
                  <a:lnTo>
                    <a:pt x="1355" y="15380"/>
                  </a:lnTo>
                  <a:lnTo>
                    <a:pt x="1513" y="15380"/>
                  </a:lnTo>
                  <a:lnTo>
                    <a:pt x="1683" y="15380"/>
                  </a:lnTo>
                  <a:lnTo>
                    <a:pt x="1864" y="15351"/>
                  </a:lnTo>
                  <a:lnTo>
                    <a:pt x="2033" y="15323"/>
                  </a:lnTo>
                  <a:lnTo>
                    <a:pt x="2225" y="15238"/>
                  </a:lnTo>
                  <a:lnTo>
                    <a:pt x="2428" y="15153"/>
                  </a:lnTo>
                  <a:lnTo>
                    <a:pt x="2745" y="15026"/>
                  </a:lnTo>
                  <a:lnTo>
                    <a:pt x="3005" y="14913"/>
                  </a:lnTo>
                  <a:lnTo>
                    <a:pt x="3264" y="14828"/>
                  </a:lnTo>
                  <a:lnTo>
                    <a:pt x="3513" y="14800"/>
                  </a:lnTo>
                  <a:lnTo>
                    <a:pt x="3615" y="14828"/>
                  </a:lnTo>
                  <a:lnTo>
                    <a:pt x="3728" y="14857"/>
                  </a:lnTo>
                  <a:lnTo>
                    <a:pt x="3807" y="14913"/>
                  </a:lnTo>
                  <a:lnTo>
                    <a:pt x="3920" y="14998"/>
                  </a:lnTo>
                  <a:lnTo>
                    <a:pt x="4010" y="15097"/>
                  </a:lnTo>
                  <a:lnTo>
                    <a:pt x="4089" y="15238"/>
                  </a:lnTo>
                  <a:lnTo>
                    <a:pt x="4179" y="15408"/>
                  </a:lnTo>
                  <a:lnTo>
                    <a:pt x="4247" y="15620"/>
                  </a:lnTo>
                  <a:lnTo>
                    <a:pt x="4326" y="15860"/>
                  </a:lnTo>
                  <a:lnTo>
                    <a:pt x="4394" y="16129"/>
                  </a:lnTo>
                  <a:lnTo>
                    <a:pt x="4439" y="16440"/>
                  </a:lnTo>
                  <a:lnTo>
                    <a:pt x="4507" y="16737"/>
                  </a:lnTo>
                  <a:lnTo>
                    <a:pt x="4552" y="17090"/>
                  </a:lnTo>
                  <a:lnTo>
                    <a:pt x="4575" y="17443"/>
                  </a:lnTo>
                  <a:lnTo>
                    <a:pt x="4586" y="17825"/>
                  </a:lnTo>
                  <a:lnTo>
                    <a:pt x="4586" y="18193"/>
                  </a:lnTo>
                  <a:lnTo>
                    <a:pt x="4586" y="18574"/>
                  </a:lnTo>
                  <a:lnTo>
                    <a:pt x="4586" y="18984"/>
                  </a:lnTo>
                  <a:lnTo>
                    <a:pt x="4552" y="19366"/>
                  </a:lnTo>
                  <a:lnTo>
                    <a:pt x="4507" y="19748"/>
                  </a:lnTo>
                  <a:lnTo>
                    <a:pt x="4462" y="20129"/>
                  </a:lnTo>
                  <a:lnTo>
                    <a:pt x="4371" y="20483"/>
                  </a:lnTo>
                  <a:lnTo>
                    <a:pt x="4292" y="20836"/>
                  </a:lnTo>
                  <a:lnTo>
                    <a:pt x="4202" y="21161"/>
                  </a:lnTo>
                  <a:lnTo>
                    <a:pt x="4744" y="21161"/>
                  </a:lnTo>
                  <a:lnTo>
                    <a:pt x="5264" y="21161"/>
                  </a:lnTo>
                  <a:lnTo>
                    <a:pt x="5784" y="21161"/>
                  </a:lnTo>
                  <a:lnTo>
                    <a:pt x="6235" y="21161"/>
                  </a:lnTo>
                  <a:lnTo>
                    <a:pt x="6676" y="21161"/>
                  </a:lnTo>
                  <a:lnTo>
                    <a:pt x="7060" y="21161"/>
                  </a:lnTo>
                  <a:lnTo>
                    <a:pt x="7410" y="21161"/>
                  </a:lnTo>
                  <a:lnTo>
                    <a:pt x="7670" y="21161"/>
                  </a:lnTo>
                  <a:lnTo>
                    <a:pt x="8020" y="21020"/>
                  </a:lnTo>
                  <a:lnTo>
                    <a:pt x="8303" y="20893"/>
                  </a:lnTo>
                  <a:lnTo>
                    <a:pt x="8563" y="20695"/>
                  </a:lnTo>
                  <a:lnTo>
                    <a:pt x="8800" y="20511"/>
                  </a:lnTo>
                  <a:lnTo>
                    <a:pt x="8969" y="20285"/>
                  </a:lnTo>
                  <a:lnTo>
                    <a:pt x="9150" y="20045"/>
                  </a:lnTo>
                  <a:lnTo>
                    <a:pt x="9252" y="19804"/>
                  </a:lnTo>
                  <a:lnTo>
                    <a:pt x="9342" y="19550"/>
                  </a:lnTo>
                  <a:lnTo>
                    <a:pt x="9410" y="19281"/>
                  </a:lnTo>
                  <a:lnTo>
                    <a:pt x="9433" y="19013"/>
                  </a:lnTo>
                  <a:lnTo>
                    <a:pt x="9433" y="18744"/>
                  </a:lnTo>
                  <a:lnTo>
                    <a:pt x="9387" y="18504"/>
                  </a:lnTo>
                  <a:lnTo>
                    <a:pt x="9320" y="18221"/>
                  </a:lnTo>
                  <a:lnTo>
                    <a:pt x="9207" y="17981"/>
                  </a:lnTo>
                  <a:lnTo>
                    <a:pt x="9105" y="17740"/>
                  </a:lnTo>
                  <a:lnTo>
                    <a:pt x="8924" y="17514"/>
                  </a:lnTo>
                  <a:lnTo>
                    <a:pt x="8777" y="17274"/>
                  </a:lnTo>
                  <a:lnTo>
                    <a:pt x="8642" y="17034"/>
                  </a:lnTo>
                  <a:lnTo>
                    <a:pt x="8563" y="16765"/>
                  </a:lnTo>
                  <a:lnTo>
                    <a:pt x="8472" y="16468"/>
                  </a:lnTo>
                  <a:lnTo>
                    <a:pt x="8450" y="16157"/>
                  </a:lnTo>
                  <a:lnTo>
                    <a:pt x="8450" y="15860"/>
                  </a:lnTo>
                  <a:lnTo>
                    <a:pt x="8472" y="15563"/>
                  </a:lnTo>
                  <a:lnTo>
                    <a:pt x="8540" y="15267"/>
                  </a:lnTo>
                  <a:lnTo>
                    <a:pt x="8642" y="14998"/>
                  </a:lnTo>
                  <a:lnTo>
                    <a:pt x="8777" y="14729"/>
                  </a:lnTo>
                  <a:lnTo>
                    <a:pt x="8868" y="14616"/>
                  </a:lnTo>
                  <a:lnTo>
                    <a:pt x="8969" y="14475"/>
                  </a:lnTo>
                  <a:lnTo>
                    <a:pt x="9060" y="14376"/>
                  </a:lnTo>
                  <a:lnTo>
                    <a:pt x="9184" y="14291"/>
                  </a:lnTo>
                  <a:lnTo>
                    <a:pt x="9297" y="14206"/>
                  </a:lnTo>
                  <a:lnTo>
                    <a:pt x="9433" y="14121"/>
                  </a:lnTo>
                  <a:lnTo>
                    <a:pt x="9579" y="14051"/>
                  </a:lnTo>
                  <a:lnTo>
                    <a:pt x="9726" y="13994"/>
                  </a:lnTo>
                  <a:lnTo>
                    <a:pt x="9884" y="13938"/>
                  </a:lnTo>
                  <a:lnTo>
                    <a:pt x="10054" y="13909"/>
                  </a:lnTo>
                  <a:lnTo>
                    <a:pt x="10257" y="13881"/>
                  </a:lnTo>
                  <a:lnTo>
                    <a:pt x="10449" y="13881"/>
                  </a:lnTo>
                  <a:lnTo>
                    <a:pt x="10664" y="13881"/>
                  </a:lnTo>
                  <a:lnTo>
                    <a:pt x="10856" y="13909"/>
                  </a:lnTo>
                  <a:lnTo>
                    <a:pt x="11037" y="13966"/>
                  </a:lnTo>
                  <a:lnTo>
                    <a:pt x="11206" y="14023"/>
                  </a:lnTo>
                  <a:lnTo>
                    <a:pt x="11353" y="14093"/>
                  </a:lnTo>
                  <a:lnTo>
                    <a:pt x="11511" y="14178"/>
                  </a:lnTo>
                  <a:lnTo>
                    <a:pt x="11635" y="14263"/>
                  </a:lnTo>
                  <a:lnTo>
                    <a:pt x="11748" y="14376"/>
                  </a:lnTo>
                  <a:lnTo>
                    <a:pt x="11861" y="14475"/>
                  </a:lnTo>
                  <a:lnTo>
                    <a:pt x="11941" y="14616"/>
                  </a:lnTo>
                  <a:lnTo>
                    <a:pt x="12031" y="14758"/>
                  </a:lnTo>
                  <a:lnTo>
                    <a:pt x="12099" y="14885"/>
                  </a:lnTo>
                  <a:lnTo>
                    <a:pt x="12200" y="15210"/>
                  </a:lnTo>
                  <a:lnTo>
                    <a:pt x="12268" y="15507"/>
                  </a:lnTo>
                  <a:lnTo>
                    <a:pt x="12291" y="15832"/>
                  </a:lnTo>
                  <a:lnTo>
                    <a:pt x="12291" y="16157"/>
                  </a:lnTo>
                  <a:lnTo>
                    <a:pt x="12246" y="16482"/>
                  </a:lnTo>
                  <a:lnTo>
                    <a:pt x="12178" y="16807"/>
                  </a:lnTo>
                  <a:lnTo>
                    <a:pt x="12099" y="17090"/>
                  </a:lnTo>
                  <a:lnTo>
                    <a:pt x="12008" y="17330"/>
                  </a:lnTo>
                  <a:lnTo>
                    <a:pt x="11884" y="17542"/>
                  </a:lnTo>
                  <a:lnTo>
                    <a:pt x="11748" y="17712"/>
                  </a:lnTo>
                  <a:lnTo>
                    <a:pt x="11613" y="17839"/>
                  </a:lnTo>
                  <a:lnTo>
                    <a:pt x="11489" y="18037"/>
                  </a:lnTo>
                  <a:lnTo>
                    <a:pt x="11398" y="18221"/>
                  </a:lnTo>
                  <a:lnTo>
                    <a:pt x="11319" y="18447"/>
                  </a:lnTo>
                  <a:lnTo>
                    <a:pt x="11251" y="18659"/>
                  </a:lnTo>
                  <a:lnTo>
                    <a:pt x="11206" y="18900"/>
                  </a:lnTo>
                  <a:lnTo>
                    <a:pt x="11184" y="19154"/>
                  </a:lnTo>
                  <a:lnTo>
                    <a:pt x="11184" y="19423"/>
                  </a:lnTo>
                  <a:lnTo>
                    <a:pt x="11229" y="19663"/>
                  </a:lnTo>
                  <a:lnTo>
                    <a:pt x="11297" y="19903"/>
                  </a:lnTo>
                  <a:lnTo>
                    <a:pt x="11376" y="20158"/>
                  </a:lnTo>
                  <a:lnTo>
                    <a:pt x="11511" y="20398"/>
                  </a:lnTo>
                  <a:lnTo>
                    <a:pt x="11681" y="20610"/>
                  </a:lnTo>
                  <a:lnTo>
                    <a:pt x="11884" y="20808"/>
                  </a:lnTo>
                  <a:lnTo>
                    <a:pt x="12121" y="20992"/>
                  </a:lnTo>
                  <a:lnTo>
                    <a:pt x="12404" y="21161"/>
                  </a:lnTo>
                  <a:lnTo>
                    <a:pt x="12528" y="21190"/>
                  </a:lnTo>
                  <a:lnTo>
                    <a:pt x="12856" y="21274"/>
                  </a:lnTo>
                  <a:lnTo>
                    <a:pt x="13330" y="21373"/>
                  </a:lnTo>
                  <a:lnTo>
                    <a:pt x="13963" y="21486"/>
                  </a:lnTo>
                  <a:lnTo>
                    <a:pt x="14313" y="21543"/>
                  </a:lnTo>
                  <a:lnTo>
                    <a:pt x="14652" y="21571"/>
                  </a:lnTo>
                  <a:lnTo>
                    <a:pt x="15025" y="21600"/>
                  </a:lnTo>
                  <a:lnTo>
                    <a:pt x="15409" y="21600"/>
                  </a:lnTo>
                  <a:lnTo>
                    <a:pt x="15782" y="21600"/>
                  </a:lnTo>
                  <a:lnTo>
                    <a:pt x="16177" y="21571"/>
                  </a:lnTo>
                  <a:lnTo>
                    <a:pt x="16516" y="21486"/>
                  </a:lnTo>
                  <a:lnTo>
                    <a:pt x="16889" y="21402"/>
                  </a:lnTo>
                  <a:lnTo>
                    <a:pt x="16821" y="21190"/>
                  </a:lnTo>
                  <a:lnTo>
                    <a:pt x="16776" y="20935"/>
                  </a:lnTo>
                  <a:lnTo>
                    <a:pt x="16742" y="20667"/>
                  </a:lnTo>
                  <a:lnTo>
                    <a:pt x="16719" y="20370"/>
                  </a:lnTo>
                  <a:lnTo>
                    <a:pt x="16697" y="19719"/>
                  </a:lnTo>
                  <a:lnTo>
                    <a:pt x="16697" y="19013"/>
                  </a:lnTo>
                  <a:lnTo>
                    <a:pt x="16719" y="18306"/>
                  </a:lnTo>
                  <a:lnTo>
                    <a:pt x="16753" y="17599"/>
                  </a:lnTo>
                  <a:lnTo>
                    <a:pt x="16821" y="16949"/>
                  </a:lnTo>
                  <a:lnTo>
                    <a:pt x="16889" y="16383"/>
                  </a:lnTo>
                  <a:lnTo>
                    <a:pt x="16934" y="16129"/>
                  </a:lnTo>
                  <a:lnTo>
                    <a:pt x="17002" y="15945"/>
                  </a:lnTo>
                  <a:lnTo>
                    <a:pt x="17081" y="15790"/>
                  </a:lnTo>
                  <a:lnTo>
                    <a:pt x="17194" y="15648"/>
                  </a:lnTo>
                  <a:lnTo>
                    <a:pt x="17318" y="15563"/>
                  </a:lnTo>
                  <a:lnTo>
                    <a:pt x="17453" y="15507"/>
                  </a:lnTo>
                  <a:lnTo>
                    <a:pt x="17600" y="15450"/>
                  </a:lnTo>
                  <a:lnTo>
                    <a:pt x="17758" y="15450"/>
                  </a:lnTo>
                  <a:lnTo>
                    <a:pt x="17905" y="15479"/>
                  </a:lnTo>
                  <a:lnTo>
                    <a:pt x="18064" y="15535"/>
                  </a:lnTo>
                  <a:lnTo>
                    <a:pt x="18233" y="15620"/>
                  </a:lnTo>
                  <a:lnTo>
                    <a:pt x="18380" y="15733"/>
                  </a:lnTo>
                  <a:lnTo>
                    <a:pt x="18561" y="15832"/>
                  </a:lnTo>
                  <a:lnTo>
                    <a:pt x="18707" y="15973"/>
                  </a:lnTo>
                  <a:lnTo>
                    <a:pt x="18866" y="16129"/>
                  </a:lnTo>
                  <a:lnTo>
                    <a:pt x="18990" y="16327"/>
                  </a:lnTo>
                  <a:lnTo>
                    <a:pt x="19125" y="16482"/>
                  </a:lnTo>
                  <a:lnTo>
                    <a:pt x="19295" y="16624"/>
                  </a:lnTo>
                  <a:lnTo>
                    <a:pt x="19464" y="16737"/>
                  </a:lnTo>
                  <a:lnTo>
                    <a:pt x="19668" y="16807"/>
                  </a:lnTo>
                  <a:lnTo>
                    <a:pt x="19860" y="16836"/>
                  </a:lnTo>
                  <a:lnTo>
                    <a:pt x="20052" y="16864"/>
                  </a:lnTo>
                  <a:lnTo>
                    <a:pt x="20266" y="16836"/>
                  </a:lnTo>
                  <a:lnTo>
                    <a:pt x="20470" y="16793"/>
                  </a:lnTo>
                  <a:lnTo>
                    <a:pt x="20662" y="16708"/>
                  </a:lnTo>
                  <a:lnTo>
                    <a:pt x="20854" y="16567"/>
                  </a:lnTo>
                  <a:lnTo>
                    <a:pt x="21035" y="16412"/>
                  </a:lnTo>
                  <a:lnTo>
                    <a:pt x="21182" y="16214"/>
                  </a:lnTo>
                  <a:lnTo>
                    <a:pt x="21340" y="16002"/>
                  </a:lnTo>
                  <a:lnTo>
                    <a:pt x="21441" y="15733"/>
                  </a:lnTo>
                  <a:lnTo>
                    <a:pt x="21532" y="15436"/>
                  </a:lnTo>
                  <a:lnTo>
                    <a:pt x="21600" y="15083"/>
                  </a:lnTo>
                  <a:lnTo>
                    <a:pt x="21600" y="14885"/>
                  </a:lnTo>
                  <a:lnTo>
                    <a:pt x="21600" y="14729"/>
                  </a:lnTo>
                  <a:lnTo>
                    <a:pt x="21600" y="14531"/>
                  </a:lnTo>
                  <a:lnTo>
                    <a:pt x="21577" y="14376"/>
                  </a:lnTo>
                  <a:lnTo>
                    <a:pt x="21532" y="14206"/>
                  </a:lnTo>
                  <a:lnTo>
                    <a:pt x="21487" y="14051"/>
                  </a:lnTo>
                  <a:lnTo>
                    <a:pt x="21419" y="13909"/>
                  </a:lnTo>
                  <a:lnTo>
                    <a:pt x="21351" y="13768"/>
                  </a:lnTo>
                  <a:lnTo>
                    <a:pt x="21204" y="13500"/>
                  </a:lnTo>
                  <a:lnTo>
                    <a:pt x="21035" y="13287"/>
                  </a:lnTo>
                  <a:lnTo>
                    <a:pt x="20809" y="13090"/>
                  </a:lnTo>
                  <a:lnTo>
                    <a:pt x="20594" y="12962"/>
                  </a:lnTo>
                  <a:lnTo>
                    <a:pt x="20357" y="12821"/>
                  </a:lnTo>
                  <a:lnTo>
                    <a:pt x="20120" y="12764"/>
                  </a:lnTo>
                  <a:lnTo>
                    <a:pt x="19882" y="12708"/>
                  </a:lnTo>
                  <a:lnTo>
                    <a:pt x="19645" y="12736"/>
                  </a:lnTo>
                  <a:lnTo>
                    <a:pt x="19430" y="12793"/>
                  </a:lnTo>
                  <a:lnTo>
                    <a:pt x="19227" y="12906"/>
                  </a:lnTo>
                  <a:lnTo>
                    <a:pt x="19148" y="12962"/>
                  </a:lnTo>
                  <a:lnTo>
                    <a:pt x="19058" y="13047"/>
                  </a:lnTo>
                  <a:lnTo>
                    <a:pt x="18990" y="13146"/>
                  </a:lnTo>
                  <a:lnTo>
                    <a:pt x="18911" y="13259"/>
                  </a:lnTo>
                  <a:lnTo>
                    <a:pt x="18775" y="13471"/>
                  </a:lnTo>
                  <a:lnTo>
                    <a:pt x="18628" y="13641"/>
                  </a:lnTo>
                  <a:lnTo>
                    <a:pt x="18470" y="13740"/>
                  </a:lnTo>
                  <a:lnTo>
                    <a:pt x="18301" y="13825"/>
                  </a:lnTo>
                  <a:lnTo>
                    <a:pt x="18143" y="13853"/>
                  </a:lnTo>
                  <a:lnTo>
                    <a:pt x="17973" y="13881"/>
                  </a:lnTo>
                  <a:lnTo>
                    <a:pt x="17804" y="13853"/>
                  </a:lnTo>
                  <a:lnTo>
                    <a:pt x="17646" y="13796"/>
                  </a:lnTo>
                  <a:lnTo>
                    <a:pt x="17499" y="13726"/>
                  </a:lnTo>
                  <a:lnTo>
                    <a:pt x="17341" y="13641"/>
                  </a:lnTo>
                  <a:lnTo>
                    <a:pt x="17216" y="13528"/>
                  </a:lnTo>
                  <a:lnTo>
                    <a:pt x="17103" y="13386"/>
                  </a:lnTo>
                  <a:lnTo>
                    <a:pt x="17024" y="13259"/>
                  </a:lnTo>
                  <a:lnTo>
                    <a:pt x="16934" y="13118"/>
                  </a:lnTo>
                  <a:lnTo>
                    <a:pt x="16889" y="12991"/>
                  </a:lnTo>
                  <a:lnTo>
                    <a:pt x="16889" y="12849"/>
                  </a:lnTo>
                  <a:lnTo>
                    <a:pt x="16889" y="12383"/>
                  </a:lnTo>
                  <a:lnTo>
                    <a:pt x="16889" y="11662"/>
                  </a:lnTo>
                  <a:lnTo>
                    <a:pt x="16889" y="10701"/>
                  </a:lnTo>
                  <a:lnTo>
                    <a:pt x="16889" y="9640"/>
                  </a:lnTo>
                  <a:lnTo>
                    <a:pt x="16889" y="8566"/>
                  </a:lnTo>
                  <a:lnTo>
                    <a:pt x="16889" y="7478"/>
                  </a:lnTo>
                  <a:lnTo>
                    <a:pt x="16889" y="6502"/>
                  </a:lnTo>
                  <a:lnTo>
                    <a:pt x="16889" y="5739"/>
                  </a:lnTo>
                  <a:lnTo>
                    <a:pt x="16674" y="5894"/>
                  </a:lnTo>
                  <a:lnTo>
                    <a:pt x="16414" y="6036"/>
                  </a:lnTo>
                  <a:lnTo>
                    <a:pt x="16154" y="6177"/>
                  </a:lnTo>
                  <a:lnTo>
                    <a:pt x="15849" y="6248"/>
                  </a:lnTo>
                  <a:lnTo>
                    <a:pt x="15544" y="6304"/>
                  </a:lnTo>
                  <a:lnTo>
                    <a:pt x="15217" y="6332"/>
                  </a:lnTo>
                  <a:lnTo>
                    <a:pt x="14866" y="6361"/>
                  </a:lnTo>
                  <a:lnTo>
                    <a:pt x="14550" y="6361"/>
                  </a:lnTo>
                  <a:lnTo>
                    <a:pt x="14200" y="6332"/>
                  </a:lnTo>
                  <a:lnTo>
                    <a:pt x="13850" y="6276"/>
                  </a:lnTo>
                  <a:lnTo>
                    <a:pt x="13522" y="6219"/>
                  </a:lnTo>
                  <a:lnTo>
                    <a:pt x="13206" y="6149"/>
                  </a:lnTo>
                  <a:lnTo>
                    <a:pt x="12901" y="6064"/>
                  </a:lnTo>
                  <a:lnTo>
                    <a:pt x="12618" y="5951"/>
                  </a:lnTo>
                  <a:lnTo>
                    <a:pt x="12358" y="5838"/>
                  </a:lnTo>
                  <a:lnTo>
                    <a:pt x="12121" y="5739"/>
                  </a:lnTo>
                  <a:lnTo>
                    <a:pt x="11941" y="5626"/>
                  </a:lnTo>
                  <a:lnTo>
                    <a:pt x="11794" y="5513"/>
                  </a:lnTo>
                  <a:lnTo>
                    <a:pt x="11658" y="5414"/>
                  </a:lnTo>
                  <a:lnTo>
                    <a:pt x="11556" y="5301"/>
                  </a:lnTo>
                  <a:lnTo>
                    <a:pt x="11466" y="5187"/>
                  </a:lnTo>
                  <a:lnTo>
                    <a:pt x="11398" y="5089"/>
                  </a:lnTo>
                  <a:lnTo>
                    <a:pt x="11376" y="4947"/>
                  </a:lnTo>
                  <a:lnTo>
                    <a:pt x="11353" y="4834"/>
                  </a:lnTo>
                  <a:lnTo>
                    <a:pt x="11353" y="4707"/>
                  </a:lnTo>
                  <a:lnTo>
                    <a:pt x="11376" y="4565"/>
                  </a:lnTo>
                  <a:lnTo>
                    <a:pt x="11443" y="4410"/>
                  </a:lnTo>
                  <a:lnTo>
                    <a:pt x="11511" y="4240"/>
                  </a:lnTo>
                  <a:lnTo>
                    <a:pt x="11703" y="3887"/>
                  </a:lnTo>
                  <a:lnTo>
                    <a:pt x="11986" y="3505"/>
                  </a:lnTo>
                  <a:lnTo>
                    <a:pt x="12144" y="3265"/>
                  </a:lnTo>
                  <a:lnTo>
                    <a:pt x="12246" y="3025"/>
                  </a:lnTo>
                  <a:lnTo>
                    <a:pt x="12336" y="2756"/>
                  </a:lnTo>
                  <a:lnTo>
                    <a:pt x="12404" y="2445"/>
                  </a:lnTo>
                  <a:lnTo>
                    <a:pt x="12438" y="2176"/>
                  </a:lnTo>
                  <a:lnTo>
                    <a:pt x="12438" y="1880"/>
                  </a:lnTo>
                  <a:lnTo>
                    <a:pt x="12404" y="1583"/>
                  </a:lnTo>
                  <a:lnTo>
                    <a:pt x="12336" y="1314"/>
                  </a:lnTo>
                  <a:lnTo>
                    <a:pt x="12246" y="1046"/>
                  </a:lnTo>
                  <a:lnTo>
                    <a:pt x="12099" y="791"/>
                  </a:lnTo>
                  <a:lnTo>
                    <a:pt x="12008" y="692"/>
                  </a:lnTo>
                  <a:lnTo>
                    <a:pt x="11918" y="579"/>
                  </a:lnTo>
                  <a:lnTo>
                    <a:pt x="11816" y="466"/>
                  </a:lnTo>
                  <a:lnTo>
                    <a:pt x="11703" y="381"/>
                  </a:lnTo>
                  <a:lnTo>
                    <a:pt x="11579" y="310"/>
                  </a:lnTo>
                  <a:lnTo>
                    <a:pt x="11443" y="226"/>
                  </a:lnTo>
                  <a:lnTo>
                    <a:pt x="11297" y="169"/>
                  </a:lnTo>
                  <a:lnTo>
                    <a:pt x="11138" y="113"/>
                  </a:lnTo>
                  <a:lnTo>
                    <a:pt x="10969" y="56"/>
                  </a:lnTo>
                  <a:lnTo>
                    <a:pt x="10800" y="28"/>
                  </a:lnTo>
                  <a:lnTo>
                    <a:pt x="10619" y="28"/>
                  </a:lnTo>
                  <a:lnTo>
                    <a:pt x="10404" y="28"/>
                  </a:lnTo>
                  <a:lnTo>
                    <a:pt x="10257" y="28"/>
                  </a:lnTo>
                  <a:lnTo>
                    <a:pt x="10076" y="56"/>
                  </a:lnTo>
                  <a:lnTo>
                    <a:pt x="9952" y="84"/>
                  </a:lnTo>
                  <a:lnTo>
                    <a:pt x="9794" y="141"/>
                  </a:lnTo>
                  <a:lnTo>
                    <a:pt x="9692" y="226"/>
                  </a:lnTo>
                  <a:lnTo>
                    <a:pt x="9557" y="282"/>
                  </a:lnTo>
                  <a:lnTo>
                    <a:pt x="9455" y="381"/>
                  </a:lnTo>
                  <a:lnTo>
                    <a:pt x="9365" y="466"/>
                  </a:lnTo>
                  <a:lnTo>
                    <a:pt x="9274" y="579"/>
                  </a:lnTo>
                  <a:lnTo>
                    <a:pt x="9184" y="692"/>
                  </a:lnTo>
                  <a:lnTo>
                    <a:pt x="9128" y="791"/>
                  </a:lnTo>
                  <a:lnTo>
                    <a:pt x="9060" y="932"/>
                  </a:lnTo>
                  <a:lnTo>
                    <a:pt x="8969" y="1201"/>
                  </a:lnTo>
                  <a:lnTo>
                    <a:pt x="8913" y="1498"/>
                  </a:lnTo>
                  <a:lnTo>
                    <a:pt x="8890" y="1795"/>
                  </a:lnTo>
                  <a:lnTo>
                    <a:pt x="8890" y="2120"/>
                  </a:lnTo>
                  <a:lnTo>
                    <a:pt x="8913" y="2445"/>
                  </a:lnTo>
                  <a:lnTo>
                    <a:pt x="8969" y="2756"/>
                  </a:lnTo>
                  <a:lnTo>
                    <a:pt x="9060" y="3081"/>
                  </a:lnTo>
                  <a:lnTo>
                    <a:pt x="9173" y="3378"/>
                  </a:lnTo>
                  <a:lnTo>
                    <a:pt x="9297" y="3647"/>
                  </a:lnTo>
                  <a:lnTo>
                    <a:pt x="9466" y="3887"/>
                  </a:lnTo>
                  <a:lnTo>
                    <a:pt x="9579" y="4085"/>
                  </a:lnTo>
                  <a:lnTo>
                    <a:pt x="9670" y="4269"/>
                  </a:lnTo>
                  <a:lnTo>
                    <a:pt x="9726" y="4467"/>
                  </a:lnTo>
                  <a:lnTo>
                    <a:pt x="9771" y="4650"/>
                  </a:lnTo>
                  <a:lnTo>
                    <a:pt x="9771" y="4834"/>
                  </a:lnTo>
                  <a:lnTo>
                    <a:pt x="9749" y="5032"/>
                  </a:lnTo>
                  <a:lnTo>
                    <a:pt x="9715" y="5216"/>
                  </a:lnTo>
                  <a:lnTo>
                    <a:pt x="9625" y="5385"/>
                  </a:lnTo>
                  <a:lnTo>
                    <a:pt x="9534" y="5513"/>
                  </a:lnTo>
                  <a:lnTo>
                    <a:pt x="9410" y="5626"/>
                  </a:lnTo>
                  <a:lnTo>
                    <a:pt x="9229" y="5710"/>
                  </a:lnTo>
                  <a:lnTo>
                    <a:pt x="9060" y="5767"/>
                  </a:lnTo>
                  <a:lnTo>
                    <a:pt x="8845" y="5767"/>
                  </a:lnTo>
                  <a:lnTo>
                    <a:pt x="8585" y="5739"/>
                  </a:lnTo>
                  <a:lnTo>
                    <a:pt x="8325" y="5654"/>
                  </a:lnTo>
                  <a:lnTo>
                    <a:pt x="8020" y="5513"/>
                  </a:lnTo>
                  <a:lnTo>
                    <a:pt x="7840" y="5442"/>
                  </a:lnTo>
                  <a:lnTo>
                    <a:pt x="7648" y="5385"/>
                  </a:lnTo>
                  <a:lnTo>
                    <a:pt x="7433" y="5329"/>
                  </a:lnTo>
                  <a:lnTo>
                    <a:pt x="7241" y="5301"/>
                  </a:lnTo>
                  <a:lnTo>
                    <a:pt x="6755" y="5301"/>
                  </a:lnTo>
                  <a:lnTo>
                    <a:pt x="6281" y="5329"/>
                  </a:lnTo>
                  <a:lnTo>
                    <a:pt x="5784" y="5385"/>
                  </a:lnTo>
                  <a:lnTo>
                    <a:pt x="5264" y="5498"/>
                  </a:lnTo>
                  <a:lnTo>
                    <a:pt x="4744" y="5597"/>
                  </a:lnTo>
                  <a:lnTo>
                    <a:pt x="4247" y="5739"/>
                  </a:lnTo>
                  <a:lnTo>
                    <a:pt x="4202" y="5894"/>
                  </a:lnTo>
                  <a:lnTo>
                    <a:pt x="4202" y="6191"/>
                  </a:lnTo>
                  <a:lnTo>
                    <a:pt x="4202" y="6545"/>
                  </a:lnTo>
                  <a:lnTo>
                    <a:pt x="4225" y="6954"/>
                  </a:lnTo>
                  <a:lnTo>
                    <a:pt x="4315" y="7930"/>
                  </a:lnTo>
                  <a:lnTo>
                    <a:pt x="4394" y="9018"/>
                  </a:lnTo>
                  <a:lnTo>
                    <a:pt x="4439" y="9570"/>
                  </a:lnTo>
                  <a:lnTo>
                    <a:pt x="4462" y="10107"/>
                  </a:lnTo>
                  <a:lnTo>
                    <a:pt x="4484" y="10630"/>
                  </a:lnTo>
                  <a:lnTo>
                    <a:pt x="4507" y="11082"/>
                  </a:lnTo>
                  <a:lnTo>
                    <a:pt x="4484" y="11520"/>
                  </a:lnTo>
                  <a:lnTo>
                    <a:pt x="4439" y="11874"/>
                  </a:lnTo>
                  <a:lnTo>
                    <a:pt x="4394" y="12029"/>
                  </a:lnTo>
                  <a:lnTo>
                    <a:pt x="4349" y="12171"/>
                  </a:lnTo>
                  <a:lnTo>
                    <a:pt x="4315" y="12284"/>
                  </a:lnTo>
                  <a:lnTo>
                    <a:pt x="4247" y="12354"/>
                  </a:lnTo>
                  <a:close/>
                </a:path>
              </a:pathLst>
            </a:custGeom>
            <a:solidFill>
              <a:srgbClr val="FFFFCC"/>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800" b="1"/>
                <a:t>الثقة</a:t>
              </a:r>
              <a:endParaRPr lang="en-US" altLang="en-US" sz="2800" b="1"/>
            </a:p>
          </p:txBody>
        </p:sp>
        <p:sp>
          <p:nvSpPr>
            <p:cNvPr id="6152" name="Puzzle4">
              <a:extLst>
                <a:ext uri="{FF2B5EF4-FFF2-40B4-BE49-F238E27FC236}">
                  <a16:creationId xmlns:a16="http://schemas.microsoft.com/office/drawing/2014/main" id="{CC3DE578-2F45-23F2-4192-2686DF502547}"/>
                </a:ext>
              </a:extLst>
            </p:cNvPr>
            <p:cNvSpPr>
              <a:spLocks noEditPoints="1" noChangeArrowheads="1"/>
            </p:cNvSpPr>
            <p:nvPr/>
          </p:nvSpPr>
          <p:spPr bwMode="auto">
            <a:xfrm>
              <a:off x="2192" y="1719"/>
              <a:ext cx="1072" cy="1763"/>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2075 w 21600"/>
                <a:gd name="T25" fmla="*/ 5660 h 21600"/>
                <a:gd name="T26" fmla="*/ 20210 w 21600"/>
                <a:gd name="T27" fmla="*/ 15976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3813" y="10590"/>
                  </a:moveTo>
                  <a:lnTo>
                    <a:pt x="3927" y="10513"/>
                  </a:lnTo>
                  <a:lnTo>
                    <a:pt x="4078" y="10425"/>
                  </a:lnTo>
                  <a:lnTo>
                    <a:pt x="4210" y="10359"/>
                  </a:lnTo>
                  <a:lnTo>
                    <a:pt x="4361" y="10315"/>
                  </a:lnTo>
                  <a:lnTo>
                    <a:pt x="4682" y="10237"/>
                  </a:lnTo>
                  <a:lnTo>
                    <a:pt x="5041" y="10193"/>
                  </a:lnTo>
                  <a:lnTo>
                    <a:pt x="5456" y="10171"/>
                  </a:lnTo>
                  <a:lnTo>
                    <a:pt x="5853" y="10193"/>
                  </a:lnTo>
                  <a:lnTo>
                    <a:pt x="6249" y="10260"/>
                  </a:lnTo>
                  <a:lnTo>
                    <a:pt x="6646" y="10337"/>
                  </a:lnTo>
                  <a:lnTo>
                    <a:pt x="7004" y="10469"/>
                  </a:lnTo>
                  <a:lnTo>
                    <a:pt x="7363" y="10612"/>
                  </a:lnTo>
                  <a:lnTo>
                    <a:pt x="7665" y="10788"/>
                  </a:lnTo>
                  <a:lnTo>
                    <a:pt x="7911" y="10998"/>
                  </a:lnTo>
                  <a:lnTo>
                    <a:pt x="8024" y="11097"/>
                  </a:lnTo>
                  <a:lnTo>
                    <a:pt x="8137" y="11207"/>
                  </a:lnTo>
                  <a:lnTo>
                    <a:pt x="8194" y="11340"/>
                  </a:lnTo>
                  <a:lnTo>
                    <a:pt x="8269" y="11461"/>
                  </a:lnTo>
                  <a:lnTo>
                    <a:pt x="8307" y="11593"/>
                  </a:lnTo>
                  <a:lnTo>
                    <a:pt x="8307" y="11714"/>
                  </a:lnTo>
                  <a:lnTo>
                    <a:pt x="8307" y="11868"/>
                  </a:lnTo>
                  <a:lnTo>
                    <a:pt x="8307" y="12012"/>
                  </a:lnTo>
                  <a:lnTo>
                    <a:pt x="8194" y="12265"/>
                  </a:lnTo>
                  <a:lnTo>
                    <a:pt x="8062" y="12519"/>
                  </a:lnTo>
                  <a:lnTo>
                    <a:pt x="7873" y="12706"/>
                  </a:lnTo>
                  <a:lnTo>
                    <a:pt x="7627" y="12904"/>
                  </a:lnTo>
                  <a:lnTo>
                    <a:pt x="7363" y="13048"/>
                  </a:lnTo>
                  <a:lnTo>
                    <a:pt x="7080" y="13180"/>
                  </a:lnTo>
                  <a:lnTo>
                    <a:pt x="6759" y="13257"/>
                  </a:lnTo>
                  <a:lnTo>
                    <a:pt x="6419" y="13345"/>
                  </a:lnTo>
                  <a:lnTo>
                    <a:pt x="6098" y="13389"/>
                  </a:lnTo>
                  <a:lnTo>
                    <a:pt x="5739" y="13389"/>
                  </a:lnTo>
                  <a:lnTo>
                    <a:pt x="5418" y="13389"/>
                  </a:lnTo>
                  <a:lnTo>
                    <a:pt x="5079" y="13345"/>
                  </a:lnTo>
                  <a:lnTo>
                    <a:pt x="4758" y="13301"/>
                  </a:lnTo>
                  <a:lnTo>
                    <a:pt x="4474" y="13213"/>
                  </a:lnTo>
                  <a:lnTo>
                    <a:pt x="4172" y="13114"/>
                  </a:lnTo>
                  <a:lnTo>
                    <a:pt x="3965" y="12982"/>
                  </a:lnTo>
                  <a:lnTo>
                    <a:pt x="3738" y="12838"/>
                  </a:lnTo>
                  <a:lnTo>
                    <a:pt x="3493" y="12706"/>
                  </a:lnTo>
                  <a:lnTo>
                    <a:pt x="3228" y="12607"/>
                  </a:lnTo>
                  <a:lnTo>
                    <a:pt x="2945" y="12519"/>
                  </a:lnTo>
                  <a:lnTo>
                    <a:pt x="2700" y="12431"/>
                  </a:lnTo>
                  <a:lnTo>
                    <a:pt x="2397" y="12375"/>
                  </a:lnTo>
                  <a:lnTo>
                    <a:pt x="2152" y="12331"/>
                  </a:lnTo>
                  <a:lnTo>
                    <a:pt x="1888" y="12309"/>
                  </a:lnTo>
                  <a:lnTo>
                    <a:pt x="1642" y="12309"/>
                  </a:lnTo>
                  <a:lnTo>
                    <a:pt x="1397" y="12331"/>
                  </a:lnTo>
                  <a:lnTo>
                    <a:pt x="1170" y="12397"/>
                  </a:lnTo>
                  <a:lnTo>
                    <a:pt x="962" y="12453"/>
                  </a:lnTo>
                  <a:lnTo>
                    <a:pt x="774" y="12563"/>
                  </a:lnTo>
                  <a:lnTo>
                    <a:pt x="623" y="12684"/>
                  </a:lnTo>
                  <a:lnTo>
                    <a:pt x="528" y="12838"/>
                  </a:lnTo>
                  <a:lnTo>
                    <a:pt x="453" y="13026"/>
                  </a:lnTo>
                  <a:lnTo>
                    <a:pt x="339" y="13477"/>
                  </a:lnTo>
                  <a:lnTo>
                    <a:pt x="226" y="13984"/>
                  </a:lnTo>
                  <a:lnTo>
                    <a:pt x="151" y="14535"/>
                  </a:lnTo>
                  <a:lnTo>
                    <a:pt x="113" y="15075"/>
                  </a:lnTo>
                  <a:lnTo>
                    <a:pt x="113" y="15626"/>
                  </a:lnTo>
                  <a:lnTo>
                    <a:pt x="151" y="16133"/>
                  </a:lnTo>
                  <a:lnTo>
                    <a:pt x="188" y="16376"/>
                  </a:lnTo>
                  <a:lnTo>
                    <a:pt x="264" y="16585"/>
                  </a:lnTo>
                  <a:lnTo>
                    <a:pt x="339" y="16773"/>
                  </a:lnTo>
                  <a:lnTo>
                    <a:pt x="453" y="16938"/>
                  </a:lnTo>
                  <a:lnTo>
                    <a:pt x="1095" y="16883"/>
                  </a:lnTo>
                  <a:lnTo>
                    <a:pt x="1963" y="16795"/>
                  </a:lnTo>
                  <a:lnTo>
                    <a:pt x="2945" y="16751"/>
                  </a:lnTo>
                  <a:lnTo>
                    <a:pt x="3965" y="16706"/>
                  </a:lnTo>
                  <a:lnTo>
                    <a:pt x="5022" y="16684"/>
                  </a:lnTo>
                  <a:lnTo>
                    <a:pt x="5947" y="16684"/>
                  </a:lnTo>
                  <a:lnTo>
                    <a:pt x="6759" y="16706"/>
                  </a:lnTo>
                  <a:lnTo>
                    <a:pt x="7363" y="16751"/>
                  </a:lnTo>
                  <a:lnTo>
                    <a:pt x="7948" y="16839"/>
                  </a:lnTo>
                  <a:lnTo>
                    <a:pt x="8458" y="16916"/>
                  </a:lnTo>
                  <a:lnTo>
                    <a:pt x="8893" y="17026"/>
                  </a:lnTo>
                  <a:lnTo>
                    <a:pt x="9289" y="17158"/>
                  </a:lnTo>
                  <a:lnTo>
                    <a:pt x="9572" y="17280"/>
                  </a:lnTo>
                  <a:lnTo>
                    <a:pt x="9799" y="17412"/>
                  </a:lnTo>
                  <a:lnTo>
                    <a:pt x="9969" y="17555"/>
                  </a:lnTo>
                  <a:lnTo>
                    <a:pt x="10120" y="17687"/>
                  </a:lnTo>
                  <a:lnTo>
                    <a:pt x="10158" y="17831"/>
                  </a:lnTo>
                  <a:lnTo>
                    <a:pt x="10195" y="17974"/>
                  </a:lnTo>
                  <a:lnTo>
                    <a:pt x="10158" y="18128"/>
                  </a:lnTo>
                  <a:lnTo>
                    <a:pt x="10082" y="18271"/>
                  </a:lnTo>
                  <a:lnTo>
                    <a:pt x="9969" y="18426"/>
                  </a:lnTo>
                  <a:lnTo>
                    <a:pt x="9837" y="18569"/>
                  </a:lnTo>
                  <a:lnTo>
                    <a:pt x="9648" y="18701"/>
                  </a:lnTo>
                  <a:lnTo>
                    <a:pt x="9440" y="18822"/>
                  </a:lnTo>
                  <a:lnTo>
                    <a:pt x="9213" y="18999"/>
                  </a:lnTo>
                  <a:lnTo>
                    <a:pt x="9044" y="19186"/>
                  </a:lnTo>
                  <a:lnTo>
                    <a:pt x="8893" y="19395"/>
                  </a:lnTo>
                  <a:lnTo>
                    <a:pt x="8817" y="19627"/>
                  </a:lnTo>
                  <a:lnTo>
                    <a:pt x="8779" y="19858"/>
                  </a:lnTo>
                  <a:lnTo>
                    <a:pt x="8779" y="20112"/>
                  </a:lnTo>
                  <a:lnTo>
                    <a:pt x="8855" y="20354"/>
                  </a:lnTo>
                  <a:lnTo>
                    <a:pt x="8968" y="20586"/>
                  </a:lnTo>
                  <a:lnTo>
                    <a:pt x="9138" y="20817"/>
                  </a:lnTo>
                  <a:lnTo>
                    <a:pt x="9365" y="21026"/>
                  </a:lnTo>
                  <a:lnTo>
                    <a:pt x="9610" y="21192"/>
                  </a:lnTo>
                  <a:lnTo>
                    <a:pt x="9950" y="21368"/>
                  </a:lnTo>
                  <a:lnTo>
                    <a:pt x="10120" y="21445"/>
                  </a:lnTo>
                  <a:lnTo>
                    <a:pt x="10346" y="21511"/>
                  </a:lnTo>
                  <a:lnTo>
                    <a:pt x="10516" y="21555"/>
                  </a:lnTo>
                  <a:lnTo>
                    <a:pt x="10743" y="21600"/>
                  </a:lnTo>
                  <a:lnTo>
                    <a:pt x="10988" y="21644"/>
                  </a:lnTo>
                  <a:lnTo>
                    <a:pt x="11215" y="21666"/>
                  </a:lnTo>
                  <a:lnTo>
                    <a:pt x="11498" y="21666"/>
                  </a:lnTo>
                  <a:lnTo>
                    <a:pt x="11762" y="21666"/>
                  </a:lnTo>
                  <a:lnTo>
                    <a:pt x="12253" y="21644"/>
                  </a:lnTo>
                  <a:lnTo>
                    <a:pt x="12763" y="21577"/>
                  </a:lnTo>
                  <a:lnTo>
                    <a:pt x="13197" y="21467"/>
                  </a:lnTo>
                  <a:lnTo>
                    <a:pt x="13556" y="21346"/>
                  </a:lnTo>
                  <a:lnTo>
                    <a:pt x="13896" y="21192"/>
                  </a:lnTo>
                  <a:lnTo>
                    <a:pt x="14179" y="21026"/>
                  </a:lnTo>
                  <a:lnTo>
                    <a:pt x="14444" y="20839"/>
                  </a:lnTo>
                  <a:lnTo>
                    <a:pt x="14576" y="20641"/>
                  </a:lnTo>
                  <a:lnTo>
                    <a:pt x="14727" y="20431"/>
                  </a:lnTo>
                  <a:lnTo>
                    <a:pt x="14765" y="20200"/>
                  </a:lnTo>
                  <a:lnTo>
                    <a:pt x="14802" y="19991"/>
                  </a:lnTo>
                  <a:lnTo>
                    <a:pt x="14727" y="19759"/>
                  </a:lnTo>
                  <a:lnTo>
                    <a:pt x="14613" y="19550"/>
                  </a:lnTo>
                  <a:lnTo>
                    <a:pt x="14444" y="19307"/>
                  </a:lnTo>
                  <a:lnTo>
                    <a:pt x="14217" y="19098"/>
                  </a:lnTo>
                  <a:lnTo>
                    <a:pt x="13934" y="18911"/>
                  </a:lnTo>
                  <a:lnTo>
                    <a:pt x="13669" y="18745"/>
                  </a:lnTo>
                  <a:lnTo>
                    <a:pt x="13462" y="18547"/>
                  </a:lnTo>
                  <a:lnTo>
                    <a:pt x="13311" y="18337"/>
                  </a:lnTo>
                  <a:lnTo>
                    <a:pt x="13197" y="18150"/>
                  </a:lnTo>
                  <a:lnTo>
                    <a:pt x="13122" y="17941"/>
                  </a:lnTo>
                  <a:lnTo>
                    <a:pt x="13122" y="17720"/>
                  </a:lnTo>
                  <a:lnTo>
                    <a:pt x="13122" y="17533"/>
                  </a:lnTo>
                  <a:lnTo>
                    <a:pt x="13197" y="17346"/>
                  </a:lnTo>
                  <a:lnTo>
                    <a:pt x="13273" y="17158"/>
                  </a:lnTo>
                  <a:lnTo>
                    <a:pt x="13386" y="16982"/>
                  </a:lnTo>
                  <a:lnTo>
                    <a:pt x="13537" y="16839"/>
                  </a:lnTo>
                  <a:lnTo>
                    <a:pt x="13707" y="16706"/>
                  </a:lnTo>
                  <a:lnTo>
                    <a:pt x="13896" y="16607"/>
                  </a:lnTo>
                  <a:lnTo>
                    <a:pt x="14104" y="16519"/>
                  </a:lnTo>
                  <a:lnTo>
                    <a:pt x="14330" y="16453"/>
                  </a:lnTo>
                  <a:lnTo>
                    <a:pt x="14538" y="16431"/>
                  </a:lnTo>
                  <a:lnTo>
                    <a:pt x="14897" y="16453"/>
                  </a:lnTo>
                  <a:lnTo>
                    <a:pt x="15406" y="16497"/>
                  </a:lnTo>
                  <a:lnTo>
                    <a:pt x="16105" y="16541"/>
                  </a:lnTo>
                  <a:lnTo>
                    <a:pt x="16898" y="16607"/>
                  </a:lnTo>
                  <a:lnTo>
                    <a:pt x="17804" y="16651"/>
                  </a:lnTo>
                  <a:lnTo>
                    <a:pt x="18786" y="16684"/>
                  </a:lnTo>
                  <a:lnTo>
                    <a:pt x="19844" y="16728"/>
                  </a:lnTo>
                  <a:lnTo>
                    <a:pt x="20920" y="16751"/>
                  </a:lnTo>
                  <a:lnTo>
                    <a:pt x="21109" y="16497"/>
                  </a:lnTo>
                  <a:lnTo>
                    <a:pt x="21241" y="16222"/>
                  </a:lnTo>
                  <a:lnTo>
                    <a:pt x="21392" y="15946"/>
                  </a:lnTo>
                  <a:lnTo>
                    <a:pt x="21467" y="15648"/>
                  </a:lnTo>
                  <a:lnTo>
                    <a:pt x="21543" y="15351"/>
                  </a:lnTo>
                  <a:lnTo>
                    <a:pt x="21618" y="15042"/>
                  </a:lnTo>
                  <a:lnTo>
                    <a:pt x="21618" y="14745"/>
                  </a:lnTo>
                  <a:lnTo>
                    <a:pt x="21618" y="14447"/>
                  </a:lnTo>
                  <a:lnTo>
                    <a:pt x="21618" y="14150"/>
                  </a:lnTo>
                  <a:lnTo>
                    <a:pt x="21581" y="13852"/>
                  </a:lnTo>
                  <a:lnTo>
                    <a:pt x="21505" y="13577"/>
                  </a:lnTo>
                  <a:lnTo>
                    <a:pt x="21430" y="13301"/>
                  </a:lnTo>
                  <a:lnTo>
                    <a:pt x="21354" y="13048"/>
                  </a:lnTo>
                  <a:lnTo>
                    <a:pt x="21241" y="12816"/>
                  </a:lnTo>
                  <a:lnTo>
                    <a:pt x="21146" y="12607"/>
                  </a:lnTo>
                  <a:lnTo>
                    <a:pt x="21033" y="12431"/>
                  </a:lnTo>
                  <a:lnTo>
                    <a:pt x="20920" y="12265"/>
                  </a:lnTo>
                  <a:lnTo>
                    <a:pt x="20769" y="12144"/>
                  </a:lnTo>
                  <a:lnTo>
                    <a:pt x="20637" y="12034"/>
                  </a:lnTo>
                  <a:lnTo>
                    <a:pt x="20486" y="11946"/>
                  </a:lnTo>
                  <a:lnTo>
                    <a:pt x="20297" y="11891"/>
                  </a:lnTo>
                  <a:lnTo>
                    <a:pt x="20165" y="11846"/>
                  </a:lnTo>
                  <a:lnTo>
                    <a:pt x="19976" y="11824"/>
                  </a:lnTo>
                  <a:lnTo>
                    <a:pt x="19806" y="11802"/>
                  </a:lnTo>
                  <a:lnTo>
                    <a:pt x="19390" y="11824"/>
                  </a:lnTo>
                  <a:lnTo>
                    <a:pt x="18956" y="11891"/>
                  </a:lnTo>
                  <a:lnTo>
                    <a:pt x="18503" y="11968"/>
                  </a:lnTo>
                  <a:lnTo>
                    <a:pt x="17993" y="12078"/>
                  </a:lnTo>
                  <a:lnTo>
                    <a:pt x="17653" y="12144"/>
                  </a:lnTo>
                  <a:lnTo>
                    <a:pt x="17332" y="12199"/>
                  </a:lnTo>
                  <a:lnTo>
                    <a:pt x="17049" y="12221"/>
                  </a:lnTo>
                  <a:lnTo>
                    <a:pt x="16747" y="12243"/>
                  </a:lnTo>
                  <a:lnTo>
                    <a:pt x="16464" y="12243"/>
                  </a:lnTo>
                  <a:lnTo>
                    <a:pt x="16218" y="12243"/>
                  </a:lnTo>
                  <a:lnTo>
                    <a:pt x="15992" y="12221"/>
                  </a:lnTo>
                  <a:lnTo>
                    <a:pt x="15746" y="12199"/>
                  </a:lnTo>
                  <a:lnTo>
                    <a:pt x="15520" y="12155"/>
                  </a:lnTo>
                  <a:lnTo>
                    <a:pt x="15350" y="12122"/>
                  </a:lnTo>
                  <a:lnTo>
                    <a:pt x="15161" y="12056"/>
                  </a:lnTo>
                  <a:lnTo>
                    <a:pt x="14972" y="11990"/>
                  </a:lnTo>
                  <a:lnTo>
                    <a:pt x="14689" y="11846"/>
                  </a:lnTo>
                  <a:lnTo>
                    <a:pt x="14444" y="11670"/>
                  </a:lnTo>
                  <a:lnTo>
                    <a:pt x="14255" y="11483"/>
                  </a:lnTo>
                  <a:lnTo>
                    <a:pt x="14104" y="11295"/>
                  </a:lnTo>
                  <a:lnTo>
                    <a:pt x="14028" y="11086"/>
                  </a:lnTo>
                  <a:lnTo>
                    <a:pt x="13972" y="10888"/>
                  </a:lnTo>
                  <a:lnTo>
                    <a:pt x="13972" y="10700"/>
                  </a:lnTo>
                  <a:lnTo>
                    <a:pt x="14009" y="10513"/>
                  </a:lnTo>
                  <a:lnTo>
                    <a:pt x="14066" y="10359"/>
                  </a:lnTo>
                  <a:lnTo>
                    <a:pt x="14179" y="10215"/>
                  </a:lnTo>
                  <a:lnTo>
                    <a:pt x="14406" y="10006"/>
                  </a:lnTo>
                  <a:lnTo>
                    <a:pt x="14651" y="9830"/>
                  </a:lnTo>
                  <a:lnTo>
                    <a:pt x="14878" y="9686"/>
                  </a:lnTo>
                  <a:lnTo>
                    <a:pt x="15123" y="9554"/>
                  </a:lnTo>
                  <a:lnTo>
                    <a:pt x="15350" y="9477"/>
                  </a:lnTo>
                  <a:lnTo>
                    <a:pt x="15558" y="9411"/>
                  </a:lnTo>
                  <a:lnTo>
                    <a:pt x="15803" y="9345"/>
                  </a:lnTo>
                  <a:lnTo>
                    <a:pt x="16030" y="9323"/>
                  </a:lnTo>
                  <a:lnTo>
                    <a:pt x="16256" y="9301"/>
                  </a:lnTo>
                  <a:lnTo>
                    <a:pt x="16464" y="9323"/>
                  </a:lnTo>
                  <a:lnTo>
                    <a:pt x="16690" y="9345"/>
                  </a:lnTo>
                  <a:lnTo>
                    <a:pt x="16898" y="9367"/>
                  </a:lnTo>
                  <a:lnTo>
                    <a:pt x="17332" y="9477"/>
                  </a:lnTo>
                  <a:lnTo>
                    <a:pt x="17767" y="9598"/>
                  </a:lnTo>
                  <a:lnTo>
                    <a:pt x="18163" y="9731"/>
                  </a:lnTo>
                  <a:lnTo>
                    <a:pt x="18597" y="9874"/>
                  </a:lnTo>
                  <a:lnTo>
                    <a:pt x="18994" y="10006"/>
                  </a:lnTo>
                  <a:lnTo>
                    <a:pt x="19428" y="10083"/>
                  </a:lnTo>
                  <a:lnTo>
                    <a:pt x="19617" y="10127"/>
                  </a:lnTo>
                  <a:lnTo>
                    <a:pt x="19844" y="10149"/>
                  </a:lnTo>
                  <a:lnTo>
                    <a:pt x="20013" y="10149"/>
                  </a:lnTo>
                  <a:lnTo>
                    <a:pt x="20240" y="10127"/>
                  </a:lnTo>
                  <a:lnTo>
                    <a:pt x="20410" y="10105"/>
                  </a:lnTo>
                  <a:lnTo>
                    <a:pt x="20637" y="10061"/>
                  </a:lnTo>
                  <a:lnTo>
                    <a:pt x="20844" y="9984"/>
                  </a:lnTo>
                  <a:lnTo>
                    <a:pt x="21033" y="9896"/>
                  </a:lnTo>
                  <a:lnTo>
                    <a:pt x="21146" y="9830"/>
                  </a:lnTo>
                  <a:lnTo>
                    <a:pt x="21203" y="9753"/>
                  </a:lnTo>
                  <a:lnTo>
                    <a:pt x="21279" y="9642"/>
                  </a:lnTo>
                  <a:lnTo>
                    <a:pt x="21354" y="9521"/>
                  </a:lnTo>
                  <a:lnTo>
                    <a:pt x="21430" y="9246"/>
                  </a:lnTo>
                  <a:lnTo>
                    <a:pt x="21430" y="8904"/>
                  </a:lnTo>
                  <a:lnTo>
                    <a:pt x="21430" y="8540"/>
                  </a:lnTo>
                  <a:lnTo>
                    <a:pt x="21392" y="8144"/>
                  </a:lnTo>
                  <a:lnTo>
                    <a:pt x="21354" y="7714"/>
                  </a:lnTo>
                  <a:lnTo>
                    <a:pt x="21279" y="7295"/>
                  </a:lnTo>
                  <a:lnTo>
                    <a:pt x="21146" y="6446"/>
                  </a:lnTo>
                  <a:lnTo>
                    <a:pt x="20995" y="5686"/>
                  </a:lnTo>
                  <a:lnTo>
                    <a:pt x="20958" y="5366"/>
                  </a:lnTo>
                  <a:lnTo>
                    <a:pt x="20958" y="5091"/>
                  </a:lnTo>
                  <a:lnTo>
                    <a:pt x="20958" y="4860"/>
                  </a:lnTo>
                  <a:lnTo>
                    <a:pt x="21033" y="4716"/>
                  </a:lnTo>
                  <a:lnTo>
                    <a:pt x="20637" y="4860"/>
                  </a:lnTo>
                  <a:lnTo>
                    <a:pt x="20127" y="4992"/>
                  </a:lnTo>
                  <a:lnTo>
                    <a:pt x="19617" y="5069"/>
                  </a:lnTo>
                  <a:lnTo>
                    <a:pt x="19032" y="5157"/>
                  </a:lnTo>
                  <a:lnTo>
                    <a:pt x="18465" y="5201"/>
                  </a:lnTo>
                  <a:lnTo>
                    <a:pt x="17842" y="5245"/>
                  </a:lnTo>
                  <a:lnTo>
                    <a:pt x="17219" y="5267"/>
                  </a:lnTo>
                  <a:lnTo>
                    <a:pt x="16615" y="5267"/>
                  </a:lnTo>
                  <a:lnTo>
                    <a:pt x="15992" y="5245"/>
                  </a:lnTo>
                  <a:lnTo>
                    <a:pt x="15369" y="5201"/>
                  </a:lnTo>
                  <a:lnTo>
                    <a:pt x="14840" y="5157"/>
                  </a:lnTo>
                  <a:lnTo>
                    <a:pt x="14293" y="5091"/>
                  </a:lnTo>
                  <a:lnTo>
                    <a:pt x="13783" y="5014"/>
                  </a:lnTo>
                  <a:lnTo>
                    <a:pt x="13386" y="4926"/>
                  </a:lnTo>
                  <a:lnTo>
                    <a:pt x="13027" y="4815"/>
                  </a:lnTo>
                  <a:lnTo>
                    <a:pt x="12725" y="4716"/>
                  </a:lnTo>
                  <a:lnTo>
                    <a:pt x="12480" y="4606"/>
                  </a:lnTo>
                  <a:lnTo>
                    <a:pt x="12291" y="4496"/>
                  </a:lnTo>
                  <a:lnTo>
                    <a:pt x="12197" y="4397"/>
                  </a:lnTo>
                  <a:lnTo>
                    <a:pt x="12083" y="4286"/>
                  </a:lnTo>
                  <a:lnTo>
                    <a:pt x="12046" y="4187"/>
                  </a:lnTo>
                  <a:lnTo>
                    <a:pt x="12008" y="4077"/>
                  </a:lnTo>
                  <a:lnTo>
                    <a:pt x="12046" y="3967"/>
                  </a:lnTo>
                  <a:lnTo>
                    <a:pt x="12121" y="3868"/>
                  </a:lnTo>
                  <a:lnTo>
                    <a:pt x="12197" y="3735"/>
                  </a:lnTo>
                  <a:lnTo>
                    <a:pt x="12291" y="3614"/>
                  </a:lnTo>
                  <a:lnTo>
                    <a:pt x="12442" y="3482"/>
                  </a:lnTo>
                  <a:lnTo>
                    <a:pt x="12631" y="3361"/>
                  </a:lnTo>
                  <a:lnTo>
                    <a:pt x="13065" y="3085"/>
                  </a:lnTo>
                  <a:lnTo>
                    <a:pt x="13537" y="2766"/>
                  </a:lnTo>
                  <a:lnTo>
                    <a:pt x="13783" y="2578"/>
                  </a:lnTo>
                  <a:lnTo>
                    <a:pt x="13934" y="2380"/>
                  </a:lnTo>
                  <a:lnTo>
                    <a:pt x="14028" y="2171"/>
                  </a:lnTo>
                  <a:lnTo>
                    <a:pt x="14104" y="1961"/>
                  </a:lnTo>
                  <a:lnTo>
                    <a:pt x="14104" y="1730"/>
                  </a:lnTo>
                  <a:lnTo>
                    <a:pt x="14066" y="1498"/>
                  </a:lnTo>
                  <a:lnTo>
                    <a:pt x="13972" y="1267"/>
                  </a:lnTo>
                  <a:lnTo>
                    <a:pt x="13820" y="1057"/>
                  </a:lnTo>
                  <a:lnTo>
                    <a:pt x="13594" y="837"/>
                  </a:lnTo>
                  <a:lnTo>
                    <a:pt x="13386" y="628"/>
                  </a:lnTo>
                  <a:lnTo>
                    <a:pt x="13103" y="462"/>
                  </a:lnTo>
                  <a:lnTo>
                    <a:pt x="12763" y="308"/>
                  </a:lnTo>
                  <a:lnTo>
                    <a:pt x="12404" y="187"/>
                  </a:lnTo>
                  <a:lnTo>
                    <a:pt x="12008" y="77"/>
                  </a:lnTo>
                  <a:lnTo>
                    <a:pt x="11574" y="33"/>
                  </a:lnTo>
                  <a:lnTo>
                    <a:pt x="11102" y="11"/>
                  </a:lnTo>
                  <a:lnTo>
                    <a:pt x="10667" y="11"/>
                  </a:lnTo>
                  <a:lnTo>
                    <a:pt x="10233" y="77"/>
                  </a:lnTo>
                  <a:lnTo>
                    <a:pt x="9837" y="187"/>
                  </a:lnTo>
                  <a:lnTo>
                    <a:pt x="9440" y="286"/>
                  </a:lnTo>
                  <a:lnTo>
                    <a:pt x="9062" y="462"/>
                  </a:lnTo>
                  <a:lnTo>
                    <a:pt x="8741" y="628"/>
                  </a:lnTo>
                  <a:lnTo>
                    <a:pt x="8458" y="815"/>
                  </a:lnTo>
                  <a:lnTo>
                    <a:pt x="8232" y="1035"/>
                  </a:lnTo>
                  <a:lnTo>
                    <a:pt x="8062" y="1245"/>
                  </a:lnTo>
                  <a:lnTo>
                    <a:pt x="7911" y="1476"/>
                  </a:lnTo>
                  <a:lnTo>
                    <a:pt x="7835" y="1708"/>
                  </a:lnTo>
                  <a:lnTo>
                    <a:pt x="7797" y="1961"/>
                  </a:lnTo>
                  <a:lnTo>
                    <a:pt x="7835" y="2193"/>
                  </a:lnTo>
                  <a:lnTo>
                    <a:pt x="7948" y="2402"/>
                  </a:lnTo>
                  <a:lnTo>
                    <a:pt x="8062" y="2534"/>
                  </a:lnTo>
                  <a:lnTo>
                    <a:pt x="8175" y="2644"/>
                  </a:lnTo>
                  <a:lnTo>
                    <a:pt x="8269" y="2744"/>
                  </a:lnTo>
                  <a:lnTo>
                    <a:pt x="8420" y="2832"/>
                  </a:lnTo>
                  <a:lnTo>
                    <a:pt x="8704" y="3019"/>
                  </a:lnTo>
                  <a:lnTo>
                    <a:pt x="8968" y="3206"/>
                  </a:lnTo>
                  <a:lnTo>
                    <a:pt x="9138" y="3405"/>
                  </a:lnTo>
                  <a:lnTo>
                    <a:pt x="9327" y="3570"/>
                  </a:lnTo>
                  <a:lnTo>
                    <a:pt x="9440" y="3735"/>
                  </a:lnTo>
                  <a:lnTo>
                    <a:pt x="9516" y="3890"/>
                  </a:lnTo>
                  <a:lnTo>
                    <a:pt x="9534" y="4033"/>
                  </a:lnTo>
                  <a:lnTo>
                    <a:pt x="9534" y="4165"/>
                  </a:lnTo>
                  <a:lnTo>
                    <a:pt x="9516" y="4286"/>
                  </a:lnTo>
                  <a:lnTo>
                    <a:pt x="9440" y="4397"/>
                  </a:lnTo>
                  <a:lnTo>
                    <a:pt x="9327" y="4496"/>
                  </a:lnTo>
                  <a:lnTo>
                    <a:pt x="9176" y="4562"/>
                  </a:lnTo>
                  <a:lnTo>
                    <a:pt x="9006" y="4628"/>
                  </a:lnTo>
                  <a:lnTo>
                    <a:pt x="8779" y="4694"/>
                  </a:lnTo>
                  <a:lnTo>
                    <a:pt x="8534" y="4716"/>
                  </a:lnTo>
                  <a:lnTo>
                    <a:pt x="8232" y="4716"/>
                  </a:lnTo>
                  <a:lnTo>
                    <a:pt x="7118" y="4738"/>
                  </a:lnTo>
                  <a:lnTo>
                    <a:pt x="5947" y="4771"/>
                  </a:lnTo>
                  <a:lnTo>
                    <a:pt x="4795" y="4815"/>
                  </a:lnTo>
                  <a:lnTo>
                    <a:pt x="3681" y="4860"/>
                  </a:lnTo>
                  <a:lnTo>
                    <a:pt x="2662" y="4882"/>
                  </a:lnTo>
                  <a:lnTo>
                    <a:pt x="1755" y="4882"/>
                  </a:lnTo>
                  <a:lnTo>
                    <a:pt x="1359" y="4860"/>
                  </a:lnTo>
                  <a:lnTo>
                    <a:pt x="981" y="4837"/>
                  </a:lnTo>
                  <a:lnTo>
                    <a:pt x="698" y="4771"/>
                  </a:lnTo>
                  <a:lnTo>
                    <a:pt x="453" y="4716"/>
                  </a:lnTo>
                  <a:lnTo>
                    <a:pt x="453" y="5322"/>
                  </a:lnTo>
                  <a:lnTo>
                    <a:pt x="453" y="6083"/>
                  </a:lnTo>
                  <a:lnTo>
                    <a:pt x="453" y="6909"/>
                  </a:lnTo>
                  <a:lnTo>
                    <a:pt x="453" y="7780"/>
                  </a:lnTo>
                  <a:lnTo>
                    <a:pt x="453" y="8606"/>
                  </a:lnTo>
                  <a:lnTo>
                    <a:pt x="453" y="9345"/>
                  </a:lnTo>
                  <a:lnTo>
                    <a:pt x="453" y="9918"/>
                  </a:lnTo>
                  <a:lnTo>
                    <a:pt x="453" y="10282"/>
                  </a:lnTo>
                  <a:lnTo>
                    <a:pt x="490" y="10381"/>
                  </a:lnTo>
                  <a:lnTo>
                    <a:pt x="547" y="10491"/>
                  </a:lnTo>
                  <a:lnTo>
                    <a:pt x="660" y="10590"/>
                  </a:lnTo>
                  <a:lnTo>
                    <a:pt x="811" y="10700"/>
                  </a:lnTo>
                  <a:lnTo>
                    <a:pt x="981" y="10811"/>
                  </a:lnTo>
                  <a:lnTo>
                    <a:pt x="1208" y="10888"/>
                  </a:lnTo>
                  <a:lnTo>
                    <a:pt x="1453" y="10954"/>
                  </a:lnTo>
                  <a:lnTo>
                    <a:pt x="1718" y="11020"/>
                  </a:lnTo>
                  <a:lnTo>
                    <a:pt x="1963" y="11064"/>
                  </a:lnTo>
                  <a:lnTo>
                    <a:pt x="2265" y="11086"/>
                  </a:lnTo>
                  <a:lnTo>
                    <a:pt x="2548" y="11064"/>
                  </a:lnTo>
                  <a:lnTo>
                    <a:pt x="2794" y="11042"/>
                  </a:lnTo>
                  <a:lnTo>
                    <a:pt x="3096" y="10976"/>
                  </a:lnTo>
                  <a:lnTo>
                    <a:pt x="3341" y="10888"/>
                  </a:lnTo>
                  <a:lnTo>
                    <a:pt x="3606" y="10766"/>
                  </a:lnTo>
                  <a:lnTo>
                    <a:pt x="3813" y="10590"/>
                  </a:lnTo>
                  <a:close/>
                </a:path>
              </a:pathLst>
            </a:custGeom>
            <a:solidFill>
              <a:srgbClr val="D8EBB3"/>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ar-SA" altLang="en-US" sz="2800" b="1"/>
                <a:t>الوضوح</a:t>
              </a:r>
              <a:endParaRPr lang="en-US" altLang="en-US" sz="2800" b="1"/>
            </a:p>
          </p:txBody>
        </p:sp>
        <p:sp>
          <p:nvSpPr>
            <p:cNvPr id="6153" name="Puzzle1">
              <a:extLst>
                <a:ext uri="{FF2B5EF4-FFF2-40B4-BE49-F238E27FC236}">
                  <a16:creationId xmlns:a16="http://schemas.microsoft.com/office/drawing/2014/main" id="{D2C3F706-4ACA-10DC-BEC1-2CCA202A6314}"/>
                </a:ext>
              </a:extLst>
            </p:cNvPr>
            <p:cNvSpPr>
              <a:spLocks noEditPoints="1" noChangeArrowheads="1"/>
            </p:cNvSpPr>
            <p:nvPr/>
          </p:nvSpPr>
          <p:spPr bwMode="auto">
            <a:xfrm>
              <a:off x="1824" y="1091"/>
              <a:ext cx="1800" cy="10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6084 w 21600"/>
                <a:gd name="T25" fmla="*/ 2569 h 21600"/>
                <a:gd name="T26" fmla="*/ 16128 w 21600"/>
                <a:gd name="T27" fmla="*/ 19545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9360" y="20836"/>
                  </a:moveTo>
                  <a:lnTo>
                    <a:pt x="9528" y="20836"/>
                  </a:lnTo>
                  <a:lnTo>
                    <a:pt x="9686" y="20762"/>
                  </a:lnTo>
                  <a:lnTo>
                    <a:pt x="9810" y="20687"/>
                  </a:lnTo>
                  <a:lnTo>
                    <a:pt x="9922" y="20575"/>
                  </a:lnTo>
                  <a:lnTo>
                    <a:pt x="10012" y="20426"/>
                  </a:lnTo>
                  <a:lnTo>
                    <a:pt x="10068" y="20296"/>
                  </a:lnTo>
                  <a:lnTo>
                    <a:pt x="10113" y="20110"/>
                  </a:lnTo>
                  <a:lnTo>
                    <a:pt x="10136" y="19905"/>
                  </a:lnTo>
                  <a:lnTo>
                    <a:pt x="10136" y="19682"/>
                  </a:lnTo>
                  <a:lnTo>
                    <a:pt x="10113" y="19440"/>
                  </a:lnTo>
                  <a:lnTo>
                    <a:pt x="10068" y="19142"/>
                  </a:lnTo>
                  <a:lnTo>
                    <a:pt x="10012" y="18900"/>
                  </a:lnTo>
                  <a:lnTo>
                    <a:pt x="9900" y="18620"/>
                  </a:lnTo>
                  <a:lnTo>
                    <a:pt x="9787" y="18285"/>
                  </a:lnTo>
                  <a:lnTo>
                    <a:pt x="9641" y="17968"/>
                  </a:lnTo>
                  <a:lnTo>
                    <a:pt x="9472" y="17652"/>
                  </a:lnTo>
                  <a:lnTo>
                    <a:pt x="9382" y="17466"/>
                  </a:lnTo>
                  <a:lnTo>
                    <a:pt x="9315" y="17298"/>
                  </a:lnTo>
                  <a:lnTo>
                    <a:pt x="9258" y="17112"/>
                  </a:lnTo>
                  <a:lnTo>
                    <a:pt x="9191" y="16926"/>
                  </a:lnTo>
                  <a:lnTo>
                    <a:pt x="9123" y="16535"/>
                  </a:lnTo>
                  <a:lnTo>
                    <a:pt x="9101" y="16144"/>
                  </a:lnTo>
                  <a:lnTo>
                    <a:pt x="9101" y="15753"/>
                  </a:lnTo>
                  <a:lnTo>
                    <a:pt x="9168" y="15362"/>
                  </a:lnTo>
                  <a:lnTo>
                    <a:pt x="9236" y="14971"/>
                  </a:lnTo>
                  <a:lnTo>
                    <a:pt x="9360" y="14580"/>
                  </a:lnTo>
                  <a:lnTo>
                    <a:pt x="9495" y="14244"/>
                  </a:lnTo>
                  <a:lnTo>
                    <a:pt x="9663" y="13891"/>
                  </a:lnTo>
                  <a:lnTo>
                    <a:pt x="9855" y="13611"/>
                  </a:lnTo>
                  <a:lnTo>
                    <a:pt x="10068" y="13351"/>
                  </a:lnTo>
                  <a:lnTo>
                    <a:pt x="10293" y="13146"/>
                  </a:lnTo>
                  <a:lnTo>
                    <a:pt x="10552" y="12997"/>
                  </a:lnTo>
                  <a:lnTo>
                    <a:pt x="10811" y="12885"/>
                  </a:lnTo>
                  <a:lnTo>
                    <a:pt x="11069" y="12866"/>
                  </a:lnTo>
                  <a:lnTo>
                    <a:pt x="11351" y="12885"/>
                  </a:lnTo>
                  <a:lnTo>
                    <a:pt x="11610" y="12997"/>
                  </a:lnTo>
                  <a:lnTo>
                    <a:pt x="11846" y="13183"/>
                  </a:lnTo>
                  <a:lnTo>
                    <a:pt x="12060" y="13388"/>
                  </a:lnTo>
                  <a:lnTo>
                    <a:pt x="12251" y="13648"/>
                  </a:lnTo>
                  <a:lnTo>
                    <a:pt x="12419" y="13928"/>
                  </a:lnTo>
                  <a:lnTo>
                    <a:pt x="12555" y="14244"/>
                  </a:lnTo>
                  <a:lnTo>
                    <a:pt x="12690" y="14617"/>
                  </a:lnTo>
                  <a:lnTo>
                    <a:pt x="12768" y="15008"/>
                  </a:lnTo>
                  <a:lnTo>
                    <a:pt x="12836" y="15399"/>
                  </a:lnTo>
                  <a:lnTo>
                    <a:pt x="12858" y="15753"/>
                  </a:lnTo>
                  <a:lnTo>
                    <a:pt x="12858" y="16144"/>
                  </a:lnTo>
                  <a:lnTo>
                    <a:pt x="12813" y="16535"/>
                  </a:lnTo>
                  <a:lnTo>
                    <a:pt x="12746" y="16888"/>
                  </a:lnTo>
                  <a:lnTo>
                    <a:pt x="12667" y="17224"/>
                  </a:lnTo>
                  <a:lnTo>
                    <a:pt x="12510" y="17503"/>
                  </a:lnTo>
                  <a:lnTo>
                    <a:pt x="12228" y="18043"/>
                  </a:lnTo>
                  <a:lnTo>
                    <a:pt x="11970" y="18546"/>
                  </a:lnTo>
                  <a:lnTo>
                    <a:pt x="11868" y="18751"/>
                  </a:lnTo>
                  <a:lnTo>
                    <a:pt x="11778" y="18974"/>
                  </a:lnTo>
                  <a:lnTo>
                    <a:pt x="11711" y="19179"/>
                  </a:lnTo>
                  <a:lnTo>
                    <a:pt x="11666" y="19365"/>
                  </a:lnTo>
                  <a:lnTo>
                    <a:pt x="11632" y="19570"/>
                  </a:lnTo>
                  <a:lnTo>
                    <a:pt x="11632" y="19756"/>
                  </a:lnTo>
                  <a:lnTo>
                    <a:pt x="11632" y="19942"/>
                  </a:lnTo>
                  <a:lnTo>
                    <a:pt x="11643" y="20110"/>
                  </a:lnTo>
                  <a:lnTo>
                    <a:pt x="11711" y="20296"/>
                  </a:lnTo>
                  <a:lnTo>
                    <a:pt x="11801" y="20464"/>
                  </a:lnTo>
                  <a:lnTo>
                    <a:pt x="11891" y="20650"/>
                  </a:lnTo>
                  <a:lnTo>
                    <a:pt x="12037" y="20836"/>
                  </a:lnTo>
                  <a:lnTo>
                    <a:pt x="12206" y="21004"/>
                  </a:lnTo>
                  <a:lnTo>
                    <a:pt x="12419" y="21190"/>
                  </a:lnTo>
                  <a:lnTo>
                    <a:pt x="12667" y="21320"/>
                  </a:lnTo>
                  <a:lnTo>
                    <a:pt x="12960" y="21432"/>
                  </a:lnTo>
                  <a:lnTo>
                    <a:pt x="13286" y="21544"/>
                  </a:lnTo>
                  <a:lnTo>
                    <a:pt x="13612" y="21655"/>
                  </a:lnTo>
                  <a:lnTo>
                    <a:pt x="13983" y="21693"/>
                  </a:lnTo>
                  <a:lnTo>
                    <a:pt x="14343" y="21730"/>
                  </a:lnTo>
                  <a:lnTo>
                    <a:pt x="14715" y="21730"/>
                  </a:lnTo>
                  <a:lnTo>
                    <a:pt x="15075" y="21730"/>
                  </a:lnTo>
                  <a:lnTo>
                    <a:pt x="15446" y="21655"/>
                  </a:lnTo>
                  <a:lnTo>
                    <a:pt x="15794" y="21581"/>
                  </a:lnTo>
                  <a:lnTo>
                    <a:pt x="16132" y="21432"/>
                  </a:lnTo>
                  <a:lnTo>
                    <a:pt x="16458" y="21302"/>
                  </a:lnTo>
                  <a:lnTo>
                    <a:pt x="16740" y="21078"/>
                  </a:lnTo>
                  <a:lnTo>
                    <a:pt x="16976" y="20836"/>
                  </a:lnTo>
                  <a:lnTo>
                    <a:pt x="17043" y="20650"/>
                  </a:lnTo>
                  <a:lnTo>
                    <a:pt x="17088" y="20426"/>
                  </a:lnTo>
                  <a:lnTo>
                    <a:pt x="17133" y="20222"/>
                  </a:lnTo>
                  <a:lnTo>
                    <a:pt x="17156" y="19980"/>
                  </a:lnTo>
                  <a:lnTo>
                    <a:pt x="17167" y="19477"/>
                  </a:lnTo>
                  <a:lnTo>
                    <a:pt x="17167" y="18974"/>
                  </a:lnTo>
                  <a:lnTo>
                    <a:pt x="17156" y="18397"/>
                  </a:lnTo>
                  <a:lnTo>
                    <a:pt x="17111" y="17820"/>
                  </a:lnTo>
                  <a:lnTo>
                    <a:pt x="17066" y="17261"/>
                  </a:lnTo>
                  <a:lnTo>
                    <a:pt x="16998" y="16646"/>
                  </a:lnTo>
                  <a:lnTo>
                    <a:pt x="16852" y="15511"/>
                  </a:lnTo>
                  <a:lnTo>
                    <a:pt x="16740" y="14393"/>
                  </a:lnTo>
                  <a:lnTo>
                    <a:pt x="16717" y="13928"/>
                  </a:lnTo>
                  <a:lnTo>
                    <a:pt x="16695" y="13462"/>
                  </a:lnTo>
                  <a:lnTo>
                    <a:pt x="16717" y="13071"/>
                  </a:lnTo>
                  <a:lnTo>
                    <a:pt x="16785" y="12755"/>
                  </a:lnTo>
                  <a:lnTo>
                    <a:pt x="16852" y="12419"/>
                  </a:lnTo>
                  <a:lnTo>
                    <a:pt x="16953" y="12140"/>
                  </a:lnTo>
                  <a:lnTo>
                    <a:pt x="17088" y="11898"/>
                  </a:lnTo>
                  <a:lnTo>
                    <a:pt x="17212" y="11675"/>
                  </a:lnTo>
                  <a:lnTo>
                    <a:pt x="17370" y="11470"/>
                  </a:lnTo>
                  <a:lnTo>
                    <a:pt x="17516" y="11284"/>
                  </a:lnTo>
                  <a:lnTo>
                    <a:pt x="17696" y="11135"/>
                  </a:lnTo>
                  <a:lnTo>
                    <a:pt x="17865" y="11042"/>
                  </a:lnTo>
                  <a:lnTo>
                    <a:pt x="18033" y="10930"/>
                  </a:lnTo>
                  <a:lnTo>
                    <a:pt x="18213" y="10893"/>
                  </a:lnTo>
                  <a:lnTo>
                    <a:pt x="18382" y="10893"/>
                  </a:lnTo>
                  <a:lnTo>
                    <a:pt x="18551" y="10967"/>
                  </a:lnTo>
                  <a:lnTo>
                    <a:pt x="18708" y="11042"/>
                  </a:lnTo>
                  <a:lnTo>
                    <a:pt x="18855" y="11172"/>
                  </a:lnTo>
                  <a:lnTo>
                    <a:pt x="19012" y="11358"/>
                  </a:lnTo>
                  <a:lnTo>
                    <a:pt x="19136" y="11600"/>
                  </a:lnTo>
                  <a:lnTo>
                    <a:pt x="19271" y="11861"/>
                  </a:lnTo>
                  <a:lnTo>
                    <a:pt x="19440" y="12028"/>
                  </a:lnTo>
                  <a:lnTo>
                    <a:pt x="19608" y="12177"/>
                  </a:lnTo>
                  <a:lnTo>
                    <a:pt x="19822" y="12289"/>
                  </a:lnTo>
                  <a:lnTo>
                    <a:pt x="20025" y="12289"/>
                  </a:lnTo>
                  <a:lnTo>
                    <a:pt x="20238" y="12289"/>
                  </a:lnTo>
                  <a:lnTo>
                    <a:pt x="20452" y="12215"/>
                  </a:lnTo>
                  <a:lnTo>
                    <a:pt x="20643" y="12103"/>
                  </a:lnTo>
                  <a:lnTo>
                    <a:pt x="20846" y="11973"/>
                  </a:lnTo>
                  <a:lnTo>
                    <a:pt x="21037" y="11786"/>
                  </a:lnTo>
                  <a:lnTo>
                    <a:pt x="21206" y="11563"/>
                  </a:lnTo>
                  <a:lnTo>
                    <a:pt x="21363" y="11321"/>
                  </a:lnTo>
                  <a:lnTo>
                    <a:pt x="21465" y="11079"/>
                  </a:lnTo>
                  <a:lnTo>
                    <a:pt x="21577" y="10744"/>
                  </a:lnTo>
                  <a:lnTo>
                    <a:pt x="21622" y="10427"/>
                  </a:lnTo>
                  <a:lnTo>
                    <a:pt x="21645" y="10111"/>
                  </a:lnTo>
                  <a:lnTo>
                    <a:pt x="21622" y="9608"/>
                  </a:lnTo>
                  <a:lnTo>
                    <a:pt x="21577" y="9142"/>
                  </a:lnTo>
                  <a:lnTo>
                    <a:pt x="21465" y="8751"/>
                  </a:lnTo>
                  <a:lnTo>
                    <a:pt x="21363" y="8397"/>
                  </a:lnTo>
                  <a:lnTo>
                    <a:pt x="21206" y="8062"/>
                  </a:lnTo>
                  <a:lnTo>
                    <a:pt x="21037" y="7820"/>
                  </a:lnTo>
                  <a:lnTo>
                    <a:pt x="20846" y="7597"/>
                  </a:lnTo>
                  <a:lnTo>
                    <a:pt x="20643" y="7429"/>
                  </a:lnTo>
                  <a:lnTo>
                    <a:pt x="20452" y="7317"/>
                  </a:lnTo>
                  <a:lnTo>
                    <a:pt x="20238" y="7206"/>
                  </a:lnTo>
                  <a:lnTo>
                    <a:pt x="20025" y="7168"/>
                  </a:lnTo>
                  <a:lnTo>
                    <a:pt x="19822" y="7206"/>
                  </a:lnTo>
                  <a:lnTo>
                    <a:pt x="19608" y="7243"/>
                  </a:lnTo>
                  <a:lnTo>
                    <a:pt x="19440" y="7355"/>
                  </a:lnTo>
                  <a:lnTo>
                    <a:pt x="19271" y="7504"/>
                  </a:lnTo>
                  <a:lnTo>
                    <a:pt x="19136" y="7708"/>
                  </a:lnTo>
                  <a:lnTo>
                    <a:pt x="19012" y="7895"/>
                  </a:lnTo>
                  <a:lnTo>
                    <a:pt x="18832" y="8025"/>
                  </a:lnTo>
                  <a:lnTo>
                    <a:pt x="18663" y="8174"/>
                  </a:lnTo>
                  <a:lnTo>
                    <a:pt x="18472" y="8248"/>
                  </a:lnTo>
                  <a:lnTo>
                    <a:pt x="18270" y="8286"/>
                  </a:lnTo>
                  <a:lnTo>
                    <a:pt x="18078" y="8323"/>
                  </a:lnTo>
                  <a:lnTo>
                    <a:pt x="17887" y="8323"/>
                  </a:lnTo>
                  <a:lnTo>
                    <a:pt x="17696" y="8248"/>
                  </a:lnTo>
                  <a:lnTo>
                    <a:pt x="17493" y="8174"/>
                  </a:lnTo>
                  <a:lnTo>
                    <a:pt x="17302" y="8062"/>
                  </a:lnTo>
                  <a:lnTo>
                    <a:pt x="17133" y="7969"/>
                  </a:lnTo>
                  <a:lnTo>
                    <a:pt x="16976" y="7783"/>
                  </a:lnTo>
                  <a:lnTo>
                    <a:pt x="16852" y="7597"/>
                  </a:lnTo>
                  <a:lnTo>
                    <a:pt x="16740" y="7429"/>
                  </a:lnTo>
                  <a:lnTo>
                    <a:pt x="16672" y="7168"/>
                  </a:lnTo>
                  <a:lnTo>
                    <a:pt x="16638" y="6926"/>
                  </a:lnTo>
                  <a:lnTo>
                    <a:pt x="16616" y="6498"/>
                  </a:lnTo>
                  <a:lnTo>
                    <a:pt x="16616" y="5772"/>
                  </a:lnTo>
                  <a:lnTo>
                    <a:pt x="16650" y="4915"/>
                  </a:lnTo>
                  <a:lnTo>
                    <a:pt x="16695" y="3928"/>
                  </a:lnTo>
                  <a:lnTo>
                    <a:pt x="16762" y="2960"/>
                  </a:lnTo>
                  <a:lnTo>
                    <a:pt x="16830" y="1992"/>
                  </a:lnTo>
                  <a:lnTo>
                    <a:pt x="16908" y="1173"/>
                  </a:lnTo>
                  <a:lnTo>
                    <a:pt x="16976" y="521"/>
                  </a:lnTo>
                  <a:lnTo>
                    <a:pt x="16953" y="521"/>
                  </a:lnTo>
                  <a:lnTo>
                    <a:pt x="16931" y="521"/>
                  </a:lnTo>
                  <a:lnTo>
                    <a:pt x="16267" y="484"/>
                  </a:lnTo>
                  <a:lnTo>
                    <a:pt x="15637" y="428"/>
                  </a:lnTo>
                  <a:lnTo>
                    <a:pt x="15063" y="353"/>
                  </a:lnTo>
                  <a:lnTo>
                    <a:pt x="14523" y="279"/>
                  </a:lnTo>
                  <a:lnTo>
                    <a:pt x="14040" y="167"/>
                  </a:lnTo>
                  <a:lnTo>
                    <a:pt x="13635" y="93"/>
                  </a:lnTo>
                  <a:lnTo>
                    <a:pt x="13331" y="18"/>
                  </a:lnTo>
                  <a:lnTo>
                    <a:pt x="13117" y="18"/>
                  </a:lnTo>
                  <a:lnTo>
                    <a:pt x="12982" y="18"/>
                  </a:lnTo>
                  <a:lnTo>
                    <a:pt x="12858" y="130"/>
                  </a:lnTo>
                  <a:lnTo>
                    <a:pt x="12723" y="279"/>
                  </a:lnTo>
                  <a:lnTo>
                    <a:pt x="12622" y="446"/>
                  </a:lnTo>
                  <a:lnTo>
                    <a:pt x="12510" y="670"/>
                  </a:lnTo>
                  <a:lnTo>
                    <a:pt x="12419" y="912"/>
                  </a:lnTo>
                  <a:lnTo>
                    <a:pt x="12363" y="1210"/>
                  </a:lnTo>
                  <a:lnTo>
                    <a:pt x="12318" y="1526"/>
                  </a:lnTo>
                  <a:lnTo>
                    <a:pt x="12273" y="1843"/>
                  </a:lnTo>
                  <a:lnTo>
                    <a:pt x="12251" y="2215"/>
                  </a:lnTo>
                  <a:lnTo>
                    <a:pt x="12273" y="2532"/>
                  </a:lnTo>
                  <a:lnTo>
                    <a:pt x="12318" y="2886"/>
                  </a:lnTo>
                  <a:lnTo>
                    <a:pt x="12386" y="3240"/>
                  </a:lnTo>
                  <a:lnTo>
                    <a:pt x="12464" y="3556"/>
                  </a:lnTo>
                  <a:lnTo>
                    <a:pt x="12577" y="3891"/>
                  </a:lnTo>
                  <a:lnTo>
                    <a:pt x="12746" y="4171"/>
                  </a:lnTo>
                  <a:lnTo>
                    <a:pt x="12926" y="4487"/>
                  </a:lnTo>
                  <a:lnTo>
                    <a:pt x="13050" y="4860"/>
                  </a:lnTo>
                  <a:lnTo>
                    <a:pt x="13162" y="5251"/>
                  </a:lnTo>
                  <a:lnTo>
                    <a:pt x="13218" y="5604"/>
                  </a:lnTo>
                  <a:lnTo>
                    <a:pt x="13263" y="5995"/>
                  </a:lnTo>
                  <a:lnTo>
                    <a:pt x="13241" y="6386"/>
                  </a:lnTo>
                  <a:lnTo>
                    <a:pt x="13218" y="6740"/>
                  </a:lnTo>
                  <a:lnTo>
                    <a:pt x="13139" y="7094"/>
                  </a:lnTo>
                  <a:lnTo>
                    <a:pt x="13050" y="7429"/>
                  </a:lnTo>
                  <a:lnTo>
                    <a:pt x="12903" y="7746"/>
                  </a:lnTo>
                  <a:lnTo>
                    <a:pt x="12723" y="8025"/>
                  </a:lnTo>
                  <a:lnTo>
                    <a:pt x="12532" y="8286"/>
                  </a:lnTo>
                  <a:lnTo>
                    <a:pt x="12318" y="8491"/>
                  </a:lnTo>
                  <a:lnTo>
                    <a:pt x="12060" y="8677"/>
                  </a:lnTo>
                  <a:lnTo>
                    <a:pt x="11756" y="8788"/>
                  </a:lnTo>
                  <a:lnTo>
                    <a:pt x="11452" y="8826"/>
                  </a:lnTo>
                  <a:lnTo>
                    <a:pt x="11283" y="8826"/>
                  </a:lnTo>
                  <a:lnTo>
                    <a:pt x="11126" y="8826"/>
                  </a:lnTo>
                  <a:lnTo>
                    <a:pt x="11002" y="8788"/>
                  </a:lnTo>
                  <a:lnTo>
                    <a:pt x="10845" y="8714"/>
                  </a:lnTo>
                  <a:lnTo>
                    <a:pt x="10721" y="8640"/>
                  </a:lnTo>
                  <a:lnTo>
                    <a:pt x="10608" y="8565"/>
                  </a:lnTo>
                  <a:lnTo>
                    <a:pt x="10485" y="8453"/>
                  </a:lnTo>
                  <a:lnTo>
                    <a:pt x="10372" y="8323"/>
                  </a:lnTo>
                  <a:lnTo>
                    <a:pt x="10181" y="8062"/>
                  </a:lnTo>
                  <a:lnTo>
                    <a:pt x="10035" y="7746"/>
                  </a:lnTo>
                  <a:lnTo>
                    <a:pt x="9900" y="7392"/>
                  </a:lnTo>
                  <a:lnTo>
                    <a:pt x="9787" y="7001"/>
                  </a:lnTo>
                  <a:lnTo>
                    <a:pt x="9731" y="6610"/>
                  </a:lnTo>
                  <a:lnTo>
                    <a:pt x="9686" y="6219"/>
                  </a:lnTo>
                  <a:lnTo>
                    <a:pt x="9663" y="5772"/>
                  </a:lnTo>
                  <a:lnTo>
                    <a:pt x="9686" y="5381"/>
                  </a:lnTo>
                  <a:lnTo>
                    <a:pt x="9753" y="4990"/>
                  </a:lnTo>
                  <a:lnTo>
                    <a:pt x="9832" y="4636"/>
                  </a:lnTo>
                  <a:lnTo>
                    <a:pt x="9945" y="4320"/>
                  </a:lnTo>
                  <a:lnTo>
                    <a:pt x="10068" y="4022"/>
                  </a:lnTo>
                  <a:lnTo>
                    <a:pt x="10203" y="3817"/>
                  </a:lnTo>
                  <a:lnTo>
                    <a:pt x="10316" y="3593"/>
                  </a:lnTo>
                  <a:lnTo>
                    <a:pt x="10395" y="3351"/>
                  </a:lnTo>
                  <a:lnTo>
                    <a:pt x="10462" y="3109"/>
                  </a:lnTo>
                  <a:lnTo>
                    <a:pt x="10507" y="2848"/>
                  </a:lnTo>
                  <a:lnTo>
                    <a:pt x="10530" y="2606"/>
                  </a:lnTo>
                  <a:lnTo>
                    <a:pt x="10507" y="2346"/>
                  </a:lnTo>
                  <a:lnTo>
                    <a:pt x="10462" y="2141"/>
                  </a:lnTo>
                  <a:lnTo>
                    <a:pt x="10395" y="1880"/>
                  </a:lnTo>
                  <a:lnTo>
                    <a:pt x="10293" y="1638"/>
                  </a:lnTo>
                  <a:lnTo>
                    <a:pt x="10158" y="1415"/>
                  </a:lnTo>
                  <a:lnTo>
                    <a:pt x="9967" y="1210"/>
                  </a:lnTo>
                  <a:lnTo>
                    <a:pt x="9753" y="986"/>
                  </a:lnTo>
                  <a:lnTo>
                    <a:pt x="9495" y="819"/>
                  </a:lnTo>
                  <a:lnTo>
                    <a:pt x="9191" y="670"/>
                  </a:lnTo>
                  <a:lnTo>
                    <a:pt x="8842" y="521"/>
                  </a:lnTo>
                  <a:lnTo>
                    <a:pt x="8471" y="446"/>
                  </a:lnTo>
                  <a:lnTo>
                    <a:pt x="7998" y="428"/>
                  </a:lnTo>
                  <a:lnTo>
                    <a:pt x="7413" y="428"/>
                  </a:lnTo>
                  <a:lnTo>
                    <a:pt x="6817" y="446"/>
                  </a:lnTo>
                  <a:lnTo>
                    <a:pt x="6187" y="521"/>
                  </a:lnTo>
                  <a:lnTo>
                    <a:pt x="5602" y="633"/>
                  </a:lnTo>
                  <a:lnTo>
                    <a:pt x="5107" y="744"/>
                  </a:lnTo>
                  <a:lnTo>
                    <a:pt x="4725" y="856"/>
                  </a:lnTo>
                  <a:lnTo>
                    <a:pt x="4848" y="1564"/>
                  </a:lnTo>
                  <a:lnTo>
                    <a:pt x="5028" y="2495"/>
                  </a:lnTo>
                  <a:lnTo>
                    <a:pt x="5175" y="3556"/>
                  </a:lnTo>
                  <a:lnTo>
                    <a:pt x="5298" y="4673"/>
                  </a:lnTo>
                  <a:lnTo>
                    <a:pt x="5343" y="5213"/>
                  </a:lnTo>
                  <a:lnTo>
                    <a:pt x="5388" y="5753"/>
                  </a:lnTo>
                  <a:lnTo>
                    <a:pt x="5411" y="6275"/>
                  </a:lnTo>
                  <a:lnTo>
                    <a:pt x="5411" y="6740"/>
                  </a:lnTo>
                  <a:lnTo>
                    <a:pt x="5366" y="7168"/>
                  </a:lnTo>
                  <a:lnTo>
                    <a:pt x="5321" y="7541"/>
                  </a:lnTo>
                  <a:lnTo>
                    <a:pt x="5287" y="7708"/>
                  </a:lnTo>
                  <a:lnTo>
                    <a:pt x="5242" y="7857"/>
                  </a:lnTo>
                  <a:lnTo>
                    <a:pt x="5197" y="7969"/>
                  </a:lnTo>
                  <a:lnTo>
                    <a:pt x="5130" y="8062"/>
                  </a:lnTo>
                  <a:lnTo>
                    <a:pt x="5006" y="8248"/>
                  </a:lnTo>
                  <a:lnTo>
                    <a:pt x="4848" y="8397"/>
                  </a:lnTo>
                  <a:lnTo>
                    <a:pt x="4725" y="8528"/>
                  </a:lnTo>
                  <a:lnTo>
                    <a:pt x="4567" y="8640"/>
                  </a:lnTo>
                  <a:lnTo>
                    <a:pt x="4421" y="8714"/>
                  </a:lnTo>
                  <a:lnTo>
                    <a:pt x="4263" y="8751"/>
                  </a:lnTo>
                  <a:lnTo>
                    <a:pt x="4095" y="8788"/>
                  </a:lnTo>
                  <a:lnTo>
                    <a:pt x="3948" y="8788"/>
                  </a:lnTo>
                  <a:lnTo>
                    <a:pt x="3791" y="8751"/>
                  </a:lnTo>
                  <a:lnTo>
                    <a:pt x="3667" y="8714"/>
                  </a:lnTo>
                  <a:lnTo>
                    <a:pt x="3510" y="8677"/>
                  </a:lnTo>
                  <a:lnTo>
                    <a:pt x="3386" y="8602"/>
                  </a:lnTo>
                  <a:lnTo>
                    <a:pt x="3251" y="8491"/>
                  </a:lnTo>
                  <a:lnTo>
                    <a:pt x="3127" y="8360"/>
                  </a:lnTo>
                  <a:lnTo>
                    <a:pt x="3015" y="8248"/>
                  </a:lnTo>
                  <a:lnTo>
                    <a:pt x="2925" y="8062"/>
                  </a:lnTo>
                  <a:lnTo>
                    <a:pt x="2778" y="7857"/>
                  </a:lnTo>
                  <a:lnTo>
                    <a:pt x="2610" y="7671"/>
                  </a:lnTo>
                  <a:lnTo>
                    <a:pt x="2407" y="7541"/>
                  </a:lnTo>
                  <a:lnTo>
                    <a:pt x="2171" y="7466"/>
                  </a:lnTo>
                  <a:lnTo>
                    <a:pt x="1957" y="7429"/>
                  </a:lnTo>
                  <a:lnTo>
                    <a:pt x="1698" y="7429"/>
                  </a:lnTo>
                  <a:lnTo>
                    <a:pt x="1462" y="7466"/>
                  </a:lnTo>
                  <a:lnTo>
                    <a:pt x="1226" y="7559"/>
                  </a:lnTo>
                  <a:lnTo>
                    <a:pt x="989" y="7708"/>
                  </a:lnTo>
                  <a:lnTo>
                    <a:pt x="776" y="7932"/>
                  </a:lnTo>
                  <a:lnTo>
                    <a:pt x="551" y="8211"/>
                  </a:lnTo>
                  <a:lnTo>
                    <a:pt x="382" y="8528"/>
                  </a:lnTo>
                  <a:lnTo>
                    <a:pt x="315" y="8714"/>
                  </a:lnTo>
                  <a:lnTo>
                    <a:pt x="236" y="8919"/>
                  </a:lnTo>
                  <a:lnTo>
                    <a:pt x="191" y="9142"/>
                  </a:lnTo>
                  <a:lnTo>
                    <a:pt x="123" y="9347"/>
                  </a:lnTo>
                  <a:lnTo>
                    <a:pt x="78" y="9608"/>
                  </a:lnTo>
                  <a:lnTo>
                    <a:pt x="56" y="9887"/>
                  </a:lnTo>
                  <a:lnTo>
                    <a:pt x="33" y="10185"/>
                  </a:lnTo>
                  <a:lnTo>
                    <a:pt x="33" y="10464"/>
                  </a:lnTo>
                  <a:lnTo>
                    <a:pt x="33" y="10706"/>
                  </a:lnTo>
                  <a:lnTo>
                    <a:pt x="56" y="10967"/>
                  </a:lnTo>
                  <a:lnTo>
                    <a:pt x="78" y="11172"/>
                  </a:lnTo>
                  <a:lnTo>
                    <a:pt x="123" y="11395"/>
                  </a:lnTo>
                  <a:lnTo>
                    <a:pt x="168" y="11600"/>
                  </a:lnTo>
                  <a:lnTo>
                    <a:pt x="236" y="11786"/>
                  </a:lnTo>
                  <a:lnTo>
                    <a:pt x="292" y="11973"/>
                  </a:lnTo>
                  <a:lnTo>
                    <a:pt x="382" y="12140"/>
                  </a:lnTo>
                  <a:lnTo>
                    <a:pt x="540" y="12419"/>
                  </a:lnTo>
                  <a:lnTo>
                    <a:pt x="731" y="12680"/>
                  </a:lnTo>
                  <a:lnTo>
                    <a:pt x="944" y="12866"/>
                  </a:lnTo>
                  <a:lnTo>
                    <a:pt x="1158" y="12997"/>
                  </a:lnTo>
                  <a:lnTo>
                    <a:pt x="1395" y="13108"/>
                  </a:lnTo>
                  <a:lnTo>
                    <a:pt x="1608" y="13183"/>
                  </a:lnTo>
                  <a:lnTo>
                    <a:pt x="1856" y="13183"/>
                  </a:lnTo>
                  <a:lnTo>
                    <a:pt x="2070" y="13146"/>
                  </a:lnTo>
                  <a:lnTo>
                    <a:pt x="2261" y="13071"/>
                  </a:lnTo>
                  <a:lnTo>
                    <a:pt x="2430" y="12960"/>
                  </a:lnTo>
                  <a:lnTo>
                    <a:pt x="2587" y="12792"/>
                  </a:lnTo>
                  <a:lnTo>
                    <a:pt x="2688" y="12606"/>
                  </a:lnTo>
                  <a:lnTo>
                    <a:pt x="2801" y="12419"/>
                  </a:lnTo>
                  <a:lnTo>
                    <a:pt x="2925" y="12289"/>
                  </a:lnTo>
                  <a:lnTo>
                    <a:pt x="3082" y="12177"/>
                  </a:lnTo>
                  <a:lnTo>
                    <a:pt x="3228" y="12103"/>
                  </a:lnTo>
                  <a:lnTo>
                    <a:pt x="3408" y="12103"/>
                  </a:lnTo>
                  <a:lnTo>
                    <a:pt x="3577" y="12103"/>
                  </a:lnTo>
                  <a:lnTo>
                    <a:pt x="3723" y="12177"/>
                  </a:lnTo>
                  <a:lnTo>
                    <a:pt x="3903" y="12252"/>
                  </a:lnTo>
                  <a:lnTo>
                    <a:pt x="4072" y="12364"/>
                  </a:lnTo>
                  <a:lnTo>
                    <a:pt x="4230" y="12494"/>
                  </a:lnTo>
                  <a:lnTo>
                    <a:pt x="4353" y="12643"/>
                  </a:lnTo>
                  <a:lnTo>
                    <a:pt x="4488" y="12829"/>
                  </a:lnTo>
                  <a:lnTo>
                    <a:pt x="4567" y="13034"/>
                  </a:lnTo>
                  <a:lnTo>
                    <a:pt x="4657" y="13257"/>
                  </a:lnTo>
                  <a:lnTo>
                    <a:pt x="4702" y="13462"/>
                  </a:lnTo>
                  <a:lnTo>
                    <a:pt x="4725" y="13686"/>
                  </a:lnTo>
                  <a:lnTo>
                    <a:pt x="4702" y="14282"/>
                  </a:lnTo>
                  <a:lnTo>
                    <a:pt x="4657" y="15045"/>
                  </a:lnTo>
                  <a:lnTo>
                    <a:pt x="4612" y="15976"/>
                  </a:lnTo>
                  <a:lnTo>
                    <a:pt x="4590" y="16926"/>
                  </a:lnTo>
                  <a:lnTo>
                    <a:pt x="4567" y="17968"/>
                  </a:lnTo>
                  <a:lnTo>
                    <a:pt x="4567" y="19011"/>
                  </a:lnTo>
                  <a:lnTo>
                    <a:pt x="4590" y="19514"/>
                  </a:lnTo>
                  <a:lnTo>
                    <a:pt x="4612" y="19980"/>
                  </a:lnTo>
                  <a:lnTo>
                    <a:pt x="4657" y="20426"/>
                  </a:lnTo>
                  <a:lnTo>
                    <a:pt x="4725" y="20836"/>
                  </a:lnTo>
                  <a:lnTo>
                    <a:pt x="4848" y="20929"/>
                  </a:lnTo>
                  <a:lnTo>
                    <a:pt x="5040" y="21004"/>
                  </a:lnTo>
                  <a:lnTo>
                    <a:pt x="5265" y="21078"/>
                  </a:lnTo>
                  <a:lnTo>
                    <a:pt x="5478" y="21115"/>
                  </a:lnTo>
                  <a:lnTo>
                    <a:pt x="6041" y="21115"/>
                  </a:lnTo>
                  <a:lnTo>
                    <a:pt x="6637" y="21078"/>
                  </a:lnTo>
                  <a:lnTo>
                    <a:pt x="7312" y="21004"/>
                  </a:lnTo>
                  <a:lnTo>
                    <a:pt x="7998" y="20929"/>
                  </a:lnTo>
                  <a:lnTo>
                    <a:pt x="8696" y="20855"/>
                  </a:lnTo>
                  <a:lnTo>
                    <a:pt x="9360" y="20836"/>
                  </a:lnTo>
                  <a:close/>
                </a:path>
              </a:pathLst>
            </a:custGeom>
            <a:solidFill>
              <a:srgbClr val="CCCCFF"/>
            </a:solidFill>
            <a:ln w="28575">
              <a:solidFill>
                <a:srgbClr val="000000"/>
              </a:solidFill>
              <a:miter lim="800000"/>
              <a:headEnd/>
              <a:tailEnd/>
            </a:ln>
          </p:spPr>
          <p:txBody>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algn="r" rtl="1"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endParaRPr lang="ar-EG" altLang="en-US" sz="2800" b="1" dirty="0"/>
            </a:p>
            <a:p>
              <a:pPr algn="ctr" eaLnBrk="1" hangingPunct="1"/>
              <a:r>
                <a:rPr lang="ar-SA" altLang="en-US" sz="2800" b="1" dirty="0"/>
                <a:t>الحركة</a:t>
              </a:r>
              <a:endParaRPr lang="en-US" altLang="en-US" sz="2800" b="1" dirty="0"/>
            </a:p>
          </p:txBody>
        </p:sp>
      </p:gr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مبادئ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90743067"/>
      </p:ext>
    </p:extLst>
  </p:cSld>
  <p:clrMapOvr>
    <a:masterClrMapping/>
  </p:clrMapOvr>
  <p:transition spd="slow">
    <p:comb/>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575006" y="4610451"/>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قواعد الإقناع</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1" name="Picture 10" descr="A person holding a phone&#10;&#10;Description automatically generated">
            <a:extLst>
              <a:ext uri="{FF2B5EF4-FFF2-40B4-BE49-F238E27FC236}">
                <a16:creationId xmlns:a16="http://schemas.microsoft.com/office/drawing/2014/main" id="{5A395831-D53A-5490-06D4-A2BE19D62BA3}"/>
              </a:ext>
            </a:extLst>
          </p:cNvPr>
          <p:cNvPicPr>
            <a:picLocks noChangeAspect="1"/>
          </p:cNvPicPr>
          <p:nvPr/>
        </p:nvPicPr>
        <p:blipFill rotWithShape="1">
          <a:blip r:embed="rId3">
            <a:extLst>
              <a:ext uri="{28A0092B-C50C-407E-A947-70E740481C1C}">
                <a14:useLocalDpi xmlns:a14="http://schemas.microsoft.com/office/drawing/2010/main" val="0"/>
              </a:ext>
            </a:extLst>
          </a:blip>
          <a:srcRect b="11136"/>
          <a:stretch/>
        </p:blipFill>
        <p:spPr>
          <a:xfrm>
            <a:off x="2910897" y="1259889"/>
            <a:ext cx="6370204" cy="2976020"/>
          </a:xfrm>
          <a:prstGeom prst="rect">
            <a:avLst/>
          </a:prstGeom>
        </p:spPr>
      </p:pic>
    </p:spTree>
    <p:extLst>
      <p:ext uri="{BB962C8B-B14F-4D97-AF65-F5344CB8AC3E}">
        <p14:creationId xmlns:p14="http://schemas.microsoft.com/office/powerpoint/2010/main" val="3137264724"/>
      </p:ext>
    </p:extLst>
  </p:cSld>
  <p:clrMapOvr>
    <a:masterClrMapping/>
  </p:clrMapOvr>
  <p:transition spd="slow">
    <p:comb/>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indent="269240" algn="justLow" rtl="1">
              <a:lnSpc>
                <a:spcPct val="115000"/>
              </a:lnSpc>
              <a:spcAft>
                <a:spcPts val="1000"/>
              </a:spcAft>
            </a:pPr>
            <a:r>
              <a:rPr lang="ar-SA" sz="3200" dirty="0">
                <a:latin typeface="Times New Roman" panose="02020603050405020304" pitchFamily="18" charset="0"/>
              </a:rPr>
              <a:t>هناك بعض القواعد لفن الإقناع إذا اتبعها الشخص باهتمام ودقة سوف يكون من أكثر الناس حباً وقبولا ً من الآخرين .. ومن أهم هذه القواعد ما يلي :</a:t>
            </a:r>
            <a:endParaRPr lang="en-US" sz="3200" dirty="0">
              <a:latin typeface="Times New Roman" panose="02020603050405020304" pitchFamily="18" charset="0"/>
            </a:endParaRPr>
          </a:p>
          <a:p>
            <a:pPr marL="342900" lvl="0" indent="-342900" algn="justLow" rtl="1">
              <a:lnSpc>
                <a:spcPct val="115000"/>
              </a:lnSpc>
              <a:buFont typeface="Wingdings" panose="05000000000000000000" pitchFamily="2" charset="2"/>
              <a:buChar char=""/>
            </a:pPr>
            <a:r>
              <a:rPr lang="ar-SA" sz="3200" dirty="0">
                <a:latin typeface="Times New Roman" panose="02020603050405020304" pitchFamily="18" charset="0"/>
              </a:rPr>
              <a:t>أن يكون القيام بعملية الإقناع خالصاً.</a:t>
            </a:r>
            <a:endParaRPr lang="en-US" sz="3200" dirty="0">
              <a:latin typeface="Times New Roman" panose="02020603050405020304" pitchFamily="18" charset="0"/>
            </a:endParaRPr>
          </a:p>
          <a:p>
            <a:pPr marL="342900" lvl="0" indent="-342900" algn="justLow" rtl="1">
              <a:lnSpc>
                <a:spcPct val="115000"/>
              </a:lnSpc>
              <a:buFont typeface="Wingdings" panose="05000000000000000000" pitchFamily="2" charset="2"/>
              <a:buChar char=""/>
            </a:pPr>
            <a:r>
              <a:rPr lang="ar-SA" sz="3200" dirty="0">
                <a:latin typeface="Times New Roman" panose="02020603050405020304" pitchFamily="18" charset="0"/>
              </a:rPr>
              <a:t>وضوح الحق</a:t>
            </a:r>
            <a:r>
              <a:rPr lang="ar-EG" sz="3200" dirty="0">
                <a:latin typeface="Times New Roman" panose="02020603050405020304" pitchFamily="18" charset="0"/>
              </a:rPr>
              <a:t> والهدف الإيجابي</a:t>
            </a:r>
            <a:r>
              <a:rPr lang="ar-SA" sz="3200" dirty="0">
                <a:latin typeface="Times New Roman" panose="02020603050405020304" pitchFamily="18" charset="0"/>
              </a:rPr>
              <a:t> .</a:t>
            </a:r>
            <a:endParaRPr lang="en-US" sz="3200" dirty="0">
              <a:latin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قواعد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92006067"/>
      </p:ext>
    </p:extLst>
  </p:cSld>
  <p:clrMapOvr>
    <a:masterClrMapping/>
  </p:clrMapOvr>
  <p:transition spd="slow">
    <p:comb/>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a:bodyPr>
          <a:lstStyle/>
          <a:p>
            <a:pPr marL="342900" lvl="0" indent="-342900" algn="justLow" rtl="1">
              <a:lnSpc>
                <a:spcPct val="115000"/>
              </a:lnSpc>
              <a:buFont typeface="Wingdings" panose="05000000000000000000" pitchFamily="2" charset="2"/>
              <a:buChar char=""/>
            </a:pPr>
            <a:r>
              <a:rPr lang="ar-SA" sz="3200" dirty="0">
                <a:latin typeface="Times New Roman" panose="02020603050405020304" pitchFamily="18" charset="0"/>
              </a:rPr>
              <a:t>وجود متطلبات الإقناع الرئيسة وهي :</a:t>
            </a:r>
            <a:endParaRPr lang="en-US" sz="3200" dirty="0">
              <a:latin typeface="Times New Roman" panose="02020603050405020304" pitchFamily="18" charset="0"/>
            </a:endParaRP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الاقتناع بالفكرة </a:t>
            </a:r>
            <a:r>
              <a:rPr lang="ar-EG" sz="3200" dirty="0">
                <a:latin typeface="Times New Roman" panose="02020603050405020304" pitchFamily="18" charset="0"/>
              </a:rPr>
              <a:t>و</a:t>
            </a:r>
            <a:r>
              <a:rPr lang="ar-SA" sz="3200" dirty="0">
                <a:latin typeface="Times New Roman" panose="02020603050405020304" pitchFamily="18" charset="0"/>
              </a:rPr>
              <a:t>وضوحها .</a:t>
            </a:r>
            <a:endParaRPr lang="en-US" sz="3200" dirty="0">
              <a:latin typeface="Times New Roman" panose="02020603050405020304" pitchFamily="18" charset="0"/>
            </a:endParaRP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القدرة على إيضاحها .</a:t>
            </a:r>
            <a:endParaRPr lang="en-US" sz="3200" dirty="0">
              <a:latin typeface="Times New Roman" panose="02020603050405020304" pitchFamily="18" charset="0"/>
            </a:endParaRP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القوة في طرح الفكرة .</a:t>
            </a:r>
            <a:endParaRPr lang="en-US" sz="3200" dirty="0">
              <a:latin typeface="Times New Roman" panose="02020603050405020304" pitchFamily="18" charset="0"/>
            </a:endParaRPr>
          </a:p>
          <a:p>
            <a:pPr marL="342900" lvl="0" indent="-342900" algn="justLow" rtl="1">
              <a:lnSpc>
                <a:spcPct val="115000"/>
              </a:lnSpc>
              <a:spcAft>
                <a:spcPts val="1000"/>
              </a:spcAft>
              <a:buFont typeface="Arial" panose="020B0604020202020204" pitchFamily="34" charset="0"/>
              <a:buChar char="-"/>
            </a:pPr>
            <a:r>
              <a:rPr lang="ar-SA" sz="3200" dirty="0">
                <a:latin typeface="Times New Roman" panose="02020603050405020304" pitchFamily="18" charset="0"/>
              </a:rPr>
              <a:t>توافر الخصال الضرورية في مصدر الإقناع .</a:t>
            </a:r>
            <a:endParaRPr lang="en-US" sz="3200" dirty="0">
              <a:latin typeface="Times New Roman" panose="02020603050405020304" pitchFamily="18" charset="0"/>
            </a:endParaRP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قواعد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739205700"/>
      </p:ext>
    </p:extLst>
  </p:cSld>
  <p:clrMapOvr>
    <a:masterClrMapping/>
  </p:clrMapOvr>
  <p:transition spd="slow">
    <p:comb/>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3">
            <a:extLst>
              <a:ext uri="{FF2B5EF4-FFF2-40B4-BE49-F238E27FC236}">
                <a16:creationId xmlns:a16="http://schemas.microsoft.com/office/drawing/2014/main" id="{EA29412F-E9C7-5C03-0B70-F4848DD37034}"/>
              </a:ext>
            </a:extLst>
          </p:cNvPr>
          <p:cNvSpPr>
            <a:spLocks noGrp="1" noChangeArrowheads="1"/>
          </p:cNvSpPr>
          <p:nvPr>
            <p:ph type="body" sz="half" idx="1"/>
          </p:nvPr>
        </p:nvSpPr>
        <p:spPr>
          <a:xfrm>
            <a:off x="1056904" y="1580947"/>
            <a:ext cx="9852891" cy="4525962"/>
          </a:xfrm>
          <a:solidFill>
            <a:schemeClr val="bg1"/>
          </a:solidFill>
        </p:spPr>
        <p:txBody>
          <a:bodyPr>
            <a:normAutofit fontScale="92500" lnSpcReduction="20000"/>
          </a:bodyPr>
          <a:lstStyle/>
          <a:p>
            <a:pPr marL="342900" lvl="0" indent="-342900" algn="justLow" rtl="1">
              <a:lnSpc>
                <a:spcPct val="115000"/>
              </a:lnSpc>
              <a:buFont typeface="Wingdings" panose="05000000000000000000" pitchFamily="2" charset="2"/>
              <a:buChar char=""/>
            </a:pPr>
            <a:r>
              <a:rPr lang="ar-SA" sz="3200" dirty="0">
                <a:latin typeface="Times New Roman" panose="02020603050405020304" pitchFamily="18" charset="0"/>
              </a:rPr>
              <a:t>وجود متطلبات الإقناع الرئيسة وهي :</a:t>
            </a:r>
            <a:endParaRPr lang="en-US" sz="3200" dirty="0">
              <a:latin typeface="Times New Roman" panose="02020603050405020304" pitchFamily="18" charset="0"/>
            </a:endParaRP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معرفة </a:t>
            </a:r>
            <a:r>
              <a:rPr lang="ar-SA" sz="3200" dirty="0">
                <a:solidFill>
                  <a:srgbClr val="C00000"/>
                </a:solidFill>
                <a:latin typeface="Times New Roman" panose="02020603050405020304" pitchFamily="18" charset="0"/>
              </a:rPr>
              <a:t>شخصية المتلقي وقيمة احتياجاته </a:t>
            </a:r>
            <a:r>
              <a:rPr lang="ar-SA" sz="3200" dirty="0">
                <a:latin typeface="Times New Roman" panose="02020603050405020304" pitchFamily="18" charset="0"/>
              </a:rPr>
              <a:t>مع تحديد ترتيبها</a:t>
            </a:r>
            <a:r>
              <a:rPr lang="ar-EG" sz="3200" dirty="0">
                <a:latin typeface="Times New Roman" panose="02020603050405020304" pitchFamily="18" charset="0"/>
              </a:rPr>
              <a:t>،</a:t>
            </a:r>
            <a:r>
              <a:rPr lang="ar-SA" sz="3200" dirty="0">
                <a:latin typeface="Times New Roman" panose="02020603050405020304" pitchFamily="18" charset="0"/>
              </a:rPr>
              <a:t> وقد ينبغي عليك تقمص شخصيته للتعرف على دوافعه ووجهة نظره</a:t>
            </a:r>
            <a:r>
              <a:rPr lang="ar-EG" sz="3200" dirty="0">
                <a:latin typeface="Times New Roman" panose="02020603050405020304" pitchFamily="18" charset="0"/>
              </a:rPr>
              <a:t>،</a:t>
            </a:r>
            <a:r>
              <a:rPr lang="ar-SA" sz="3200" dirty="0">
                <a:latin typeface="Times New Roman" panose="02020603050405020304" pitchFamily="18" charset="0"/>
              </a:rPr>
              <a:t> كما يجب معرفة حيله وألاعيبه حتى لا تقع في شراكها .</a:t>
            </a: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حصر </a:t>
            </a:r>
            <a:r>
              <a:rPr lang="ar-SA" sz="3200" dirty="0">
                <a:solidFill>
                  <a:srgbClr val="C00000"/>
                </a:solidFill>
                <a:latin typeface="Times New Roman" panose="02020603050405020304" pitchFamily="18" charset="0"/>
              </a:rPr>
              <a:t>مميزات الفكرة </a:t>
            </a:r>
            <a:r>
              <a:rPr lang="ar-SA" sz="3200" dirty="0">
                <a:latin typeface="Times New Roman" panose="02020603050405020304" pitchFamily="18" charset="0"/>
              </a:rPr>
              <a:t>التي تدعو إليها مع معرفة مآخذها الحقيقية أو المتوهمة وتحليل المعارضة  السلبية المحتملة وإعداد الجواب الشافي عنها .</a:t>
            </a:r>
          </a:p>
          <a:p>
            <a:pPr marL="342900" lvl="0" indent="-342900" algn="justLow" rtl="1">
              <a:lnSpc>
                <a:spcPct val="115000"/>
              </a:lnSpc>
              <a:buFont typeface="Arial" panose="020B0604020202020204" pitchFamily="34" charset="0"/>
              <a:buChar char="-"/>
            </a:pPr>
            <a:r>
              <a:rPr lang="ar-SA" sz="3200" dirty="0">
                <a:latin typeface="Times New Roman" panose="02020603050405020304" pitchFamily="18" charset="0"/>
              </a:rPr>
              <a:t>العلم أن أسلم طريقة </a:t>
            </a:r>
            <a:r>
              <a:rPr lang="ar-SA" sz="3200" dirty="0">
                <a:solidFill>
                  <a:srgbClr val="C00000"/>
                </a:solidFill>
                <a:latin typeface="Times New Roman" panose="02020603050405020304" pitchFamily="18" charset="0"/>
              </a:rPr>
              <a:t>للتغلب على الاعتراض أن تجعله من ضمن حديثك </a:t>
            </a:r>
            <a:r>
              <a:rPr lang="ar-SA" sz="3200" dirty="0">
                <a:latin typeface="Times New Roman" panose="02020603050405020304" pitchFamily="18" charset="0"/>
              </a:rPr>
              <a:t>.</a:t>
            </a:r>
          </a:p>
          <a:p>
            <a:pPr marL="342900" lvl="0" indent="-342900" algn="justLow" rtl="1">
              <a:lnSpc>
                <a:spcPct val="115000"/>
              </a:lnSpc>
              <a:buFont typeface="Arial" panose="020B0604020202020204" pitchFamily="34" charset="0"/>
              <a:buChar char="-"/>
            </a:pPr>
            <a:r>
              <a:rPr lang="ar-SA" sz="3200" dirty="0">
                <a:solidFill>
                  <a:srgbClr val="C00000"/>
                </a:solidFill>
                <a:latin typeface="Times New Roman" panose="02020603050405020304" pitchFamily="18" charset="0"/>
              </a:rPr>
              <a:t>اختيار الأحوال المناسبة للإقناع</a:t>
            </a:r>
            <a:r>
              <a:rPr lang="ar-SA" sz="3200" dirty="0">
                <a:latin typeface="Times New Roman" panose="02020603050405020304" pitchFamily="18" charset="0"/>
              </a:rPr>
              <a:t>: زمنية ومكانية ونفسية وجسدية؛ مع تعيين الفرصة المناسبة لتحقيق ذلك. </a:t>
            </a:r>
          </a:p>
        </p:txBody>
      </p:sp>
      <p:sp>
        <p:nvSpPr>
          <p:cNvPr id="4" name="TextBox 3">
            <a:extLst>
              <a:ext uri="{FF2B5EF4-FFF2-40B4-BE49-F238E27FC236}">
                <a16:creationId xmlns:a16="http://schemas.microsoft.com/office/drawing/2014/main" id="{A9208BC9-F65A-7077-4889-28873660A9B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5" name="TextBox 4">
            <a:extLst>
              <a:ext uri="{FF2B5EF4-FFF2-40B4-BE49-F238E27FC236}">
                <a16:creationId xmlns:a16="http://schemas.microsoft.com/office/drawing/2014/main" id="{8EA3A3B9-67ED-EFF9-615A-AD36254D202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قواعد الإقناع</a:t>
            </a:r>
          </a:p>
        </p:txBody>
      </p:sp>
      <p:pic>
        <p:nvPicPr>
          <p:cNvPr id="6" name="Picture 5">
            <a:extLst>
              <a:ext uri="{FF2B5EF4-FFF2-40B4-BE49-F238E27FC236}">
                <a16:creationId xmlns:a16="http://schemas.microsoft.com/office/drawing/2014/main" id="{C56CE033-9905-2877-4AE4-B9A5C787DCD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17605791-5FEE-EFAF-71DE-96857D3FAA2D}"/>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5A3A6923-CCA8-57D5-094F-FB471818F5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6BFED114-ACDB-D050-62EF-01B250B16AA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04397081"/>
      </p:ext>
    </p:extLst>
  </p:cSld>
  <p:clrMapOvr>
    <a:masterClrMapping/>
  </p:clrMapOvr>
  <p:transition spd="slow">
    <p:comb/>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521921" y="4169900"/>
            <a:ext cx="5041987" cy="1323439"/>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 القواعد ينبغي مراعاتها عند إقناع الآخرين</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0" name="Picture 9" descr="C:\Users\hp\Desktop\convince.jpg">
            <a:extLst>
              <a:ext uri="{FF2B5EF4-FFF2-40B4-BE49-F238E27FC236}">
                <a16:creationId xmlns:a16="http://schemas.microsoft.com/office/drawing/2014/main" id="{392E7227-5020-9A12-1EE8-FCD4874362B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54285" y="1064118"/>
            <a:ext cx="5067238" cy="28422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84251587"/>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Content Placeholder 3">
            <a:extLst>
              <a:ext uri="{FF2B5EF4-FFF2-40B4-BE49-F238E27FC236}">
                <a16:creationId xmlns:a16="http://schemas.microsoft.com/office/drawing/2014/main" id="{7784B46B-42A7-4F93-32CF-87C98E89232A}"/>
              </a:ext>
            </a:extLst>
          </p:cNvPr>
          <p:cNvSpPr>
            <a:spLocks noGrp="1"/>
          </p:cNvSpPr>
          <p:nvPr>
            <p:ph sz="half" idx="2"/>
          </p:nvPr>
        </p:nvSpPr>
        <p:spPr>
          <a:xfrm>
            <a:off x="1464228" y="1686297"/>
            <a:ext cx="9646005" cy="4322618"/>
          </a:xfrm>
          <a:solidFill>
            <a:schemeClr val="bg1"/>
          </a:solidFill>
        </p:spPr>
        <p:txBody>
          <a:bodyPr/>
          <a:lstStyle/>
          <a:p>
            <a:pPr marL="114300" indent="0" algn="just" rtl="1">
              <a:lnSpc>
                <a:spcPct val="150000"/>
              </a:lnSpc>
              <a:buNone/>
            </a:pPr>
            <a:endParaRPr lang="ar-EG" altLang="en-US" sz="16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أولاً: لابد أن تكون مقتنعاً جداً من الفكرة التي تسعى لنشرها</a:t>
            </a:r>
          </a:p>
          <a:p>
            <a:pPr marL="114300" indent="0" algn="just" rtl="1">
              <a:lnSpc>
                <a:spcPct val="150000"/>
              </a:lnSpc>
              <a:buNone/>
            </a:pPr>
            <a:endParaRPr lang="ar-EG" altLang="en-US" sz="32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ثانياً: استخدم الكلمات ذات المعاني المحصورة والمحددة مثل بما أن، إذ</a:t>
            </a:r>
            <a:r>
              <a:rPr lang="ar-EG" altLang="en-US" sz="3200" b="1">
                <a:solidFill>
                  <a:srgbClr val="000000"/>
                </a:solidFill>
                <a:latin typeface="Times New Roman" panose="02020603050405020304" pitchFamily="18" charset="0"/>
                <a:cs typeface="Times New Roman" panose="02020603050405020304" pitchFamily="18" charset="0"/>
              </a:rPr>
              <a:t>ًا</a:t>
            </a:r>
            <a:endParaRPr lang="ar-SA" altLang="en-US" sz="3200" b="1" dirty="0">
              <a:solidFill>
                <a:srgbClr val="000000"/>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CDC72829-DEFA-271C-0B9E-4FCBF4442AE4}"/>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7" name="TextBox 6">
            <a:extLst>
              <a:ext uri="{FF2B5EF4-FFF2-40B4-BE49-F238E27FC236}">
                <a16:creationId xmlns:a16="http://schemas.microsoft.com/office/drawing/2014/main" id="{295D90DE-06DF-9C79-78CF-F45111E30523}"/>
              </a:ext>
            </a:extLst>
          </p:cNvPr>
          <p:cNvSpPr txBox="1"/>
          <p:nvPr/>
        </p:nvSpPr>
        <p:spPr>
          <a:xfrm>
            <a:off x="1630612" y="272562"/>
            <a:ext cx="5672713"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 القواعد ينبغي مراعاتها عند إقناع الآخرين</a:t>
            </a:r>
          </a:p>
        </p:txBody>
      </p:sp>
      <p:pic>
        <p:nvPicPr>
          <p:cNvPr id="8" name="Picture 7">
            <a:extLst>
              <a:ext uri="{FF2B5EF4-FFF2-40B4-BE49-F238E27FC236}">
                <a16:creationId xmlns:a16="http://schemas.microsoft.com/office/drawing/2014/main" id="{D419EA68-77D1-074E-8F8D-7FE7BF36815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9" name="Rectangle 8">
            <a:extLst>
              <a:ext uri="{FF2B5EF4-FFF2-40B4-BE49-F238E27FC236}">
                <a16:creationId xmlns:a16="http://schemas.microsoft.com/office/drawing/2014/main" id="{0FB17294-928E-D9FF-354D-F5A782F87D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F8AEAE7-202E-3531-E6EF-B0DE82D854F6}"/>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DD26283D-71C9-1B90-5B94-966062DE9BB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6">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93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6"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Content Placeholder 3">
            <a:extLst>
              <a:ext uri="{FF2B5EF4-FFF2-40B4-BE49-F238E27FC236}">
                <a16:creationId xmlns:a16="http://schemas.microsoft.com/office/drawing/2014/main" id="{7784B46B-42A7-4F93-32CF-87C98E89232A}"/>
              </a:ext>
            </a:extLst>
          </p:cNvPr>
          <p:cNvSpPr>
            <a:spLocks noGrp="1"/>
          </p:cNvSpPr>
          <p:nvPr>
            <p:ph sz="half" idx="2"/>
          </p:nvPr>
        </p:nvSpPr>
        <p:spPr>
          <a:xfrm>
            <a:off x="1464228" y="1686297"/>
            <a:ext cx="9646005" cy="4322618"/>
          </a:xfrm>
          <a:solidFill>
            <a:schemeClr val="bg1"/>
          </a:solidFill>
        </p:spPr>
        <p:txBody>
          <a:bodyPr/>
          <a:lstStyle/>
          <a:p>
            <a:pPr marL="114300" indent="0" algn="just" rtl="1">
              <a:lnSpc>
                <a:spcPct val="150000"/>
              </a:lnSpc>
              <a:buNone/>
            </a:pPr>
            <a:endParaRPr lang="ar-EG" altLang="en-US" sz="18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ثالثاً: ترك الجدل العقيم الذي يقود إلى الخصام،</a:t>
            </a:r>
            <a:endParaRPr lang="ar-EG" altLang="en-US" sz="32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endParaRPr lang="ar-SA" altLang="en-US" sz="32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رابعاً: حلل حوارك إلى عنصرين أساسيين هما:</a:t>
            </a:r>
            <a:r>
              <a:rPr lang="ar-EG" altLang="en-US" sz="3200" b="1" dirty="0">
                <a:solidFill>
                  <a:srgbClr val="000000"/>
                </a:solidFill>
                <a:latin typeface="Times New Roman" panose="02020603050405020304" pitchFamily="18" charset="0"/>
                <a:cs typeface="Times New Roman" panose="02020603050405020304" pitchFamily="18" charset="0"/>
              </a:rPr>
              <a:t> </a:t>
            </a:r>
            <a:r>
              <a:rPr lang="ar-SA" altLang="en-US" sz="3200" b="1" dirty="0">
                <a:solidFill>
                  <a:srgbClr val="000000"/>
                </a:solidFill>
                <a:latin typeface="Times New Roman" panose="02020603050405020304" pitchFamily="18" charset="0"/>
                <a:cs typeface="Times New Roman" panose="02020603050405020304" pitchFamily="18" charset="0"/>
              </a:rPr>
              <a:t>المقدمات المنطقية والنتائج</a:t>
            </a:r>
          </a:p>
        </p:txBody>
      </p:sp>
      <p:sp>
        <p:nvSpPr>
          <p:cNvPr id="6" name="TextBox 5">
            <a:extLst>
              <a:ext uri="{FF2B5EF4-FFF2-40B4-BE49-F238E27FC236}">
                <a16:creationId xmlns:a16="http://schemas.microsoft.com/office/drawing/2014/main" id="{CDC72829-DEFA-271C-0B9E-4FCBF4442AE4}"/>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7" name="TextBox 6">
            <a:extLst>
              <a:ext uri="{FF2B5EF4-FFF2-40B4-BE49-F238E27FC236}">
                <a16:creationId xmlns:a16="http://schemas.microsoft.com/office/drawing/2014/main" id="{295D90DE-06DF-9C79-78CF-F45111E30523}"/>
              </a:ext>
            </a:extLst>
          </p:cNvPr>
          <p:cNvSpPr txBox="1"/>
          <p:nvPr/>
        </p:nvSpPr>
        <p:spPr>
          <a:xfrm>
            <a:off x="1630612" y="272562"/>
            <a:ext cx="5672713"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 القواعد ينبغي مراعاتها عند إقناع الآخرين</a:t>
            </a:r>
          </a:p>
        </p:txBody>
      </p:sp>
      <p:pic>
        <p:nvPicPr>
          <p:cNvPr id="8" name="Picture 7">
            <a:extLst>
              <a:ext uri="{FF2B5EF4-FFF2-40B4-BE49-F238E27FC236}">
                <a16:creationId xmlns:a16="http://schemas.microsoft.com/office/drawing/2014/main" id="{D419EA68-77D1-074E-8F8D-7FE7BF36815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9" name="Rectangle 8">
            <a:extLst>
              <a:ext uri="{FF2B5EF4-FFF2-40B4-BE49-F238E27FC236}">
                <a16:creationId xmlns:a16="http://schemas.microsoft.com/office/drawing/2014/main" id="{0FB17294-928E-D9FF-354D-F5A782F87D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F8AEAE7-202E-3531-E6EF-B0DE82D854F6}"/>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DD26283D-71C9-1B90-5B94-966062DE9BB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116011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6">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593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6"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Content Placeholder 3">
            <a:extLst>
              <a:ext uri="{FF2B5EF4-FFF2-40B4-BE49-F238E27FC236}">
                <a16:creationId xmlns:a16="http://schemas.microsoft.com/office/drawing/2014/main" id="{7784B46B-42A7-4F93-32CF-87C98E89232A}"/>
              </a:ext>
            </a:extLst>
          </p:cNvPr>
          <p:cNvSpPr>
            <a:spLocks noGrp="1"/>
          </p:cNvSpPr>
          <p:nvPr>
            <p:ph sz="half" idx="2"/>
          </p:nvPr>
        </p:nvSpPr>
        <p:spPr>
          <a:xfrm>
            <a:off x="1464228" y="1686297"/>
            <a:ext cx="9646005" cy="4322618"/>
          </a:xfrm>
          <a:solidFill>
            <a:schemeClr val="bg1"/>
          </a:solidFill>
        </p:spPr>
        <p:txBody>
          <a:bodyPr/>
          <a:lstStyle/>
          <a:p>
            <a:pPr marL="114300" indent="0" algn="just" rtl="1">
              <a:lnSpc>
                <a:spcPct val="150000"/>
              </a:lnSpc>
              <a:buNone/>
            </a:pPr>
            <a:endParaRPr lang="ar-EG" altLang="en-US" sz="32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خامساً: </a:t>
            </a:r>
            <a:endParaRPr lang="ar-EG" altLang="en-US" sz="32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اختيار العبارة اللينة الهينة، والابتعاد عن الشدة الإرهاب والضغوط وفرض الرأي</a:t>
            </a:r>
          </a:p>
        </p:txBody>
      </p:sp>
      <p:sp>
        <p:nvSpPr>
          <p:cNvPr id="6" name="TextBox 5">
            <a:extLst>
              <a:ext uri="{FF2B5EF4-FFF2-40B4-BE49-F238E27FC236}">
                <a16:creationId xmlns:a16="http://schemas.microsoft.com/office/drawing/2014/main" id="{CDC72829-DEFA-271C-0B9E-4FCBF4442AE4}"/>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7" name="TextBox 6">
            <a:extLst>
              <a:ext uri="{FF2B5EF4-FFF2-40B4-BE49-F238E27FC236}">
                <a16:creationId xmlns:a16="http://schemas.microsoft.com/office/drawing/2014/main" id="{295D90DE-06DF-9C79-78CF-F45111E30523}"/>
              </a:ext>
            </a:extLst>
          </p:cNvPr>
          <p:cNvSpPr txBox="1"/>
          <p:nvPr/>
        </p:nvSpPr>
        <p:spPr>
          <a:xfrm>
            <a:off x="1630612" y="272562"/>
            <a:ext cx="5672713"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 القواعد ينبغي مراعاتها عند إقناع الآخرين</a:t>
            </a:r>
          </a:p>
        </p:txBody>
      </p:sp>
      <p:pic>
        <p:nvPicPr>
          <p:cNvPr id="8" name="Picture 7">
            <a:extLst>
              <a:ext uri="{FF2B5EF4-FFF2-40B4-BE49-F238E27FC236}">
                <a16:creationId xmlns:a16="http://schemas.microsoft.com/office/drawing/2014/main" id="{D419EA68-77D1-074E-8F8D-7FE7BF36815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9" name="Rectangle 8">
            <a:extLst>
              <a:ext uri="{FF2B5EF4-FFF2-40B4-BE49-F238E27FC236}">
                <a16:creationId xmlns:a16="http://schemas.microsoft.com/office/drawing/2014/main" id="{0FB17294-928E-D9FF-354D-F5A782F87D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F8AEAE7-202E-3531-E6EF-B0DE82D854F6}"/>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DD26283D-71C9-1B90-5B94-966062DE9BB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2653345"/>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939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6"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6" name="Content Placeholder 3">
            <a:extLst>
              <a:ext uri="{FF2B5EF4-FFF2-40B4-BE49-F238E27FC236}">
                <a16:creationId xmlns:a16="http://schemas.microsoft.com/office/drawing/2014/main" id="{7784B46B-42A7-4F93-32CF-87C98E89232A}"/>
              </a:ext>
            </a:extLst>
          </p:cNvPr>
          <p:cNvSpPr>
            <a:spLocks noGrp="1"/>
          </p:cNvSpPr>
          <p:nvPr>
            <p:ph sz="half" idx="2"/>
          </p:nvPr>
        </p:nvSpPr>
        <p:spPr>
          <a:xfrm>
            <a:off x="1464228" y="1686297"/>
            <a:ext cx="9646005" cy="4322618"/>
          </a:xfrm>
          <a:solidFill>
            <a:schemeClr val="bg1"/>
          </a:solidFill>
        </p:spPr>
        <p:txBody>
          <a:bodyPr/>
          <a:lstStyle/>
          <a:p>
            <a:pPr marL="114300" indent="0" algn="just" rtl="1">
              <a:lnSpc>
                <a:spcPct val="150000"/>
              </a:lnSpc>
              <a:buNone/>
            </a:pPr>
            <a:endParaRPr lang="ar-EG" altLang="en-US" sz="18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سادساً: احرص على ربط بداية حديثك بنهاية حديث المتلقي</a:t>
            </a:r>
          </a:p>
          <a:p>
            <a:pPr marL="114300" indent="0" algn="just" rtl="1">
              <a:lnSpc>
                <a:spcPct val="150000"/>
              </a:lnSpc>
              <a:buNone/>
            </a:pPr>
            <a:endParaRPr lang="ar-EG" altLang="en-US" sz="2000" b="1" dirty="0">
              <a:solidFill>
                <a:srgbClr val="000000"/>
              </a:solidFill>
              <a:latin typeface="Times New Roman" panose="02020603050405020304" pitchFamily="18" charset="0"/>
              <a:cs typeface="Times New Roman" panose="02020603050405020304" pitchFamily="18" charset="0"/>
            </a:endParaRPr>
          </a:p>
          <a:p>
            <a:pPr marL="114300" indent="0" algn="just" rtl="1">
              <a:lnSpc>
                <a:spcPct val="150000"/>
              </a:lnSpc>
              <a:buNone/>
            </a:pPr>
            <a:r>
              <a:rPr lang="ar-SA" altLang="en-US" sz="3200" b="1" dirty="0">
                <a:solidFill>
                  <a:srgbClr val="000000"/>
                </a:solidFill>
                <a:latin typeface="Times New Roman" panose="02020603050405020304" pitchFamily="18" charset="0"/>
                <a:cs typeface="Times New Roman" panose="02020603050405020304" pitchFamily="18" charset="0"/>
              </a:rPr>
              <a:t>سابعاً: أظهر فرحك الحقيقي -غير المصطنع- بكل حق يظهر على لسان الطرف الآخر</a:t>
            </a:r>
          </a:p>
        </p:txBody>
      </p:sp>
      <p:sp>
        <p:nvSpPr>
          <p:cNvPr id="6" name="TextBox 5">
            <a:extLst>
              <a:ext uri="{FF2B5EF4-FFF2-40B4-BE49-F238E27FC236}">
                <a16:creationId xmlns:a16="http://schemas.microsoft.com/office/drawing/2014/main" id="{CDC72829-DEFA-271C-0B9E-4FCBF4442AE4}"/>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7" name="TextBox 6">
            <a:extLst>
              <a:ext uri="{FF2B5EF4-FFF2-40B4-BE49-F238E27FC236}">
                <a16:creationId xmlns:a16="http://schemas.microsoft.com/office/drawing/2014/main" id="{295D90DE-06DF-9C79-78CF-F45111E30523}"/>
              </a:ext>
            </a:extLst>
          </p:cNvPr>
          <p:cNvSpPr txBox="1"/>
          <p:nvPr/>
        </p:nvSpPr>
        <p:spPr>
          <a:xfrm>
            <a:off x="1630612" y="272562"/>
            <a:ext cx="5672713"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 القواعد ينبغي مراعاتها عند إقناع الآخرين</a:t>
            </a:r>
          </a:p>
        </p:txBody>
      </p:sp>
      <p:pic>
        <p:nvPicPr>
          <p:cNvPr id="8" name="Picture 7">
            <a:extLst>
              <a:ext uri="{FF2B5EF4-FFF2-40B4-BE49-F238E27FC236}">
                <a16:creationId xmlns:a16="http://schemas.microsoft.com/office/drawing/2014/main" id="{D419EA68-77D1-074E-8F8D-7FE7BF36815B}"/>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9" name="Rectangle 8">
            <a:extLst>
              <a:ext uri="{FF2B5EF4-FFF2-40B4-BE49-F238E27FC236}">
                <a16:creationId xmlns:a16="http://schemas.microsoft.com/office/drawing/2014/main" id="{0FB17294-928E-D9FF-354D-F5A782F87D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FF8AEAE7-202E-3531-E6EF-B0DE82D854F6}"/>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DD26283D-71C9-1B90-5B94-966062DE9BB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25282821"/>
      </p:ext>
    </p:extLst>
  </p:cSld>
  <p:clrMapOvr>
    <a:masterClrMapping/>
  </p:clrMapOvr>
  <p:transition spd="slow">
    <p:comb/>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939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9396">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9396"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D8874CC3-C908-C74E-416C-60682547F8C3}"/>
              </a:ext>
            </a:extLst>
          </p:cNvPr>
          <p:cNvPicPr>
            <a:picLocks noGrp="1" noChangeAspect="1"/>
          </p:cNvPicPr>
          <p:nvPr>
            <p:ph type="pic" sz="quarter" idx="10"/>
          </p:nvPr>
        </p:nvPicPr>
        <p:blipFill rotWithShape="1">
          <a:blip r:embed="rId2">
            <a:extLst>
              <a:ext uri="{28A0092B-C50C-407E-A947-70E740481C1C}">
                <a14:useLocalDpi xmlns:a14="http://schemas.microsoft.com/office/drawing/2010/main" val="0"/>
              </a:ext>
            </a:extLst>
          </a:blip>
          <a:srcRect t="4813" b="4813"/>
          <a:stretch/>
        </p:blipFill>
        <p:spPr>
          <a:xfrm>
            <a:off x="3334630" y="1399717"/>
            <a:ext cx="5522739" cy="2495549"/>
          </a:xfrm>
        </p:spPr>
      </p:pic>
      <p:sp>
        <p:nvSpPr>
          <p:cNvPr id="17" name="TextBox 16">
            <a:extLst>
              <a:ext uri="{FF2B5EF4-FFF2-40B4-BE49-F238E27FC236}">
                <a16:creationId xmlns:a16="http://schemas.microsoft.com/office/drawing/2014/main" id="{954B34D3-F436-A1EE-53D3-534D66D793CE}"/>
              </a:ext>
            </a:extLst>
          </p:cNvPr>
          <p:cNvSpPr txBox="1"/>
          <p:nvPr/>
        </p:nvSpPr>
        <p:spPr>
          <a:xfrm>
            <a:off x="3521921" y="4169900"/>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عوامل نجاح عملية الإقناع</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675150962"/>
      </p:ext>
    </p:extLst>
  </p:cSld>
  <p:clrMapOvr>
    <a:masterClrMapping/>
  </p:clrMapOvr>
  <p:transition spd="slow">
    <p:comb/>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a:extLst>
              <a:ext uri="{FF2B5EF4-FFF2-40B4-BE49-F238E27FC236}">
                <a16:creationId xmlns:a16="http://schemas.microsoft.com/office/drawing/2014/main" id="{E16C69F1-4DE0-87EB-78D3-206B3D2BB73C}"/>
              </a:ext>
            </a:extLst>
          </p:cNvPr>
          <p:cNvSpPr>
            <a:spLocks noGrp="1" noChangeArrowheads="1"/>
          </p:cNvSpPr>
          <p:nvPr>
            <p:ph type="body" idx="1"/>
          </p:nvPr>
        </p:nvSpPr>
        <p:spPr/>
        <p:txBody>
          <a:bodyPr>
            <a:normAutofit/>
          </a:bodyPr>
          <a:lstStyle/>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algn="ctr" eaLnBrk="1" hangingPunct="1">
              <a:lnSpc>
                <a:spcPct val="80000"/>
              </a:lnSpc>
              <a:buFontTx/>
              <a:buNone/>
            </a:pPr>
            <a:endParaRPr lang="ar-SA" altLang="en-US" sz="2400" dirty="0"/>
          </a:p>
          <a:p>
            <a:pPr algn="ctr" eaLnBrk="1" hangingPunct="1">
              <a:lnSpc>
                <a:spcPct val="80000"/>
              </a:lnSpc>
              <a:buFontTx/>
              <a:buNone/>
            </a:pPr>
            <a:endParaRPr lang="ar-SA" altLang="en-US" sz="3600" dirty="0"/>
          </a:p>
        </p:txBody>
      </p:sp>
      <p:sp>
        <p:nvSpPr>
          <p:cNvPr id="8198" name="Line 12">
            <a:extLst>
              <a:ext uri="{FF2B5EF4-FFF2-40B4-BE49-F238E27FC236}">
                <a16:creationId xmlns:a16="http://schemas.microsoft.com/office/drawing/2014/main" id="{346FE0DB-D8E2-3774-A794-1C5DDDDD5126}"/>
              </a:ext>
            </a:extLst>
          </p:cNvPr>
          <p:cNvSpPr>
            <a:spLocks noChangeShapeType="1"/>
          </p:cNvSpPr>
          <p:nvPr/>
        </p:nvSpPr>
        <p:spPr bwMode="auto">
          <a:xfrm flipH="1">
            <a:off x="2135188" y="5445126"/>
            <a:ext cx="576262" cy="720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199" name="Line 13">
            <a:extLst>
              <a:ext uri="{FF2B5EF4-FFF2-40B4-BE49-F238E27FC236}">
                <a16:creationId xmlns:a16="http://schemas.microsoft.com/office/drawing/2014/main" id="{84A03CD3-050C-11DB-EACB-EE52444B4695}"/>
              </a:ext>
            </a:extLst>
          </p:cNvPr>
          <p:cNvSpPr>
            <a:spLocks noChangeShapeType="1"/>
          </p:cNvSpPr>
          <p:nvPr/>
        </p:nvSpPr>
        <p:spPr bwMode="auto">
          <a:xfrm>
            <a:off x="9336088" y="5516564"/>
            <a:ext cx="576262" cy="6492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00" name="Line 14">
            <a:extLst>
              <a:ext uri="{FF2B5EF4-FFF2-40B4-BE49-F238E27FC236}">
                <a16:creationId xmlns:a16="http://schemas.microsoft.com/office/drawing/2014/main" id="{92AA7E7C-2DE6-6818-061F-9ABD7D49DE46}"/>
              </a:ext>
            </a:extLst>
          </p:cNvPr>
          <p:cNvSpPr>
            <a:spLocks noChangeShapeType="1"/>
          </p:cNvSpPr>
          <p:nvPr/>
        </p:nvSpPr>
        <p:spPr bwMode="auto">
          <a:xfrm>
            <a:off x="668114" y="6138333"/>
            <a:ext cx="77041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 name="TextBox 1">
            <a:extLst>
              <a:ext uri="{FF2B5EF4-FFF2-40B4-BE49-F238E27FC236}">
                <a16:creationId xmlns:a16="http://schemas.microsoft.com/office/drawing/2014/main" id="{08C489FA-0299-F97C-F693-E6BECF47A1C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0AED7481-E233-4CFE-5F09-244C41A92DE1}"/>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عوامل نجاح عملية الإقناع</a:t>
            </a:r>
          </a:p>
        </p:txBody>
      </p:sp>
      <p:pic>
        <p:nvPicPr>
          <p:cNvPr id="4" name="Picture 3">
            <a:extLst>
              <a:ext uri="{FF2B5EF4-FFF2-40B4-BE49-F238E27FC236}">
                <a16:creationId xmlns:a16="http://schemas.microsoft.com/office/drawing/2014/main" id="{A78515EB-A403-60AF-750A-F93989D27F7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2B425617-9EE9-718F-B607-346D4D8F45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6D171E-4A9E-7E05-A507-1A064BE81C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0D15453-161A-DDAB-9A3B-BC4327DF715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0F103639-AD19-657F-48C9-5D056E91FED1}"/>
              </a:ext>
            </a:extLst>
          </p:cNvPr>
          <p:cNvSpPr txBox="1">
            <a:spLocks noChangeArrowheads="1"/>
          </p:cNvSpPr>
          <p:nvPr/>
        </p:nvSpPr>
        <p:spPr>
          <a:xfrm>
            <a:off x="7077694" y="1842920"/>
            <a:ext cx="4067464" cy="3449841"/>
          </a:xfrm>
          <a:prstGeom prst="rect">
            <a:avLst/>
          </a:prstGeom>
          <a:solidFill>
            <a:schemeClr val="bg1"/>
          </a:solidFill>
        </p:spPr>
        <p:txBody>
          <a:bodyPr vert="horz" lIns="274320" tIns="182880" rIns="274320" bIns="45720" rtlCol="0">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rtl="1">
              <a:buFont typeface="Arial" panose="020B0604020202020204" pitchFamily="34" charset="0"/>
              <a:buNone/>
            </a:pPr>
            <a:r>
              <a:rPr lang="ar-EG" altLang="en-US" sz="3200" b="1" dirty="0"/>
              <a:t>من أجل سير عملية الإقناع بصورة سلسة وحتى لا تضيع الجهود سدى لابد من مُراعاة بعض العوامل في عملية الإقناع التي نريد إيصالها  إلى الجمهور فيتقبل مضمونها  ويتبنّاه وهذه العوامل هي :</a:t>
            </a:r>
            <a:endParaRPr lang="en-US" sz="5400" dirty="0">
              <a:latin typeface="Times New Roman" panose="02020603050405020304" pitchFamily="18" charset="0"/>
              <a:ea typeface="Times New Roman" panose="02020603050405020304" pitchFamily="18" charset="0"/>
            </a:endParaRPr>
          </a:p>
        </p:txBody>
      </p:sp>
      <p:graphicFrame>
        <p:nvGraphicFramePr>
          <p:cNvPr id="11" name="Diagram 10">
            <a:extLst>
              <a:ext uri="{FF2B5EF4-FFF2-40B4-BE49-F238E27FC236}">
                <a16:creationId xmlns:a16="http://schemas.microsoft.com/office/drawing/2014/main" id="{432107A6-518A-1AEF-2205-7BEBEAC4860E}"/>
              </a:ext>
            </a:extLst>
          </p:cNvPr>
          <p:cNvGraphicFramePr/>
          <p:nvPr>
            <p:extLst>
              <p:ext uri="{D42A27DB-BD31-4B8C-83A1-F6EECF244321}">
                <p14:modId xmlns:p14="http://schemas.microsoft.com/office/powerpoint/2010/main" val="3249005184"/>
              </p:ext>
            </p:extLst>
          </p:nvPr>
        </p:nvGraphicFramePr>
        <p:xfrm>
          <a:off x="0" y="1051598"/>
          <a:ext cx="7077694" cy="49528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slow">
    <p:comb/>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a:extLst>
              <a:ext uri="{FF2B5EF4-FFF2-40B4-BE49-F238E27FC236}">
                <a16:creationId xmlns:a16="http://schemas.microsoft.com/office/drawing/2014/main" id="{E16C69F1-4DE0-87EB-78D3-206B3D2BB73C}"/>
              </a:ext>
            </a:extLst>
          </p:cNvPr>
          <p:cNvSpPr>
            <a:spLocks noGrp="1" noChangeArrowheads="1"/>
          </p:cNvSpPr>
          <p:nvPr>
            <p:ph type="body" idx="1"/>
          </p:nvPr>
        </p:nvSpPr>
        <p:spPr/>
        <p:txBody>
          <a:bodyPr>
            <a:normAutofit/>
          </a:bodyPr>
          <a:lstStyle/>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algn="ctr" eaLnBrk="1" hangingPunct="1">
              <a:lnSpc>
                <a:spcPct val="80000"/>
              </a:lnSpc>
              <a:buFontTx/>
              <a:buNone/>
            </a:pPr>
            <a:endParaRPr lang="ar-SA" altLang="en-US" sz="2400" dirty="0"/>
          </a:p>
          <a:p>
            <a:pPr algn="ctr" eaLnBrk="1" hangingPunct="1">
              <a:lnSpc>
                <a:spcPct val="80000"/>
              </a:lnSpc>
              <a:buFontTx/>
              <a:buNone/>
            </a:pPr>
            <a:endParaRPr lang="ar-SA" altLang="en-US" sz="3600" dirty="0"/>
          </a:p>
        </p:txBody>
      </p:sp>
      <p:sp>
        <p:nvSpPr>
          <p:cNvPr id="8198" name="Line 12">
            <a:extLst>
              <a:ext uri="{FF2B5EF4-FFF2-40B4-BE49-F238E27FC236}">
                <a16:creationId xmlns:a16="http://schemas.microsoft.com/office/drawing/2014/main" id="{346FE0DB-D8E2-3774-A794-1C5DDDDD5126}"/>
              </a:ext>
            </a:extLst>
          </p:cNvPr>
          <p:cNvSpPr>
            <a:spLocks noChangeShapeType="1"/>
          </p:cNvSpPr>
          <p:nvPr/>
        </p:nvSpPr>
        <p:spPr bwMode="auto">
          <a:xfrm flipH="1">
            <a:off x="2135188" y="5445126"/>
            <a:ext cx="576262" cy="720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199" name="Line 13">
            <a:extLst>
              <a:ext uri="{FF2B5EF4-FFF2-40B4-BE49-F238E27FC236}">
                <a16:creationId xmlns:a16="http://schemas.microsoft.com/office/drawing/2014/main" id="{84A03CD3-050C-11DB-EACB-EE52444B4695}"/>
              </a:ext>
            </a:extLst>
          </p:cNvPr>
          <p:cNvSpPr>
            <a:spLocks noChangeShapeType="1"/>
          </p:cNvSpPr>
          <p:nvPr/>
        </p:nvSpPr>
        <p:spPr bwMode="auto">
          <a:xfrm>
            <a:off x="9336088" y="5516564"/>
            <a:ext cx="576262" cy="6492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00" name="Line 14">
            <a:extLst>
              <a:ext uri="{FF2B5EF4-FFF2-40B4-BE49-F238E27FC236}">
                <a16:creationId xmlns:a16="http://schemas.microsoft.com/office/drawing/2014/main" id="{92AA7E7C-2DE6-6818-061F-9ABD7D49DE46}"/>
              </a:ext>
            </a:extLst>
          </p:cNvPr>
          <p:cNvSpPr>
            <a:spLocks noChangeShapeType="1"/>
          </p:cNvSpPr>
          <p:nvPr/>
        </p:nvSpPr>
        <p:spPr bwMode="auto">
          <a:xfrm>
            <a:off x="668114" y="6138333"/>
            <a:ext cx="77041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 name="TextBox 1">
            <a:extLst>
              <a:ext uri="{FF2B5EF4-FFF2-40B4-BE49-F238E27FC236}">
                <a16:creationId xmlns:a16="http://schemas.microsoft.com/office/drawing/2014/main" id="{08C489FA-0299-F97C-F693-E6BECF47A1C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0AED7481-E233-4CFE-5F09-244C41A92DE1}"/>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عوامل نجاح عملية الإقناع</a:t>
            </a:r>
          </a:p>
        </p:txBody>
      </p:sp>
      <p:pic>
        <p:nvPicPr>
          <p:cNvPr id="4" name="Picture 3">
            <a:extLst>
              <a:ext uri="{FF2B5EF4-FFF2-40B4-BE49-F238E27FC236}">
                <a16:creationId xmlns:a16="http://schemas.microsoft.com/office/drawing/2014/main" id="{A78515EB-A403-60AF-750A-F93989D27F7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2B425617-9EE9-718F-B607-346D4D8F45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6D171E-4A9E-7E05-A507-1A064BE81C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0D15453-161A-DDAB-9A3B-BC4327DF715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0F103639-AD19-657F-48C9-5D056E91FED1}"/>
              </a:ext>
            </a:extLst>
          </p:cNvPr>
          <p:cNvSpPr txBox="1">
            <a:spLocks noChangeArrowheads="1"/>
          </p:cNvSpPr>
          <p:nvPr/>
        </p:nvSpPr>
        <p:spPr>
          <a:xfrm>
            <a:off x="629558" y="1515704"/>
            <a:ext cx="10984510" cy="4885062"/>
          </a:xfrm>
          <a:prstGeom prst="rect">
            <a:avLst/>
          </a:prstGeom>
          <a:solidFill>
            <a:schemeClr val="bg1"/>
          </a:solidFill>
        </p:spPr>
        <p:txBody>
          <a:bodyPr vert="horz" lIns="274320" tIns="182880" rIns="27432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Low" rtl="1">
              <a:lnSpc>
                <a:spcPct val="150000"/>
              </a:lnSpc>
              <a:buSzPts val="1400"/>
              <a:buNone/>
              <a:tabLst>
                <a:tab pos="228600" algn="l"/>
              </a:tabLst>
            </a:pPr>
            <a:endParaRPr lang="ar-EG" sz="2000" b="1" dirty="0">
              <a:effectLst/>
              <a:latin typeface="Times New Roman" panose="02020603050405020304" pitchFamily="18" charset="0"/>
              <a:ea typeface="Times New Roman" panose="02020603050405020304" pitchFamily="18" charset="0"/>
            </a:endParaRPr>
          </a:p>
          <a:p>
            <a:pPr marL="0" lvl="0" indent="0" algn="justLow" rtl="1">
              <a:lnSpc>
                <a:spcPct val="150000"/>
              </a:lnSpc>
              <a:buSzPts val="1400"/>
              <a:buNone/>
              <a:tabLst>
                <a:tab pos="228600" algn="l"/>
              </a:tabLst>
            </a:pPr>
            <a:r>
              <a:rPr lang="ar-EG" sz="3600" b="1" dirty="0">
                <a:effectLst/>
                <a:latin typeface="Times New Roman" panose="02020603050405020304" pitchFamily="18" charset="0"/>
                <a:ea typeface="Times New Roman" panose="02020603050405020304" pitchFamily="18" charset="0"/>
              </a:rPr>
              <a:t>1. </a:t>
            </a:r>
            <a:r>
              <a:rPr lang="ar-SA" sz="3600" b="1" dirty="0">
                <a:effectLst/>
                <a:latin typeface="Times New Roman" panose="02020603050405020304" pitchFamily="18" charset="0"/>
                <a:ea typeface="Times New Roman" panose="02020603050405020304" pitchFamily="18" charset="0"/>
              </a:rPr>
              <a:t>البساطة والوضوح :</a:t>
            </a:r>
            <a:r>
              <a:rPr lang="ar-SA" sz="3600" dirty="0">
                <a:effectLst/>
                <a:latin typeface="Times New Roman" panose="02020603050405020304" pitchFamily="18" charset="0"/>
                <a:ea typeface="Times New Roman" panose="02020603050405020304" pitchFamily="18" charset="0"/>
              </a:rPr>
              <a:t> يجب أن تكون العملية بسيطة وواضحة مضمونها وكذلك في لغتها ويجب أن تكون مترابطة متسلسلة  ومنطقية ولغتها تتناسب مع احتياجات الموقف نفسه وتكون كذلك كاملة مختصرة صحيحة ومفهومة.</a:t>
            </a:r>
            <a:endParaRPr lang="en-US"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375732756"/>
      </p:ext>
    </p:extLst>
  </p:cSld>
  <p:clrMapOvr>
    <a:masterClrMapping/>
  </p:clrMapOvr>
  <p:transition spd="slow">
    <p:comb/>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a:extLst>
              <a:ext uri="{FF2B5EF4-FFF2-40B4-BE49-F238E27FC236}">
                <a16:creationId xmlns:a16="http://schemas.microsoft.com/office/drawing/2014/main" id="{E16C69F1-4DE0-87EB-78D3-206B3D2BB73C}"/>
              </a:ext>
            </a:extLst>
          </p:cNvPr>
          <p:cNvSpPr>
            <a:spLocks noGrp="1" noChangeArrowheads="1"/>
          </p:cNvSpPr>
          <p:nvPr>
            <p:ph type="body" idx="1"/>
          </p:nvPr>
        </p:nvSpPr>
        <p:spPr/>
        <p:txBody>
          <a:bodyPr>
            <a:normAutofit/>
          </a:bodyPr>
          <a:lstStyle/>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algn="ctr" eaLnBrk="1" hangingPunct="1">
              <a:lnSpc>
                <a:spcPct val="80000"/>
              </a:lnSpc>
              <a:buFontTx/>
              <a:buNone/>
            </a:pPr>
            <a:endParaRPr lang="ar-SA" altLang="en-US" sz="2400" dirty="0"/>
          </a:p>
          <a:p>
            <a:pPr algn="ctr" eaLnBrk="1" hangingPunct="1">
              <a:lnSpc>
                <a:spcPct val="80000"/>
              </a:lnSpc>
              <a:buFontTx/>
              <a:buNone/>
            </a:pPr>
            <a:endParaRPr lang="ar-SA" altLang="en-US" sz="3600" dirty="0"/>
          </a:p>
        </p:txBody>
      </p:sp>
      <p:sp>
        <p:nvSpPr>
          <p:cNvPr id="8198" name="Line 12">
            <a:extLst>
              <a:ext uri="{FF2B5EF4-FFF2-40B4-BE49-F238E27FC236}">
                <a16:creationId xmlns:a16="http://schemas.microsoft.com/office/drawing/2014/main" id="{346FE0DB-D8E2-3774-A794-1C5DDDDD5126}"/>
              </a:ext>
            </a:extLst>
          </p:cNvPr>
          <p:cNvSpPr>
            <a:spLocks noChangeShapeType="1"/>
          </p:cNvSpPr>
          <p:nvPr/>
        </p:nvSpPr>
        <p:spPr bwMode="auto">
          <a:xfrm flipH="1">
            <a:off x="2135188" y="5445126"/>
            <a:ext cx="576262" cy="720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199" name="Line 13">
            <a:extLst>
              <a:ext uri="{FF2B5EF4-FFF2-40B4-BE49-F238E27FC236}">
                <a16:creationId xmlns:a16="http://schemas.microsoft.com/office/drawing/2014/main" id="{84A03CD3-050C-11DB-EACB-EE52444B4695}"/>
              </a:ext>
            </a:extLst>
          </p:cNvPr>
          <p:cNvSpPr>
            <a:spLocks noChangeShapeType="1"/>
          </p:cNvSpPr>
          <p:nvPr/>
        </p:nvSpPr>
        <p:spPr bwMode="auto">
          <a:xfrm>
            <a:off x="9336088" y="5516564"/>
            <a:ext cx="576262" cy="6492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00" name="Line 14">
            <a:extLst>
              <a:ext uri="{FF2B5EF4-FFF2-40B4-BE49-F238E27FC236}">
                <a16:creationId xmlns:a16="http://schemas.microsoft.com/office/drawing/2014/main" id="{92AA7E7C-2DE6-6818-061F-9ABD7D49DE46}"/>
              </a:ext>
            </a:extLst>
          </p:cNvPr>
          <p:cNvSpPr>
            <a:spLocks noChangeShapeType="1"/>
          </p:cNvSpPr>
          <p:nvPr/>
        </p:nvSpPr>
        <p:spPr bwMode="auto">
          <a:xfrm>
            <a:off x="668114" y="6138333"/>
            <a:ext cx="77041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 name="TextBox 1">
            <a:extLst>
              <a:ext uri="{FF2B5EF4-FFF2-40B4-BE49-F238E27FC236}">
                <a16:creationId xmlns:a16="http://schemas.microsoft.com/office/drawing/2014/main" id="{08C489FA-0299-F97C-F693-E6BECF47A1C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0AED7481-E233-4CFE-5F09-244C41A92DE1}"/>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عوامل نجاح عملية الإقناع</a:t>
            </a:r>
          </a:p>
        </p:txBody>
      </p:sp>
      <p:pic>
        <p:nvPicPr>
          <p:cNvPr id="4" name="Picture 3">
            <a:extLst>
              <a:ext uri="{FF2B5EF4-FFF2-40B4-BE49-F238E27FC236}">
                <a16:creationId xmlns:a16="http://schemas.microsoft.com/office/drawing/2014/main" id="{A78515EB-A403-60AF-750A-F93989D27F7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2B425617-9EE9-718F-B607-346D4D8F45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6D171E-4A9E-7E05-A507-1A064BE81C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0D15453-161A-DDAB-9A3B-BC4327DF715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0F103639-AD19-657F-48C9-5D056E91FED1}"/>
              </a:ext>
            </a:extLst>
          </p:cNvPr>
          <p:cNvSpPr txBox="1">
            <a:spLocks noChangeArrowheads="1"/>
          </p:cNvSpPr>
          <p:nvPr/>
        </p:nvSpPr>
        <p:spPr>
          <a:xfrm>
            <a:off x="629558" y="1515704"/>
            <a:ext cx="10984510" cy="4885062"/>
          </a:xfrm>
          <a:prstGeom prst="rect">
            <a:avLst/>
          </a:prstGeom>
          <a:solidFill>
            <a:schemeClr val="bg1"/>
          </a:solidFill>
        </p:spPr>
        <p:txBody>
          <a:bodyPr vert="horz" lIns="274320" tIns="182880" rIns="27432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228600" lvl="0" indent="0" algn="justLow" rtl="1">
              <a:lnSpc>
                <a:spcPct val="150000"/>
              </a:lnSpc>
              <a:spcAft>
                <a:spcPts val="0"/>
              </a:spcAft>
              <a:buSzPts val="1400"/>
              <a:buNone/>
              <a:tabLst>
                <a:tab pos="228600" algn="l"/>
              </a:tabLst>
            </a:pPr>
            <a:endParaRPr lang="ar-EG" sz="2400" b="1" dirty="0">
              <a:effectLst/>
              <a:latin typeface="Times New Roman" panose="02020603050405020304" pitchFamily="18" charset="0"/>
              <a:ea typeface="Times New Roman" panose="02020603050405020304" pitchFamily="18" charset="0"/>
            </a:endParaRPr>
          </a:p>
          <a:p>
            <a:pPr marL="0" marR="228600" lvl="0" indent="0" algn="justLow" rtl="1">
              <a:lnSpc>
                <a:spcPct val="150000"/>
              </a:lnSpc>
              <a:spcAft>
                <a:spcPts val="0"/>
              </a:spcAft>
              <a:buSzPts val="1400"/>
              <a:buNone/>
              <a:tabLst>
                <a:tab pos="228600" algn="l"/>
              </a:tabLst>
            </a:pPr>
            <a:r>
              <a:rPr lang="ar-EG" sz="3600" b="1" dirty="0">
                <a:effectLst/>
                <a:latin typeface="Times New Roman" panose="02020603050405020304" pitchFamily="18" charset="0"/>
                <a:ea typeface="Times New Roman" panose="02020603050405020304" pitchFamily="18" charset="0"/>
              </a:rPr>
              <a:t>2. </a:t>
            </a:r>
            <a:r>
              <a:rPr lang="ar-SA" sz="3600" b="1" dirty="0">
                <a:effectLst/>
                <a:latin typeface="Times New Roman" panose="02020603050405020304" pitchFamily="18" charset="0"/>
                <a:ea typeface="Times New Roman" panose="02020603050405020304" pitchFamily="18" charset="0"/>
              </a:rPr>
              <a:t>الإثارة والتشويق </a:t>
            </a:r>
            <a:r>
              <a:rPr lang="ar-SA" sz="3600" b="1">
                <a:effectLst/>
                <a:latin typeface="Times New Roman" panose="02020603050405020304" pitchFamily="18" charset="0"/>
                <a:ea typeface="Times New Roman" panose="02020603050405020304" pitchFamily="18" charset="0"/>
              </a:rPr>
              <a:t>:</a:t>
            </a:r>
            <a:r>
              <a:rPr lang="ar-SA" sz="3600">
                <a:effectLst/>
                <a:latin typeface="Times New Roman" panose="02020603050405020304" pitchFamily="18" charset="0"/>
                <a:ea typeface="Times New Roman" panose="02020603050405020304" pitchFamily="18" charset="0"/>
              </a:rPr>
              <a:t> لابد </a:t>
            </a:r>
            <a:r>
              <a:rPr lang="ar-SA" sz="3600" dirty="0">
                <a:effectLst/>
                <a:latin typeface="Times New Roman" panose="02020603050405020304" pitchFamily="18" charset="0"/>
                <a:ea typeface="Times New Roman" panose="02020603050405020304" pitchFamily="18" charset="0"/>
              </a:rPr>
              <a:t>أن يكون في عملية الإقناع نوع من التشويق وإثارة الانتباه والاهتمام مما يحفز المتلقي على التعاون ، كما يجب ألا تتضمن أو تُشعر بأي طريقة تجريح أو لبس أو تعالي على المتلقي.</a:t>
            </a:r>
            <a:endParaRPr lang="en-US"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94726319"/>
      </p:ext>
    </p:extLst>
  </p:cSld>
  <p:clrMapOvr>
    <a:masterClrMapping/>
  </p:clrMapOvr>
  <p:transition spd="slow">
    <p:comb/>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a:extLst>
              <a:ext uri="{FF2B5EF4-FFF2-40B4-BE49-F238E27FC236}">
                <a16:creationId xmlns:a16="http://schemas.microsoft.com/office/drawing/2014/main" id="{E16C69F1-4DE0-87EB-78D3-206B3D2BB73C}"/>
              </a:ext>
            </a:extLst>
          </p:cNvPr>
          <p:cNvSpPr>
            <a:spLocks noGrp="1" noChangeArrowheads="1"/>
          </p:cNvSpPr>
          <p:nvPr>
            <p:ph type="body" idx="1"/>
          </p:nvPr>
        </p:nvSpPr>
        <p:spPr/>
        <p:txBody>
          <a:bodyPr>
            <a:normAutofit/>
          </a:bodyPr>
          <a:lstStyle/>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algn="ctr" eaLnBrk="1" hangingPunct="1">
              <a:lnSpc>
                <a:spcPct val="80000"/>
              </a:lnSpc>
              <a:buFontTx/>
              <a:buNone/>
            </a:pPr>
            <a:endParaRPr lang="ar-SA" altLang="en-US" sz="2400" dirty="0"/>
          </a:p>
          <a:p>
            <a:pPr algn="ctr" eaLnBrk="1" hangingPunct="1">
              <a:lnSpc>
                <a:spcPct val="80000"/>
              </a:lnSpc>
              <a:buFontTx/>
              <a:buNone/>
            </a:pPr>
            <a:endParaRPr lang="ar-SA" altLang="en-US" sz="3600" dirty="0"/>
          </a:p>
        </p:txBody>
      </p:sp>
      <p:sp>
        <p:nvSpPr>
          <p:cNvPr id="8198" name="Line 12">
            <a:extLst>
              <a:ext uri="{FF2B5EF4-FFF2-40B4-BE49-F238E27FC236}">
                <a16:creationId xmlns:a16="http://schemas.microsoft.com/office/drawing/2014/main" id="{346FE0DB-D8E2-3774-A794-1C5DDDDD5126}"/>
              </a:ext>
            </a:extLst>
          </p:cNvPr>
          <p:cNvSpPr>
            <a:spLocks noChangeShapeType="1"/>
          </p:cNvSpPr>
          <p:nvPr/>
        </p:nvSpPr>
        <p:spPr bwMode="auto">
          <a:xfrm flipH="1">
            <a:off x="2135188" y="5445126"/>
            <a:ext cx="576262" cy="720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199" name="Line 13">
            <a:extLst>
              <a:ext uri="{FF2B5EF4-FFF2-40B4-BE49-F238E27FC236}">
                <a16:creationId xmlns:a16="http://schemas.microsoft.com/office/drawing/2014/main" id="{84A03CD3-050C-11DB-EACB-EE52444B4695}"/>
              </a:ext>
            </a:extLst>
          </p:cNvPr>
          <p:cNvSpPr>
            <a:spLocks noChangeShapeType="1"/>
          </p:cNvSpPr>
          <p:nvPr/>
        </p:nvSpPr>
        <p:spPr bwMode="auto">
          <a:xfrm>
            <a:off x="9336088" y="5516564"/>
            <a:ext cx="576262" cy="6492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00" name="Line 14">
            <a:extLst>
              <a:ext uri="{FF2B5EF4-FFF2-40B4-BE49-F238E27FC236}">
                <a16:creationId xmlns:a16="http://schemas.microsoft.com/office/drawing/2014/main" id="{92AA7E7C-2DE6-6818-061F-9ABD7D49DE46}"/>
              </a:ext>
            </a:extLst>
          </p:cNvPr>
          <p:cNvSpPr>
            <a:spLocks noChangeShapeType="1"/>
          </p:cNvSpPr>
          <p:nvPr/>
        </p:nvSpPr>
        <p:spPr bwMode="auto">
          <a:xfrm>
            <a:off x="668114" y="6138333"/>
            <a:ext cx="77041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 name="TextBox 1">
            <a:extLst>
              <a:ext uri="{FF2B5EF4-FFF2-40B4-BE49-F238E27FC236}">
                <a16:creationId xmlns:a16="http://schemas.microsoft.com/office/drawing/2014/main" id="{08C489FA-0299-F97C-F693-E6BECF47A1C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0AED7481-E233-4CFE-5F09-244C41A92DE1}"/>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عوامل نجاح عملية الإقناع</a:t>
            </a:r>
          </a:p>
        </p:txBody>
      </p:sp>
      <p:pic>
        <p:nvPicPr>
          <p:cNvPr id="4" name="Picture 3">
            <a:extLst>
              <a:ext uri="{FF2B5EF4-FFF2-40B4-BE49-F238E27FC236}">
                <a16:creationId xmlns:a16="http://schemas.microsoft.com/office/drawing/2014/main" id="{A78515EB-A403-60AF-750A-F93989D27F7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2B425617-9EE9-718F-B607-346D4D8F45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6D171E-4A9E-7E05-A507-1A064BE81C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0D15453-161A-DDAB-9A3B-BC4327DF715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0F103639-AD19-657F-48C9-5D056E91FED1}"/>
              </a:ext>
            </a:extLst>
          </p:cNvPr>
          <p:cNvSpPr txBox="1">
            <a:spLocks noChangeArrowheads="1"/>
          </p:cNvSpPr>
          <p:nvPr/>
        </p:nvSpPr>
        <p:spPr>
          <a:xfrm>
            <a:off x="629558" y="1515704"/>
            <a:ext cx="10984510" cy="4885062"/>
          </a:xfrm>
          <a:prstGeom prst="rect">
            <a:avLst/>
          </a:prstGeom>
          <a:solidFill>
            <a:schemeClr val="bg1"/>
          </a:solidFill>
        </p:spPr>
        <p:txBody>
          <a:bodyPr vert="horz" lIns="274320" tIns="182880" rIns="27432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marR="228600" lvl="0" indent="0" algn="justLow" rtl="1">
              <a:spcAft>
                <a:spcPts val="0"/>
              </a:spcAft>
              <a:buSzPts val="1400"/>
              <a:buNone/>
              <a:tabLst>
                <a:tab pos="228600" algn="l"/>
              </a:tabLst>
            </a:pPr>
            <a:endParaRPr lang="ar-EG" sz="3200" b="1" dirty="0">
              <a:effectLst/>
              <a:latin typeface="Times New Roman" panose="02020603050405020304" pitchFamily="18" charset="0"/>
              <a:ea typeface="Times New Roman" panose="02020603050405020304" pitchFamily="18" charset="0"/>
            </a:endParaRPr>
          </a:p>
          <a:p>
            <a:pPr marL="0" marR="228600" lvl="0" indent="0" algn="justLow" rtl="1">
              <a:lnSpc>
                <a:spcPct val="150000"/>
              </a:lnSpc>
              <a:spcAft>
                <a:spcPts val="0"/>
              </a:spcAft>
              <a:buSzPts val="1400"/>
              <a:buNone/>
              <a:tabLst>
                <a:tab pos="228600" algn="l"/>
              </a:tabLst>
            </a:pPr>
            <a:r>
              <a:rPr lang="ar-EG" sz="3600" b="1" dirty="0">
                <a:effectLst/>
                <a:latin typeface="Times New Roman" panose="02020603050405020304" pitchFamily="18" charset="0"/>
                <a:ea typeface="Times New Roman" panose="02020603050405020304" pitchFamily="18" charset="0"/>
              </a:rPr>
              <a:t>3. </a:t>
            </a:r>
            <a:r>
              <a:rPr lang="ar-SA" sz="3600" b="1" dirty="0">
                <a:effectLst/>
                <a:latin typeface="Times New Roman" panose="02020603050405020304" pitchFamily="18" charset="0"/>
                <a:ea typeface="Times New Roman" panose="02020603050405020304" pitchFamily="18" charset="0"/>
              </a:rPr>
              <a:t>إشباع الرغبات والحاجات :</a:t>
            </a:r>
            <a:r>
              <a:rPr lang="ar-SA" sz="3600" dirty="0">
                <a:effectLst/>
                <a:latin typeface="Times New Roman" panose="02020603050405020304" pitchFamily="18" charset="0"/>
                <a:ea typeface="Times New Roman" panose="02020603050405020304" pitchFamily="18" charset="0"/>
              </a:rPr>
              <a:t> لدى المتلقي حاجات كثيرة مما يجب معه معرفة  تلك الرغبات والحاجات التي تنسجم مع مضمون الرسالة للعمل على إشباعها ما أمكن وغالباً ما تعمد الرسائل إلى إثارة حاجة حب الاستطلاع وأحياناً الحاجة إلى الأمان وهكذا ..</a:t>
            </a:r>
            <a:endParaRPr lang="en-US"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914480824"/>
      </p:ext>
    </p:extLst>
  </p:cSld>
  <p:clrMapOvr>
    <a:masterClrMapping/>
  </p:clrMapOvr>
  <p:transition spd="slow">
    <p:comb/>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a:extLst>
              <a:ext uri="{FF2B5EF4-FFF2-40B4-BE49-F238E27FC236}">
                <a16:creationId xmlns:a16="http://schemas.microsoft.com/office/drawing/2014/main" id="{E16C69F1-4DE0-87EB-78D3-206B3D2BB73C}"/>
              </a:ext>
            </a:extLst>
          </p:cNvPr>
          <p:cNvSpPr>
            <a:spLocks noGrp="1" noChangeArrowheads="1"/>
          </p:cNvSpPr>
          <p:nvPr>
            <p:ph type="body" idx="1"/>
          </p:nvPr>
        </p:nvSpPr>
        <p:spPr/>
        <p:txBody>
          <a:bodyPr>
            <a:normAutofit/>
          </a:bodyPr>
          <a:lstStyle/>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algn="ctr" eaLnBrk="1" hangingPunct="1">
              <a:lnSpc>
                <a:spcPct val="80000"/>
              </a:lnSpc>
              <a:buFontTx/>
              <a:buNone/>
            </a:pPr>
            <a:endParaRPr lang="ar-SA" altLang="en-US" sz="2400" dirty="0"/>
          </a:p>
          <a:p>
            <a:pPr algn="ctr" eaLnBrk="1" hangingPunct="1">
              <a:lnSpc>
                <a:spcPct val="80000"/>
              </a:lnSpc>
              <a:buFontTx/>
              <a:buNone/>
            </a:pPr>
            <a:endParaRPr lang="ar-SA" altLang="en-US" sz="3600" dirty="0"/>
          </a:p>
        </p:txBody>
      </p:sp>
      <p:sp>
        <p:nvSpPr>
          <p:cNvPr id="8198" name="Line 12">
            <a:extLst>
              <a:ext uri="{FF2B5EF4-FFF2-40B4-BE49-F238E27FC236}">
                <a16:creationId xmlns:a16="http://schemas.microsoft.com/office/drawing/2014/main" id="{346FE0DB-D8E2-3774-A794-1C5DDDDD5126}"/>
              </a:ext>
            </a:extLst>
          </p:cNvPr>
          <p:cNvSpPr>
            <a:spLocks noChangeShapeType="1"/>
          </p:cNvSpPr>
          <p:nvPr/>
        </p:nvSpPr>
        <p:spPr bwMode="auto">
          <a:xfrm flipH="1">
            <a:off x="2135188" y="5445126"/>
            <a:ext cx="576262" cy="720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199" name="Line 13">
            <a:extLst>
              <a:ext uri="{FF2B5EF4-FFF2-40B4-BE49-F238E27FC236}">
                <a16:creationId xmlns:a16="http://schemas.microsoft.com/office/drawing/2014/main" id="{84A03CD3-050C-11DB-EACB-EE52444B4695}"/>
              </a:ext>
            </a:extLst>
          </p:cNvPr>
          <p:cNvSpPr>
            <a:spLocks noChangeShapeType="1"/>
          </p:cNvSpPr>
          <p:nvPr/>
        </p:nvSpPr>
        <p:spPr bwMode="auto">
          <a:xfrm>
            <a:off x="9336088" y="5516564"/>
            <a:ext cx="576262" cy="6492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00" name="Line 14">
            <a:extLst>
              <a:ext uri="{FF2B5EF4-FFF2-40B4-BE49-F238E27FC236}">
                <a16:creationId xmlns:a16="http://schemas.microsoft.com/office/drawing/2014/main" id="{92AA7E7C-2DE6-6818-061F-9ABD7D49DE46}"/>
              </a:ext>
            </a:extLst>
          </p:cNvPr>
          <p:cNvSpPr>
            <a:spLocks noChangeShapeType="1"/>
          </p:cNvSpPr>
          <p:nvPr/>
        </p:nvSpPr>
        <p:spPr bwMode="auto">
          <a:xfrm>
            <a:off x="668114" y="6138333"/>
            <a:ext cx="77041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 name="TextBox 1">
            <a:extLst>
              <a:ext uri="{FF2B5EF4-FFF2-40B4-BE49-F238E27FC236}">
                <a16:creationId xmlns:a16="http://schemas.microsoft.com/office/drawing/2014/main" id="{08C489FA-0299-F97C-F693-E6BECF47A1C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0AED7481-E233-4CFE-5F09-244C41A92DE1}"/>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عوامل نجاح عملية الإقناع</a:t>
            </a:r>
          </a:p>
        </p:txBody>
      </p:sp>
      <p:pic>
        <p:nvPicPr>
          <p:cNvPr id="4" name="Picture 3">
            <a:extLst>
              <a:ext uri="{FF2B5EF4-FFF2-40B4-BE49-F238E27FC236}">
                <a16:creationId xmlns:a16="http://schemas.microsoft.com/office/drawing/2014/main" id="{A78515EB-A403-60AF-750A-F93989D27F7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2B425617-9EE9-718F-B607-346D4D8F45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6D171E-4A9E-7E05-A507-1A064BE81C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0D15453-161A-DDAB-9A3B-BC4327DF715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0F103639-AD19-657F-48C9-5D056E91FED1}"/>
              </a:ext>
            </a:extLst>
          </p:cNvPr>
          <p:cNvSpPr txBox="1">
            <a:spLocks noChangeArrowheads="1"/>
          </p:cNvSpPr>
          <p:nvPr/>
        </p:nvSpPr>
        <p:spPr>
          <a:xfrm>
            <a:off x="629558" y="1515704"/>
            <a:ext cx="10984510" cy="4885062"/>
          </a:xfrm>
          <a:prstGeom prst="rect">
            <a:avLst/>
          </a:prstGeom>
          <a:solidFill>
            <a:schemeClr val="bg1"/>
          </a:solidFill>
        </p:spPr>
        <p:txBody>
          <a:bodyPr vert="horz" lIns="274320" tIns="182880" rIns="27432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Low" rtl="1">
              <a:lnSpc>
                <a:spcPct val="150000"/>
              </a:lnSpc>
              <a:buSzPts val="1400"/>
              <a:buNone/>
              <a:tabLst>
                <a:tab pos="228600" algn="l"/>
              </a:tabLst>
            </a:pPr>
            <a:endParaRPr lang="ar-EG" sz="1800" b="1" dirty="0">
              <a:effectLst/>
              <a:latin typeface="Times New Roman" panose="02020603050405020304" pitchFamily="18" charset="0"/>
              <a:ea typeface="Times New Roman" panose="02020603050405020304" pitchFamily="18" charset="0"/>
            </a:endParaRPr>
          </a:p>
          <a:p>
            <a:pPr marL="0" lvl="0" indent="0" algn="justLow" rtl="1">
              <a:lnSpc>
                <a:spcPct val="150000"/>
              </a:lnSpc>
              <a:buSzPts val="1400"/>
              <a:buNone/>
              <a:tabLst>
                <a:tab pos="228600" algn="l"/>
              </a:tabLst>
            </a:pPr>
            <a:r>
              <a:rPr lang="ar-EG" sz="3600" b="1" dirty="0">
                <a:effectLst/>
                <a:latin typeface="Times New Roman" panose="02020603050405020304" pitchFamily="18" charset="0"/>
                <a:ea typeface="Times New Roman" panose="02020603050405020304" pitchFamily="18" charset="0"/>
              </a:rPr>
              <a:t>4. </a:t>
            </a:r>
            <a:r>
              <a:rPr lang="ar-SA" sz="3600" b="1" dirty="0">
                <a:effectLst/>
                <a:latin typeface="Times New Roman" panose="02020603050405020304" pitchFamily="18" charset="0"/>
                <a:ea typeface="Times New Roman" panose="02020603050405020304" pitchFamily="18" charset="0"/>
              </a:rPr>
              <a:t>المصداقية في المضمون وفي المصدر نفسه :</a:t>
            </a:r>
            <a:r>
              <a:rPr lang="ar-SA" sz="3600" dirty="0">
                <a:effectLst/>
                <a:latin typeface="Times New Roman" panose="02020603050405020304" pitchFamily="18" charset="0"/>
                <a:ea typeface="Times New Roman" panose="02020603050405020304" pitchFamily="18" charset="0"/>
              </a:rPr>
              <a:t> وهذا يتطلب منا توخي الصدق في المعلومات والدقة والوضوح . كما أن المصدر إذا كان يحظى بالقبول لدى المتلقي فإنه يكون باعثاً على الثقة ومن ثم الارتياح والاقتناع بما يقول</a:t>
            </a:r>
            <a:r>
              <a:rPr lang="ar-EG" sz="3600" dirty="0">
                <a:effectLst/>
                <a:latin typeface="Times New Roman" panose="02020603050405020304" pitchFamily="18" charset="0"/>
                <a:ea typeface="Times New Roman" panose="02020603050405020304" pitchFamily="18" charset="0"/>
              </a:rPr>
              <a:t>ه</a:t>
            </a:r>
            <a:r>
              <a:rPr lang="ar-SA" sz="3600" dirty="0">
                <a:effectLst/>
                <a:latin typeface="Times New Roman" panose="02020603050405020304" pitchFamily="18" charset="0"/>
                <a:ea typeface="Times New Roman" panose="02020603050405020304" pitchFamily="18" charset="0"/>
              </a:rPr>
              <a:t> </a:t>
            </a:r>
            <a:r>
              <a:rPr lang="ar-EG" sz="3600" dirty="0">
                <a:effectLst/>
                <a:latin typeface="Times New Roman" panose="02020603050405020304" pitchFamily="18" charset="0"/>
                <a:ea typeface="Times New Roman" panose="02020603050405020304" pitchFamily="18" charset="0"/>
              </a:rPr>
              <a:t>أو </a:t>
            </a:r>
            <a:r>
              <a:rPr lang="ar-SA" sz="3600" dirty="0">
                <a:effectLst/>
                <a:latin typeface="Times New Roman" panose="02020603050405020304" pitchFamily="18" charset="0"/>
                <a:ea typeface="Times New Roman" panose="02020603050405020304" pitchFamily="18" charset="0"/>
              </a:rPr>
              <a:t>يرسل</a:t>
            </a:r>
            <a:r>
              <a:rPr lang="ar-EG" sz="3600" dirty="0">
                <a:effectLst/>
                <a:latin typeface="Times New Roman" panose="02020603050405020304" pitchFamily="18" charset="0"/>
                <a:ea typeface="Times New Roman" panose="02020603050405020304" pitchFamily="18" charset="0"/>
              </a:rPr>
              <a:t>ه</a:t>
            </a:r>
            <a:r>
              <a:rPr lang="ar-SA" sz="3600" dirty="0">
                <a:effectLst/>
                <a:latin typeface="Times New Roman" panose="02020603050405020304" pitchFamily="18" charset="0"/>
                <a:ea typeface="Times New Roman" panose="02020603050405020304" pitchFamily="18" charset="0"/>
              </a:rPr>
              <a:t>.</a:t>
            </a:r>
            <a:endParaRPr lang="en-US"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96120104"/>
      </p:ext>
    </p:extLst>
  </p:cSld>
  <p:clrMapOvr>
    <a:masterClrMapping/>
  </p:clrMapOvr>
  <p:transition spd="slow">
    <p:comb/>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6" name="Rectangle 3">
            <a:extLst>
              <a:ext uri="{FF2B5EF4-FFF2-40B4-BE49-F238E27FC236}">
                <a16:creationId xmlns:a16="http://schemas.microsoft.com/office/drawing/2014/main" id="{E16C69F1-4DE0-87EB-78D3-206B3D2BB73C}"/>
              </a:ext>
            </a:extLst>
          </p:cNvPr>
          <p:cNvSpPr>
            <a:spLocks noGrp="1" noChangeArrowheads="1"/>
          </p:cNvSpPr>
          <p:nvPr>
            <p:ph type="body" idx="1"/>
          </p:nvPr>
        </p:nvSpPr>
        <p:spPr/>
        <p:txBody>
          <a:bodyPr>
            <a:normAutofit/>
          </a:bodyPr>
          <a:lstStyle/>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eaLnBrk="1" hangingPunct="1">
              <a:lnSpc>
                <a:spcPct val="80000"/>
              </a:lnSpc>
            </a:pPr>
            <a:endParaRPr lang="ar-SA" altLang="en-US" dirty="0"/>
          </a:p>
          <a:p>
            <a:pPr algn="ctr" eaLnBrk="1" hangingPunct="1">
              <a:lnSpc>
                <a:spcPct val="80000"/>
              </a:lnSpc>
              <a:buFontTx/>
              <a:buNone/>
            </a:pPr>
            <a:endParaRPr lang="ar-SA" altLang="en-US" sz="2400" dirty="0"/>
          </a:p>
          <a:p>
            <a:pPr algn="ctr" eaLnBrk="1" hangingPunct="1">
              <a:lnSpc>
                <a:spcPct val="80000"/>
              </a:lnSpc>
              <a:buFontTx/>
              <a:buNone/>
            </a:pPr>
            <a:endParaRPr lang="ar-SA" altLang="en-US" sz="3600" dirty="0"/>
          </a:p>
        </p:txBody>
      </p:sp>
      <p:sp>
        <p:nvSpPr>
          <p:cNvPr id="8198" name="Line 12">
            <a:extLst>
              <a:ext uri="{FF2B5EF4-FFF2-40B4-BE49-F238E27FC236}">
                <a16:creationId xmlns:a16="http://schemas.microsoft.com/office/drawing/2014/main" id="{346FE0DB-D8E2-3774-A794-1C5DDDDD5126}"/>
              </a:ext>
            </a:extLst>
          </p:cNvPr>
          <p:cNvSpPr>
            <a:spLocks noChangeShapeType="1"/>
          </p:cNvSpPr>
          <p:nvPr/>
        </p:nvSpPr>
        <p:spPr bwMode="auto">
          <a:xfrm flipH="1">
            <a:off x="2135188" y="5445126"/>
            <a:ext cx="576262" cy="7207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199" name="Line 13">
            <a:extLst>
              <a:ext uri="{FF2B5EF4-FFF2-40B4-BE49-F238E27FC236}">
                <a16:creationId xmlns:a16="http://schemas.microsoft.com/office/drawing/2014/main" id="{84A03CD3-050C-11DB-EACB-EE52444B4695}"/>
              </a:ext>
            </a:extLst>
          </p:cNvPr>
          <p:cNvSpPr>
            <a:spLocks noChangeShapeType="1"/>
          </p:cNvSpPr>
          <p:nvPr/>
        </p:nvSpPr>
        <p:spPr bwMode="auto">
          <a:xfrm>
            <a:off x="9336088" y="5516564"/>
            <a:ext cx="576262" cy="649287"/>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8200" name="Line 14">
            <a:extLst>
              <a:ext uri="{FF2B5EF4-FFF2-40B4-BE49-F238E27FC236}">
                <a16:creationId xmlns:a16="http://schemas.microsoft.com/office/drawing/2014/main" id="{92AA7E7C-2DE6-6818-061F-9ABD7D49DE46}"/>
              </a:ext>
            </a:extLst>
          </p:cNvPr>
          <p:cNvSpPr>
            <a:spLocks noChangeShapeType="1"/>
          </p:cNvSpPr>
          <p:nvPr/>
        </p:nvSpPr>
        <p:spPr bwMode="auto">
          <a:xfrm>
            <a:off x="668114" y="6138333"/>
            <a:ext cx="770413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2" name="TextBox 1">
            <a:extLst>
              <a:ext uri="{FF2B5EF4-FFF2-40B4-BE49-F238E27FC236}">
                <a16:creationId xmlns:a16="http://schemas.microsoft.com/office/drawing/2014/main" id="{08C489FA-0299-F97C-F693-E6BECF47A1CD}"/>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TextBox 2">
            <a:extLst>
              <a:ext uri="{FF2B5EF4-FFF2-40B4-BE49-F238E27FC236}">
                <a16:creationId xmlns:a16="http://schemas.microsoft.com/office/drawing/2014/main" id="{0AED7481-E233-4CFE-5F09-244C41A92DE1}"/>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عوامل نجاح عملية الإقناع</a:t>
            </a:r>
          </a:p>
        </p:txBody>
      </p:sp>
      <p:pic>
        <p:nvPicPr>
          <p:cNvPr id="4" name="Picture 3">
            <a:extLst>
              <a:ext uri="{FF2B5EF4-FFF2-40B4-BE49-F238E27FC236}">
                <a16:creationId xmlns:a16="http://schemas.microsoft.com/office/drawing/2014/main" id="{A78515EB-A403-60AF-750A-F93989D27F7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2B425617-9EE9-718F-B607-346D4D8F45DE}"/>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C66D171E-4A9E-7E05-A507-1A064BE81C70}"/>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0D15453-161A-DDAB-9A3B-BC4327DF715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Rectangle 3">
            <a:extLst>
              <a:ext uri="{FF2B5EF4-FFF2-40B4-BE49-F238E27FC236}">
                <a16:creationId xmlns:a16="http://schemas.microsoft.com/office/drawing/2014/main" id="{0F103639-AD19-657F-48C9-5D056E91FED1}"/>
              </a:ext>
            </a:extLst>
          </p:cNvPr>
          <p:cNvSpPr txBox="1">
            <a:spLocks noChangeArrowheads="1"/>
          </p:cNvSpPr>
          <p:nvPr/>
        </p:nvSpPr>
        <p:spPr>
          <a:xfrm>
            <a:off x="629558" y="1515704"/>
            <a:ext cx="10984510" cy="4885062"/>
          </a:xfrm>
          <a:prstGeom prst="rect">
            <a:avLst/>
          </a:prstGeom>
          <a:solidFill>
            <a:schemeClr val="bg1"/>
          </a:solidFill>
        </p:spPr>
        <p:txBody>
          <a:bodyPr vert="horz" lIns="274320" tIns="182880" rIns="27432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lvl="0" indent="0" algn="justLow" rtl="1">
              <a:lnSpc>
                <a:spcPct val="150000"/>
              </a:lnSpc>
              <a:buSzPts val="1400"/>
              <a:buNone/>
              <a:tabLst>
                <a:tab pos="228600" algn="l"/>
              </a:tabLst>
            </a:pPr>
            <a:endParaRPr lang="ar-EG" sz="1800" b="1" dirty="0">
              <a:effectLst/>
              <a:latin typeface="Times New Roman" panose="02020603050405020304" pitchFamily="18" charset="0"/>
              <a:ea typeface="Times New Roman" panose="02020603050405020304" pitchFamily="18" charset="0"/>
            </a:endParaRPr>
          </a:p>
          <a:p>
            <a:pPr marL="0" lvl="0" indent="0" algn="justLow" rtl="1">
              <a:lnSpc>
                <a:spcPct val="150000"/>
              </a:lnSpc>
              <a:buSzPts val="1400"/>
              <a:buNone/>
              <a:tabLst>
                <a:tab pos="228600" algn="l"/>
              </a:tabLst>
            </a:pPr>
            <a:r>
              <a:rPr lang="ar-EG" sz="3600" b="1" dirty="0">
                <a:effectLst/>
                <a:latin typeface="Times New Roman" panose="02020603050405020304" pitchFamily="18" charset="0"/>
                <a:ea typeface="Times New Roman" panose="02020603050405020304" pitchFamily="18" charset="0"/>
              </a:rPr>
              <a:t>5. </a:t>
            </a:r>
            <a:r>
              <a:rPr lang="ar-SA" sz="3600" b="1" dirty="0">
                <a:effectLst/>
                <a:latin typeface="Times New Roman" panose="02020603050405020304" pitchFamily="18" charset="0"/>
                <a:ea typeface="Times New Roman" panose="02020603050405020304" pitchFamily="18" charset="0"/>
              </a:rPr>
              <a:t>الإثابة والتعزيز : </a:t>
            </a:r>
            <a:r>
              <a:rPr lang="ar-SA" sz="3600" dirty="0">
                <a:effectLst/>
                <a:latin typeface="Times New Roman" panose="02020603050405020304" pitchFamily="18" charset="0"/>
                <a:ea typeface="Times New Roman" panose="02020603050405020304" pitchFamily="18" charset="0"/>
              </a:rPr>
              <a:t>ففي كافة أشكال الاتصال وعند البحث عن عنصر الإقناع لابد من ممارسة هذا المبدأ لنجاح الاتصال بشكل عام . ويكون ذلك أحياناً بمساعدة المتلقي على الرد على الرسالة وإشعاره بالاهتمام بها وغيرها من الأساليب المناسبة .</a:t>
            </a:r>
            <a:endParaRPr lang="en-US" sz="36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3846367413"/>
      </p:ext>
    </p:extLst>
  </p:cSld>
  <p:clrMapOvr>
    <a:masterClrMapping/>
  </p:clrMapOvr>
  <p:transition spd="slow">
    <p:comb/>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a:extLst>
              <a:ext uri="{FF2B5EF4-FFF2-40B4-BE49-F238E27FC236}">
                <a16:creationId xmlns:a16="http://schemas.microsoft.com/office/drawing/2014/main" id="{954B34D3-F436-A1EE-53D3-534D66D793CE}"/>
              </a:ext>
            </a:extLst>
          </p:cNvPr>
          <p:cNvSpPr txBox="1"/>
          <p:nvPr/>
        </p:nvSpPr>
        <p:spPr>
          <a:xfrm>
            <a:off x="3388106" y="5100797"/>
            <a:ext cx="5041987" cy="707886"/>
          </a:xfrm>
          <a:prstGeom prst="rect">
            <a:avLst/>
          </a:prstGeom>
          <a:noFill/>
        </p:spPr>
        <p:txBody>
          <a:bodyPr wrap="square" rtlCol="0">
            <a:spAutoFit/>
          </a:bodyPr>
          <a:lstStyle/>
          <a:p>
            <a:pPr algn="ctr" rtl="1"/>
            <a:r>
              <a:rPr lang="ar-EG" sz="4000" b="1" dirty="0">
                <a:solidFill>
                  <a:srgbClr val="00B0F0"/>
                </a:solidFill>
                <a:latin typeface="Times New Roman" panose="02020603050405020304" pitchFamily="18" charset="0"/>
                <a:cs typeface="Times New Roman" panose="02020603050405020304" pitchFamily="18" charset="0"/>
              </a:rPr>
              <a:t>عملية التواصل </a:t>
            </a:r>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 name="TextBox 1">
            <a:extLst>
              <a:ext uri="{FF2B5EF4-FFF2-40B4-BE49-F238E27FC236}">
                <a16:creationId xmlns:a16="http://schemas.microsoft.com/office/drawing/2014/main" id="{F775D1F2-E1D5-6D0B-6DEA-A986E2D5101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09E2928D-C276-0842-2CF4-FE51602CF63A}"/>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8" name="Picture 17" descr="A cartoon of a person using a computer&#10;&#10;Description automatically generated">
            <a:extLst>
              <a:ext uri="{FF2B5EF4-FFF2-40B4-BE49-F238E27FC236}">
                <a16:creationId xmlns:a16="http://schemas.microsoft.com/office/drawing/2014/main" id="{BACA98AF-7A1F-6C33-A7D7-F74BFEE448CE}"/>
              </a:ext>
            </a:extLst>
          </p:cNvPr>
          <p:cNvPicPr>
            <a:picLocks noChangeAspect="1"/>
          </p:cNvPicPr>
          <p:nvPr/>
        </p:nvPicPr>
        <p:blipFill rotWithShape="1">
          <a:blip r:embed="rId3">
            <a:extLst>
              <a:ext uri="{28A0092B-C50C-407E-A947-70E740481C1C}">
                <a14:useLocalDpi xmlns:a14="http://schemas.microsoft.com/office/drawing/2010/main" val="0"/>
              </a:ext>
            </a:extLst>
          </a:blip>
          <a:srcRect t="7433"/>
          <a:stretch/>
        </p:blipFill>
        <p:spPr>
          <a:xfrm>
            <a:off x="2910973" y="767725"/>
            <a:ext cx="5996252" cy="4162898"/>
          </a:xfrm>
          <a:prstGeom prst="rect">
            <a:avLst/>
          </a:prstGeom>
        </p:spPr>
      </p:pic>
    </p:spTree>
    <p:extLst>
      <p:ext uri="{BB962C8B-B14F-4D97-AF65-F5344CB8AC3E}">
        <p14:creationId xmlns:p14="http://schemas.microsoft.com/office/powerpoint/2010/main" val="4011093946"/>
      </p:ext>
    </p:extLst>
  </p:cSld>
  <p:clrMapOvr>
    <a:masterClrMapping/>
  </p:clrMapOvr>
  <p:transition spd="slow">
    <p:comb/>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hape 133">
            <a:extLst>
              <a:ext uri="{FF2B5EF4-FFF2-40B4-BE49-F238E27FC236}">
                <a16:creationId xmlns:a16="http://schemas.microsoft.com/office/drawing/2014/main" id="{5FDF5816-8C48-1F16-ABD1-4D4B21211DBB}"/>
              </a:ext>
            </a:extLst>
          </p:cNvPr>
          <p:cNvSpPr/>
          <p:nvPr/>
        </p:nvSpPr>
        <p:spPr>
          <a:xfrm>
            <a:off x="1763713" y="1504951"/>
            <a:ext cx="8780462" cy="4924425"/>
          </a:xfrm>
          <a:prstGeom prst="rect">
            <a:avLst/>
          </a:prstGeom>
          <a:solidFill>
            <a:schemeClr val="accent2">
              <a:lumMod val="40000"/>
              <a:lumOff val="60000"/>
              <a:alpha val="71907"/>
            </a:schemeClr>
          </a:solidFill>
          <a:ln w="12700">
            <a:miter lim="400000"/>
          </a:ln>
        </p:spPr>
        <p:txBody>
          <a:bodyPr lIns="35719" tIns="35719" rIns="35719" bIns="35719" anchor="ctr"/>
          <a:lstStyle/>
          <a:p>
            <a:pPr>
              <a:defRPr sz="2400">
                <a:solidFill>
                  <a:srgbClr val="FFFFFF"/>
                </a:solidFill>
              </a:defRPr>
            </a:pPr>
            <a:endParaRPr sz="1687">
              <a:solidFill>
                <a:srgbClr val="FFFFFF"/>
              </a:solidFill>
              <a:latin typeface="Times" panose="02020603050405020304" pitchFamily="18" charset="0"/>
            </a:endParaRPr>
          </a:p>
        </p:txBody>
      </p:sp>
      <p:sp>
        <p:nvSpPr>
          <p:cNvPr id="6" name="Shape 135">
            <a:extLst>
              <a:ext uri="{FF2B5EF4-FFF2-40B4-BE49-F238E27FC236}">
                <a16:creationId xmlns:a16="http://schemas.microsoft.com/office/drawing/2014/main" id="{E1F1E318-32BF-DE56-17D3-9DF607673E0C}"/>
              </a:ext>
            </a:extLst>
          </p:cNvPr>
          <p:cNvSpPr/>
          <p:nvPr/>
        </p:nvSpPr>
        <p:spPr>
          <a:xfrm>
            <a:off x="5451475" y="1552575"/>
            <a:ext cx="1289050" cy="1327150"/>
          </a:xfrm>
          <a:prstGeom prst="ellipse">
            <a:avLst/>
          </a:prstGeom>
          <a:solidFill>
            <a:srgbClr val="FFFFFF">
              <a:alpha val="65999"/>
            </a:srgbClr>
          </a:solidFill>
          <a:ln w="12700">
            <a:miter lim="400000"/>
          </a:ln>
        </p:spPr>
        <p:txBody>
          <a:bodyPr lIns="35719" tIns="35719" rIns="35719" bIns="35719" anchor="ctr"/>
          <a:lstStyle/>
          <a:p>
            <a:pPr>
              <a:defRPr sz="2400">
                <a:solidFill>
                  <a:srgbClr val="FFFFFF"/>
                </a:solidFill>
              </a:defRPr>
            </a:pPr>
            <a:endParaRPr sz="1687">
              <a:solidFill>
                <a:srgbClr val="002060"/>
              </a:solidFill>
              <a:latin typeface="Times" panose="02020603050405020304" pitchFamily="18" charset="0"/>
            </a:endParaRPr>
          </a:p>
        </p:txBody>
      </p:sp>
      <p:sp>
        <p:nvSpPr>
          <p:cNvPr id="7" name="Shape 136">
            <a:extLst>
              <a:ext uri="{FF2B5EF4-FFF2-40B4-BE49-F238E27FC236}">
                <a16:creationId xmlns:a16="http://schemas.microsoft.com/office/drawing/2014/main" id="{7BF70354-9E66-6BB1-8572-EB5B59846A4F}"/>
              </a:ext>
            </a:extLst>
          </p:cNvPr>
          <p:cNvSpPr/>
          <p:nvPr/>
        </p:nvSpPr>
        <p:spPr>
          <a:xfrm>
            <a:off x="5451475" y="4845050"/>
            <a:ext cx="1289050" cy="1327150"/>
          </a:xfrm>
          <a:prstGeom prst="ellipse">
            <a:avLst/>
          </a:prstGeom>
          <a:solidFill>
            <a:srgbClr val="FFFFFF">
              <a:alpha val="65999"/>
            </a:srgbClr>
          </a:solidFill>
          <a:ln w="12700">
            <a:miter lim="400000"/>
          </a:ln>
        </p:spPr>
        <p:txBody>
          <a:bodyPr lIns="35719" tIns="35719" rIns="35719" bIns="35719" anchor="ctr"/>
          <a:lstStyle/>
          <a:p>
            <a:pPr>
              <a:defRPr sz="2400">
                <a:solidFill>
                  <a:srgbClr val="FFFFFF"/>
                </a:solidFill>
              </a:defRPr>
            </a:pPr>
            <a:endParaRPr sz="1687">
              <a:solidFill>
                <a:srgbClr val="002060"/>
              </a:solidFill>
              <a:latin typeface="Times" panose="02020603050405020304" pitchFamily="18" charset="0"/>
            </a:endParaRPr>
          </a:p>
        </p:txBody>
      </p:sp>
      <p:sp>
        <p:nvSpPr>
          <p:cNvPr id="12" name="Shape 141">
            <a:extLst>
              <a:ext uri="{FF2B5EF4-FFF2-40B4-BE49-F238E27FC236}">
                <a16:creationId xmlns:a16="http://schemas.microsoft.com/office/drawing/2014/main" id="{E53FB7AF-5F7D-D2C4-E4A3-9F86D1B26929}"/>
              </a:ext>
            </a:extLst>
          </p:cNvPr>
          <p:cNvSpPr/>
          <p:nvPr/>
        </p:nvSpPr>
        <p:spPr>
          <a:xfrm>
            <a:off x="5760164" y="1919326"/>
            <a:ext cx="673262"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b="1" dirty="0">
                <a:solidFill>
                  <a:srgbClr val="002060"/>
                </a:solidFill>
              </a:rPr>
              <a:t>S</a:t>
            </a:r>
            <a:r>
              <a:rPr sz="1617" b="1" dirty="0">
                <a:solidFill>
                  <a:srgbClr val="002060"/>
                </a:solidFill>
              </a:rPr>
              <a:t>ender</a:t>
            </a:r>
            <a:endParaRPr lang="ar-LB" sz="1617" b="1" dirty="0">
              <a:solidFill>
                <a:srgbClr val="002060"/>
              </a:solidFill>
            </a:endParaRPr>
          </a:p>
          <a:p>
            <a:pPr algn="ctr">
              <a:defRPr/>
            </a:pPr>
            <a:r>
              <a:rPr lang="ar-LB" sz="1617" b="1" dirty="0">
                <a:solidFill>
                  <a:srgbClr val="002060"/>
                </a:solidFill>
              </a:rPr>
              <a:t>المرسل</a:t>
            </a:r>
            <a:endParaRPr sz="1617" b="1" dirty="0">
              <a:solidFill>
                <a:srgbClr val="002060"/>
              </a:solidFill>
            </a:endParaRPr>
          </a:p>
        </p:txBody>
      </p:sp>
      <p:sp>
        <p:nvSpPr>
          <p:cNvPr id="15" name="Shape 144">
            <a:extLst>
              <a:ext uri="{FF2B5EF4-FFF2-40B4-BE49-F238E27FC236}">
                <a16:creationId xmlns:a16="http://schemas.microsoft.com/office/drawing/2014/main" id="{40A56D77-EB0E-0F9D-752F-34C555DDD6C3}"/>
              </a:ext>
            </a:extLst>
          </p:cNvPr>
          <p:cNvSpPr/>
          <p:nvPr/>
        </p:nvSpPr>
        <p:spPr>
          <a:xfrm>
            <a:off x="5712837" y="5224501"/>
            <a:ext cx="880627"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b="1" dirty="0">
                <a:solidFill>
                  <a:srgbClr val="002060"/>
                </a:solidFill>
              </a:rPr>
              <a:t>R</a:t>
            </a:r>
            <a:r>
              <a:rPr sz="1617" b="1" dirty="0">
                <a:solidFill>
                  <a:srgbClr val="002060"/>
                </a:solidFill>
              </a:rPr>
              <a:t>receiver</a:t>
            </a:r>
            <a:endParaRPr lang="ar-LB" sz="1617" b="1" dirty="0">
              <a:solidFill>
                <a:srgbClr val="002060"/>
              </a:solidFill>
            </a:endParaRPr>
          </a:p>
          <a:p>
            <a:pPr algn="ctr">
              <a:defRPr/>
            </a:pPr>
            <a:r>
              <a:rPr lang="ar-LB" sz="1617" b="1" dirty="0">
                <a:solidFill>
                  <a:srgbClr val="002060"/>
                </a:solidFill>
              </a:rPr>
              <a:t>المتلقي</a:t>
            </a:r>
            <a:endParaRPr sz="1617" b="1" dirty="0">
              <a:solidFill>
                <a:srgbClr val="002060"/>
              </a:solidFill>
            </a:endParaRPr>
          </a:p>
        </p:txBody>
      </p:sp>
      <p:sp>
        <p:nvSpPr>
          <p:cNvPr id="11" name="Shape 148">
            <a:extLst>
              <a:ext uri="{FF2B5EF4-FFF2-40B4-BE49-F238E27FC236}">
                <a16:creationId xmlns:a16="http://schemas.microsoft.com/office/drawing/2014/main" id="{5544AF82-E9BD-7DB5-A1C5-D86A4B486D05}"/>
              </a:ext>
            </a:extLst>
          </p:cNvPr>
          <p:cNvSpPr/>
          <p:nvPr/>
        </p:nvSpPr>
        <p:spPr>
          <a:xfrm flipV="1">
            <a:off x="6007100" y="3048001"/>
            <a:ext cx="0" cy="1554163"/>
          </a:xfrm>
          <a:prstGeom prst="line">
            <a:avLst/>
          </a:prstGeom>
          <a:ln w="38100">
            <a:solidFill>
              <a:srgbClr val="FFFFFF"/>
            </a:solidFill>
            <a:miter lim="400000"/>
            <a:headEnd type="triangle"/>
          </a:ln>
        </p:spPr>
        <p:txBody>
          <a:bodyPr lIns="35719" tIns="35719" rIns="35719" bIns="35719" anchor="ctr"/>
          <a:lstStyle/>
          <a:p>
            <a:pPr>
              <a:defRPr sz="2400"/>
            </a:pPr>
            <a:endParaRPr sz="1687">
              <a:solidFill>
                <a:srgbClr val="002060"/>
              </a:solidFill>
              <a:latin typeface="Times" panose="02020603050405020304" pitchFamily="18" charset="0"/>
            </a:endParaRPr>
          </a:p>
        </p:txBody>
      </p:sp>
      <p:sp>
        <p:nvSpPr>
          <p:cNvPr id="13" name="Shape 148">
            <a:extLst>
              <a:ext uri="{FF2B5EF4-FFF2-40B4-BE49-F238E27FC236}">
                <a16:creationId xmlns:a16="http://schemas.microsoft.com/office/drawing/2014/main" id="{BEABF7E3-49E8-0895-3053-ED11250B3A9C}"/>
              </a:ext>
            </a:extLst>
          </p:cNvPr>
          <p:cNvSpPr/>
          <p:nvPr/>
        </p:nvSpPr>
        <p:spPr>
          <a:xfrm flipV="1">
            <a:off x="6248400" y="3048001"/>
            <a:ext cx="0" cy="1554163"/>
          </a:xfrm>
          <a:prstGeom prst="line">
            <a:avLst/>
          </a:prstGeom>
          <a:ln w="38100">
            <a:solidFill>
              <a:srgbClr val="FFFFFF"/>
            </a:solidFill>
            <a:miter lim="400000"/>
            <a:headEnd type="none" w="med" len="med"/>
            <a:tailEnd type="triangle" w="med" len="med"/>
          </a:ln>
        </p:spPr>
        <p:txBody>
          <a:bodyPr lIns="35719" tIns="35719" rIns="35719" bIns="35719" anchor="ctr"/>
          <a:lstStyle/>
          <a:p>
            <a:pPr>
              <a:defRPr sz="2400"/>
            </a:pPr>
            <a:endParaRPr sz="1687">
              <a:solidFill>
                <a:srgbClr val="002060"/>
              </a:solidFill>
              <a:latin typeface="Times" panose="02020603050405020304" pitchFamily="18" charset="0"/>
            </a:endParaRPr>
          </a:p>
        </p:txBody>
      </p:sp>
      <p:sp>
        <p:nvSpPr>
          <p:cNvPr id="2" name="TextBox 1">
            <a:extLst>
              <a:ext uri="{FF2B5EF4-FFF2-40B4-BE49-F238E27FC236}">
                <a16:creationId xmlns:a16="http://schemas.microsoft.com/office/drawing/2014/main" id="{1E9DBD1A-B7A2-FEEF-061A-411DF073976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4" name="Picture 3">
            <a:extLst>
              <a:ext uri="{FF2B5EF4-FFF2-40B4-BE49-F238E27FC236}">
                <a16:creationId xmlns:a16="http://schemas.microsoft.com/office/drawing/2014/main" id="{CC466E18-F9EE-321B-6856-D3B55A87322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16" name="Rectangle 15">
            <a:extLst>
              <a:ext uri="{FF2B5EF4-FFF2-40B4-BE49-F238E27FC236}">
                <a16:creationId xmlns:a16="http://schemas.microsoft.com/office/drawing/2014/main" id="{14C45361-EC1B-1360-BF3B-3107626E1907}"/>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7" name="TextBox 16">
            <a:extLst>
              <a:ext uri="{FF2B5EF4-FFF2-40B4-BE49-F238E27FC236}">
                <a16:creationId xmlns:a16="http://schemas.microsoft.com/office/drawing/2014/main" id="{BB704636-43D7-F782-2006-BA6AF34DD9A7}"/>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8" name="TextBox 17">
            <a:extLst>
              <a:ext uri="{FF2B5EF4-FFF2-40B4-BE49-F238E27FC236}">
                <a16:creationId xmlns:a16="http://schemas.microsoft.com/office/drawing/2014/main" id="{5D59595E-B940-3684-B3E1-91F684209F38}"/>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4AA4452A-AB42-3F83-B7B1-1445D5E06C64}"/>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Shape 133">
            <a:extLst>
              <a:ext uri="{FF2B5EF4-FFF2-40B4-BE49-F238E27FC236}">
                <a16:creationId xmlns:a16="http://schemas.microsoft.com/office/drawing/2014/main" id="{845530EB-B118-6A9B-1034-C8AC3C4851A7}"/>
              </a:ext>
            </a:extLst>
          </p:cNvPr>
          <p:cNvSpPr/>
          <p:nvPr/>
        </p:nvSpPr>
        <p:spPr>
          <a:xfrm>
            <a:off x="1763713" y="1504951"/>
            <a:ext cx="8780462" cy="4924425"/>
          </a:xfrm>
          <a:prstGeom prst="rect">
            <a:avLst/>
          </a:prstGeom>
          <a:solidFill>
            <a:schemeClr val="accent2">
              <a:lumMod val="40000"/>
              <a:lumOff val="60000"/>
              <a:alpha val="71907"/>
            </a:schemeClr>
          </a:solidFill>
          <a:ln w="12700">
            <a:miter lim="400000"/>
          </a:ln>
        </p:spPr>
        <p:txBody>
          <a:bodyPr lIns="35719" tIns="35719" rIns="35719" bIns="35719" anchor="ctr"/>
          <a:lstStyle/>
          <a:p>
            <a:pPr>
              <a:defRPr sz="2400">
                <a:solidFill>
                  <a:srgbClr val="FFFFFF"/>
                </a:solidFill>
              </a:defRPr>
            </a:pPr>
            <a:endParaRPr sz="1687">
              <a:solidFill>
                <a:srgbClr val="FFFFFF"/>
              </a:solidFill>
              <a:latin typeface="Times" panose="02020603050405020304" pitchFamily="18" charset="0"/>
            </a:endParaRPr>
          </a:p>
        </p:txBody>
      </p:sp>
      <p:sp>
        <p:nvSpPr>
          <p:cNvPr id="6" name="Shape 135">
            <a:extLst>
              <a:ext uri="{FF2B5EF4-FFF2-40B4-BE49-F238E27FC236}">
                <a16:creationId xmlns:a16="http://schemas.microsoft.com/office/drawing/2014/main" id="{36DD03B6-904A-2E8D-60B3-DE30A08EB495}"/>
              </a:ext>
            </a:extLst>
          </p:cNvPr>
          <p:cNvSpPr/>
          <p:nvPr/>
        </p:nvSpPr>
        <p:spPr>
          <a:xfrm>
            <a:off x="5451475" y="1552575"/>
            <a:ext cx="1289050" cy="1327150"/>
          </a:xfrm>
          <a:prstGeom prst="ellipse">
            <a:avLst/>
          </a:prstGeom>
          <a:solidFill>
            <a:srgbClr val="FFFFFF">
              <a:alpha val="65999"/>
            </a:srgbClr>
          </a:solidFill>
          <a:ln w="12700">
            <a:miter lim="400000"/>
          </a:ln>
        </p:spPr>
        <p:txBody>
          <a:bodyPr lIns="35719" tIns="35719" rIns="35719" bIns="35719" anchor="ctr"/>
          <a:lstStyle/>
          <a:p>
            <a:pPr algn="ctr">
              <a:defRPr sz="2400">
                <a:solidFill>
                  <a:srgbClr val="FFFFFF"/>
                </a:solidFill>
              </a:defRPr>
            </a:pPr>
            <a:endParaRPr sz="1687">
              <a:solidFill>
                <a:srgbClr val="002060"/>
              </a:solidFill>
              <a:latin typeface="Times" panose="02020603050405020304" pitchFamily="18" charset="0"/>
            </a:endParaRPr>
          </a:p>
        </p:txBody>
      </p:sp>
      <p:sp>
        <p:nvSpPr>
          <p:cNvPr id="7" name="Shape 136">
            <a:extLst>
              <a:ext uri="{FF2B5EF4-FFF2-40B4-BE49-F238E27FC236}">
                <a16:creationId xmlns:a16="http://schemas.microsoft.com/office/drawing/2014/main" id="{3B2BEF96-ACE6-FADE-0070-CC3D522D04ED}"/>
              </a:ext>
            </a:extLst>
          </p:cNvPr>
          <p:cNvSpPr/>
          <p:nvPr/>
        </p:nvSpPr>
        <p:spPr>
          <a:xfrm>
            <a:off x="5451475" y="4845050"/>
            <a:ext cx="1289050" cy="1327150"/>
          </a:xfrm>
          <a:prstGeom prst="ellipse">
            <a:avLst/>
          </a:prstGeom>
          <a:solidFill>
            <a:srgbClr val="FFFFFF">
              <a:alpha val="65999"/>
            </a:srgbClr>
          </a:solidFill>
          <a:ln w="12700">
            <a:miter lim="400000"/>
          </a:ln>
        </p:spPr>
        <p:txBody>
          <a:bodyPr lIns="35719" tIns="35719" rIns="35719" bIns="35719" anchor="ctr"/>
          <a:lstStyle/>
          <a:p>
            <a:pPr algn="ctr">
              <a:defRPr sz="2400">
                <a:solidFill>
                  <a:srgbClr val="FFFFFF"/>
                </a:solidFill>
              </a:defRPr>
            </a:pPr>
            <a:endParaRPr sz="1687">
              <a:solidFill>
                <a:srgbClr val="002060"/>
              </a:solidFill>
              <a:latin typeface="Times" panose="02020603050405020304" pitchFamily="18" charset="0"/>
            </a:endParaRPr>
          </a:p>
        </p:txBody>
      </p:sp>
      <p:sp>
        <p:nvSpPr>
          <p:cNvPr id="8" name="Shape 137">
            <a:extLst>
              <a:ext uri="{FF2B5EF4-FFF2-40B4-BE49-F238E27FC236}">
                <a16:creationId xmlns:a16="http://schemas.microsoft.com/office/drawing/2014/main" id="{F2CE8B95-4C70-A92A-DED2-1B1F259CEDD0}"/>
              </a:ext>
            </a:extLst>
          </p:cNvPr>
          <p:cNvSpPr/>
          <p:nvPr/>
        </p:nvSpPr>
        <p:spPr>
          <a:xfrm>
            <a:off x="7077075" y="3998913"/>
            <a:ext cx="1289050" cy="1327150"/>
          </a:xfrm>
          <a:prstGeom prst="ellipse">
            <a:avLst/>
          </a:prstGeom>
          <a:solidFill>
            <a:srgbClr val="FFFFFF">
              <a:alpha val="65999"/>
            </a:srgbClr>
          </a:solidFill>
          <a:ln w="12700">
            <a:miter lim="400000"/>
          </a:ln>
        </p:spPr>
        <p:txBody>
          <a:bodyPr lIns="35719" tIns="35719" rIns="35719" bIns="35719" anchor="ctr"/>
          <a:lstStyle/>
          <a:p>
            <a:pPr algn="ctr">
              <a:defRPr sz="2400">
                <a:solidFill>
                  <a:srgbClr val="FFFFFF"/>
                </a:solidFill>
              </a:defRPr>
            </a:pPr>
            <a:endParaRPr sz="1687">
              <a:solidFill>
                <a:srgbClr val="002060"/>
              </a:solidFill>
              <a:latin typeface="Times" panose="02020603050405020304" pitchFamily="18" charset="0"/>
            </a:endParaRPr>
          </a:p>
        </p:txBody>
      </p:sp>
      <p:sp>
        <p:nvSpPr>
          <p:cNvPr id="9" name="Shape 138">
            <a:extLst>
              <a:ext uri="{FF2B5EF4-FFF2-40B4-BE49-F238E27FC236}">
                <a16:creationId xmlns:a16="http://schemas.microsoft.com/office/drawing/2014/main" id="{6B7342E1-869B-5E1C-8822-75580190CEF3}"/>
              </a:ext>
            </a:extLst>
          </p:cNvPr>
          <p:cNvSpPr/>
          <p:nvPr/>
        </p:nvSpPr>
        <p:spPr>
          <a:xfrm>
            <a:off x="3825875" y="3998913"/>
            <a:ext cx="1289050" cy="1327150"/>
          </a:xfrm>
          <a:prstGeom prst="ellipse">
            <a:avLst/>
          </a:prstGeom>
          <a:solidFill>
            <a:srgbClr val="FFFFFF">
              <a:alpha val="65999"/>
            </a:srgbClr>
          </a:solidFill>
          <a:ln w="12700">
            <a:miter lim="400000"/>
          </a:ln>
        </p:spPr>
        <p:txBody>
          <a:bodyPr lIns="35719" tIns="35719" rIns="35719" bIns="35719" anchor="ctr"/>
          <a:lstStyle/>
          <a:p>
            <a:pPr algn="ctr">
              <a:defRPr sz="2400">
                <a:solidFill>
                  <a:srgbClr val="FFFFFF"/>
                </a:solidFill>
              </a:defRPr>
            </a:pPr>
            <a:endParaRPr sz="1687">
              <a:solidFill>
                <a:srgbClr val="002060"/>
              </a:solidFill>
              <a:latin typeface="Times" panose="02020603050405020304" pitchFamily="18" charset="0"/>
            </a:endParaRPr>
          </a:p>
        </p:txBody>
      </p:sp>
      <p:sp>
        <p:nvSpPr>
          <p:cNvPr id="10" name="Shape 139">
            <a:extLst>
              <a:ext uri="{FF2B5EF4-FFF2-40B4-BE49-F238E27FC236}">
                <a16:creationId xmlns:a16="http://schemas.microsoft.com/office/drawing/2014/main" id="{59CA5594-9E6F-6B10-899A-0B8BBDF9DA36}"/>
              </a:ext>
            </a:extLst>
          </p:cNvPr>
          <p:cNvSpPr/>
          <p:nvPr/>
        </p:nvSpPr>
        <p:spPr>
          <a:xfrm>
            <a:off x="3825875" y="2374900"/>
            <a:ext cx="1289050" cy="1327150"/>
          </a:xfrm>
          <a:prstGeom prst="ellipse">
            <a:avLst/>
          </a:prstGeom>
          <a:solidFill>
            <a:srgbClr val="FFFFFF">
              <a:alpha val="65999"/>
            </a:srgbClr>
          </a:solidFill>
          <a:ln w="12700">
            <a:miter lim="400000"/>
          </a:ln>
        </p:spPr>
        <p:txBody>
          <a:bodyPr lIns="35719" tIns="35719" rIns="35719" bIns="35719" anchor="ctr"/>
          <a:lstStyle/>
          <a:p>
            <a:pPr algn="ctr">
              <a:defRPr sz="2400">
                <a:solidFill>
                  <a:srgbClr val="FFFFFF"/>
                </a:solidFill>
              </a:defRPr>
            </a:pPr>
            <a:endParaRPr sz="1687">
              <a:solidFill>
                <a:srgbClr val="002060"/>
              </a:solidFill>
              <a:latin typeface="Times" panose="02020603050405020304" pitchFamily="18" charset="0"/>
            </a:endParaRPr>
          </a:p>
        </p:txBody>
      </p:sp>
      <p:sp>
        <p:nvSpPr>
          <p:cNvPr id="11" name="Shape 140">
            <a:extLst>
              <a:ext uri="{FF2B5EF4-FFF2-40B4-BE49-F238E27FC236}">
                <a16:creationId xmlns:a16="http://schemas.microsoft.com/office/drawing/2014/main" id="{4057EFA5-F22A-0755-A230-347918A98888}"/>
              </a:ext>
            </a:extLst>
          </p:cNvPr>
          <p:cNvSpPr/>
          <p:nvPr/>
        </p:nvSpPr>
        <p:spPr>
          <a:xfrm>
            <a:off x="7077075" y="2374900"/>
            <a:ext cx="1289050" cy="1327150"/>
          </a:xfrm>
          <a:prstGeom prst="ellipse">
            <a:avLst/>
          </a:prstGeom>
          <a:solidFill>
            <a:srgbClr val="FFFFFF">
              <a:alpha val="65999"/>
            </a:srgbClr>
          </a:solidFill>
          <a:ln w="12700">
            <a:miter lim="400000"/>
          </a:ln>
        </p:spPr>
        <p:txBody>
          <a:bodyPr lIns="35719" tIns="35719" rIns="35719" bIns="35719" anchor="ctr"/>
          <a:lstStyle/>
          <a:p>
            <a:pPr algn="ctr">
              <a:defRPr sz="2400">
                <a:solidFill>
                  <a:srgbClr val="FFFFFF"/>
                </a:solidFill>
              </a:defRPr>
            </a:pPr>
            <a:endParaRPr sz="1687">
              <a:solidFill>
                <a:srgbClr val="002060"/>
              </a:solidFill>
              <a:latin typeface="Times" panose="02020603050405020304" pitchFamily="18" charset="0"/>
            </a:endParaRPr>
          </a:p>
        </p:txBody>
      </p:sp>
      <p:sp>
        <p:nvSpPr>
          <p:cNvPr id="12" name="Shape 141">
            <a:extLst>
              <a:ext uri="{FF2B5EF4-FFF2-40B4-BE49-F238E27FC236}">
                <a16:creationId xmlns:a16="http://schemas.microsoft.com/office/drawing/2014/main" id="{51684A07-FC09-A326-630F-251E5E0325DC}"/>
              </a:ext>
            </a:extLst>
          </p:cNvPr>
          <p:cNvSpPr/>
          <p:nvPr/>
        </p:nvSpPr>
        <p:spPr>
          <a:xfrm>
            <a:off x="5765774" y="1919326"/>
            <a:ext cx="662041"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a:solidFill>
                  <a:srgbClr val="002060"/>
                </a:solidFill>
              </a:rPr>
              <a:t>S</a:t>
            </a:r>
            <a:r>
              <a:rPr sz="1617">
                <a:solidFill>
                  <a:srgbClr val="002060"/>
                </a:solidFill>
              </a:rPr>
              <a:t>ender</a:t>
            </a:r>
            <a:endParaRPr lang="ar-LB" sz="1617">
              <a:solidFill>
                <a:srgbClr val="002060"/>
              </a:solidFill>
            </a:endParaRPr>
          </a:p>
          <a:p>
            <a:pPr algn="ctr">
              <a:defRPr/>
            </a:pPr>
            <a:r>
              <a:rPr lang="ar-LB" sz="1617">
                <a:solidFill>
                  <a:srgbClr val="002060"/>
                </a:solidFill>
              </a:rPr>
              <a:t>المرسل</a:t>
            </a:r>
            <a:endParaRPr sz="1617">
              <a:solidFill>
                <a:srgbClr val="002060"/>
              </a:solidFill>
            </a:endParaRPr>
          </a:p>
        </p:txBody>
      </p:sp>
      <p:sp>
        <p:nvSpPr>
          <p:cNvPr id="13" name="Shape 142">
            <a:extLst>
              <a:ext uri="{FF2B5EF4-FFF2-40B4-BE49-F238E27FC236}">
                <a16:creationId xmlns:a16="http://schemas.microsoft.com/office/drawing/2014/main" id="{7997E8A8-8160-2C02-866C-C67BD64B8BA8}"/>
              </a:ext>
            </a:extLst>
          </p:cNvPr>
          <p:cNvSpPr/>
          <p:nvPr/>
        </p:nvSpPr>
        <p:spPr>
          <a:xfrm>
            <a:off x="7339901" y="2752763"/>
            <a:ext cx="814198"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dirty="0">
                <a:solidFill>
                  <a:srgbClr val="002060"/>
                </a:solidFill>
              </a:rPr>
              <a:t>M</a:t>
            </a:r>
            <a:r>
              <a:rPr lang="en-US" sz="1617" dirty="0" err="1">
                <a:solidFill>
                  <a:srgbClr val="002060"/>
                </a:solidFill>
              </a:rPr>
              <a:t>essage</a:t>
            </a:r>
            <a:endParaRPr lang="ar-LB" sz="1617" dirty="0">
              <a:solidFill>
                <a:srgbClr val="002060"/>
              </a:solidFill>
            </a:endParaRPr>
          </a:p>
          <a:p>
            <a:pPr algn="ctr">
              <a:defRPr/>
            </a:pPr>
            <a:r>
              <a:rPr lang="ar-LB" sz="1617" dirty="0">
                <a:solidFill>
                  <a:srgbClr val="002060"/>
                </a:solidFill>
              </a:rPr>
              <a:t>الرسالة</a:t>
            </a:r>
            <a:endParaRPr sz="1617" dirty="0">
              <a:solidFill>
                <a:srgbClr val="002060"/>
              </a:solidFill>
            </a:endParaRPr>
          </a:p>
        </p:txBody>
      </p:sp>
      <p:sp>
        <p:nvSpPr>
          <p:cNvPr id="14" name="Shape 143">
            <a:extLst>
              <a:ext uri="{FF2B5EF4-FFF2-40B4-BE49-F238E27FC236}">
                <a16:creationId xmlns:a16="http://schemas.microsoft.com/office/drawing/2014/main" id="{F340659E-37A9-B16B-D59D-83876496AF1D}"/>
              </a:ext>
            </a:extLst>
          </p:cNvPr>
          <p:cNvSpPr/>
          <p:nvPr/>
        </p:nvSpPr>
        <p:spPr>
          <a:xfrm>
            <a:off x="7341688" y="4378363"/>
            <a:ext cx="759824"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a:solidFill>
                  <a:srgbClr val="002060"/>
                </a:solidFill>
              </a:rPr>
              <a:t>C</a:t>
            </a:r>
            <a:r>
              <a:rPr sz="1617" err="1">
                <a:solidFill>
                  <a:srgbClr val="002060"/>
                </a:solidFill>
              </a:rPr>
              <a:t>hannel</a:t>
            </a:r>
            <a:endParaRPr lang="ar-LB" sz="1617">
              <a:solidFill>
                <a:srgbClr val="002060"/>
              </a:solidFill>
            </a:endParaRPr>
          </a:p>
          <a:p>
            <a:pPr algn="ctr">
              <a:defRPr/>
            </a:pPr>
            <a:r>
              <a:rPr lang="ar-LB" sz="1617">
                <a:solidFill>
                  <a:srgbClr val="002060"/>
                </a:solidFill>
              </a:rPr>
              <a:t>الوسيلة</a:t>
            </a:r>
            <a:endParaRPr sz="1617">
              <a:solidFill>
                <a:srgbClr val="002060"/>
              </a:solidFill>
            </a:endParaRPr>
          </a:p>
        </p:txBody>
      </p:sp>
      <p:sp>
        <p:nvSpPr>
          <p:cNvPr id="15" name="Shape 144">
            <a:extLst>
              <a:ext uri="{FF2B5EF4-FFF2-40B4-BE49-F238E27FC236}">
                <a16:creationId xmlns:a16="http://schemas.microsoft.com/office/drawing/2014/main" id="{E21895F7-A047-4A0B-6E19-7462EF8866E7}"/>
              </a:ext>
            </a:extLst>
          </p:cNvPr>
          <p:cNvSpPr/>
          <p:nvPr/>
        </p:nvSpPr>
        <p:spPr>
          <a:xfrm>
            <a:off x="5759260" y="5224501"/>
            <a:ext cx="787780"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a:solidFill>
                  <a:srgbClr val="002060"/>
                </a:solidFill>
              </a:rPr>
              <a:t>R</a:t>
            </a:r>
            <a:r>
              <a:rPr sz="1617" err="1">
                <a:solidFill>
                  <a:srgbClr val="002060"/>
                </a:solidFill>
              </a:rPr>
              <a:t>eceiver</a:t>
            </a:r>
            <a:endParaRPr lang="ar-LB" sz="1617">
              <a:solidFill>
                <a:srgbClr val="002060"/>
              </a:solidFill>
            </a:endParaRPr>
          </a:p>
          <a:p>
            <a:pPr algn="ctr">
              <a:defRPr/>
            </a:pPr>
            <a:r>
              <a:rPr lang="ar-LB" sz="1617">
                <a:solidFill>
                  <a:srgbClr val="002060"/>
                </a:solidFill>
              </a:rPr>
              <a:t>المتلقي</a:t>
            </a:r>
            <a:endParaRPr sz="1617">
              <a:solidFill>
                <a:srgbClr val="002060"/>
              </a:solidFill>
            </a:endParaRPr>
          </a:p>
        </p:txBody>
      </p:sp>
      <p:sp>
        <p:nvSpPr>
          <p:cNvPr id="16" name="Shape 145">
            <a:extLst>
              <a:ext uri="{FF2B5EF4-FFF2-40B4-BE49-F238E27FC236}">
                <a16:creationId xmlns:a16="http://schemas.microsoft.com/office/drawing/2014/main" id="{20AC5724-DCC1-55D5-7F36-F0D3FE2B5FEC}"/>
              </a:ext>
            </a:extLst>
          </p:cNvPr>
          <p:cNvSpPr/>
          <p:nvPr/>
        </p:nvSpPr>
        <p:spPr>
          <a:xfrm>
            <a:off x="4037478" y="4378363"/>
            <a:ext cx="869020"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dirty="0">
                <a:solidFill>
                  <a:srgbClr val="002060"/>
                </a:solidFill>
              </a:rPr>
              <a:t>F</a:t>
            </a:r>
            <a:r>
              <a:rPr lang="en-US" sz="1617" dirty="0" err="1">
                <a:solidFill>
                  <a:srgbClr val="002060"/>
                </a:solidFill>
              </a:rPr>
              <a:t>eedback</a:t>
            </a:r>
            <a:endParaRPr lang="ar-LB" sz="1617" dirty="0">
              <a:solidFill>
                <a:srgbClr val="002060"/>
              </a:solidFill>
            </a:endParaRPr>
          </a:p>
          <a:p>
            <a:pPr algn="ctr">
              <a:defRPr/>
            </a:pPr>
            <a:r>
              <a:rPr lang="ar-LB" sz="1617" dirty="0">
                <a:solidFill>
                  <a:srgbClr val="002060"/>
                </a:solidFill>
              </a:rPr>
              <a:t>ردود الفعل</a:t>
            </a:r>
            <a:endParaRPr sz="1617" dirty="0">
              <a:solidFill>
                <a:srgbClr val="002060"/>
              </a:solidFill>
            </a:endParaRPr>
          </a:p>
        </p:txBody>
      </p:sp>
      <p:sp>
        <p:nvSpPr>
          <p:cNvPr id="17" name="Shape 146">
            <a:extLst>
              <a:ext uri="{FF2B5EF4-FFF2-40B4-BE49-F238E27FC236}">
                <a16:creationId xmlns:a16="http://schemas.microsoft.com/office/drawing/2014/main" id="{BD09313B-560D-6354-68EB-633DF044791C}"/>
              </a:ext>
            </a:extLst>
          </p:cNvPr>
          <p:cNvSpPr/>
          <p:nvPr/>
        </p:nvSpPr>
        <p:spPr>
          <a:xfrm>
            <a:off x="4092076" y="2752763"/>
            <a:ext cx="759824" cy="569836"/>
          </a:xfrm>
          <a:prstGeom prst="rect">
            <a:avLst/>
          </a:prstGeom>
          <a:ln w="12700">
            <a:miter lim="400000"/>
          </a:ln>
          <a:extLst>
            <a:ext uri="{C572A759-6A51-4108-AA02-DFA0A04FC94B}"/>
          </a:extLst>
        </p:spPr>
        <p:txBody>
          <a:bodyPr wrap="none" lIns="35719" tIns="35719" rIns="35719" bIns="35719" anchor="ctr">
            <a:spAutoFit/>
          </a:bodyPr>
          <a:lstStyle>
            <a:lvl1pPr>
              <a:defRPr sz="2300">
                <a:solidFill>
                  <a:srgbClr val="212121"/>
                </a:solidFill>
                <a:latin typeface="Comfortaa Bold"/>
                <a:ea typeface="Comfortaa Bold"/>
                <a:cs typeface="Comfortaa Bold"/>
                <a:sym typeface="Comfortaa Bold"/>
              </a:defRPr>
            </a:lvl1pPr>
          </a:lstStyle>
          <a:p>
            <a:pPr algn="ctr">
              <a:defRPr/>
            </a:pPr>
            <a:r>
              <a:rPr lang="fr-FR" sz="1617" dirty="0">
                <a:solidFill>
                  <a:srgbClr val="002060"/>
                </a:solidFill>
              </a:rPr>
              <a:t>C</a:t>
            </a:r>
            <a:r>
              <a:rPr lang="en-US" sz="1617" dirty="0" err="1">
                <a:solidFill>
                  <a:srgbClr val="002060"/>
                </a:solidFill>
              </a:rPr>
              <a:t>hannel</a:t>
            </a:r>
            <a:endParaRPr lang="ar-LB" sz="1617" dirty="0">
              <a:solidFill>
                <a:srgbClr val="002060"/>
              </a:solidFill>
            </a:endParaRPr>
          </a:p>
          <a:p>
            <a:pPr algn="ctr">
              <a:defRPr/>
            </a:pPr>
            <a:r>
              <a:rPr lang="ar-LB" sz="1617" dirty="0">
                <a:solidFill>
                  <a:srgbClr val="002060"/>
                </a:solidFill>
              </a:rPr>
              <a:t>الوسيلة</a:t>
            </a:r>
            <a:endParaRPr sz="1617" dirty="0">
              <a:solidFill>
                <a:srgbClr val="002060"/>
              </a:solidFill>
            </a:endParaRPr>
          </a:p>
        </p:txBody>
      </p:sp>
      <p:sp>
        <p:nvSpPr>
          <p:cNvPr id="18" name="Shape 147">
            <a:extLst>
              <a:ext uri="{FF2B5EF4-FFF2-40B4-BE49-F238E27FC236}">
                <a16:creationId xmlns:a16="http://schemas.microsoft.com/office/drawing/2014/main" id="{298B2AFE-305D-B9C9-D5D9-0D472BF27DED}"/>
              </a:ext>
            </a:extLst>
          </p:cNvPr>
          <p:cNvSpPr/>
          <p:nvPr/>
        </p:nvSpPr>
        <p:spPr>
          <a:xfrm flipH="1" flipV="1">
            <a:off x="6880226" y="2278064"/>
            <a:ext cx="193675" cy="193675"/>
          </a:xfrm>
          <a:prstGeom prst="line">
            <a:avLst/>
          </a:prstGeom>
          <a:ln w="12700">
            <a:solidFill>
              <a:srgbClr val="FFFFFF"/>
            </a:solidFill>
            <a:miter lim="400000"/>
            <a:headEnd type="triangle"/>
          </a:ln>
        </p:spPr>
        <p:txBody>
          <a:bodyPr lIns="35719" tIns="35719" rIns="35719" bIns="35719" anchor="ctr"/>
          <a:lstStyle/>
          <a:p>
            <a:pPr algn="ctr">
              <a:defRPr sz="2400"/>
            </a:pPr>
            <a:endParaRPr sz="1687">
              <a:solidFill>
                <a:srgbClr val="002060"/>
              </a:solidFill>
              <a:latin typeface="Times" panose="02020603050405020304" pitchFamily="18" charset="0"/>
            </a:endParaRPr>
          </a:p>
        </p:txBody>
      </p:sp>
      <p:sp>
        <p:nvSpPr>
          <p:cNvPr id="19" name="Shape 148">
            <a:extLst>
              <a:ext uri="{FF2B5EF4-FFF2-40B4-BE49-F238E27FC236}">
                <a16:creationId xmlns:a16="http://schemas.microsoft.com/office/drawing/2014/main" id="{8A15927F-DD59-6493-5C79-F5C392F19C69}"/>
              </a:ext>
            </a:extLst>
          </p:cNvPr>
          <p:cNvSpPr/>
          <p:nvPr/>
        </p:nvSpPr>
        <p:spPr>
          <a:xfrm flipV="1">
            <a:off x="7772400" y="3713164"/>
            <a:ext cx="0" cy="274637"/>
          </a:xfrm>
          <a:prstGeom prst="line">
            <a:avLst/>
          </a:prstGeom>
          <a:ln w="12700">
            <a:solidFill>
              <a:srgbClr val="FFFFFF"/>
            </a:solidFill>
            <a:miter lim="400000"/>
            <a:headEnd type="triangle"/>
          </a:ln>
        </p:spPr>
        <p:txBody>
          <a:bodyPr lIns="35719" tIns="35719" rIns="35719" bIns="35719" anchor="ctr"/>
          <a:lstStyle/>
          <a:p>
            <a:pPr algn="ctr">
              <a:defRPr sz="2400"/>
            </a:pPr>
            <a:endParaRPr sz="1687">
              <a:solidFill>
                <a:srgbClr val="002060"/>
              </a:solidFill>
              <a:latin typeface="Times" panose="02020603050405020304" pitchFamily="18" charset="0"/>
            </a:endParaRPr>
          </a:p>
        </p:txBody>
      </p:sp>
      <p:sp>
        <p:nvSpPr>
          <p:cNvPr id="20" name="Shape 149">
            <a:extLst>
              <a:ext uri="{FF2B5EF4-FFF2-40B4-BE49-F238E27FC236}">
                <a16:creationId xmlns:a16="http://schemas.microsoft.com/office/drawing/2014/main" id="{40AE9FFD-5402-72B5-F820-6045EA591A6F}"/>
              </a:ext>
            </a:extLst>
          </p:cNvPr>
          <p:cNvSpPr/>
          <p:nvPr/>
        </p:nvSpPr>
        <p:spPr>
          <a:xfrm flipV="1">
            <a:off x="6950076" y="5267325"/>
            <a:ext cx="244475" cy="122238"/>
          </a:xfrm>
          <a:prstGeom prst="line">
            <a:avLst/>
          </a:prstGeom>
          <a:ln w="12700">
            <a:solidFill>
              <a:srgbClr val="FFFFFF"/>
            </a:solidFill>
            <a:miter lim="400000"/>
            <a:headEnd type="triangle"/>
          </a:ln>
        </p:spPr>
        <p:txBody>
          <a:bodyPr lIns="35719" tIns="35719" rIns="35719" bIns="35719" anchor="ctr"/>
          <a:lstStyle/>
          <a:p>
            <a:pPr algn="ctr">
              <a:defRPr sz="2400"/>
            </a:pPr>
            <a:endParaRPr sz="1687">
              <a:solidFill>
                <a:srgbClr val="002060"/>
              </a:solidFill>
              <a:latin typeface="Times" panose="02020603050405020304" pitchFamily="18" charset="0"/>
            </a:endParaRPr>
          </a:p>
        </p:txBody>
      </p:sp>
      <p:sp>
        <p:nvSpPr>
          <p:cNvPr id="21" name="Shape 150">
            <a:extLst>
              <a:ext uri="{FF2B5EF4-FFF2-40B4-BE49-F238E27FC236}">
                <a16:creationId xmlns:a16="http://schemas.microsoft.com/office/drawing/2014/main" id="{DE17DDF8-FB40-C893-3258-F44613C52569}"/>
              </a:ext>
            </a:extLst>
          </p:cNvPr>
          <p:cNvSpPr/>
          <p:nvPr/>
        </p:nvSpPr>
        <p:spPr>
          <a:xfrm>
            <a:off x="5010151" y="5194301"/>
            <a:ext cx="214313" cy="168275"/>
          </a:xfrm>
          <a:prstGeom prst="line">
            <a:avLst/>
          </a:prstGeom>
          <a:ln w="12700">
            <a:solidFill>
              <a:srgbClr val="FFFFFF"/>
            </a:solidFill>
            <a:miter lim="400000"/>
            <a:headEnd type="triangle"/>
          </a:ln>
        </p:spPr>
        <p:txBody>
          <a:bodyPr lIns="35719" tIns="35719" rIns="35719" bIns="35719" anchor="ctr"/>
          <a:lstStyle/>
          <a:p>
            <a:pPr algn="ctr">
              <a:defRPr sz="2400"/>
            </a:pPr>
            <a:endParaRPr sz="1687">
              <a:solidFill>
                <a:srgbClr val="002060"/>
              </a:solidFill>
              <a:latin typeface="Times" panose="02020603050405020304" pitchFamily="18" charset="0"/>
            </a:endParaRPr>
          </a:p>
        </p:txBody>
      </p:sp>
      <p:sp>
        <p:nvSpPr>
          <p:cNvPr id="22" name="Shape 151">
            <a:extLst>
              <a:ext uri="{FF2B5EF4-FFF2-40B4-BE49-F238E27FC236}">
                <a16:creationId xmlns:a16="http://schemas.microsoft.com/office/drawing/2014/main" id="{520AF566-E2CC-4712-0B83-5CB32B1294A4}"/>
              </a:ext>
            </a:extLst>
          </p:cNvPr>
          <p:cNvSpPr/>
          <p:nvPr/>
        </p:nvSpPr>
        <p:spPr>
          <a:xfrm>
            <a:off x="4497388" y="3713164"/>
            <a:ext cx="0" cy="274637"/>
          </a:xfrm>
          <a:prstGeom prst="line">
            <a:avLst/>
          </a:prstGeom>
          <a:ln w="12700">
            <a:solidFill>
              <a:srgbClr val="FFFFFF"/>
            </a:solidFill>
            <a:miter lim="400000"/>
            <a:headEnd type="triangle"/>
          </a:ln>
        </p:spPr>
        <p:txBody>
          <a:bodyPr lIns="35719" tIns="35719" rIns="35719" bIns="35719" anchor="ctr"/>
          <a:lstStyle/>
          <a:p>
            <a:pPr algn="ctr">
              <a:defRPr sz="2400"/>
            </a:pPr>
            <a:endParaRPr sz="1687">
              <a:solidFill>
                <a:srgbClr val="002060"/>
              </a:solidFill>
              <a:latin typeface="Times" panose="02020603050405020304" pitchFamily="18" charset="0"/>
            </a:endParaRPr>
          </a:p>
        </p:txBody>
      </p:sp>
      <p:sp>
        <p:nvSpPr>
          <p:cNvPr id="23" name="Shape 152">
            <a:extLst>
              <a:ext uri="{FF2B5EF4-FFF2-40B4-BE49-F238E27FC236}">
                <a16:creationId xmlns:a16="http://schemas.microsoft.com/office/drawing/2014/main" id="{14C9E26C-CEBF-636D-D480-6BD83DF31385}"/>
              </a:ext>
            </a:extLst>
          </p:cNvPr>
          <p:cNvSpPr/>
          <p:nvPr/>
        </p:nvSpPr>
        <p:spPr>
          <a:xfrm flipH="1">
            <a:off x="5033963" y="2330450"/>
            <a:ext cx="222250" cy="160338"/>
          </a:xfrm>
          <a:prstGeom prst="line">
            <a:avLst/>
          </a:prstGeom>
          <a:ln w="12700">
            <a:solidFill>
              <a:srgbClr val="FFFFFF"/>
            </a:solidFill>
            <a:miter lim="400000"/>
            <a:headEnd type="triangle"/>
          </a:ln>
        </p:spPr>
        <p:txBody>
          <a:bodyPr lIns="35719" tIns="35719" rIns="35719" bIns="35719" anchor="ctr"/>
          <a:lstStyle/>
          <a:p>
            <a:pPr algn="ctr">
              <a:defRPr sz="2400"/>
            </a:pPr>
            <a:endParaRPr sz="1687">
              <a:solidFill>
                <a:srgbClr val="002060"/>
              </a:solidFill>
              <a:latin typeface="Times" panose="02020603050405020304" pitchFamily="18" charset="0"/>
            </a:endParaRPr>
          </a:p>
        </p:txBody>
      </p:sp>
      <p:sp>
        <p:nvSpPr>
          <p:cNvPr id="2" name="TextBox 1">
            <a:extLst>
              <a:ext uri="{FF2B5EF4-FFF2-40B4-BE49-F238E27FC236}">
                <a16:creationId xmlns:a16="http://schemas.microsoft.com/office/drawing/2014/main" id="{DCC0BAC0-8770-8EB6-8B6F-6088FC3C4CF9}"/>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11974E7F-DE44-B899-FC6E-2708DD83905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4" name="Rectangle 3">
            <a:extLst>
              <a:ext uri="{FF2B5EF4-FFF2-40B4-BE49-F238E27FC236}">
                <a16:creationId xmlns:a16="http://schemas.microsoft.com/office/drawing/2014/main" id="{C3480FBE-D30C-58ED-8BD4-909F87D4C0F3}"/>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5" name="TextBox 24">
            <a:extLst>
              <a:ext uri="{FF2B5EF4-FFF2-40B4-BE49-F238E27FC236}">
                <a16:creationId xmlns:a16="http://schemas.microsoft.com/office/drawing/2014/main" id="{F5E49E03-D463-6001-F285-B036F06FED8C}"/>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26" name="TextBox 25">
            <a:extLst>
              <a:ext uri="{FF2B5EF4-FFF2-40B4-BE49-F238E27FC236}">
                <a16:creationId xmlns:a16="http://schemas.microsoft.com/office/drawing/2014/main" id="{F0C4B829-4165-3056-6A33-06E3A251AEF8}"/>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27" name="TextBox 26">
            <a:extLst>
              <a:ext uri="{FF2B5EF4-FFF2-40B4-BE49-F238E27FC236}">
                <a16:creationId xmlns:a16="http://schemas.microsoft.com/office/drawing/2014/main" id="{52A6AD57-5009-5339-5B56-E14D6E2C4BE8}"/>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179">
            <a:extLst>
              <a:ext uri="{FF2B5EF4-FFF2-40B4-BE49-F238E27FC236}">
                <a16:creationId xmlns:a16="http://schemas.microsoft.com/office/drawing/2014/main" id="{70EE533F-2C95-A3BD-5F4E-666BBBF56A5B}"/>
              </a:ext>
            </a:extLst>
          </p:cNvPr>
          <p:cNvSpPr/>
          <p:nvPr/>
        </p:nvSpPr>
        <p:spPr>
          <a:xfrm>
            <a:off x="2533651" y="3875088"/>
            <a:ext cx="7529513" cy="1370012"/>
          </a:xfrm>
          <a:prstGeom prst="rect">
            <a:avLst/>
          </a:prstGeom>
          <a:solidFill>
            <a:schemeClr val="bg1"/>
          </a:solidFill>
          <a:ln w="12700">
            <a:miter lim="400000"/>
          </a:ln>
          <a:extLst>
            <a:ext uri="{C572A759-6A51-4108-AA02-DFA0A04FC94B}"/>
          </a:extLst>
        </p:spPr>
        <p:txBody>
          <a:bodyPr lIns="35719" tIns="35719" rIns="35719" bIns="35719" anchor="ctr">
            <a:spAutoFit/>
          </a:bodyPr>
          <a:lstStyle/>
          <a:p>
            <a:pPr algn="just" rtl="1">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التواصل يساعد على التطور وتنظيم العمل</a:t>
            </a:r>
            <a:endParaRPr lang="en-US"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just" rtl="1">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التواصل يزيد من التحفيز ويؤثر إيجابياً على المواقف</a:t>
            </a:r>
            <a:endParaRPr lang="en-US"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just" rtl="1">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rPr>
              <a:t>وعلى فهم الأمور</a:t>
            </a:r>
            <a:r>
              <a:rPr lang="en-US"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rPr>
              <a:t>  </a:t>
            </a:r>
            <a:endParaRPr sz="2812"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p:txBody>
      </p:sp>
      <p:sp>
        <p:nvSpPr>
          <p:cNvPr id="5" name="Shape 171">
            <a:extLst>
              <a:ext uri="{FF2B5EF4-FFF2-40B4-BE49-F238E27FC236}">
                <a16:creationId xmlns:a16="http://schemas.microsoft.com/office/drawing/2014/main" id="{6C7BF3A2-9943-982B-FC0D-3DB17C6B381D}"/>
              </a:ext>
            </a:extLst>
          </p:cNvPr>
          <p:cNvSpPr/>
          <p:nvPr/>
        </p:nvSpPr>
        <p:spPr>
          <a:xfrm>
            <a:off x="5048251" y="2806701"/>
            <a:ext cx="5040313" cy="938213"/>
          </a:xfrm>
          <a:prstGeom prst="rect">
            <a:avLst/>
          </a:prstGeom>
          <a:solidFill>
            <a:schemeClr val="bg1"/>
          </a:solidFill>
          <a:ln w="12700">
            <a:miter lim="400000"/>
          </a:ln>
          <a:extLst>
            <a:ext uri="{C572A759-6A51-4108-AA02-DFA0A04FC94B}"/>
          </a:extLst>
        </p:spPr>
        <p:txBody>
          <a:bodyPr lIns="35719" tIns="35719" rIns="35719" bIns="35719" anchor="ctr">
            <a:spAutoFit/>
          </a:bodyPr>
          <a:lstStyle/>
          <a:p>
            <a:pPr algn="just" rtl="1">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cs typeface="Simplified Arabic" panose="02020603050405020304" pitchFamily="18" charset="-78"/>
                <a:sym typeface="Comfortaa Bold"/>
              </a:rPr>
              <a:t>الركيزة الأساسية لقيام المجتمع</a:t>
            </a:r>
            <a:r>
              <a:rPr sz="2812" b="1" dirty="0">
                <a:solidFill>
                  <a:srgbClr val="002060"/>
                </a:solidFill>
                <a:latin typeface="Simplified Arabic" panose="02020603050405020304" pitchFamily="18" charset="-78"/>
                <a:cs typeface="Simplified Arabic" panose="02020603050405020304" pitchFamily="18" charset="-78"/>
                <a:sym typeface="Comfortaa Bold"/>
              </a:rPr>
              <a:t> </a:t>
            </a:r>
          </a:p>
          <a:p>
            <a:pPr algn="just" rtl="1">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cs typeface="Simplified Arabic" panose="02020603050405020304" pitchFamily="18" charset="-78"/>
                <a:sym typeface="Comfortaa Bold"/>
              </a:rPr>
              <a:t>العلاقات الإنسانية</a:t>
            </a:r>
            <a:endParaRPr sz="2812" b="1" dirty="0">
              <a:solidFill>
                <a:srgbClr val="002060"/>
              </a:solidFill>
              <a:latin typeface="Simplified Arabic" panose="02020603050405020304" pitchFamily="18" charset="-78"/>
              <a:cs typeface="Simplified Arabic" panose="02020603050405020304" pitchFamily="18" charset="-78"/>
              <a:sym typeface="Comfortaa Bold"/>
            </a:endParaRPr>
          </a:p>
        </p:txBody>
      </p:sp>
      <p:sp>
        <p:nvSpPr>
          <p:cNvPr id="6" name="Shape 162">
            <a:extLst>
              <a:ext uri="{FF2B5EF4-FFF2-40B4-BE49-F238E27FC236}">
                <a16:creationId xmlns:a16="http://schemas.microsoft.com/office/drawing/2014/main" id="{9507BDE4-CC13-23C6-9143-08378EF3EBDE}"/>
              </a:ext>
            </a:extLst>
          </p:cNvPr>
          <p:cNvSpPr/>
          <p:nvPr/>
        </p:nvSpPr>
        <p:spPr>
          <a:xfrm>
            <a:off x="7680325" y="1676419"/>
            <a:ext cx="2551982" cy="981039"/>
          </a:xfrm>
          <a:prstGeom prst="rect">
            <a:avLst/>
          </a:prstGeom>
          <a:solidFill>
            <a:schemeClr val="bg1"/>
          </a:solidFill>
          <a:ln w="12700">
            <a:miter lim="400000"/>
          </a:ln>
          <a:extLst>
            <a:ext uri="{C572A759-6A51-4108-AA02-DFA0A04FC94B}"/>
          </a:extLst>
        </p:spPr>
        <p:txBody>
          <a:bodyPr wrap="none" lIns="35719" tIns="35719" rIns="35719" bIns="35719" anchor="ctr">
            <a:spAutoFit/>
          </a:bodyPr>
          <a:lstStyle/>
          <a:p>
            <a:pPr>
              <a:defRPr sz="5400">
                <a:solidFill>
                  <a:srgbClr val="FFFFFF"/>
                </a:solidFill>
                <a:latin typeface="Frutiger CE 45 Light"/>
                <a:ea typeface="Frutiger CE 45 Light"/>
                <a:cs typeface="Frutiger CE 45 Light"/>
                <a:sym typeface="Frutiger CE 45 Light"/>
              </a:defRPr>
            </a:pPr>
            <a:r>
              <a:rPr lang="ar-LB" sz="3797" b="1">
                <a:solidFill>
                  <a:srgbClr val="002060"/>
                </a:solidFill>
                <a:latin typeface="Frutiger CE 45 Light"/>
                <a:ea typeface="Frutiger CE 45 Light"/>
                <a:cs typeface="Frutiger CE 45 Light"/>
                <a:sym typeface="Frutiger CE 45 Light"/>
              </a:rPr>
              <a:t>التواصل الفعال</a:t>
            </a:r>
            <a:endParaRPr sz="3797" b="1">
              <a:solidFill>
                <a:srgbClr val="002060"/>
              </a:solidFill>
              <a:latin typeface="Frutiger CE 45 Light"/>
              <a:ea typeface="Frutiger CE 45 Light"/>
              <a:cs typeface="Frutiger CE 45 Light"/>
              <a:sym typeface="Frutiger CE 45 Light"/>
            </a:endParaRPr>
          </a:p>
          <a:p>
            <a:pPr>
              <a:defRPr sz="3000">
                <a:solidFill>
                  <a:srgbClr val="FFFFFF"/>
                </a:solidFill>
                <a:latin typeface="Frutiger CE 45 Light"/>
                <a:ea typeface="Frutiger CE 45 Light"/>
                <a:cs typeface="Frutiger CE 45 Light"/>
                <a:sym typeface="Frutiger CE 45 Light"/>
              </a:defRPr>
            </a:pPr>
            <a:endParaRPr sz="2109">
              <a:solidFill>
                <a:srgbClr val="002060"/>
              </a:solidFill>
              <a:latin typeface="Frutiger CE 45 Light"/>
              <a:ea typeface="Frutiger CE 45 Light"/>
              <a:cs typeface="Frutiger CE 45 Light"/>
              <a:sym typeface="Frutiger CE 45 Light"/>
            </a:endParaRPr>
          </a:p>
        </p:txBody>
      </p:sp>
      <p:sp>
        <p:nvSpPr>
          <p:cNvPr id="2" name="TextBox 1">
            <a:extLst>
              <a:ext uri="{FF2B5EF4-FFF2-40B4-BE49-F238E27FC236}">
                <a16:creationId xmlns:a16="http://schemas.microsoft.com/office/drawing/2014/main" id="{DDD42764-919A-1E2A-E59E-295760CA3736}"/>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CFC3D8B9-34A1-5C43-BC44-7742BAC05D4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7" name="Rectangle 6">
            <a:extLst>
              <a:ext uri="{FF2B5EF4-FFF2-40B4-BE49-F238E27FC236}">
                <a16:creationId xmlns:a16="http://schemas.microsoft.com/office/drawing/2014/main" id="{3E767FD5-83E2-FF61-0644-067A14D893E3}"/>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8" name="TextBox 7">
            <a:extLst>
              <a:ext uri="{FF2B5EF4-FFF2-40B4-BE49-F238E27FC236}">
                <a16:creationId xmlns:a16="http://schemas.microsoft.com/office/drawing/2014/main" id="{D815EB17-6C31-997E-4BC6-F9C4C0B626AA}"/>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7DC99294-F66C-6995-5335-CD1363C1FBF6}"/>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F1F42A35-D311-6D37-C57C-1169D2316FB9}"/>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162">
            <a:extLst>
              <a:ext uri="{FF2B5EF4-FFF2-40B4-BE49-F238E27FC236}">
                <a16:creationId xmlns:a16="http://schemas.microsoft.com/office/drawing/2014/main" id="{C835E623-CAE0-1F51-D382-65E97F2E78DF}"/>
              </a:ext>
            </a:extLst>
          </p:cNvPr>
          <p:cNvSpPr/>
          <p:nvPr/>
        </p:nvSpPr>
        <p:spPr>
          <a:xfrm>
            <a:off x="7391400" y="1676419"/>
            <a:ext cx="2551982" cy="981039"/>
          </a:xfrm>
          <a:prstGeom prst="rect">
            <a:avLst/>
          </a:prstGeom>
          <a:solidFill>
            <a:schemeClr val="bg1"/>
          </a:solidFill>
          <a:ln w="12700">
            <a:miter lim="400000"/>
          </a:ln>
          <a:extLst>
            <a:ext uri="{C572A759-6A51-4108-AA02-DFA0A04FC94B}"/>
          </a:extLst>
        </p:spPr>
        <p:txBody>
          <a:bodyPr wrap="none" lIns="35719" tIns="35719" rIns="35719" bIns="35719" anchor="ctr">
            <a:spAutoFit/>
          </a:bodyPr>
          <a:lstStyle/>
          <a:p>
            <a:pPr>
              <a:defRPr sz="5400">
                <a:solidFill>
                  <a:srgbClr val="FFFFFF"/>
                </a:solidFill>
                <a:latin typeface="Frutiger CE 45 Light"/>
                <a:ea typeface="Frutiger CE 45 Light"/>
                <a:cs typeface="Frutiger CE 45 Light"/>
                <a:sym typeface="Frutiger CE 45 Light"/>
              </a:defRPr>
            </a:pPr>
            <a:r>
              <a:rPr lang="ar-LB" sz="3797" b="1">
                <a:solidFill>
                  <a:srgbClr val="002060"/>
                </a:solidFill>
                <a:latin typeface="Frutiger CE 45 Light"/>
                <a:ea typeface="Frutiger CE 45 Light"/>
                <a:cs typeface="Frutiger CE 45 Light"/>
                <a:sym typeface="Frutiger CE 45 Light"/>
              </a:rPr>
              <a:t>التواصل الفعال</a:t>
            </a:r>
            <a:endParaRPr sz="3797" b="1">
              <a:solidFill>
                <a:srgbClr val="002060"/>
              </a:solidFill>
              <a:latin typeface="Frutiger CE 45 Light"/>
              <a:ea typeface="Frutiger CE 45 Light"/>
              <a:cs typeface="Frutiger CE 45 Light"/>
              <a:sym typeface="Frutiger CE 45 Light"/>
            </a:endParaRPr>
          </a:p>
          <a:p>
            <a:pPr>
              <a:defRPr sz="3000">
                <a:solidFill>
                  <a:srgbClr val="FFFFFF"/>
                </a:solidFill>
                <a:latin typeface="Frutiger CE 45 Light"/>
                <a:ea typeface="Frutiger CE 45 Light"/>
                <a:cs typeface="Frutiger CE 45 Light"/>
                <a:sym typeface="Frutiger CE 45 Light"/>
              </a:defRPr>
            </a:pPr>
            <a:endParaRPr sz="2109">
              <a:solidFill>
                <a:srgbClr val="002060"/>
              </a:solidFill>
              <a:latin typeface="Frutiger CE 45 Light"/>
              <a:ea typeface="Frutiger CE 45 Light"/>
              <a:cs typeface="Frutiger CE 45 Light"/>
              <a:sym typeface="Frutiger CE 45 Light"/>
            </a:endParaRPr>
          </a:p>
        </p:txBody>
      </p:sp>
      <p:sp>
        <p:nvSpPr>
          <p:cNvPr id="5" name="Shape 163">
            <a:extLst>
              <a:ext uri="{FF2B5EF4-FFF2-40B4-BE49-F238E27FC236}">
                <a16:creationId xmlns:a16="http://schemas.microsoft.com/office/drawing/2014/main" id="{42C6FBAE-3E94-1641-4190-146D46011FE9}"/>
              </a:ext>
            </a:extLst>
          </p:cNvPr>
          <p:cNvSpPr/>
          <p:nvPr/>
        </p:nvSpPr>
        <p:spPr>
          <a:xfrm>
            <a:off x="4582394" y="3054603"/>
            <a:ext cx="5360988" cy="1803122"/>
          </a:xfrm>
          <a:prstGeom prst="rect">
            <a:avLst/>
          </a:prstGeom>
          <a:solidFill>
            <a:schemeClr val="bg1"/>
          </a:solidFill>
          <a:ln w="12700">
            <a:miter lim="400000"/>
          </a:ln>
          <a:extLst>
            <a:ext uri="{C572A759-6A51-4108-AA02-DFA0A04FC94B}"/>
          </a:extLst>
        </p:spPr>
        <p:txBody>
          <a:bodyPr lIns="35719" tIns="35719" rIns="35719" bIns="35719" anchor="ctr">
            <a:spAutoFit/>
          </a:bodyPr>
          <a:lstStyle/>
          <a:p>
            <a:pPr indent="-312528" algn="just" rtl="1">
              <a:buSzPct val="75000"/>
              <a:buFontTx/>
              <a:buChar char="•"/>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cs typeface="Simplified Arabic" panose="02020603050405020304" pitchFamily="18" charset="-78"/>
                <a:sym typeface="Comfortaa Bold"/>
              </a:rPr>
              <a:t>تماسك التواصل الشفهي وغير الشفهي</a:t>
            </a:r>
            <a:endParaRPr sz="2812" b="1" dirty="0">
              <a:solidFill>
                <a:srgbClr val="002060"/>
              </a:solidFill>
              <a:latin typeface="Simplified Arabic" panose="02020603050405020304" pitchFamily="18" charset="-78"/>
              <a:cs typeface="Simplified Arabic" panose="02020603050405020304" pitchFamily="18" charset="-78"/>
              <a:sym typeface="Comfortaa Bold"/>
            </a:endParaRPr>
          </a:p>
          <a:p>
            <a:pPr indent="-312528" algn="just" rtl="1">
              <a:buSzPct val="75000"/>
              <a:buFontTx/>
              <a:buChar char="•"/>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cs typeface="Simplified Arabic" panose="02020603050405020304" pitchFamily="18" charset="-78"/>
                <a:sym typeface="Comfortaa Bold"/>
              </a:rPr>
              <a:t>الاستماع والإصغاء</a:t>
            </a:r>
            <a:endParaRPr sz="2812" b="1" dirty="0">
              <a:solidFill>
                <a:srgbClr val="002060"/>
              </a:solidFill>
              <a:latin typeface="Simplified Arabic" panose="02020603050405020304" pitchFamily="18" charset="-78"/>
              <a:cs typeface="Simplified Arabic" panose="02020603050405020304" pitchFamily="18" charset="-78"/>
              <a:sym typeface="Comfortaa Bold"/>
            </a:endParaRPr>
          </a:p>
          <a:p>
            <a:pPr indent="-312528" algn="just" rtl="1">
              <a:buSzPct val="75000"/>
              <a:buFontTx/>
              <a:buChar char="•"/>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cs typeface="Simplified Arabic" panose="02020603050405020304" pitchFamily="18" charset="-78"/>
                <a:sym typeface="Comfortaa Bold"/>
              </a:rPr>
              <a:t>إثارة الأسئلة</a:t>
            </a:r>
            <a:endParaRPr sz="2812" b="1" dirty="0">
              <a:solidFill>
                <a:srgbClr val="002060"/>
              </a:solidFill>
              <a:latin typeface="Simplified Arabic" panose="02020603050405020304" pitchFamily="18" charset="-78"/>
              <a:cs typeface="Simplified Arabic" panose="02020603050405020304" pitchFamily="18" charset="-78"/>
              <a:sym typeface="Comfortaa Bold"/>
            </a:endParaRPr>
          </a:p>
          <a:p>
            <a:pPr indent="-312528" algn="just" rtl="1">
              <a:buSzPct val="75000"/>
              <a:buFontTx/>
              <a:buChar char="•"/>
              <a:defRPr sz="2500">
                <a:solidFill>
                  <a:srgbClr val="FFFFFF"/>
                </a:solidFill>
                <a:latin typeface="Comfortaa Bold"/>
                <a:ea typeface="Comfortaa Bold"/>
                <a:cs typeface="Comfortaa Bold"/>
                <a:sym typeface="Comfortaa Bold"/>
              </a:defRPr>
            </a:pPr>
            <a:r>
              <a:rPr lang="ar-LB" sz="2812" b="1" dirty="0">
                <a:solidFill>
                  <a:srgbClr val="002060"/>
                </a:solidFill>
                <a:latin typeface="Simplified Arabic" panose="02020603050405020304" pitchFamily="18" charset="-78"/>
                <a:cs typeface="Simplified Arabic" panose="02020603050405020304" pitchFamily="18" charset="-78"/>
                <a:sym typeface="Comfortaa Bold"/>
              </a:rPr>
              <a:t>التأكيد والإصرار</a:t>
            </a:r>
          </a:p>
        </p:txBody>
      </p:sp>
      <p:sp>
        <p:nvSpPr>
          <p:cNvPr id="2" name="TextBox 1">
            <a:extLst>
              <a:ext uri="{FF2B5EF4-FFF2-40B4-BE49-F238E27FC236}">
                <a16:creationId xmlns:a16="http://schemas.microsoft.com/office/drawing/2014/main" id="{087DAB61-2567-32E4-C255-2FA96976150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B1AFAB36-16A9-C80A-0FFE-D7A743809888}"/>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6" name="Rectangle 5">
            <a:extLst>
              <a:ext uri="{FF2B5EF4-FFF2-40B4-BE49-F238E27FC236}">
                <a16:creationId xmlns:a16="http://schemas.microsoft.com/office/drawing/2014/main" id="{99C5B725-2F12-CE1D-550E-85249CF3ABBC}"/>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0E6BF855-EFFE-9BAC-6898-2065B0F80177}"/>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A9E7A71A-A397-C464-C2CD-66C9B049C12D}"/>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1A855C59-4FCA-D88E-9C9D-E869CF69BF9D}"/>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hape 194">
            <a:extLst>
              <a:ext uri="{FF2B5EF4-FFF2-40B4-BE49-F238E27FC236}">
                <a16:creationId xmlns:a16="http://schemas.microsoft.com/office/drawing/2014/main" id="{F5203A08-DFA1-85EE-1968-5108D0EDF303}"/>
              </a:ext>
            </a:extLst>
          </p:cNvPr>
          <p:cNvSpPr/>
          <p:nvPr/>
        </p:nvSpPr>
        <p:spPr>
          <a:xfrm>
            <a:off x="6704014" y="1669699"/>
            <a:ext cx="3137077" cy="775405"/>
          </a:xfrm>
          <a:prstGeom prst="rect">
            <a:avLst/>
          </a:prstGeom>
          <a:solidFill>
            <a:schemeClr val="bg1"/>
          </a:solidFill>
          <a:ln w="12700">
            <a:miter lim="400000"/>
          </a:ln>
          <a:extLst>
            <a:ext uri="{C572A759-6A51-4108-AA02-DFA0A04FC94B}"/>
          </a:extLst>
        </p:spPr>
        <p:txBody>
          <a:bodyPr wrap="none" lIns="35719" tIns="35719" rIns="35719" bIns="35719" anchor="ctr">
            <a:spAutoFit/>
          </a:bodyPr>
          <a:lstStyle>
            <a:lvl1pPr>
              <a:defRPr sz="6500">
                <a:solidFill>
                  <a:srgbClr val="FFFFFF"/>
                </a:solidFill>
                <a:latin typeface="Frutiger CE 45 Light"/>
                <a:ea typeface="Frutiger CE 45 Light"/>
                <a:cs typeface="Frutiger CE 45 Light"/>
                <a:sym typeface="Frutiger CE 45 Light"/>
              </a:defRPr>
            </a:lvl1pPr>
          </a:lstStyle>
          <a:p>
            <a:pPr>
              <a:defRPr/>
            </a:pPr>
            <a:r>
              <a:rPr lang="ar-LB" sz="4570" b="1">
                <a:solidFill>
                  <a:srgbClr val="002060"/>
                </a:solidFill>
              </a:rPr>
              <a:t>وظيفة التواصل</a:t>
            </a:r>
            <a:endParaRPr sz="4570" b="1">
              <a:solidFill>
                <a:srgbClr val="002060"/>
              </a:solidFill>
            </a:endParaRPr>
          </a:p>
        </p:txBody>
      </p:sp>
      <p:sp>
        <p:nvSpPr>
          <p:cNvPr id="5" name="Shape 195">
            <a:extLst>
              <a:ext uri="{FF2B5EF4-FFF2-40B4-BE49-F238E27FC236}">
                <a16:creationId xmlns:a16="http://schemas.microsoft.com/office/drawing/2014/main" id="{3A89B682-974A-406D-0F15-7B2EF18FF67F}"/>
              </a:ext>
            </a:extLst>
          </p:cNvPr>
          <p:cNvSpPr/>
          <p:nvPr/>
        </p:nvSpPr>
        <p:spPr>
          <a:xfrm>
            <a:off x="1888177" y="2494548"/>
            <a:ext cx="7446323" cy="3026791"/>
          </a:xfrm>
          <a:prstGeom prst="rect">
            <a:avLst/>
          </a:prstGeom>
          <a:solidFill>
            <a:schemeClr val="bg1"/>
          </a:solidFill>
          <a:ln w="12700">
            <a:miter lim="400000"/>
          </a:ln>
          <a:extLst>
            <a:ext uri="{C572A759-6A51-4108-AA02-DFA0A04FC94B}"/>
          </a:extLst>
        </p:spPr>
        <p:txBody>
          <a:bodyPr wrap="square" lIns="35719" tIns="35719" rIns="35719" bIns="35719" anchor="ctr">
            <a:spAutoFit/>
          </a:bodyPr>
          <a:lstStyle/>
          <a:p>
            <a:pPr algn="just" rtl="1">
              <a:buSzPct val="75000"/>
              <a:defRPr sz="2500">
                <a:solidFill>
                  <a:srgbClr val="FFFFFF"/>
                </a:solidFill>
                <a:latin typeface="Comfortaa Bold"/>
                <a:ea typeface="Comfortaa Bold"/>
                <a:cs typeface="Comfortaa Bold"/>
                <a:sym typeface="Comfortaa Bold"/>
              </a:defRPr>
            </a:pPr>
            <a:r>
              <a:rPr lang="ar-LB" sz="3200" b="1" dirty="0">
                <a:solidFill>
                  <a:srgbClr val="C00000"/>
                </a:solidFill>
                <a:latin typeface="Simplified Arabic" panose="02020603050405020304" pitchFamily="18" charset="-78"/>
                <a:cs typeface="Simplified Arabic" panose="02020603050405020304" pitchFamily="18" charset="-78"/>
                <a:sym typeface="Comfortaa Bold"/>
              </a:rPr>
              <a:t>الإعلام</a:t>
            </a:r>
            <a:r>
              <a:rPr sz="3200" b="1" dirty="0">
                <a:solidFill>
                  <a:srgbClr val="C00000"/>
                </a:solidFill>
                <a:latin typeface="Simplified Arabic" panose="02020603050405020304" pitchFamily="18" charset="-78"/>
                <a:cs typeface="Simplified Arabic" panose="02020603050405020304" pitchFamily="18" charset="-78"/>
                <a:sym typeface="Comfortaa Bold"/>
              </a:rPr>
              <a:t>: </a:t>
            </a:r>
            <a:r>
              <a:rPr lang="ar-LB" sz="3200" b="1" dirty="0">
                <a:solidFill>
                  <a:srgbClr val="C00000"/>
                </a:solidFill>
                <a:latin typeface="Simplified Arabic" panose="02020603050405020304" pitchFamily="18" charset="-78"/>
                <a:cs typeface="Simplified Arabic" panose="02020603050405020304" pitchFamily="18" charset="-78"/>
                <a:sym typeface="Comfortaa Bold"/>
              </a:rPr>
              <a:t> </a:t>
            </a:r>
            <a:r>
              <a:rPr lang="ar-LB" sz="3200" b="1" dirty="0">
                <a:solidFill>
                  <a:srgbClr val="002060"/>
                </a:solidFill>
                <a:latin typeface="Simplified Arabic" panose="02020603050405020304" pitchFamily="18" charset="-78"/>
                <a:cs typeface="Simplified Arabic" panose="02020603050405020304" pitchFamily="18" charset="-78"/>
                <a:sym typeface="Comfortaa Bold"/>
              </a:rPr>
              <a:t>إعطاء معلومات وبيانات وحقائق للوصول إلى نتيجة فعالة بعيداً عن العواطف</a:t>
            </a:r>
            <a:endParaRPr sz="3200" b="1" dirty="0">
              <a:solidFill>
                <a:srgbClr val="002060"/>
              </a:solidFill>
              <a:latin typeface="Simplified Arabic" panose="02020603050405020304" pitchFamily="18" charset="-78"/>
              <a:cs typeface="Simplified Arabic" panose="02020603050405020304" pitchFamily="18" charset="-78"/>
              <a:sym typeface="Comfortaa Bold"/>
            </a:endParaRPr>
          </a:p>
          <a:p>
            <a:pPr algn="just" rtl="1">
              <a:defRPr sz="2500">
                <a:solidFill>
                  <a:srgbClr val="FFFFFF"/>
                </a:solidFill>
                <a:latin typeface="Comfortaa Bold"/>
                <a:ea typeface="Comfortaa Bold"/>
                <a:cs typeface="Comfortaa Bold"/>
                <a:sym typeface="Comfortaa Bold"/>
              </a:defRPr>
            </a:pPr>
            <a:r>
              <a:rPr sz="3200" b="1" dirty="0">
                <a:solidFill>
                  <a:srgbClr val="002060"/>
                </a:solidFill>
                <a:latin typeface="Simplified Arabic" panose="02020603050405020304" pitchFamily="18" charset="-78"/>
                <a:cs typeface="Simplified Arabic" panose="02020603050405020304" pitchFamily="18" charset="-78"/>
                <a:sym typeface="Comfortaa Bold"/>
              </a:rPr>
              <a:t> </a:t>
            </a:r>
          </a:p>
          <a:p>
            <a:pPr algn="just" rtl="1">
              <a:buSzPct val="75000"/>
              <a:defRPr sz="2500">
                <a:solidFill>
                  <a:srgbClr val="FFFFFF"/>
                </a:solidFill>
                <a:latin typeface="Comfortaa Bold"/>
                <a:ea typeface="Comfortaa Bold"/>
                <a:cs typeface="Comfortaa Bold"/>
                <a:sym typeface="Comfortaa Bold"/>
              </a:defRPr>
            </a:pPr>
            <a:r>
              <a:rPr lang="ar-LB" sz="3200" b="1" dirty="0">
                <a:solidFill>
                  <a:srgbClr val="C00000"/>
                </a:solidFill>
                <a:latin typeface="Simplified Arabic" panose="02020603050405020304" pitchFamily="18" charset="-78"/>
                <a:cs typeface="Simplified Arabic" panose="02020603050405020304" pitchFamily="18" charset="-78"/>
                <a:sym typeface="Comfortaa Bold"/>
              </a:rPr>
              <a:t>الإقناع </a:t>
            </a:r>
            <a:r>
              <a:rPr lang="en-US" sz="3200" b="1" dirty="0">
                <a:solidFill>
                  <a:srgbClr val="C00000"/>
                </a:solidFill>
                <a:latin typeface="Simplified Arabic" panose="02020603050405020304" pitchFamily="18" charset="-78"/>
                <a:cs typeface="Simplified Arabic" panose="02020603050405020304" pitchFamily="18" charset="-78"/>
                <a:sym typeface="Comfortaa Bold"/>
              </a:rPr>
              <a:t> </a:t>
            </a:r>
            <a:r>
              <a:rPr sz="3200" b="1" dirty="0">
                <a:solidFill>
                  <a:srgbClr val="002060"/>
                </a:solidFill>
                <a:latin typeface="Simplified Arabic" panose="02020603050405020304" pitchFamily="18" charset="-78"/>
                <a:cs typeface="Simplified Arabic" panose="02020603050405020304" pitchFamily="18" charset="-78"/>
                <a:sym typeface="Comfortaa Bold"/>
              </a:rPr>
              <a:t>: </a:t>
            </a:r>
            <a:r>
              <a:rPr lang="ar-LB" sz="3200" b="1" dirty="0">
                <a:solidFill>
                  <a:srgbClr val="002060"/>
                </a:solidFill>
                <a:latin typeface="Simplified Arabic" panose="02020603050405020304" pitchFamily="18" charset="-78"/>
                <a:cs typeface="Simplified Arabic" panose="02020603050405020304" pitchFamily="18" charset="-78"/>
                <a:sym typeface="Comfortaa Bold"/>
              </a:rPr>
              <a:t>التأثير على قرارات ومواقف الآخرين عبر استخدام أفضل الحجج لإقناع الآخر وكسب موافقته أو دعمه</a:t>
            </a:r>
            <a:endParaRPr sz="3200" b="1" dirty="0">
              <a:solidFill>
                <a:srgbClr val="002060"/>
              </a:solidFill>
              <a:latin typeface="Simplified Arabic" panose="02020603050405020304" pitchFamily="18" charset="-78"/>
              <a:cs typeface="Simplified Arabic" panose="02020603050405020304" pitchFamily="18" charset="-78"/>
              <a:sym typeface="Comfortaa Bold"/>
            </a:endParaRPr>
          </a:p>
        </p:txBody>
      </p:sp>
      <p:sp>
        <p:nvSpPr>
          <p:cNvPr id="2" name="TextBox 1">
            <a:extLst>
              <a:ext uri="{FF2B5EF4-FFF2-40B4-BE49-F238E27FC236}">
                <a16:creationId xmlns:a16="http://schemas.microsoft.com/office/drawing/2014/main" id="{651B2914-1EF1-F3EF-1751-412D73619F7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CE8BAA90-909D-0B6B-B222-8968776D041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6" name="Rectangle 5">
            <a:extLst>
              <a:ext uri="{FF2B5EF4-FFF2-40B4-BE49-F238E27FC236}">
                <a16:creationId xmlns:a16="http://schemas.microsoft.com/office/drawing/2014/main" id="{F1FD7520-1F3F-3643-9DAB-3A40D77F9F3B}"/>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7" name="TextBox 6">
            <a:extLst>
              <a:ext uri="{FF2B5EF4-FFF2-40B4-BE49-F238E27FC236}">
                <a16:creationId xmlns:a16="http://schemas.microsoft.com/office/drawing/2014/main" id="{B69198AB-92B1-AC5D-2037-84872D590C7F}"/>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C02588EB-0DC0-91CB-DCDB-51F84B1984C6}"/>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0BA2CF08-1399-38C0-7543-44CFBF3B2994}"/>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Shape 204">
            <a:extLst>
              <a:ext uri="{FF2B5EF4-FFF2-40B4-BE49-F238E27FC236}">
                <a16:creationId xmlns:a16="http://schemas.microsoft.com/office/drawing/2014/main" id="{3110B676-9D40-EB9A-5849-7ABA37E04A29}"/>
              </a:ext>
            </a:extLst>
          </p:cNvPr>
          <p:cNvSpPr>
            <a:spLocks noChangeArrowheads="1"/>
          </p:cNvSpPr>
          <p:nvPr/>
        </p:nvSpPr>
        <p:spPr bwMode="auto">
          <a:xfrm>
            <a:off x="7486651" y="1883333"/>
            <a:ext cx="2878994" cy="941861"/>
          </a:xfrm>
          <a:prstGeom prst="rect">
            <a:avLst/>
          </a:prstGeom>
          <a:solidFill>
            <a:schemeClr val="bg1"/>
          </a:solidFill>
          <a:ln>
            <a:noFill/>
          </a:ln>
        </p:spPr>
        <p:txBody>
          <a:bodyPr wrap="none" lIns="35719" tIns="35719" rIns="35719" bIns="35719" anchor="ctr">
            <a:spAutoFit/>
          </a:bodyPr>
          <a:lstStyle>
            <a:lvl1pPr>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pPr algn="r" rtl="1">
              <a:lnSpc>
                <a:spcPct val="80000"/>
              </a:lnSpc>
            </a:pPr>
            <a:r>
              <a:rPr lang="ar-LB" altLang="en-US" sz="4400" b="1" dirty="0">
                <a:solidFill>
                  <a:srgbClr val="002060"/>
                </a:solidFill>
                <a:latin typeface="Frutiger CE 45 Light"/>
                <a:ea typeface="Frutiger CE 45 Light"/>
                <a:cs typeface="Frutiger CE 45 Light"/>
                <a:sym typeface="Frutiger CE 45 Light"/>
              </a:rPr>
              <a:t>الجمهور</a:t>
            </a:r>
            <a:endParaRPr lang="en-US" altLang="en-US" sz="4400" b="1" dirty="0">
              <a:solidFill>
                <a:srgbClr val="002060"/>
              </a:solidFill>
              <a:latin typeface="Frutiger CE 45 Light"/>
              <a:ea typeface="Frutiger CE 45 Light"/>
              <a:cs typeface="Frutiger CE 45 Light"/>
              <a:sym typeface="Frutiger CE 45 Light"/>
            </a:endParaRPr>
          </a:p>
          <a:p>
            <a:pPr algn="r" rtl="1">
              <a:lnSpc>
                <a:spcPct val="80000"/>
              </a:lnSpc>
            </a:pPr>
            <a:r>
              <a:rPr lang="en-US" altLang="en-US" sz="2600" dirty="0">
                <a:solidFill>
                  <a:srgbClr val="002060"/>
                </a:solidFill>
                <a:latin typeface="Frutiger CE 45 Light"/>
                <a:ea typeface="Frutiger CE 45 Light"/>
                <a:cs typeface="Frutiger CE 45 Light"/>
                <a:sym typeface="Frutiger CE 45 Light"/>
              </a:rPr>
              <a:t>	</a:t>
            </a:r>
            <a:r>
              <a:rPr lang="ar-LB" altLang="en-US" sz="2600" dirty="0">
                <a:solidFill>
                  <a:srgbClr val="002060"/>
                </a:solidFill>
                <a:latin typeface="Frutiger CE 45 Light"/>
                <a:ea typeface="Frutiger CE 45 Light"/>
                <a:cs typeface="Frutiger CE 45 Light"/>
                <a:sym typeface="Frutiger CE 45 Light"/>
              </a:rPr>
              <a:t>خصائصه وأنواعه</a:t>
            </a:r>
            <a:endParaRPr lang="en-US" altLang="en-US" sz="2600" dirty="0">
              <a:solidFill>
                <a:srgbClr val="002060"/>
              </a:solidFill>
              <a:latin typeface="Frutiger CE 45 Light"/>
              <a:ea typeface="Frutiger CE 45 Light"/>
              <a:cs typeface="Frutiger CE 45 Light"/>
              <a:sym typeface="Frutiger CE 45 Light"/>
            </a:endParaRPr>
          </a:p>
        </p:txBody>
      </p:sp>
      <p:sp>
        <p:nvSpPr>
          <p:cNvPr id="5" name="Shape 205">
            <a:extLst>
              <a:ext uri="{FF2B5EF4-FFF2-40B4-BE49-F238E27FC236}">
                <a16:creationId xmlns:a16="http://schemas.microsoft.com/office/drawing/2014/main" id="{4E0DC661-8270-BA31-CD0A-F2A02BE56039}"/>
              </a:ext>
            </a:extLst>
          </p:cNvPr>
          <p:cNvSpPr/>
          <p:nvPr/>
        </p:nvSpPr>
        <p:spPr>
          <a:xfrm>
            <a:off x="2895600" y="3369437"/>
            <a:ext cx="6724650" cy="1549463"/>
          </a:xfrm>
          <a:prstGeom prst="rect">
            <a:avLst/>
          </a:prstGeom>
          <a:solidFill>
            <a:schemeClr val="bg1"/>
          </a:solidFill>
          <a:ln w="12700">
            <a:miter lim="400000"/>
          </a:ln>
          <a:extLst>
            <a:ext uri="{C572A759-6A51-4108-AA02-DFA0A04FC94B}"/>
          </a:extLst>
        </p:spPr>
        <p:txBody>
          <a:bodyPr lIns="35719" tIns="35719" rIns="35719" bIns="35719" anchor="ctr">
            <a:spAutoFit/>
          </a:bodyPr>
          <a:lstStyle/>
          <a:p>
            <a:pPr indent="-217033" algn="just" rtl="1">
              <a:buSzPct val="75000"/>
              <a:buFontTx/>
              <a:buChar char="•"/>
              <a:defRPr sz="2500">
                <a:solidFill>
                  <a:srgbClr val="FFFFFF"/>
                </a:solidFill>
                <a:latin typeface="Comfortaa Bold"/>
                <a:ea typeface="Comfortaa Bold"/>
                <a:cs typeface="Comfortaa Bold"/>
                <a:sym typeface="Comfortaa Bold"/>
              </a:defRPr>
            </a:pPr>
            <a:r>
              <a:rPr lang="ar-LB" sz="3200" b="1" dirty="0">
                <a:solidFill>
                  <a:srgbClr val="002060"/>
                </a:solidFill>
                <a:latin typeface="Simplified Arabic" panose="02020603050405020304" pitchFamily="18" charset="-78"/>
                <a:cs typeface="Simplified Arabic" panose="02020603050405020304" pitchFamily="18" charset="-78"/>
                <a:sym typeface="Comfortaa Bold"/>
              </a:rPr>
              <a:t>لكل جمهور حاجات مختلفة فيما يخص التواصل </a:t>
            </a:r>
          </a:p>
          <a:p>
            <a:pPr indent="-217033" algn="just" rtl="1">
              <a:buSzPct val="75000"/>
              <a:buFontTx/>
              <a:buChar char="•"/>
              <a:defRPr sz="2500">
                <a:solidFill>
                  <a:srgbClr val="FFFFFF"/>
                </a:solidFill>
                <a:latin typeface="Comfortaa Bold"/>
                <a:ea typeface="Comfortaa Bold"/>
                <a:cs typeface="Comfortaa Bold"/>
                <a:sym typeface="Comfortaa Bold"/>
              </a:defRPr>
            </a:pPr>
            <a:r>
              <a:rPr lang="ar-LB" sz="3200" b="1" dirty="0">
                <a:solidFill>
                  <a:srgbClr val="002060"/>
                </a:solidFill>
                <a:latin typeface="Simplified Arabic" panose="02020603050405020304" pitchFamily="18" charset="-78"/>
                <a:cs typeface="Simplified Arabic" panose="02020603050405020304" pitchFamily="18" charset="-78"/>
                <a:sym typeface="Comfortaa Bold"/>
              </a:rPr>
              <a:t>إيجاد التوازن بين الرسائل ووسائل التواصل </a:t>
            </a:r>
          </a:p>
          <a:p>
            <a:pPr indent="-217033" algn="just" rtl="1">
              <a:buSzPct val="75000"/>
              <a:buFontTx/>
              <a:buChar char="•"/>
              <a:defRPr sz="2500">
                <a:solidFill>
                  <a:srgbClr val="FFFFFF"/>
                </a:solidFill>
                <a:latin typeface="Comfortaa Bold"/>
                <a:ea typeface="Comfortaa Bold"/>
                <a:cs typeface="Comfortaa Bold"/>
                <a:sym typeface="Comfortaa Bold"/>
              </a:defRPr>
            </a:pPr>
            <a:r>
              <a:rPr lang="ar-LB" sz="3200" b="1" dirty="0">
                <a:solidFill>
                  <a:srgbClr val="002060"/>
                </a:solidFill>
                <a:latin typeface="Simplified Arabic" panose="02020603050405020304" pitchFamily="18" charset="-78"/>
                <a:cs typeface="Simplified Arabic" panose="02020603050405020304" pitchFamily="18" charset="-78"/>
                <a:sym typeface="Comfortaa Bold"/>
              </a:rPr>
              <a:t>إيجاد الرسائل المناسبة</a:t>
            </a:r>
            <a:endParaRPr sz="3200" b="1" dirty="0">
              <a:solidFill>
                <a:srgbClr val="002060"/>
              </a:solidFill>
              <a:latin typeface="Simplified Arabic" panose="02020603050405020304" pitchFamily="18" charset="-78"/>
              <a:cs typeface="Simplified Arabic" panose="02020603050405020304" pitchFamily="18" charset="-78"/>
              <a:sym typeface="Comfortaa Bold"/>
            </a:endParaRPr>
          </a:p>
        </p:txBody>
      </p:sp>
      <p:sp>
        <p:nvSpPr>
          <p:cNvPr id="2" name="TextBox 1">
            <a:extLst>
              <a:ext uri="{FF2B5EF4-FFF2-40B4-BE49-F238E27FC236}">
                <a16:creationId xmlns:a16="http://schemas.microsoft.com/office/drawing/2014/main" id="{0D6020BA-0767-7EB7-FE54-5ECB2DF0A91A}"/>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514E9D13-38A8-0E74-B55D-604C5D220FAD}"/>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4" name="Rectangle 3">
            <a:extLst>
              <a:ext uri="{FF2B5EF4-FFF2-40B4-BE49-F238E27FC236}">
                <a16:creationId xmlns:a16="http://schemas.microsoft.com/office/drawing/2014/main" id="{1B39C9E2-4611-1ECD-1F63-B03B69911F16}"/>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71AEE5B-0B94-40E2-F294-789A75A6C992}"/>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6AD8804-D02F-C50F-5E0F-6F86E42196EB}"/>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F3109B04-4A77-2EA4-8879-D65F78D4C8CC}"/>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
            <a:extLst>
              <a:ext uri="{FF2B5EF4-FFF2-40B4-BE49-F238E27FC236}">
                <a16:creationId xmlns:a16="http://schemas.microsoft.com/office/drawing/2014/main" id="{030960FE-96A9-B837-7733-A4CE475FDF77}"/>
              </a:ext>
            </a:extLst>
          </p:cNvPr>
          <p:cNvSpPr>
            <a:spLocks noChangeArrowheads="1"/>
          </p:cNvSpPr>
          <p:nvPr/>
        </p:nvSpPr>
        <p:spPr bwMode="auto">
          <a:xfrm>
            <a:off x="4051301" y="3190876"/>
            <a:ext cx="5654675" cy="2688813"/>
          </a:xfrm>
          <a:prstGeom prst="rect">
            <a:avLst/>
          </a:prstGeom>
          <a:solidFill>
            <a:schemeClr val="bg1"/>
          </a:solidFill>
          <a:ln>
            <a:noFill/>
          </a:ln>
        </p:spPr>
        <p:txBody>
          <a:bodyPr>
            <a:spAutoFit/>
          </a:bodyPr>
          <a:lstStyle>
            <a:lvl1pPr>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pPr algn="just" rtl="1">
              <a:defRPr sz="2500">
                <a:solidFill>
                  <a:srgbClr val="FFFFFF"/>
                </a:solidFill>
                <a:latin typeface="Comfortaa Bold"/>
                <a:ea typeface="Comfortaa Bold"/>
                <a:cs typeface="Comfortaa Bold"/>
                <a:sym typeface="Comfortaa Bold"/>
              </a:defRPr>
            </a:pPr>
            <a:r>
              <a:rPr lang="en-US" altLang="en-US" sz="2812" b="1" dirty="0" err="1">
                <a:solidFill>
                  <a:srgbClr val="002060"/>
                </a:solidFill>
                <a:latin typeface="Simplified Arabic" panose="02020603050405020304" pitchFamily="18" charset="-78"/>
                <a:cs typeface="Simplified Arabic" panose="02020603050405020304" pitchFamily="18" charset="-78"/>
              </a:rPr>
              <a:t>السلامة</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العامة</a:t>
            </a:r>
            <a:r>
              <a:rPr lang="en-US" altLang="en-US" sz="2812" b="1" dirty="0">
                <a:solidFill>
                  <a:srgbClr val="002060"/>
                </a:solidFill>
                <a:latin typeface="Simplified Arabic" panose="02020603050405020304" pitchFamily="18" charset="-78"/>
                <a:cs typeface="Simplified Arabic" panose="02020603050405020304" pitchFamily="18" charset="-78"/>
              </a:rPr>
              <a:t> </a:t>
            </a:r>
          </a:p>
          <a:p>
            <a:pPr algn="just" rtl="1">
              <a:defRPr sz="2500">
                <a:solidFill>
                  <a:srgbClr val="FFFFFF"/>
                </a:solidFill>
                <a:latin typeface="Comfortaa Bold"/>
                <a:ea typeface="Comfortaa Bold"/>
                <a:cs typeface="Comfortaa Bold"/>
                <a:sym typeface="Comfortaa Bold"/>
              </a:defRPr>
            </a:pPr>
            <a:r>
              <a:rPr lang="en-US" altLang="en-US" sz="2812" b="1" dirty="0" err="1">
                <a:solidFill>
                  <a:srgbClr val="002060"/>
                </a:solidFill>
                <a:latin typeface="Simplified Arabic" panose="02020603050405020304" pitchFamily="18" charset="-78"/>
                <a:cs typeface="Simplified Arabic" panose="02020603050405020304" pitchFamily="18" charset="-78"/>
              </a:rPr>
              <a:t>رد</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فعل</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سلبي</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من</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المجتمع</a:t>
            </a:r>
            <a:r>
              <a:rPr lang="en-US" altLang="en-US" sz="2812" b="1" dirty="0">
                <a:solidFill>
                  <a:srgbClr val="002060"/>
                </a:solidFill>
                <a:latin typeface="Simplified Arabic" panose="02020603050405020304" pitchFamily="18" charset="-78"/>
                <a:cs typeface="Simplified Arabic" panose="02020603050405020304" pitchFamily="18" charset="-78"/>
              </a:rPr>
              <a:t> </a:t>
            </a:r>
          </a:p>
          <a:p>
            <a:pPr algn="just" rtl="1">
              <a:defRPr sz="2500">
                <a:solidFill>
                  <a:srgbClr val="FFFFFF"/>
                </a:solidFill>
                <a:latin typeface="Comfortaa Bold"/>
                <a:ea typeface="Comfortaa Bold"/>
                <a:cs typeface="Comfortaa Bold"/>
                <a:sym typeface="Comfortaa Bold"/>
              </a:defRPr>
            </a:pPr>
            <a:r>
              <a:rPr lang="en-US" altLang="en-US" sz="2812" b="1" dirty="0" err="1">
                <a:solidFill>
                  <a:srgbClr val="002060"/>
                </a:solidFill>
                <a:latin typeface="Simplified Arabic" panose="02020603050405020304" pitchFamily="18" charset="-78"/>
                <a:cs typeface="Simplified Arabic" panose="02020603050405020304" pitchFamily="18" charset="-78"/>
              </a:rPr>
              <a:t>خدمات</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مفقودة</a:t>
            </a:r>
            <a:r>
              <a:rPr lang="en-US" altLang="en-US" sz="2812" b="1" dirty="0">
                <a:solidFill>
                  <a:srgbClr val="002060"/>
                </a:solidFill>
                <a:latin typeface="Simplified Arabic" panose="02020603050405020304" pitchFamily="18" charset="-78"/>
                <a:cs typeface="Simplified Arabic" panose="02020603050405020304" pitchFamily="18" charset="-78"/>
              </a:rPr>
              <a:t> </a:t>
            </a:r>
          </a:p>
          <a:p>
            <a:pPr algn="just" rtl="1">
              <a:defRPr sz="2500">
                <a:solidFill>
                  <a:srgbClr val="FFFFFF"/>
                </a:solidFill>
                <a:latin typeface="Comfortaa Bold"/>
                <a:ea typeface="Comfortaa Bold"/>
                <a:cs typeface="Comfortaa Bold"/>
                <a:sym typeface="Comfortaa Bold"/>
              </a:defRPr>
            </a:pPr>
            <a:r>
              <a:rPr lang="ar-LB" altLang="en-US" sz="2812" b="1" dirty="0">
                <a:solidFill>
                  <a:srgbClr val="002060"/>
                </a:solidFill>
                <a:latin typeface="Simplified Arabic" panose="02020603050405020304" pitchFamily="18" charset="-78"/>
                <a:cs typeface="Simplified Arabic" panose="02020603050405020304" pitchFamily="18" charset="-78"/>
              </a:rPr>
              <a:t>ضعف الثقة</a:t>
            </a:r>
            <a:endParaRPr lang="en-US" altLang="en-US" sz="2812" b="1" dirty="0">
              <a:solidFill>
                <a:srgbClr val="002060"/>
              </a:solidFill>
              <a:latin typeface="Simplified Arabic" panose="02020603050405020304" pitchFamily="18" charset="-78"/>
              <a:cs typeface="Simplified Arabic" panose="02020603050405020304" pitchFamily="18" charset="-78"/>
            </a:endParaRPr>
          </a:p>
          <a:p>
            <a:pPr algn="just" rtl="1">
              <a:defRPr sz="2500">
                <a:solidFill>
                  <a:srgbClr val="FFFFFF"/>
                </a:solidFill>
                <a:latin typeface="Comfortaa Bold"/>
                <a:ea typeface="Comfortaa Bold"/>
                <a:cs typeface="Comfortaa Bold"/>
                <a:sym typeface="Comfortaa Bold"/>
              </a:defRPr>
            </a:pPr>
            <a:r>
              <a:rPr lang="ar-LB" altLang="en-US" sz="2812" b="1" dirty="0">
                <a:solidFill>
                  <a:srgbClr val="002060"/>
                </a:solidFill>
                <a:latin typeface="Simplified Arabic" panose="02020603050405020304" pitchFamily="18" charset="-78"/>
                <a:cs typeface="Simplified Arabic" panose="02020603050405020304" pitchFamily="18" charset="-78"/>
              </a:rPr>
              <a:t>عدم بناء موقع مؤثر وخلق إرث ومنهج </a:t>
            </a:r>
            <a:endParaRPr lang="en-US" altLang="en-US" sz="2812" b="1" dirty="0">
              <a:solidFill>
                <a:srgbClr val="002060"/>
              </a:solidFill>
              <a:latin typeface="Simplified Arabic" panose="02020603050405020304" pitchFamily="18" charset="-78"/>
              <a:cs typeface="Simplified Arabic" panose="02020603050405020304" pitchFamily="18" charset="-78"/>
            </a:endParaRPr>
          </a:p>
          <a:p>
            <a:pPr algn="just" rtl="1">
              <a:defRPr sz="2500">
                <a:solidFill>
                  <a:srgbClr val="FFFFFF"/>
                </a:solidFill>
                <a:latin typeface="Comfortaa Bold"/>
                <a:ea typeface="Comfortaa Bold"/>
                <a:cs typeface="Comfortaa Bold"/>
                <a:sym typeface="Comfortaa Bold"/>
              </a:defRPr>
            </a:pPr>
            <a:r>
              <a:rPr lang="en-US" altLang="en-US" sz="2812" b="1" dirty="0" err="1">
                <a:solidFill>
                  <a:srgbClr val="002060"/>
                </a:solidFill>
                <a:latin typeface="Simplified Arabic" panose="02020603050405020304" pitchFamily="18" charset="-78"/>
                <a:cs typeface="Simplified Arabic" panose="02020603050405020304" pitchFamily="18" charset="-78"/>
              </a:rPr>
              <a:t>فقد</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الدعم</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من</a:t>
            </a:r>
            <a:r>
              <a:rPr lang="en-US" altLang="en-US" sz="2812" b="1" dirty="0">
                <a:solidFill>
                  <a:srgbClr val="002060"/>
                </a:solidFill>
                <a:latin typeface="Simplified Arabic" panose="02020603050405020304" pitchFamily="18" charset="-78"/>
                <a:cs typeface="Simplified Arabic" panose="02020603050405020304" pitchFamily="18" charset="-78"/>
              </a:rPr>
              <a:t> </a:t>
            </a:r>
            <a:r>
              <a:rPr lang="en-US" altLang="en-US" sz="2812" b="1" dirty="0" err="1">
                <a:solidFill>
                  <a:srgbClr val="002060"/>
                </a:solidFill>
                <a:latin typeface="Simplified Arabic" panose="02020603050405020304" pitchFamily="18" charset="-78"/>
                <a:cs typeface="Simplified Arabic" panose="02020603050405020304" pitchFamily="18" charset="-78"/>
              </a:rPr>
              <a:t>المجتمع</a:t>
            </a:r>
            <a:endParaRPr lang="en-US" altLang="en-US" sz="2812" b="1" dirty="0">
              <a:solidFill>
                <a:srgbClr val="002060"/>
              </a:solidFill>
              <a:latin typeface="Simplified Arabic" panose="02020603050405020304" pitchFamily="18" charset="-78"/>
              <a:cs typeface="Simplified Arabic" panose="02020603050405020304" pitchFamily="18" charset="-78"/>
            </a:endParaRPr>
          </a:p>
        </p:txBody>
      </p:sp>
      <p:sp>
        <p:nvSpPr>
          <p:cNvPr id="13315" name="Rectangle 4">
            <a:extLst>
              <a:ext uri="{FF2B5EF4-FFF2-40B4-BE49-F238E27FC236}">
                <a16:creationId xmlns:a16="http://schemas.microsoft.com/office/drawing/2014/main" id="{E3B420E1-08B2-6830-600D-1BDFEA5064A3}"/>
              </a:ext>
            </a:extLst>
          </p:cNvPr>
          <p:cNvSpPr>
            <a:spLocks noChangeArrowheads="1"/>
          </p:cNvSpPr>
          <p:nvPr/>
        </p:nvSpPr>
        <p:spPr bwMode="auto">
          <a:xfrm>
            <a:off x="5332021" y="1519239"/>
            <a:ext cx="4373955" cy="1216025"/>
          </a:xfrm>
          <a:prstGeom prst="rect">
            <a:avLst/>
          </a:prstGeom>
          <a:solidFill>
            <a:schemeClr val="bg1"/>
          </a:solidFill>
          <a:ln>
            <a:noFill/>
          </a:ln>
        </p:spPr>
        <p:txBody>
          <a:bodyPr wrap="square">
            <a:spAutoFit/>
          </a:bodyPr>
          <a:lstStyle>
            <a:lvl1pPr>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pPr algn="just" rtl="1"/>
            <a:r>
              <a:rPr lang="ar-SA" altLang="en-US" sz="4400" b="1" dirty="0">
                <a:solidFill>
                  <a:srgbClr val="002060"/>
                </a:solidFill>
              </a:rPr>
              <a:t>الفرص الضائعة</a:t>
            </a:r>
            <a:r>
              <a:rPr lang="en-US" altLang="en-US" sz="4400" b="1" dirty="0">
                <a:solidFill>
                  <a:srgbClr val="002060"/>
                </a:solidFill>
              </a:rPr>
              <a:t> </a:t>
            </a:r>
          </a:p>
          <a:p>
            <a:pPr algn="l" rtl="1"/>
            <a:r>
              <a:rPr lang="en-US" altLang="en-US" dirty="0">
                <a:solidFill>
                  <a:srgbClr val="002060"/>
                </a:solidFill>
              </a:rPr>
              <a:t>		</a:t>
            </a:r>
            <a:r>
              <a:rPr lang="ar-SA" altLang="en-US" dirty="0">
                <a:solidFill>
                  <a:srgbClr val="002060"/>
                </a:solidFill>
              </a:rPr>
              <a:t>لعدم التواصل</a:t>
            </a:r>
            <a:endParaRPr lang="en-US" altLang="en-US" dirty="0">
              <a:solidFill>
                <a:srgbClr val="002060"/>
              </a:solidFill>
            </a:endParaRPr>
          </a:p>
        </p:txBody>
      </p:sp>
      <p:sp>
        <p:nvSpPr>
          <p:cNvPr id="2" name="TextBox 1">
            <a:extLst>
              <a:ext uri="{FF2B5EF4-FFF2-40B4-BE49-F238E27FC236}">
                <a16:creationId xmlns:a16="http://schemas.microsoft.com/office/drawing/2014/main" id="{6353743C-BF38-A0F5-6700-AABB42C0F5BA}"/>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893C2F13-351C-ED07-F8EE-EA98D70DE44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4" name="Rectangle 3">
            <a:extLst>
              <a:ext uri="{FF2B5EF4-FFF2-40B4-BE49-F238E27FC236}">
                <a16:creationId xmlns:a16="http://schemas.microsoft.com/office/drawing/2014/main" id="{41F2A9C7-B43D-76D0-ED7B-F55294A19A06}"/>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5" name="TextBox 4">
            <a:extLst>
              <a:ext uri="{FF2B5EF4-FFF2-40B4-BE49-F238E27FC236}">
                <a16:creationId xmlns:a16="http://schemas.microsoft.com/office/drawing/2014/main" id="{C40FF665-E249-BF2C-AC76-D37EEC0C11B6}"/>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10442A25-74C8-A586-F5D3-A644E6FC4FCE}"/>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CF2B4A9F-8D11-E6A8-62A0-D4848BE57430}"/>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2">
            <a:extLst>
              <a:ext uri="{FF2B5EF4-FFF2-40B4-BE49-F238E27FC236}">
                <a16:creationId xmlns:a16="http://schemas.microsoft.com/office/drawing/2014/main" id="{4E6F01A8-B2FD-F153-292F-A13E8974617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fld id="{C02AB407-3B41-487C-9619-109B5FA37116}" type="slidenum">
              <a:rPr lang="en-US" altLang="en-US" sz="900">
                <a:solidFill>
                  <a:srgbClr val="898989"/>
                </a:solidFill>
              </a:rPr>
              <a:pPr/>
              <a:t>49</a:t>
            </a:fld>
            <a:endParaRPr lang="en-US" altLang="en-US" sz="900">
              <a:solidFill>
                <a:srgbClr val="898989"/>
              </a:solidFill>
            </a:endParaRPr>
          </a:p>
        </p:txBody>
      </p:sp>
      <p:sp>
        <p:nvSpPr>
          <p:cNvPr id="4" name="Shape 199">
            <a:extLst>
              <a:ext uri="{FF2B5EF4-FFF2-40B4-BE49-F238E27FC236}">
                <a16:creationId xmlns:a16="http://schemas.microsoft.com/office/drawing/2014/main" id="{4C16CD39-36E7-A4C4-825C-596E89E3B56B}"/>
              </a:ext>
            </a:extLst>
          </p:cNvPr>
          <p:cNvSpPr/>
          <p:nvPr/>
        </p:nvSpPr>
        <p:spPr>
          <a:xfrm>
            <a:off x="8942294" y="3184829"/>
            <a:ext cx="1746662" cy="648832"/>
          </a:xfrm>
          <a:prstGeom prst="rect">
            <a:avLst/>
          </a:prstGeom>
          <a:solidFill>
            <a:schemeClr val="bg1"/>
          </a:solidFill>
          <a:ln w="12700">
            <a:miter lim="400000"/>
          </a:ln>
          <a:extLst>
            <a:ext uri="{C572A759-6A51-4108-AA02-DFA0A04FC94B}"/>
          </a:extLst>
        </p:spPr>
        <p:txBody>
          <a:bodyPr wrap="square" lIns="35719" tIns="35719" rIns="35719" bIns="35719" anchor="ctr">
            <a:spAutoFit/>
          </a:bodyPr>
          <a:lstStyle/>
          <a:p>
            <a:pPr algn="r">
              <a:lnSpc>
                <a:spcPct val="80000"/>
              </a:lnSpc>
              <a:defRPr sz="6500">
                <a:solidFill>
                  <a:srgbClr val="FFFFFF"/>
                </a:solidFill>
                <a:latin typeface="Frutiger CE 45 Light"/>
                <a:ea typeface="Frutiger CE 45 Light"/>
                <a:cs typeface="Frutiger CE 45 Light"/>
                <a:sym typeface="Frutiger CE 45 Light"/>
              </a:defRPr>
            </a:pPr>
            <a:r>
              <a:rPr lang="en-US" sz="4570" b="1" err="1">
                <a:solidFill>
                  <a:srgbClr val="002060"/>
                </a:solidFill>
                <a:latin typeface="Frutiger CE 45 Light"/>
                <a:ea typeface="Frutiger CE 45 Light"/>
                <a:cs typeface="Frutiger CE 45 Light"/>
                <a:sym typeface="Frutiger CE 45 Light"/>
              </a:rPr>
              <a:t>الفوائد</a:t>
            </a:r>
            <a:endParaRPr lang="ar-LB" sz="4570" b="1">
              <a:solidFill>
                <a:srgbClr val="002060"/>
              </a:solidFill>
              <a:latin typeface="Frutiger CE 45 Light"/>
              <a:ea typeface="Frutiger CE 45 Light"/>
              <a:cs typeface="Frutiger CE 45 Light"/>
              <a:sym typeface="Frutiger CE 45 Light"/>
            </a:endParaRPr>
          </a:p>
        </p:txBody>
      </p:sp>
      <p:sp>
        <p:nvSpPr>
          <p:cNvPr id="14340" name="Shape 200">
            <a:extLst>
              <a:ext uri="{FF2B5EF4-FFF2-40B4-BE49-F238E27FC236}">
                <a16:creationId xmlns:a16="http://schemas.microsoft.com/office/drawing/2014/main" id="{2142716E-8267-45A1-7628-EE5F86B43609}"/>
              </a:ext>
            </a:extLst>
          </p:cNvPr>
          <p:cNvSpPr>
            <a:spLocks noChangeArrowheads="1"/>
          </p:cNvSpPr>
          <p:nvPr/>
        </p:nvSpPr>
        <p:spPr bwMode="auto">
          <a:xfrm>
            <a:off x="2170216" y="1581792"/>
            <a:ext cx="5588000" cy="4503738"/>
          </a:xfrm>
          <a:prstGeom prst="rect">
            <a:avLst/>
          </a:prstGeom>
          <a:solidFill>
            <a:schemeClr val="bg1"/>
          </a:solidFill>
          <a:ln>
            <a:noFill/>
          </a:ln>
        </p:spPr>
        <p:txBody>
          <a:bodyPr lIns="35719" tIns="35719" rIns="35719" bIns="35719" anchor="ctr">
            <a:spAutoFit/>
          </a:bodyPr>
          <a:lstStyle>
            <a:lvl1pPr marL="342900" indent="-342900">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فهم الإنجازات المراد تحقيقها</a:t>
            </a:r>
            <a:endParaRPr lang="en-US"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التأثير لإقامة علاقات على أساس إيجابي</a:t>
            </a:r>
            <a:endParaRPr lang="en-US"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بناء الحوار للتوصل إلى أعلى درجات التفاهم </a:t>
            </a:r>
            <a:endParaRPr lang="en-US"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أكبر تأثير لتحقيق النجاح </a:t>
            </a:r>
            <a:endParaRPr lang="en-US"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بناء علاقات فعالة طويلة الأمد</a:t>
            </a:r>
            <a:endParaRPr lang="en-US"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تأسيس الاحتراف</a:t>
            </a: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خلق وتوطيد الثقة</a:t>
            </a: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بناء روابط أفضل</a:t>
            </a: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تخطي المصاعب</a:t>
            </a: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مشاركة أفضل</a:t>
            </a: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زيادة النجاح وتأمين الوضوح</a:t>
            </a:r>
          </a:p>
          <a:p>
            <a:pPr algn="r" rtl="1">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خلق الرضا الذاتي</a:t>
            </a:r>
          </a:p>
        </p:txBody>
      </p:sp>
      <p:sp>
        <p:nvSpPr>
          <p:cNvPr id="2" name="TextBox 1">
            <a:extLst>
              <a:ext uri="{FF2B5EF4-FFF2-40B4-BE49-F238E27FC236}">
                <a16:creationId xmlns:a16="http://schemas.microsoft.com/office/drawing/2014/main" id="{25D96439-D1C2-7E1D-FBC6-73B5DBD2209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19B07558-69F4-7EA9-C0FD-6B3B6C5AF69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EBA90CFD-A8A0-DFB1-3B76-1B6FAFE0F02C}"/>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A2A367C-2166-E568-72CA-46D840F26442}"/>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338084A-9D9D-96AD-C57A-6DF625194F20}"/>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F61F798C-61F0-CC44-900F-224C8D0107C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Slide Number Placeholder 2">
            <a:extLst>
              <a:ext uri="{FF2B5EF4-FFF2-40B4-BE49-F238E27FC236}">
                <a16:creationId xmlns:a16="http://schemas.microsoft.com/office/drawing/2014/main" id="{4E6F01A8-B2FD-F153-292F-A13E89746171}"/>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fld id="{C02AB407-3B41-487C-9619-109B5FA37116}" type="slidenum">
              <a:rPr lang="en-US" altLang="en-US" sz="900">
                <a:solidFill>
                  <a:srgbClr val="898989"/>
                </a:solidFill>
              </a:rPr>
              <a:pPr/>
              <a:t>50</a:t>
            </a:fld>
            <a:endParaRPr lang="en-US" altLang="en-US" sz="900">
              <a:solidFill>
                <a:srgbClr val="898989"/>
              </a:solidFill>
            </a:endParaRPr>
          </a:p>
        </p:txBody>
      </p:sp>
      <p:sp>
        <p:nvSpPr>
          <p:cNvPr id="4" name="Shape 199">
            <a:extLst>
              <a:ext uri="{FF2B5EF4-FFF2-40B4-BE49-F238E27FC236}">
                <a16:creationId xmlns:a16="http://schemas.microsoft.com/office/drawing/2014/main" id="{4C16CD39-36E7-A4C4-825C-596E89E3B56B}"/>
              </a:ext>
            </a:extLst>
          </p:cNvPr>
          <p:cNvSpPr/>
          <p:nvPr/>
        </p:nvSpPr>
        <p:spPr>
          <a:xfrm>
            <a:off x="8942294" y="3184829"/>
            <a:ext cx="1746662" cy="648832"/>
          </a:xfrm>
          <a:prstGeom prst="rect">
            <a:avLst/>
          </a:prstGeom>
          <a:solidFill>
            <a:schemeClr val="bg1"/>
          </a:solidFill>
          <a:ln w="12700">
            <a:miter lim="400000"/>
          </a:ln>
          <a:extLst>
            <a:ext uri="{C572A759-6A51-4108-AA02-DFA0A04FC94B}"/>
          </a:extLst>
        </p:spPr>
        <p:txBody>
          <a:bodyPr wrap="square" lIns="35719" tIns="35719" rIns="35719" bIns="35719" anchor="ctr">
            <a:spAutoFit/>
          </a:bodyPr>
          <a:lstStyle/>
          <a:p>
            <a:pPr algn="r">
              <a:lnSpc>
                <a:spcPct val="80000"/>
              </a:lnSpc>
              <a:defRPr sz="6500">
                <a:solidFill>
                  <a:srgbClr val="FFFFFF"/>
                </a:solidFill>
                <a:latin typeface="Frutiger CE 45 Light"/>
                <a:ea typeface="Frutiger CE 45 Light"/>
                <a:cs typeface="Frutiger CE 45 Light"/>
                <a:sym typeface="Frutiger CE 45 Light"/>
              </a:defRPr>
            </a:pPr>
            <a:r>
              <a:rPr lang="en-US" sz="4570" b="1" err="1">
                <a:solidFill>
                  <a:srgbClr val="002060"/>
                </a:solidFill>
                <a:latin typeface="Frutiger CE 45 Light"/>
                <a:ea typeface="Frutiger CE 45 Light"/>
                <a:cs typeface="Frutiger CE 45 Light"/>
                <a:sym typeface="Frutiger CE 45 Light"/>
              </a:rPr>
              <a:t>الفوائد</a:t>
            </a:r>
            <a:endParaRPr lang="ar-LB" sz="4570" b="1">
              <a:solidFill>
                <a:srgbClr val="002060"/>
              </a:solidFill>
              <a:latin typeface="Frutiger CE 45 Light"/>
              <a:ea typeface="Frutiger CE 45 Light"/>
              <a:cs typeface="Frutiger CE 45 Light"/>
              <a:sym typeface="Frutiger CE 45 Light"/>
            </a:endParaRPr>
          </a:p>
        </p:txBody>
      </p:sp>
      <p:sp>
        <p:nvSpPr>
          <p:cNvPr id="14340" name="Shape 200">
            <a:extLst>
              <a:ext uri="{FF2B5EF4-FFF2-40B4-BE49-F238E27FC236}">
                <a16:creationId xmlns:a16="http://schemas.microsoft.com/office/drawing/2014/main" id="{2142716E-8267-45A1-7628-EE5F86B43609}"/>
              </a:ext>
            </a:extLst>
          </p:cNvPr>
          <p:cNvSpPr>
            <a:spLocks noChangeArrowheads="1"/>
          </p:cNvSpPr>
          <p:nvPr/>
        </p:nvSpPr>
        <p:spPr bwMode="auto">
          <a:xfrm>
            <a:off x="2170216" y="2504931"/>
            <a:ext cx="5588000" cy="2657459"/>
          </a:xfrm>
          <a:prstGeom prst="rect">
            <a:avLst/>
          </a:prstGeom>
          <a:solidFill>
            <a:schemeClr val="bg1"/>
          </a:solidFill>
          <a:ln>
            <a:noFill/>
          </a:ln>
        </p:spPr>
        <p:txBody>
          <a:bodyPr lIns="35719" tIns="35719" rIns="35719" bIns="35719" anchor="ctr">
            <a:spAutoFit/>
          </a:bodyPr>
          <a:lstStyle>
            <a:lvl1pPr marL="342900" indent="-342900">
              <a:defRPr sz="2800">
                <a:solidFill>
                  <a:schemeClr val="tx1"/>
                </a:solidFill>
                <a:latin typeface="Times" panose="02020603060405020304" pitchFamily="18" charset="0"/>
              </a:defRPr>
            </a:lvl1pPr>
            <a:lvl2pPr marL="742950" indent="-285750">
              <a:defRPr sz="2800">
                <a:solidFill>
                  <a:schemeClr val="tx1"/>
                </a:solidFill>
                <a:latin typeface="Times" panose="02020603060405020304" pitchFamily="18" charset="0"/>
              </a:defRPr>
            </a:lvl2pPr>
            <a:lvl3pPr marL="1143000" indent="-228600">
              <a:defRPr sz="2800">
                <a:solidFill>
                  <a:schemeClr val="tx1"/>
                </a:solidFill>
                <a:latin typeface="Times" panose="02020603060405020304" pitchFamily="18" charset="0"/>
              </a:defRPr>
            </a:lvl3pPr>
            <a:lvl4pPr marL="1600200" indent="-228600">
              <a:defRPr sz="2800">
                <a:solidFill>
                  <a:schemeClr val="tx1"/>
                </a:solidFill>
                <a:latin typeface="Times" panose="02020603060405020304" pitchFamily="18" charset="0"/>
              </a:defRPr>
            </a:lvl4pPr>
            <a:lvl5pPr marL="2057400" indent="-228600">
              <a:defRPr sz="2800">
                <a:solidFill>
                  <a:schemeClr val="tx1"/>
                </a:solidFill>
                <a:latin typeface="Times" panose="02020603060405020304" pitchFamily="18" charset="0"/>
              </a:defRPr>
            </a:lvl5pPr>
            <a:lvl6pPr marL="2514600" indent="-228600" eaLnBrk="0" fontAlgn="base" hangingPunct="0">
              <a:spcBef>
                <a:spcPct val="0"/>
              </a:spcBef>
              <a:spcAft>
                <a:spcPct val="0"/>
              </a:spcAft>
              <a:defRPr sz="2800">
                <a:solidFill>
                  <a:schemeClr val="tx1"/>
                </a:solidFill>
                <a:latin typeface="Times" panose="02020603060405020304" pitchFamily="18" charset="0"/>
              </a:defRPr>
            </a:lvl6pPr>
            <a:lvl7pPr marL="2971800" indent="-228600" eaLnBrk="0" fontAlgn="base" hangingPunct="0">
              <a:spcBef>
                <a:spcPct val="0"/>
              </a:spcBef>
              <a:spcAft>
                <a:spcPct val="0"/>
              </a:spcAft>
              <a:defRPr sz="2800">
                <a:solidFill>
                  <a:schemeClr val="tx1"/>
                </a:solidFill>
                <a:latin typeface="Times" panose="02020603060405020304" pitchFamily="18" charset="0"/>
              </a:defRPr>
            </a:lvl7pPr>
            <a:lvl8pPr marL="3429000" indent="-228600" eaLnBrk="0" fontAlgn="base" hangingPunct="0">
              <a:spcBef>
                <a:spcPct val="0"/>
              </a:spcBef>
              <a:spcAft>
                <a:spcPct val="0"/>
              </a:spcAft>
              <a:defRPr sz="2800">
                <a:solidFill>
                  <a:schemeClr val="tx1"/>
                </a:solidFill>
                <a:latin typeface="Times" panose="02020603060405020304" pitchFamily="18" charset="0"/>
              </a:defRPr>
            </a:lvl8pPr>
            <a:lvl9pPr marL="3886200" indent="-228600" eaLnBrk="0" fontAlgn="base" hangingPunct="0">
              <a:spcBef>
                <a:spcPct val="0"/>
              </a:spcBef>
              <a:spcAft>
                <a:spcPct val="0"/>
              </a:spcAft>
              <a:defRPr sz="2800">
                <a:solidFill>
                  <a:schemeClr val="tx1"/>
                </a:solidFill>
                <a:latin typeface="Times" panose="02020603060405020304" pitchFamily="18" charset="0"/>
              </a:defRPr>
            </a:lvl9pPr>
          </a:lstStyle>
          <a:p>
            <a:pPr marL="0" indent="0" algn="r" rtl="1">
              <a:buSzPct val="75000"/>
            </a:pPr>
            <a:endPar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تبادل الأخبار والأحداث القادمة </a:t>
            </a: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برامج جديدة ومبادرات مستدامة التحديثات الهامة والنجاحات </a:t>
            </a: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استعادة الثقة بين السكان </a:t>
            </a:r>
          </a:p>
          <a:p>
            <a:pPr algn="r" rtl="1">
              <a:buSzPct val="75000"/>
              <a:buFont typeface="Wingdings" panose="05000000000000000000" pitchFamily="2" charset="2"/>
              <a:buChar char="ü"/>
            </a:pPr>
            <a:r>
              <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rPr>
              <a:t>إشراك الجمهور</a:t>
            </a:r>
            <a:endParaRPr lang="en-US"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a:p>
            <a:pPr marL="0" indent="0" algn="r" rtl="1">
              <a:buSzPct val="75000"/>
            </a:pPr>
            <a:endParaRPr lang="ar-LB" altLang="en-US" sz="2400" b="1" dirty="0">
              <a:solidFill>
                <a:srgbClr val="002060"/>
              </a:solidFill>
              <a:latin typeface="Simplified Arabic" panose="02020603050405020304" pitchFamily="18" charset="-78"/>
              <a:ea typeface="Comfortaa Bold"/>
              <a:cs typeface="Simplified Arabic" panose="02020603050405020304" pitchFamily="18" charset="-78"/>
              <a:sym typeface="Comfortaa Bold"/>
            </a:endParaRPr>
          </a:p>
        </p:txBody>
      </p:sp>
      <p:sp>
        <p:nvSpPr>
          <p:cNvPr id="2" name="TextBox 1">
            <a:extLst>
              <a:ext uri="{FF2B5EF4-FFF2-40B4-BE49-F238E27FC236}">
                <a16:creationId xmlns:a16="http://schemas.microsoft.com/office/drawing/2014/main" id="{25D96439-D1C2-7E1D-FBC6-73B5DBD2209C}"/>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3" name="Picture 2">
            <a:extLst>
              <a:ext uri="{FF2B5EF4-FFF2-40B4-BE49-F238E27FC236}">
                <a16:creationId xmlns:a16="http://schemas.microsoft.com/office/drawing/2014/main" id="{19B07558-69F4-7EA9-C0FD-6B3B6C5AF69A}"/>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EBA90CFD-A8A0-DFB1-3B76-1B6FAFE0F02C}"/>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6A2A367C-2166-E568-72CA-46D840F26442}"/>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6338084A-9D9D-96AD-C57A-6DF625194F20}"/>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F61F798C-61F0-CC44-900F-224C8D0107CE}"/>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extLst>
      <p:ext uri="{BB962C8B-B14F-4D97-AF65-F5344CB8AC3E}">
        <p14:creationId xmlns:p14="http://schemas.microsoft.com/office/powerpoint/2010/main" val="1684658365"/>
      </p:ext>
    </p:extLst>
  </p:cSld>
  <p:clrMapOvr>
    <a:masterClrMapping/>
  </p:clrMapOvr>
  <p:transition spd="slow">
    <p:comb/>
  </p:transition>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1">
            <a:extLst>
              <a:ext uri="{FF2B5EF4-FFF2-40B4-BE49-F238E27FC236}">
                <a16:creationId xmlns:a16="http://schemas.microsoft.com/office/drawing/2014/main" id="{93C32FE1-F29E-B9A4-0373-40E34FEF5722}"/>
              </a:ext>
            </a:extLst>
          </p:cNvPr>
          <p:cNvSpPr>
            <a:spLocks noChangeArrowheads="1"/>
          </p:cNvSpPr>
          <p:nvPr/>
        </p:nvSpPr>
        <p:spPr bwMode="auto">
          <a:xfrm>
            <a:off x="2315688" y="1658700"/>
            <a:ext cx="8047512" cy="3200876"/>
          </a:xfrm>
          <a:prstGeom prst="rect">
            <a:avLst/>
          </a:prstGeom>
          <a:solidFill>
            <a:schemeClr val="bg1"/>
          </a:solidFill>
          <a:ln>
            <a:noFill/>
          </a:ln>
          <a:effectLst/>
        </p:spPr>
        <p:txBody>
          <a:bodyPr wrap="square" lIns="0" tIns="0" rIns="0" bIns="0" anchor="ctr">
            <a:spAutoFit/>
          </a:bodyPr>
          <a:lstStyle/>
          <a:p>
            <a:pPr algn="r" rtl="1">
              <a:defRPr/>
            </a:pPr>
            <a:r>
              <a:rPr lang="en-US" altLang="en-US" sz="3200" dirty="0">
                <a:latin typeface="inherit"/>
                <a:cs typeface="Arial" panose="020B0604020202020204" pitchFamily="34" charset="0"/>
              </a:rPr>
              <a:t> </a:t>
            </a:r>
            <a:endParaRPr lang="ar-EG" altLang="en-US" sz="3200" dirty="0">
              <a:latin typeface="inherit"/>
              <a:cs typeface="Arial" panose="020B0604020202020204" pitchFamily="34" charset="0"/>
            </a:endParaRPr>
          </a:p>
          <a:p>
            <a:pPr algn="r" rtl="1">
              <a:defRPr/>
            </a:pPr>
            <a:r>
              <a:rPr lang="ar-EG" altLang="en-US" sz="3200" dirty="0">
                <a:latin typeface="inherit"/>
                <a:cs typeface="Arial" panose="020B0604020202020204" pitchFamily="34" charset="0"/>
              </a:rPr>
              <a:t> ن</a:t>
            </a:r>
            <a:r>
              <a:rPr lang="ar-SA" altLang="en-US" sz="3200" dirty="0">
                <a:latin typeface="inherit"/>
              </a:rPr>
              <a:t>تعلم أن الناس سوف ينسوا ما قلته، </a:t>
            </a:r>
            <a:endParaRPr lang="en-US" altLang="en-US" sz="3200" dirty="0">
              <a:latin typeface="inherit"/>
              <a:cs typeface="Arial" panose="020B0604020202020204" pitchFamily="34" charset="0"/>
            </a:endParaRPr>
          </a:p>
          <a:p>
            <a:pPr algn="ctr" rtl="1">
              <a:defRPr/>
            </a:pPr>
            <a:r>
              <a:rPr lang="en-US" altLang="en-US" sz="3200" dirty="0">
                <a:latin typeface="inherit"/>
                <a:cs typeface="Arial" panose="020B0604020202020204" pitchFamily="34" charset="0"/>
              </a:rPr>
              <a:t> </a:t>
            </a:r>
            <a:r>
              <a:rPr lang="ar-EG" altLang="en-US" sz="3200" dirty="0">
                <a:latin typeface="inherit"/>
                <a:cs typeface="Arial" panose="020B0604020202020204" pitchFamily="34" charset="0"/>
              </a:rPr>
              <a:t>		</a:t>
            </a:r>
            <a:r>
              <a:rPr lang="ar-SA" altLang="en-US" sz="3200" dirty="0">
                <a:latin typeface="inherit"/>
              </a:rPr>
              <a:t>الناس سوف ينسوا ما فعلته</a:t>
            </a:r>
            <a:r>
              <a:rPr lang="ar-SA" altLang="en-US" sz="3600" b="1" dirty="0">
                <a:latin typeface="inherit"/>
              </a:rPr>
              <a:t>، </a:t>
            </a:r>
            <a:endParaRPr lang="en-US" altLang="en-US" sz="3600" b="1" dirty="0">
              <a:latin typeface="inherit"/>
              <a:cs typeface="Arial" panose="020B0604020202020204" pitchFamily="34" charset="0"/>
            </a:endParaRPr>
          </a:p>
          <a:p>
            <a:pPr algn="r" rtl="1">
              <a:defRPr/>
            </a:pPr>
            <a:endParaRPr lang="ar-EG" altLang="en-US" sz="3600" b="1" dirty="0">
              <a:latin typeface="inherit"/>
              <a:cs typeface="Arial" panose="020B0604020202020204" pitchFamily="34" charset="0"/>
            </a:endParaRPr>
          </a:p>
          <a:p>
            <a:pPr algn="ctr" rtl="1">
              <a:defRPr/>
            </a:pPr>
            <a:r>
              <a:rPr lang="en-US" altLang="en-US" sz="3600" b="1" dirty="0">
                <a:solidFill>
                  <a:srgbClr val="C00000"/>
                </a:solidFill>
                <a:latin typeface="inherit"/>
                <a:cs typeface="Arial" panose="020B0604020202020204" pitchFamily="34" charset="0"/>
              </a:rPr>
              <a:t> </a:t>
            </a:r>
            <a:r>
              <a:rPr lang="ar-SA" altLang="en-US" sz="3600" b="1" dirty="0">
                <a:solidFill>
                  <a:srgbClr val="C00000"/>
                </a:solidFill>
                <a:latin typeface="inherit"/>
              </a:rPr>
              <a:t>لكن الناس لن ينسوا أبداً كيف جعلتهم يشعرون</a:t>
            </a:r>
            <a:endParaRPr lang="ar-EG" altLang="en-US" sz="3600" b="1" dirty="0">
              <a:solidFill>
                <a:srgbClr val="C00000"/>
              </a:solidFill>
              <a:latin typeface="inherit"/>
            </a:endParaRPr>
          </a:p>
          <a:p>
            <a:pPr algn="r" rtl="1">
              <a:defRPr/>
            </a:pPr>
            <a:endParaRPr lang="en-US" altLang="en-US" sz="3600" b="1" dirty="0">
              <a:solidFill>
                <a:srgbClr val="C00000"/>
              </a:solidFill>
              <a:latin typeface="inherit"/>
              <a:cs typeface="Arial" panose="020B0604020202020204" pitchFamily="34" charset="0"/>
            </a:endParaRPr>
          </a:p>
        </p:txBody>
      </p:sp>
      <p:sp>
        <p:nvSpPr>
          <p:cNvPr id="2" name="TextBox 1">
            <a:extLst>
              <a:ext uri="{FF2B5EF4-FFF2-40B4-BE49-F238E27FC236}">
                <a16:creationId xmlns:a16="http://schemas.microsoft.com/office/drawing/2014/main" id="{F9B8A5A3-5845-F478-9234-7F9B7203C49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pic>
        <p:nvPicPr>
          <p:cNvPr id="4" name="Picture 3">
            <a:extLst>
              <a:ext uri="{FF2B5EF4-FFF2-40B4-BE49-F238E27FC236}">
                <a16:creationId xmlns:a16="http://schemas.microsoft.com/office/drawing/2014/main" id="{912CC571-7356-D5E3-E531-E65488D39415}"/>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5" name="Rectangle 4">
            <a:extLst>
              <a:ext uri="{FF2B5EF4-FFF2-40B4-BE49-F238E27FC236}">
                <a16:creationId xmlns:a16="http://schemas.microsoft.com/office/drawing/2014/main" id="{C06F177D-C81F-922F-19E8-4DB471313971}"/>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6" name="TextBox 5">
            <a:extLst>
              <a:ext uri="{FF2B5EF4-FFF2-40B4-BE49-F238E27FC236}">
                <a16:creationId xmlns:a16="http://schemas.microsoft.com/office/drawing/2014/main" id="{4404EA3F-24C6-D6B8-A6CE-B8D92C97AF43}"/>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DAB90FB4-406D-0C90-418F-0092485ED7DE}"/>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BDC13E6B-C6C0-F15E-117A-B02E604C14A0}"/>
              </a:ext>
            </a:extLst>
          </p:cNvPr>
          <p:cNvSpPr txBox="1"/>
          <p:nvPr/>
        </p:nvSpPr>
        <p:spPr>
          <a:xfrm>
            <a:off x="1630612" y="272562"/>
            <a:ext cx="5031445" cy="523220"/>
          </a:xfrm>
          <a:prstGeom prst="rect">
            <a:avLst/>
          </a:prstGeom>
          <a:noFill/>
        </p:spPr>
        <p:txBody>
          <a:bodyPr wrap="square" rtlCol="0">
            <a:spAutoFit/>
          </a:bodyPr>
          <a:lstStyle/>
          <a:p>
            <a:r>
              <a:rPr lang="ar-EG" sz="2800" b="1" dirty="0">
                <a:solidFill>
                  <a:schemeClr val="bg1"/>
                </a:solidFill>
                <a:latin typeface="Times New Roman" panose="02020603050405020304" pitchFamily="18" charset="0"/>
                <a:cs typeface="Times New Roman" panose="02020603050405020304" pitchFamily="18" charset="0"/>
              </a:rPr>
              <a:t>عملية التواصل </a:t>
            </a:r>
          </a:p>
        </p:txBody>
      </p:sp>
    </p:spTree>
  </p:cSld>
  <p:clrMapOvr>
    <a:masterClrMapping/>
  </p:clrMapOvr>
  <p:transition spd="slow">
    <p:comb/>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133854" y="1397680"/>
            <a:ext cx="4955591"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9" name="Rectangle 28">
            <a:extLst>
              <a:ext uri="{FF2B5EF4-FFF2-40B4-BE49-F238E27FC236}">
                <a16:creationId xmlns:a16="http://schemas.microsoft.com/office/drawing/2014/main" id="{25E018C8-E6D9-8F68-BAC6-E298E84AEBAC}"/>
              </a:ext>
            </a:extLst>
          </p:cNvPr>
          <p:cNvSpPr/>
          <p:nvPr/>
        </p:nvSpPr>
        <p:spPr>
          <a:xfrm flipV="1">
            <a:off x="-609600" y="556144"/>
            <a:ext cx="975269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463AFD8-665B-42E5-D694-594CE30B4B07}"/>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3" name="Rectangle 2">
            <a:extLst>
              <a:ext uri="{FF2B5EF4-FFF2-40B4-BE49-F238E27FC236}">
                <a16:creationId xmlns:a16="http://schemas.microsoft.com/office/drawing/2014/main" id="{5011EDF3-EC68-C23A-2F4F-E2AF694C26D0}"/>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10" name="TextBox 9">
            <a:extLst>
              <a:ext uri="{FF2B5EF4-FFF2-40B4-BE49-F238E27FC236}">
                <a16:creationId xmlns:a16="http://schemas.microsoft.com/office/drawing/2014/main" id="{1C96AA3A-0B40-52E2-3E12-275277CE80FD}"/>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E9E8AB1B-045F-B5A9-4743-218349515584}"/>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pic>
        <p:nvPicPr>
          <p:cNvPr id="13" name="Picture 12" descr="A book cover with a person walking on a head&#10;&#10;Description automatically generated">
            <a:extLst>
              <a:ext uri="{FF2B5EF4-FFF2-40B4-BE49-F238E27FC236}">
                <a16:creationId xmlns:a16="http://schemas.microsoft.com/office/drawing/2014/main" id="{DA8DD008-AD45-C319-7A16-D5A5E6F53F4A}"/>
              </a:ext>
            </a:extLst>
          </p:cNvPr>
          <p:cNvPicPr>
            <a:picLocks noChangeAspect="1"/>
          </p:cNvPicPr>
          <p:nvPr/>
        </p:nvPicPr>
        <p:blipFill rotWithShape="1">
          <a:blip r:embed="rId3">
            <a:extLst>
              <a:ext uri="{28A0092B-C50C-407E-A947-70E740481C1C}">
                <a14:useLocalDpi xmlns:a14="http://schemas.microsoft.com/office/drawing/2010/main" val="0"/>
              </a:ext>
            </a:extLst>
          </a:blip>
          <a:srcRect t="50220"/>
          <a:stretch/>
        </p:blipFill>
        <p:spPr>
          <a:xfrm flipH="1">
            <a:off x="6205277" y="1378706"/>
            <a:ext cx="5472684" cy="3413947"/>
          </a:xfrm>
          <a:prstGeom prst="rect">
            <a:avLst/>
          </a:prstGeom>
        </p:spPr>
      </p:pic>
      <p:sp>
        <p:nvSpPr>
          <p:cNvPr id="5" name="TextBox 4">
            <a:extLst>
              <a:ext uri="{FF2B5EF4-FFF2-40B4-BE49-F238E27FC236}">
                <a16:creationId xmlns:a16="http://schemas.microsoft.com/office/drawing/2014/main" id="{FE5EB318-9BC2-40BE-6C82-06426C3B5AEB}"/>
              </a:ext>
            </a:extLst>
          </p:cNvPr>
          <p:cNvSpPr txBox="1"/>
          <p:nvPr/>
        </p:nvSpPr>
        <p:spPr>
          <a:xfrm>
            <a:off x="8107016" y="15905"/>
            <a:ext cx="1115474" cy="646331"/>
          </a:xfrm>
          <a:prstGeom prst="rect">
            <a:avLst/>
          </a:prstGeom>
          <a:noFill/>
        </p:spPr>
        <p:txBody>
          <a:bodyPr wrap="square" rtlCol="0">
            <a:spAutoFit/>
          </a:bodyPr>
          <a:lstStyle/>
          <a:p>
            <a:pPr algn="r" rtl="1"/>
            <a:r>
              <a:rPr lang="ar-EG" sz="3600" b="1" dirty="0">
                <a:solidFill>
                  <a:schemeClr val="bg1"/>
                </a:solidFill>
                <a:latin typeface="Times New Roman" panose="02020603050405020304" pitchFamily="18" charset="0"/>
                <a:cs typeface="Times New Roman" panose="02020603050405020304" pitchFamily="18" charset="0"/>
              </a:rPr>
              <a:t>خاتمة</a:t>
            </a:r>
          </a:p>
        </p:txBody>
      </p:sp>
      <p:sp>
        <p:nvSpPr>
          <p:cNvPr id="7" name="Rectangle 6">
            <a:extLst>
              <a:ext uri="{FF2B5EF4-FFF2-40B4-BE49-F238E27FC236}">
                <a16:creationId xmlns:a16="http://schemas.microsoft.com/office/drawing/2014/main" id="{191A8AB7-92C6-544C-9DD0-647293158465}"/>
              </a:ext>
            </a:extLst>
          </p:cNvPr>
          <p:cNvSpPr/>
          <p:nvPr/>
        </p:nvSpPr>
        <p:spPr>
          <a:xfrm>
            <a:off x="1305434" y="1887848"/>
            <a:ext cx="4688741" cy="3167021"/>
          </a:xfrm>
          <a:prstGeom prst="rect">
            <a:avLst/>
          </a:prstGeom>
        </p:spPr>
        <p:txBody>
          <a:bodyPr wrap="square">
            <a:spAutoFit/>
          </a:bodyPr>
          <a:lstStyle/>
          <a:p>
            <a:pPr algn="just" rtl="1">
              <a:lnSpc>
                <a:spcPct val="115000"/>
              </a:lnSpc>
              <a:spcBef>
                <a:spcPts val="1200"/>
              </a:spcBef>
              <a:spcAft>
                <a:spcPts val="800"/>
              </a:spcAft>
            </a:pPr>
            <a:r>
              <a:rPr lang="ar-EG" sz="2400" b="1" kern="100" dirty="0">
                <a:effectLst/>
                <a:latin typeface="Calibri" panose="020F0502020204030204" pitchFamily="34" charset="0"/>
                <a:ea typeface="Calibri" panose="020F0502020204030204" pitchFamily="34" charset="0"/>
                <a:cs typeface="Times New Roman" panose="02020603050405020304" pitchFamily="18" charset="0"/>
              </a:rPr>
              <a:t>موضوعات المحاضرة:</a:t>
            </a:r>
            <a:endParaRPr lang="en-US" sz="1400" kern="100" dirty="0">
              <a:effectLst/>
              <a:latin typeface="Calibri" panose="020F0502020204030204" pitchFamily="34" charset="0"/>
              <a:ea typeface="Calibri" panose="020F0502020204030204" pitchFamily="34" charset="0"/>
              <a:cs typeface="Arial" panose="020B0604020202020204" pitchFamily="34" charset="0"/>
            </a:endParaRPr>
          </a:p>
          <a:p>
            <a:pPr algn="just" rtl="1">
              <a:lnSpc>
                <a:spcPct val="115000"/>
              </a:lnSpc>
              <a:spcAft>
                <a:spcPts val="800"/>
              </a:spcAft>
            </a:pPr>
            <a:endParaRPr lang="ar-EG" sz="1100"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مبادئ الإقناع</a:t>
            </a: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قواعد الإقناع</a:t>
            </a:r>
            <a:endParaRPr lang="en-US" sz="2800" b="1" kern="100" dirty="0">
              <a:effectLst/>
              <a:latin typeface="Calibri" panose="020F0502020204030204" pitchFamily="34" charset="0"/>
              <a:ea typeface="Calibri" panose="020F0502020204030204" pitchFamily="34" charset="0"/>
              <a:cs typeface="Times New Roman" panose="02020603050405020304" pitchFamily="18" charset="0"/>
            </a:endParaRP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عوامل نجاح عملية الإقناع</a:t>
            </a:r>
          </a:p>
          <a:p>
            <a:pPr marL="742950" lvl="1" indent="-285750" algn="just" rtl="1">
              <a:lnSpc>
                <a:spcPct val="115000"/>
              </a:lnSpc>
              <a:spcAft>
                <a:spcPts val="800"/>
              </a:spcAft>
              <a:buFont typeface="Wingdings" panose="05000000000000000000" pitchFamily="2" charset="2"/>
              <a:buChar char="ü"/>
            </a:pPr>
            <a:r>
              <a:rPr lang="ar-EG" sz="2800" b="1" kern="100" dirty="0">
                <a:effectLst/>
                <a:latin typeface="Calibri" panose="020F0502020204030204" pitchFamily="34" charset="0"/>
                <a:ea typeface="Calibri" panose="020F0502020204030204" pitchFamily="34" charset="0"/>
                <a:cs typeface="Times New Roman" panose="02020603050405020304" pitchFamily="18" charset="0"/>
              </a:rPr>
              <a:t>عملية التواصل </a:t>
            </a:r>
          </a:p>
        </p:txBody>
      </p:sp>
      <p:sp>
        <p:nvSpPr>
          <p:cNvPr id="9" name="TextBox 8">
            <a:extLst>
              <a:ext uri="{FF2B5EF4-FFF2-40B4-BE49-F238E27FC236}">
                <a16:creationId xmlns:a16="http://schemas.microsoft.com/office/drawing/2014/main" id="{9EEC94A1-9B34-7B16-10CC-11468B03523D}"/>
              </a:ext>
            </a:extLst>
          </p:cNvPr>
          <p:cNvSpPr txBox="1"/>
          <p:nvPr/>
        </p:nvSpPr>
        <p:spPr>
          <a:xfrm>
            <a:off x="6405825" y="5054869"/>
            <a:ext cx="5041987" cy="769441"/>
          </a:xfrm>
          <a:prstGeom prst="rect">
            <a:avLst/>
          </a:prstGeom>
          <a:noFill/>
        </p:spPr>
        <p:txBody>
          <a:bodyPr wrap="square" rtlCol="0">
            <a:spAutoFit/>
          </a:bodyPr>
          <a:lstStyle/>
          <a:p>
            <a:pPr algn="ctr" rtl="1"/>
            <a:r>
              <a:rPr lang="ar-EG" sz="4400" b="1" dirty="0">
                <a:solidFill>
                  <a:srgbClr val="00B0F0"/>
                </a:solidFill>
                <a:latin typeface="Times New Roman" panose="02020603050405020304" pitchFamily="18" charset="0"/>
                <a:cs typeface="Times New Roman" panose="02020603050405020304" pitchFamily="18" charset="0"/>
              </a:rPr>
              <a:t>مبادئ الإقناع</a:t>
            </a:r>
          </a:p>
        </p:txBody>
      </p:sp>
    </p:spTree>
    <p:extLst>
      <p:ext uri="{BB962C8B-B14F-4D97-AF65-F5344CB8AC3E}">
        <p14:creationId xmlns:p14="http://schemas.microsoft.com/office/powerpoint/2010/main" val="962304873"/>
      </p:ext>
    </p:extLst>
  </p:cSld>
  <p:clrMapOvr>
    <a:masterClrMapping/>
  </p:clrMapOvr>
  <p:transition spd="slow">
    <p:comb/>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762000" y="1125122"/>
            <a:ext cx="10734675" cy="5320203"/>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a:solidFill>
                  <a:schemeClr val="bg1"/>
                </a:solidFill>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762000" y="1334770"/>
            <a:ext cx="10734675" cy="4851841"/>
          </a:xfrm>
          <a:prstGeom prst="rect">
            <a:avLst/>
          </a:prstGeom>
          <a:noFill/>
        </p:spPr>
        <p:txBody>
          <a:bodyPr wrap="square" rtlCol="0">
            <a:spAutoFit/>
          </a:bodyPr>
          <a:lstStyle/>
          <a:p>
            <a:pPr marL="342900" lvl="0" indent="-342900" algn="just" rtl="1">
              <a:lnSpc>
                <a:spcPct val="115000"/>
              </a:lnSpc>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الشعار، محمد راتب. (2020). "مهارات الإقناع بالوسائل الإلكترونية." الجامعة الافتراضية السورية، سوريا. متاح على الرابط </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https://pedia.svuonline.org/course/view.php?id=531&amp;lang=ar</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err="1">
                <a:effectLst/>
                <a:latin typeface="Calibri" panose="020F0502020204030204" pitchFamily="34" charset="0"/>
                <a:ea typeface="Calibri" panose="020F0502020204030204" pitchFamily="34" charset="0"/>
                <a:cs typeface="Times New Roman" panose="02020603050405020304" pitchFamily="18" charset="0"/>
              </a:rPr>
              <a:t>لاكاني</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 ديف؛ عاطف، زينب؛ عادل، سارة. (٢٠١٦). "الإقناع: فن الفوز بما تريد.". مؤسسة هنداوي، المملكة المتحدة. متاح على الرابط </a:t>
            </a:r>
            <a:r>
              <a:rPr lang="en-US"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2"/>
              </a:rPr>
              <a:t>https://www.hindawi.org/books/80637930</a:t>
            </a:r>
            <a:r>
              <a:rPr lang="ar-EG"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2"/>
              </a:rPr>
              <a:t>/</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عبد الفتاح، أماني. (2028). "مهارات الاتصال والتفاعل والعلاقات الإنسانية." مكتبة الأنجلو المصرية، مصر.</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ب. </a:t>
            </a:r>
            <a:r>
              <a:rPr lang="ar-EG" sz="1800" kern="100" dirty="0" err="1">
                <a:effectLst/>
                <a:latin typeface="Calibri" panose="020F0502020204030204" pitchFamily="34" charset="0"/>
                <a:ea typeface="Calibri" panose="020F0502020204030204" pitchFamily="34" charset="0"/>
                <a:cs typeface="Times New Roman" panose="02020603050405020304" pitchFamily="18" charset="0"/>
              </a:rPr>
              <a:t>سيالديني</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 روبرت؛ الأيوبي، سامر. (2020). "كتاب التأثير: علم نفس الإقناع." العبيكان – كلمة ، المملكة العربية السعودية. متاح على الرابط </a:t>
            </a:r>
            <a:r>
              <a:rPr lang="en-US"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https://books4arabs.com/B7/books4arab.com.BOOK0205.pdf</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buFont typeface="Symbol" panose="05050102010706020507" pitchFamily="18" charset="2"/>
              <a:buChar char=""/>
            </a:pPr>
            <a:r>
              <a:rPr lang="ar-EG" sz="1800" kern="100" dirty="0" err="1">
                <a:effectLst/>
                <a:latin typeface="Calibri" panose="020F0502020204030204" pitchFamily="34" charset="0"/>
                <a:ea typeface="Calibri" panose="020F0502020204030204" pitchFamily="34" charset="0"/>
                <a:cs typeface="Times New Roman" panose="02020603050405020304" pitchFamily="18" charset="0"/>
              </a:rPr>
              <a:t>بورج</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 جيمس. (2009). "الإقناع: فن إقناع الآخرين." مكتبة جرير، المملكة العربية السعودية. متاح على الرابط </a:t>
            </a:r>
            <a:r>
              <a:rPr lang="en-US" sz="1800" kern="100" dirty="0">
                <a:effectLst/>
                <a:latin typeface="Times New Roman" panose="02020603050405020304" pitchFamily="18" charset="0"/>
                <a:ea typeface="Calibri" panose="020F0502020204030204" pitchFamily="34" charset="0"/>
                <a:cs typeface="Arial" panose="020B0604020202020204" pitchFamily="34" charset="0"/>
              </a:rPr>
              <a:t>https://maktbah.net/%D9%83%D8%AA%D8%A7%D8%A8-%D8%A7%D9%84%D8%A5%D9%82%D9%86%D8%A7%D8%B9-%D9%81%D9%86-%D8%A5%D9%82%D9%86%D8%A7%D8%B9-%D8%A7%D9%84%D8%A3%D8%AE%D8%B1%D9%8A%D9%86-%D8%AC%D9%8A%D9%85%D8%B3-%D8%A8%D9%88%D8%B1</a:t>
            </a: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gn="just" rtl="1">
              <a:lnSpc>
                <a:spcPct val="115000"/>
              </a:lnSpc>
              <a:spcAft>
                <a:spcPts val="800"/>
              </a:spcAft>
              <a:buFont typeface="Symbol" panose="05050102010706020507" pitchFamily="18" charset="2"/>
              <a:buChar char=""/>
            </a:pPr>
            <a:r>
              <a:rPr lang="ar-EG" sz="1800" kern="100" dirty="0">
                <a:effectLst/>
                <a:latin typeface="Calibri" panose="020F0502020204030204" pitchFamily="34" charset="0"/>
                <a:ea typeface="Calibri" panose="020F0502020204030204" pitchFamily="34" charset="0"/>
                <a:cs typeface="Times New Roman" panose="02020603050405020304" pitchFamily="18" charset="0"/>
              </a:rPr>
              <a:t>الشوا، سوزان. (2007). "فن الإقناع: فنون ومهارات جديدة تقنيات فعالة." الأجيال للنشر والتوزيع، مصر. متاح على الرابط </a:t>
            </a:r>
            <a:r>
              <a:rPr lang="en-US" sz="1800" u="none" strike="noStrike"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4"/>
              </a:rPr>
              <a:t>https://books-library.net/free-68512381-download</a:t>
            </a:r>
            <a:endParaRPr lang="en-US" sz="1800" kern="1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2" name="TextBox 1">
            <a:extLst>
              <a:ext uri="{FF2B5EF4-FFF2-40B4-BE49-F238E27FC236}">
                <a16:creationId xmlns:a16="http://schemas.microsoft.com/office/drawing/2014/main" id="{BFD3F6C3-820D-D0F6-C5F6-3B73FBC01ABF}"/>
              </a:ext>
            </a:extLst>
          </p:cNvPr>
          <p:cNvSpPr txBox="1"/>
          <p:nvPr/>
        </p:nvSpPr>
        <p:spPr>
          <a:xfrm>
            <a:off x="1630613" y="272562"/>
            <a:ext cx="3902032" cy="523220"/>
          </a:xfrm>
          <a:prstGeom prst="rect">
            <a:avLst/>
          </a:prstGeom>
          <a:noFill/>
        </p:spPr>
        <p:txBody>
          <a:bodyPr wrap="square" rtlCol="0">
            <a:spAutoFit/>
          </a:bodyPr>
          <a:lstStyle/>
          <a:p>
            <a:r>
              <a:rPr lang="ar-EG" sz="2800" b="1">
                <a:solidFill>
                  <a:schemeClr val="bg1"/>
                </a:solidFill>
                <a:latin typeface="Times New Roman" panose="02020603050405020304" pitchFamily="18" charset="0"/>
                <a:cs typeface="Times New Roman" panose="02020603050405020304" pitchFamily="18" charset="0"/>
              </a:rPr>
              <a:t>المراجع المقترحة للمقرر</a:t>
            </a:r>
          </a:p>
        </p:txBody>
      </p:sp>
      <p:sp>
        <p:nvSpPr>
          <p:cNvPr id="3" name="Rectangle 2">
            <a:extLst>
              <a:ext uri="{FF2B5EF4-FFF2-40B4-BE49-F238E27FC236}">
                <a16:creationId xmlns:a16="http://schemas.microsoft.com/office/drawing/2014/main" id="{4331A2F2-36E8-7EEF-BFE5-DF0B47A8AC1A}"/>
              </a:ext>
            </a:extLst>
          </p:cNvPr>
          <p:cNvSpPr/>
          <p:nvPr/>
        </p:nvSpPr>
        <p:spPr>
          <a:xfrm>
            <a:off x="59771" y="938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9" name="Picture 8">
            <a:extLst>
              <a:ext uri="{FF2B5EF4-FFF2-40B4-BE49-F238E27FC236}">
                <a16:creationId xmlns:a16="http://schemas.microsoft.com/office/drawing/2014/main" id="{83A8F254-3E19-8C9F-A1FF-625C2DA8C539}"/>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9497088" y="16471"/>
            <a:ext cx="2383737" cy="1125123"/>
          </a:xfrm>
          <a:prstGeom prst="rect">
            <a:avLst/>
          </a:prstGeom>
        </p:spPr>
      </p:pic>
      <p:sp>
        <p:nvSpPr>
          <p:cNvPr id="6" name="TextBox 5">
            <a:extLst>
              <a:ext uri="{FF2B5EF4-FFF2-40B4-BE49-F238E27FC236}">
                <a16:creationId xmlns:a16="http://schemas.microsoft.com/office/drawing/2014/main" id="{FE8B9D2A-8022-94B3-9E6C-0D72D1B2BC47}"/>
              </a:ext>
            </a:extLst>
          </p:cNvPr>
          <p:cNvSpPr txBox="1"/>
          <p:nvPr/>
        </p:nvSpPr>
        <p:spPr>
          <a:xfrm>
            <a:off x="270612" y="134467"/>
            <a:ext cx="1034822" cy="461665"/>
          </a:xfrm>
          <a:prstGeom prst="rect">
            <a:avLst/>
          </a:prstGeom>
          <a:noFill/>
        </p:spPr>
        <p:txBody>
          <a:bodyPr wrap="square" rtlCol="0">
            <a:spAutoFit/>
          </a:bodyPr>
          <a:lstStyle/>
          <a:p>
            <a:pPr algn="ctr"/>
            <a:r>
              <a:rPr lang="ar-EG" sz="2400" b="1">
                <a:solidFill>
                  <a:schemeClr val="bg1"/>
                </a:solidFill>
                <a:latin typeface="Times New Roman" panose="02020603050405020304" pitchFamily="18" charset="0"/>
                <a:cs typeface="Times New Roman" panose="02020603050405020304" pitchFamily="18" charset="0"/>
              </a:rPr>
              <a:t>محاضرة</a:t>
            </a:r>
            <a:endParaRPr lang="en-US" sz="2400" b="1">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9AA0526B-421D-7AAA-4CB2-DAA8547E0883}"/>
              </a:ext>
            </a:extLst>
          </p:cNvPr>
          <p:cNvSpPr txBox="1"/>
          <p:nvPr/>
        </p:nvSpPr>
        <p:spPr>
          <a:xfrm>
            <a:off x="331642" y="390282"/>
            <a:ext cx="966228" cy="830997"/>
          </a:xfrm>
          <a:prstGeom prst="rect">
            <a:avLst/>
          </a:prstGeom>
          <a:noFill/>
        </p:spPr>
        <p:txBody>
          <a:bodyPr wrap="square" rtlCol="0">
            <a:spAutoFit/>
          </a:bodyPr>
          <a:lstStyle/>
          <a:p>
            <a:pPr algn="ctr"/>
            <a:r>
              <a:rPr lang="en-US" sz="4800" b="1" dirty="0">
                <a:solidFill>
                  <a:schemeClr val="bg1"/>
                </a:solidFill>
                <a:latin typeface="Times New Roman" panose="02020603050405020304" pitchFamily="18" charset="0"/>
                <a:cs typeface="Times New Roman" panose="02020603050405020304" pitchFamily="18" charset="0"/>
              </a:rPr>
              <a:t>02</a:t>
            </a:r>
            <a:endParaRPr lang="en-US" sz="14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0422897"/>
      </p:ext>
    </p:extLst>
  </p:cSld>
  <p:clrMapOvr>
    <a:masterClrMapping/>
  </p:clrMapOvr>
  <p:transition spd="slow">
    <p:comb/>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367466" y="485415"/>
            <a:ext cx="2758843" cy="753090"/>
          </a:xfrm>
          <a:prstGeom prst="rect">
            <a:avLst/>
          </a:prstGeom>
        </p:spPr>
      </p:pic>
      <p:pic>
        <p:nvPicPr>
          <p:cNvPr id="4" name="Picture 3">
            <a:extLst>
              <a:ext uri="{FF2B5EF4-FFF2-40B4-BE49-F238E27FC236}">
                <a16:creationId xmlns:a16="http://schemas.microsoft.com/office/drawing/2014/main" id="{B4F11E07-4264-8495-2858-4C5FEEEE25D0}"/>
              </a:ext>
            </a:extLst>
          </p:cNvPr>
          <p:cNvPicPr>
            <a:picLocks noChangeAspect="1"/>
          </p:cNvPicPr>
          <p:nvPr/>
        </p:nvPicPr>
        <p:blipFill>
          <a:blip r:embed="rId7">
            <a:extLst>
              <a:ext uri="{28A0092B-C50C-407E-A947-70E740481C1C}">
                <a14:useLocalDpi xmlns:a14="http://schemas.microsoft.com/office/drawing/2010/main" val="0"/>
              </a:ext>
            </a:extLst>
          </a:blip>
          <a:srcRect/>
          <a:stretch/>
        </p:blipFill>
        <p:spPr>
          <a:xfrm>
            <a:off x="9497088" y="87721"/>
            <a:ext cx="2383737" cy="1125123"/>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8"/>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3" name="Picture 2" descr="A logo of a person&#10;&#10;Description automatically generated with medium confidence">
            <a:extLst>
              <a:ext uri="{FF2B5EF4-FFF2-40B4-BE49-F238E27FC236}">
                <a16:creationId xmlns:a16="http://schemas.microsoft.com/office/drawing/2014/main" id="{72DB3A8F-836A-2314-699B-7B017050B846}"/>
              </a:ext>
            </a:extLst>
          </p:cNvPr>
          <p:cNvPicPr>
            <a:picLocks noChangeAspect="1"/>
          </p:cNvPicPr>
          <p:nvPr/>
        </p:nvPicPr>
        <p:blipFill rotWithShape="1">
          <a:blip r:embed="rId9">
            <a:clrChange>
              <a:clrFrom>
                <a:srgbClr val="FFFFFF"/>
              </a:clrFrom>
              <a:clrTo>
                <a:srgbClr val="FFFFFF">
                  <a:alpha val="0"/>
                </a:srgbClr>
              </a:clrTo>
            </a:clrChange>
            <a:duotone>
              <a:prstClr val="black"/>
              <a:srgbClr val="35A8E0">
                <a:tint val="45000"/>
                <a:satMod val="400000"/>
              </a:srgbClr>
            </a:duotone>
            <a:extLst>
              <a:ext uri="{BEBA8EAE-BF5A-486C-A8C5-ECC9F3942E4B}">
                <a14:imgProps xmlns:a14="http://schemas.microsoft.com/office/drawing/2010/main">
                  <a14:imgLayer r:embed="rId10">
                    <a14:imgEffect>
                      <a14:saturation sat="400000"/>
                    </a14:imgEffect>
                  </a14:imgLayer>
                </a14:imgProps>
              </a:ext>
              <a:ext uri="{28A0092B-C50C-407E-A947-70E740481C1C}">
                <a14:useLocalDpi xmlns:a14="http://schemas.microsoft.com/office/drawing/2010/main" val="0"/>
              </a:ext>
            </a:extLst>
          </a:blip>
          <a:srcRect l="26231" r="25165"/>
          <a:stretch/>
        </p:blipFill>
        <p:spPr>
          <a:xfrm>
            <a:off x="3126309" y="5731783"/>
            <a:ext cx="709421" cy="995637"/>
          </a:xfrm>
          <a:prstGeom prst="rect">
            <a:avLst/>
          </a:prstGeom>
        </p:spPr>
      </p:pic>
    </p:spTree>
    <p:extLst>
      <p:ext uri="{BB962C8B-B14F-4D97-AF65-F5344CB8AC3E}">
        <p14:creationId xmlns:p14="http://schemas.microsoft.com/office/powerpoint/2010/main" val="1340240687"/>
      </p:ext>
    </p:extLst>
  </p:cSld>
  <p:clrMapOvr>
    <a:masterClrMapping/>
  </p:clrMapOvr>
  <p:transition spd="slow">
    <p:comb/>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5460</TotalTime>
  <Words>2697</Words>
  <Application>Microsoft Office PowerPoint</Application>
  <PresentationFormat>Widescreen</PresentationFormat>
  <Paragraphs>461</Paragraphs>
  <Slides>54</Slides>
  <Notes>2</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54</vt:i4>
      </vt:variant>
    </vt:vector>
  </HeadingPairs>
  <TitlesOfParts>
    <vt:vector size="68" baseType="lpstr">
      <vt:lpstr>-apple-system</vt:lpstr>
      <vt:lpstr>Arial</vt:lpstr>
      <vt:lpstr>Cairo</vt:lpstr>
      <vt:lpstr>Calibri</vt:lpstr>
      <vt:lpstr>Calibri Light</vt:lpstr>
      <vt:lpstr>Frutiger CE 45 Light</vt:lpstr>
      <vt:lpstr>inherit</vt:lpstr>
      <vt:lpstr>Roboto Light</vt:lpstr>
      <vt:lpstr>Simplified Arabic</vt:lpstr>
      <vt:lpstr>Symbol</vt:lpstr>
      <vt:lpstr>Times</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kiki tokki</cp:lastModifiedBy>
  <cp:revision>121</cp:revision>
  <dcterms:created xsi:type="dcterms:W3CDTF">2023-04-29T09:08:23Z</dcterms:created>
  <dcterms:modified xsi:type="dcterms:W3CDTF">2024-10-15T17:23:02Z</dcterms:modified>
</cp:coreProperties>
</file>