
<file path=[Content_Types].xml><?xml version="1.0" encoding="utf-8"?>
<Types xmlns="http://schemas.openxmlformats.org/package/2006/content-types">
  <Default Extension="emf" ContentType="image/x-emf"/>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306" r:id="rId6"/>
    <p:sldId id="506" r:id="rId7"/>
    <p:sldId id="262" r:id="rId8"/>
    <p:sldId id="339" r:id="rId9"/>
    <p:sldId id="505" r:id="rId10"/>
    <p:sldId id="409" r:id="rId11"/>
    <p:sldId id="410" r:id="rId12"/>
    <p:sldId id="411" r:id="rId13"/>
    <p:sldId id="412" r:id="rId14"/>
    <p:sldId id="413" r:id="rId15"/>
    <p:sldId id="414" r:id="rId16"/>
    <p:sldId id="507" r:id="rId17"/>
    <p:sldId id="417" r:id="rId18"/>
    <p:sldId id="415" r:id="rId19"/>
    <p:sldId id="419" r:id="rId20"/>
    <p:sldId id="420" r:id="rId21"/>
    <p:sldId id="421" r:id="rId22"/>
    <p:sldId id="422" r:id="rId23"/>
    <p:sldId id="423" r:id="rId24"/>
    <p:sldId id="424" r:id="rId25"/>
    <p:sldId id="508" r:id="rId26"/>
    <p:sldId id="426" r:id="rId27"/>
    <p:sldId id="427" r:id="rId28"/>
    <p:sldId id="428" r:id="rId29"/>
    <p:sldId id="429" r:id="rId30"/>
    <p:sldId id="430" r:id="rId31"/>
    <p:sldId id="431" r:id="rId32"/>
    <p:sldId id="432" r:id="rId33"/>
    <p:sldId id="433" r:id="rId34"/>
    <p:sldId id="443" r:id="rId35"/>
    <p:sldId id="434" r:id="rId36"/>
    <p:sldId id="435" r:id="rId37"/>
    <p:sldId id="436" r:id="rId38"/>
    <p:sldId id="437" r:id="rId39"/>
    <p:sldId id="438" r:id="rId40"/>
    <p:sldId id="439" r:id="rId41"/>
    <p:sldId id="440" r:id="rId42"/>
    <p:sldId id="441" r:id="rId43"/>
    <p:sldId id="442" r:id="rId44"/>
    <p:sldId id="308"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6"/>
            <p14:sldId id="506"/>
            <p14:sldId id="262"/>
            <p14:sldId id="339"/>
            <p14:sldId id="505"/>
            <p14:sldId id="409"/>
            <p14:sldId id="410"/>
            <p14:sldId id="411"/>
            <p14:sldId id="412"/>
            <p14:sldId id="413"/>
            <p14:sldId id="414"/>
            <p14:sldId id="507"/>
            <p14:sldId id="417"/>
            <p14:sldId id="415"/>
            <p14:sldId id="419"/>
            <p14:sldId id="420"/>
            <p14:sldId id="421"/>
            <p14:sldId id="422"/>
            <p14:sldId id="423"/>
            <p14:sldId id="424"/>
            <p14:sldId id="508"/>
            <p14:sldId id="426"/>
            <p14:sldId id="427"/>
            <p14:sldId id="428"/>
            <p14:sldId id="429"/>
            <p14:sldId id="430"/>
            <p14:sldId id="431"/>
            <p14:sldId id="432"/>
            <p14:sldId id="433"/>
            <p14:sldId id="443"/>
            <p14:sldId id="434"/>
            <p14:sldId id="435"/>
            <p14:sldId id="436"/>
            <p14:sldId id="437"/>
            <p14:sldId id="438"/>
            <p14:sldId id="439"/>
            <p14:sldId id="440"/>
            <p14:sldId id="441"/>
            <p14:sldId id="442"/>
            <p14:sldId id="30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2F2F2"/>
    <a:srgbClr val="00AEEF"/>
    <a:srgbClr val="FFD200"/>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43"/>
  </p:normalViewPr>
  <p:slideViewPr>
    <p:cSldViewPr snapToGrid="0">
      <p:cViewPr varScale="1">
        <p:scale>
          <a:sx n="115" d="100"/>
          <a:sy n="115" d="100"/>
        </p:scale>
        <p:origin x="376" y="2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b="0" i="0">
                <a:latin typeface="Alexandria Light"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b="0" i="0">
                <a:latin typeface="Alexandria Light" pitchFamily="2" charset="-78"/>
              </a:defRPr>
            </a:lvl1pPr>
          </a:lstStyle>
          <a:p>
            <a:fld id="{7E8DF744-AB4A-4A0F-92CE-6DEBABF2DA97}" type="datetimeFigureOut">
              <a:rPr lang="en-US" smtClean="0"/>
              <a:pPr/>
              <a:t>3/4/25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b="0" i="0">
                <a:latin typeface="Alexandria Light"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b="0" i="0">
                <a:latin typeface="Alexandria Light"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b="0" i="0" kern="1200">
        <a:solidFill>
          <a:schemeClr val="tx1"/>
        </a:solidFill>
        <a:latin typeface="Alexandria Light" pitchFamily="2" charset="-78"/>
        <a:ea typeface="+mn-ea"/>
        <a:cs typeface="+mn-cs"/>
      </a:defRPr>
    </a:lvl1pPr>
    <a:lvl2pPr marL="457200" algn="l" defTabSz="914400" rtl="0" eaLnBrk="1" latinLnBrk="0" hangingPunct="1">
      <a:defRPr sz="1200" b="0" i="0" kern="1200">
        <a:solidFill>
          <a:schemeClr val="tx1"/>
        </a:solidFill>
        <a:latin typeface="Alexandria Light" pitchFamily="2" charset="-78"/>
        <a:ea typeface="+mn-ea"/>
        <a:cs typeface="+mn-cs"/>
      </a:defRPr>
    </a:lvl2pPr>
    <a:lvl3pPr marL="914400" algn="l" defTabSz="914400" rtl="0" eaLnBrk="1" latinLnBrk="0" hangingPunct="1">
      <a:defRPr sz="1200" b="0" i="0" kern="1200">
        <a:solidFill>
          <a:schemeClr val="tx1"/>
        </a:solidFill>
        <a:latin typeface="Alexandria Light" pitchFamily="2" charset="-78"/>
        <a:ea typeface="+mn-ea"/>
        <a:cs typeface="+mn-cs"/>
      </a:defRPr>
    </a:lvl3pPr>
    <a:lvl4pPr marL="1371600" algn="l" defTabSz="914400" rtl="0" eaLnBrk="1" latinLnBrk="0" hangingPunct="1">
      <a:defRPr sz="1200" b="0" i="0" kern="1200">
        <a:solidFill>
          <a:schemeClr val="tx1"/>
        </a:solidFill>
        <a:latin typeface="Alexandria Light" pitchFamily="2" charset="-78"/>
        <a:ea typeface="+mn-ea"/>
        <a:cs typeface="+mn-cs"/>
      </a:defRPr>
    </a:lvl4pPr>
    <a:lvl5pPr marL="1828800" algn="l" defTabSz="914400" rtl="0" eaLnBrk="1" latinLnBrk="0" hangingPunct="1">
      <a:defRPr sz="1200" b="0" i="0" kern="1200">
        <a:solidFill>
          <a:schemeClr val="tx1"/>
        </a:solidFill>
        <a:latin typeface="Alexandria Light"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0970398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9678423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2081545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3/4/25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3/4/25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3/4/25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46341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65495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0" i="0">
                <a:solidFill>
                  <a:schemeClr val="tx1">
                    <a:tint val="75000"/>
                  </a:schemeClr>
                </a:solidFill>
                <a:latin typeface="Alexandria Light" pitchFamily="2" charset="-78"/>
              </a:defRPr>
            </a:lvl1pPr>
          </a:lstStyle>
          <a:p>
            <a:fld id="{7AD86B2E-B702-4422-B277-3A08C7449694}" type="datetimeFigureOut">
              <a:rPr lang="en-US" smtClean="0"/>
              <a:pPr/>
              <a:t>3/4/25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0" i="0">
                <a:solidFill>
                  <a:schemeClr val="tx1">
                    <a:tint val="75000"/>
                  </a:schemeClr>
                </a:solidFill>
                <a:latin typeface="Alexandria Light"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lexandria Light" pitchFamily="2" charset="-78"/>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Lst>
  <p:txStyles>
    <p:titleStyle>
      <a:lvl1pPr algn="l" defTabSz="914400" rtl="0" eaLnBrk="1" latinLnBrk="0" hangingPunct="1">
        <a:lnSpc>
          <a:spcPct val="90000"/>
        </a:lnSpc>
        <a:spcBef>
          <a:spcPct val="0"/>
        </a:spcBef>
        <a:buNone/>
        <a:defRPr sz="4400" b="0" i="0" kern="1200">
          <a:solidFill>
            <a:schemeClr val="tx1"/>
          </a:solidFill>
          <a:latin typeface="Alexandria Light"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lexandria Light"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lexandria Light"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lexandria Light"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lexandria Light"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lexandria Light"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4.xml"/><Relationship Id="rId7" Type="http://schemas.openxmlformats.org/officeDocument/2006/relationships/image" Target="../media/image11.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12.jpeg"/><Relationship Id="rId9" Type="http://schemas.openxmlformats.org/officeDocument/2006/relationships/image" Target="../media/image8.png"/></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3.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4.xml"/><Relationship Id="rId7" Type="http://schemas.openxmlformats.org/officeDocument/2006/relationships/image" Target="../media/image11.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notesSlide" Target="../notesSlides/notesSlide3.xml"/></Relationships>
</file>

<file path=ppt/slides/_rels/slide1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14.jpeg"/><Relationship Id="rId9" Type="http://schemas.openxmlformats.org/officeDocument/2006/relationships/image" Target="../media/image8.png"/></Relationships>
</file>

<file path=ppt/slides/_rels/slide1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4.xml"/><Relationship Id="rId7" Type="http://schemas.openxmlformats.org/officeDocument/2006/relationships/image" Target="../media/image11.png"/><Relationship Id="rId2" Type="http://schemas.openxmlformats.org/officeDocument/2006/relationships/audio" Target="../media/media22.m4a"/><Relationship Id="rId1" Type="http://schemas.microsoft.com/office/2007/relationships/media" Target="../media/media22.m4a"/><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notesSlide" Target="../notesSlides/notesSlide4.xml"/></Relationships>
</file>

<file path=ppt/slides/_rels/slide2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5.jpeg"/><Relationship Id="rId2" Type="http://schemas.openxmlformats.org/officeDocument/2006/relationships/audio" Target="../media/media23.m4a"/><Relationship Id="rId1" Type="http://schemas.microsoft.com/office/2007/relationships/media" Target="../media/media23.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2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6.jpeg"/><Relationship Id="rId2" Type="http://schemas.openxmlformats.org/officeDocument/2006/relationships/audio" Target="../media/media24.m4a"/><Relationship Id="rId1" Type="http://schemas.microsoft.com/office/2007/relationships/media" Target="../media/media24.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2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5.m4a"/><Relationship Id="rId1" Type="http://schemas.microsoft.com/office/2007/relationships/media" Target="../media/media25.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6.m4a"/><Relationship Id="rId1" Type="http://schemas.microsoft.com/office/2007/relationships/media" Target="../media/media26.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7.m4a"/><Relationship Id="rId1" Type="http://schemas.microsoft.com/office/2007/relationships/media" Target="../media/media27.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28.m4a"/><Relationship Id="rId1" Type="http://schemas.microsoft.com/office/2007/relationships/media" Target="../media/media28.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17.png"/><Relationship Id="rId9" Type="http://schemas.openxmlformats.org/officeDocument/2006/relationships/image" Target="../media/image8.png"/></Relationships>
</file>

<file path=ppt/slides/_rels/slide2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8.jpeg"/><Relationship Id="rId2" Type="http://schemas.openxmlformats.org/officeDocument/2006/relationships/audio" Target="../media/media29.m4a"/><Relationship Id="rId1" Type="http://schemas.microsoft.com/office/2007/relationships/media" Target="../media/media29.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3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0.m4a"/><Relationship Id="rId1" Type="http://schemas.microsoft.com/office/2007/relationships/media" Target="../media/media30.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9.png"/><Relationship Id="rId2" Type="http://schemas.openxmlformats.org/officeDocument/2006/relationships/audio" Target="../media/media31.m4a"/><Relationship Id="rId1" Type="http://schemas.microsoft.com/office/2007/relationships/media" Target="../media/media31.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3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20.jpeg"/><Relationship Id="rId2" Type="http://schemas.openxmlformats.org/officeDocument/2006/relationships/audio" Target="../media/media32.m4a"/><Relationship Id="rId1" Type="http://schemas.microsoft.com/office/2007/relationships/media" Target="../media/media32.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3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33.m4a"/><Relationship Id="rId1" Type="http://schemas.microsoft.com/office/2007/relationships/media" Target="../media/media33.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21.jpeg"/><Relationship Id="rId9" Type="http://schemas.openxmlformats.org/officeDocument/2006/relationships/image" Target="../media/image8.png"/></Relationships>
</file>

<file path=ppt/slides/_rels/slide3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4.m4a"/><Relationship Id="rId1" Type="http://schemas.microsoft.com/office/2007/relationships/media" Target="../media/media34.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5.m4a"/><Relationship Id="rId1" Type="http://schemas.microsoft.com/office/2007/relationships/media" Target="../media/media35.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6.m4a"/><Relationship Id="rId1" Type="http://schemas.microsoft.com/office/2007/relationships/media" Target="../media/media36.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7.m4a"/><Relationship Id="rId1" Type="http://schemas.microsoft.com/office/2007/relationships/media" Target="../media/media37.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8.m4a"/><Relationship Id="rId1" Type="http://schemas.microsoft.com/office/2007/relationships/media" Target="../media/media38.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9.m4a"/><Relationship Id="rId1" Type="http://schemas.microsoft.com/office/2007/relationships/media" Target="../media/media39.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4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40.m4a"/><Relationship Id="rId1" Type="http://schemas.microsoft.com/office/2007/relationships/media" Target="../media/media40.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4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41.m4a"/><Relationship Id="rId1" Type="http://schemas.microsoft.com/office/2007/relationships/media" Target="../media/media41.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4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3.xml"/><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sp>
        <p:nvSpPr>
          <p:cNvPr id="30" name="TextBox 29"/>
          <p:cNvSpPr txBox="1"/>
          <p:nvPr/>
        </p:nvSpPr>
        <p:spPr>
          <a:xfrm>
            <a:off x="189172" y="2583245"/>
            <a:ext cx="5785178" cy="1446550"/>
          </a:xfrm>
          <a:prstGeom prst="rect">
            <a:avLst/>
          </a:prstGeom>
          <a:noFill/>
        </p:spPr>
        <p:txBody>
          <a:bodyPr wrap="square" rtlCol="0">
            <a:spAutoFit/>
          </a:bodyPr>
          <a:lstStyle/>
          <a:p>
            <a:pPr marL="0" algn="r" defTabSz="914400" rtl="1" eaLnBrk="1" latinLnBrk="0" hangingPunct="1"/>
            <a:r>
              <a:rPr lang="ar-SA" sz="3200" b="1" dirty="0">
                <a:latin typeface="Alexandria ExtraBold" pitchFamily="2" charset="-78"/>
                <a:cs typeface="Alexandria ExtraBold" pitchFamily="2" charset="-78"/>
              </a:rPr>
              <a:t>المدخل إلى تقنيات الاتصال</a:t>
            </a:r>
          </a:p>
          <a:p>
            <a:pPr marL="0" algn="r" defTabSz="914400" rtl="1" eaLnBrk="1" latinLnBrk="0" hangingPunct="1"/>
            <a:endParaRPr lang="ar-SA" sz="3200" b="1" dirty="0">
              <a:latin typeface="Alexandria ExtraBold" pitchFamily="2" charset="-78"/>
              <a:cs typeface="Alexandria ExtraBold" pitchFamily="2" charset="-78"/>
            </a:endParaRPr>
          </a:p>
          <a:p>
            <a:pPr marL="0" algn="r" defTabSz="914400" rtl="1" eaLnBrk="1" latinLnBrk="0" hangingPunct="1"/>
            <a:r>
              <a:rPr lang="ar-SA" sz="2400" dirty="0">
                <a:latin typeface="Alexandria Light" pitchFamily="2" charset="-78"/>
                <a:cs typeface="Alexandria Light" pitchFamily="2" charset="-78"/>
              </a:rPr>
              <a:t>د. جورج لطيف سيدهم</a:t>
            </a:r>
            <a:endParaRPr lang="en-US" sz="2400" dirty="0">
              <a:latin typeface="Alexandria Light" pitchFamily="2" charset="-78"/>
              <a:cs typeface="Alexandria Light" pitchFamily="2" charset="-78"/>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dirty="0">
              <a:solidFill>
                <a:srgbClr val="00B0F0"/>
              </a:solidFill>
              <a:latin typeface="Alexandria Light" pitchFamily="2" charset="-78"/>
              <a:cs typeface="Alexandria Light" pitchFamily="2" charset="-78"/>
            </a:endParaRPr>
          </a:p>
        </p:txBody>
      </p:sp>
      <p:sp>
        <p:nvSpPr>
          <p:cNvPr id="34" name="Rectangle: Rounded Corners 33"/>
          <p:cNvSpPr/>
          <p:nvPr/>
        </p:nvSpPr>
        <p:spPr>
          <a:xfrm>
            <a:off x="0" y="4828478"/>
            <a:ext cx="6417194" cy="1132584"/>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bg1"/>
                </a:solidFill>
                <a:latin typeface="Alexandria Light" pitchFamily="2" charset="-78"/>
                <a:cs typeface="Alexandria Light" pitchFamily="2" charset="-78"/>
              </a:rPr>
              <a:t>DGM 113</a:t>
            </a:r>
          </a:p>
          <a:p>
            <a:pPr algn="ctr"/>
            <a:r>
              <a:rPr lang="en-US" sz="2400" dirty="0">
                <a:solidFill>
                  <a:schemeClr val="bg1"/>
                </a:solidFill>
                <a:latin typeface="Alexandria Light" pitchFamily="2" charset="-78"/>
                <a:cs typeface="Alexandria Light" pitchFamily="2" charset="-78"/>
              </a:rPr>
              <a:t>Lecture 5: </a:t>
            </a:r>
            <a:r>
              <a:rPr lang="ar-SA" sz="2400" dirty="0">
                <a:solidFill>
                  <a:schemeClr val="bg1"/>
                </a:solidFill>
                <a:latin typeface="Alexandria Light" pitchFamily="2" charset="-78"/>
                <a:cs typeface="Alexandria Light" pitchFamily="2" charset="-78"/>
              </a:rPr>
              <a:t>البث التليفزيوني وتكنولوجيا الأقمار الصناعية</a:t>
            </a:r>
          </a:p>
        </p:txBody>
      </p:sp>
      <p:sp>
        <p:nvSpPr>
          <p:cNvPr id="14" name="Oval 13"/>
          <p:cNvSpPr/>
          <p:nvPr/>
        </p:nvSpPr>
        <p:spPr>
          <a:xfrm>
            <a:off x="6421765" y="-636588"/>
            <a:ext cx="7410450" cy="7410450"/>
          </a:xfrm>
          <a:prstGeom prst="ellipse">
            <a:avLst/>
          </a:prstGeom>
          <a:blipFill>
            <a:blip r:embed="rId5">
              <a:extLst>
                <a:ext uri="{28A0092B-C50C-407E-A947-70E740481C1C}">
                  <a14:useLocalDpi xmlns:a14="http://schemas.microsoft.com/office/drawing/2010/main" val="0"/>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8" name="Audio Recording Jan 19, 2025 at 9:33:50 PM">
            <a:hlinkClick r:id="" action="ppaction://media"/>
            <a:extLst>
              <a:ext uri="{FF2B5EF4-FFF2-40B4-BE49-F238E27FC236}">
                <a16:creationId xmlns:a16="http://schemas.microsoft.com/office/drawing/2014/main" id="{F37F3FF8-9830-ED81-7687-71B7BF5362F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6497273" y="5877605"/>
            <a:ext cx="812800" cy="81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5840"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3738445" y="600294"/>
            <a:ext cx="3017173"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محتويات المحاضرة</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28175" y="543490"/>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5</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319654" y="2457493"/>
            <a:ext cx="11563980" cy="2204193"/>
          </a:xfrm>
          <a:prstGeom prst="rect">
            <a:avLst/>
          </a:prstGeom>
          <a:noFill/>
        </p:spPr>
        <p:txBody>
          <a:bodyPr wrap="square" rtlCol="0">
            <a:spAutoFit/>
          </a:bodyPr>
          <a:lstStyle/>
          <a:p>
            <a:pPr marL="457200" indent="-457200" algn="just" rtl="1">
              <a:lnSpc>
                <a:spcPct val="200000"/>
              </a:lnSpc>
              <a:buFont typeface="Arial" panose="020B0604020202020204" pitchFamily="34" charset="0"/>
              <a:buChar char="•"/>
            </a:pPr>
            <a:r>
              <a:rPr lang="ar-SA" sz="2400" dirty="0">
                <a:latin typeface="Alexandria Light" pitchFamily="2" charset="-78"/>
                <a:cs typeface="Alexandria Light" pitchFamily="2" charset="-78"/>
              </a:rPr>
              <a:t>تاريخ البث التلفزيوني</a:t>
            </a:r>
          </a:p>
          <a:p>
            <a:pPr marL="457200" indent="-457200" algn="just" rtl="1">
              <a:lnSpc>
                <a:spcPct val="200000"/>
              </a:lnSpc>
              <a:buFont typeface="Arial" panose="020B0604020202020204" pitchFamily="34" charset="0"/>
              <a:buChar char="•"/>
            </a:pPr>
            <a:r>
              <a:rPr lang="ar-SA" sz="2400" dirty="0">
                <a:latin typeface="Alexandria Light" pitchFamily="2" charset="-78"/>
                <a:cs typeface="Alexandria Light" pitchFamily="2" charset="-78"/>
              </a:rPr>
              <a:t>أنظمة البث التلفزيوني</a:t>
            </a:r>
          </a:p>
          <a:p>
            <a:pPr marL="457200" indent="-457200" algn="just" rtl="1">
              <a:lnSpc>
                <a:spcPct val="200000"/>
              </a:lnSpc>
              <a:buFont typeface="Arial" panose="020B0604020202020204" pitchFamily="34" charset="0"/>
              <a:buChar char="•"/>
            </a:pPr>
            <a:r>
              <a:rPr lang="ar-SA" sz="2400" dirty="0">
                <a:latin typeface="Alexandria Light" pitchFamily="2" charset="-78"/>
                <a:cs typeface="Alexandria Light" pitchFamily="2" charset="-78"/>
              </a:rPr>
              <a:t>تكنولوجيا الأقمار الصناعية</a:t>
            </a:r>
          </a:p>
        </p:txBody>
      </p:sp>
      <p:pic>
        <p:nvPicPr>
          <p:cNvPr id="10" name="Audio Recording Mar 1, 2023 at 7:06:28 PM" descr="Audio Recording Mar 1, 2023 at 7:06:28 PM">
            <a:hlinkClick r:id="" action="ppaction://media"/>
            <a:extLst>
              <a:ext uri="{FF2B5EF4-FFF2-40B4-BE49-F238E27FC236}">
                <a16:creationId xmlns:a16="http://schemas.microsoft.com/office/drawing/2014/main" id="{9D6F5770-6BCD-DB49-BB8D-3A5BA7B77410}"/>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070834" y="6055538"/>
            <a:ext cx="812800" cy="812800"/>
          </a:xfrm>
          <a:prstGeom prst="rect">
            <a:avLst/>
          </a:prstGeom>
        </p:spPr>
      </p:pic>
      <p:pic>
        <p:nvPicPr>
          <p:cNvPr id="11" name="Picture 10">
            <a:extLst>
              <a:ext uri="{FF2B5EF4-FFF2-40B4-BE49-F238E27FC236}">
                <a16:creationId xmlns:a16="http://schemas.microsoft.com/office/drawing/2014/main" id="{D0EDBE54-3147-F02B-AB6D-94183A2B6450}"/>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69275" y="5507271"/>
            <a:ext cx="2364774" cy="954667"/>
          </a:xfrm>
          <a:prstGeom prst="rect">
            <a:avLst/>
          </a:prstGeom>
        </p:spPr>
      </p:pic>
    </p:spTree>
    <p:extLst>
      <p:ext uri="{BB962C8B-B14F-4D97-AF65-F5344CB8AC3E}">
        <p14:creationId xmlns:p14="http://schemas.microsoft.com/office/powerpoint/2010/main" val="2905613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17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715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latin typeface="Alexandria Light" pitchFamily="2" charset="-78"/>
            </a:endParaRPr>
          </a:p>
        </p:txBody>
      </p:sp>
      <p:pic>
        <p:nvPicPr>
          <p:cNvPr id="5" name="Picture Placeholder 4"/>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l="4054" r="4054"/>
          <a:stretch/>
        </p:blipFill>
        <p:spPr>
          <a:xfrm>
            <a:off x="0" y="-60795"/>
            <a:ext cx="8645292" cy="5292000"/>
          </a:xfrm>
        </p:spPr>
      </p:pic>
      <p:sp>
        <p:nvSpPr>
          <p:cNvPr id="9" name="TextBox 8"/>
          <p:cNvSpPr txBox="1"/>
          <p:nvPr/>
        </p:nvSpPr>
        <p:spPr>
          <a:xfrm>
            <a:off x="7316297" y="4508444"/>
            <a:ext cx="3740126" cy="523220"/>
          </a:xfrm>
          <a:prstGeom prst="rect">
            <a:avLst/>
          </a:prstGeom>
          <a:noFill/>
        </p:spPr>
        <p:txBody>
          <a:bodyPr wrap="none" rtlCol="0">
            <a:spAutoFit/>
          </a:bodyPr>
          <a:lstStyle/>
          <a:p>
            <a:pPr marL="0" algn="r" defTabSz="914400" rtl="1" eaLnBrk="1" latinLnBrk="0" hangingPunct="1"/>
            <a:r>
              <a:rPr lang="ar-SA" sz="2800" b="1" dirty="0">
                <a:solidFill>
                  <a:srgbClr val="203E5F"/>
                </a:solidFill>
                <a:latin typeface="Alexandria SemiBold" pitchFamily="2" charset="-78"/>
                <a:cs typeface="Alexandria SemiBold" pitchFamily="2" charset="-78"/>
              </a:rPr>
              <a:t>تاريخ البث التليفزيوني</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Audio Recording Mar 1, 2023 at 7:06:42 PM" descr="Audio Recording Mar 1, 2023 at 7:06:42 PM">
            <a:hlinkClick r:id="" action="ppaction://media"/>
            <a:extLst>
              <a:ext uri="{FF2B5EF4-FFF2-40B4-BE49-F238E27FC236}">
                <a16:creationId xmlns:a16="http://schemas.microsoft.com/office/drawing/2014/main" id="{C1323169-C370-6925-E77F-BD853A1D3F33}"/>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056423" y="5977997"/>
            <a:ext cx="812800" cy="812800"/>
          </a:xfrm>
          <a:prstGeom prst="rect">
            <a:avLst/>
          </a:prstGeom>
        </p:spPr>
      </p:pic>
    </p:spTree>
    <p:extLst>
      <p:ext uri="{BB962C8B-B14F-4D97-AF65-F5344CB8AC3E}">
        <p14:creationId xmlns:p14="http://schemas.microsoft.com/office/powerpoint/2010/main" val="3689682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03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5D458DE9-DA93-F544-81AD-E6CFA3E694EF}"/>
              </a:ext>
            </a:extLst>
          </p:cNvPr>
          <p:cNvPicPr>
            <a:picLocks noChangeAspect="1"/>
          </p:cNvPicPr>
          <p:nvPr/>
        </p:nvPicPr>
        <p:blipFill rotWithShape="1">
          <a:blip r:embed="rId4">
            <a:extLst>
              <a:ext uri="{28A0092B-C50C-407E-A947-70E740481C1C}">
                <a14:useLocalDpi xmlns:a14="http://schemas.microsoft.com/office/drawing/2010/main" val="0"/>
              </a:ext>
            </a:extLst>
          </a:blip>
          <a:srcRect t="6815" b="17335"/>
          <a:stretch/>
        </p:blipFill>
        <p:spPr>
          <a:xfrm>
            <a:off x="130614" y="1926818"/>
            <a:ext cx="4501107" cy="3004363"/>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2788"/>
            <a:ext cx="9533101" cy="1610200"/>
          </a:xfrm>
          <a:prstGeom prst="rect">
            <a:avLst/>
          </a:prstGeom>
        </p:spPr>
      </p:pic>
      <p:sp>
        <p:nvSpPr>
          <p:cNvPr id="7" name="TextBox 6"/>
          <p:cNvSpPr txBox="1"/>
          <p:nvPr/>
        </p:nvSpPr>
        <p:spPr>
          <a:xfrm>
            <a:off x="4478978" y="588321"/>
            <a:ext cx="1335622"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مقدمة</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28175" y="543490"/>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5</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4658514" y="1288545"/>
            <a:ext cx="7171217" cy="5584029"/>
          </a:xfrm>
          <a:prstGeom prst="rect">
            <a:avLst/>
          </a:prstGeom>
          <a:noFill/>
        </p:spPr>
        <p:txBody>
          <a:bodyPr wrap="square" rtlCol="0">
            <a:spAutoFit/>
          </a:bodyPr>
          <a:lstStyle/>
          <a:p>
            <a:pPr algn="just" rtl="1">
              <a:lnSpc>
                <a:spcPct val="150000"/>
              </a:lnSpc>
            </a:pPr>
            <a:r>
              <a:rPr lang="ar-EG" sz="2000" dirty="0">
                <a:solidFill>
                  <a:srgbClr val="333333"/>
                </a:solidFill>
                <a:effectLst/>
                <a:latin typeface="Alexandria Light" pitchFamily="2" charset="-78"/>
                <a:cs typeface="Alexandria Light" pitchFamily="2" charset="-78"/>
              </a:rPr>
              <a:t>كان التلفاز وحتى وقت قريب أهم وسيلة إعلامية وإخبارية وترفيهية، ومع أن مكانته تراجعت مؤخرًا مع اختراع أجهزة أكثر مواكبة للعصر ومنها الهواتف الذكية، إلا أن التلفاز لازال يحتفظ بطابعه المميز في نقل الأخبار والترفيه على حد سواء.</a:t>
            </a:r>
          </a:p>
          <a:p>
            <a:pPr algn="just" rtl="1">
              <a:lnSpc>
                <a:spcPct val="150000"/>
              </a:lnSpc>
            </a:pPr>
            <a:r>
              <a:rPr lang="ar-EG" sz="2000" dirty="0">
                <a:solidFill>
                  <a:srgbClr val="333333"/>
                </a:solidFill>
                <a:effectLst/>
                <a:latin typeface="Alexandria Light" pitchFamily="2" charset="-78"/>
                <a:cs typeface="Alexandria Light" pitchFamily="2" charset="-78"/>
              </a:rPr>
              <a:t>وتقديرًا للدور الذي يلعبه التلفزيون في حياتنا، اختارت الأمم المتحدة في عام ١٩٩٦ الحادي والعشرين من نوفمبر يوما عالميًا للتلفزيون وذلك اعترافًا منها بتأثيره المتزايد في صنع القرار من خلال لفت انتباه الرأي العام إلى المنازعات والتهديدات التي يتعرض لها السلام والأمن ودوره المحتمل في زيادة التركيز على القضايا الرئيسية الأخرى، بما في ذلك القضايا الاقتصادية والاجتماعية.</a:t>
            </a:r>
          </a:p>
          <a:p>
            <a:pPr algn="just" rtl="1">
              <a:lnSpc>
                <a:spcPct val="150000"/>
              </a:lnSpc>
            </a:pPr>
            <a:br>
              <a:rPr lang="ar-EG" sz="2000" dirty="0">
                <a:solidFill>
                  <a:srgbClr val="333333"/>
                </a:solidFill>
                <a:effectLst/>
                <a:latin typeface="Alexandria Light" pitchFamily="2" charset="-78"/>
                <a:cs typeface="Alexandria Light" pitchFamily="2" charset="-78"/>
              </a:rPr>
            </a:br>
            <a:endParaRPr lang="ar-EG" sz="2000" dirty="0">
              <a:solidFill>
                <a:srgbClr val="333333"/>
              </a:solidFill>
              <a:effectLst/>
              <a:latin typeface="Alexandria Light" pitchFamily="2" charset="-78"/>
              <a:cs typeface="Alexandria Light" pitchFamily="2" charset="-78"/>
            </a:endParaRPr>
          </a:p>
        </p:txBody>
      </p:sp>
      <p:pic>
        <p:nvPicPr>
          <p:cNvPr id="10" name="Audio Recording Mar 1, 2023 at 7:08:36 PM" descr="Audio Recording Mar 1, 2023 at 7:08:36 PM">
            <a:hlinkClick r:id="" action="ppaction://media"/>
            <a:extLst>
              <a:ext uri="{FF2B5EF4-FFF2-40B4-BE49-F238E27FC236}">
                <a16:creationId xmlns:a16="http://schemas.microsoft.com/office/drawing/2014/main" id="{11386194-95BE-6246-B223-A52D3AB5D2F9}"/>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0988670" y="6154082"/>
            <a:ext cx="812800" cy="812800"/>
          </a:xfrm>
          <a:prstGeom prst="rect">
            <a:avLst/>
          </a:prstGeom>
        </p:spPr>
      </p:pic>
      <p:pic>
        <p:nvPicPr>
          <p:cNvPr id="11" name="Picture 10">
            <a:extLst>
              <a:ext uri="{FF2B5EF4-FFF2-40B4-BE49-F238E27FC236}">
                <a16:creationId xmlns:a16="http://schemas.microsoft.com/office/drawing/2014/main" id="{7C9D2CD5-1BF7-0CD7-2743-6DCEE9883840}"/>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69275" y="5507271"/>
            <a:ext cx="2364774" cy="954667"/>
          </a:xfrm>
          <a:prstGeom prst="rect">
            <a:avLst/>
          </a:prstGeom>
        </p:spPr>
      </p:pic>
    </p:spTree>
    <p:extLst>
      <p:ext uri="{BB962C8B-B14F-4D97-AF65-F5344CB8AC3E}">
        <p14:creationId xmlns:p14="http://schemas.microsoft.com/office/powerpoint/2010/main" val="2100226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080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1696"/>
            <a:ext cx="9533101" cy="1610200"/>
          </a:xfrm>
          <a:prstGeom prst="rect">
            <a:avLst/>
          </a:prstGeom>
        </p:spPr>
      </p:pic>
      <p:sp>
        <p:nvSpPr>
          <p:cNvPr id="7" name="TextBox 6"/>
          <p:cNvSpPr txBox="1"/>
          <p:nvPr/>
        </p:nvSpPr>
        <p:spPr>
          <a:xfrm>
            <a:off x="4034852" y="601291"/>
            <a:ext cx="2459328"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اختراع التلفزيون</a:t>
            </a:r>
          </a:p>
        </p:txBody>
      </p:sp>
      <p:sp>
        <p:nvSpPr>
          <p:cNvPr id="8" name="TextBox 7"/>
          <p:cNvSpPr txBox="1"/>
          <p:nvPr/>
        </p:nvSpPr>
        <p:spPr>
          <a:xfrm>
            <a:off x="128175" y="510832"/>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5</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796306" y="1737498"/>
            <a:ext cx="10993058" cy="4660699"/>
          </a:xfrm>
          <a:prstGeom prst="rect">
            <a:avLst/>
          </a:prstGeom>
          <a:noFill/>
        </p:spPr>
        <p:txBody>
          <a:bodyPr wrap="square" rtlCol="0">
            <a:spAutoFit/>
          </a:bodyPr>
          <a:lstStyle/>
          <a:p>
            <a:pPr algn="just" rtl="1">
              <a:lnSpc>
                <a:spcPct val="150000"/>
              </a:lnSpc>
            </a:pPr>
            <a:r>
              <a:rPr lang="ar-SA" sz="2000" dirty="0">
                <a:latin typeface="Alexandria Light" pitchFamily="2" charset="-78"/>
                <a:cs typeface="Alexandria Light" pitchFamily="2" charset="-78"/>
              </a:rPr>
              <a:t>وبالعودة لتاريخ التلفزيون نجد أن المحاولات الأولى لاختراعه كانت في عام ١٨٨٤ على أيدي الألماني بول </a:t>
            </a:r>
            <a:r>
              <a:rPr lang="ar-SA" sz="2000" dirty="0" err="1">
                <a:latin typeface="Alexandria Light" pitchFamily="2" charset="-78"/>
                <a:cs typeface="Alexandria Light" pitchFamily="2" charset="-78"/>
              </a:rPr>
              <a:t>نبكو</a:t>
            </a:r>
            <a:r>
              <a:rPr lang="ar-SA" sz="2000" dirty="0">
                <a:latin typeface="Alexandria Light" pitchFamily="2" charset="-78"/>
                <a:cs typeface="Alexandria Light" pitchFamily="2" charset="-78"/>
              </a:rPr>
              <a:t> حيث اخترع قرصا ميكانيكيا دوارًا بفتحات صغيرة منظمة في شكل حلزوني عندما يتم تسليط الضوء عليها يتسرب الضوء من الفتحات ليعطي إحساسًا سريعًا بحركة الصور المسجلة على هذا القرص.</a:t>
            </a:r>
          </a:p>
          <a:p>
            <a:pPr algn="just" rtl="1">
              <a:lnSpc>
                <a:spcPct val="150000"/>
              </a:lnSpc>
            </a:pPr>
            <a:r>
              <a:rPr lang="ar-SA" sz="2000" dirty="0">
                <a:latin typeface="Alexandria Light" pitchFamily="2" charset="-78"/>
                <a:cs typeface="Alexandria Light" pitchFamily="2" charset="-78"/>
              </a:rPr>
              <a:t>وبذلك مهد "</a:t>
            </a:r>
            <a:r>
              <a:rPr lang="ar-SA" sz="2000" dirty="0" err="1">
                <a:latin typeface="Alexandria Light" pitchFamily="2" charset="-78"/>
                <a:cs typeface="Alexandria Light" pitchFamily="2" charset="-78"/>
              </a:rPr>
              <a:t>نبكو</a:t>
            </a:r>
            <a:r>
              <a:rPr lang="ar-SA" sz="2000" dirty="0">
                <a:latin typeface="Alexandria Light" pitchFamily="2" charset="-78"/>
                <a:cs typeface="Alexandria Light" pitchFamily="2" charset="-78"/>
              </a:rPr>
              <a:t>" الطريق أمام لاحقيه من المخترعين للتفكير في إمكانية نقل الصور بطريقة ميكانيكية عبر الأسلاك إلى مكان أخر، وبعد ثمانية أعوام تمكن الألماني كارل </a:t>
            </a:r>
            <a:r>
              <a:rPr lang="ar-SA" sz="2000" dirty="0" err="1">
                <a:latin typeface="Alexandria Light" pitchFamily="2" charset="-78"/>
                <a:cs typeface="Alexandria Light" pitchFamily="2" charset="-78"/>
              </a:rPr>
              <a:t>فارديناند</a:t>
            </a:r>
            <a:r>
              <a:rPr lang="ar-SA" sz="2000" dirty="0">
                <a:latin typeface="Alexandria Light" pitchFamily="2" charset="-78"/>
                <a:cs typeface="Alexandria Light" pitchFamily="2" charset="-78"/>
              </a:rPr>
              <a:t> براون من اختراع "الأسطوانة </a:t>
            </a:r>
            <a:r>
              <a:rPr lang="ar-SA" sz="2000" dirty="0" err="1">
                <a:latin typeface="Alexandria Light" pitchFamily="2" charset="-78"/>
                <a:cs typeface="Alexandria Light" pitchFamily="2" charset="-78"/>
              </a:rPr>
              <a:t>الكاتوديكية</a:t>
            </a:r>
            <a:r>
              <a:rPr lang="ar-SA" sz="2000" dirty="0">
                <a:latin typeface="Alexandria Light" pitchFamily="2" charset="-78"/>
                <a:cs typeface="Alexandria Light" pitchFamily="2" charset="-78"/>
              </a:rPr>
              <a:t>"، ثم قام الفرنسي ادوارد </a:t>
            </a:r>
            <a:r>
              <a:rPr lang="ar-SA" sz="2000" dirty="0" err="1">
                <a:latin typeface="Alexandria Light" pitchFamily="2" charset="-78"/>
                <a:cs typeface="Alexandria Light" pitchFamily="2" charset="-78"/>
              </a:rPr>
              <a:t>بيلين</a:t>
            </a:r>
            <a:r>
              <a:rPr lang="ar-SA" sz="2000" dirty="0">
                <a:latin typeface="Alexandria Light" pitchFamily="2" charset="-78"/>
                <a:cs typeface="Alexandria Light" pitchFamily="2" charset="-78"/>
              </a:rPr>
              <a:t> عام 1921، بمحاولات تغيير نقل الصورة عبر موجات ضوئية، لينجح العالم جون لوجي بيرد بعد خمس سنوات في نقل أول الصور التلفزيونية، ثم تمكن العالم السوفييتي </a:t>
            </a:r>
            <a:r>
              <a:rPr lang="ar-SA" sz="2000" dirty="0" err="1">
                <a:latin typeface="Alexandria Light" pitchFamily="2" charset="-78"/>
                <a:cs typeface="Alexandria Light" pitchFamily="2" charset="-78"/>
              </a:rPr>
              <a:t>هوفانس</a:t>
            </a:r>
            <a:r>
              <a:rPr lang="ar-SA" sz="2000" dirty="0">
                <a:latin typeface="Alexandria Light" pitchFamily="2" charset="-78"/>
                <a:cs typeface="Alexandria Light" pitchFamily="2" charset="-78"/>
              </a:rPr>
              <a:t> </a:t>
            </a:r>
            <a:r>
              <a:rPr lang="ar-SA" sz="2000" dirty="0" err="1">
                <a:latin typeface="Alexandria Light" pitchFamily="2" charset="-78"/>
                <a:cs typeface="Alexandria Light" pitchFamily="2" charset="-78"/>
              </a:rPr>
              <a:t>آداميان</a:t>
            </a:r>
            <a:r>
              <a:rPr lang="ar-SA" sz="2000" dirty="0">
                <a:latin typeface="Alexandria Light" pitchFamily="2" charset="-78"/>
                <a:cs typeface="Alexandria Light" pitchFamily="2" charset="-78"/>
              </a:rPr>
              <a:t> 1928 من اختراع التلفاز الملون لكنه تأخر في الانتشار.</a:t>
            </a:r>
          </a:p>
          <a:p>
            <a:pPr algn="just" rtl="1">
              <a:lnSpc>
                <a:spcPct val="150000"/>
              </a:lnSpc>
            </a:pPr>
            <a:br>
              <a:rPr lang="ar-SA" sz="2000" dirty="0">
                <a:latin typeface="Alexandria Light" pitchFamily="2" charset="-78"/>
                <a:cs typeface="Alexandria Light" pitchFamily="2" charset="-78"/>
              </a:rPr>
            </a:br>
            <a:endParaRPr lang="ar-SA" sz="2000" dirty="0">
              <a:latin typeface="Alexandria Light" pitchFamily="2" charset="-78"/>
              <a:cs typeface="Alexandria Light" pitchFamily="2" charset="-78"/>
            </a:endParaRPr>
          </a:p>
        </p:txBody>
      </p:sp>
      <p:pic>
        <p:nvPicPr>
          <p:cNvPr id="10" name="Audio Recording Mar 1, 2023 at 7:16:40 PM" descr="Audio Recording Mar 1, 2023 at 7:16:40 PM">
            <a:hlinkClick r:id="" action="ppaction://media"/>
            <a:extLst>
              <a:ext uri="{FF2B5EF4-FFF2-40B4-BE49-F238E27FC236}">
                <a16:creationId xmlns:a16="http://schemas.microsoft.com/office/drawing/2014/main" id="{E2429CC1-57F3-6047-868C-84411A2E855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989294" y="6080465"/>
            <a:ext cx="812800" cy="812800"/>
          </a:xfrm>
          <a:prstGeom prst="rect">
            <a:avLst/>
          </a:prstGeom>
        </p:spPr>
      </p:pic>
      <p:pic>
        <p:nvPicPr>
          <p:cNvPr id="11" name="Picture 10">
            <a:extLst>
              <a:ext uri="{FF2B5EF4-FFF2-40B4-BE49-F238E27FC236}">
                <a16:creationId xmlns:a16="http://schemas.microsoft.com/office/drawing/2014/main" id="{0B80FEEC-8F56-08EA-F894-3236896A0500}"/>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69275" y="5507271"/>
            <a:ext cx="2364774" cy="954667"/>
          </a:xfrm>
          <a:prstGeom prst="rect">
            <a:avLst/>
          </a:prstGeom>
        </p:spPr>
      </p:pic>
    </p:spTree>
    <p:extLst>
      <p:ext uri="{BB962C8B-B14F-4D97-AF65-F5344CB8AC3E}">
        <p14:creationId xmlns:p14="http://schemas.microsoft.com/office/powerpoint/2010/main" val="3978971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084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1696"/>
            <a:ext cx="9533101" cy="1610200"/>
          </a:xfrm>
          <a:prstGeom prst="rect">
            <a:avLst/>
          </a:prstGeom>
        </p:spPr>
      </p:pic>
      <p:sp>
        <p:nvSpPr>
          <p:cNvPr id="7" name="TextBox 6"/>
          <p:cNvSpPr txBox="1"/>
          <p:nvPr/>
        </p:nvSpPr>
        <p:spPr>
          <a:xfrm>
            <a:off x="3287893" y="601291"/>
            <a:ext cx="4104009"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بدايات التلفزيون في العالم</a:t>
            </a:r>
          </a:p>
        </p:txBody>
      </p:sp>
      <p:sp>
        <p:nvSpPr>
          <p:cNvPr id="8" name="TextBox 7"/>
          <p:cNvSpPr txBox="1"/>
          <p:nvPr/>
        </p:nvSpPr>
        <p:spPr>
          <a:xfrm>
            <a:off x="128175" y="510832"/>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5</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5531006" y="2483645"/>
            <a:ext cx="6279222" cy="1890710"/>
          </a:xfrm>
          <a:prstGeom prst="rect">
            <a:avLst/>
          </a:prstGeom>
          <a:noFill/>
        </p:spPr>
        <p:txBody>
          <a:bodyPr wrap="square" rtlCol="0">
            <a:spAutoFit/>
          </a:bodyPr>
          <a:lstStyle/>
          <a:p>
            <a:pPr algn="just" rtl="1">
              <a:lnSpc>
                <a:spcPct val="150000"/>
              </a:lnSpc>
            </a:pPr>
            <a:r>
              <a:rPr lang="ar-EG" sz="2000" dirty="0">
                <a:effectLst/>
                <a:latin typeface="Alexandria Light" pitchFamily="2" charset="-78"/>
                <a:cs typeface="Alexandria Light" pitchFamily="2" charset="-78"/>
              </a:rPr>
              <a:t>تعد بريطانيا أول من دشن خدمة البث التلفزيوني المنتظم في عام 1936، من خلال هيئة الإذاعة البريطانية </a:t>
            </a:r>
            <a:r>
              <a:rPr lang="en-US" sz="2000" dirty="0">
                <a:effectLst/>
                <a:latin typeface="Alexandria Light" pitchFamily="2" charset="-78"/>
                <a:cs typeface="Alexandria Light" pitchFamily="2" charset="-78"/>
              </a:rPr>
              <a:t>BBC </a:t>
            </a:r>
            <a:r>
              <a:rPr lang="ar-EG" sz="2000" dirty="0">
                <a:effectLst/>
                <a:latin typeface="Alexandria Light" pitchFamily="2" charset="-78"/>
                <a:cs typeface="Alexandria Light" pitchFamily="2" charset="-78"/>
              </a:rPr>
              <a:t>التي تعتبر أيضًا أولى مؤسسات التلفزة التي تقدم التصوير والبث الحي من خارج الأستديوهات المغلقة.</a:t>
            </a:r>
          </a:p>
        </p:txBody>
      </p:sp>
      <p:pic>
        <p:nvPicPr>
          <p:cNvPr id="11" name="Picture 10">
            <a:extLst>
              <a:ext uri="{FF2B5EF4-FFF2-40B4-BE49-F238E27FC236}">
                <a16:creationId xmlns:a16="http://schemas.microsoft.com/office/drawing/2014/main" id="{B4F9B144-FD51-D743-87A5-234451E55E9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28015" y="2783409"/>
            <a:ext cx="4515607" cy="1291181"/>
          </a:xfrm>
          <a:prstGeom prst="rect">
            <a:avLst/>
          </a:prstGeom>
        </p:spPr>
      </p:pic>
      <p:pic>
        <p:nvPicPr>
          <p:cNvPr id="10" name="Audio Recording Mar 1, 2023 at 7:17:30 PM" descr="Audio Recording Mar 1, 2023 at 7:17:30 PM">
            <a:hlinkClick r:id="" action="ppaction://media"/>
            <a:extLst>
              <a:ext uri="{FF2B5EF4-FFF2-40B4-BE49-F238E27FC236}">
                <a16:creationId xmlns:a16="http://schemas.microsoft.com/office/drawing/2014/main" id="{281AECC3-3717-F04E-AC68-D3A0F70282FA}"/>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0956099" y="6045200"/>
            <a:ext cx="812800" cy="812800"/>
          </a:xfrm>
          <a:prstGeom prst="rect">
            <a:avLst/>
          </a:prstGeom>
        </p:spPr>
      </p:pic>
      <p:pic>
        <p:nvPicPr>
          <p:cNvPr id="12" name="Picture 11">
            <a:extLst>
              <a:ext uri="{FF2B5EF4-FFF2-40B4-BE49-F238E27FC236}">
                <a16:creationId xmlns:a16="http://schemas.microsoft.com/office/drawing/2014/main" id="{D65A5704-467A-C5AE-1674-5D8A808994A6}"/>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69275" y="5507271"/>
            <a:ext cx="2364774" cy="954667"/>
          </a:xfrm>
          <a:prstGeom prst="rect">
            <a:avLst/>
          </a:prstGeom>
        </p:spPr>
      </p:pic>
    </p:spTree>
    <p:extLst>
      <p:ext uri="{BB962C8B-B14F-4D97-AF65-F5344CB8AC3E}">
        <p14:creationId xmlns:p14="http://schemas.microsoft.com/office/powerpoint/2010/main" val="1839406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980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1696"/>
            <a:ext cx="9533101" cy="1610200"/>
          </a:xfrm>
          <a:prstGeom prst="rect">
            <a:avLst/>
          </a:prstGeom>
        </p:spPr>
      </p:pic>
      <p:sp>
        <p:nvSpPr>
          <p:cNvPr id="7" name="TextBox 6"/>
          <p:cNvSpPr txBox="1"/>
          <p:nvPr/>
        </p:nvSpPr>
        <p:spPr>
          <a:xfrm>
            <a:off x="3287893" y="601291"/>
            <a:ext cx="4104009"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بدايات التلفزيون في العالم</a:t>
            </a:r>
          </a:p>
        </p:txBody>
      </p:sp>
      <p:sp>
        <p:nvSpPr>
          <p:cNvPr id="8" name="TextBox 7"/>
          <p:cNvSpPr txBox="1"/>
          <p:nvPr/>
        </p:nvSpPr>
        <p:spPr>
          <a:xfrm>
            <a:off x="128175" y="510832"/>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5</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883404" y="2100316"/>
            <a:ext cx="10926824" cy="1890710"/>
          </a:xfrm>
          <a:prstGeom prst="rect">
            <a:avLst/>
          </a:prstGeom>
          <a:noFill/>
        </p:spPr>
        <p:txBody>
          <a:bodyPr wrap="square" rtlCol="0">
            <a:spAutoFit/>
          </a:bodyPr>
          <a:lstStyle/>
          <a:p>
            <a:pPr algn="just" rtl="1">
              <a:lnSpc>
                <a:spcPct val="150000"/>
              </a:lnSpc>
            </a:pPr>
            <a:r>
              <a:rPr lang="ar-EG" sz="2000" dirty="0">
                <a:effectLst/>
                <a:latin typeface="Alexandria Light" pitchFamily="2" charset="-78"/>
                <a:cs typeface="Alexandria Light" pitchFamily="2" charset="-78"/>
              </a:rPr>
              <a:t>وفي عام 1935 عرف الألمان للمرة الأولى خدمة الإرسال التلفزيوني، واستطاعت فرنسا أن تدشن أول إرسال تلفزيوني منتظم من برج ايفل عام 1939، فيما انطلق البث التلفزيوني المنتظم للمرة الأولى في موسكو في عام 1939، وأصبحت محطة موسكو</a:t>
            </a:r>
            <a:r>
              <a:rPr lang="en-US" sz="2000" dirty="0">
                <a:effectLst/>
                <a:latin typeface="Alexandria Light" pitchFamily="2" charset="-78"/>
                <a:cs typeface="Alexandria Light" pitchFamily="2" charset="-78"/>
              </a:rPr>
              <a:t> </a:t>
            </a:r>
            <a:r>
              <a:rPr lang="ar-EG" sz="2000" dirty="0">
                <a:effectLst/>
                <a:latin typeface="Alexandria Light" pitchFamily="2" charset="-78"/>
                <a:cs typeface="Alexandria Light" pitchFamily="2" charset="-78"/>
              </a:rPr>
              <a:t>من بين أوائل المحطات التلفزيونية في العالم التي بثت برامجها فضائيًا إلى العالم.</a:t>
            </a:r>
          </a:p>
        </p:txBody>
      </p:sp>
      <p:pic>
        <p:nvPicPr>
          <p:cNvPr id="10" name="Audio Recording Mar 1, 2023 at 7:19:35 PM" descr="Audio Recording Mar 1, 2023 at 7:19:35 PM">
            <a:hlinkClick r:id="" action="ppaction://media"/>
            <a:extLst>
              <a:ext uri="{FF2B5EF4-FFF2-40B4-BE49-F238E27FC236}">
                <a16:creationId xmlns:a16="http://schemas.microsoft.com/office/drawing/2014/main" id="{329D5B1C-CE1C-0149-80C6-2DED2582F80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51663"/>
            <a:ext cx="812800" cy="812800"/>
          </a:xfrm>
          <a:prstGeom prst="rect">
            <a:avLst/>
          </a:prstGeom>
        </p:spPr>
      </p:pic>
      <p:pic>
        <p:nvPicPr>
          <p:cNvPr id="11" name="Picture 10">
            <a:extLst>
              <a:ext uri="{FF2B5EF4-FFF2-40B4-BE49-F238E27FC236}">
                <a16:creationId xmlns:a16="http://schemas.microsoft.com/office/drawing/2014/main" id="{68DD88A6-9A66-4207-6D87-133C1921B705}"/>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69275" y="5507271"/>
            <a:ext cx="2364774" cy="954667"/>
          </a:xfrm>
          <a:prstGeom prst="rect">
            <a:avLst/>
          </a:prstGeom>
        </p:spPr>
      </p:pic>
    </p:spTree>
    <p:extLst>
      <p:ext uri="{BB962C8B-B14F-4D97-AF65-F5344CB8AC3E}">
        <p14:creationId xmlns:p14="http://schemas.microsoft.com/office/powerpoint/2010/main" val="1918857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892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1696"/>
            <a:ext cx="9533101" cy="1610200"/>
          </a:xfrm>
          <a:prstGeom prst="rect">
            <a:avLst/>
          </a:prstGeom>
        </p:spPr>
      </p:pic>
      <p:sp>
        <p:nvSpPr>
          <p:cNvPr id="7" name="TextBox 6"/>
          <p:cNvSpPr txBox="1"/>
          <p:nvPr/>
        </p:nvSpPr>
        <p:spPr>
          <a:xfrm>
            <a:off x="3287893" y="601291"/>
            <a:ext cx="4104009"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بدايات التلفزيون في العالم</a:t>
            </a:r>
          </a:p>
        </p:txBody>
      </p:sp>
      <p:sp>
        <p:nvSpPr>
          <p:cNvPr id="8" name="TextBox 7"/>
          <p:cNvSpPr txBox="1"/>
          <p:nvPr/>
        </p:nvSpPr>
        <p:spPr>
          <a:xfrm>
            <a:off x="128175" y="510832"/>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5</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1208868" y="2377554"/>
            <a:ext cx="10601359" cy="1429046"/>
          </a:xfrm>
          <a:prstGeom prst="rect">
            <a:avLst/>
          </a:prstGeom>
          <a:noFill/>
        </p:spPr>
        <p:txBody>
          <a:bodyPr wrap="square" rtlCol="0">
            <a:spAutoFit/>
          </a:bodyPr>
          <a:lstStyle/>
          <a:p>
            <a:pPr algn="just" rtl="1">
              <a:lnSpc>
                <a:spcPct val="150000"/>
              </a:lnSpc>
            </a:pPr>
            <a:r>
              <a:rPr lang="ar-EG" sz="2000" dirty="0">
                <a:solidFill>
                  <a:srgbClr val="000000"/>
                </a:solidFill>
                <a:effectLst/>
                <a:latin typeface="Alexandria Light" pitchFamily="2" charset="-78"/>
                <a:cs typeface="Alexandria Light" pitchFamily="2" charset="-78"/>
              </a:rPr>
              <a:t>وفي اليابان، يعود تاريخ البث التلفزيوني التجريبي إلى العام 1939، وحتى بداية الستينات كان أغلب ما يعرض على التلفزيوني الياباني مواد أمريكية حتى بدأ اليابانيون إنتاج برامج ومسلسلات محلية، ليتراجع بذلك نصيب البرامج الأميركية إلى </a:t>
            </a:r>
            <a:r>
              <a:rPr lang="en-US" sz="2000" dirty="0">
                <a:solidFill>
                  <a:srgbClr val="000000"/>
                </a:solidFill>
                <a:latin typeface="Alexandria Light" pitchFamily="2" charset="-78"/>
                <a:cs typeface="Alexandria Light" pitchFamily="2" charset="-78"/>
              </a:rPr>
              <a:t>5%</a:t>
            </a:r>
            <a:r>
              <a:rPr lang="ar-EG" sz="2000" dirty="0">
                <a:solidFill>
                  <a:srgbClr val="000000"/>
                </a:solidFill>
                <a:effectLst/>
                <a:latin typeface="Alexandria Light" pitchFamily="2" charset="-78"/>
                <a:cs typeface="Alexandria Light" pitchFamily="2" charset="-78"/>
              </a:rPr>
              <a:t> من المعروض على الشاشة.</a:t>
            </a:r>
            <a:endParaRPr lang="ar-EG" sz="2000" dirty="0">
              <a:effectLst/>
              <a:latin typeface="Alexandria Light" pitchFamily="2" charset="-78"/>
              <a:cs typeface="Alexandria Light" pitchFamily="2" charset="-78"/>
            </a:endParaRPr>
          </a:p>
        </p:txBody>
      </p:sp>
      <p:pic>
        <p:nvPicPr>
          <p:cNvPr id="10" name="Audio Recording Mar 1, 2023 at 7:21:26 PM" descr="Audio Recording Mar 1, 2023 at 7:21:26 PM">
            <a:hlinkClick r:id="" action="ppaction://media"/>
            <a:extLst>
              <a:ext uri="{FF2B5EF4-FFF2-40B4-BE49-F238E27FC236}">
                <a16:creationId xmlns:a16="http://schemas.microsoft.com/office/drawing/2014/main" id="{07DC29EB-653D-3C40-87C5-EEA9B546344F}"/>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203048" y="6154082"/>
            <a:ext cx="812800" cy="812800"/>
          </a:xfrm>
          <a:prstGeom prst="rect">
            <a:avLst/>
          </a:prstGeom>
        </p:spPr>
      </p:pic>
      <p:pic>
        <p:nvPicPr>
          <p:cNvPr id="11" name="Picture 10">
            <a:extLst>
              <a:ext uri="{FF2B5EF4-FFF2-40B4-BE49-F238E27FC236}">
                <a16:creationId xmlns:a16="http://schemas.microsoft.com/office/drawing/2014/main" id="{F18A8C74-4B7B-025E-2C84-0F21438030E1}"/>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69275" y="5507271"/>
            <a:ext cx="2364774" cy="954667"/>
          </a:xfrm>
          <a:prstGeom prst="rect">
            <a:avLst/>
          </a:prstGeom>
        </p:spPr>
      </p:pic>
    </p:spTree>
    <p:extLst>
      <p:ext uri="{BB962C8B-B14F-4D97-AF65-F5344CB8AC3E}">
        <p14:creationId xmlns:p14="http://schemas.microsoft.com/office/powerpoint/2010/main" val="1647593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000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1696"/>
            <a:ext cx="9533101" cy="1610200"/>
          </a:xfrm>
          <a:prstGeom prst="rect">
            <a:avLst/>
          </a:prstGeom>
        </p:spPr>
      </p:pic>
      <p:sp>
        <p:nvSpPr>
          <p:cNvPr id="7" name="TextBox 6"/>
          <p:cNvSpPr txBox="1"/>
          <p:nvPr/>
        </p:nvSpPr>
        <p:spPr>
          <a:xfrm>
            <a:off x="3661218" y="601291"/>
            <a:ext cx="3866764"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الحقبة الذهبية للتلفزيون</a:t>
            </a:r>
          </a:p>
        </p:txBody>
      </p:sp>
      <p:sp>
        <p:nvSpPr>
          <p:cNvPr id="8" name="TextBox 7"/>
          <p:cNvSpPr txBox="1"/>
          <p:nvPr/>
        </p:nvSpPr>
        <p:spPr>
          <a:xfrm>
            <a:off x="128175" y="510832"/>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5</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651740" y="2252812"/>
            <a:ext cx="11158488" cy="2352375"/>
          </a:xfrm>
          <a:prstGeom prst="rect">
            <a:avLst/>
          </a:prstGeom>
          <a:noFill/>
        </p:spPr>
        <p:txBody>
          <a:bodyPr wrap="square" rtlCol="0">
            <a:spAutoFit/>
          </a:bodyPr>
          <a:lstStyle/>
          <a:p>
            <a:pPr algn="just" rtl="1">
              <a:lnSpc>
                <a:spcPct val="150000"/>
              </a:lnSpc>
            </a:pPr>
            <a:r>
              <a:rPr lang="ar-EG" sz="2000" dirty="0">
                <a:solidFill>
                  <a:srgbClr val="000000"/>
                </a:solidFill>
                <a:effectLst/>
                <a:latin typeface="Alexandria Light" pitchFamily="2" charset="-78"/>
                <a:cs typeface="Alexandria Light" pitchFamily="2" charset="-78"/>
              </a:rPr>
              <a:t>تعتبر حقبة الخمسينات بمثابة العصر الذهبي للتلفزيون خصوصًا مع اشتداد المنافسة بين شركات التلفزة الأمريكية الثلاث الكبرى </a:t>
            </a:r>
            <a:r>
              <a:rPr lang="en-US" sz="2000" dirty="0">
                <a:solidFill>
                  <a:srgbClr val="000000"/>
                </a:solidFill>
                <a:effectLst/>
                <a:latin typeface="Alexandria Light" pitchFamily="2" charset="-78"/>
                <a:cs typeface="Alexandria Light" pitchFamily="2" charset="-78"/>
              </a:rPr>
              <a:t>NBC</a:t>
            </a:r>
            <a:r>
              <a:rPr lang="ar-EG" sz="2000" dirty="0">
                <a:solidFill>
                  <a:srgbClr val="000000"/>
                </a:solidFill>
                <a:effectLst/>
                <a:latin typeface="Alexandria Light" pitchFamily="2" charset="-78"/>
                <a:cs typeface="Alexandria Light" pitchFamily="2" charset="-78"/>
              </a:rPr>
              <a:t>و</a:t>
            </a:r>
            <a:r>
              <a:rPr lang="en-US" sz="2000" dirty="0">
                <a:solidFill>
                  <a:srgbClr val="000000"/>
                </a:solidFill>
                <a:effectLst/>
                <a:latin typeface="Alexandria Light" pitchFamily="2" charset="-78"/>
                <a:cs typeface="Alexandria Light" pitchFamily="2" charset="-78"/>
              </a:rPr>
              <a:t>CBS </a:t>
            </a:r>
            <a:r>
              <a:rPr lang="ar-EG" sz="2000" dirty="0">
                <a:solidFill>
                  <a:srgbClr val="000000"/>
                </a:solidFill>
                <a:effectLst/>
                <a:latin typeface="Alexandria Light" pitchFamily="2" charset="-78"/>
                <a:cs typeface="Alexandria Light" pitchFamily="2" charset="-78"/>
              </a:rPr>
              <a:t>و</a:t>
            </a:r>
            <a:r>
              <a:rPr lang="en-US" sz="2000" dirty="0">
                <a:solidFill>
                  <a:srgbClr val="000000"/>
                </a:solidFill>
                <a:effectLst/>
                <a:latin typeface="Alexandria Light" pitchFamily="2" charset="-78"/>
                <a:cs typeface="Alexandria Light" pitchFamily="2" charset="-78"/>
              </a:rPr>
              <a:t>ABC. </a:t>
            </a:r>
            <a:r>
              <a:rPr lang="ar-EG" sz="2000" dirty="0">
                <a:solidFill>
                  <a:srgbClr val="000000"/>
                </a:solidFill>
                <a:effectLst/>
                <a:latin typeface="Alexandria Light" pitchFamily="2" charset="-78"/>
                <a:cs typeface="Alexandria Light" pitchFamily="2" charset="-78"/>
              </a:rPr>
              <a:t>كما شهدت هذه المرحلة استخدام التلفزيون في عالم السياسة وذلك حين غطت شركة</a:t>
            </a:r>
            <a:r>
              <a:rPr lang="en-US" sz="2000" dirty="0">
                <a:solidFill>
                  <a:srgbClr val="000000"/>
                </a:solidFill>
                <a:effectLst/>
                <a:latin typeface="Alexandria Light" pitchFamily="2" charset="-78"/>
                <a:cs typeface="Alexandria Light" pitchFamily="2" charset="-78"/>
              </a:rPr>
              <a:t>CBS </a:t>
            </a:r>
            <a:r>
              <a:rPr lang="ar-EG" sz="2000" dirty="0">
                <a:solidFill>
                  <a:srgbClr val="000000"/>
                </a:solidFill>
                <a:effectLst/>
                <a:latin typeface="Alexandria Light" pitchFamily="2" charset="-78"/>
                <a:cs typeface="Alexandria Light" pitchFamily="2" charset="-78"/>
              </a:rPr>
              <a:t>حملات الانتخابات الرئاسية الأميركية لعام 1952.</a:t>
            </a:r>
          </a:p>
          <a:p>
            <a:pPr algn="just" rtl="1">
              <a:lnSpc>
                <a:spcPct val="150000"/>
              </a:lnSpc>
            </a:pPr>
            <a:r>
              <a:rPr lang="ar-EG" sz="2000" dirty="0">
                <a:solidFill>
                  <a:srgbClr val="000000"/>
                </a:solidFill>
                <a:effectLst/>
                <a:latin typeface="Alexandria Light" pitchFamily="2" charset="-78"/>
                <a:cs typeface="Alexandria Light" pitchFamily="2" charset="-78"/>
              </a:rPr>
              <a:t>وتعاظم الدور الذي يلعب التلفزيون في التأثير على الرأي العام حين تمكن من ترجيح كفة جون كينيدي، على منافسه ريتشارد نيكسون في الانتخابات الأمريكية.</a:t>
            </a:r>
          </a:p>
        </p:txBody>
      </p:sp>
      <p:pic>
        <p:nvPicPr>
          <p:cNvPr id="10" name="Audio Recording Mar 1, 2023 at 7:23:14 PM" descr="Audio Recording Mar 1, 2023 at 7:23:14 PM">
            <a:hlinkClick r:id="" action="ppaction://media"/>
            <a:extLst>
              <a:ext uri="{FF2B5EF4-FFF2-40B4-BE49-F238E27FC236}">
                <a16:creationId xmlns:a16="http://schemas.microsoft.com/office/drawing/2014/main" id="{97F7D374-AB36-4D4B-8A9F-802D9F5E725D}"/>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45200"/>
            <a:ext cx="812800" cy="812800"/>
          </a:xfrm>
          <a:prstGeom prst="rect">
            <a:avLst/>
          </a:prstGeom>
        </p:spPr>
      </p:pic>
      <p:pic>
        <p:nvPicPr>
          <p:cNvPr id="11" name="Picture 10">
            <a:extLst>
              <a:ext uri="{FF2B5EF4-FFF2-40B4-BE49-F238E27FC236}">
                <a16:creationId xmlns:a16="http://schemas.microsoft.com/office/drawing/2014/main" id="{A67A51FB-7EF4-C71B-FD05-850E177F3FC7}"/>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69275" y="5507271"/>
            <a:ext cx="2364774" cy="954667"/>
          </a:xfrm>
          <a:prstGeom prst="rect">
            <a:avLst/>
          </a:prstGeom>
        </p:spPr>
      </p:pic>
    </p:spTree>
    <p:extLst>
      <p:ext uri="{BB962C8B-B14F-4D97-AF65-F5344CB8AC3E}">
        <p14:creationId xmlns:p14="http://schemas.microsoft.com/office/powerpoint/2010/main" val="2665818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475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1696"/>
            <a:ext cx="9533101" cy="1610200"/>
          </a:xfrm>
          <a:prstGeom prst="rect">
            <a:avLst/>
          </a:prstGeom>
        </p:spPr>
      </p:pic>
      <p:sp>
        <p:nvSpPr>
          <p:cNvPr id="7" name="TextBox 6"/>
          <p:cNvSpPr txBox="1"/>
          <p:nvPr/>
        </p:nvSpPr>
        <p:spPr>
          <a:xfrm>
            <a:off x="2994369" y="601291"/>
            <a:ext cx="5081840"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ظهور التلفزيون في العالم العربي</a:t>
            </a:r>
          </a:p>
        </p:txBody>
      </p:sp>
      <p:sp>
        <p:nvSpPr>
          <p:cNvPr id="8" name="TextBox 7"/>
          <p:cNvSpPr txBox="1"/>
          <p:nvPr/>
        </p:nvSpPr>
        <p:spPr>
          <a:xfrm>
            <a:off x="128175" y="510832"/>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5</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651740" y="2388254"/>
            <a:ext cx="11158488" cy="1890710"/>
          </a:xfrm>
          <a:prstGeom prst="rect">
            <a:avLst/>
          </a:prstGeom>
          <a:noFill/>
        </p:spPr>
        <p:txBody>
          <a:bodyPr wrap="square" rtlCol="0">
            <a:spAutoFit/>
          </a:bodyPr>
          <a:lstStyle/>
          <a:p>
            <a:pPr algn="just" rtl="1">
              <a:lnSpc>
                <a:spcPct val="150000"/>
              </a:lnSpc>
            </a:pPr>
            <a:r>
              <a:rPr lang="ar-EG" sz="2000" dirty="0">
                <a:solidFill>
                  <a:srgbClr val="000000"/>
                </a:solidFill>
                <a:effectLst/>
                <a:latin typeface="Alexandria Light" pitchFamily="2" charset="-78"/>
                <a:cs typeface="Alexandria Light" pitchFamily="2" charset="-78"/>
              </a:rPr>
              <a:t>يعتقد الكثيرون خطأً بأن ظهور التلفزيون الأول في العالم العربي كان في مصر باعتبارها الرائدة إلا أنه في حقيقة الأمر ظهر لأول مرة في العراق، عام 1954، حيث أٌنشئت أول محطة تلفزيونية ناطقة بالعربية في العالم، تلتها الجزائر، بافتتاح قناة التلفزيون الجزائري عام 1956، وحل ثالثاً لبنان عام 1959 ثم مصر عام 1960، وكانت الكويت أول دولة خليجية تنشأ محطة تلفزيونية والتي بدأ إرسالها ١٥ نوفمبر 1961.</a:t>
            </a:r>
          </a:p>
        </p:txBody>
      </p:sp>
      <p:pic>
        <p:nvPicPr>
          <p:cNvPr id="10" name="Audio Recording Mar 1, 2023 at 7:25:37 PM" descr="Audio Recording Mar 1, 2023 at 7:25:37 PM">
            <a:hlinkClick r:id="" action="ppaction://media"/>
            <a:extLst>
              <a:ext uri="{FF2B5EF4-FFF2-40B4-BE49-F238E27FC236}">
                <a16:creationId xmlns:a16="http://schemas.microsoft.com/office/drawing/2014/main" id="{A5B862B4-C7CF-3140-8C26-5E9E3AFE26E7}"/>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997428" y="6111068"/>
            <a:ext cx="812800" cy="812800"/>
          </a:xfrm>
          <a:prstGeom prst="rect">
            <a:avLst/>
          </a:prstGeom>
        </p:spPr>
      </p:pic>
      <p:pic>
        <p:nvPicPr>
          <p:cNvPr id="11" name="Picture 10">
            <a:extLst>
              <a:ext uri="{FF2B5EF4-FFF2-40B4-BE49-F238E27FC236}">
                <a16:creationId xmlns:a16="http://schemas.microsoft.com/office/drawing/2014/main" id="{AA5BEBFC-9664-9285-3190-C81585E61E88}"/>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69275" y="5507271"/>
            <a:ext cx="2364774" cy="954667"/>
          </a:xfrm>
          <a:prstGeom prst="rect">
            <a:avLst/>
          </a:prstGeom>
        </p:spPr>
      </p:pic>
    </p:spTree>
    <p:extLst>
      <p:ext uri="{BB962C8B-B14F-4D97-AF65-F5344CB8AC3E}">
        <p14:creationId xmlns:p14="http://schemas.microsoft.com/office/powerpoint/2010/main" val="3544527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529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1696"/>
            <a:ext cx="9533101" cy="1610200"/>
          </a:xfrm>
          <a:prstGeom prst="rect">
            <a:avLst/>
          </a:prstGeom>
        </p:spPr>
      </p:pic>
      <p:sp>
        <p:nvSpPr>
          <p:cNvPr id="7" name="TextBox 6"/>
          <p:cNvSpPr txBox="1"/>
          <p:nvPr/>
        </p:nvSpPr>
        <p:spPr>
          <a:xfrm>
            <a:off x="4236697" y="601291"/>
            <a:ext cx="2845651" cy="523220"/>
          </a:xfrm>
          <a:prstGeom prst="rect">
            <a:avLst/>
          </a:prstGeom>
          <a:noFill/>
        </p:spPr>
        <p:txBody>
          <a:bodyPr wrap="none" rtlCol="0">
            <a:spAutoFit/>
          </a:bodyPr>
          <a:lstStyle/>
          <a:p>
            <a:pPr algn="just"/>
            <a:r>
              <a:rPr lang="ar-EG" sz="2800" dirty="0">
                <a:solidFill>
                  <a:schemeClr val="bg1"/>
                </a:solidFill>
                <a:effectLst/>
                <a:latin typeface="Alexandria Light" pitchFamily="2" charset="-78"/>
                <a:cs typeface="Alexandria Light" pitchFamily="2" charset="-78"/>
              </a:rPr>
              <a:t>التلفزيون المصري</a:t>
            </a:r>
          </a:p>
        </p:txBody>
      </p:sp>
      <p:sp>
        <p:nvSpPr>
          <p:cNvPr id="8" name="TextBox 7"/>
          <p:cNvSpPr txBox="1"/>
          <p:nvPr/>
        </p:nvSpPr>
        <p:spPr>
          <a:xfrm>
            <a:off x="128175" y="510832"/>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5</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651740" y="2068940"/>
            <a:ext cx="11144840" cy="3275705"/>
          </a:xfrm>
          <a:prstGeom prst="rect">
            <a:avLst/>
          </a:prstGeom>
          <a:noFill/>
        </p:spPr>
        <p:txBody>
          <a:bodyPr wrap="square" rtlCol="0">
            <a:spAutoFit/>
          </a:bodyPr>
          <a:lstStyle/>
          <a:p>
            <a:pPr algn="just" rtl="1">
              <a:lnSpc>
                <a:spcPct val="150000"/>
              </a:lnSpc>
            </a:pPr>
            <a:r>
              <a:rPr lang="ar-EG" sz="2000" dirty="0">
                <a:solidFill>
                  <a:srgbClr val="000000"/>
                </a:solidFill>
                <a:effectLst/>
                <a:latin typeface="Alexandria Light" pitchFamily="2" charset="-78"/>
                <a:cs typeface="Alexandria Light" pitchFamily="2" charset="-78"/>
              </a:rPr>
              <a:t>يرجع تأخر ظهور التلفزيون بمصر إلى العدوان الثلاثي ١٩٥٦ حيث تسبب في تأخير العمل في إنشاء التلفزيون المصري حتى أواخر 1959 وقعت مصر عقدا مع هيئة الإذاعة الأمريكية </a:t>
            </a:r>
            <a:r>
              <a:rPr lang="en-US" sz="2000" dirty="0">
                <a:solidFill>
                  <a:srgbClr val="000000"/>
                </a:solidFill>
                <a:effectLst/>
                <a:latin typeface="Alexandria Light" pitchFamily="2" charset="-78"/>
                <a:cs typeface="Alexandria Light" pitchFamily="2" charset="-78"/>
              </a:rPr>
              <a:t>RCA </a:t>
            </a:r>
            <a:r>
              <a:rPr lang="ar-EG" sz="2000" dirty="0">
                <a:solidFill>
                  <a:srgbClr val="000000"/>
                </a:solidFill>
                <a:effectLst/>
                <a:latin typeface="Alexandria Light" pitchFamily="2" charset="-78"/>
                <a:cs typeface="Alexandria Light" pitchFamily="2" charset="-78"/>
              </a:rPr>
              <a:t>لتزويدها بشبكة للتلفزيون، تم الانتهاء من إنشاء مركز الإذاعة والتلفزيون في 1960 وكان أول بث تلفزيوني مصري في السابعة من 21 يوليو 1960 حيث أذاعت الاحتفالات بثورة يوليو.</a:t>
            </a:r>
          </a:p>
          <a:p>
            <a:pPr algn="just" rtl="1">
              <a:lnSpc>
                <a:spcPct val="150000"/>
              </a:lnSpc>
            </a:pPr>
            <a:r>
              <a:rPr lang="ar-EG" sz="2000" dirty="0">
                <a:solidFill>
                  <a:srgbClr val="000000"/>
                </a:solidFill>
                <a:effectLst/>
                <a:latin typeface="Alexandria Light" pitchFamily="2" charset="-78"/>
                <a:cs typeface="Alexandria Light" pitchFamily="2" charset="-78"/>
              </a:rPr>
              <a:t>في 13 أغسطس 1970 أنشأ المرسوم الجديد لاتحاد الإذاعة والتلفزيون المصري  </a:t>
            </a:r>
            <a:r>
              <a:rPr lang="en-US" sz="2000" dirty="0">
                <a:solidFill>
                  <a:srgbClr val="000000"/>
                </a:solidFill>
                <a:effectLst/>
                <a:latin typeface="Alexandria Light" pitchFamily="2" charset="-78"/>
                <a:cs typeface="Alexandria Light" pitchFamily="2" charset="-78"/>
              </a:rPr>
              <a:t>ERTU</a:t>
            </a:r>
            <a:r>
              <a:rPr lang="ar-SA" sz="2000" dirty="0">
                <a:solidFill>
                  <a:srgbClr val="000000"/>
                </a:solidFill>
                <a:effectLst/>
                <a:latin typeface="Alexandria Light" pitchFamily="2" charset="-78"/>
                <a:cs typeface="Alexandria Light" pitchFamily="2" charset="-78"/>
              </a:rPr>
              <a:t> </a:t>
            </a:r>
            <a:r>
              <a:rPr lang="ar-EG" sz="2000" dirty="0">
                <a:solidFill>
                  <a:srgbClr val="000000"/>
                </a:solidFill>
                <a:effectLst/>
                <a:latin typeface="Alexandria Light" pitchFamily="2" charset="-78"/>
                <a:cs typeface="Alexandria Light" pitchFamily="2" charset="-78"/>
              </a:rPr>
              <a:t>وتم إنشاء أربعة قطاعات: قطاع الإذاعة، قطاع التلفزيون، قطاع الهندسة، قطاع التمويل، ولكل قطاع رئيس وكل رئيس يرأسه وزير الإعلام.</a:t>
            </a:r>
          </a:p>
        </p:txBody>
      </p:sp>
      <p:pic>
        <p:nvPicPr>
          <p:cNvPr id="10" name="Audio Recording Mar 1, 2023 at 7:27:46 PM" descr="Audio Recording Mar 1, 2023 at 7:27:46 PM">
            <a:hlinkClick r:id="" action="ppaction://media"/>
            <a:extLst>
              <a:ext uri="{FF2B5EF4-FFF2-40B4-BE49-F238E27FC236}">
                <a16:creationId xmlns:a16="http://schemas.microsoft.com/office/drawing/2014/main" id="{6E948232-352B-7A48-A28B-4F46BD62C1BF}"/>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727460" y="6154082"/>
            <a:ext cx="812800" cy="812800"/>
          </a:xfrm>
          <a:prstGeom prst="rect">
            <a:avLst/>
          </a:prstGeom>
        </p:spPr>
      </p:pic>
      <p:pic>
        <p:nvPicPr>
          <p:cNvPr id="11" name="Picture 10">
            <a:extLst>
              <a:ext uri="{FF2B5EF4-FFF2-40B4-BE49-F238E27FC236}">
                <a16:creationId xmlns:a16="http://schemas.microsoft.com/office/drawing/2014/main" id="{F90A875D-2E44-3262-63CB-568AAD6DD0B7}"/>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69275" y="5507271"/>
            <a:ext cx="2364774" cy="954667"/>
          </a:xfrm>
          <a:prstGeom prst="rect">
            <a:avLst/>
          </a:prstGeom>
        </p:spPr>
      </p:pic>
    </p:spTree>
    <p:extLst>
      <p:ext uri="{BB962C8B-B14F-4D97-AF65-F5344CB8AC3E}">
        <p14:creationId xmlns:p14="http://schemas.microsoft.com/office/powerpoint/2010/main" val="704859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161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1696"/>
            <a:ext cx="9533101" cy="1610200"/>
          </a:xfrm>
          <a:prstGeom prst="rect">
            <a:avLst/>
          </a:prstGeom>
        </p:spPr>
      </p:pic>
      <p:sp>
        <p:nvSpPr>
          <p:cNvPr id="7" name="TextBox 6"/>
          <p:cNvSpPr txBox="1"/>
          <p:nvPr/>
        </p:nvSpPr>
        <p:spPr>
          <a:xfrm>
            <a:off x="4236697" y="601291"/>
            <a:ext cx="2845651" cy="523220"/>
          </a:xfrm>
          <a:prstGeom prst="rect">
            <a:avLst/>
          </a:prstGeom>
          <a:noFill/>
        </p:spPr>
        <p:txBody>
          <a:bodyPr wrap="none" rtlCol="0">
            <a:spAutoFit/>
          </a:bodyPr>
          <a:lstStyle/>
          <a:p>
            <a:pPr algn="just"/>
            <a:r>
              <a:rPr lang="ar-EG" sz="2800" dirty="0">
                <a:solidFill>
                  <a:schemeClr val="bg1"/>
                </a:solidFill>
                <a:effectLst/>
                <a:latin typeface="Alexandria Light" pitchFamily="2" charset="-78"/>
                <a:cs typeface="Alexandria Light" pitchFamily="2" charset="-78"/>
              </a:rPr>
              <a:t>التلفزيون المصري</a:t>
            </a:r>
          </a:p>
        </p:txBody>
      </p:sp>
      <p:sp>
        <p:nvSpPr>
          <p:cNvPr id="8" name="TextBox 7"/>
          <p:cNvSpPr txBox="1"/>
          <p:nvPr/>
        </p:nvSpPr>
        <p:spPr>
          <a:xfrm>
            <a:off x="128175" y="510832"/>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5</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651740" y="2021980"/>
            <a:ext cx="11144840" cy="3271921"/>
          </a:xfrm>
          <a:prstGeom prst="rect">
            <a:avLst/>
          </a:prstGeom>
          <a:noFill/>
        </p:spPr>
        <p:txBody>
          <a:bodyPr wrap="square" rtlCol="0">
            <a:spAutoFit/>
          </a:bodyPr>
          <a:lstStyle/>
          <a:p>
            <a:pPr algn="just" rtl="1">
              <a:lnSpc>
                <a:spcPct val="150000"/>
              </a:lnSpc>
            </a:pPr>
            <a:r>
              <a:rPr lang="ar-EG" sz="2000" dirty="0">
                <a:solidFill>
                  <a:srgbClr val="000000"/>
                </a:solidFill>
                <a:effectLst/>
                <a:latin typeface="Alexandria Light" pitchFamily="2" charset="-78"/>
                <a:cs typeface="Alexandria Light" pitchFamily="2" charset="-78"/>
              </a:rPr>
              <a:t>بعد حرب 1973 تحول كل من البث التلفزيوني ومرافق الارسال إلى الألوان تحت نظام سيكام </a:t>
            </a:r>
            <a:r>
              <a:rPr lang="en-US" sz="2000" dirty="0">
                <a:solidFill>
                  <a:srgbClr val="000000"/>
                </a:solidFill>
                <a:effectLst/>
                <a:latin typeface="Alexandria Light" pitchFamily="2" charset="-78"/>
                <a:cs typeface="Alexandria Light" pitchFamily="2" charset="-78"/>
              </a:rPr>
              <a:t> SECAM</a:t>
            </a:r>
            <a:r>
              <a:rPr lang="ar-EG" sz="2000" dirty="0">
                <a:solidFill>
                  <a:srgbClr val="000000"/>
                </a:solidFill>
                <a:effectLst/>
                <a:latin typeface="Alexandria Light" pitchFamily="2" charset="-78"/>
                <a:cs typeface="Alexandria Light" pitchFamily="2" charset="-78"/>
              </a:rPr>
              <a:t>وقد تغير البث التلفزيوني المصري من سيكام إلى </a:t>
            </a:r>
            <a:r>
              <a:rPr lang="en-US" sz="2000" dirty="0">
                <a:solidFill>
                  <a:srgbClr val="000000"/>
                </a:solidFill>
                <a:effectLst/>
                <a:latin typeface="Alexandria Light" pitchFamily="2" charset="-78"/>
                <a:cs typeface="Alexandria Light" pitchFamily="2" charset="-78"/>
              </a:rPr>
              <a:t>PAL</a:t>
            </a:r>
            <a:r>
              <a:rPr lang="ar-SA" sz="2000" dirty="0">
                <a:solidFill>
                  <a:srgbClr val="000000"/>
                </a:solidFill>
                <a:effectLst/>
                <a:latin typeface="Alexandria Light" pitchFamily="2" charset="-78"/>
                <a:cs typeface="Alexandria Light" pitchFamily="2" charset="-78"/>
              </a:rPr>
              <a:t> </a:t>
            </a:r>
            <a:r>
              <a:rPr lang="ar-EG" sz="2000" dirty="0">
                <a:solidFill>
                  <a:srgbClr val="000000"/>
                </a:solidFill>
                <a:effectLst/>
                <a:latin typeface="Alexandria Light" pitchFamily="2" charset="-78"/>
                <a:cs typeface="Alexandria Light" pitchFamily="2" charset="-78"/>
              </a:rPr>
              <a:t>في العام 1992.</a:t>
            </a:r>
          </a:p>
          <a:p>
            <a:pPr algn="just" rtl="1">
              <a:lnSpc>
                <a:spcPct val="150000"/>
              </a:lnSpc>
            </a:pPr>
            <a:r>
              <a:rPr lang="ar-EG" sz="2000" dirty="0">
                <a:solidFill>
                  <a:srgbClr val="000000"/>
                </a:solidFill>
                <a:effectLst/>
                <a:latin typeface="Alexandria Light" pitchFamily="2" charset="-78"/>
                <a:cs typeface="Alexandria Light" pitchFamily="2" charset="-78"/>
              </a:rPr>
              <a:t>وبدأ بث قنوات قطاع النيل للقنوات المتخصصة في 1990 وكانت القناة الفضائية المصرية الأولى أول قناة فضائية عربية حكومية تم إرسالها في 1990. وقناة النيل الدولية في 1993 وبدأ إرسالها في 1994 ثم قناة الفضائية المصرية الثانية والتي بدأت كقناة مشفرة ودخلت في الإعلام المدفوع في 1996 ثم ظهر قطاع النيل للقنوات المتخصصة الذي ضم العديد من القنوات الرياضية والأخبار والثقافة والمنوعات والطفل والتعليمية.</a:t>
            </a:r>
          </a:p>
        </p:txBody>
      </p:sp>
      <p:pic>
        <p:nvPicPr>
          <p:cNvPr id="10" name="Audio Recording Mar 1, 2023 at 7:30:05 PM" descr="Audio Recording Mar 1, 2023 at 7:30:05 PM">
            <a:hlinkClick r:id="" action="ppaction://media"/>
            <a:extLst>
              <a:ext uri="{FF2B5EF4-FFF2-40B4-BE49-F238E27FC236}">
                <a16:creationId xmlns:a16="http://schemas.microsoft.com/office/drawing/2014/main" id="{D3ED6A9B-3C3A-7F4E-927D-1BA4C648C365}"/>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51663"/>
            <a:ext cx="812800" cy="812800"/>
          </a:xfrm>
          <a:prstGeom prst="rect">
            <a:avLst/>
          </a:prstGeom>
        </p:spPr>
      </p:pic>
      <p:pic>
        <p:nvPicPr>
          <p:cNvPr id="11" name="Picture 10">
            <a:extLst>
              <a:ext uri="{FF2B5EF4-FFF2-40B4-BE49-F238E27FC236}">
                <a16:creationId xmlns:a16="http://schemas.microsoft.com/office/drawing/2014/main" id="{72A7DA73-3C32-353F-385C-D16F17D807A0}"/>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69275" y="5507271"/>
            <a:ext cx="2364774" cy="954667"/>
          </a:xfrm>
          <a:prstGeom prst="rect">
            <a:avLst/>
          </a:prstGeom>
        </p:spPr>
      </p:pic>
    </p:spTree>
    <p:extLst>
      <p:ext uri="{BB962C8B-B14F-4D97-AF65-F5344CB8AC3E}">
        <p14:creationId xmlns:p14="http://schemas.microsoft.com/office/powerpoint/2010/main" val="2983846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289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715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latin typeface="Alexandria Light" pitchFamily="2" charset="-78"/>
            </a:endParaRPr>
          </a:p>
        </p:txBody>
      </p:sp>
      <p:pic>
        <p:nvPicPr>
          <p:cNvPr id="5" name="Picture Placeholder 4"/>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l="4054" r="4054"/>
          <a:stretch/>
        </p:blipFill>
        <p:spPr>
          <a:xfrm>
            <a:off x="0" y="-60795"/>
            <a:ext cx="8645292" cy="5292000"/>
          </a:xfrm>
        </p:spPr>
      </p:pic>
      <p:sp>
        <p:nvSpPr>
          <p:cNvPr id="9" name="TextBox 8"/>
          <p:cNvSpPr txBox="1"/>
          <p:nvPr/>
        </p:nvSpPr>
        <p:spPr>
          <a:xfrm>
            <a:off x="6976460" y="4508444"/>
            <a:ext cx="4079963" cy="523220"/>
          </a:xfrm>
          <a:prstGeom prst="rect">
            <a:avLst/>
          </a:prstGeom>
          <a:noFill/>
        </p:spPr>
        <p:txBody>
          <a:bodyPr wrap="none" rtlCol="0">
            <a:spAutoFit/>
          </a:bodyPr>
          <a:lstStyle/>
          <a:p>
            <a:pPr marL="0" algn="r" defTabSz="914400" rtl="1" eaLnBrk="1" latinLnBrk="0" hangingPunct="1"/>
            <a:r>
              <a:rPr lang="ar-SA" sz="2800" b="1" dirty="0">
                <a:solidFill>
                  <a:srgbClr val="203E5F"/>
                </a:solidFill>
                <a:latin typeface="Alexandria SemiBold" pitchFamily="2" charset="-78"/>
                <a:cs typeface="Alexandria SemiBold" pitchFamily="2" charset="-78"/>
              </a:rPr>
              <a:t>أنظمة البث التليفزيوني</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Audio Recording Mar 1, 2023 at 7:34:27 PM" descr="Audio Recording Mar 1, 2023 at 7:34:27 PM">
            <a:hlinkClick r:id="" action="ppaction://media"/>
            <a:extLst>
              <a:ext uri="{FF2B5EF4-FFF2-40B4-BE49-F238E27FC236}">
                <a16:creationId xmlns:a16="http://schemas.microsoft.com/office/drawing/2014/main" id="{93C2F6D7-F715-EC60-A42E-AAA106E96919}"/>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056423" y="5876242"/>
            <a:ext cx="812800" cy="812800"/>
          </a:xfrm>
          <a:prstGeom prst="rect">
            <a:avLst/>
          </a:prstGeom>
        </p:spPr>
      </p:pic>
    </p:spTree>
    <p:extLst>
      <p:ext uri="{BB962C8B-B14F-4D97-AF65-F5344CB8AC3E}">
        <p14:creationId xmlns:p14="http://schemas.microsoft.com/office/powerpoint/2010/main" val="867098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5664"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1696"/>
            <a:ext cx="9533101" cy="1610200"/>
          </a:xfrm>
          <a:prstGeom prst="rect">
            <a:avLst/>
          </a:prstGeom>
        </p:spPr>
      </p:pic>
      <p:sp>
        <p:nvSpPr>
          <p:cNvPr id="7" name="TextBox 6"/>
          <p:cNvSpPr txBox="1"/>
          <p:nvPr/>
        </p:nvSpPr>
        <p:spPr>
          <a:xfrm>
            <a:off x="4667910" y="601291"/>
            <a:ext cx="1983235" cy="523220"/>
          </a:xfrm>
          <a:prstGeom prst="rect">
            <a:avLst/>
          </a:prstGeom>
          <a:noFill/>
        </p:spPr>
        <p:txBody>
          <a:bodyPr wrap="none" rtlCol="0">
            <a:spAutoFit/>
          </a:bodyPr>
          <a:lstStyle/>
          <a:p>
            <a:pPr marL="0" algn="just" defTabSz="914400" rtl="1" eaLnBrk="1" latinLnBrk="0" hangingPunct="1"/>
            <a:r>
              <a:rPr lang="ar-SA" sz="2800" dirty="0">
                <a:solidFill>
                  <a:schemeClr val="bg1"/>
                </a:solidFill>
                <a:latin typeface="Alexandria Light" pitchFamily="2" charset="-78"/>
                <a:cs typeface="Alexandria Light" pitchFamily="2" charset="-78"/>
              </a:rPr>
              <a:t>نظام </a:t>
            </a:r>
            <a:r>
              <a:rPr lang="en-US" sz="2800" dirty="0">
                <a:solidFill>
                  <a:schemeClr val="bg1"/>
                </a:solidFill>
                <a:latin typeface="Alexandria Light" pitchFamily="2" charset="-78"/>
                <a:cs typeface="Alexandria Light" pitchFamily="2" charset="-78"/>
              </a:rPr>
              <a:t>NTSC</a:t>
            </a:r>
            <a:endParaRPr lang="ar-EG" sz="2800" dirty="0">
              <a:solidFill>
                <a:schemeClr val="bg1"/>
              </a:solidFill>
              <a:effectLst/>
              <a:latin typeface="Alexandria Light" pitchFamily="2" charset="-78"/>
              <a:cs typeface="Alexandria Light" pitchFamily="2" charset="-78"/>
            </a:endParaRPr>
          </a:p>
        </p:txBody>
      </p:sp>
      <p:sp>
        <p:nvSpPr>
          <p:cNvPr id="8" name="TextBox 7"/>
          <p:cNvSpPr txBox="1"/>
          <p:nvPr/>
        </p:nvSpPr>
        <p:spPr>
          <a:xfrm>
            <a:off x="128175" y="510832"/>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5</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962775" y="2121032"/>
            <a:ext cx="10777196" cy="3275705"/>
          </a:xfrm>
          <a:prstGeom prst="rect">
            <a:avLst/>
          </a:prstGeom>
          <a:noFill/>
        </p:spPr>
        <p:txBody>
          <a:bodyPr wrap="square" rtlCol="0">
            <a:spAutoFit/>
          </a:bodyPr>
          <a:lstStyle/>
          <a:p>
            <a:pPr algn="just" rtl="1">
              <a:lnSpc>
                <a:spcPct val="150000"/>
              </a:lnSpc>
            </a:pPr>
            <a:r>
              <a:rPr lang="en-US" sz="2000" dirty="0">
                <a:effectLst/>
                <a:latin typeface="Alexandria Light" pitchFamily="2" charset="-78"/>
                <a:cs typeface="Alexandria Light" pitchFamily="2" charset="-78"/>
              </a:rPr>
              <a:t>NTSC </a:t>
            </a:r>
            <a:r>
              <a:rPr lang="ar-EG" sz="2000" dirty="0">
                <a:effectLst/>
                <a:latin typeface="Alexandria Light" pitchFamily="2" charset="-78"/>
                <a:cs typeface="Alexandria Light" pitchFamily="2" charset="-78"/>
              </a:rPr>
              <a:t>هو اختصار للأحرف الأولى للكلمة </a:t>
            </a:r>
            <a:r>
              <a:rPr lang="en-US" sz="2000" dirty="0">
                <a:effectLst/>
                <a:latin typeface="Alexandria Light" pitchFamily="2" charset="-78"/>
                <a:cs typeface="Alexandria Light" pitchFamily="2" charset="-78"/>
              </a:rPr>
              <a:t>National Television System Committee </a:t>
            </a:r>
            <a:r>
              <a:rPr lang="ar-SA" sz="2000" dirty="0">
                <a:effectLst/>
                <a:latin typeface="Alexandria Light" pitchFamily="2" charset="-78"/>
                <a:cs typeface="Alexandria Light" pitchFamily="2" charset="-78"/>
              </a:rPr>
              <a:t> </a:t>
            </a:r>
            <a:r>
              <a:rPr lang="ar-EG" sz="2000" dirty="0">
                <a:effectLst/>
                <a:latin typeface="Alexandria Light" pitchFamily="2" charset="-78"/>
                <a:cs typeface="Alexandria Light" pitchFamily="2" charset="-78"/>
              </a:rPr>
              <a:t>ومعناها (لجنة نظام التلفزيون الوطني)، وهو نظام للبث التلفزيوني التناظري في </a:t>
            </a:r>
            <a:r>
              <a:rPr lang="ar-EG" sz="2000" u="none" strike="noStrike" dirty="0">
                <a:effectLst/>
                <a:latin typeface="Alexandria Light" pitchFamily="2" charset="-78"/>
                <a:cs typeface="Alexandria Light" pitchFamily="2" charset="-78"/>
              </a:rPr>
              <a:t>الولايات المتحدة الأمريكية</a:t>
            </a:r>
            <a:r>
              <a:rPr lang="ar-EG" sz="2000" dirty="0">
                <a:effectLst/>
                <a:latin typeface="Alexandria Light" pitchFamily="2" charset="-78"/>
                <a:cs typeface="Alexandria Light" pitchFamily="2" charset="-78"/>
              </a:rPr>
              <a:t> </a:t>
            </a:r>
            <a:r>
              <a:rPr lang="ar-EG" sz="2000" u="none" strike="noStrike" dirty="0">
                <a:effectLst/>
                <a:latin typeface="Alexandria Light" pitchFamily="2" charset="-78"/>
                <a:cs typeface="Alexandria Light" pitchFamily="2" charset="-78"/>
              </a:rPr>
              <a:t>وكندا</a:t>
            </a:r>
            <a:r>
              <a:rPr lang="ar-EG" sz="2000" dirty="0">
                <a:effectLst/>
                <a:latin typeface="Alexandria Light" pitchFamily="2" charset="-78"/>
                <a:cs typeface="Alexandria Light" pitchFamily="2" charset="-78"/>
              </a:rPr>
              <a:t> </a:t>
            </a:r>
            <a:r>
              <a:rPr lang="ar-EG" sz="2000" u="none" strike="noStrike" dirty="0">
                <a:effectLst/>
                <a:latin typeface="Alexandria Light" pitchFamily="2" charset="-78"/>
                <a:cs typeface="Alexandria Light" pitchFamily="2" charset="-78"/>
              </a:rPr>
              <a:t>والمكسيك</a:t>
            </a:r>
            <a:r>
              <a:rPr lang="ar-EG" sz="2000" dirty="0">
                <a:effectLst/>
                <a:latin typeface="Alexandria Light" pitchFamily="2" charset="-78"/>
                <a:cs typeface="Alexandria Light" pitchFamily="2" charset="-78"/>
              </a:rPr>
              <a:t> </a:t>
            </a:r>
            <a:r>
              <a:rPr lang="ar-EG" sz="2000" u="none" strike="noStrike" dirty="0">
                <a:effectLst/>
                <a:latin typeface="Alexandria Light" pitchFamily="2" charset="-78"/>
                <a:cs typeface="Alexandria Light" pitchFamily="2" charset="-78"/>
              </a:rPr>
              <a:t>والفلبين</a:t>
            </a:r>
            <a:r>
              <a:rPr lang="ar-EG" sz="2000" dirty="0">
                <a:effectLst/>
                <a:latin typeface="Alexandria Light" pitchFamily="2" charset="-78"/>
                <a:cs typeface="Alexandria Light" pitchFamily="2" charset="-78"/>
              </a:rPr>
              <a:t> </a:t>
            </a:r>
            <a:r>
              <a:rPr lang="ar-EG" sz="2000" u="none" strike="noStrike" dirty="0">
                <a:effectLst/>
                <a:latin typeface="Alexandria Light" pitchFamily="2" charset="-78"/>
                <a:cs typeface="Alexandria Light" pitchFamily="2" charset="-78"/>
              </a:rPr>
              <a:t>وٍكوريا الجنوبية</a:t>
            </a:r>
            <a:r>
              <a:rPr lang="ar-EG" sz="2000" dirty="0">
                <a:effectLst/>
                <a:latin typeface="Alexandria Light" pitchFamily="2" charset="-78"/>
                <a:cs typeface="Alexandria Light" pitchFamily="2" charset="-78"/>
              </a:rPr>
              <a:t> </a:t>
            </a:r>
            <a:r>
              <a:rPr lang="ar-EG" sz="2000" u="none" strike="noStrike" dirty="0">
                <a:effectLst/>
                <a:latin typeface="Alexandria Light" pitchFamily="2" charset="-78"/>
                <a:cs typeface="Alexandria Light" pitchFamily="2" charset="-78"/>
              </a:rPr>
              <a:t>وتايوان</a:t>
            </a:r>
            <a:r>
              <a:rPr lang="ar-EG" sz="2000" dirty="0">
                <a:effectLst/>
                <a:latin typeface="Alexandria Light" pitchFamily="2" charset="-78"/>
                <a:cs typeface="Alexandria Light" pitchFamily="2" charset="-78"/>
              </a:rPr>
              <a:t> وبعض الدول الأخرى </a:t>
            </a:r>
            <a:r>
              <a:rPr lang="ar-SA" sz="2000" dirty="0">
                <a:latin typeface="Alexandria Light" pitchFamily="2" charset="-78"/>
                <a:cs typeface="Alexandria Light" pitchFamily="2" charset="-78"/>
              </a:rPr>
              <a:t>وهي الدول </a:t>
            </a:r>
            <a:r>
              <a:rPr lang="ar-SA" sz="2000" dirty="0" err="1">
                <a:latin typeface="Alexandria Light" pitchFamily="2" charset="-78"/>
                <a:cs typeface="Alexandria Light" pitchFamily="2" charset="-78"/>
              </a:rPr>
              <a:t>التعمل</a:t>
            </a:r>
            <a:r>
              <a:rPr lang="ar-SA" sz="2000" dirty="0">
                <a:latin typeface="Alexandria Light" pitchFamily="2" charset="-78"/>
                <a:cs typeface="Alexandria Light" pitchFamily="2" charset="-78"/>
              </a:rPr>
              <a:t> بكهرباء ١١٠ فولت وتردد ٦٠ هرتز، و</a:t>
            </a:r>
            <a:r>
              <a:rPr lang="ar-EG" sz="2000" dirty="0">
                <a:effectLst/>
                <a:latin typeface="Alexandria Light" pitchFamily="2" charset="-78"/>
                <a:cs typeface="Alexandria Light" pitchFamily="2" charset="-78"/>
              </a:rPr>
              <a:t>سمي نظام </a:t>
            </a:r>
            <a:r>
              <a:rPr lang="en-US" sz="2000" u="none" strike="noStrike" dirty="0">
                <a:effectLst/>
                <a:latin typeface="Alexandria Light" pitchFamily="2" charset="-78"/>
                <a:cs typeface="Alexandria Light" pitchFamily="2" charset="-78"/>
              </a:rPr>
              <a:t>NTSC</a:t>
            </a:r>
            <a:r>
              <a:rPr lang="en-US" sz="2000" dirty="0">
                <a:effectLst/>
                <a:latin typeface="Alexandria Light" pitchFamily="2" charset="-78"/>
                <a:cs typeface="Alexandria Light" pitchFamily="2" charset="-78"/>
              </a:rPr>
              <a:t> </a:t>
            </a:r>
            <a:r>
              <a:rPr lang="ar-SA" sz="2000" dirty="0">
                <a:effectLst/>
                <a:latin typeface="Alexandria Light" pitchFamily="2" charset="-78"/>
                <a:cs typeface="Alexandria Light" pitchFamily="2" charset="-78"/>
              </a:rPr>
              <a:t> </a:t>
            </a:r>
            <a:r>
              <a:rPr lang="ar-EG" sz="2000" dirty="0">
                <a:effectLst/>
                <a:latin typeface="Alexandria Light" pitchFamily="2" charset="-78"/>
                <a:cs typeface="Alexandria Light" pitchFamily="2" charset="-78"/>
              </a:rPr>
              <a:t>نسبةً للجنة الأمريكية التي اعتمدتهُ كمقياس عالمي.</a:t>
            </a:r>
          </a:p>
          <a:p>
            <a:pPr algn="just" rtl="1">
              <a:lnSpc>
                <a:spcPct val="150000"/>
              </a:lnSpc>
            </a:pPr>
            <a:r>
              <a:rPr lang="ar-EG" sz="2000" dirty="0">
                <a:effectLst/>
                <a:latin typeface="Alexandria Light" pitchFamily="2" charset="-78"/>
                <a:cs typeface="Alexandria Light" pitchFamily="2" charset="-78"/>
              </a:rPr>
              <a:t>ويعتبر نظام </a:t>
            </a:r>
            <a:r>
              <a:rPr lang="en-US" sz="2000" dirty="0">
                <a:effectLst/>
                <a:latin typeface="Alexandria Light" pitchFamily="2" charset="-78"/>
                <a:cs typeface="Alexandria Light" pitchFamily="2" charset="-78"/>
              </a:rPr>
              <a:t>NTSC </a:t>
            </a:r>
            <a:r>
              <a:rPr lang="ar-SA" sz="2000" dirty="0">
                <a:effectLst/>
                <a:latin typeface="Alexandria Light" pitchFamily="2" charset="-78"/>
                <a:cs typeface="Alexandria Light" pitchFamily="2" charset="-78"/>
              </a:rPr>
              <a:t> </a:t>
            </a:r>
            <a:r>
              <a:rPr lang="ar-EG" sz="2000" dirty="0">
                <a:effectLst/>
                <a:latin typeface="Alexandria Light" pitchFamily="2" charset="-78"/>
                <a:cs typeface="Alexandria Light" pitchFamily="2" charset="-78"/>
              </a:rPr>
              <a:t>أوّل نظام بثّ ملوّن تمّ تبنيه. بعد ما يربو على نصف قرن من الاستخدام</a:t>
            </a:r>
          </a:p>
          <a:p>
            <a:pPr algn="just" rtl="1">
              <a:lnSpc>
                <a:spcPct val="150000"/>
              </a:lnSpc>
            </a:pPr>
            <a:endParaRPr lang="ar-EG" sz="2000" dirty="0">
              <a:effectLst/>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10ADCA6F-0A7C-E544-BA0F-6E9CB4E20E51}"/>
              </a:ext>
            </a:extLst>
          </p:cNvPr>
          <p:cNvSpPr txBox="1"/>
          <p:nvPr/>
        </p:nvSpPr>
        <p:spPr>
          <a:xfrm>
            <a:off x="1874165" y="4363968"/>
            <a:ext cx="9533101" cy="1232453"/>
          </a:xfrm>
          <a:prstGeom prst="rect">
            <a:avLst/>
          </a:prstGeom>
          <a:noFill/>
        </p:spPr>
        <p:txBody>
          <a:bodyPr wrap="square" rtlCol="0">
            <a:spAutoFit/>
          </a:bodyPr>
          <a:lstStyle/>
          <a:p>
            <a:pPr algn="just">
              <a:lnSpc>
                <a:spcPct val="150000"/>
              </a:lnSpc>
            </a:pPr>
            <a:r>
              <a:rPr lang="en-US" sz="2400" dirty="0">
                <a:solidFill>
                  <a:srgbClr val="202122"/>
                </a:solidFill>
                <a:latin typeface="Alexandria Light" pitchFamily="2" charset="-78"/>
                <a:cs typeface="Alexandria Light" pitchFamily="2" charset="-78"/>
              </a:rPr>
              <a:t>NTSC</a:t>
            </a:r>
            <a:r>
              <a:rPr lang="en-US" sz="2400" u="none" strike="noStrike" dirty="0">
                <a:solidFill>
                  <a:srgbClr val="202122"/>
                </a:solidFill>
                <a:latin typeface="Alexandria Light" pitchFamily="2" charset="-78"/>
                <a:cs typeface="Alexandria Light" pitchFamily="2" charset="-78"/>
              </a:rPr>
              <a:t> = </a:t>
            </a:r>
            <a:r>
              <a:rPr lang="en-US" sz="2800" u="none" strike="noStrike" dirty="0">
                <a:solidFill>
                  <a:srgbClr val="202122"/>
                </a:solidFill>
                <a:latin typeface="Alexandria Light" pitchFamily="2" charset="-78"/>
                <a:cs typeface="Alexandria Light" pitchFamily="2" charset="-78"/>
              </a:rPr>
              <a:t>486</a:t>
            </a:r>
            <a:r>
              <a:rPr lang="en-US" sz="2400" u="none" strike="noStrike" dirty="0">
                <a:solidFill>
                  <a:srgbClr val="202122"/>
                </a:solidFill>
                <a:latin typeface="Alexandria Light" pitchFamily="2" charset="-78"/>
                <a:cs typeface="Alexandria Light" pitchFamily="2" charset="-78"/>
              </a:rPr>
              <a:t> Lines  - Aspect Ratio </a:t>
            </a:r>
            <a:r>
              <a:rPr lang="en-US" sz="2800" u="none" strike="noStrike" dirty="0">
                <a:solidFill>
                  <a:srgbClr val="202122"/>
                </a:solidFill>
                <a:latin typeface="Alexandria Light" pitchFamily="2" charset="-78"/>
                <a:cs typeface="Alexandria Light" pitchFamily="2" charset="-78"/>
              </a:rPr>
              <a:t>4:3</a:t>
            </a:r>
            <a:r>
              <a:rPr lang="en-US" sz="2400" u="none" strike="noStrike" dirty="0">
                <a:solidFill>
                  <a:srgbClr val="202122"/>
                </a:solidFill>
                <a:latin typeface="Alexandria Light" pitchFamily="2" charset="-78"/>
                <a:cs typeface="Alexandria Light" pitchFamily="2" charset="-78"/>
              </a:rPr>
              <a:t> - </a:t>
            </a:r>
            <a:r>
              <a:rPr lang="en-US" sz="2800" u="none" strike="noStrike" dirty="0">
                <a:solidFill>
                  <a:srgbClr val="202122"/>
                </a:solidFill>
                <a:latin typeface="Alexandria Light" pitchFamily="2" charset="-78"/>
                <a:cs typeface="Alexandria Light" pitchFamily="2" charset="-78"/>
              </a:rPr>
              <a:t>30</a:t>
            </a:r>
            <a:r>
              <a:rPr lang="en-US" sz="2400" u="none" strike="noStrike" dirty="0">
                <a:solidFill>
                  <a:srgbClr val="202122"/>
                </a:solidFill>
                <a:latin typeface="Alexandria Light" pitchFamily="2" charset="-78"/>
                <a:cs typeface="Alexandria Light" pitchFamily="2" charset="-78"/>
              </a:rPr>
              <a:t> frames per second (fps) </a:t>
            </a:r>
            <a:endParaRPr lang="ar-EG" sz="2400" dirty="0">
              <a:solidFill>
                <a:srgbClr val="000000"/>
              </a:solidFill>
              <a:effectLst/>
              <a:latin typeface="Alexandria Light" pitchFamily="2" charset="-78"/>
              <a:cs typeface="Alexandria Light" pitchFamily="2" charset="-78"/>
            </a:endParaRPr>
          </a:p>
        </p:txBody>
      </p:sp>
      <p:pic>
        <p:nvPicPr>
          <p:cNvPr id="11" name="Audio Recording Mar 1, 2023 at 7:39:01 PM" descr="Audio Recording Mar 1, 2023 at 7:39:01 PM">
            <a:hlinkClick r:id="" action="ppaction://media"/>
            <a:extLst>
              <a:ext uri="{FF2B5EF4-FFF2-40B4-BE49-F238E27FC236}">
                <a16:creationId xmlns:a16="http://schemas.microsoft.com/office/drawing/2014/main" id="{DD1C1666-79DA-7743-9166-C2BF9C53952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87550" y="6057082"/>
            <a:ext cx="812800" cy="812800"/>
          </a:xfrm>
          <a:prstGeom prst="rect">
            <a:avLst/>
          </a:prstGeom>
        </p:spPr>
      </p:pic>
      <p:pic>
        <p:nvPicPr>
          <p:cNvPr id="12" name="Picture 11">
            <a:extLst>
              <a:ext uri="{FF2B5EF4-FFF2-40B4-BE49-F238E27FC236}">
                <a16:creationId xmlns:a16="http://schemas.microsoft.com/office/drawing/2014/main" id="{F40E5ADF-D014-C114-8A5F-D4A7C859480F}"/>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69275" y="5507271"/>
            <a:ext cx="2364774" cy="954667"/>
          </a:xfrm>
          <a:prstGeom prst="rect">
            <a:avLst/>
          </a:prstGeom>
        </p:spPr>
      </p:pic>
    </p:spTree>
    <p:extLst>
      <p:ext uri="{BB962C8B-B14F-4D97-AF65-F5344CB8AC3E}">
        <p14:creationId xmlns:p14="http://schemas.microsoft.com/office/powerpoint/2010/main" val="1011765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57216"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1696"/>
            <a:ext cx="9533101" cy="1610200"/>
          </a:xfrm>
          <a:prstGeom prst="rect">
            <a:avLst/>
          </a:prstGeom>
        </p:spPr>
      </p:pic>
      <p:sp>
        <p:nvSpPr>
          <p:cNvPr id="7" name="TextBox 6"/>
          <p:cNvSpPr txBox="1"/>
          <p:nvPr/>
        </p:nvSpPr>
        <p:spPr>
          <a:xfrm>
            <a:off x="4434676" y="601291"/>
            <a:ext cx="2449710" cy="523220"/>
          </a:xfrm>
          <a:prstGeom prst="rect">
            <a:avLst/>
          </a:prstGeom>
          <a:noFill/>
        </p:spPr>
        <p:txBody>
          <a:bodyPr wrap="none" rtlCol="0">
            <a:spAutoFit/>
          </a:bodyPr>
          <a:lstStyle/>
          <a:p>
            <a:pPr marL="0" algn="just" defTabSz="914400" rtl="1" eaLnBrk="1" latinLnBrk="0" hangingPunct="1"/>
            <a:r>
              <a:rPr lang="ar-SA" sz="2800" dirty="0">
                <a:solidFill>
                  <a:schemeClr val="bg1"/>
                </a:solidFill>
                <a:latin typeface="Alexandria Light" pitchFamily="2" charset="-78"/>
                <a:cs typeface="Alexandria Light" pitchFamily="2" charset="-78"/>
              </a:rPr>
              <a:t>نظام البال </a:t>
            </a:r>
            <a:r>
              <a:rPr lang="en-US" sz="2800" dirty="0">
                <a:solidFill>
                  <a:schemeClr val="bg1"/>
                </a:solidFill>
                <a:latin typeface="Alexandria Light" pitchFamily="2" charset="-78"/>
                <a:cs typeface="Alexandria Light" pitchFamily="2" charset="-78"/>
              </a:rPr>
              <a:t>PAL</a:t>
            </a:r>
            <a:endParaRPr lang="ar-EG" sz="2800" dirty="0">
              <a:solidFill>
                <a:schemeClr val="bg1"/>
              </a:solidFill>
              <a:effectLst/>
              <a:latin typeface="Alexandria Light" pitchFamily="2" charset="-78"/>
              <a:cs typeface="Alexandria Light" pitchFamily="2" charset="-78"/>
            </a:endParaRPr>
          </a:p>
        </p:txBody>
      </p:sp>
      <p:sp>
        <p:nvSpPr>
          <p:cNvPr id="8" name="TextBox 7"/>
          <p:cNvSpPr txBox="1"/>
          <p:nvPr/>
        </p:nvSpPr>
        <p:spPr>
          <a:xfrm>
            <a:off x="128175" y="510832"/>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5</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394422" y="1906112"/>
            <a:ext cx="11414444" cy="3579826"/>
          </a:xfrm>
          <a:prstGeom prst="rect">
            <a:avLst/>
          </a:prstGeom>
          <a:noFill/>
        </p:spPr>
        <p:txBody>
          <a:bodyPr wrap="square" rtlCol="0">
            <a:spAutoFit/>
          </a:bodyPr>
          <a:lstStyle/>
          <a:p>
            <a:pPr algn="just" rtl="1">
              <a:lnSpc>
                <a:spcPct val="150000"/>
              </a:lnSpc>
            </a:pPr>
            <a:r>
              <a:rPr lang="ar-SA" sz="1700" u="none" strike="noStrike" dirty="0">
                <a:solidFill>
                  <a:srgbClr val="202122"/>
                </a:solidFill>
                <a:latin typeface="Alexandria Light" pitchFamily="2" charset="-78"/>
                <a:cs typeface="Alexandria Light" pitchFamily="2" charset="-78"/>
              </a:rPr>
              <a:t>في الخمسينيات من القرن الماضي، عندما أرادت بعض دول أوروبا الغربية بالتخطيط لإنشاء تلفزيونات ملونة، واجهتهم مشكلة أن معايير</a:t>
            </a:r>
            <a:r>
              <a:rPr lang="en-US" sz="1700" u="none" strike="noStrike" dirty="0">
                <a:solidFill>
                  <a:srgbClr val="202122"/>
                </a:solidFill>
                <a:latin typeface="Alexandria Light" pitchFamily="2" charset="-78"/>
                <a:cs typeface="Alexandria Light" pitchFamily="2" charset="-78"/>
              </a:rPr>
              <a:t>NTSC </a:t>
            </a:r>
            <a:r>
              <a:rPr lang="ar-SA" sz="1700" u="none" strike="noStrike" dirty="0">
                <a:solidFill>
                  <a:srgbClr val="202122"/>
                </a:solidFill>
                <a:latin typeface="Alexandria Light" pitchFamily="2" charset="-78"/>
                <a:cs typeface="Alexandria Light" pitchFamily="2" charset="-78"/>
              </a:rPr>
              <a:t> الأمريكية الموجودة في ذلك الوقت لا تناسب تردد 50 هرتز للتيار المتناوب المطبق في الدول الأوروبية. </a:t>
            </a:r>
          </a:p>
          <a:p>
            <a:pPr algn="just" rtl="1">
              <a:lnSpc>
                <a:spcPct val="150000"/>
              </a:lnSpc>
            </a:pPr>
            <a:r>
              <a:rPr lang="ar-EG" sz="1700" dirty="0">
                <a:effectLst/>
                <a:latin typeface="Alexandria Light" pitchFamily="2" charset="-78"/>
                <a:cs typeface="Alexandria Light" pitchFamily="2" charset="-78"/>
              </a:rPr>
              <a:t>يعد </a:t>
            </a:r>
            <a:r>
              <a:rPr lang="ar-EG" sz="1700" strike="noStrike" dirty="0">
                <a:effectLst/>
                <a:latin typeface="Alexandria Light" pitchFamily="2" charset="-78"/>
                <a:cs typeface="Alexandria Light" pitchFamily="2" charset="-78"/>
              </a:rPr>
              <a:t>فالتر بروخ</a:t>
            </a:r>
            <a:r>
              <a:rPr lang="ar-SA" sz="1700" strike="noStrike" dirty="0">
                <a:effectLst/>
                <a:latin typeface="Alexandria Light" pitchFamily="2" charset="-78"/>
                <a:cs typeface="Alexandria Light" pitchFamily="2" charset="-78"/>
              </a:rPr>
              <a:t> </a:t>
            </a:r>
            <a:r>
              <a:rPr lang="en-US" sz="1700" dirty="0" err="1">
                <a:latin typeface="Alexandria Light" pitchFamily="2" charset="-78"/>
                <a:cs typeface="Alexandria Light" pitchFamily="2" charset="-78"/>
              </a:rPr>
              <a:t>Valter</a:t>
            </a:r>
            <a:r>
              <a:rPr lang="en-US" sz="1700" dirty="0">
                <a:latin typeface="Alexandria Light" pitchFamily="2" charset="-78"/>
                <a:cs typeface="Alexandria Light" pitchFamily="2" charset="-78"/>
              </a:rPr>
              <a:t> </a:t>
            </a:r>
            <a:r>
              <a:rPr lang="en-US" sz="1700" dirty="0" err="1">
                <a:latin typeface="Alexandria Light" pitchFamily="2" charset="-78"/>
                <a:cs typeface="Alexandria Light" pitchFamily="2" charset="-78"/>
              </a:rPr>
              <a:t>Brokh</a:t>
            </a:r>
            <a:r>
              <a:rPr lang="ar-EG" sz="1700" dirty="0">
                <a:effectLst/>
                <a:latin typeface="Alexandria Light" pitchFamily="2" charset="-78"/>
                <a:cs typeface="Alexandria Light" pitchFamily="2" charset="-78"/>
              </a:rPr>
              <a:t>، وهو مهندس </a:t>
            </a:r>
            <a:r>
              <a:rPr lang="ar-EG" sz="1700" strike="noStrike" dirty="0">
                <a:effectLst/>
                <a:latin typeface="Alexandria Light" pitchFamily="2" charset="-78"/>
                <a:cs typeface="Alexandria Light" pitchFamily="2" charset="-78"/>
              </a:rPr>
              <a:t>ألماني</a:t>
            </a:r>
            <a:r>
              <a:rPr lang="ar-EG" sz="1700" dirty="0">
                <a:effectLst/>
                <a:latin typeface="Alexandria Light" pitchFamily="2" charset="-78"/>
                <a:cs typeface="Alexandria Light" pitchFamily="2" charset="-78"/>
              </a:rPr>
              <a:t> في محطة تيليفونكين</a:t>
            </a:r>
            <a:r>
              <a:rPr lang="en-US" sz="1700" dirty="0">
                <a:effectLst/>
                <a:latin typeface="Alexandria Light" pitchFamily="2" charset="-78"/>
                <a:cs typeface="Alexandria Light" pitchFamily="2" charset="-78"/>
              </a:rPr>
              <a:t>Telefunken ،</a:t>
            </a:r>
            <a:r>
              <a:rPr lang="ar-SA" sz="1700" dirty="0">
                <a:effectLst/>
                <a:latin typeface="Alexandria Light" pitchFamily="2" charset="-78"/>
                <a:cs typeface="Alexandria Light" pitchFamily="2" charset="-78"/>
              </a:rPr>
              <a:t> </a:t>
            </a:r>
            <a:r>
              <a:rPr lang="ar-EG" sz="1700" dirty="0">
                <a:effectLst/>
                <a:latin typeface="Alexandria Light" pitchFamily="2" charset="-78"/>
                <a:cs typeface="Alexandria Light" pitchFamily="2" charset="-78"/>
              </a:rPr>
              <a:t>أول من طور نظام بال </a:t>
            </a:r>
            <a:r>
              <a:rPr lang="en-US" sz="1700" dirty="0">
                <a:effectLst/>
                <a:latin typeface="Alexandria Light" pitchFamily="2" charset="-78"/>
                <a:cs typeface="Alexandria Light" pitchFamily="2" charset="-78"/>
              </a:rPr>
              <a:t>PAL</a:t>
            </a:r>
            <a:r>
              <a:rPr lang="ar-EG" sz="1700" dirty="0">
                <a:effectLst/>
                <a:latin typeface="Alexandria Light" pitchFamily="2" charset="-78"/>
                <a:cs typeface="Alexandria Light" pitchFamily="2" charset="-78"/>
              </a:rPr>
              <a:t>، تم الكشف عن نظام التشفير اللوني عام </a:t>
            </a:r>
            <a:r>
              <a:rPr lang="ar-EG" sz="1700" strike="noStrike" dirty="0">
                <a:effectLst/>
                <a:latin typeface="Alexandria Light" pitchFamily="2" charset="-78"/>
                <a:cs typeface="Alexandria Light" pitchFamily="2" charset="-78"/>
              </a:rPr>
              <a:t>1963</a:t>
            </a:r>
            <a:r>
              <a:rPr lang="ar-EG" sz="1700" dirty="0">
                <a:effectLst/>
                <a:latin typeface="Alexandria Light" pitchFamily="2" charset="-78"/>
                <a:cs typeface="Alexandria Light" pitchFamily="2" charset="-78"/>
              </a:rPr>
              <a:t>، وتم تجريبه في كل من </a:t>
            </a:r>
            <a:r>
              <a:rPr lang="ar-EG" sz="1700" strike="noStrike" dirty="0">
                <a:effectLst/>
                <a:latin typeface="Alexandria Light" pitchFamily="2" charset="-78"/>
                <a:cs typeface="Alexandria Light" pitchFamily="2" charset="-78"/>
              </a:rPr>
              <a:t>ألمانيا</a:t>
            </a:r>
            <a:r>
              <a:rPr lang="ar-EG" sz="1700" dirty="0">
                <a:effectLst/>
                <a:latin typeface="Alexandria Light" pitchFamily="2" charset="-78"/>
                <a:cs typeface="Alexandria Light" pitchFamily="2" charset="-78"/>
              </a:rPr>
              <a:t> </a:t>
            </a:r>
            <a:r>
              <a:rPr lang="ar-EG" sz="1700" strike="noStrike" dirty="0">
                <a:effectLst/>
                <a:latin typeface="Alexandria Light" pitchFamily="2" charset="-78"/>
                <a:cs typeface="Alexandria Light" pitchFamily="2" charset="-78"/>
              </a:rPr>
              <a:t>والمملكة المتحدة</a:t>
            </a:r>
            <a:r>
              <a:rPr lang="ar-EG" sz="1700" dirty="0">
                <a:effectLst/>
                <a:latin typeface="Alexandria Light" pitchFamily="2" charset="-78"/>
                <a:cs typeface="Alexandria Light" pitchFamily="2" charset="-78"/>
              </a:rPr>
              <a:t> عام </a:t>
            </a:r>
            <a:r>
              <a:rPr lang="ar-EG" sz="1700" strike="noStrike" dirty="0">
                <a:effectLst/>
                <a:latin typeface="Alexandria Light" pitchFamily="2" charset="-78"/>
                <a:cs typeface="Alexandria Light" pitchFamily="2" charset="-78"/>
              </a:rPr>
              <a:t>1967</a:t>
            </a:r>
            <a:r>
              <a:rPr lang="ar-EG" sz="1700" dirty="0">
                <a:effectLst/>
                <a:latin typeface="Alexandria Light" pitchFamily="2" charset="-78"/>
                <a:cs typeface="Alexandria Light" pitchFamily="2" charset="-78"/>
              </a:rPr>
              <a:t>.</a:t>
            </a:r>
          </a:p>
          <a:p>
            <a:pPr algn="just" rtl="1">
              <a:lnSpc>
                <a:spcPct val="150000"/>
              </a:lnSpc>
            </a:pPr>
            <a:r>
              <a:rPr lang="ar-EG" sz="1700" dirty="0">
                <a:latin typeface="Alexandria Light" pitchFamily="2" charset="-78"/>
                <a:cs typeface="Alexandria Light" pitchFamily="2" charset="-78"/>
              </a:rPr>
              <a:t>ويتم استخدام ذلك النظام في معظم دول العالم التي تتعامل بكهرباء</a:t>
            </a:r>
            <a:r>
              <a:rPr lang="en-US" sz="1700" dirty="0">
                <a:latin typeface="Alexandria Light" pitchFamily="2" charset="-78"/>
                <a:cs typeface="Alexandria Light" pitchFamily="2" charset="-78"/>
              </a:rPr>
              <a:t> </a:t>
            </a:r>
            <a:r>
              <a:rPr lang="ar-SA" sz="1700" dirty="0">
                <a:latin typeface="Alexandria Light" pitchFamily="2" charset="-78"/>
                <a:cs typeface="Alexandria Light" pitchFamily="2" charset="-78"/>
              </a:rPr>
              <a:t> </a:t>
            </a:r>
            <a:r>
              <a:rPr lang="en-US" sz="1700" dirty="0">
                <a:latin typeface="Alexandria Light" pitchFamily="2" charset="-78"/>
                <a:cs typeface="Alexandria Light" pitchFamily="2" charset="-78"/>
              </a:rPr>
              <a:t>220 V</a:t>
            </a:r>
            <a:r>
              <a:rPr lang="ar-SA" sz="1700" dirty="0">
                <a:latin typeface="Alexandria Light" pitchFamily="2" charset="-78"/>
                <a:cs typeface="Alexandria Light" pitchFamily="2" charset="-78"/>
              </a:rPr>
              <a:t> وتردد ٥٠ هرتز، من ضمنها المنطقة العربية بالكامل.</a:t>
            </a:r>
            <a:endParaRPr lang="en-US" sz="1700" u="none" strike="noStrike" dirty="0">
              <a:solidFill>
                <a:srgbClr val="202122"/>
              </a:solidFill>
              <a:latin typeface="Alexandria Light" pitchFamily="2" charset="-78"/>
              <a:cs typeface="Alexandria Light" pitchFamily="2" charset="-78"/>
            </a:endParaRPr>
          </a:p>
          <a:p>
            <a:pPr algn="just" rtl="1">
              <a:lnSpc>
                <a:spcPct val="150000"/>
              </a:lnSpc>
            </a:pPr>
            <a:r>
              <a:rPr lang="ar-SA" sz="1700" u="none" strike="noStrike" dirty="0">
                <a:solidFill>
                  <a:srgbClr val="202122"/>
                </a:solidFill>
                <a:latin typeface="Alexandria Light" pitchFamily="2" charset="-78"/>
                <a:cs typeface="Alexandria Light" pitchFamily="2" charset="-78"/>
              </a:rPr>
              <a:t>نظام الألوان التليفزيوني (</a:t>
            </a:r>
            <a:r>
              <a:rPr lang="en-US" sz="1700" u="none" strike="noStrike" dirty="0">
                <a:solidFill>
                  <a:srgbClr val="202122"/>
                </a:solidFill>
                <a:latin typeface="Alexandria Light" pitchFamily="2" charset="-78"/>
                <a:cs typeface="Alexandria Light" pitchFamily="2" charset="-78"/>
              </a:rPr>
              <a:t>PAL</a:t>
            </a:r>
            <a:r>
              <a:rPr lang="ar-SA" sz="1700" dirty="0">
                <a:solidFill>
                  <a:srgbClr val="202122"/>
                </a:solidFill>
                <a:latin typeface="Alexandria Light" pitchFamily="2" charset="-78"/>
                <a:cs typeface="Alexandria Light" pitchFamily="2" charset="-78"/>
              </a:rPr>
              <a:t>) </a:t>
            </a:r>
            <a:r>
              <a:rPr lang="en-US" sz="1700" dirty="0">
                <a:solidFill>
                  <a:srgbClr val="202122"/>
                </a:solidFill>
                <a:effectLst/>
                <a:latin typeface="Alexandria Light" pitchFamily="2" charset="-78"/>
                <a:cs typeface="Alexandria Light" pitchFamily="2" charset="-78"/>
              </a:rPr>
              <a:t>Phase Alternating Line</a:t>
            </a:r>
            <a:endParaRPr lang="ar-EG" sz="1700" u="none" strike="noStrike" dirty="0">
              <a:solidFill>
                <a:srgbClr val="3366CC"/>
              </a:solidFill>
              <a:effectLst/>
              <a:latin typeface="Alexandria Light" pitchFamily="2" charset="-78"/>
              <a:cs typeface="Alexandria Light" pitchFamily="2" charset="-78"/>
            </a:endParaRPr>
          </a:p>
          <a:p>
            <a:pPr algn="just" rtl="1">
              <a:lnSpc>
                <a:spcPct val="150000"/>
              </a:lnSpc>
            </a:pPr>
            <a:r>
              <a:rPr lang="en-US" sz="1700" dirty="0">
                <a:solidFill>
                  <a:srgbClr val="202122"/>
                </a:solidFill>
                <a:effectLst/>
                <a:latin typeface="Alexandria Light" pitchFamily="2" charset="-78"/>
                <a:cs typeface="Alexandria Light" pitchFamily="2" charset="-78"/>
              </a:rPr>
              <a:t>‏</a:t>
            </a:r>
            <a:r>
              <a:rPr lang="ar-EG" sz="1700" dirty="0">
                <a:solidFill>
                  <a:srgbClr val="202122"/>
                </a:solidFill>
                <a:effectLst/>
                <a:latin typeface="Alexandria Light" pitchFamily="2" charset="-78"/>
                <a:cs typeface="Alexandria Light" pitchFamily="2" charset="-78"/>
              </a:rPr>
              <a:t>هو نظام لترميز الألوان في البث التلفزيوني الخطي التناظري</a:t>
            </a:r>
            <a:r>
              <a:rPr lang="en-US" sz="1700" dirty="0">
                <a:solidFill>
                  <a:srgbClr val="202122"/>
                </a:solidFill>
                <a:effectLst/>
                <a:latin typeface="Alexandria Light" pitchFamily="2" charset="-78"/>
                <a:cs typeface="Alexandria Light" pitchFamily="2" charset="-78"/>
              </a:rPr>
              <a:t> Analog </a:t>
            </a:r>
            <a:r>
              <a:rPr lang="ar-EG" sz="1700" dirty="0">
                <a:solidFill>
                  <a:srgbClr val="202122"/>
                </a:solidFill>
                <a:effectLst/>
                <a:latin typeface="Alexandria Light" pitchFamily="2" charset="-78"/>
                <a:cs typeface="Alexandria Light" pitchFamily="2" charset="-78"/>
              </a:rPr>
              <a:t>يستخدم في معظم البلدان التي تستخدم البث التلفزيوني على </a:t>
            </a:r>
            <a:r>
              <a:rPr lang="en-US" sz="1700" dirty="0">
                <a:solidFill>
                  <a:srgbClr val="202122"/>
                </a:solidFill>
                <a:effectLst/>
                <a:latin typeface="Alexandria Light" pitchFamily="2" charset="-78"/>
                <a:cs typeface="Alexandria Light" pitchFamily="2" charset="-78"/>
              </a:rPr>
              <a:t>576</a:t>
            </a:r>
            <a:r>
              <a:rPr lang="ar-EG" sz="1700" dirty="0">
                <a:solidFill>
                  <a:srgbClr val="202122"/>
                </a:solidFill>
                <a:effectLst/>
                <a:latin typeface="Alexandria Light" pitchFamily="2" charset="-78"/>
                <a:cs typeface="Alexandria Light" pitchFamily="2" charset="-78"/>
              </a:rPr>
              <a:t> خط (25 إطار في الثانية)</a:t>
            </a:r>
            <a:endParaRPr lang="ar-EG" sz="1700" dirty="0">
              <a:solidFill>
                <a:srgbClr val="000000"/>
              </a:solidFill>
              <a:effectLst/>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10ADCA6F-0A7C-E544-BA0F-6E9CB4E20E51}"/>
              </a:ext>
            </a:extLst>
          </p:cNvPr>
          <p:cNvSpPr txBox="1"/>
          <p:nvPr/>
        </p:nvSpPr>
        <p:spPr>
          <a:xfrm>
            <a:off x="3255615" y="5398482"/>
            <a:ext cx="8109071" cy="586122"/>
          </a:xfrm>
          <a:prstGeom prst="rect">
            <a:avLst/>
          </a:prstGeom>
          <a:noFill/>
        </p:spPr>
        <p:txBody>
          <a:bodyPr wrap="square" rtlCol="0">
            <a:spAutoFit/>
          </a:bodyPr>
          <a:lstStyle/>
          <a:p>
            <a:pPr algn="just">
              <a:lnSpc>
                <a:spcPct val="150000"/>
              </a:lnSpc>
            </a:pPr>
            <a:r>
              <a:rPr lang="en-US" sz="2000" u="none" strike="noStrike" dirty="0">
                <a:solidFill>
                  <a:srgbClr val="202122"/>
                </a:solidFill>
                <a:latin typeface="Alexandria Light" pitchFamily="2" charset="-78"/>
                <a:cs typeface="Alexandria Light" pitchFamily="2" charset="-78"/>
              </a:rPr>
              <a:t>PAL = </a:t>
            </a:r>
            <a:r>
              <a:rPr lang="en-US" sz="2400" u="none" strike="noStrike" dirty="0">
                <a:solidFill>
                  <a:srgbClr val="202122"/>
                </a:solidFill>
                <a:latin typeface="Alexandria Light" pitchFamily="2" charset="-78"/>
                <a:cs typeface="Alexandria Light" pitchFamily="2" charset="-78"/>
              </a:rPr>
              <a:t>576</a:t>
            </a:r>
            <a:r>
              <a:rPr lang="en-US" sz="2000" u="none" strike="noStrike" dirty="0">
                <a:solidFill>
                  <a:srgbClr val="202122"/>
                </a:solidFill>
                <a:latin typeface="Alexandria Light" pitchFamily="2" charset="-78"/>
                <a:cs typeface="Alexandria Light" pitchFamily="2" charset="-78"/>
              </a:rPr>
              <a:t> Lines  - Aspect Ratio </a:t>
            </a:r>
            <a:r>
              <a:rPr lang="en-US" sz="2400" u="none" strike="noStrike" dirty="0">
                <a:solidFill>
                  <a:srgbClr val="202122"/>
                </a:solidFill>
                <a:latin typeface="Alexandria Light" pitchFamily="2" charset="-78"/>
                <a:cs typeface="Alexandria Light" pitchFamily="2" charset="-78"/>
              </a:rPr>
              <a:t>4:3</a:t>
            </a:r>
            <a:r>
              <a:rPr lang="en-US" sz="2000" u="none" strike="noStrike" dirty="0">
                <a:solidFill>
                  <a:srgbClr val="202122"/>
                </a:solidFill>
                <a:latin typeface="Alexandria Light" pitchFamily="2" charset="-78"/>
                <a:cs typeface="Alexandria Light" pitchFamily="2" charset="-78"/>
              </a:rPr>
              <a:t> - </a:t>
            </a:r>
            <a:r>
              <a:rPr lang="en-US" sz="2400" u="none" strike="noStrike" dirty="0">
                <a:solidFill>
                  <a:srgbClr val="202122"/>
                </a:solidFill>
                <a:latin typeface="Alexandria Light" pitchFamily="2" charset="-78"/>
                <a:cs typeface="Alexandria Light" pitchFamily="2" charset="-78"/>
              </a:rPr>
              <a:t>25</a:t>
            </a:r>
            <a:r>
              <a:rPr lang="en-US" sz="2000" u="none" strike="noStrike" dirty="0">
                <a:solidFill>
                  <a:srgbClr val="202122"/>
                </a:solidFill>
                <a:latin typeface="Alexandria Light" pitchFamily="2" charset="-78"/>
                <a:cs typeface="Alexandria Light" pitchFamily="2" charset="-78"/>
              </a:rPr>
              <a:t> frames per second (fps) </a:t>
            </a:r>
            <a:endParaRPr lang="ar-EG" sz="2000" dirty="0">
              <a:solidFill>
                <a:srgbClr val="000000"/>
              </a:solidFill>
              <a:effectLst/>
              <a:latin typeface="Alexandria Light" pitchFamily="2" charset="-78"/>
              <a:cs typeface="Alexandria Light" pitchFamily="2" charset="-78"/>
            </a:endParaRPr>
          </a:p>
        </p:txBody>
      </p:sp>
      <p:pic>
        <p:nvPicPr>
          <p:cNvPr id="11" name="Audio Recording Mar 1, 2023 at 7:43:14 PM" descr="Audio Recording Mar 1, 2023 at 7:43:14 PM">
            <a:hlinkClick r:id="" action="ppaction://media"/>
            <a:extLst>
              <a:ext uri="{FF2B5EF4-FFF2-40B4-BE49-F238E27FC236}">
                <a16:creationId xmlns:a16="http://schemas.microsoft.com/office/drawing/2014/main" id="{56DB6603-4A48-5A4D-9F77-10A04A6C7FF1}"/>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209925" y="6020177"/>
            <a:ext cx="812800" cy="812800"/>
          </a:xfrm>
          <a:prstGeom prst="rect">
            <a:avLst/>
          </a:prstGeom>
        </p:spPr>
      </p:pic>
      <p:pic>
        <p:nvPicPr>
          <p:cNvPr id="12" name="Picture 11">
            <a:extLst>
              <a:ext uri="{FF2B5EF4-FFF2-40B4-BE49-F238E27FC236}">
                <a16:creationId xmlns:a16="http://schemas.microsoft.com/office/drawing/2014/main" id="{74811351-252D-5234-9B00-4147596E2732}"/>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69275" y="5507271"/>
            <a:ext cx="2364774" cy="954667"/>
          </a:xfrm>
          <a:prstGeom prst="rect">
            <a:avLst/>
          </a:prstGeom>
        </p:spPr>
      </p:pic>
    </p:spTree>
    <p:extLst>
      <p:ext uri="{BB962C8B-B14F-4D97-AF65-F5344CB8AC3E}">
        <p14:creationId xmlns:p14="http://schemas.microsoft.com/office/powerpoint/2010/main" val="988964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4096"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EC62528C-59AF-FE4B-B24D-34E0866988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66935" y="1174283"/>
            <a:ext cx="7469700" cy="4979800"/>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11696"/>
            <a:ext cx="9533101" cy="1610200"/>
          </a:xfrm>
          <a:prstGeom prst="rect">
            <a:avLst/>
          </a:prstGeom>
        </p:spPr>
      </p:pic>
      <p:sp>
        <p:nvSpPr>
          <p:cNvPr id="7" name="TextBox 6"/>
          <p:cNvSpPr txBox="1"/>
          <p:nvPr/>
        </p:nvSpPr>
        <p:spPr>
          <a:xfrm>
            <a:off x="2629703" y="601291"/>
            <a:ext cx="6059672" cy="523220"/>
          </a:xfrm>
          <a:prstGeom prst="rect">
            <a:avLst/>
          </a:prstGeom>
          <a:noFill/>
        </p:spPr>
        <p:txBody>
          <a:bodyPr wrap="none" rtlCol="0">
            <a:spAutoFit/>
          </a:bodyPr>
          <a:lstStyle/>
          <a:p>
            <a:pPr marL="0" algn="just" defTabSz="914400" rtl="1" eaLnBrk="1" latinLnBrk="0" hangingPunct="1"/>
            <a:r>
              <a:rPr lang="ar-SA" sz="2800" dirty="0">
                <a:solidFill>
                  <a:schemeClr val="bg1"/>
                </a:solidFill>
                <a:latin typeface="Alexandria Light" pitchFamily="2" charset="-78"/>
                <a:cs typeface="Alexandria Light" pitchFamily="2" charset="-78"/>
              </a:rPr>
              <a:t>توزيع أنظمة البث التليفزيوني في العالم</a:t>
            </a:r>
            <a:endParaRPr lang="ar-EG" sz="2800" dirty="0">
              <a:solidFill>
                <a:schemeClr val="bg1"/>
              </a:solidFill>
              <a:effectLst/>
              <a:latin typeface="Alexandria Light" pitchFamily="2" charset="-78"/>
              <a:cs typeface="Alexandria Light" pitchFamily="2" charset="-78"/>
            </a:endParaRPr>
          </a:p>
        </p:txBody>
      </p:sp>
      <p:sp>
        <p:nvSpPr>
          <p:cNvPr id="8" name="TextBox 7"/>
          <p:cNvSpPr txBox="1"/>
          <p:nvPr/>
        </p:nvSpPr>
        <p:spPr>
          <a:xfrm>
            <a:off x="128175" y="510832"/>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5</a:t>
            </a:r>
            <a:endParaRPr lang="en-US" sz="2800" dirty="0">
              <a:solidFill>
                <a:srgbClr val="FF9518"/>
              </a:solidFill>
              <a:latin typeface="Alexandria Light" pitchFamily="2" charset="-78"/>
              <a:cs typeface="Alexandria Light" pitchFamily="2" charset="-78"/>
            </a:endParaRPr>
          </a:p>
        </p:txBody>
      </p:sp>
      <p:pic>
        <p:nvPicPr>
          <p:cNvPr id="9" name="Audio Recording Mar 1, 2023 at 7:44:14 PM" descr="Audio Recording Mar 1, 2023 at 7:44:14 PM">
            <a:hlinkClick r:id="" action="ppaction://media"/>
            <a:extLst>
              <a:ext uri="{FF2B5EF4-FFF2-40B4-BE49-F238E27FC236}">
                <a16:creationId xmlns:a16="http://schemas.microsoft.com/office/drawing/2014/main" id="{B55FDD57-7D75-9B41-B7D8-F061F86E7B5D}"/>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29405" y="6087176"/>
            <a:ext cx="812800" cy="812800"/>
          </a:xfrm>
          <a:prstGeom prst="rect">
            <a:avLst/>
          </a:prstGeom>
        </p:spPr>
      </p:pic>
      <p:pic>
        <p:nvPicPr>
          <p:cNvPr id="10" name="Picture 9">
            <a:extLst>
              <a:ext uri="{FF2B5EF4-FFF2-40B4-BE49-F238E27FC236}">
                <a16:creationId xmlns:a16="http://schemas.microsoft.com/office/drawing/2014/main" id="{99FD37DE-F336-361D-ADF9-B3C4B7AFD84C}"/>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69275" y="5507271"/>
            <a:ext cx="2364774" cy="954667"/>
          </a:xfrm>
          <a:prstGeom prst="rect">
            <a:avLst/>
          </a:prstGeom>
        </p:spPr>
      </p:pic>
    </p:spTree>
    <p:extLst>
      <p:ext uri="{BB962C8B-B14F-4D97-AF65-F5344CB8AC3E}">
        <p14:creationId xmlns:p14="http://schemas.microsoft.com/office/powerpoint/2010/main" val="33377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3264"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1696"/>
            <a:ext cx="9533101" cy="1610200"/>
          </a:xfrm>
          <a:prstGeom prst="rect">
            <a:avLst/>
          </a:prstGeom>
        </p:spPr>
      </p:pic>
      <p:sp>
        <p:nvSpPr>
          <p:cNvPr id="7" name="TextBox 6"/>
          <p:cNvSpPr txBox="1"/>
          <p:nvPr/>
        </p:nvSpPr>
        <p:spPr>
          <a:xfrm>
            <a:off x="3125028" y="601291"/>
            <a:ext cx="5069016" cy="523220"/>
          </a:xfrm>
          <a:prstGeom prst="rect">
            <a:avLst/>
          </a:prstGeom>
          <a:noFill/>
        </p:spPr>
        <p:txBody>
          <a:bodyPr wrap="none" rtlCol="0">
            <a:spAutoFit/>
          </a:bodyPr>
          <a:lstStyle/>
          <a:p>
            <a:pPr marL="0" algn="just" defTabSz="914400" rtl="1" eaLnBrk="1" latinLnBrk="0" hangingPunct="1"/>
            <a:r>
              <a:rPr lang="ar-SA" sz="2800" dirty="0">
                <a:solidFill>
                  <a:schemeClr val="bg1"/>
                </a:solidFill>
                <a:latin typeface="Alexandria Light" pitchFamily="2" charset="-78"/>
                <a:cs typeface="Alexandria Light" pitchFamily="2" charset="-78"/>
              </a:rPr>
              <a:t>نظام </a:t>
            </a:r>
            <a:r>
              <a:rPr lang="en-US" sz="2800" dirty="0">
                <a:solidFill>
                  <a:schemeClr val="bg1"/>
                </a:solidFill>
                <a:latin typeface="Alexandria Light" pitchFamily="2" charset="-78"/>
                <a:cs typeface="Alexandria Light" pitchFamily="2" charset="-78"/>
              </a:rPr>
              <a:t>Full HD High Definition</a:t>
            </a:r>
            <a:endParaRPr lang="ar-EG" sz="2800" dirty="0">
              <a:solidFill>
                <a:schemeClr val="bg1"/>
              </a:solidFill>
              <a:effectLst/>
              <a:latin typeface="Alexandria Light" pitchFamily="2" charset="-78"/>
              <a:cs typeface="Alexandria Light" pitchFamily="2" charset="-78"/>
            </a:endParaRPr>
          </a:p>
        </p:txBody>
      </p:sp>
      <p:sp>
        <p:nvSpPr>
          <p:cNvPr id="8" name="TextBox 7"/>
          <p:cNvSpPr txBox="1"/>
          <p:nvPr/>
        </p:nvSpPr>
        <p:spPr>
          <a:xfrm>
            <a:off x="128175" y="510832"/>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5</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875510" y="2430124"/>
            <a:ext cx="10893499" cy="1429046"/>
          </a:xfrm>
          <a:prstGeom prst="rect">
            <a:avLst/>
          </a:prstGeom>
          <a:noFill/>
        </p:spPr>
        <p:txBody>
          <a:bodyPr wrap="square" rtlCol="0">
            <a:spAutoFit/>
          </a:bodyPr>
          <a:lstStyle/>
          <a:p>
            <a:pPr algn="just" rtl="1">
              <a:lnSpc>
                <a:spcPct val="150000"/>
              </a:lnSpc>
            </a:pPr>
            <a:r>
              <a:rPr lang="ar-EG" sz="2000" dirty="0">
                <a:effectLst/>
                <a:latin typeface="Alexandria Light" pitchFamily="2" charset="-78"/>
                <a:cs typeface="Alexandria Light" pitchFamily="2" charset="-78"/>
              </a:rPr>
              <a:t>التليفزيون العالي الجودة هو تكنولوجيا جديدة في ضغط الصورة و الصوت بصيغة </a:t>
            </a:r>
            <a:r>
              <a:rPr lang="en-US" sz="2000" dirty="0">
                <a:effectLst/>
                <a:latin typeface="Alexandria Light" pitchFamily="2" charset="-78"/>
                <a:cs typeface="Alexandria Light" pitchFamily="2" charset="-78"/>
              </a:rPr>
              <a:t> MPEG2/DVB-S</a:t>
            </a:r>
            <a:r>
              <a:rPr lang="ar-SA" sz="2000" dirty="0">
                <a:effectLst/>
                <a:latin typeface="Alexandria Light" pitchFamily="2" charset="-78"/>
                <a:cs typeface="Alexandria Light" pitchFamily="2" charset="-78"/>
              </a:rPr>
              <a:t> </a:t>
            </a:r>
            <a:r>
              <a:rPr lang="ar-EG" sz="2000" dirty="0">
                <a:effectLst/>
                <a:latin typeface="Alexandria Light" pitchFamily="2" charset="-78"/>
                <a:cs typeface="Alexandria Light" pitchFamily="2" charset="-78"/>
              </a:rPr>
              <a:t>أو بصيغة </a:t>
            </a:r>
            <a:r>
              <a:rPr lang="en-US" sz="2000" dirty="0">
                <a:effectLst/>
                <a:latin typeface="Alexandria Light" pitchFamily="2" charset="-78"/>
                <a:cs typeface="Alexandria Light" pitchFamily="2" charset="-78"/>
              </a:rPr>
              <a:t>MPEG4/DVB-S1</a:t>
            </a:r>
            <a:r>
              <a:rPr lang="ar-SA" sz="2000" dirty="0">
                <a:effectLst/>
                <a:latin typeface="Alexandria Light" pitchFamily="2" charset="-78"/>
                <a:cs typeface="Alexandria Light" pitchFamily="2" charset="-78"/>
              </a:rPr>
              <a:t> </a:t>
            </a:r>
            <a:r>
              <a:rPr lang="ar-EG" sz="2000" dirty="0">
                <a:effectLst/>
                <a:latin typeface="Alexandria Light" pitchFamily="2" charset="-78"/>
                <a:cs typeface="Alexandria Light" pitchFamily="2" charset="-78"/>
              </a:rPr>
              <a:t>و هذا النظام في الضغط يتيح لشركات الإرسال الفرصة لبث مزيد من القنوات بتكلفة أقل، كما يتيح للمستعمل مشاهدة الصورة بأبعادها الكاملة بالزيادة في نطاق الصورة المرئية</a:t>
            </a:r>
          </a:p>
        </p:txBody>
      </p:sp>
      <p:sp>
        <p:nvSpPr>
          <p:cNvPr id="10" name="TextBox 9">
            <a:extLst>
              <a:ext uri="{FF2B5EF4-FFF2-40B4-BE49-F238E27FC236}">
                <a16:creationId xmlns:a16="http://schemas.microsoft.com/office/drawing/2014/main" id="{10ADCA6F-0A7C-E544-BA0F-6E9CB4E20E51}"/>
              </a:ext>
            </a:extLst>
          </p:cNvPr>
          <p:cNvSpPr txBox="1"/>
          <p:nvPr/>
        </p:nvSpPr>
        <p:spPr>
          <a:xfrm>
            <a:off x="1195796" y="4170327"/>
            <a:ext cx="10252926" cy="583814"/>
          </a:xfrm>
          <a:prstGeom prst="rect">
            <a:avLst/>
          </a:prstGeom>
          <a:noFill/>
        </p:spPr>
        <p:txBody>
          <a:bodyPr wrap="square" rtlCol="0">
            <a:spAutoFit/>
          </a:bodyPr>
          <a:lstStyle/>
          <a:p>
            <a:pPr algn="just">
              <a:lnSpc>
                <a:spcPct val="150000"/>
              </a:lnSpc>
            </a:pPr>
            <a:r>
              <a:rPr lang="en-US" sz="2000" u="none" strike="noStrike" dirty="0">
                <a:solidFill>
                  <a:srgbClr val="202122"/>
                </a:solidFill>
                <a:latin typeface="Alexandria Light" pitchFamily="2" charset="-78"/>
                <a:cs typeface="Alexandria Light" pitchFamily="2" charset="-78"/>
              </a:rPr>
              <a:t>Full HD = </a:t>
            </a:r>
            <a:r>
              <a:rPr lang="en-US" sz="2400" u="none" strike="noStrike" dirty="0">
                <a:solidFill>
                  <a:srgbClr val="202122"/>
                </a:solidFill>
                <a:latin typeface="Alexandria Light" pitchFamily="2" charset="-78"/>
                <a:cs typeface="Alexandria Light" pitchFamily="2" charset="-78"/>
              </a:rPr>
              <a:t>1920 x 1080</a:t>
            </a:r>
            <a:r>
              <a:rPr lang="en-US" sz="2000" u="none" strike="noStrike" dirty="0">
                <a:solidFill>
                  <a:srgbClr val="202122"/>
                </a:solidFill>
                <a:latin typeface="Alexandria Light" pitchFamily="2" charset="-78"/>
                <a:cs typeface="Alexandria Light" pitchFamily="2" charset="-78"/>
              </a:rPr>
              <a:t> pixel  - Aspect Ratio </a:t>
            </a:r>
            <a:r>
              <a:rPr lang="en-US" sz="2400" u="none" strike="noStrike" dirty="0">
                <a:solidFill>
                  <a:srgbClr val="202122"/>
                </a:solidFill>
                <a:latin typeface="Alexandria Light" pitchFamily="2" charset="-78"/>
                <a:cs typeface="Alexandria Light" pitchFamily="2" charset="-78"/>
              </a:rPr>
              <a:t>16:9</a:t>
            </a:r>
            <a:r>
              <a:rPr lang="en-US" sz="2000" u="none" strike="noStrike" dirty="0">
                <a:solidFill>
                  <a:srgbClr val="202122"/>
                </a:solidFill>
                <a:latin typeface="Alexandria Light" pitchFamily="2" charset="-78"/>
                <a:cs typeface="Alexandria Light" pitchFamily="2" charset="-78"/>
              </a:rPr>
              <a:t> – </a:t>
            </a:r>
            <a:r>
              <a:rPr lang="en-US" sz="2400" u="none" strike="noStrike" dirty="0">
                <a:solidFill>
                  <a:srgbClr val="202122"/>
                </a:solidFill>
                <a:latin typeface="Alexandria Light" pitchFamily="2" charset="-78"/>
                <a:cs typeface="Alexandria Light" pitchFamily="2" charset="-78"/>
              </a:rPr>
              <a:t>25/30</a:t>
            </a:r>
            <a:r>
              <a:rPr lang="en-US" sz="2000" u="none" strike="noStrike" dirty="0">
                <a:solidFill>
                  <a:srgbClr val="202122"/>
                </a:solidFill>
                <a:latin typeface="Alexandria Light" pitchFamily="2" charset="-78"/>
                <a:cs typeface="Alexandria Light" pitchFamily="2" charset="-78"/>
              </a:rPr>
              <a:t> frames per second (fps) </a:t>
            </a:r>
            <a:endParaRPr lang="ar-EG" sz="2000" dirty="0">
              <a:solidFill>
                <a:srgbClr val="000000"/>
              </a:solidFill>
              <a:effectLst/>
              <a:latin typeface="Alexandria Light" pitchFamily="2" charset="-78"/>
              <a:cs typeface="Alexandria Light" pitchFamily="2" charset="-78"/>
            </a:endParaRPr>
          </a:p>
        </p:txBody>
      </p:sp>
      <p:pic>
        <p:nvPicPr>
          <p:cNvPr id="11" name="Audio Recording Mar 1, 2023 at 11:45:16 PM" descr="Audio Recording Mar 1, 2023 at 11:45:16 PM">
            <a:hlinkClick r:id="" action="ppaction://media"/>
            <a:extLst>
              <a:ext uri="{FF2B5EF4-FFF2-40B4-BE49-F238E27FC236}">
                <a16:creationId xmlns:a16="http://schemas.microsoft.com/office/drawing/2014/main" id="{574900AD-6A21-BE46-A4EF-07AC17C198A9}"/>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28434" y="6154082"/>
            <a:ext cx="812800" cy="812800"/>
          </a:xfrm>
          <a:prstGeom prst="rect">
            <a:avLst/>
          </a:prstGeom>
        </p:spPr>
      </p:pic>
      <p:pic>
        <p:nvPicPr>
          <p:cNvPr id="12" name="Picture 11">
            <a:extLst>
              <a:ext uri="{FF2B5EF4-FFF2-40B4-BE49-F238E27FC236}">
                <a16:creationId xmlns:a16="http://schemas.microsoft.com/office/drawing/2014/main" id="{B3B0B162-70F5-1EE1-DEF4-DB63D47829A4}"/>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69275" y="5507271"/>
            <a:ext cx="2364774" cy="954667"/>
          </a:xfrm>
          <a:prstGeom prst="rect">
            <a:avLst/>
          </a:prstGeom>
        </p:spPr>
      </p:pic>
    </p:spTree>
    <p:extLst>
      <p:ext uri="{BB962C8B-B14F-4D97-AF65-F5344CB8AC3E}">
        <p14:creationId xmlns:p14="http://schemas.microsoft.com/office/powerpoint/2010/main" val="2461736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37504"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1696"/>
            <a:ext cx="9533101" cy="1610200"/>
          </a:xfrm>
          <a:prstGeom prst="rect">
            <a:avLst/>
          </a:prstGeom>
        </p:spPr>
      </p:pic>
      <p:sp>
        <p:nvSpPr>
          <p:cNvPr id="7" name="TextBox 6"/>
          <p:cNvSpPr txBox="1"/>
          <p:nvPr/>
        </p:nvSpPr>
        <p:spPr>
          <a:xfrm>
            <a:off x="3889658" y="601291"/>
            <a:ext cx="3539752" cy="523220"/>
          </a:xfrm>
          <a:prstGeom prst="rect">
            <a:avLst/>
          </a:prstGeom>
          <a:noFill/>
        </p:spPr>
        <p:txBody>
          <a:bodyPr wrap="none" rtlCol="0">
            <a:spAutoFit/>
          </a:bodyPr>
          <a:lstStyle/>
          <a:p>
            <a:pPr marL="0" algn="just" defTabSz="914400" rtl="1" eaLnBrk="1" latinLnBrk="0" hangingPunct="1"/>
            <a:r>
              <a:rPr lang="ar-SA" sz="2800" dirty="0">
                <a:solidFill>
                  <a:schemeClr val="bg1"/>
                </a:solidFill>
                <a:latin typeface="Alexandria Light" pitchFamily="2" charset="-78"/>
                <a:cs typeface="Alexandria Light" pitchFamily="2" charset="-78"/>
              </a:rPr>
              <a:t>مميزات نظام </a:t>
            </a:r>
            <a:r>
              <a:rPr lang="en-US" sz="2800" dirty="0">
                <a:solidFill>
                  <a:schemeClr val="bg1"/>
                </a:solidFill>
                <a:latin typeface="Alexandria Light" pitchFamily="2" charset="-78"/>
                <a:cs typeface="Alexandria Light" pitchFamily="2" charset="-78"/>
              </a:rPr>
              <a:t>Full HD</a:t>
            </a:r>
            <a:endParaRPr lang="ar-EG" sz="2800" dirty="0">
              <a:solidFill>
                <a:schemeClr val="bg1"/>
              </a:solidFill>
              <a:effectLst/>
              <a:latin typeface="Alexandria Light" pitchFamily="2" charset="-78"/>
              <a:cs typeface="Alexandria Light" pitchFamily="2" charset="-78"/>
            </a:endParaRPr>
          </a:p>
        </p:txBody>
      </p:sp>
      <p:sp>
        <p:nvSpPr>
          <p:cNvPr id="8" name="TextBox 7"/>
          <p:cNvSpPr txBox="1"/>
          <p:nvPr/>
        </p:nvSpPr>
        <p:spPr>
          <a:xfrm>
            <a:off x="128175" y="510832"/>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5</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892098" y="1858850"/>
            <a:ext cx="10798853" cy="2812180"/>
          </a:xfrm>
          <a:prstGeom prst="rect">
            <a:avLst/>
          </a:prstGeom>
          <a:noFill/>
        </p:spPr>
        <p:txBody>
          <a:bodyPr wrap="square" rtlCol="0">
            <a:spAutoFit/>
          </a:bodyPr>
          <a:lstStyle/>
          <a:p>
            <a:pPr algn="r" rtl="1">
              <a:lnSpc>
                <a:spcPct val="150000"/>
              </a:lnSpc>
            </a:pPr>
            <a:br>
              <a:rPr lang="ar-EG" sz="2000" dirty="0">
                <a:effectLst/>
                <a:latin typeface="Alexandria Light" pitchFamily="2" charset="-78"/>
                <a:cs typeface="Alexandria Light" pitchFamily="2" charset="-78"/>
              </a:rPr>
            </a:br>
            <a:r>
              <a:rPr lang="ar-EG" sz="2000" dirty="0">
                <a:effectLst/>
                <a:latin typeface="Alexandria Light" pitchFamily="2" charset="-78"/>
                <a:cs typeface="Alexandria Light" pitchFamily="2" charset="-78"/>
              </a:rPr>
              <a:t>1) درجات الوضوح للتلفزيون الفائق الجودة </a:t>
            </a:r>
            <a:r>
              <a:rPr lang="en-US" sz="2000" dirty="0">
                <a:effectLst/>
                <a:latin typeface="Alexandria Light" pitchFamily="2" charset="-78"/>
                <a:cs typeface="Alexandria Light" pitchFamily="2" charset="-78"/>
              </a:rPr>
              <a:t>HDTV Resolution</a:t>
            </a:r>
            <a:br>
              <a:rPr lang="en-US" sz="2000" dirty="0">
                <a:effectLst/>
                <a:latin typeface="Alexandria Light" pitchFamily="2" charset="-78"/>
                <a:cs typeface="Alexandria Light" pitchFamily="2" charset="-78"/>
              </a:rPr>
            </a:br>
            <a:br>
              <a:rPr lang="en-US" sz="2000" dirty="0">
                <a:effectLst/>
                <a:latin typeface="Alexandria Light" pitchFamily="2" charset="-78"/>
                <a:cs typeface="Alexandria Light" pitchFamily="2" charset="-78"/>
              </a:rPr>
            </a:br>
            <a:r>
              <a:rPr lang="ar-EG" sz="2000" dirty="0">
                <a:effectLst/>
                <a:latin typeface="Alexandria Light" pitchFamily="2" charset="-78"/>
                <a:cs typeface="Alexandria Light" pitchFamily="2" charset="-78"/>
              </a:rPr>
              <a:t>يمكن للتلفزيون الفائق الجودة عرض الصورة بدرجات وضوح </a:t>
            </a:r>
            <a:r>
              <a:rPr lang="en-US" sz="2000" dirty="0">
                <a:effectLst/>
                <a:latin typeface="Alexandria Light" pitchFamily="2" charset="-78"/>
                <a:cs typeface="Alexandria Light" pitchFamily="2" charset="-78"/>
              </a:rPr>
              <a:t>1080p</a:t>
            </a:r>
            <a:r>
              <a:rPr lang="ar-SA" sz="2000" dirty="0">
                <a:latin typeface="Alexandria Light" pitchFamily="2" charset="-78"/>
                <a:cs typeface="Alexandria Light" pitchFamily="2" charset="-78"/>
              </a:rPr>
              <a:t> /</a:t>
            </a:r>
            <a:r>
              <a:rPr lang="en-US" sz="2000" dirty="0">
                <a:effectLst/>
                <a:latin typeface="Alexandria Light" pitchFamily="2" charset="-78"/>
                <a:cs typeface="Alexandria Light" pitchFamily="2" charset="-78"/>
              </a:rPr>
              <a:t>1080i</a:t>
            </a:r>
            <a:r>
              <a:rPr lang="ar-SA" sz="2000" dirty="0">
                <a:effectLst/>
                <a:latin typeface="Alexandria Light" pitchFamily="2" charset="-78"/>
                <a:cs typeface="Alexandria Light" pitchFamily="2" charset="-78"/>
              </a:rPr>
              <a:t> </a:t>
            </a:r>
            <a:r>
              <a:rPr lang="ar-EG" sz="2000" dirty="0">
                <a:effectLst/>
                <a:latin typeface="Alexandria Light" pitchFamily="2" charset="-78"/>
                <a:cs typeface="Alexandria Light" pitchFamily="2" charset="-78"/>
              </a:rPr>
              <a:t>ويحتاج التليفزيون الفائق الجودة إلى موجات بث و إرسال بسرعة وسعة </a:t>
            </a:r>
            <a:r>
              <a:rPr lang="en-US" sz="2000" dirty="0">
                <a:effectLst/>
                <a:latin typeface="Alexandria Light" pitchFamily="2" charset="-78"/>
                <a:cs typeface="Alexandria Light" pitchFamily="2" charset="-78"/>
              </a:rPr>
              <a:t>large bandwidth</a:t>
            </a:r>
            <a:r>
              <a:rPr lang="ar-SA" sz="2000" dirty="0">
                <a:effectLst/>
                <a:latin typeface="Alexandria Light" pitchFamily="2" charset="-78"/>
                <a:cs typeface="Alexandria Light" pitchFamily="2" charset="-78"/>
              </a:rPr>
              <a:t> </a:t>
            </a:r>
            <a:r>
              <a:rPr lang="ar-EG" sz="2000" dirty="0">
                <a:effectLst/>
                <a:latin typeface="Alexandria Light" pitchFamily="2" charset="-78"/>
                <a:cs typeface="Alexandria Light" pitchFamily="2" charset="-78"/>
              </a:rPr>
              <a:t>ما قدره 19.30</a:t>
            </a:r>
            <a:r>
              <a:rPr lang="en-US" sz="2000" dirty="0">
                <a:effectLst/>
                <a:latin typeface="Alexandria Light" pitchFamily="2" charset="-78"/>
                <a:cs typeface="Alexandria Light" pitchFamily="2" charset="-78"/>
              </a:rPr>
              <a:t>Mbps </a:t>
            </a:r>
            <a:r>
              <a:rPr lang="ar-SA" sz="2000" dirty="0">
                <a:effectLst/>
                <a:latin typeface="Alexandria Light" pitchFamily="2" charset="-78"/>
                <a:cs typeface="Alexandria Light" pitchFamily="2" charset="-78"/>
              </a:rPr>
              <a:t> </a:t>
            </a:r>
            <a:r>
              <a:rPr lang="ar-EG" sz="2000" dirty="0">
                <a:effectLst/>
                <a:latin typeface="Alexandria Light" pitchFamily="2" charset="-78"/>
                <a:cs typeface="Alexandria Light" pitchFamily="2" charset="-78"/>
              </a:rPr>
              <a:t>و هو خمسة أضعاف ما يحتاجه البث القياسي الحالي </a:t>
            </a:r>
            <a:r>
              <a:rPr lang="en-US" sz="2000" dirty="0">
                <a:effectLst/>
                <a:latin typeface="Alexandria Light" pitchFamily="2" charset="-78"/>
                <a:cs typeface="Alexandria Light" pitchFamily="2" charset="-78"/>
              </a:rPr>
              <a:t>SD or PAL</a:t>
            </a:r>
            <a:endParaRPr lang="ar-EG" sz="2000" dirty="0">
              <a:effectLst/>
              <a:latin typeface="Alexandria Light" pitchFamily="2" charset="-78"/>
              <a:cs typeface="Alexandria Light" pitchFamily="2" charset="-78"/>
            </a:endParaRPr>
          </a:p>
        </p:txBody>
      </p:sp>
      <p:pic>
        <p:nvPicPr>
          <p:cNvPr id="10" name="Audio Recording Mar 1, 2023 at 11:46:53 PM" descr="Audio Recording Mar 1, 2023 at 11:46:53 PM">
            <a:hlinkClick r:id="" action="ppaction://media"/>
            <a:extLst>
              <a:ext uri="{FF2B5EF4-FFF2-40B4-BE49-F238E27FC236}">
                <a16:creationId xmlns:a16="http://schemas.microsoft.com/office/drawing/2014/main" id="{61A39234-8D71-3141-8964-8227DD4B8E7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60698"/>
            <a:ext cx="812800" cy="812800"/>
          </a:xfrm>
          <a:prstGeom prst="rect">
            <a:avLst/>
          </a:prstGeom>
        </p:spPr>
      </p:pic>
      <p:pic>
        <p:nvPicPr>
          <p:cNvPr id="11" name="Picture 10">
            <a:extLst>
              <a:ext uri="{FF2B5EF4-FFF2-40B4-BE49-F238E27FC236}">
                <a16:creationId xmlns:a16="http://schemas.microsoft.com/office/drawing/2014/main" id="{0B07E1BB-D5D1-E002-407B-A05EC0079F12}"/>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69275" y="5507271"/>
            <a:ext cx="2364774" cy="954667"/>
          </a:xfrm>
          <a:prstGeom prst="rect">
            <a:avLst/>
          </a:prstGeom>
        </p:spPr>
      </p:pic>
    </p:spTree>
    <p:extLst>
      <p:ext uri="{BB962C8B-B14F-4D97-AF65-F5344CB8AC3E}">
        <p14:creationId xmlns:p14="http://schemas.microsoft.com/office/powerpoint/2010/main" val="3335233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238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1696"/>
            <a:ext cx="9533101" cy="1610200"/>
          </a:xfrm>
          <a:prstGeom prst="rect">
            <a:avLst/>
          </a:prstGeom>
        </p:spPr>
      </p:pic>
      <p:sp>
        <p:nvSpPr>
          <p:cNvPr id="7" name="TextBox 6"/>
          <p:cNvSpPr txBox="1"/>
          <p:nvPr/>
        </p:nvSpPr>
        <p:spPr>
          <a:xfrm>
            <a:off x="3889658" y="601291"/>
            <a:ext cx="3539752" cy="523220"/>
          </a:xfrm>
          <a:prstGeom prst="rect">
            <a:avLst/>
          </a:prstGeom>
          <a:noFill/>
        </p:spPr>
        <p:txBody>
          <a:bodyPr wrap="none" rtlCol="0">
            <a:spAutoFit/>
          </a:bodyPr>
          <a:lstStyle/>
          <a:p>
            <a:pPr marL="0" algn="just" defTabSz="914400" rtl="1" eaLnBrk="1" latinLnBrk="0" hangingPunct="1"/>
            <a:r>
              <a:rPr lang="ar-SA" sz="2800" dirty="0">
                <a:solidFill>
                  <a:schemeClr val="bg1"/>
                </a:solidFill>
                <a:latin typeface="Alexandria Light" pitchFamily="2" charset="-78"/>
                <a:cs typeface="Alexandria Light" pitchFamily="2" charset="-78"/>
              </a:rPr>
              <a:t>مميزات نظام </a:t>
            </a:r>
            <a:r>
              <a:rPr lang="en-US" sz="2800" dirty="0">
                <a:solidFill>
                  <a:schemeClr val="bg1"/>
                </a:solidFill>
                <a:latin typeface="Alexandria Light" pitchFamily="2" charset="-78"/>
                <a:cs typeface="Alexandria Light" pitchFamily="2" charset="-78"/>
              </a:rPr>
              <a:t>Full HD</a:t>
            </a:r>
            <a:endParaRPr lang="ar-EG" sz="2800" dirty="0">
              <a:solidFill>
                <a:schemeClr val="bg1"/>
              </a:solidFill>
              <a:effectLst/>
              <a:latin typeface="Alexandria Light" pitchFamily="2" charset="-78"/>
              <a:cs typeface="Alexandria Light" pitchFamily="2" charset="-78"/>
            </a:endParaRPr>
          </a:p>
        </p:txBody>
      </p:sp>
      <p:sp>
        <p:nvSpPr>
          <p:cNvPr id="8" name="TextBox 7"/>
          <p:cNvSpPr txBox="1"/>
          <p:nvPr/>
        </p:nvSpPr>
        <p:spPr>
          <a:xfrm>
            <a:off x="128175" y="510832"/>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5</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892098" y="1858850"/>
            <a:ext cx="10798853" cy="3273845"/>
          </a:xfrm>
          <a:prstGeom prst="rect">
            <a:avLst/>
          </a:prstGeom>
          <a:noFill/>
        </p:spPr>
        <p:txBody>
          <a:bodyPr wrap="square" rtlCol="0">
            <a:spAutoFit/>
          </a:bodyPr>
          <a:lstStyle/>
          <a:p>
            <a:pPr algn="r" rtl="1">
              <a:lnSpc>
                <a:spcPct val="150000"/>
              </a:lnSpc>
            </a:pPr>
            <a:r>
              <a:rPr lang="ar-EG" sz="2000" dirty="0">
                <a:effectLst/>
                <a:latin typeface="Alexandria Light" pitchFamily="2" charset="-78"/>
                <a:cs typeface="Alexandria Light" pitchFamily="2" charset="-78"/>
              </a:rPr>
              <a:t>2)</a:t>
            </a:r>
            <a:r>
              <a:rPr lang="en-US" sz="2000" dirty="0">
                <a:effectLst/>
                <a:latin typeface="Alexandria Light" pitchFamily="2" charset="-78"/>
                <a:cs typeface="Alexandria Light" pitchFamily="2" charset="-78"/>
              </a:rPr>
              <a:t> </a:t>
            </a:r>
            <a:r>
              <a:rPr lang="ar-EG" sz="2000" dirty="0">
                <a:effectLst/>
                <a:latin typeface="Alexandria Light" pitchFamily="2" charset="-78"/>
                <a:cs typeface="Alexandria Light" pitchFamily="2" charset="-78"/>
              </a:rPr>
              <a:t>أبعاد الشاشة </a:t>
            </a:r>
            <a:r>
              <a:rPr lang="en-US" sz="2000" dirty="0">
                <a:effectLst/>
                <a:latin typeface="Alexandria Light" pitchFamily="2" charset="-78"/>
                <a:cs typeface="Alexandria Light" pitchFamily="2" charset="-78"/>
              </a:rPr>
              <a:t>Screen Ratio</a:t>
            </a:r>
            <a:br>
              <a:rPr lang="en-US" sz="2000" dirty="0">
                <a:effectLst/>
                <a:latin typeface="Alexandria Light" pitchFamily="2" charset="-78"/>
                <a:cs typeface="Alexandria Light" pitchFamily="2" charset="-78"/>
              </a:rPr>
            </a:br>
            <a:br>
              <a:rPr lang="en-US" sz="2000" dirty="0">
                <a:effectLst/>
                <a:latin typeface="Alexandria Light" pitchFamily="2" charset="-78"/>
                <a:cs typeface="Alexandria Light" pitchFamily="2" charset="-78"/>
              </a:rPr>
            </a:br>
            <a:r>
              <a:rPr lang="ar-EG" sz="2000" dirty="0">
                <a:effectLst/>
                <a:latin typeface="Alexandria Light" pitchFamily="2" charset="-78"/>
                <a:cs typeface="Alexandria Light" pitchFamily="2" charset="-78"/>
              </a:rPr>
              <a:t>يعتمد التليفيزيون القياسي </a:t>
            </a:r>
            <a:r>
              <a:rPr lang="en-US" sz="2000" dirty="0">
                <a:effectLst/>
                <a:latin typeface="Alexandria Light" pitchFamily="2" charset="-78"/>
                <a:cs typeface="Alexandria Light" pitchFamily="2" charset="-78"/>
              </a:rPr>
              <a:t>SD/PAL</a:t>
            </a:r>
            <a:r>
              <a:rPr lang="ar-SA" sz="2000" dirty="0">
                <a:effectLst/>
                <a:latin typeface="Alexandria Light" pitchFamily="2" charset="-78"/>
                <a:cs typeface="Alexandria Light" pitchFamily="2" charset="-78"/>
              </a:rPr>
              <a:t> </a:t>
            </a:r>
            <a:r>
              <a:rPr lang="ar-EG" sz="2000" dirty="0">
                <a:effectLst/>
                <a:latin typeface="Alexandria Light" pitchFamily="2" charset="-78"/>
                <a:cs typeface="Alexandria Light" pitchFamily="2" charset="-78"/>
              </a:rPr>
              <a:t>على عرض الصورة على شاشة ذات الأبعاد 4/3</a:t>
            </a:r>
            <a:br>
              <a:rPr lang="ar-EG" sz="2000" dirty="0">
                <a:effectLst/>
                <a:latin typeface="Alexandria Light" pitchFamily="2" charset="-78"/>
                <a:cs typeface="Alexandria Light" pitchFamily="2" charset="-78"/>
              </a:rPr>
            </a:br>
            <a:r>
              <a:rPr lang="ar-EG" sz="2000" dirty="0">
                <a:effectLst/>
                <a:latin typeface="Alexandria Light" pitchFamily="2" charset="-78"/>
                <a:cs typeface="Alexandria Light" pitchFamily="2" charset="-78"/>
              </a:rPr>
              <a:t>و بهذا يفقد لمشاهد نحو 3/1 الصورة المعروضة ، بينما يعتمد </a:t>
            </a:r>
            <a:r>
              <a:rPr lang="en-US" sz="2000" dirty="0">
                <a:effectLst/>
                <a:latin typeface="Alexandria Light" pitchFamily="2" charset="-78"/>
                <a:cs typeface="Alexandria Light" pitchFamily="2" charset="-78"/>
              </a:rPr>
              <a:t>HDTV </a:t>
            </a:r>
            <a:r>
              <a:rPr lang="ar-SA" sz="2000" dirty="0">
                <a:effectLst/>
                <a:latin typeface="Alexandria Light" pitchFamily="2" charset="-78"/>
                <a:cs typeface="Alexandria Light" pitchFamily="2" charset="-78"/>
              </a:rPr>
              <a:t> </a:t>
            </a:r>
            <a:r>
              <a:rPr lang="ar-EG" sz="2000" dirty="0">
                <a:effectLst/>
                <a:latin typeface="Alexandria Light" pitchFamily="2" charset="-78"/>
                <a:cs typeface="Alexandria Light" pitchFamily="2" charset="-78"/>
              </a:rPr>
              <a:t>على عرض الصورة على شاشة ذات أبعاد 9:١6 وهي المعايير نفسها المستخدمة في صالات السينما، و هذا يضمن عدم فقدان أي جزء من الصورة ، و لكي نتمتع بالجودة العالي</a:t>
            </a:r>
            <a:r>
              <a:rPr lang="ar-SA" sz="2000" dirty="0" err="1">
                <a:latin typeface="Alexandria Light" pitchFamily="2" charset="-78"/>
                <a:cs typeface="Alexandria Light" pitchFamily="2" charset="-78"/>
              </a:rPr>
              <a:t>ة</a:t>
            </a:r>
            <a:r>
              <a:rPr lang="ar-EG" sz="2000" dirty="0">
                <a:effectLst/>
                <a:latin typeface="Alexandria Light" pitchFamily="2" charset="-78"/>
                <a:cs typeface="Alexandria Light" pitchFamily="2" charset="-78"/>
              </a:rPr>
              <a:t> للصوت و الصورة علينا استخدام تلفزيون </a:t>
            </a:r>
            <a:r>
              <a:rPr lang="ar-SA" sz="2000" dirty="0">
                <a:latin typeface="Alexandria Light" pitchFamily="2" charset="-78"/>
                <a:cs typeface="Alexandria Light" pitchFamily="2" charset="-78"/>
              </a:rPr>
              <a:t>من نوع </a:t>
            </a:r>
            <a:r>
              <a:rPr lang="en-US" sz="2000" dirty="0">
                <a:latin typeface="Alexandria Light" pitchFamily="2" charset="-78"/>
                <a:cs typeface="Alexandria Light" pitchFamily="2" charset="-78"/>
              </a:rPr>
              <a:t>Plasma / LCD / LED</a:t>
            </a:r>
            <a:endParaRPr lang="ar-EG" sz="2000" dirty="0">
              <a:effectLst/>
              <a:latin typeface="Alexandria Light" pitchFamily="2" charset="-78"/>
              <a:cs typeface="Alexandria Light" pitchFamily="2" charset="-78"/>
            </a:endParaRPr>
          </a:p>
        </p:txBody>
      </p:sp>
      <p:pic>
        <p:nvPicPr>
          <p:cNvPr id="10" name="Audio Recording Mar 1, 2023 at 11:48:10 PM" descr="Audio Recording Mar 1, 2023 at 11:48:10 PM">
            <a:hlinkClick r:id="" action="ppaction://media"/>
            <a:extLst>
              <a:ext uri="{FF2B5EF4-FFF2-40B4-BE49-F238E27FC236}">
                <a16:creationId xmlns:a16="http://schemas.microsoft.com/office/drawing/2014/main" id="{2AA8030F-C3AE-F543-B43A-F548607939A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24540"/>
            <a:ext cx="812800" cy="812800"/>
          </a:xfrm>
          <a:prstGeom prst="rect">
            <a:avLst/>
          </a:prstGeom>
        </p:spPr>
      </p:pic>
      <p:pic>
        <p:nvPicPr>
          <p:cNvPr id="11" name="Picture 10">
            <a:extLst>
              <a:ext uri="{FF2B5EF4-FFF2-40B4-BE49-F238E27FC236}">
                <a16:creationId xmlns:a16="http://schemas.microsoft.com/office/drawing/2014/main" id="{E64F333E-BD50-7C25-048F-CD98B3D09E1E}"/>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69275" y="5507271"/>
            <a:ext cx="2364774" cy="954667"/>
          </a:xfrm>
          <a:prstGeom prst="rect">
            <a:avLst/>
          </a:prstGeom>
        </p:spPr>
      </p:pic>
    </p:spTree>
    <p:extLst>
      <p:ext uri="{BB962C8B-B14F-4D97-AF65-F5344CB8AC3E}">
        <p14:creationId xmlns:p14="http://schemas.microsoft.com/office/powerpoint/2010/main" val="4120883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82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1696"/>
            <a:ext cx="9533101" cy="1610200"/>
          </a:xfrm>
          <a:prstGeom prst="rect">
            <a:avLst/>
          </a:prstGeom>
        </p:spPr>
      </p:pic>
      <p:sp>
        <p:nvSpPr>
          <p:cNvPr id="7" name="TextBox 6"/>
          <p:cNvSpPr txBox="1"/>
          <p:nvPr/>
        </p:nvSpPr>
        <p:spPr>
          <a:xfrm>
            <a:off x="3889658" y="601291"/>
            <a:ext cx="3539752" cy="523220"/>
          </a:xfrm>
          <a:prstGeom prst="rect">
            <a:avLst/>
          </a:prstGeom>
          <a:noFill/>
        </p:spPr>
        <p:txBody>
          <a:bodyPr wrap="none" rtlCol="0">
            <a:spAutoFit/>
          </a:bodyPr>
          <a:lstStyle/>
          <a:p>
            <a:pPr marL="0" algn="just" defTabSz="914400" rtl="1" eaLnBrk="1" latinLnBrk="0" hangingPunct="1"/>
            <a:r>
              <a:rPr lang="ar-SA" sz="2800" dirty="0">
                <a:solidFill>
                  <a:schemeClr val="bg1"/>
                </a:solidFill>
                <a:latin typeface="Alexandria Light" pitchFamily="2" charset="-78"/>
                <a:cs typeface="Alexandria Light" pitchFamily="2" charset="-78"/>
              </a:rPr>
              <a:t>مميزات نظام </a:t>
            </a:r>
            <a:r>
              <a:rPr lang="en-US" sz="2800" dirty="0">
                <a:solidFill>
                  <a:schemeClr val="bg1"/>
                </a:solidFill>
                <a:latin typeface="Alexandria Light" pitchFamily="2" charset="-78"/>
                <a:cs typeface="Alexandria Light" pitchFamily="2" charset="-78"/>
              </a:rPr>
              <a:t>Full HD</a:t>
            </a:r>
            <a:endParaRPr lang="ar-EG" sz="2800" dirty="0">
              <a:solidFill>
                <a:schemeClr val="bg1"/>
              </a:solidFill>
              <a:effectLst/>
              <a:latin typeface="Alexandria Light" pitchFamily="2" charset="-78"/>
              <a:cs typeface="Alexandria Light" pitchFamily="2" charset="-78"/>
            </a:endParaRPr>
          </a:p>
        </p:txBody>
      </p:sp>
      <p:sp>
        <p:nvSpPr>
          <p:cNvPr id="8" name="TextBox 7"/>
          <p:cNvSpPr txBox="1"/>
          <p:nvPr/>
        </p:nvSpPr>
        <p:spPr>
          <a:xfrm>
            <a:off x="128175" y="510832"/>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5</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892098" y="1926589"/>
            <a:ext cx="10798853" cy="3275705"/>
          </a:xfrm>
          <a:prstGeom prst="rect">
            <a:avLst/>
          </a:prstGeom>
          <a:noFill/>
        </p:spPr>
        <p:txBody>
          <a:bodyPr wrap="square" rtlCol="0">
            <a:spAutoFit/>
          </a:bodyPr>
          <a:lstStyle/>
          <a:p>
            <a:pPr algn="r" rtl="1">
              <a:lnSpc>
                <a:spcPct val="150000"/>
              </a:lnSpc>
            </a:pPr>
            <a:r>
              <a:rPr lang="ar-EG" sz="2000" dirty="0">
                <a:effectLst/>
                <a:latin typeface="Alexandria Light" pitchFamily="2" charset="-78"/>
                <a:cs typeface="Alexandria Light" pitchFamily="2" charset="-78"/>
              </a:rPr>
              <a:t>3)</a:t>
            </a:r>
            <a:r>
              <a:rPr lang="en-US" sz="2000" dirty="0">
                <a:effectLst/>
                <a:latin typeface="Alexandria Light" pitchFamily="2" charset="-78"/>
                <a:cs typeface="Alexandria Light" pitchFamily="2" charset="-78"/>
              </a:rPr>
              <a:t> </a:t>
            </a:r>
            <a:r>
              <a:rPr lang="ar-EG" sz="2000" dirty="0">
                <a:effectLst/>
                <a:latin typeface="Alexandria Light" pitchFamily="2" charset="-78"/>
                <a:cs typeface="Alexandria Light" pitchFamily="2" charset="-78"/>
              </a:rPr>
              <a:t>الصوت الرقمي في التليفزيون الفائق الجودة</a:t>
            </a:r>
            <a:r>
              <a:rPr lang="en-US" sz="2000" dirty="0">
                <a:effectLst/>
                <a:latin typeface="Alexandria Light" pitchFamily="2" charset="-78"/>
                <a:cs typeface="Alexandria Light" pitchFamily="2" charset="-78"/>
              </a:rPr>
              <a:t>  HDTV Digital Soun</a:t>
            </a:r>
            <a:r>
              <a:rPr lang="en-US" sz="2000" dirty="0">
                <a:latin typeface="Alexandria Light" pitchFamily="2" charset="-78"/>
                <a:cs typeface="Alexandria Light" pitchFamily="2" charset="-78"/>
              </a:rPr>
              <a:t>d </a:t>
            </a:r>
            <a:br>
              <a:rPr lang="en-US" sz="2000" dirty="0">
                <a:effectLst/>
                <a:latin typeface="Alexandria Light" pitchFamily="2" charset="-78"/>
                <a:cs typeface="Alexandria Light" pitchFamily="2" charset="-78"/>
              </a:rPr>
            </a:br>
            <a:endParaRPr lang="ar-SA" sz="2000" dirty="0">
              <a:effectLst/>
              <a:latin typeface="Alexandria Light" pitchFamily="2" charset="-78"/>
              <a:cs typeface="Alexandria Light" pitchFamily="2" charset="-78"/>
            </a:endParaRPr>
          </a:p>
          <a:p>
            <a:pPr algn="r" rtl="1">
              <a:lnSpc>
                <a:spcPct val="150000"/>
              </a:lnSpc>
            </a:pPr>
            <a:r>
              <a:rPr lang="ar-EG" sz="2000" dirty="0">
                <a:effectLst/>
                <a:latin typeface="Alexandria Light" pitchFamily="2" charset="-78"/>
                <a:cs typeface="Alexandria Light" pitchFamily="2" charset="-78"/>
              </a:rPr>
              <a:t>الميزة الأخرى للتليفزيون الفائق الجودة هي الصوت الرقمي المحيطي ، حيث يمكن لأجهزة الاستقبال فائقة الجودة </a:t>
            </a:r>
            <a:r>
              <a:rPr lang="en-US" sz="2000" dirty="0">
                <a:effectLst/>
                <a:latin typeface="Alexandria Light" pitchFamily="2" charset="-78"/>
                <a:cs typeface="Alexandria Light" pitchFamily="2" charset="-78"/>
              </a:rPr>
              <a:t>HD TV Receiver</a:t>
            </a:r>
            <a:r>
              <a:rPr lang="ar-SA" sz="2000" dirty="0">
                <a:effectLst/>
                <a:latin typeface="Alexandria Light" pitchFamily="2" charset="-78"/>
                <a:cs typeface="Alexandria Light" pitchFamily="2" charset="-78"/>
              </a:rPr>
              <a:t> أن </a:t>
            </a:r>
            <a:r>
              <a:rPr lang="ar-EG" sz="2000" dirty="0">
                <a:effectLst/>
                <a:latin typeface="Alexandria Light" pitchFamily="2" charset="-78"/>
                <a:cs typeface="Alexandria Light" pitchFamily="2" charset="-78"/>
              </a:rPr>
              <a:t>تتلقي وتصدر خمس قنوات مستقلة من الصوت الرقمي </a:t>
            </a:r>
            <a:r>
              <a:rPr lang="en-US" sz="2000" dirty="0">
                <a:effectLst/>
                <a:latin typeface="Alexandria Light" pitchFamily="2" charset="-78"/>
                <a:cs typeface="Alexandria Light" pitchFamily="2" charset="-78"/>
              </a:rPr>
              <a:t>5.1 Surround</a:t>
            </a:r>
            <a:r>
              <a:rPr lang="ar-SA" sz="2000" dirty="0">
                <a:effectLst/>
                <a:latin typeface="Alexandria Light" pitchFamily="2" charset="-78"/>
                <a:cs typeface="Alexandria Light" pitchFamily="2" charset="-78"/>
              </a:rPr>
              <a:t> </a:t>
            </a:r>
            <a:r>
              <a:rPr lang="en-US" sz="2000" dirty="0">
                <a:effectLst/>
                <a:latin typeface="Alexandria Light" pitchFamily="2" charset="-78"/>
                <a:cs typeface="Alexandria Light" pitchFamily="2" charset="-78"/>
              </a:rPr>
              <a:t> </a:t>
            </a:r>
            <a:r>
              <a:rPr lang="ar-EG" sz="2000" dirty="0">
                <a:effectLst/>
                <a:latin typeface="Alexandria Light" pitchFamily="2" charset="-78"/>
                <a:cs typeface="Alexandria Light" pitchFamily="2" charset="-78"/>
              </a:rPr>
              <a:t>و هذا ما يطلق عليه مصطلح الدولبي </a:t>
            </a:r>
            <a:r>
              <a:rPr lang="en-US" sz="2000" dirty="0">
                <a:effectLst/>
                <a:latin typeface="Alexandria Light" pitchFamily="2" charset="-78"/>
                <a:cs typeface="Alexandria Light" pitchFamily="2" charset="-78"/>
              </a:rPr>
              <a:t>Dolby AC-3</a:t>
            </a:r>
            <a:r>
              <a:rPr lang="ar-SA" sz="2000" dirty="0">
                <a:effectLst/>
                <a:latin typeface="Alexandria Light" pitchFamily="2" charset="-78"/>
                <a:cs typeface="Alexandria Light" pitchFamily="2" charset="-78"/>
              </a:rPr>
              <a:t> </a:t>
            </a:r>
            <a:r>
              <a:rPr lang="ar-EG" sz="2000" dirty="0">
                <a:effectLst/>
                <a:latin typeface="Alexandria Light" pitchFamily="2" charset="-78"/>
                <a:cs typeface="Alexandria Light" pitchFamily="2" charset="-78"/>
              </a:rPr>
              <a:t>و يعني الرقم 5.1 أننا يمكن توصيل خمس سماعات سماعتين أماميتين و إثنان في الخلف و واحدة في المنتصف و نحصل على صوت محيطي مثل ما يوجد في السينمات</a:t>
            </a:r>
          </a:p>
        </p:txBody>
      </p:sp>
      <p:pic>
        <p:nvPicPr>
          <p:cNvPr id="10" name="Audio Recording Mar 1, 2023 at 11:50:01 PM" descr="Audio Recording Mar 1, 2023 at 11:50:01 PM">
            <a:hlinkClick r:id="" action="ppaction://media"/>
            <a:extLst>
              <a:ext uri="{FF2B5EF4-FFF2-40B4-BE49-F238E27FC236}">
                <a16:creationId xmlns:a16="http://schemas.microsoft.com/office/drawing/2014/main" id="{F7C49A46-5AFD-D348-99BC-336634CA4C46}"/>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154082"/>
            <a:ext cx="812800" cy="812800"/>
          </a:xfrm>
          <a:prstGeom prst="rect">
            <a:avLst/>
          </a:prstGeom>
        </p:spPr>
      </p:pic>
      <p:pic>
        <p:nvPicPr>
          <p:cNvPr id="11" name="Picture 10">
            <a:extLst>
              <a:ext uri="{FF2B5EF4-FFF2-40B4-BE49-F238E27FC236}">
                <a16:creationId xmlns:a16="http://schemas.microsoft.com/office/drawing/2014/main" id="{0D8F6913-3968-12C4-4685-3CE045C8E6CC}"/>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69275" y="5507271"/>
            <a:ext cx="2364774" cy="954667"/>
          </a:xfrm>
          <a:prstGeom prst="rect">
            <a:avLst/>
          </a:prstGeom>
        </p:spPr>
      </p:pic>
    </p:spTree>
    <p:extLst>
      <p:ext uri="{BB962C8B-B14F-4D97-AF65-F5344CB8AC3E}">
        <p14:creationId xmlns:p14="http://schemas.microsoft.com/office/powerpoint/2010/main" val="2956678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836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1696"/>
            <a:ext cx="9533101" cy="1610200"/>
          </a:xfrm>
          <a:prstGeom prst="rect">
            <a:avLst/>
          </a:prstGeom>
        </p:spPr>
      </p:pic>
      <p:sp>
        <p:nvSpPr>
          <p:cNvPr id="7" name="TextBox 6"/>
          <p:cNvSpPr txBox="1"/>
          <p:nvPr/>
        </p:nvSpPr>
        <p:spPr>
          <a:xfrm>
            <a:off x="3255677" y="601291"/>
            <a:ext cx="4807727" cy="523220"/>
          </a:xfrm>
          <a:prstGeom prst="rect">
            <a:avLst/>
          </a:prstGeom>
          <a:noFill/>
        </p:spPr>
        <p:txBody>
          <a:bodyPr wrap="none" rtlCol="0">
            <a:spAutoFit/>
          </a:bodyPr>
          <a:lstStyle/>
          <a:p>
            <a:pPr marL="0" algn="just" defTabSz="914400" rtl="1" eaLnBrk="1" latinLnBrk="0" hangingPunct="1"/>
            <a:r>
              <a:rPr lang="en-US" sz="2800" dirty="0">
                <a:solidFill>
                  <a:schemeClr val="bg1"/>
                </a:solidFill>
                <a:latin typeface="Alexandria Light" pitchFamily="2" charset="-78"/>
                <a:cs typeface="Alexandria Light" pitchFamily="2" charset="-78"/>
              </a:rPr>
              <a:t>UHD Ultra High Definition </a:t>
            </a:r>
            <a:endParaRPr lang="ar-EG" sz="2800" dirty="0">
              <a:solidFill>
                <a:schemeClr val="bg1"/>
              </a:solidFill>
              <a:effectLst/>
              <a:latin typeface="Alexandria Light" pitchFamily="2" charset="-78"/>
              <a:cs typeface="Alexandria Light" pitchFamily="2" charset="-78"/>
            </a:endParaRPr>
          </a:p>
        </p:txBody>
      </p:sp>
      <p:sp>
        <p:nvSpPr>
          <p:cNvPr id="8" name="TextBox 7"/>
          <p:cNvSpPr txBox="1"/>
          <p:nvPr/>
        </p:nvSpPr>
        <p:spPr>
          <a:xfrm>
            <a:off x="128175" y="510832"/>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5</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546410" y="1915889"/>
            <a:ext cx="11077633" cy="3737370"/>
          </a:xfrm>
          <a:prstGeom prst="rect">
            <a:avLst/>
          </a:prstGeom>
          <a:noFill/>
        </p:spPr>
        <p:txBody>
          <a:bodyPr wrap="square" rtlCol="0">
            <a:spAutoFit/>
          </a:bodyPr>
          <a:lstStyle/>
          <a:p>
            <a:pPr algn="r" rtl="1">
              <a:lnSpc>
                <a:spcPct val="150000"/>
              </a:lnSpc>
            </a:pPr>
            <a:r>
              <a:rPr lang="ar-EG" sz="2000" dirty="0">
                <a:effectLst/>
                <a:latin typeface="Alexandria Light" pitchFamily="2" charset="-78"/>
                <a:cs typeface="Alexandria Light" pitchFamily="2" charset="-78"/>
              </a:rPr>
              <a:t>تلفزيون فائق الدقة : </a:t>
            </a:r>
            <a:r>
              <a:rPr lang="en-US" sz="2000" dirty="0">
                <a:effectLst/>
                <a:latin typeface="Alexandria Light" pitchFamily="2" charset="-78"/>
                <a:cs typeface="Alexandria Light" pitchFamily="2" charset="-78"/>
              </a:rPr>
              <a:t>Ultra HD Television)‏ (</a:t>
            </a:r>
            <a:r>
              <a:rPr lang="ar-EG" sz="2000" dirty="0">
                <a:effectLst/>
                <a:latin typeface="Alexandria Light" pitchFamily="2" charset="-78"/>
                <a:cs typeface="Alexandria Light" pitchFamily="2" charset="-78"/>
              </a:rPr>
              <a:t>معروف أيضا بـ </a:t>
            </a:r>
            <a:r>
              <a:rPr lang="en-US" sz="2000" dirty="0">
                <a:effectLst/>
                <a:latin typeface="Alexandria Light" pitchFamily="2" charset="-78"/>
                <a:cs typeface="Alexandria Light" pitchFamily="2" charset="-78"/>
              </a:rPr>
              <a:t>Ultra HDTV </a:t>
            </a:r>
            <a:r>
              <a:rPr lang="ar-SA" sz="2000" dirty="0">
                <a:effectLst/>
                <a:latin typeface="Alexandria Light" pitchFamily="2" charset="-78"/>
                <a:cs typeface="Alexandria Light" pitchFamily="2" charset="-78"/>
              </a:rPr>
              <a:t> </a:t>
            </a:r>
            <a:r>
              <a:rPr lang="ar-EG" sz="2000" dirty="0">
                <a:effectLst/>
                <a:latin typeface="Alexandria Light" pitchFamily="2" charset="-78"/>
                <a:cs typeface="Alexandria Light" pitchFamily="2" charset="-78"/>
              </a:rPr>
              <a:t>و</a:t>
            </a:r>
            <a:r>
              <a:rPr lang="en-US" sz="2000" dirty="0">
                <a:effectLst/>
                <a:latin typeface="Alexandria Light" pitchFamily="2" charset="-78"/>
                <a:cs typeface="Alexandria Light" pitchFamily="2" charset="-78"/>
              </a:rPr>
              <a:t>Super HI-Vision </a:t>
            </a:r>
            <a:r>
              <a:rPr lang="ar-SA" sz="2000" dirty="0">
                <a:effectLst/>
                <a:latin typeface="Alexandria Light" pitchFamily="2" charset="-78"/>
                <a:cs typeface="Alexandria Light" pitchFamily="2" charset="-78"/>
              </a:rPr>
              <a:t> </a:t>
            </a:r>
            <a:r>
              <a:rPr lang="ar-EG" sz="2000" dirty="0">
                <a:effectLst/>
                <a:latin typeface="Alexandria Light" pitchFamily="2" charset="-78"/>
                <a:cs typeface="Alexandria Light" pitchFamily="2" charset="-78"/>
              </a:rPr>
              <a:t>واختصارا </a:t>
            </a:r>
            <a:r>
              <a:rPr lang="en-US" sz="2000" dirty="0">
                <a:effectLst/>
                <a:latin typeface="Alexandria Light" pitchFamily="2" charset="-78"/>
                <a:cs typeface="Alexandria Light" pitchFamily="2" charset="-78"/>
              </a:rPr>
              <a:t>UHDTV </a:t>
            </a:r>
            <a:r>
              <a:rPr lang="ar-SA" sz="2000" dirty="0">
                <a:effectLst/>
                <a:latin typeface="Alexandria Light" pitchFamily="2" charset="-78"/>
                <a:cs typeface="Alexandria Light" pitchFamily="2" charset="-78"/>
              </a:rPr>
              <a:t> </a:t>
            </a:r>
            <a:r>
              <a:rPr lang="ar-EG" sz="2000" dirty="0">
                <a:effectLst/>
                <a:latin typeface="Alexandria Light" pitchFamily="2" charset="-78"/>
                <a:cs typeface="Alexandria Light" pitchFamily="2" charset="-78"/>
              </a:rPr>
              <a:t>هو أجهزة </a:t>
            </a:r>
            <a:r>
              <a:rPr lang="ar-EG" sz="2000" u="none" strike="noStrike" dirty="0">
                <a:effectLst/>
                <a:latin typeface="Alexandria Light" pitchFamily="2" charset="-78"/>
                <a:cs typeface="Alexandria Light" pitchFamily="2" charset="-78"/>
              </a:rPr>
              <a:t>التلفاز</a:t>
            </a:r>
            <a:r>
              <a:rPr lang="ar-EG" sz="2000" dirty="0">
                <a:effectLst/>
                <a:latin typeface="Alexandria Light" pitchFamily="2" charset="-78"/>
                <a:cs typeface="Alexandria Light" pitchFamily="2" charset="-78"/>
              </a:rPr>
              <a:t> التي تعمل بتقنيتي</a:t>
            </a:r>
            <a:r>
              <a:rPr lang="en-US" sz="2000" dirty="0">
                <a:effectLst/>
                <a:latin typeface="Alexandria Light" pitchFamily="2" charset="-78"/>
                <a:cs typeface="Alexandria Light" pitchFamily="2" charset="-78"/>
              </a:rPr>
              <a:t>4K and 8K </a:t>
            </a:r>
            <a:r>
              <a:rPr lang="ar-SA" sz="2000" dirty="0">
                <a:effectLst/>
                <a:latin typeface="Alexandria Light" pitchFamily="2" charset="-78"/>
                <a:cs typeface="Alexandria Light" pitchFamily="2" charset="-78"/>
              </a:rPr>
              <a:t> </a:t>
            </a:r>
            <a:r>
              <a:rPr lang="ar-EG" sz="2000" dirty="0">
                <a:effectLst/>
                <a:latin typeface="Alexandria Light" pitchFamily="2" charset="-78"/>
                <a:cs typeface="Alexandria Light" pitchFamily="2" charset="-78"/>
              </a:rPr>
              <a:t>وهما صيغتي </a:t>
            </a:r>
            <a:r>
              <a:rPr lang="ar-EG" sz="2000" u="none" strike="noStrike" dirty="0">
                <a:effectLst/>
                <a:latin typeface="Alexandria Light" pitchFamily="2" charset="-78"/>
                <a:cs typeface="Alexandria Light" pitchFamily="2" charset="-78"/>
              </a:rPr>
              <a:t>فيديو رقمي</a:t>
            </a:r>
            <a:r>
              <a:rPr lang="ar-EG" sz="2000" dirty="0">
                <a:effectLst/>
                <a:latin typeface="Alexandria Light" pitchFamily="2" charset="-78"/>
                <a:cs typeface="Alexandria Light" pitchFamily="2" charset="-78"/>
              </a:rPr>
              <a:t> لنوع من أنواع </a:t>
            </a:r>
            <a:r>
              <a:rPr lang="ar-EG" sz="2000" u="none" strike="noStrike" dirty="0">
                <a:effectLst/>
                <a:latin typeface="Alexandria Light" pitchFamily="2" charset="-78"/>
                <a:cs typeface="Alexandria Light" pitchFamily="2" charset="-78"/>
              </a:rPr>
              <a:t>دقة العرض</a:t>
            </a:r>
            <a:r>
              <a:rPr lang="ar-EG" sz="2000" dirty="0">
                <a:effectLst/>
                <a:latin typeface="Alexandria Light" pitchFamily="2" charset="-78"/>
                <a:cs typeface="Alexandria Light" pitchFamily="2" charset="-78"/>
              </a:rPr>
              <a:t> الحديثة، أطلقتا لأول مرة بواسطة مختبرات هيئة الإذاعة اليابانية للأبحاث العلمية التابع </a:t>
            </a:r>
            <a:r>
              <a:rPr lang="ar-EG" sz="2000" u="none" strike="noStrike" dirty="0">
                <a:effectLst/>
                <a:latin typeface="Alexandria Light" pitchFamily="2" charset="-78"/>
                <a:cs typeface="Alexandria Light" pitchFamily="2" charset="-78"/>
              </a:rPr>
              <a:t>للإذاعة اليابانية</a:t>
            </a:r>
            <a:r>
              <a:rPr lang="ar-EG" sz="2000" dirty="0">
                <a:effectLst/>
                <a:latin typeface="Alexandria Light" pitchFamily="2" charset="-78"/>
                <a:cs typeface="Alexandria Light" pitchFamily="2" charset="-78"/>
              </a:rPr>
              <a:t>، واللتان عُمِمَتا لاحقا من طرف </a:t>
            </a:r>
            <a:r>
              <a:rPr lang="ar-EG" sz="2000" u="none" strike="noStrike" dirty="0">
                <a:effectLst/>
                <a:latin typeface="Alexandria Light" pitchFamily="2" charset="-78"/>
                <a:cs typeface="Alexandria Light" pitchFamily="2" charset="-78"/>
              </a:rPr>
              <a:t>الاتحاد الدولي للاتصالات</a:t>
            </a:r>
            <a:r>
              <a:rPr lang="ar-EG" sz="2000" dirty="0">
                <a:effectLst/>
                <a:latin typeface="Alexandria Light" pitchFamily="2" charset="-78"/>
                <a:cs typeface="Alexandria Light" pitchFamily="2" charset="-78"/>
              </a:rPr>
              <a:t> في </a:t>
            </a:r>
            <a:r>
              <a:rPr lang="ar-EG" sz="2000" u="none" strike="noStrike" dirty="0">
                <a:effectLst/>
                <a:latin typeface="Alexandria Light" pitchFamily="2" charset="-78"/>
                <a:cs typeface="Alexandria Light" pitchFamily="2" charset="-78"/>
              </a:rPr>
              <a:t>17 أكتوبر</a:t>
            </a:r>
            <a:r>
              <a:rPr lang="ar-EG" sz="2000" dirty="0">
                <a:effectLst/>
                <a:latin typeface="Alexandria Light" pitchFamily="2" charset="-78"/>
                <a:cs typeface="Alexandria Light" pitchFamily="2" charset="-78"/>
              </a:rPr>
              <a:t> </a:t>
            </a:r>
            <a:r>
              <a:rPr lang="ar-EG" sz="2000" u="none" strike="noStrike" dirty="0">
                <a:effectLst/>
                <a:latin typeface="Alexandria Light" pitchFamily="2" charset="-78"/>
                <a:cs typeface="Alexandria Light" pitchFamily="2" charset="-78"/>
              </a:rPr>
              <a:t>2012</a:t>
            </a:r>
            <a:r>
              <a:rPr lang="ar-EG" sz="2000" dirty="0">
                <a:effectLst/>
                <a:latin typeface="Alexandria Light" pitchFamily="2" charset="-78"/>
                <a:cs typeface="Alexandria Light" pitchFamily="2" charset="-78"/>
              </a:rPr>
              <a:t>.</a:t>
            </a:r>
            <a:endParaRPr lang="ar-EG" sz="2000" dirty="0">
              <a:latin typeface="Alexandria Light" pitchFamily="2" charset="-78"/>
              <a:cs typeface="Alexandria Light" pitchFamily="2" charset="-78"/>
            </a:endParaRPr>
          </a:p>
          <a:p>
            <a:pPr marL="342900" indent="-342900" algn="r" rtl="1">
              <a:lnSpc>
                <a:spcPct val="150000"/>
              </a:lnSpc>
              <a:buFont typeface="Arial" panose="020B0604020202020204" pitchFamily="34" charset="0"/>
              <a:buChar char="•"/>
            </a:pPr>
            <a:r>
              <a:rPr lang="en-US" sz="2000" dirty="0">
                <a:effectLst/>
                <a:latin typeface="Alexandria Light" pitchFamily="2" charset="-78"/>
                <a:cs typeface="Alexandria Light" pitchFamily="2" charset="-78"/>
              </a:rPr>
              <a:t>4K</a:t>
            </a:r>
            <a:r>
              <a:rPr lang="ar-SA" sz="2000" dirty="0">
                <a:effectLst/>
                <a:latin typeface="Alexandria Light" pitchFamily="2" charset="-78"/>
                <a:cs typeface="Alexandria Light" pitchFamily="2" charset="-78"/>
              </a:rPr>
              <a:t> </a:t>
            </a:r>
            <a:r>
              <a:rPr lang="ar-EG" sz="2000" dirty="0">
                <a:effectLst/>
                <a:latin typeface="Alexandria Light" pitchFamily="2" charset="-78"/>
                <a:cs typeface="Alexandria Light" pitchFamily="2" charset="-78"/>
              </a:rPr>
              <a:t>هي مضاعفة للمعيار </a:t>
            </a:r>
            <a:r>
              <a:rPr lang="en-US" sz="2000" dirty="0">
                <a:effectLst/>
                <a:latin typeface="Alexandria Light" pitchFamily="2" charset="-78"/>
                <a:cs typeface="Alexandria Light" pitchFamily="2" charset="-78"/>
              </a:rPr>
              <a:t>1080p</a:t>
            </a:r>
            <a:r>
              <a:rPr lang="ar-EG" sz="2000" dirty="0">
                <a:effectLst/>
                <a:latin typeface="Alexandria Light" pitchFamily="2" charset="-78"/>
                <a:cs typeface="Alexandria Light" pitchFamily="2" charset="-78"/>
              </a:rPr>
              <a:t>، أي بضرب الطول والعرض لأعلى كثافة </a:t>
            </a:r>
            <a:r>
              <a:rPr lang="en-US" sz="2000" dirty="0">
                <a:effectLst/>
                <a:latin typeface="Alexandria Light" pitchFamily="2" charset="-78"/>
                <a:cs typeface="Alexandria Light" pitchFamily="2" charset="-78"/>
              </a:rPr>
              <a:t>x2</a:t>
            </a:r>
            <a:r>
              <a:rPr lang="ar-EG" sz="2000" dirty="0">
                <a:effectLst/>
                <a:latin typeface="Alexandria Light" pitchFamily="2" charset="-78"/>
                <a:cs typeface="Alexandria Light" pitchFamily="2" charset="-78"/>
              </a:rPr>
              <a:t> لتحصل على الكثافة الأعلى والتي تصبح 2160 عرض × 3840 طول (8.29 ميجابكسل).</a:t>
            </a:r>
          </a:p>
          <a:p>
            <a:pPr marL="342900" indent="-342900" algn="r" rtl="1">
              <a:lnSpc>
                <a:spcPct val="150000"/>
              </a:lnSpc>
              <a:buFont typeface="Arial" panose="020B0604020202020204" pitchFamily="34" charset="0"/>
              <a:buChar char="•"/>
            </a:pPr>
            <a:r>
              <a:rPr lang="en-US" sz="2000" dirty="0">
                <a:latin typeface="Alexandria Light" pitchFamily="2" charset="-78"/>
                <a:cs typeface="Alexandria Light" pitchFamily="2" charset="-78"/>
              </a:rPr>
              <a:t>8K</a:t>
            </a:r>
            <a:r>
              <a:rPr lang="ar-SA" sz="2000" dirty="0">
                <a:latin typeface="Alexandria Light" pitchFamily="2" charset="-78"/>
                <a:cs typeface="Alexandria Light" pitchFamily="2" charset="-78"/>
              </a:rPr>
              <a:t> </a:t>
            </a:r>
            <a:r>
              <a:rPr lang="ar-EG" sz="2000" dirty="0">
                <a:effectLst/>
                <a:latin typeface="Alexandria Light" pitchFamily="2" charset="-78"/>
                <a:cs typeface="Alexandria Light" pitchFamily="2" charset="-78"/>
              </a:rPr>
              <a:t>هي مضاعفة للمعيار </a:t>
            </a:r>
            <a:r>
              <a:rPr lang="en-US" sz="2000" dirty="0">
                <a:latin typeface="Alexandria Light" pitchFamily="2" charset="-78"/>
                <a:cs typeface="Alexandria Light" pitchFamily="2" charset="-78"/>
              </a:rPr>
              <a:t>4K</a:t>
            </a:r>
            <a:r>
              <a:rPr lang="ar-SA" sz="2000" dirty="0">
                <a:latin typeface="Alexandria Light" pitchFamily="2" charset="-78"/>
                <a:cs typeface="Alexandria Light" pitchFamily="2" charset="-78"/>
              </a:rPr>
              <a:t> </a:t>
            </a:r>
            <a:r>
              <a:rPr lang="ar-EG" sz="2000" dirty="0">
                <a:effectLst/>
                <a:latin typeface="Alexandria Light" pitchFamily="2" charset="-78"/>
                <a:cs typeface="Alexandria Light" pitchFamily="2" charset="-78"/>
              </a:rPr>
              <a:t>أي بضرب الطول والعرض لأعلى كثافة </a:t>
            </a:r>
            <a:r>
              <a:rPr lang="en-US" sz="2000" dirty="0">
                <a:effectLst/>
                <a:latin typeface="Alexandria Light" pitchFamily="2" charset="-78"/>
                <a:cs typeface="Alexandria Light" pitchFamily="2" charset="-78"/>
              </a:rPr>
              <a:t>x2</a:t>
            </a:r>
            <a:r>
              <a:rPr lang="ar-EG" sz="2000" dirty="0">
                <a:effectLst/>
                <a:latin typeface="Alexandria Light" pitchFamily="2" charset="-78"/>
                <a:cs typeface="Alexandria Light" pitchFamily="2" charset="-78"/>
              </a:rPr>
              <a:t> لتحصل على الكثافة الأعلى والتي تصبح 4320 عرض × 7680 طول (33.18 ميجابكسل)</a:t>
            </a:r>
          </a:p>
        </p:txBody>
      </p:sp>
      <p:pic>
        <p:nvPicPr>
          <p:cNvPr id="10" name="Audio Recording Mar 1, 2023 at 11:52:09 PM" descr="Audio Recording Mar 1, 2023 at 11:52:09 PM">
            <a:hlinkClick r:id="" action="ppaction://media"/>
            <a:extLst>
              <a:ext uri="{FF2B5EF4-FFF2-40B4-BE49-F238E27FC236}">
                <a16:creationId xmlns:a16="http://schemas.microsoft.com/office/drawing/2014/main" id="{65C0679C-2014-A444-97AA-003A03645375}"/>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51663"/>
            <a:ext cx="812800" cy="812800"/>
          </a:xfrm>
          <a:prstGeom prst="rect">
            <a:avLst/>
          </a:prstGeom>
        </p:spPr>
      </p:pic>
      <p:pic>
        <p:nvPicPr>
          <p:cNvPr id="11" name="Picture 10">
            <a:extLst>
              <a:ext uri="{FF2B5EF4-FFF2-40B4-BE49-F238E27FC236}">
                <a16:creationId xmlns:a16="http://schemas.microsoft.com/office/drawing/2014/main" id="{D13B8F07-2B44-ACFC-207B-C4FC2EA44037}"/>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69275" y="5507271"/>
            <a:ext cx="2364774" cy="954667"/>
          </a:xfrm>
          <a:prstGeom prst="rect">
            <a:avLst/>
          </a:prstGeom>
        </p:spPr>
      </p:pic>
    </p:spTree>
    <p:extLst>
      <p:ext uri="{BB962C8B-B14F-4D97-AF65-F5344CB8AC3E}">
        <p14:creationId xmlns:p14="http://schemas.microsoft.com/office/powerpoint/2010/main" val="4085518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225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715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latin typeface="Alexandria Light" pitchFamily="2" charset="-78"/>
            </a:endParaRPr>
          </a:p>
        </p:txBody>
      </p:sp>
      <p:pic>
        <p:nvPicPr>
          <p:cNvPr id="5" name="Picture Placeholder 4"/>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l="4054" r="4054"/>
          <a:stretch/>
        </p:blipFill>
        <p:spPr>
          <a:xfrm>
            <a:off x="0" y="-60795"/>
            <a:ext cx="8645292" cy="5292000"/>
          </a:xfrm>
        </p:spPr>
      </p:pic>
      <p:sp>
        <p:nvSpPr>
          <p:cNvPr id="9" name="TextBox 8"/>
          <p:cNvSpPr txBox="1"/>
          <p:nvPr/>
        </p:nvSpPr>
        <p:spPr>
          <a:xfrm>
            <a:off x="6447469" y="4508444"/>
            <a:ext cx="4608954" cy="523220"/>
          </a:xfrm>
          <a:prstGeom prst="rect">
            <a:avLst/>
          </a:prstGeom>
          <a:noFill/>
        </p:spPr>
        <p:txBody>
          <a:bodyPr wrap="none" rtlCol="0">
            <a:spAutoFit/>
          </a:bodyPr>
          <a:lstStyle/>
          <a:p>
            <a:pPr marL="0" algn="r" defTabSz="914400" rtl="1" eaLnBrk="1" latinLnBrk="0" hangingPunct="1"/>
            <a:r>
              <a:rPr lang="ar-SA" sz="2800" b="1" dirty="0">
                <a:solidFill>
                  <a:srgbClr val="203E5F"/>
                </a:solidFill>
                <a:latin typeface="Alexandria SemiBold" pitchFamily="2" charset="-78"/>
                <a:cs typeface="Alexandria SemiBold" pitchFamily="2" charset="-78"/>
              </a:rPr>
              <a:t>تكنولوجيا الأقمار الصناعية</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Audio Recording Mar 1, 2023 at 11:54:26 PM" descr="Audio Recording Mar 1, 2023 at 11:54:26 PM">
            <a:hlinkClick r:id="" action="ppaction://media"/>
            <a:extLst>
              <a:ext uri="{FF2B5EF4-FFF2-40B4-BE49-F238E27FC236}">
                <a16:creationId xmlns:a16="http://schemas.microsoft.com/office/drawing/2014/main" id="{1B910389-EFB8-8323-FD21-F0BA1682D620}"/>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75340" y="5876242"/>
            <a:ext cx="812800" cy="812800"/>
          </a:xfrm>
          <a:prstGeom prst="rect">
            <a:avLst/>
          </a:prstGeom>
        </p:spPr>
      </p:pic>
    </p:spTree>
    <p:extLst>
      <p:ext uri="{BB962C8B-B14F-4D97-AF65-F5344CB8AC3E}">
        <p14:creationId xmlns:p14="http://schemas.microsoft.com/office/powerpoint/2010/main" val="2411502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275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p:cTn id="7" fill="hold" display="0">
                  <p:stCondLst>
                    <p:cond delay="indefinite"/>
                  </p:stCondLst>
                  <p:endCondLst>
                    <p:cond evt="onStopAudio" delay="0">
                      <p:tgtEl>
                        <p:sldTgt/>
                      </p:tgtEl>
                    </p:cond>
                  </p:endCondLst>
                </p:cTn>
                <p:tgtEl>
                  <p:spTgt spid="3"/>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1696"/>
            <a:ext cx="9533101" cy="1610200"/>
          </a:xfrm>
          <a:prstGeom prst="rect">
            <a:avLst/>
          </a:prstGeom>
        </p:spPr>
      </p:pic>
      <p:sp>
        <p:nvSpPr>
          <p:cNvPr id="7" name="TextBox 6"/>
          <p:cNvSpPr txBox="1"/>
          <p:nvPr/>
        </p:nvSpPr>
        <p:spPr>
          <a:xfrm>
            <a:off x="3915318" y="601291"/>
            <a:ext cx="3488455" cy="523220"/>
          </a:xfrm>
          <a:prstGeom prst="rect">
            <a:avLst/>
          </a:prstGeom>
          <a:noFill/>
        </p:spPr>
        <p:txBody>
          <a:bodyPr wrap="none" rtlCol="0">
            <a:spAutoFit/>
          </a:bodyPr>
          <a:lstStyle/>
          <a:p>
            <a:pPr marL="0" algn="just" defTabSz="914400" rtl="1" eaLnBrk="1" latinLnBrk="0" hangingPunct="1"/>
            <a:r>
              <a:rPr lang="ar-SA" sz="2800" dirty="0">
                <a:solidFill>
                  <a:schemeClr val="bg1"/>
                </a:solidFill>
                <a:latin typeface="Alexandria Light" pitchFamily="2" charset="-78"/>
                <a:cs typeface="Alexandria Light" pitchFamily="2" charset="-78"/>
              </a:rPr>
              <a:t>ما هو القمر الصناعي؟</a:t>
            </a:r>
            <a:endParaRPr lang="ar-EG" sz="2800" dirty="0">
              <a:solidFill>
                <a:schemeClr val="bg1"/>
              </a:solidFill>
              <a:effectLst/>
              <a:latin typeface="Alexandria Light" pitchFamily="2" charset="-78"/>
              <a:cs typeface="Alexandria Light" pitchFamily="2" charset="-78"/>
            </a:endParaRPr>
          </a:p>
        </p:txBody>
      </p:sp>
      <p:sp>
        <p:nvSpPr>
          <p:cNvPr id="8" name="TextBox 7"/>
          <p:cNvSpPr txBox="1"/>
          <p:nvPr/>
        </p:nvSpPr>
        <p:spPr>
          <a:xfrm>
            <a:off x="128175" y="510832"/>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5</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5324187" y="1921736"/>
            <a:ext cx="6416337" cy="3275705"/>
          </a:xfrm>
          <a:prstGeom prst="rect">
            <a:avLst/>
          </a:prstGeom>
          <a:noFill/>
        </p:spPr>
        <p:txBody>
          <a:bodyPr wrap="square" rtlCol="0">
            <a:spAutoFit/>
          </a:bodyPr>
          <a:lstStyle/>
          <a:p>
            <a:pPr algn="just" rtl="1">
              <a:lnSpc>
                <a:spcPct val="150000"/>
              </a:lnSpc>
            </a:pPr>
            <a:r>
              <a:rPr lang="ar-EG" sz="2000" dirty="0">
                <a:solidFill>
                  <a:srgbClr val="333333"/>
                </a:solidFill>
                <a:effectLst/>
                <a:latin typeface="Alexandria Light" pitchFamily="2" charset="-78"/>
                <a:cs typeface="Alexandria Light" pitchFamily="2" charset="-78"/>
              </a:rPr>
              <a:t>القمر الاصطناعي هو جهاز صُنِعَ ليدور في الفضاء الخارجي حول الأرض أو حول كوكب آخر، ليؤدي مهمات عدّة كالاتصالات ودراسة الطقس والملاحة والمراقبة العسكرية وخدمات البث التليفزيوني وأغراض أخرى.</a:t>
            </a:r>
            <a:endParaRPr lang="ar-EG" sz="2000" dirty="0">
              <a:solidFill>
                <a:srgbClr val="333333"/>
              </a:solidFill>
              <a:latin typeface="Alexandria Light" pitchFamily="2" charset="-78"/>
              <a:cs typeface="Alexandria Light" pitchFamily="2" charset="-78"/>
            </a:endParaRPr>
          </a:p>
          <a:p>
            <a:pPr algn="just" rtl="1">
              <a:lnSpc>
                <a:spcPct val="150000"/>
              </a:lnSpc>
            </a:pPr>
            <a:r>
              <a:rPr lang="ar-SA" sz="2000" dirty="0">
                <a:solidFill>
                  <a:srgbClr val="333333"/>
                </a:solidFill>
                <a:latin typeface="Alexandria Light" pitchFamily="2" charset="-78"/>
                <a:cs typeface="Alexandria Light" pitchFamily="2" charset="-78"/>
              </a:rPr>
              <a:t>و</a:t>
            </a:r>
            <a:r>
              <a:rPr lang="ar-EG" sz="2000" dirty="0">
                <a:solidFill>
                  <a:srgbClr val="333333"/>
                </a:solidFill>
                <a:effectLst/>
                <a:latin typeface="Alexandria Light" pitchFamily="2" charset="-78"/>
                <a:cs typeface="Alexandria Light" pitchFamily="2" charset="-78"/>
              </a:rPr>
              <a:t>يتم إرساله عمدًا إلى مدار في الفضاء، عادةً من أجل إرسال المعلومات أو استقبالها أو ارتدادها إلى مناطق مختلفة من الأرض.</a:t>
            </a:r>
          </a:p>
        </p:txBody>
      </p:sp>
      <p:pic>
        <p:nvPicPr>
          <p:cNvPr id="11" name="Picture 10">
            <a:extLst>
              <a:ext uri="{FF2B5EF4-FFF2-40B4-BE49-F238E27FC236}">
                <a16:creationId xmlns:a16="http://schemas.microsoft.com/office/drawing/2014/main" id="{BF51815E-7656-D34D-97F7-260E315B79D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15333" y="2204821"/>
            <a:ext cx="4824135" cy="2709534"/>
          </a:xfrm>
          <a:prstGeom prst="rect">
            <a:avLst/>
          </a:prstGeom>
        </p:spPr>
      </p:pic>
      <p:pic>
        <p:nvPicPr>
          <p:cNvPr id="10" name="Audio Recording Mar 1, 2023 at 11:55:23 PM" descr="Audio Recording Mar 1, 2023 at 11:55:23 PM">
            <a:hlinkClick r:id="" action="ppaction://media"/>
            <a:extLst>
              <a:ext uri="{FF2B5EF4-FFF2-40B4-BE49-F238E27FC236}">
                <a16:creationId xmlns:a16="http://schemas.microsoft.com/office/drawing/2014/main" id="{6DC2C1C0-BBB8-FE44-8280-9759F182A3CB}"/>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93085"/>
            <a:ext cx="812800" cy="812800"/>
          </a:xfrm>
          <a:prstGeom prst="rect">
            <a:avLst/>
          </a:prstGeom>
        </p:spPr>
      </p:pic>
      <p:pic>
        <p:nvPicPr>
          <p:cNvPr id="12" name="Picture 11">
            <a:extLst>
              <a:ext uri="{FF2B5EF4-FFF2-40B4-BE49-F238E27FC236}">
                <a16:creationId xmlns:a16="http://schemas.microsoft.com/office/drawing/2014/main" id="{BA116EAF-1C8A-A06C-024B-1FA3158D519A}"/>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69275" y="5507271"/>
            <a:ext cx="2364774" cy="954667"/>
          </a:xfrm>
          <a:prstGeom prst="rect">
            <a:avLst/>
          </a:prstGeom>
        </p:spPr>
      </p:pic>
    </p:spTree>
    <p:extLst>
      <p:ext uri="{BB962C8B-B14F-4D97-AF65-F5344CB8AC3E}">
        <p14:creationId xmlns:p14="http://schemas.microsoft.com/office/powerpoint/2010/main" val="50340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806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1696"/>
            <a:ext cx="9533101" cy="1610200"/>
          </a:xfrm>
          <a:prstGeom prst="rect">
            <a:avLst/>
          </a:prstGeom>
        </p:spPr>
      </p:pic>
      <p:sp>
        <p:nvSpPr>
          <p:cNvPr id="7" name="TextBox 6"/>
          <p:cNvSpPr txBox="1"/>
          <p:nvPr/>
        </p:nvSpPr>
        <p:spPr>
          <a:xfrm>
            <a:off x="3977837" y="601291"/>
            <a:ext cx="3363421" cy="523220"/>
          </a:xfrm>
          <a:prstGeom prst="rect">
            <a:avLst/>
          </a:prstGeom>
          <a:noFill/>
        </p:spPr>
        <p:txBody>
          <a:bodyPr wrap="none" rtlCol="0">
            <a:spAutoFit/>
          </a:bodyPr>
          <a:lstStyle/>
          <a:p>
            <a:pPr marL="0" algn="just" defTabSz="914400" rtl="1" eaLnBrk="1" latinLnBrk="0" hangingPunct="1"/>
            <a:r>
              <a:rPr lang="ar-SA" sz="2800" dirty="0">
                <a:solidFill>
                  <a:schemeClr val="bg1"/>
                </a:solidFill>
                <a:latin typeface="Alexandria Light" pitchFamily="2" charset="-78"/>
                <a:cs typeface="Alexandria Light" pitchFamily="2" charset="-78"/>
              </a:rPr>
              <a:t>تاريخ الأقمار الصناعية</a:t>
            </a:r>
            <a:endParaRPr lang="ar-EG" sz="2800" dirty="0">
              <a:solidFill>
                <a:schemeClr val="bg1"/>
              </a:solidFill>
              <a:effectLst/>
              <a:latin typeface="Alexandria Light" pitchFamily="2" charset="-78"/>
              <a:cs typeface="Alexandria Light" pitchFamily="2" charset="-78"/>
            </a:endParaRPr>
          </a:p>
        </p:txBody>
      </p:sp>
      <p:sp>
        <p:nvSpPr>
          <p:cNvPr id="8" name="TextBox 7"/>
          <p:cNvSpPr txBox="1"/>
          <p:nvPr/>
        </p:nvSpPr>
        <p:spPr>
          <a:xfrm>
            <a:off x="128175" y="510832"/>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5</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5135065" y="1624686"/>
            <a:ext cx="6599813" cy="4199035"/>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000" dirty="0">
                <a:solidFill>
                  <a:srgbClr val="333333"/>
                </a:solidFill>
                <a:effectLst/>
                <a:latin typeface="Alexandria Light" pitchFamily="2" charset="-78"/>
                <a:cs typeface="Alexandria Light" pitchFamily="2" charset="-78"/>
              </a:rPr>
              <a:t>عادة ما يتم إطلاق الأقمار الصناعية على صواريخ في الفضاء للوصول إلى مداراتها.</a:t>
            </a:r>
          </a:p>
          <a:p>
            <a:pPr marL="342900" indent="-342900" algn="just" rtl="1">
              <a:lnSpc>
                <a:spcPct val="150000"/>
              </a:lnSpc>
              <a:buFont typeface="Arial" panose="020B0604020202020204" pitchFamily="34" charset="0"/>
              <a:buChar char="•"/>
            </a:pPr>
            <a:r>
              <a:rPr lang="ar-EG" sz="2000" dirty="0">
                <a:solidFill>
                  <a:srgbClr val="333333"/>
                </a:solidFill>
                <a:effectLst/>
                <a:latin typeface="Alexandria Light" pitchFamily="2" charset="-78"/>
                <a:cs typeface="Alexandria Light" pitchFamily="2" charset="-78"/>
              </a:rPr>
              <a:t>في أكتوبر 1957، أطلق الاتحاد السوفيتي سبوتنيك 1 الذي كان أول قمر صناعي في العالم يتم إرساله إلى مدار فضائي. أدى هذا الحدث إلى بَدْء "سباق الفضاء" بين الاتحاد السوفيتي والولايات المتحدة والذي سيستمر لسنوات عديدة.</a:t>
            </a:r>
          </a:p>
          <a:p>
            <a:pPr marL="342900" indent="-342900" algn="just" rtl="1">
              <a:lnSpc>
                <a:spcPct val="150000"/>
              </a:lnSpc>
              <a:buFont typeface="Arial" panose="020B0604020202020204" pitchFamily="34" charset="0"/>
              <a:buChar char="•"/>
            </a:pPr>
            <a:r>
              <a:rPr lang="ar-EG" sz="2000" dirty="0">
                <a:solidFill>
                  <a:srgbClr val="333333"/>
                </a:solidFill>
                <a:effectLst/>
                <a:latin typeface="Alexandria Light" pitchFamily="2" charset="-78"/>
                <a:cs typeface="Alexandria Light" pitchFamily="2" charset="-78"/>
              </a:rPr>
              <a:t>أُطلق سبوتنيك 2 في نوفمبر 1957، وحمل أول كائن حي إلى المدار وهو كلب يدعى لايكا.</a:t>
            </a:r>
          </a:p>
        </p:txBody>
      </p:sp>
      <p:pic>
        <p:nvPicPr>
          <p:cNvPr id="12" name="Picture 11">
            <a:extLst>
              <a:ext uri="{FF2B5EF4-FFF2-40B4-BE49-F238E27FC236}">
                <a16:creationId xmlns:a16="http://schemas.microsoft.com/office/drawing/2014/main" id="{BF925E67-4516-9246-B1A9-4D0758ECACA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68411" y="1917930"/>
            <a:ext cx="4505904" cy="2996426"/>
          </a:xfrm>
          <a:prstGeom prst="rect">
            <a:avLst/>
          </a:prstGeom>
        </p:spPr>
      </p:pic>
      <p:pic>
        <p:nvPicPr>
          <p:cNvPr id="10" name="Audio Recording Mar 1, 2023 at 11:57:06 PM" descr="Audio Recording Mar 1, 2023 at 11:57:06 PM">
            <a:hlinkClick r:id="" action="ppaction://media"/>
            <a:extLst>
              <a:ext uri="{FF2B5EF4-FFF2-40B4-BE49-F238E27FC236}">
                <a16:creationId xmlns:a16="http://schemas.microsoft.com/office/drawing/2014/main" id="{B75FFA19-EF47-6648-A21B-70D49AC38DE9}"/>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59875" y="6126960"/>
            <a:ext cx="812800" cy="812800"/>
          </a:xfrm>
          <a:prstGeom prst="rect">
            <a:avLst/>
          </a:prstGeom>
        </p:spPr>
      </p:pic>
      <p:pic>
        <p:nvPicPr>
          <p:cNvPr id="11" name="Picture 10">
            <a:extLst>
              <a:ext uri="{FF2B5EF4-FFF2-40B4-BE49-F238E27FC236}">
                <a16:creationId xmlns:a16="http://schemas.microsoft.com/office/drawing/2014/main" id="{212D3A2C-98F3-92FB-6CD1-224C0CFACB1F}"/>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69275" y="5507271"/>
            <a:ext cx="2364774" cy="954667"/>
          </a:xfrm>
          <a:prstGeom prst="rect">
            <a:avLst/>
          </a:prstGeom>
        </p:spPr>
      </p:pic>
    </p:spTree>
    <p:extLst>
      <p:ext uri="{BB962C8B-B14F-4D97-AF65-F5344CB8AC3E}">
        <p14:creationId xmlns:p14="http://schemas.microsoft.com/office/powerpoint/2010/main" val="3760945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960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1696"/>
            <a:ext cx="9533101" cy="1610200"/>
          </a:xfrm>
          <a:prstGeom prst="rect">
            <a:avLst/>
          </a:prstGeom>
        </p:spPr>
      </p:pic>
      <p:sp>
        <p:nvSpPr>
          <p:cNvPr id="7" name="TextBox 6"/>
          <p:cNvSpPr txBox="1"/>
          <p:nvPr/>
        </p:nvSpPr>
        <p:spPr>
          <a:xfrm>
            <a:off x="3977835" y="601291"/>
            <a:ext cx="3363421" cy="523220"/>
          </a:xfrm>
          <a:prstGeom prst="rect">
            <a:avLst/>
          </a:prstGeom>
          <a:noFill/>
        </p:spPr>
        <p:txBody>
          <a:bodyPr wrap="none" rtlCol="0">
            <a:spAutoFit/>
          </a:bodyPr>
          <a:lstStyle/>
          <a:p>
            <a:pPr marL="0" algn="just" defTabSz="914400" rtl="1" eaLnBrk="1" latinLnBrk="0" hangingPunct="1"/>
            <a:r>
              <a:rPr lang="ar-SA" sz="2800" dirty="0">
                <a:solidFill>
                  <a:schemeClr val="bg1"/>
                </a:solidFill>
                <a:latin typeface="Alexandria Light" pitchFamily="2" charset="-78"/>
                <a:cs typeface="Alexandria Light" pitchFamily="2" charset="-78"/>
              </a:rPr>
              <a:t>تاريخ الأقمار الصناعية</a:t>
            </a:r>
            <a:endParaRPr lang="ar-EG" sz="2800" dirty="0">
              <a:solidFill>
                <a:schemeClr val="bg1"/>
              </a:solidFill>
              <a:effectLst/>
              <a:latin typeface="Alexandria Light" pitchFamily="2" charset="-78"/>
              <a:cs typeface="Alexandria Light" pitchFamily="2" charset="-78"/>
            </a:endParaRPr>
          </a:p>
        </p:txBody>
      </p:sp>
      <p:sp>
        <p:nvSpPr>
          <p:cNvPr id="8" name="TextBox 7"/>
          <p:cNvSpPr txBox="1"/>
          <p:nvPr/>
        </p:nvSpPr>
        <p:spPr>
          <a:xfrm>
            <a:off x="128175" y="510832"/>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5</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651740" y="2110208"/>
            <a:ext cx="11088785" cy="2812180"/>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000" dirty="0">
                <a:solidFill>
                  <a:srgbClr val="333333"/>
                </a:solidFill>
                <a:effectLst/>
                <a:latin typeface="Alexandria Light" pitchFamily="2" charset="-78"/>
                <a:cs typeface="Alexandria Light" pitchFamily="2" charset="-78"/>
              </a:rPr>
              <a:t>بعد ثلاثة أشهر فقط من إطلاق الاتحاد السوفيتي لأول قمر صناعي ناجح، أطلقت الولايات المتحدة أول قمر صناعي لها، إكسبلورر 1 في يناير 1958.</a:t>
            </a:r>
          </a:p>
          <a:p>
            <a:pPr marL="342900" indent="-342900" algn="just" rtl="1">
              <a:lnSpc>
                <a:spcPct val="150000"/>
              </a:lnSpc>
              <a:buFont typeface="Arial" panose="020B0604020202020204" pitchFamily="34" charset="0"/>
              <a:buChar char="•"/>
            </a:pPr>
            <a:r>
              <a:rPr lang="ar-EG" sz="2000" dirty="0">
                <a:solidFill>
                  <a:srgbClr val="333333"/>
                </a:solidFill>
                <a:effectLst/>
                <a:latin typeface="Alexandria Light" pitchFamily="2" charset="-78"/>
                <a:cs typeface="Alexandria Light" pitchFamily="2" charset="-78"/>
              </a:rPr>
              <a:t>منذ إطلاق أول قمر صناعي في عام 1957، تم إرسال أكثر من 6500 قمر صناعي إلى المدار. ما يقدر بنحو 3600 من هؤلاء لا يزالون في المدار مع استمرار تشغيل حوالي 1000، ويتم تصنيف الباقي الآن على أنه حطام فضائي.</a:t>
            </a:r>
          </a:p>
          <a:p>
            <a:pPr marL="342900" indent="-342900" algn="just" rtl="1">
              <a:lnSpc>
                <a:spcPct val="150000"/>
              </a:lnSpc>
              <a:buFont typeface="Arial" panose="020B0604020202020204" pitchFamily="34" charset="0"/>
              <a:buChar char="•"/>
            </a:pPr>
            <a:r>
              <a:rPr lang="ar-EG" sz="2000" dirty="0">
                <a:solidFill>
                  <a:srgbClr val="333333"/>
                </a:solidFill>
                <a:effectLst/>
                <a:latin typeface="Alexandria Light" pitchFamily="2" charset="-78"/>
                <a:cs typeface="Alexandria Light" pitchFamily="2" charset="-78"/>
              </a:rPr>
              <a:t>تُعدُّ محطة الفضاء الدولية </a:t>
            </a:r>
            <a:r>
              <a:rPr lang="en-US" sz="2000" dirty="0">
                <a:solidFill>
                  <a:srgbClr val="333333"/>
                </a:solidFill>
                <a:effectLst/>
                <a:latin typeface="Alexandria Light" pitchFamily="2" charset="-78"/>
                <a:cs typeface="Alexandria Light" pitchFamily="2" charset="-78"/>
              </a:rPr>
              <a:t>ISS</a:t>
            </a:r>
            <a:r>
              <a:rPr lang="ar-SA" sz="2000" dirty="0">
                <a:solidFill>
                  <a:srgbClr val="333333"/>
                </a:solidFill>
                <a:effectLst/>
                <a:latin typeface="Alexandria Light" pitchFamily="2" charset="-78"/>
                <a:cs typeface="Alexandria Light" pitchFamily="2" charset="-78"/>
              </a:rPr>
              <a:t> </a:t>
            </a:r>
            <a:r>
              <a:rPr lang="ar-EG" sz="2000" dirty="0">
                <a:solidFill>
                  <a:srgbClr val="333333"/>
                </a:solidFill>
                <a:effectLst/>
                <a:latin typeface="Alexandria Light" pitchFamily="2" charset="-78"/>
                <a:cs typeface="Alexandria Light" pitchFamily="2" charset="-78"/>
              </a:rPr>
              <a:t>أكبر قمر صناعي يدور حاليًا حول الأرض.</a:t>
            </a:r>
          </a:p>
        </p:txBody>
      </p:sp>
      <p:pic>
        <p:nvPicPr>
          <p:cNvPr id="10" name="Audio Recording Mar 1, 2023 at 11:59:38 PM" descr="Audio Recording Mar 1, 2023 at 11:59:38 PM">
            <a:hlinkClick r:id="" action="ppaction://media"/>
            <a:extLst>
              <a:ext uri="{FF2B5EF4-FFF2-40B4-BE49-F238E27FC236}">
                <a16:creationId xmlns:a16="http://schemas.microsoft.com/office/drawing/2014/main" id="{336F7863-A2D4-8040-8CA1-2F0101607EF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249543" y="6095963"/>
            <a:ext cx="812800" cy="812800"/>
          </a:xfrm>
          <a:prstGeom prst="rect">
            <a:avLst/>
          </a:prstGeom>
        </p:spPr>
      </p:pic>
      <p:pic>
        <p:nvPicPr>
          <p:cNvPr id="11" name="Picture 10">
            <a:extLst>
              <a:ext uri="{FF2B5EF4-FFF2-40B4-BE49-F238E27FC236}">
                <a16:creationId xmlns:a16="http://schemas.microsoft.com/office/drawing/2014/main" id="{C0E3C2D1-6570-3F03-4A07-2620D631AFA7}"/>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69275" y="5507271"/>
            <a:ext cx="2364774" cy="954667"/>
          </a:xfrm>
          <a:prstGeom prst="rect">
            <a:avLst/>
          </a:prstGeom>
        </p:spPr>
      </p:pic>
    </p:spTree>
    <p:extLst>
      <p:ext uri="{BB962C8B-B14F-4D97-AF65-F5344CB8AC3E}">
        <p14:creationId xmlns:p14="http://schemas.microsoft.com/office/powerpoint/2010/main" val="1141921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393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1696"/>
            <a:ext cx="9533101" cy="1610200"/>
          </a:xfrm>
          <a:prstGeom prst="rect">
            <a:avLst/>
          </a:prstGeom>
        </p:spPr>
      </p:pic>
      <p:sp>
        <p:nvSpPr>
          <p:cNvPr id="7" name="TextBox 6"/>
          <p:cNvSpPr txBox="1"/>
          <p:nvPr/>
        </p:nvSpPr>
        <p:spPr>
          <a:xfrm>
            <a:off x="3769448" y="601291"/>
            <a:ext cx="3780202" cy="523220"/>
          </a:xfrm>
          <a:prstGeom prst="rect">
            <a:avLst/>
          </a:prstGeom>
          <a:noFill/>
        </p:spPr>
        <p:txBody>
          <a:bodyPr wrap="none" rtlCol="0">
            <a:spAutoFit/>
          </a:bodyPr>
          <a:lstStyle/>
          <a:p>
            <a:pPr marL="0" algn="just" defTabSz="914400" rtl="1" eaLnBrk="1" latinLnBrk="0" hangingPunct="1"/>
            <a:r>
              <a:rPr lang="ar-SA" sz="2800" dirty="0">
                <a:solidFill>
                  <a:schemeClr val="bg1"/>
                </a:solidFill>
                <a:latin typeface="Alexandria Light" pitchFamily="2" charset="-78"/>
                <a:cs typeface="Alexandria Light" pitchFamily="2" charset="-78"/>
              </a:rPr>
              <a:t>وظائف الأقمار الصناعية</a:t>
            </a:r>
            <a:endParaRPr lang="ar-EG" sz="2800" dirty="0">
              <a:solidFill>
                <a:schemeClr val="bg1"/>
              </a:solidFill>
              <a:effectLst/>
              <a:latin typeface="Alexandria Light" pitchFamily="2" charset="-78"/>
              <a:cs typeface="Alexandria Light" pitchFamily="2" charset="-78"/>
            </a:endParaRPr>
          </a:p>
        </p:txBody>
      </p:sp>
      <p:sp>
        <p:nvSpPr>
          <p:cNvPr id="8" name="TextBox 7"/>
          <p:cNvSpPr txBox="1"/>
          <p:nvPr/>
        </p:nvSpPr>
        <p:spPr>
          <a:xfrm>
            <a:off x="128175" y="510832"/>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5</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651740" y="2110208"/>
            <a:ext cx="11088785" cy="2814040"/>
          </a:xfrm>
          <a:prstGeom prst="rect">
            <a:avLst/>
          </a:prstGeom>
          <a:noFill/>
        </p:spPr>
        <p:txBody>
          <a:bodyPr wrap="square" rtlCol="0">
            <a:spAutoFit/>
          </a:bodyPr>
          <a:lstStyle/>
          <a:p>
            <a:pPr algn="just" rtl="1">
              <a:lnSpc>
                <a:spcPct val="150000"/>
              </a:lnSpc>
            </a:pPr>
            <a:r>
              <a:rPr lang="ar-EG" sz="2000" dirty="0">
                <a:solidFill>
                  <a:srgbClr val="333333"/>
                </a:solidFill>
                <a:effectLst/>
                <a:latin typeface="Alexandria Light" pitchFamily="2" charset="-78"/>
                <a:cs typeface="Alexandria Light" pitchFamily="2" charset="-78"/>
              </a:rPr>
              <a:t>هناك 3 مجموعات رئيس</a:t>
            </a:r>
            <a:r>
              <a:rPr lang="ar-SA" sz="2000" dirty="0" err="1">
                <a:solidFill>
                  <a:srgbClr val="333333"/>
                </a:solidFill>
                <a:latin typeface="Alexandria Light" pitchFamily="2" charset="-78"/>
                <a:cs typeface="Alexandria Light" pitchFamily="2" charset="-78"/>
              </a:rPr>
              <a:t>ي</a:t>
            </a:r>
            <a:r>
              <a:rPr lang="ar-EG" sz="2000" dirty="0">
                <a:solidFill>
                  <a:srgbClr val="333333"/>
                </a:solidFill>
                <a:effectLst/>
                <a:latin typeface="Alexandria Light" pitchFamily="2" charset="-78"/>
                <a:cs typeface="Alexandria Light" pitchFamily="2" charset="-78"/>
              </a:rPr>
              <a:t>ة من الأقمار الصناعية:</a:t>
            </a:r>
            <a:endParaRPr lang="en-US" sz="2000" dirty="0">
              <a:solidFill>
                <a:srgbClr val="333333"/>
              </a:solidFill>
              <a:latin typeface="Alexandria Light" pitchFamily="2" charset="-78"/>
              <a:cs typeface="Alexandria Light" pitchFamily="2" charset="-78"/>
            </a:endParaRPr>
          </a:p>
          <a:p>
            <a:pPr algn="just" rtl="1">
              <a:lnSpc>
                <a:spcPct val="150000"/>
              </a:lnSpc>
            </a:pPr>
            <a:endParaRPr lang="ar-EG" sz="2000" dirty="0">
              <a:solidFill>
                <a:srgbClr val="333333"/>
              </a:solidFill>
              <a:effectLst/>
              <a:latin typeface="Alexandria Light" pitchFamily="2" charset="-78"/>
              <a:cs typeface="Alexandria Light" pitchFamily="2" charset="-78"/>
            </a:endParaRPr>
          </a:p>
          <a:p>
            <a:pPr marL="342900" indent="-342900" algn="just" rtl="1">
              <a:lnSpc>
                <a:spcPct val="150000"/>
              </a:lnSpc>
              <a:buFont typeface="Arial" panose="020B0604020202020204" pitchFamily="34" charset="0"/>
              <a:buChar char="•"/>
            </a:pPr>
            <a:r>
              <a:rPr lang="ar-EG" sz="2000" dirty="0">
                <a:solidFill>
                  <a:srgbClr val="333333"/>
                </a:solidFill>
                <a:effectLst/>
                <a:latin typeface="Alexandria Light" pitchFamily="2" charset="-78"/>
                <a:cs typeface="Alexandria Light" pitchFamily="2" charset="-78"/>
              </a:rPr>
              <a:t>الأقمار الصناعية الثابتة: تتعامل مع مليارات من عمليات نقل الصوت والبيانات والفيديو.</a:t>
            </a:r>
          </a:p>
          <a:p>
            <a:pPr marL="342900" indent="-342900" algn="just" rtl="1">
              <a:lnSpc>
                <a:spcPct val="150000"/>
              </a:lnSpc>
              <a:buFont typeface="Arial" panose="020B0604020202020204" pitchFamily="34" charset="0"/>
              <a:buChar char="•"/>
            </a:pPr>
            <a:r>
              <a:rPr lang="ar-EG" sz="2000" dirty="0">
                <a:solidFill>
                  <a:srgbClr val="333333"/>
                </a:solidFill>
                <a:effectLst/>
                <a:latin typeface="Alexandria Light" pitchFamily="2" charset="-78"/>
                <a:cs typeface="Alexandria Light" pitchFamily="2" charset="-78"/>
              </a:rPr>
              <a:t>الأقمار الصناعية المتنقلة</a:t>
            </a:r>
            <a:r>
              <a:rPr lang="en-US" sz="2000" dirty="0">
                <a:solidFill>
                  <a:srgbClr val="333333"/>
                </a:solidFill>
                <a:effectLst/>
                <a:latin typeface="Alexandria Light" pitchFamily="2" charset="-78"/>
                <a:cs typeface="Alexandria Light" pitchFamily="2" charset="-78"/>
              </a:rPr>
              <a:t>:</a:t>
            </a:r>
            <a:r>
              <a:rPr lang="ar-EG" sz="2000" dirty="0">
                <a:solidFill>
                  <a:srgbClr val="333333"/>
                </a:solidFill>
                <a:effectLst/>
                <a:latin typeface="Alexandria Light" pitchFamily="2" charset="-78"/>
                <a:cs typeface="Alexandria Light" pitchFamily="2" charset="-78"/>
              </a:rPr>
              <a:t> المستخدمة في الملاحة</a:t>
            </a:r>
            <a:r>
              <a:rPr lang="en-US" sz="2000" dirty="0">
                <a:solidFill>
                  <a:srgbClr val="333333"/>
                </a:solidFill>
                <a:effectLst/>
                <a:latin typeface="Alexandria Light" pitchFamily="2" charset="-78"/>
                <a:cs typeface="Alexandria Light" pitchFamily="2" charset="-78"/>
              </a:rPr>
              <a:t> GPS </a:t>
            </a:r>
            <a:r>
              <a:rPr lang="ar-EG" sz="2000" dirty="0">
                <a:solidFill>
                  <a:srgbClr val="333333"/>
                </a:solidFill>
                <a:effectLst/>
                <a:latin typeface="Alexandria Light" pitchFamily="2" charset="-78"/>
                <a:cs typeface="Alexandria Light" pitchFamily="2" charset="-78"/>
              </a:rPr>
              <a:t>ولربط السفن والطائرات البعيدة وما إلى ذلك.</a:t>
            </a:r>
            <a:endParaRPr lang="en-US" sz="2000" dirty="0">
              <a:solidFill>
                <a:srgbClr val="333333"/>
              </a:solidFill>
              <a:effectLst/>
              <a:latin typeface="Alexandria Light" pitchFamily="2" charset="-78"/>
              <a:cs typeface="Alexandria Light" pitchFamily="2" charset="-78"/>
            </a:endParaRPr>
          </a:p>
          <a:p>
            <a:pPr marL="342900" indent="-342900" algn="just" rtl="1">
              <a:lnSpc>
                <a:spcPct val="150000"/>
              </a:lnSpc>
              <a:buFont typeface="Arial" panose="020B0604020202020204" pitchFamily="34" charset="0"/>
              <a:buChar char="•"/>
            </a:pPr>
            <a:r>
              <a:rPr lang="ar-EG" sz="2000" dirty="0">
                <a:solidFill>
                  <a:srgbClr val="333333"/>
                </a:solidFill>
                <a:effectLst/>
                <a:latin typeface="Alexandria Light" pitchFamily="2" charset="-78"/>
                <a:cs typeface="Alexandria Light" pitchFamily="2" charset="-78"/>
              </a:rPr>
              <a:t>أقمار البحث العلمي لبيانات الأرصاد الجوية وصور مسح الأراضي ووظائف البحث العلمي الأخرى.</a:t>
            </a:r>
          </a:p>
        </p:txBody>
      </p:sp>
      <p:pic>
        <p:nvPicPr>
          <p:cNvPr id="10" name="Audio Recording Mar 2, 2023 at 12:00:37 AM" descr="Audio Recording Mar 2, 2023 at 12:00:37 AM">
            <a:hlinkClick r:id="" action="ppaction://media"/>
            <a:extLst>
              <a:ext uri="{FF2B5EF4-FFF2-40B4-BE49-F238E27FC236}">
                <a16:creationId xmlns:a16="http://schemas.microsoft.com/office/drawing/2014/main" id="{B6893F04-6BBA-8E4F-B350-203B32158BA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154082"/>
            <a:ext cx="812800" cy="812800"/>
          </a:xfrm>
          <a:prstGeom prst="rect">
            <a:avLst/>
          </a:prstGeom>
        </p:spPr>
      </p:pic>
      <p:pic>
        <p:nvPicPr>
          <p:cNvPr id="11" name="Picture 10">
            <a:extLst>
              <a:ext uri="{FF2B5EF4-FFF2-40B4-BE49-F238E27FC236}">
                <a16:creationId xmlns:a16="http://schemas.microsoft.com/office/drawing/2014/main" id="{9BE5E70A-08D6-CC2E-67A2-63DF4CF63EE5}"/>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69275" y="5507271"/>
            <a:ext cx="2364774" cy="954667"/>
          </a:xfrm>
          <a:prstGeom prst="rect">
            <a:avLst/>
          </a:prstGeom>
        </p:spPr>
      </p:pic>
    </p:spTree>
    <p:extLst>
      <p:ext uri="{BB962C8B-B14F-4D97-AF65-F5344CB8AC3E}">
        <p14:creationId xmlns:p14="http://schemas.microsoft.com/office/powerpoint/2010/main" val="4048343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268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1696"/>
            <a:ext cx="9533101" cy="1610200"/>
          </a:xfrm>
          <a:prstGeom prst="rect">
            <a:avLst/>
          </a:prstGeom>
        </p:spPr>
      </p:pic>
      <p:sp>
        <p:nvSpPr>
          <p:cNvPr id="7" name="TextBox 6"/>
          <p:cNvSpPr txBox="1"/>
          <p:nvPr/>
        </p:nvSpPr>
        <p:spPr>
          <a:xfrm>
            <a:off x="3696511" y="601291"/>
            <a:ext cx="3926076" cy="523220"/>
          </a:xfrm>
          <a:prstGeom prst="rect">
            <a:avLst/>
          </a:prstGeom>
          <a:noFill/>
        </p:spPr>
        <p:txBody>
          <a:bodyPr wrap="none" rtlCol="0">
            <a:spAutoFit/>
          </a:bodyPr>
          <a:lstStyle/>
          <a:p>
            <a:pPr marL="0" algn="just" defTabSz="914400" rtl="1" eaLnBrk="1" latinLnBrk="0" hangingPunct="1"/>
            <a:r>
              <a:rPr lang="ar-SA" sz="2800" dirty="0">
                <a:solidFill>
                  <a:schemeClr val="bg1"/>
                </a:solidFill>
                <a:latin typeface="Alexandria Light" pitchFamily="2" charset="-78"/>
                <a:cs typeface="Alexandria Light" pitchFamily="2" charset="-78"/>
              </a:rPr>
              <a:t>ارتفاعات الأقمار الصناعية</a:t>
            </a:r>
            <a:endParaRPr lang="ar-EG" sz="2800" dirty="0">
              <a:solidFill>
                <a:schemeClr val="bg1"/>
              </a:solidFill>
              <a:effectLst/>
              <a:latin typeface="Alexandria Light" pitchFamily="2" charset="-78"/>
              <a:cs typeface="Alexandria Light" pitchFamily="2" charset="-78"/>
            </a:endParaRPr>
          </a:p>
        </p:txBody>
      </p:sp>
      <p:sp>
        <p:nvSpPr>
          <p:cNvPr id="8" name="TextBox 7"/>
          <p:cNvSpPr txBox="1"/>
          <p:nvPr/>
        </p:nvSpPr>
        <p:spPr>
          <a:xfrm>
            <a:off x="128175" y="510832"/>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5</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651740" y="1647422"/>
            <a:ext cx="11088785" cy="4199035"/>
          </a:xfrm>
          <a:prstGeom prst="rect">
            <a:avLst/>
          </a:prstGeom>
          <a:noFill/>
        </p:spPr>
        <p:txBody>
          <a:bodyPr wrap="square" rtlCol="0">
            <a:spAutoFit/>
          </a:bodyPr>
          <a:lstStyle/>
          <a:p>
            <a:pPr algn="just" rtl="1">
              <a:lnSpc>
                <a:spcPct val="150000"/>
              </a:lnSpc>
            </a:pPr>
            <a:r>
              <a:rPr lang="ar-EG" sz="2000" dirty="0">
                <a:solidFill>
                  <a:srgbClr val="333333"/>
                </a:solidFill>
                <a:effectLst/>
                <a:latin typeface="Alexandria Light" pitchFamily="2" charset="-78"/>
                <a:cs typeface="Alexandria Light" pitchFamily="2" charset="-78"/>
              </a:rPr>
              <a:t>يدور القمر الصناعي حول الأرض من الغرب إلى الشرق فوق خط الاستواء، ويتحرك في نفس الاتجاه والسرعة التي تدور فيها الأرض، وبالتالي فللناظر من الأرض، لا يبدو أن هذه الأقمار الصناعية تتحرك.</a:t>
            </a:r>
          </a:p>
          <a:p>
            <a:pPr marL="342900" indent="-342900" algn="just" rtl="1">
              <a:lnSpc>
                <a:spcPct val="150000"/>
              </a:lnSpc>
              <a:buFont typeface="Arial" panose="020B0604020202020204" pitchFamily="34" charset="0"/>
              <a:buChar char="•"/>
            </a:pPr>
            <a:r>
              <a:rPr lang="ar-EG" sz="2000" dirty="0">
                <a:solidFill>
                  <a:srgbClr val="333333"/>
                </a:solidFill>
                <a:effectLst/>
                <a:latin typeface="Alexandria Light" pitchFamily="2" charset="-78"/>
                <a:cs typeface="Alexandria Light" pitchFamily="2" charset="-78"/>
              </a:rPr>
              <a:t>المدار الأرضي المنخفض </a:t>
            </a:r>
            <a:r>
              <a:rPr lang="en-US" sz="2000" dirty="0">
                <a:solidFill>
                  <a:srgbClr val="333333"/>
                </a:solidFill>
                <a:effectLst/>
                <a:latin typeface="Alexandria Light" pitchFamily="2" charset="-78"/>
                <a:cs typeface="Alexandria Light" pitchFamily="2" charset="-78"/>
              </a:rPr>
              <a:t> LEO </a:t>
            </a:r>
            <a:r>
              <a:rPr lang="ar-EG" sz="2000" dirty="0">
                <a:solidFill>
                  <a:srgbClr val="333333"/>
                </a:solidFill>
                <a:effectLst/>
                <a:latin typeface="Alexandria Light" pitchFamily="2" charset="-78"/>
                <a:cs typeface="Alexandria Light" pitchFamily="2" charset="-78"/>
              </a:rPr>
              <a:t>هو تصنيف للارتفاعات لأي أقمار صناعية في مدار أقل من 2000 كم (1240 ميل) فوق الأرض، والتي تضم حوالي 500 قمر صناعي نشط.</a:t>
            </a:r>
          </a:p>
          <a:p>
            <a:pPr marL="342900" indent="-342900" algn="just" rtl="1">
              <a:lnSpc>
                <a:spcPct val="150000"/>
              </a:lnSpc>
              <a:buFont typeface="Arial" panose="020B0604020202020204" pitchFamily="34" charset="0"/>
              <a:buChar char="•"/>
            </a:pPr>
            <a:r>
              <a:rPr lang="ar-EG" sz="2000" dirty="0">
                <a:solidFill>
                  <a:srgbClr val="333333"/>
                </a:solidFill>
                <a:effectLst/>
                <a:latin typeface="Alexandria Light" pitchFamily="2" charset="-78"/>
                <a:cs typeface="Alexandria Light" pitchFamily="2" charset="-78"/>
              </a:rPr>
              <a:t>المدار الأرضي المتوسط </a:t>
            </a:r>
            <a:r>
              <a:rPr lang="en-US" sz="2000" dirty="0">
                <a:solidFill>
                  <a:srgbClr val="333333"/>
                </a:solidFill>
                <a:effectLst/>
                <a:latin typeface="Alexandria Light" pitchFamily="2" charset="-78"/>
                <a:cs typeface="Alexandria Light" pitchFamily="2" charset="-78"/>
              </a:rPr>
              <a:t>MEO</a:t>
            </a:r>
            <a:r>
              <a:rPr lang="ar-SA" sz="2000" dirty="0">
                <a:solidFill>
                  <a:srgbClr val="333333"/>
                </a:solidFill>
                <a:effectLst/>
                <a:latin typeface="Alexandria Light" pitchFamily="2" charset="-78"/>
                <a:cs typeface="Alexandria Light" pitchFamily="2" charset="-78"/>
              </a:rPr>
              <a:t> </a:t>
            </a:r>
            <a:r>
              <a:rPr lang="ar-EG" sz="2000" dirty="0">
                <a:solidFill>
                  <a:srgbClr val="333333"/>
                </a:solidFill>
                <a:effectLst/>
                <a:latin typeface="Alexandria Light" pitchFamily="2" charset="-78"/>
                <a:cs typeface="Alexandria Light" pitchFamily="2" charset="-78"/>
              </a:rPr>
              <a:t>هو أي مدار أعلى من المدار الأرضي المنخفض ولكنه لا يزال أقل من ارتفاع المدار الثابت بالنسبة للأرض والذي يبلغ (1200 إلى 22236 ميلًا)</a:t>
            </a:r>
            <a:r>
              <a:rPr lang="en-US" sz="2000" dirty="0">
                <a:solidFill>
                  <a:srgbClr val="333333"/>
                </a:solidFill>
                <a:effectLst/>
                <a:latin typeface="Alexandria Light" pitchFamily="2" charset="-78"/>
                <a:cs typeface="Alexandria Light" pitchFamily="2" charset="-78"/>
              </a:rPr>
              <a:t> </a:t>
            </a:r>
            <a:r>
              <a:rPr lang="ar-SA" sz="2000" dirty="0">
                <a:solidFill>
                  <a:srgbClr val="333333"/>
                </a:solidFill>
                <a:effectLst/>
                <a:latin typeface="Alexandria Light" pitchFamily="2" charset="-78"/>
                <a:cs typeface="Alexandria Light" pitchFamily="2" charset="-78"/>
              </a:rPr>
              <a:t>فوق سطح الأرض</a:t>
            </a:r>
            <a:r>
              <a:rPr lang="ar-EG" sz="2000" dirty="0">
                <a:solidFill>
                  <a:srgbClr val="333333"/>
                </a:solidFill>
                <a:effectLst/>
                <a:latin typeface="Alexandria Light" pitchFamily="2" charset="-78"/>
                <a:cs typeface="Alexandria Light" pitchFamily="2" charset="-78"/>
              </a:rPr>
              <a:t>، أي حوالي 50 قمراً صناعياً نشطاً.</a:t>
            </a:r>
          </a:p>
          <a:p>
            <a:pPr marL="342900" indent="-342900" algn="just" rtl="1">
              <a:lnSpc>
                <a:spcPct val="150000"/>
              </a:lnSpc>
              <a:buFont typeface="Arial" panose="020B0604020202020204" pitchFamily="34" charset="0"/>
              <a:buChar char="•"/>
            </a:pPr>
            <a:r>
              <a:rPr lang="ar-EG" sz="2000" dirty="0">
                <a:solidFill>
                  <a:srgbClr val="333333"/>
                </a:solidFill>
                <a:effectLst/>
                <a:latin typeface="Alexandria Light" pitchFamily="2" charset="-78"/>
                <a:cs typeface="Alexandria Light" pitchFamily="2" charset="-78"/>
              </a:rPr>
              <a:t>المدار الأرضي المرتفع </a:t>
            </a:r>
            <a:r>
              <a:rPr lang="en-US" sz="2000" dirty="0">
                <a:solidFill>
                  <a:srgbClr val="333333"/>
                </a:solidFill>
                <a:latin typeface="Alexandria Light" pitchFamily="2" charset="-78"/>
                <a:cs typeface="Alexandria Light" pitchFamily="2" charset="-78"/>
              </a:rPr>
              <a:t>GEO</a:t>
            </a:r>
            <a:r>
              <a:rPr lang="ar-SA" sz="2000" dirty="0">
                <a:solidFill>
                  <a:srgbClr val="333333"/>
                </a:solidFill>
                <a:latin typeface="Alexandria Light" pitchFamily="2" charset="-78"/>
                <a:cs typeface="Alexandria Light" pitchFamily="2" charset="-78"/>
              </a:rPr>
              <a:t> </a:t>
            </a:r>
            <a:r>
              <a:rPr lang="ar-EG" sz="2000" dirty="0">
                <a:solidFill>
                  <a:srgbClr val="333333"/>
                </a:solidFill>
                <a:effectLst/>
                <a:latin typeface="Alexandria Light" pitchFamily="2" charset="-78"/>
                <a:cs typeface="Alexandria Light" pitchFamily="2" charset="-78"/>
              </a:rPr>
              <a:t>هو أي مدار أعلى من المدار الثابت بالنسبة للأرض عند 35786 كم (22.236 ميل)، والذي يحتوي على أكثر من 400 قمر صناعي نشط.</a:t>
            </a:r>
          </a:p>
        </p:txBody>
      </p:sp>
      <p:pic>
        <p:nvPicPr>
          <p:cNvPr id="10" name="Audio Recording Mar 2, 2023 at 12:04:44 AM" descr="Audio Recording Mar 2, 2023 at 12:04:44 AM">
            <a:hlinkClick r:id="" action="ppaction://media"/>
            <a:extLst>
              <a:ext uri="{FF2B5EF4-FFF2-40B4-BE49-F238E27FC236}">
                <a16:creationId xmlns:a16="http://schemas.microsoft.com/office/drawing/2014/main" id="{5E8F9D68-5D62-6C4F-BBD6-A263FD7B09EB}"/>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154082"/>
            <a:ext cx="812800" cy="812800"/>
          </a:xfrm>
          <a:prstGeom prst="rect">
            <a:avLst/>
          </a:prstGeom>
        </p:spPr>
      </p:pic>
      <p:pic>
        <p:nvPicPr>
          <p:cNvPr id="11" name="Picture 10">
            <a:extLst>
              <a:ext uri="{FF2B5EF4-FFF2-40B4-BE49-F238E27FC236}">
                <a16:creationId xmlns:a16="http://schemas.microsoft.com/office/drawing/2014/main" id="{E1823F06-231E-E395-779A-4468278AD28E}"/>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69275" y="5507271"/>
            <a:ext cx="2364774" cy="954667"/>
          </a:xfrm>
          <a:prstGeom prst="rect">
            <a:avLst/>
          </a:prstGeom>
        </p:spPr>
      </p:pic>
    </p:spTree>
    <p:extLst>
      <p:ext uri="{BB962C8B-B14F-4D97-AF65-F5344CB8AC3E}">
        <p14:creationId xmlns:p14="http://schemas.microsoft.com/office/powerpoint/2010/main" val="2769799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867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52D806DE-436F-9E41-AE44-365E3D79E49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81819" y="1275219"/>
            <a:ext cx="9514616" cy="45835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11696"/>
            <a:ext cx="9533101" cy="1610200"/>
          </a:xfrm>
          <a:prstGeom prst="rect">
            <a:avLst/>
          </a:prstGeom>
        </p:spPr>
      </p:pic>
      <p:sp>
        <p:nvSpPr>
          <p:cNvPr id="7" name="TextBox 6"/>
          <p:cNvSpPr txBox="1"/>
          <p:nvPr/>
        </p:nvSpPr>
        <p:spPr>
          <a:xfrm>
            <a:off x="3696512" y="601291"/>
            <a:ext cx="3926076" cy="523220"/>
          </a:xfrm>
          <a:prstGeom prst="rect">
            <a:avLst/>
          </a:prstGeom>
          <a:noFill/>
        </p:spPr>
        <p:txBody>
          <a:bodyPr wrap="none" rtlCol="0">
            <a:spAutoFit/>
          </a:bodyPr>
          <a:lstStyle/>
          <a:p>
            <a:pPr marL="0" algn="just" defTabSz="914400" rtl="1" eaLnBrk="1" latinLnBrk="0" hangingPunct="1"/>
            <a:r>
              <a:rPr lang="ar-SA" sz="2800" dirty="0">
                <a:solidFill>
                  <a:schemeClr val="bg1"/>
                </a:solidFill>
                <a:latin typeface="Alexandria Light" pitchFamily="2" charset="-78"/>
                <a:cs typeface="Alexandria Light" pitchFamily="2" charset="-78"/>
              </a:rPr>
              <a:t>ارتفاعات الأقمار الصناعية</a:t>
            </a:r>
            <a:endParaRPr lang="ar-EG" sz="2800" dirty="0">
              <a:solidFill>
                <a:schemeClr val="bg1"/>
              </a:solidFill>
              <a:effectLst/>
              <a:latin typeface="Alexandria Light" pitchFamily="2" charset="-78"/>
              <a:cs typeface="Alexandria Light" pitchFamily="2" charset="-78"/>
            </a:endParaRPr>
          </a:p>
        </p:txBody>
      </p:sp>
      <p:sp>
        <p:nvSpPr>
          <p:cNvPr id="8" name="TextBox 7"/>
          <p:cNvSpPr txBox="1"/>
          <p:nvPr/>
        </p:nvSpPr>
        <p:spPr>
          <a:xfrm>
            <a:off x="128175" y="510832"/>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5</a:t>
            </a:r>
            <a:endParaRPr lang="en-US" sz="2800" dirty="0">
              <a:solidFill>
                <a:srgbClr val="FF9518"/>
              </a:solidFill>
              <a:latin typeface="Alexandria Light" pitchFamily="2" charset="-78"/>
              <a:cs typeface="Alexandria Light" pitchFamily="2" charset="-78"/>
            </a:endParaRPr>
          </a:p>
        </p:txBody>
      </p:sp>
      <p:pic>
        <p:nvPicPr>
          <p:cNvPr id="9" name="Audio Recording Mar 2, 2023 at 12:05:38 AM" descr="Audio Recording Mar 2, 2023 at 12:05:38 AM">
            <a:hlinkClick r:id="" action="ppaction://media"/>
            <a:extLst>
              <a:ext uri="{FF2B5EF4-FFF2-40B4-BE49-F238E27FC236}">
                <a16:creationId xmlns:a16="http://schemas.microsoft.com/office/drawing/2014/main" id="{37992920-4C93-1941-841D-45821B780B27}"/>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0890035" y="6106297"/>
            <a:ext cx="812800" cy="812800"/>
          </a:xfrm>
          <a:prstGeom prst="rect">
            <a:avLst/>
          </a:prstGeom>
        </p:spPr>
      </p:pic>
      <p:pic>
        <p:nvPicPr>
          <p:cNvPr id="10" name="Picture 9">
            <a:extLst>
              <a:ext uri="{FF2B5EF4-FFF2-40B4-BE49-F238E27FC236}">
                <a16:creationId xmlns:a16="http://schemas.microsoft.com/office/drawing/2014/main" id="{23A5EA08-8343-EF0D-9F49-82C1E416AEE0}"/>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69275" y="5507271"/>
            <a:ext cx="2364774" cy="954667"/>
          </a:xfrm>
          <a:prstGeom prst="rect">
            <a:avLst/>
          </a:prstGeom>
        </p:spPr>
      </p:pic>
    </p:spTree>
    <p:extLst>
      <p:ext uri="{BB962C8B-B14F-4D97-AF65-F5344CB8AC3E}">
        <p14:creationId xmlns:p14="http://schemas.microsoft.com/office/powerpoint/2010/main" val="2525734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5952"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1696"/>
            <a:ext cx="9533101" cy="1610200"/>
          </a:xfrm>
          <a:prstGeom prst="rect">
            <a:avLst/>
          </a:prstGeom>
        </p:spPr>
      </p:pic>
      <p:sp>
        <p:nvSpPr>
          <p:cNvPr id="7" name="TextBox 6"/>
          <p:cNvSpPr txBox="1"/>
          <p:nvPr/>
        </p:nvSpPr>
        <p:spPr>
          <a:xfrm>
            <a:off x="3253281" y="601291"/>
            <a:ext cx="4535217" cy="523220"/>
          </a:xfrm>
          <a:prstGeom prst="rect">
            <a:avLst/>
          </a:prstGeom>
          <a:noFill/>
        </p:spPr>
        <p:txBody>
          <a:bodyPr wrap="none" rtlCol="0">
            <a:spAutoFit/>
          </a:bodyPr>
          <a:lstStyle/>
          <a:p>
            <a:pPr marL="0" algn="just" defTabSz="914400" rtl="1" eaLnBrk="1" latinLnBrk="0" hangingPunct="1"/>
            <a:r>
              <a:rPr lang="ar-SA" sz="2800" dirty="0">
                <a:solidFill>
                  <a:schemeClr val="bg1"/>
                </a:solidFill>
                <a:latin typeface="Alexandria Light" pitchFamily="2" charset="-78"/>
                <a:cs typeface="Alexandria Light" pitchFamily="2" charset="-78"/>
              </a:rPr>
              <a:t>كيف تعمل الأقمار الصناعية؟</a:t>
            </a:r>
          </a:p>
        </p:txBody>
      </p:sp>
      <p:sp>
        <p:nvSpPr>
          <p:cNvPr id="8" name="TextBox 7"/>
          <p:cNvSpPr txBox="1"/>
          <p:nvPr/>
        </p:nvSpPr>
        <p:spPr>
          <a:xfrm>
            <a:off x="128175" y="510832"/>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5</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4137102" y="1933680"/>
            <a:ext cx="7703784" cy="3733586"/>
          </a:xfrm>
          <a:prstGeom prst="rect">
            <a:avLst/>
          </a:prstGeom>
          <a:noFill/>
        </p:spPr>
        <p:txBody>
          <a:bodyPr wrap="square" rtlCol="0">
            <a:spAutoFit/>
          </a:bodyPr>
          <a:lstStyle/>
          <a:p>
            <a:pPr algn="just" rtl="1">
              <a:lnSpc>
                <a:spcPct val="150000"/>
              </a:lnSpc>
            </a:pPr>
            <a:r>
              <a:rPr lang="ar-EG" sz="2000" dirty="0">
                <a:solidFill>
                  <a:srgbClr val="333333"/>
                </a:solidFill>
                <a:effectLst/>
                <a:latin typeface="Alexandria Light" pitchFamily="2" charset="-78"/>
                <a:cs typeface="Alexandria Light" pitchFamily="2" charset="-78"/>
              </a:rPr>
              <a:t>يتم رفع معظم الأقمار الصناعية إلى المدار بواسطة صواريخ متعددة المراحل، وفي الماضي وضعت الولايات المتحدة أيضًا أقمارًا صناعية في المدار باستخدام مكوك الفضاء، وعادةً يتم وضع القمر الصناعي الذي يدور حول الأرض على بعد 100 ميل (160 كيلومترًا) على الأقل فوق سطح الأرض بحيث لا يؤدي السحب الجوي إلى إبطاء القمر الصناعي، وعند هذا الارتفاع بمجرد أن يتحرك بسرعة كافية فإن حركة القمر الصناعي تحكمها نفس القوانين التي تحكم حركة الأقمار الطبيعية وتنتقل حول الكوكب في مدار دائري.</a:t>
            </a:r>
          </a:p>
        </p:txBody>
      </p:sp>
      <p:pic>
        <p:nvPicPr>
          <p:cNvPr id="11" name="Picture 10">
            <a:extLst>
              <a:ext uri="{FF2B5EF4-FFF2-40B4-BE49-F238E27FC236}">
                <a16:creationId xmlns:a16="http://schemas.microsoft.com/office/drawing/2014/main" id="{3209CE1A-F583-B843-B522-B6E223208B2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61146" y="2106643"/>
            <a:ext cx="3019839" cy="2999572"/>
          </a:xfrm>
          <a:prstGeom prst="rect">
            <a:avLst/>
          </a:prstGeom>
        </p:spPr>
      </p:pic>
      <p:pic>
        <p:nvPicPr>
          <p:cNvPr id="10" name="Audio Recording Mar 2, 2023 at 12:09:41 AM" descr="Audio Recording Mar 2, 2023 at 12:09:41 AM">
            <a:hlinkClick r:id="" action="ppaction://media"/>
            <a:extLst>
              <a:ext uri="{FF2B5EF4-FFF2-40B4-BE49-F238E27FC236}">
                <a16:creationId xmlns:a16="http://schemas.microsoft.com/office/drawing/2014/main" id="{1A85FB4D-1313-CC4D-A400-C8361F5E3A9C}"/>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45200"/>
            <a:ext cx="812800" cy="812800"/>
          </a:xfrm>
          <a:prstGeom prst="rect">
            <a:avLst/>
          </a:prstGeom>
        </p:spPr>
      </p:pic>
      <p:pic>
        <p:nvPicPr>
          <p:cNvPr id="12" name="Picture 11">
            <a:extLst>
              <a:ext uri="{FF2B5EF4-FFF2-40B4-BE49-F238E27FC236}">
                <a16:creationId xmlns:a16="http://schemas.microsoft.com/office/drawing/2014/main" id="{34338258-45C1-0B5A-EB5E-E4B797823DCE}"/>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69275" y="5507271"/>
            <a:ext cx="2364774" cy="954667"/>
          </a:xfrm>
          <a:prstGeom prst="rect">
            <a:avLst/>
          </a:prstGeom>
        </p:spPr>
      </p:pic>
    </p:spTree>
    <p:extLst>
      <p:ext uri="{BB962C8B-B14F-4D97-AF65-F5344CB8AC3E}">
        <p14:creationId xmlns:p14="http://schemas.microsoft.com/office/powerpoint/2010/main" val="1347465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316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1696"/>
            <a:ext cx="9533101" cy="1610200"/>
          </a:xfrm>
          <a:prstGeom prst="rect">
            <a:avLst/>
          </a:prstGeom>
        </p:spPr>
      </p:pic>
      <p:sp>
        <p:nvSpPr>
          <p:cNvPr id="7" name="TextBox 6"/>
          <p:cNvSpPr txBox="1"/>
          <p:nvPr/>
        </p:nvSpPr>
        <p:spPr>
          <a:xfrm>
            <a:off x="3391941" y="601291"/>
            <a:ext cx="4535217" cy="523220"/>
          </a:xfrm>
          <a:prstGeom prst="rect">
            <a:avLst/>
          </a:prstGeom>
          <a:noFill/>
        </p:spPr>
        <p:txBody>
          <a:bodyPr wrap="none" rtlCol="0">
            <a:spAutoFit/>
          </a:bodyPr>
          <a:lstStyle/>
          <a:p>
            <a:pPr marL="0" algn="just" defTabSz="914400" rtl="1" eaLnBrk="1" latinLnBrk="0" hangingPunct="1"/>
            <a:r>
              <a:rPr lang="ar-SA" sz="2800" dirty="0">
                <a:solidFill>
                  <a:schemeClr val="bg1"/>
                </a:solidFill>
                <a:latin typeface="Alexandria Light" pitchFamily="2" charset="-78"/>
                <a:cs typeface="Alexandria Light" pitchFamily="2" charset="-78"/>
              </a:rPr>
              <a:t>كيف تعمل الأقمار الصناعية؟</a:t>
            </a:r>
          </a:p>
        </p:txBody>
      </p:sp>
      <p:sp>
        <p:nvSpPr>
          <p:cNvPr id="8" name="TextBox 7"/>
          <p:cNvSpPr txBox="1"/>
          <p:nvPr/>
        </p:nvSpPr>
        <p:spPr>
          <a:xfrm>
            <a:off x="128175" y="510832"/>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5</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769434" y="2021980"/>
            <a:ext cx="10937637" cy="2814040"/>
          </a:xfrm>
          <a:prstGeom prst="rect">
            <a:avLst/>
          </a:prstGeom>
          <a:noFill/>
        </p:spPr>
        <p:txBody>
          <a:bodyPr wrap="square" rtlCol="0">
            <a:spAutoFit/>
          </a:bodyPr>
          <a:lstStyle/>
          <a:p>
            <a:pPr algn="just" rtl="1">
              <a:lnSpc>
                <a:spcPct val="150000"/>
              </a:lnSpc>
            </a:pPr>
            <a:r>
              <a:rPr lang="ar-EG" sz="2000" dirty="0">
                <a:solidFill>
                  <a:srgbClr val="333333"/>
                </a:solidFill>
                <a:effectLst/>
                <a:latin typeface="Alexandria Light" pitchFamily="2" charset="-78"/>
                <a:cs typeface="Alexandria Light" pitchFamily="2" charset="-78"/>
              </a:rPr>
              <a:t>يعتمد الوقت اللازم للقمر الصناعي لإكمال دورة واحدة حول الأرض على ارتفاع ذلك القمر، فالقمر الصناعي الذي يقع على ارتفاع 22300 ميل (35900 كيلومتر) فوق سطح الأرض على يستغرق 24 ساعة للدوران حول الكوكب، ويدعى هذا المدار بالمدار المتزامن لأنه متزامن مع دوران الأرض، وإذا كان القمر الصناعي يتحرك في نفس اتجاه دوران الأرض ويقع مداره فوق خط الاستواء فسيظهر من الأرض ليتم وضعه في نقطة ثابتة في السماء، ويمكن قول أن القمر الصناعي في مدار ثابت بالنسبة للأرض، وغالبًا ما تُستخدم المدارات الثابتة بالنسبة إلى الأرض لخدمات الاتصالات.</a:t>
            </a:r>
          </a:p>
        </p:txBody>
      </p:sp>
      <p:pic>
        <p:nvPicPr>
          <p:cNvPr id="10" name="Audio Recording Mar 2, 2023 at 12:10:58 AM" descr="Audio Recording Mar 2, 2023 at 12:10:58 AM">
            <a:hlinkClick r:id="" action="ppaction://media"/>
            <a:extLst>
              <a:ext uri="{FF2B5EF4-FFF2-40B4-BE49-F238E27FC236}">
                <a16:creationId xmlns:a16="http://schemas.microsoft.com/office/drawing/2014/main" id="{F9260DF7-DB6A-F445-B625-5FFE3D573485}"/>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653485" y="6045200"/>
            <a:ext cx="812800" cy="812800"/>
          </a:xfrm>
          <a:prstGeom prst="rect">
            <a:avLst/>
          </a:prstGeom>
        </p:spPr>
      </p:pic>
      <p:pic>
        <p:nvPicPr>
          <p:cNvPr id="11" name="Picture 10">
            <a:extLst>
              <a:ext uri="{FF2B5EF4-FFF2-40B4-BE49-F238E27FC236}">
                <a16:creationId xmlns:a16="http://schemas.microsoft.com/office/drawing/2014/main" id="{B5B9E611-D95A-072D-E80A-04549B5326EE}"/>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69275" y="5507271"/>
            <a:ext cx="2364774" cy="954667"/>
          </a:xfrm>
          <a:prstGeom prst="rect">
            <a:avLst/>
          </a:prstGeom>
        </p:spPr>
      </p:pic>
    </p:spTree>
    <p:extLst>
      <p:ext uri="{BB962C8B-B14F-4D97-AF65-F5344CB8AC3E}">
        <p14:creationId xmlns:p14="http://schemas.microsoft.com/office/powerpoint/2010/main" val="1405405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958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1696"/>
            <a:ext cx="9533101" cy="1610200"/>
          </a:xfrm>
          <a:prstGeom prst="rect">
            <a:avLst/>
          </a:prstGeom>
        </p:spPr>
      </p:pic>
      <p:sp>
        <p:nvSpPr>
          <p:cNvPr id="7" name="TextBox 6"/>
          <p:cNvSpPr txBox="1"/>
          <p:nvPr/>
        </p:nvSpPr>
        <p:spPr>
          <a:xfrm>
            <a:off x="3391941" y="601291"/>
            <a:ext cx="4535217" cy="523220"/>
          </a:xfrm>
          <a:prstGeom prst="rect">
            <a:avLst/>
          </a:prstGeom>
          <a:noFill/>
        </p:spPr>
        <p:txBody>
          <a:bodyPr wrap="none" rtlCol="0">
            <a:spAutoFit/>
          </a:bodyPr>
          <a:lstStyle/>
          <a:p>
            <a:pPr marL="0" algn="just" defTabSz="914400" rtl="1" eaLnBrk="1" latinLnBrk="0" hangingPunct="1"/>
            <a:r>
              <a:rPr lang="ar-SA" sz="2800" dirty="0">
                <a:solidFill>
                  <a:schemeClr val="bg1"/>
                </a:solidFill>
                <a:latin typeface="Alexandria Light" pitchFamily="2" charset="-78"/>
                <a:cs typeface="Alexandria Light" pitchFamily="2" charset="-78"/>
              </a:rPr>
              <a:t>كيف تعمل الأقمار الصناعية؟</a:t>
            </a:r>
          </a:p>
        </p:txBody>
      </p:sp>
      <p:sp>
        <p:nvSpPr>
          <p:cNvPr id="8" name="TextBox 7"/>
          <p:cNvSpPr txBox="1"/>
          <p:nvPr/>
        </p:nvSpPr>
        <p:spPr>
          <a:xfrm>
            <a:off x="128175" y="510832"/>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5</a:t>
            </a:r>
            <a:endParaRPr lang="en-US" sz="2800" dirty="0">
              <a:solidFill>
                <a:srgbClr val="FF9518"/>
              </a:solidFill>
              <a:latin typeface="Alexandria Light" pitchFamily="2" charset="-78"/>
              <a:cs typeface="Alexandria Light" pitchFamily="2" charset="-78"/>
            </a:endParaRPr>
          </a:p>
        </p:txBody>
      </p:sp>
      <p:pic>
        <p:nvPicPr>
          <p:cNvPr id="10" name="Picture 9">
            <a:extLst>
              <a:ext uri="{FF2B5EF4-FFF2-40B4-BE49-F238E27FC236}">
                <a16:creationId xmlns:a16="http://schemas.microsoft.com/office/drawing/2014/main" id="{D56EA1D3-691F-D24E-870D-2DED156160C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748152" y="1306679"/>
            <a:ext cx="4656302" cy="4642566"/>
          </a:xfrm>
          <a:prstGeom prst="rect">
            <a:avLst/>
          </a:prstGeom>
        </p:spPr>
      </p:pic>
      <p:pic>
        <p:nvPicPr>
          <p:cNvPr id="9" name="Audio Recording Mar 2, 2023 at 12:13:59 AM" descr="Audio Recording Mar 2, 2023 at 12:13:59 AM">
            <a:hlinkClick r:id="" action="ppaction://media"/>
            <a:extLst>
              <a:ext uri="{FF2B5EF4-FFF2-40B4-BE49-F238E27FC236}">
                <a16:creationId xmlns:a16="http://schemas.microsoft.com/office/drawing/2014/main" id="{48906C4F-72A8-DD4B-A090-988D2E15CE13}"/>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45200"/>
            <a:ext cx="812800" cy="812800"/>
          </a:xfrm>
          <a:prstGeom prst="rect">
            <a:avLst/>
          </a:prstGeom>
        </p:spPr>
      </p:pic>
      <p:pic>
        <p:nvPicPr>
          <p:cNvPr id="11" name="Picture 10">
            <a:extLst>
              <a:ext uri="{FF2B5EF4-FFF2-40B4-BE49-F238E27FC236}">
                <a16:creationId xmlns:a16="http://schemas.microsoft.com/office/drawing/2014/main" id="{924FC699-752C-67EF-E374-C3AD9D827D86}"/>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69275" y="5507271"/>
            <a:ext cx="2364774" cy="954667"/>
          </a:xfrm>
          <a:prstGeom prst="rect">
            <a:avLst/>
          </a:prstGeom>
        </p:spPr>
      </p:pic>
    </p:spTree>
    <p:extLst>
      <p:ext uri="{BB962C8B-B14F-4D97-AF65-F5344CB8AC3E}">
        <p14:creationId xmlns:p14="http://schemas.microsoft.com/office/powerpoint/2010/main" val="1965920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0272"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1696"/>
            <a:ext cx="9533101" cy="1610200"/>
          </a:xfrm>
          <a:prstGeom prst="rect">
            <a:avLst/>
          </a:prstGeom>
        </p:spPr>
      </p:pic>
      <p:sp>
        <p:nvSpPr>
          <p:cNvPr id="7" name="TextBox 6"/>
          <p:cNvSpPr txBox="1"/>
          <p:nvPr/>
        </p:nvSpPr>
        <p:spPr>
          <a:xfrm>
            <a:off x="3391941" y="601291"/>
            <a:ext cx="4535217" cy="523220"/>
          </a:xfrm>
          <a:prstGeom prst="rect">
            <a:avLst/>
          </a:prstGeom>
          <a:noFill/>
        </p:spPr>
        <p:txBody>
          <a:bodyPr wrap="none" rtlCol="0">
            <a:spAutoFit/>
          </a:bodyPr>
          <a:lstStyle/>
          <a:p>
            <a:pPr marL="0" algn="just" defTabSz="914400" rtl="1" eaLnBrk="1" latinLnBrk="0" hangingPunct="1"/>
            <a:r>
              <a:rPr lang="ar-SA" sz="2800" dirty="0">
                <a:solidFill>
                  <a:schemeClr val="bg1"/>
                </a:solidFill>
                <a:latin typeface="Alexandria Light" pitchFamily="2" charset="-78"/>
                <a:cs typeface="Alexandria Light" pitchFamily="2" charset="-78"/>
              </a:rPr>
              <a:t>كيف تعمل الأقمار الصناعية؟</a:t>
            </a:r>
          </a:p>
        </p:txBody>
      </p:sp>
      <p:sp>
        <p:nvSpPr>
          <p:cNvPr id="8" name="TextBox 7"/>
          <p:cNvSpPr txBox="1"/>
          <p:nvPr/>
        </p:nvSpPr>
        <p:spPr>
          <a:xfrm>
            <a:off x="128175" y="510832"/>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5</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6130119" y="2152569"/>
            <a:ext cx="5577617" cy="3271921"/>
          </a:xfrm>
          <a:prstGeom prst="rect">
            <a:avLst/>
          </a:prstGeom>
          <a:noFill/>
        </p:spPr>
        <p:txBody>
          <a:bodyPr wrap="square" rtlCol="0">
            <a:spAutoFit/>
          </a:bodyPr>
          <a:lstStyle/>
          <a:p>
            <a:pPr algn="just" rtl="1">
              <a:lnSpc>
                <a:spcPct val="150000"/>
              </a:lnSpc>
            </a:pPr>
            <a:r>
              <a:rPr lang="ar-EG" sz="2000" dirty="0">
                <a:solidFill>
                  <a:srgbClr val="333333"/>
                </a:solidFill>
                <a:effectLst/>
                <a:latin typeface="Alexandria Light" pitchFamily="2" charset="-78"/>
                <a:cs typeface="Alexandria Light" pitchFamily="2" charset="-78"/>
              </a:rPr>
              <a:t>يحتاج القمر الصناعي طوال فترة عمله إلى تعديل مداره والاتجاه الذي يشير إليه، لذلك تحتوي الأقمار الصناعية على صواريخ على متنها لهذا الغرض، وقد يتم إطلاق الصواريخ لتسريع القمر الصناعي ونقله إلى مدار أعلى أو لإبطائه وتحريكه إلى الأسفل، إن إطلاق الصواريخ على الجانب يغير الاتجاه الذي تشير إليه الأقمار الصناعية.</a:t>
            </a:r>
          </a:p>
        </p:txBody>
      </p:sp>
      <p:pic>
        <p:nvPicPr>
          <p:cNvPr id="11" name="Picture 10">
            <a:extLst>
              <a:ext uri="{FF2B5EF4-FFF2-40B4-BE49-F238E27FC236}">
                <a16:creationId xmlns:a16="http://schemas.microsoft.com/office/drawing/2014/main" id="{AAEE8989-D5BD-DA42-B2D5-5EBFCBF4DB0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19193" y="1880440"/>
            <a:ext cx="5345988" cy="3207593"/>
          </a:xfrm>
          <a:prstGeom prst="rect">
            <a:avLst/>
          </a:prstGeom>
        </p:spPr>
      </p:pic>
      <p:pic>
        <p:nvPicPr>
          <p:cNvPr id="10" name="Audio Recording Mar 2, 2023 at 12:15:11 AM" descr="Audio Recording Mar 2, 2023 at 12:15:11 AM">
            <a:hlinkClick r:id="" action="ppaction://media"/>
            <a:extLst>
              <a:ext uri="{FF2B5EF4-FFF2-40B4-BE49-F238E27FC236}">
                <a16:creationId xmlns:a16="http://schemas.microsoft.com/office/drawing/2014/main" id="{41D732CF-35DC-9C4A-AD33-B4FD86A46975}"/>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45200"/>
            <a:ext cx="812800" cy="812800"/>
          </a:xfrm>
          <a:prstGeom prst="rect">
            <a:avLst/>
          </a:prstGeom>
        </p:spPr>
      </p:pic>
      <p:pic>
        <p:nvPicPr>
          <p:cNvPr id="12" name="Picture 11">
            <a:extLst>
              <a:ext uri="{FF2B5EF4-FFF2-40B4-BE49-F238E27FC236}">
                <a16:creationId xmlns:a16="http://schemas.microsoft.com/office/drawing/2014/main" id="{1900A554-BA9E-A6B3-4427-C1E5B45D92AE}"/>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69275" y="5507271"/>
            <a:ext cx="2364774" cy="954667"/>
          </a:xfrm>
          <a:prstGeom prst="rect">
            <a:avLst/>
          </a:prstGeom>
        </p:spPr>
      </p:pic>
    </p:spTree>
    <p:extLst>
      <p:ext uri="{BB962C8B-B14F-4D97-AF65-F5344CB8AC3E}">
        <p14:creationId xmlns:p14="http://schemas.microsoft.com/office/powerpoint/2010/main" val="1086365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523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A2D7FC43-608C-1C42-8030-D70D9DCFA1E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8218" y="2074232"/>
            <a:ext cx="4476100" cy="2960753"/>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11696"/>
            <a:ext cx="9533101" cy="1610200"/>
          </a:xfrm>
          <a:prstGeom prst="rect">
            <a:avLst/>
          </a:prstGeom>
        </p:spPr>
      </p:pic>
      <p:sp>
        <p:nvSpPr>
          <p:cNvPr id="7" name="TextBox 6"/>
          <p:cNvSpPr txBox="1"/>
          <p:nvPr/>
        </p:nvSpPr>
        <p:spPr>
          <a:xfrm>
            <a:off x="3391941" y="601291"/>
            <a:ext cx="4535217" cy="523220"/>
          </a:xfrm>
          <a:prstGeom prst="rect">
            <a:avLst/>
          </a:prstGeom>
          <a:noFill/>
        </p:spPr>
        <p:txBody>
          <a:bodyPr wrap="none" rtlCol="0">
            <a:spAutoFit/>
          </a:bodyPr>
          <a:lstStyle/>
          <a:p>
            <a:pPr marL="0" algn="just" defTabSz="914400" rtl="1" eaLnBrk="1" latinLnBrk="0" hangingPunct="1"/>
            <a:r>
              <a:rPr lang="ar-SA" sz="2800" dirty="0">
                <a:solidFill>
                  <a:schemeClr val="bg1"/>
                </a:solidFill>
                <a:latin typeface="Alexandria Light" pitchFamily="2" charset="-78"/>
                <a:cs typeface="Alexandria Light" pitchFamily="2" charset="-78"/>
              </a:rPr>
              <a:t>كيف تعمل الأقمار الصناعية؟</a:t>
            </a:r>
          </a:p>
        </p:txBody>
      </p:sp>
      <p:sp>
        <p:nvSpPr>
          <p:cNvPr id="8" name="TextBox 7"/>
          <p:cNvSpPr txBox="1"/>
          <p:nvPr/>
        </p:nvSpPr>
        <p:spPr>
          <a:xfrm>
            <a:off x="128175" y="510832"/>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5</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5229922" y="1858053"/>
            <a:ext cx="6477149" cy="3737370"/>
          </a:xfrm>
          <a:prstGeom prst="rect">
            <a:avLst/>
          </a:prstGeom>
          <a:noFill/>
        </p:spPr>
        <p:txBody>
          <a:bodyPr wrap="square" rtlCol="0">
            <a:spAutoFit/>
          </a:bodyPr>
          <a:lstStyle/>
          <a:p>
            <a:pPr algn="just" rtl="1">
              <a:lnSpc>
                <a:spcPct val="150000"/>
              </a:lnSpc>
            </a:pPr>
            <a:r>
              <a:rPr lang="ar-EG" sz="2000" dirty="0">
                <a:solidFill>
                  <a:srgbClr val="333333"/>
                </a:solidFill>
                <a:effectLst/>
                <a:latin typeface="Alexandria Light" pitchFamily="2" charset="-78"/>
                <a:cs typeface="Alexandria Light" pitchFamily="2" charset="-78"/>
              </a:rPr>
              <a:t>وتأتي الطاقة التي تقوم بتشغيل الأقمار الصناعية من الخلايا الشمسية، وعندما يكون القمر الصناعي في ظل الأرض توفر البطاريات المساعدة الطاقة اللازمة لتشغيله.</a:t>
            </a:r>
          </a:p>
          <a:p>
            <a:pPr algn="just" rtl="1">
              <a:lnSpc>
                <a:spcPct val="150000"/>
              </a:lnSpc>
            </a:pPr>
            <a:r>
              <a:rPr lang="ar-EG" sz="2000" dirty="0">
                <a:solidFill>
                  <a:srgbClr val="333333"/>
                </a:solidFill>
                <a:effectLst/>
                <a:latin typeface="Alexandria Light" pitchFamily="2" charset="-78"/>
                <a:cs typeface="Alexandria Light" pitchFamily="2" charset="-78"/>
              </a:rPr>
              <a:t>ويتم تخزين المعلومات التي يجمعها القمر الصناعي في شكل إشارات إلكترونية يتم إرسالها عن طريق الراديو إلى المحطات الأرضية، وتحتوي العديد من الأقمار الصناعية على أجهزة حاسوب لتستقبل المعلومات وتخزنها وتنقلها وللتحكم أيضًا في تشغيل القمر الصناعي ومداره.</a:t>
            </a:r>
          </a:p>
        </p:txBody>
      </p:sp>
      <p:pic>
        <p:nvPicPr>
          <p:cNvPr id="10" name="Audio Recording Mar 2, 2023 at 12:16:49 AM" descr="Audio Recording Mar 2, 2023 at 12:16:49 AM">
            <a:hlinkClick r:id="" action="ppaction://media"/>
            <a:extLst>
              <a:ext uri="{FF2B5EF4-FFF2-40B4-BE49-F238E27FC236}">
                <a16:creationId xmlns:a16="http://schemas.microsoft.com/office/drawing/2014/main" id="{287609DA-E6BA-AA48-B05E-1D917095523F}"/>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101503"/>
            <a:ext cx="812800" cy="812800"/>
          </a:xfrm>
          <a:prstGeom prst="rect">
            <a:avLst/>
          </a:prstGeom>
        </p:spPr>
      </p:pic>
      <p:pic>
        <p:nvPicPr>
          <p:cNvPr id="11" name="Picture 10">
            <a:extLst>
              <a:ext uri="{FF2B5EF4-FFF2-40B4-BE49-F238E27FC236}">
                <a16:creationId xmlns:a16="http://schemas.microsoft.com/office/drawing/2014/main" id="{7096AB55-7460-51E3-2490-5B4B1110C78E}"/>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69275" y="5507271"/>
            <a:ext cx="2364774" cy="954667"/>
          </a:xfrm>
          <a:prstGeom prst="rect">
            <a:avLst/>
          </a:prstGeom>
        </p:spPr>
      </p:pic>
    </p:spTree>
    <p:extLst>
      <p:ext uri="{BB962C8B-B14F-4D97-AF65-F5344CB8AC3E}">
        <p14:creationId xmlns:p14="http://schemas.microsoft.com/office/powerpoint/2010/main" val="838569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264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1696"/>
            <a:ext cx="9533101" cy="1610200"/>
          </a:xfrm>
          <a:prstGeom prst="rect">
            <a:avLst/>
          </a:prstGeom>
        </p:spPr>
      </p:pic>
      <p:sp>
        <p:nvSpPr>
          <p:cNvPr id="7" name="TextBox 6"/>
          <p:cNvSpPr txBox="1"/>
          <p:nvPr/>
        </p:nvSpPr>
        <p:spPr>
          <a:xfrm>
            <a:off x="3360297" y="601291"/>
            <a:ext cx="4382931" cy="523220"/>
          </a:xfrm>
          <a:prstGeom prst="rect">
            <a:avLst/>
          </a:prstGeom>
          <a:noFill/>
        </p:spPr>
        <p:txBody>
          <a:bodyPr wrap="none" rtlCol="0">
            <a:spAutoFit/>
          </a:bodyPr>
          <a:lstStyle/>
          <a:p>
            <a:pPr marL="0" algn="just" defTabSz="914400" rtl="1" eaLnBrk="1" latinLnBrk="0" hangingPunct="1"/>
            <a:r>
              <a:rPr lang="ar-SA" sz="2800" dirty="0">
                <a:solidFill>
                  <a:schemeClr val="bg1"/>
                </a:solidFill>
                <a:latin typeface="Alexandria Light" pitchFamily="2" charset="-78"/>
                <a:cs typeface="Alexandria Light" pitchFamily="2" charset="-78"/>
              </a:rPr>
              <a:t>استخدامات الأقمار الصناعية</a:t>
            </a:r>
          </a:p>
        </p:txBody>
      </p:sp>
      <p:sp>
        <p:nvSpPr>
          <p:cNvPr id="8" name="TextBox 7"/>
          <p:cNvSpPr txBox="1"/>
          <p:nvPr/>
        </p:nvSpPr>
        <p:spPr>
          <a:xfrm>
            <a:off x="128174" y="510832"/>
            <a:ext cx="18069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5</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858645" y="2388254"/>
            <a:ext cx="10837276" cy="1890710"/>
          </a:xfrm>
          <a:prstGeom prst="rect">
            <a:avLst/>
          </a:prstGeom>
          <a:noFill/>
        </p:spPr>
        <p:txBody>
          <a:bodyPr wrap="square" rtlCol="0">
            <a:spAutoFit/>
          </a:bodyPr>
          <a:lstStyle/>
          <a:p>
            <a:pPr algn="just" rtl="1">
              <a:lnSpc>
                <a:spcPct val="150000"/>
              </a:lnSpc>
            </a:pPr>
            <a:r>
              <a:rPr lang="ar-EG" sz="2000" dirty="0">
                <a:solidFill>
                  <a:srgbClr val="333333"/>
                </a:solidFill>
                <a:effectLst/>
                <a:latin typeface="Alexandria Medium" pitchFamily="2" charset="-78"/>
                <a:cs typeface="Alexandria Medium" pitchFamily="2" charset="-78"/>
              </a:rPr>
              <a:t>البحث العلمي:</a:t>
            </a:r>
          </a:p>
          <a:p>
            <a:pPr algn="just" rtl="1">
              <a:lnSpc>
                <a:spcPct val="150000"/>
              </a:lnSpc>
            </a:pPr>
            <a:r>
              <a:rPr lang="ar-EG" sz="2000" dirty="0">
                <a:solidFill>
                  <a:srgbClr val="333333"/>
                </a:solidFill>
                <a:effectLst/>
                <a:latin typeface="Alexandria Light" pitchFamily="2" charset="-78"/>
                <a:cs typeface="Alexandria Light" pitchFamily="2" charset="-78"/>
              </a:rPr>
              <a:t>تم استخدام الأقمار الصناعية الأولى لدراسة الغلاف الجوي العلوي والفضاء الداخلي للأرض، كما وتدرس الأقمار الصناعية العلمية اليوم مجموعة كبيرة من الأجسام في الفضاء، ويمكن لمراصد الأقمار الصناعية التي تدور حول الأرض مراقبة الأجرام السماوية دون التداخل الناجم عن الغلاف الجوي للأرض.</a:t>
            </a:r>
          </a:p>
        </p:txBody>
      </p:sp>
      <p:pic>
        <p:nvPicPr>
          <p:cNvPr id="10" name="Audio Recording Mar 2, 2023 at 12:18:40 AM" descr="Audio Recording Mar 2, 2023 at 12:18:40 AM">
            <a:hlinkClick r:id="" action="ppaction://media"/>
            <a:extLst>
              <a:ext uri="{FF2B5EF4-FFF2-40B4-BE49-F238E27FC236}">
                <a16:creationId xmlns:a16="http://schemas.microsoft.com/office/drawing/2014/main" id="{3DB54AD3-9902-A845-BA8A-F0BF6248163A}"/>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69248"/>
            <a:ext cx="812800" cy="812800"/>
          </a:xfrm>
          <a:prstGeom prst="rect">
            <a:avLst/>
          </a:prstGeom>
        </p:spPr>
      </p:pic>
      <p:pic>
        <p:nvPicPr>
          <p:cNvPr id="11" name="Picture 10">
            <a:extLst>
              <a:ext uri="{FF2B5EF4-FFF2-40B4-BE49-F238E27FC236}">
                <a16:creationId xmlns:a16="http://schemas.microsoft.com/office/drawing/2014/main" id="{9585E64D-13EC-BD51-8904-68C3BE536FA4}"/>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69275" y="5507271"/>
            <a:ext cx="2364774" cy="954667"/>
          </a:xfrm>
          <a:prstGeom prst="rect">
            <a:avLst/>
          </a:prstGeom>
        </p:spPr>
      </p:pic>
    </p:spTree>
    <p:extLst>
      <p:ext uri="{BB962C8B-B14F-4D97-AF65-F5344CB8AC3E}">
        <p14:creationId xmlns:p14="http://schemas.microsoft.com/office/powerpoint/2010/main" val="437158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606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1696"/>
            <a:ext cx="9533101" cy="1610200"/>
          </a:xfrm>
          <a:prstGeom prst="rect">
            <a:avLst/>
          </a:prstGeom>
        </p:spPr>
      </p:pic>
      <p:sp>
        <p:nvSpPr>
          <p:cNvPr id="7" name="TextBox 6"/>
          <p:cNvSpPr txBox="1"/>
          <p:nvPr/>
        </p:nvSpPr>
        <p:spPr>
          <a:xfrm>
            <a:off x="3360297" y="601291"/>
            <a:ext cx="4382931" cy="523220"/>
          </a:xfrm>
          <a:prstGeom prst="rect">
            <a:avLst/>
          </a:prstGeom>
          <a:noFill/>
        </p:spPr>
        <p:txBody>
          <a:bodyPr wrap="none" rtlCol="0">
            <a:spAutoFit/>
          </a:bodyPr>
          <a:lstStyle/>
          <a:p>
            <a:pPr marL="0" algn="just" defTabSz="914400" rtl="1" eaLnBrk="1" latinLnBrk="0" hangingPunct="1"/>
            <a:r>
              <a:rPr lang="ar-SA" sz="2800" dirty="0">
                <a:solidFill>
                  <a:schemeClr val="bg1"/>
                </a:solidFill>
                <a:latin typeface="Alexandria Light" pitchFamily="2" charset="-78"/>
                <a:cs typeface="Alexandria Light" pitchFamily="2" charset="-78"/>
              </a:rPr>
              <a:t>استخدامات الأقمار الصناعية</a:t>
            </a:r>
          </a:p>
        </p:txBody>
      </p:sp>
      <p:sp>
        <p:nvSpPr>
          <p:cNvPr id="8" name="TextBox 7"/>
          <p:cNvSpPr txBox="1"/>
          <p:nvPr/>
        </p:nvSpPr>
        <p:spPr>
          <a:xfrm>
            <a:off x="128175" y="510832"/>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5</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1031627" y="1598504"/>
            <a:ext cx="10692310" cy="4195251"/>
          </a:xfrm>
          <a:prstGeom prst="rect">
            <a:avLst/>
          </a:prstGeom>
          <a:noFill/>
        </p:spPr>
        <p:txBody>
          <a:bodyPr wrap="square" rtlCol="0">
            <a:spAutoFit/>
          </a:bodyPr>
          <a:lstStyle/>
          <a:p>
            <a:pPr algn="just" rtl="1">
              <a:lnSpc>
                <a:spcPct val="150000"/>
              </a:lnSpc>
            </a:pPr>
            <a:r>
              <a:rPr lang="ar-EG" sz="2000" dirty="0">
                <a:solidFill>
                  <a:srgbClr val="333333"/>
                </a:solidFill>
                <a:effectLst/>
                <a:latin typeface="Alexandria Medium" pitchFamily="2" charset="-78"/>
                <a:cs typeface="Alexandria Medium" pitchFamily="2" charset="-78"/>
              </a:rPr>
              <a:t>مجال الاتصالات</a:t>
            </a:r>
          </a:p>
          <a:p>
            <a:pPr algn="just" rtl="1">
              <a:lnSpc>
                <a:spcPct val="150000"/>
              </a:lnSpc>
            </a:pPr>
            <a:r>
              <a:rPr lang="ar-EG" sz="2000" dirty="0">
                <a:solidFill>
                  <a:srgbClr val="333333"/>
                </a:solidFill>
                <a:effectLst/>
                <a:latin typeface="Alexandria Light" pitchFamily="2" charset="-78"/>
                <a:cs typeface="Alexandria Light" pitchFamily="2" charset="-78"/>
              </a:rPr>
              <a:t>كان التطبيق الرئيسي للأقمار الصناعية توفير روابط اتصالات بعيدة المدى، لذا تستخدم شركات الهاتف ومحطات التلفزيون والصحف والمجلات أقمار الاتصالات لنقل البيانات إلى أجزاء مختلفة من العالم، وتشكل مجموعة الأقمار الصناعية المستخدمة في الاتصال بين المحطات الأرضية نظام اتصالات عبر الأقمار الصناعية، قد توفر هذه الأنظمة اتصالات دولية مثل إنتل سات التي تضم حوالي 400 محطة أرضية موجودة في 150 دولة، أو توفر اتصالات محلية فقط كما يفعل نظام تيل سات الكندي، وبحلول نهاية القرن العشرين زادت قدرة الأقمار الصناعية بشكل كبير على التعامل مع إشارات الاتصالات وتم تطوير الشبكات الرقمية للخدمات المتكاملة لإنشاء نظام صوتي وبيانات ونص وفيديو عالمي.</a:t>
            </a:r>
          </a:p>
        </p:txBody>
      </p:sp>
      <p:pic>
        <p:nvPicPr>
          <p:cNvPr id="10" name="Audio Recording Mar 2, 2023 at 12:21:03 AM" descr="Audio Recording Mar 2, 2023 at 12:21:03 AM">
            <a:hlinkClick r:id="" action="ppaction://media"/>
            <a:extLst>
              <a:ext uri="{FF2B5EF4-FFF2-40B4-BE49-F238E27FC236}">
                <a16:creationId xmlns:a16="http://schemas.microsoft.com/office/drawing/2014/main" id="{6C5205F0-DA69-E647-8BBB-42FECE4D7FAF}"/>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51663"/>
            <a:ext cx="812800" cy="812800"/>
          </a:xfrm>
          <a:prstGeom prst="rect">
            <a:avLst/>
          </a:prstGeom>
        </p:spPr>
      </p:pic>
      <p:pic>
        <p:nvPicPr>
          <p:cNvPr id="11" name="Picture 10">
            <a:extLst>
              <a:ext uri="{FF2B5EF4-FFF2-40B4-BE49-F238E27FC236}">
                <a16:creationId xmlns:a16="http://schemas.microsoft.com/office/drawing/2014/main" id="{9DD82B8C-DC14-8DD8-D4A1-7FAA8EF39633}"/>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69275" y="5507271"/>
            <a:ext cx="2364774" cy="954667"/>
          </a:xfrm>
          <a:prstGeom prst="rect">
            <a:avLst/>
          </a:prstGeom>
        </p:spPr>
      </p:pic>
    </p:spTree>
    <p:extLst>
      <p:ext uri="{BB962C8B-B14F-4D97-AF65-F5344CB8AC3E}">
        <p14:creationId xmlns:p14="http://schemas.microsoft.com/office/powerpoint/2010/main" val="1644627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264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1696"/>
            <a:ext cx="9533101" cy="1610200"/>
          </a:xfrm>
          <a:prstGeom prst="rect">
            <a:avLst/>
          </a:prstGeom>
        </p:spPr>
      </p:pic>
      <p:sp>
        <p:nvSpPr>
          <p:cNvPr id="7" name="TextBox 6"/>
          <p:cNvSpPr txBox="1"/>
          <p:nvPr/>
        </p:nvSpPr>
        <p:spPr>
          <a:xfrm>
            <a:off x="3360297" y="601291"/>
            <a:ext cx="4382931" cy="523220"/>
          </a:xfrm>
          <a:prstGeom prst="rect">
            <a:avLst/>
          </a:prstGeom>
          <a:noFill/>
        </p:spPr>
        <p:txBody>
          <a:bodyPr wrap="none" rtlCol="0">
            <a:spAutoFit/>
          </a:bodyPr>
          <a:lstStyle/>
          <a:p>
            <a:pPr marL="0" algn="just" defTabSz="914400" rtl="1" eaLnBrk="1" latinLnBrk="0" hangingPunct="1"/>
            <a:r>
              <a:rPr lang="ar-SA" sz="2800" dirty="0">
                <a:solidFill>
                  <a:schemeClr val="bg1"/>
                </a:solidFill>
                <a:latin typeface="Alexandria Light" pitchFamily="2" charset="-78"/>
                <a:cs typeface="Alexandria Light" pitchFamily="2" charset="-78"/>
              </a:rPr>
              <a:t>استخدامات الأقمار الصناعية</a:t>
            </a:r>
          </a:p>
        </p:txBody>
      </p:sp>
      <p:sp>
        <p:nvSpPr>
          <p:cNvPr id="8" name="TextBox 7"/>
          <p:cNvSpPr txBox="1"/>
          <p:nvPr/>
        </p:nvSpPr>
        <p:spPr>
          <a:xfrm>
            <a:off x="128175" y="510832"/>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5</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869796" y="2388254"/>
            <a:ext cx="10692310" cy="1890710"/>
          </a:xfrm>
          <a:prstGeom prst="rect">
            <a:avLst/>
          </a:prstGeom>
          <a:noFill/>
        </p:spPr>
        <p:txBody>
          <a:bodyPr wrap="square" rtlCol="0">
            <a:spAutoFit/>
          </a:bodyPr>
          <a:lstStyle/>
          <a:p>
            <a:pPr algn="r" rtl="1">
              <a:lnSpc>
                <a:spcPct val="150000"/>
              </a:lnSpc>
            </a:pPr>
            <a:r>
              <a:rPr lang="ar-EG" sz="2000" dirty="0">
                <a:solidFill>
                  <a:srgbClr val="333333"/>
                </a:solidFill>
                <a:effectLst/>
                <a:latin typeface="Alexandria Medium" pitchFamily="2" charset="-78"/>
                <a:cs typeface="Alexandria Medium" pitchFamily="2" charset="-78"/>
              </a:rPr>
              <a:t>الأرصاد الجوية</a:t>
            </a:r>
          </a:p>
          <a:p>
            <a:pPr algn="just" rtl="1">
              <a:lnSpc>
                <a:spcPct val="150000"/>
              </a:lnSpc>
            </a:pPr>
            <a:r>
              <a:rPr lang="ar-EG" sz="2000" dirty="0">
                <a:solidFill>
                  <a:srgbClr val="333333"/>
                </a:solidFill>
                <a:effectLst/>
                <a:latin typeface="Alexandria Light" pitchFamily="2" charset="-78"/>
                <a:cs typeface="Alexandria Light" pitchFamily="2" charset="-78"/>
              </a:rPr>
              <a:t>تستخدم سواتل الأرصاد الجوية أدوات حساسة للغاية للحصول على بيانات لاستخدامها في نماذج الغلاف الجوي المولدة بالحاسوب والتي تشكل أساس التنبؤ الحديث بالطقس، وتستخدم المنظمة العالمية للأرصاد الجوية أقمارًا صناعية تعمل دوليًا.</a:t>
            </a:r>
          </a:p>
        </p:txBody>
      </p:sp>
      <p:pic>
        <p:nvPicPr>
          <p:cNvPr id="10" name="Audio Recording Mar 2, 2023 at 12:22:06 AM" descr="Audio Recording Mar 2, 2023 at 12:22:06 AM">
            <a:hlinkClick r:id="" action="ppaction://media"/>
            <a:extLst>
              <a:ext uri="{FF2B5EF4-FFF2-40B4-BE49-F238E27FC236}">
                <a16:creationId xmlns:a16="http://schemas.microsoft.com/office/drawing/2014/main" id="{43B44FD3-A868-CC49-982B-890375A55555}"/>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51663"/>
            <a:ext cx="812800" cy="812800"/>
          </a:xfrm>
          <a:prstGeom prst="rect">
            <a:avLst/>
          </a:prstGeom>
        </p:spPr>
      </p:pic>
      <p:pic>
        <p:nvPicPr>
          <p:cNvPr id="11" name="Picture 10">
            <a:extLst>
              <a:ext uri="{FF2B5EF4-FFF2-40B4-BE49-F238E27FC236}">
                <a16:creationId xmlns:a16="http://schemas.microsoft.com/office/drawing/2014/main" id="{29DEB358-14ED-ADFF-61C7-6FA85B7CE847}"/>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69275" y="5507271"/>
            <a:ext cx="2364774" cy="954667"/>
          </a:xfrm>
          <a:prstGeom prst="rect">
            <a:avLst/>
          </a:prstGeom>
        </p:spPr>
      </p:pic>
    </p:spTree>
    <p:extLst>
      <p:ext uri="{BB962C8B-B14F-4D97-AF65-F5344CB8AC3E}">
        <p14:creationId xmlns:p14="http://schemas.microsoft.com/office/powerpoint/2010/main" val="3451640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504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1696"/>
            <a:ext cx="9533101" cy="1610200"/>
          </a:xfrm>
          <a:prstGeom prst="rect">
            <a:avLst/>
          </a:prstGeom>
        </p:spPr>
      </p:pic>
      <p:sp>
        <p:nvSpPr>
          <p:cNvPr id="7" name="TextBox 6"/>
          <p:cNvSpPr txBox="1"/>
          <p:nvPr/>
        </p:nvSpPr>
        <p:spPr>
          <a:xfrm>
            <a:off x="3360297" y="601291"/>
            <a:ext cx="4382931" cy="523220"/>
          </a:xfrm>
          <a:prstGeom prst="rect">
            <a:avLst/>
          </a:prstGeom>
          <a:noFill/>
        </p:spPr>
        <p:txBody>
          <a:bodyPr wrap="none" rtlCol="0">
            <a:spAutoFit/>
          </a:bodyPr>
          <a:lstStyle/>
          <a:p>
            <a:pPr marL="0" algn="just" defTabSz="914400" rtl="1" eaLnBrk="1" latinLnBrk="0" hangingPunct="1"/>
            <a:r>
              <a:rPr lang="ar-SA" sz="2800" dirty="0">
                <a:solidFill>
                  <a:schemeClr val="bg1"/>
                </a:solidFill>
                <a:latin typeface="Alexandria Light" pitchFamily="2" charset="-78"/>
                <a:cs typeface="Alexandria Light" pitchFamily="2" charset="-78"/>
              </a:rPr>
              <a:t>استخدامات الأقمار الصناعية</a:t>
            </a:r>
          </a:p>
        </p:txBody>
      </p:sp>
      <p:sp>
        <p:nvSpPr>
          <p:cNvPr id="8" name="TextBox 7"/>
          <p:cNvSpPr txBox="1"/>
          <p:nvPr/>
        </p:nvSpPr>
        <p:spPr>
          <a:xfrm>
            <a:off x="128175" y="510832"/>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5</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755489" y="2161699"/>
            <a:ext cx="10692310" cy="2814040"/>
          </a:xfrm>
          <a:prstGeom prst="rect">
            <a:avLst/>
          </a:prstGeom>
          <a:noFill/>
        </p:spPr>
        <p:txBody>
          <a:bodyPr wrap="square" rtlCol="0">
            <a:spAutoFit/>
          </a:bodyPr>
          <a:lstStyle/>
          <a:p>
            <a:pPr algn="r" rtl="1">
              <a:lnSpc>
                <a:spcPct val="150000"/>
              </a:lnSpc>
            </a:pPr>
            <a:r>
              <a:rPr lang="ar-EG" sz="2000" dirty="0">
                <a:solidFill>
                  <a:srgbClr val="333333"/>
                </a:solidFill>
                <a:effectLst/>
                <a:latin typeface="Alexandria Medium" pitchFamily="2" charset="-78"/>
                <a:cs typeface="Alexandria Medium" pitchFamily="2" charset="-78"/>
              </a:rPr>
              <a:t>النقل والمواصلات</a:t>
            </a:r>
            <a:br>
              <a:rPr lang="ar-EG" sz="2000" dirty="0">
                <a:solidFill>
                  <a:srgbClr val="333333"/>
                </a:solidFill>
                <a:effectLst/>
                <a:latin typeface="Alexandria Medium" pitchFamily="2" charset="-78"/>
                <a:cs typeface="Alexandria Medium" pitchFamily="2" charset="-78"/>
              </a:rPr>
            </a:br>
            <a:r>
              <a:rPr lang="ar-EG" sz="2000" dirty="0">
                <a:solidFill>
                  <a:srgbClr val="333333"/>
                </a:solidFill>
                <a:effectLst/>
                <a:latin typeface="Alexandria Light" pitchFamily="2" charset="-78"/>
                <a:cs typeface="Alexandria Light" pitchFamily="2" charset="-78"/>
              </a:rPr>
              <a:t>من الممكن تحديد الموقع الدقيق للسفينة على الأرض باستخدام إشارات العديد من الأقمار الصناعية لحساب الموقع النسبي للسفينة والأقمار الصناعية، ويمكن للنظام الذي يستخدم إشارات شعاع الليزر تحديد المواضع في نطاق أقل من 2.5 سم، ويأخذ جهاز استقبال نظام تحديد المواقع العالمي المحمول باليد والذي يمكن استخدامه على متن سفينة أو طائرة أو على اليابسة إشارات من ثلاثة على الأقل من 24 قمراً صناعياً تدور حول الأرض ويربط بياناتها لتحديد موقع المستقبل.</a:t>
            </a:r>
          </a:p>
        </p:txBody>
      </p:sp>
      <p:pic>
        <p:nvPicPr>
          <p:cNvPr id="10" name="Audio Recording Mar 2, 2023 at 12:23:05 AM" descr="Audio Recording Mar 2, 2023 at 12:23:05 AM">
            <a:hlinkClick r:id="" action="ppaction://media"/>
            <a:extLst>
              <a:ext uri="{FF2B5EF4-FFF2-40B4-BE49-F238E27FC236}">
                <a16:creationId xmlns:a16="http://schemas.microsoft.com/office/drawing/2014/main" id="{A6D2DBE2-D9F3-234F-8692-0C47A6E39A16}"/>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041399" y="6154082"/>
            <a:ext cx="812800" cy="812800"/>
          </a:xfrm>
          <a:prstGeom prst="rect">
            <a:avLst/>
          </a:prstGeom>
        </p:spPr>
      </p:pic>
      <p:pic>
        <p:nvPicPr>
          <p:cNvPr id="11" name="Picture 10">
            <a:extLst>
              <a:ext uri="{FF2B5EF4-FFF2-40B4-BE49-F238E27FC236}">
                <a16:creationId xmlns:a16="http://schemas.microsoft.com/office/drawing/2014/main" id="{9CA3BCDD-05C2-2FBA-98CB-CE23C2707D03}"/>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69275" y="5507271"/>
            <a:ext cx="2364774" cy="954667"/>
          </a:xfrm>
          <a:prstGeom prst="rect">
            <a:avLst/>
          </a:prstGeom>
        </p:spPr>
      </p:pic>
    </p:spTree>
    <p:extLst>
      <p:ext uri="{BB962C8B-B14F-4D97-AF65-F5344CB8AC3E}">
        <p14:creationId xmlns:p14="http://schemas.microsoft.com/office/powerpoint/2010/main" val="108024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000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1696"/>
            <a:ext cx="9533101" cy="1610200"/>
          </a:xfrm>
          <a:prstGeom prst="rect">
            <a:avLst/>
          </a:prstGeom>
        </p:spPr>
      </p:pic>
      <p:sp>
        <p:nvSpPr>
          <p:cNvPr id="7" name="TextBox 6"/>
          <p:cNvSpPr txBox="1"/>
          <p:nvPr/>
        </p:nvSpPr>
        <p:spPr>
          <a:xfrm>
            <a:off x="3360297" y="601291"/>
            <a:ext cx="4382931" cy="523220"/>
          </a:xfrm>
          <a:prstGeom prst="rect">
            <a:avLst/>
          </a:prstGeom>
          <a:noFill/>
        </p:spPr>
        <p:txBody>
          <a:bodyPr wrap="none" rtlCol="0">
            <a:spAutoFit/>
          </a:bodyPr>
          <a:lstStyle/>
          <a:p>
            <a:pPr marL="0" algn="just" defTabSz="914400" rtl="1" eaLnBrk="1" latinLnBrk="0" hangingPunct="1"/>
            <a:r>
              <a:rPr lang="ar-SA" sz="2800" dirty="0">
                <a:solidFill>
                  <a:schemeClr val="bg1"/>
                </a:solidFill>
                <a:latin typeface="Alexandria Light" pitchFamily="2" charset="-78"/>
                <a:cs typeface="Alexandria Light" pitchFamily="2" charset="-78"/>
              </a:rPr>
              <a:t>استخدامات الأقمار الصناعية</a:t>
            </a:r>
          </a:p>
        </p:txBody>
      </p:sp>
      <p:sp>
        <p:nvSpPr>
          <p:cNvPr id="8" name="TextBox 7"/>
          <p:cNvSpPr txBox="1"/>
          <p:nvPr/>
        </p:nvSpPr>
        <p:spPr>
          <a:xfrm>
            <a:off x="128175" y="510832"/>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5</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755489" y="2149670"/>
            <a:ext cx="10692310" cy="2814040"/>
          </a:xfrm>
          <a:prstGeom prst="rect">
            <a:avLst/>
          </a:prstGeom>
          <a:noFill/>
        </p:spPr>
        <p:txBody>
          <a:bodyPr wrap="square" rtlCol="0">
            <a:spAutoFit/>
          </a:bodyPr>
          <a:lstStyle/>
          <a:p>
            <a:pPr algn="r" rtl="1">
              <a:lnSpc>
                <a:spcPct val="150000"/>
              </a:lnSpc>
            </a:pPr>
            <a:r>
              <a:rPr lang="ar-EG" sz="2000" dirty="0">
                <a:solidFill>
                  <a:srgbClr val="333333"/>
                </a:solidFill>
                <a:effectLst/>
                <a:latin typeface="Alexandria Medium" pitchFamily="2" charset="-78"/>
                <a:cs typeface="Alexandria Medium" pitchFamily="2" charset="-78"/>
              </a:rPr>
              <a:t>المسح الجيولوجي</a:t>
            </a:r>
          </a:p>
          <a:p>
            <a:pPr algn="just" rtl="1">
              <a:lnSpc>
                <a:spcPct val="150000"/>
              </a:lnSpc>
            </a:pPr>
            <a:br>
              <a:rPr lang="ar-EG" sz="2000" dirty="0">
                <a:solidFill>
                  <a:srgbClr val="333333"/>
                </a:solidFill>
                <a:effectLst/>
                <a:latin typeface="Alexandria Medium" pitchFamily="2" charset="-78"/>
                <a:cs typeface="Alexandria Medium" pitchFamily="2" charset="-78"/>
              </a:rPr>
            </a:br>
            <a:r>
              <a:rPr lang="ar-EG" sz="2000" dirty="0">
                <a:solidFill>
                  <a:srgbClr val="333333"/>
                </a:solidFill>
                <a:effectLst/>
                <a:latin typeface="Alexandria Light" pitchFamily="2" charset="-78"/>
                <a:cs typeface="Alexandria Light" pitchFamily="2" charset="-78"/>
              </a:rPr>
              <a:t>تُستخدم التقنيات التي تستخدمها الأقمار الصناعية للملاحة أيضًا لعمل خرائط دقيقة للمناطق النائية من الأرض، ويوفر نظام لاندسات</a:t>
            </a:r>
            <a:r>
              <a:rPr lang="en-US" sz="2000" dirty="0">
                <a:solidFill>
                  <a:srgbClr val="333333"/>
                </a:solidFill>
                <a:effectLst/>
                <a:latin typeface="Alexandria Light" pitchFamily="2" charset="-78"/>
                <a:cs typeface="Alexandria Light" pitchFamily="2" charset="-78"/>
              </a:rPr>
              <a:t> </a:t>
            </a:r>
            <a:r>
              <a:rPr lang="ar-EG" sz="2000" dirty="0">
                <a:solidFill>
                  <a:srgbClr val="333333"/>
                </a:solidFill>
                <a:effectLst/>
                <a:latin typeface="Alexandria Light" pitchFamily="2" charset="-78"/>
                <a:cs typeface="Alexandria Light" pitchFamily="2" charset="-78"/>
              </a:rPr>
              <a:t>الولايات المتحدة</a:t>
            </a:r>
            <a:r>
              <a:rPr lang="en-US" sz="2000" dirty="0">
                <a:solidFill>
                  <a:srgbClr val="333333"/>
                </a:solidFill>
                <a:effectLst/>
                <a:latin typeface="Alexandria Light" pitchFamily="2" charset="-78"/>
                <a:cs typeface="Alexandria Light" pitchFamily="2" charset="-78"/>
              </a:rPr>
              <a:t> </a:t>
            </a:r>
            <a:r>
              <a:rPr lang="en-US" sz="2000" dirty="0">
                <a:solidFill>
                  <a:srgbClr val="333333"/>
                </a:solidFill>
                <a:latin typeface="Alexandria Light" pitchFamily="2" charset="-78"/>
                <a:cs typeface="Alexandria Light" pitchFamily="2" charset="-78"/>
              </a:rPr>
              <a:t>Land Sat US </a:t>
            </a:r>
            <a:r>
              <a:rPr lang="ar-EG" sz="2000" dirty="0">
                <a:solidFill>
                  <a:srgbClr val="333333"/>
                </a:solidFill>
                <a:effectLst/>
                <a:latin typeface="Alexandria Light" pitchFamily="2" charset="-78"/>
                <a:cs typeface="Alexandria Light" pitchFamily="2" charset="-78"/>
              </a:rPr>
              <a:t>البيانات للمحطات الأرضية حول العالم، ويستخدم الجيولوجيون وغيرهم من المتخصصين هذه البيانات لاستكشاف المعادن والتنبؤ بالمحاصيل والسيطرة على الفيضانات والحفاظ على التربة وإدارة الأراضي.</a:t>
            </a:r>
          </a:p>
        </p:txBody>
      </p:sp>
      <p:pic>
        <p:nvPicPr>
          <p:cNvPr id="10" name="Audio Recording Mar 2, 2023 at 12:23:50 AM" descr="Audio Recording Mar 2, 2023 at 12:23:50 AM">
            <a:hlinkClick r:id="" action="ppaction://media"/>
            <a:extLst>
              <a:ext uri="{FF2B5EF4-FFF2-40B4-BE49-F238E27FC236}">
                <a16:creationId xmlns:a16="http://schemas.microsoft.com/office/drawing/2014/main" id="{BA0A511E-4BD1-1C44-A428-7354C0510660}"/>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041399" y="6097954"/>
            <a:ext cx="812800" cy="812800"/>
          </a:xfrm>
          <a:prstGeom prst="rect">
            <a:avLst/>
          </a:prstGeom>
        </p:spPr>
      </p:pic>
      <p:pic>
        <p:nvPicPr>
          <p:cNvPr id="11" name="Picture 10">
            <a:extLst>
              <a:ext uri="{FF2B5EF4-FFF2-40B4-BE49-F238E27FC236}">
                <a16:creationId xmlns:a16="http://schemas.microsoft.com/office/drawing/2014/main" id="{2135D842-5EB5-9D54-565A-8A837C006B3E}"/>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69275" y="5507271"/>
            <a:ext cx="2364774" cy="954667"/>
          </a:xfrm>
          <a:prstGeom prst="rect">
            <a:avLst/>
          </a:prstGeom>
        </p:spPr>
      </p:pic>
    </p:spTree>
    <p:extLst>
      <p:ext uri="{BB962C8B-B14F-4D97-AF65-F5344CB8AC3E}">
        <p14:creationId xmlns:p14="http://schemas.microsoft.com/office/powerpoint/2010/main" val="2342352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737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1696"/>
            <a:ext cx="9533101" cy="1610200"/>
          </a:xfrm>
          <a:prstGeom prst="rect">
            <a:avLst/>
          </a:prstGeom>
        </p:spPr>
      </p:pic>
      <p:sp>
        <p:nvSpPr>
          <p:cNvPr id="7" name="TextBox 6"/>
          <p:cNvSpPr txBox="1"/>
          <p:nvPr/>
        </p:nvSpPr>
        <p:spPr>
          <a:xfrm>
            <a:off x="3360297" y="601291"/>
            <a:ext cx="4382931" cy="523220"/>
          </a:xfrm>
          <a:prstGeom prst="rect">
            <a:avLst/>
          </a:prstGeom>
          <a:noFill/>
        </p:spPr>
        <p:txBody>
          <a:bodyPr wrap="none" rtlCol="0">
            <a:spAutoFit/>
          </a:bodyPr>
          <a:lstStyle/>
          <a:p>
            <a:pPr marL="0" algn="just" defTabSz="914400" rtl="1" eaLnBrk="1" latinLnBrk="0" hangingPunct="1"/>
            <a:r>
              <a:rPr lang="ar-SA" sz="2800" dirty="0">
                <a:solidFill>
                  <a:schemeClr val="bg1"/>
                </a:solidFill>
                <a:latin typeface="Alexandria Light" pitchFamily="2" charset="-78"/>
                <a:cs typeface="Alexandria Light" pitchFamily="2" charset="-78"/>
              </a:rPr>
              <a:t>استخدامات الأقمار الصناعية</a:t>
            </a:r>
          </a:p>
        </p:txBody>
      </p:sp>
      <p:sp>
        <p:nvSpPr>
          <p:cNvPr id="8" name="TextBox 7"/>
          <p:cNvSpPr txBox="1"/>
          <p:nvPr/>
        </p:nvSpPr>
        <p:spPr>
          <a:xfrm>
            <a:off x="128175" y="510832"/>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5</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847950" y="1737498"/>
            <a:ext cx="10692310" cy="5122364"/>
          </a:xfrm>
          <a:prstGeom prst="rect">
            <a:avLst/>
          </a:prstGeom>
          <a:noFill/>
        </p:spPr>
        <p:txBody>
          <a:bodyPr wrap="square" rtlCol="0">
            <a:spAutoFit/>
          </a:bodyPr>
          <a:lstStyle/>
          <a:p>
            <a:pPr algn="just" rtl="1">
              <a:lnSpc>
                <a:spcPct val="150000"/>
              </a:lnSpc>
            </a:pPr>
            <a:r>
              <a:rPr lang="ar-EG" sz="2000" dirty="0">
                <a:solidFill>
                  <a:srgbClr val="333333"/>
                </a:solidFill>
                <a:effectLst/>
                <a:latin typeface="Alexandria Medium" pitchFamily="2" charset="-78"/>
                <a:cs typeface="Alexandria Medium" pitchFamily="2" charset="-78"/>
              </a:rPr>
              <a:t>الاستخدامات العسكرية</a:t>
            </a:r>
            <a:endParaRPr lang="en-US" sz="2000" dirty="0">
              <a:solidFill>
                <a:srgbClr val="333333"/>
              </a:solidFill>
              <a:effectLst/>
              <a:latin typeface="Alexandria Medium" pitchFamily="2" charset="-78"/>
              <a:cs typeface="Alexandria Medium" pitchFamily="2" charset="-78"/>
            </a:endParaRPr>
          </a:p>
          <a:p>
            <a:pPr algn="just" rtl="1">
              <a:lnSpc>
                <a:spcPct val="150000"/>
              </a:lnSpc>
            </a:pPr>
            <a:br>
              <a:rPr lang="ar-EG" sz="2000" dirty="0">
                <a:solidFill>
                  <a:srgbClr val="333333"/>
                </a:solidFill>
                <a:effectLst/>
                <a:latin typeface="Alexandria Medium" pitchFamily="2" charset="-78"/>
                <a:cs typeface="Alexandria Medium" pitchFamily="2" charset="-78"/>
              </a:rPr>
            </a:br>
            <a:r>
              <a:rPr lang="ar-EG" sz="2000" dirty="0">
                <a:solidFill>
                  <a:srgbClr val="333333"/>
                </a:solidFill>
                <a:effectLst/>
                <a:latin typeface="Alexandria Light" pitchFamily="2" charset="-78"/>
                <a:cs typeface="Alexandria Light" pitchFamily="2" charset="-78"/>
              </a:rPr>
              <a:t>تستخدم الدول المراقبة العسكرية والاستطلاع أو أقمار التجسس لمراقبة نشاط الدول الأخرى، وقد التقط البعض بما في ذلك الولايات المتحدة بيج بيرد والأقمار الصناعية كوزموس السوفيتية صوراً لمثل هذا النشاط العسكري.</a:t>
            </a:r>
          </a:p>
          <a:p>
            <a:pPr algn="just" rtl="1">
              <a:lnSpc>
                <a:spcPct val="150000"/>
              </a:lnSpc>
            </a:pPr>
            <a:r>
              <a:rPr lang="ar-EG" sz="2000" dirty="0">
                <a:solidFill>
                  <a:srgbClr val="333333"/>
                </a:solidFill>
                <a:effectLst/>
                <a:latin typeface="Alexandria Light" pitchFamily="2" charset="-78"/>
                <a:cs typeface="Alexandria Light" pitchFamily="2" charset="-78"/>
              </a:rPr>
              <a:t>وفي أواخر القرن العشرين بذلت كل من الولايات المتحدة والاتحاد السوفيتي قبل تفككهما جهودًا لتطوير أقمار صناعية قاتلة مصممة لتدمير المركبات الفضائية والأقمار الصناعية للعدو، كما قاموا بالتحقيق في إمكانية تسليح محطات فضائية بأسلحة متطورة لتدمير أهداف بعيدة مثل الصواريخ النووية للعدو.</a:t>
            </a:r>
          </a:p>
          <a:p>
            <a:pPr algn="r" rtl="1">
              <a:lnSpc>
                <a:spcPct val="150000"/>
              </a:lnSpc>
            </a:pPr>
            <a:br>
              <a:rPr lang="ar-EG" sz="2000" dirty="0">
                <a:solidFill>
                  <a:srgbClr val="333333"/>
                </a:solidFill>
                <a:effectLst/>
                <a:latin typeface="Alexandria Light" pitchFamily="2" charset="-78"/>
                <a:cs typeface="Alexandria Light" pitchFamily="2" charset="-78"/>
              </a:rPr>
            </a:br>
            <a:endParaRPr lang="ar-EG" sz="2000" dirty="0">
              <a:solidFill>
                <a:srgbClr val="333333"/>
              </a:solidFill>
              <a:effectLst/>
              <a:latin typeface="Alexandria Light" pitchFamily="2" charset="-78"/>
              <a:cs typeface="Alexandria Light" pitchFamily="2" charset="-78"/>
            </a:endParaRPr>
          </a:p>
        </p:txBody>
      </p:sp>
      <p:pic>
        <p:nvPicPr>
          <p:cNvPr id="10" name="Audio Recording Mar 2, 2023 at 12:24:52 AM" descr="Audio Recording Mar 2, 2023 at 12:24:52 AM">
            <a:hlinkClick r:id="" action="ppaction://media"/>
            <a:extLst>
              <a:ext uri="{FF2B5EF4-FFF2-40B4-BE49-F238E27FC236}">
                <a16:creationId xmlns:a16="http://schemas.microsoft.com/office/drawing/2014/main" id="{AEEB0248-2ADF-ED48-B055-BD3875CE213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993668" y="6095291"/>
            <a:ext cx="812800" cy="812800"/>
          </a:xfrm>
          <a:prstGeom prst="rect">
            <a:avLst/>
          </a:prstGeom>
        </p:spPr>
      </p:pic>
      <p:pic>
        <p:nvPicPr>
          <p:cNvPr id="11" name="Picture 10">
            <a:extLst>
              <a:ext uri="{FF2B5EF4-FFF2-40B4-BE49-F238E27FC236}">
                <a16:creationId xmlns:a16="http://schemas.microsoft.com/office/drawing/2014/main" id="{2730A44B-4D34-A5FB-C795-EFB9862057E7}"/>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69275" y="5507271"/>
            <a:ext cx="2364774" cy="954667"/>
          </a:xfrm>
          <a:prstGeom prst="rect">
            <a:avLst/>
          </a:prstGeom>
        </p:spPr>
      </p:pic>
    </p:spTree>
    <p:extLst>
      <p:ext uri="{BB962C8B-B14F-4D97-AF65-F5344CB8AC3E}">
        <p14:creationId xmlns:p14="http://schemas.microsoft.com/office/powerpoint/2010/main" val="4216012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561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1696"/>
            <a:ext cx="9533101" cy="1610200"/>
          </a:xfrm>
          <a:prstGeom prst="rect">
            <a:avLst/>
          </a:prstGeom>
        </p:spPr>
      </p:pic>
      <p:sp>
        <p:nvSpPr>
          <p:cNvPr id="7" name="TextBox 6"/>
          <p:cNvSpPr txBox="1"/>
          <p:nvPr/>
        </p:nvSpPr>
        <p:spPr>
          <a:xfrm>
            <a:off x="3360297" y="601291"/>
            <a:ext cx="4382931" cy="523220"/>
          </a:xfrm>
          <a:prstGeom prst="rect">
            <a:avLst/>
          </a:prstGeom>
          <a:noFill/>
        </p:spPr>
        <p:txBody>
          <a:bodyPr wrap="none" rtlCol="0">
            <a:spAutoFit/>
          </a:bodyPr>
          <a:lstStyle/>
          <a:p>
            <a:pPr marL="0" algn="just" defTabSz="914400" rtl="1" eaLnBrk="1" latinLnBrk="0" hangingPunct="1"/>
            <a:r>
              <a:rPr lang="ar-SA" sz="2800" dirty="0">
                <a:solidFill>
                  <a:schemeClr val="bg1"/>
                </a:solidFill>
                <a:latin typeface="Alexandria Light" pitchFamily="2" charset="-78"/>
                <a:cs typeface="Alexandria Light" pitchFamily="2" charset="-78"/>
              </a:rPr>
              <a:t>استخدامات الأقمار الصناعية</a:t>
            </a:r>
          </a:p>
        </p:txBody>
      </p:sp>
      <p:sp>
        <p:nvSpPr>
          <p:cNvPr id="8" name="TextBox 7"/>
          <p:cNvSpPr txBox="1"/>
          <p:nvPr/>
        </p:nvSpPr>
        <p:spPr>
          <a:xfrm>
            <a:off x="128175" y="510832"/>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5</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847950" y="1737498"/>
            <a:ext cx="10692310" cy="2352375"/>
          </a:xfrm>
          <a:prstGeom prst="rect">
            <a:avLst/>
          </a:prstGeom>
          <a:noFill/>
        </p:spPr>
        <p:txBody>
          <a:bodyPr wrap="square" rtlCol="0">
            <a:spAutoFit/>
          </a:bodyPr>
          <a:lstStyle/>
          <a:p>
            <a:pPr algn="just" rtl="1">
              <a:lnSpc>
                <a:spcPct val="150000"/>
              </a:lnSpc>
            </a:pPr>
            <a:r>
              <a:rPr lang="ar-EG" sz="2000" dirty="0">
                <a:solidFill>
                  <a:srgbClr val="333333"/>
                </a:solidFill>
                <a:effectLst/>
                <a:latin typeface="Alexandria Medium" pitchFamily="2" charset="-78"/>
                <a:cs typeface="Alexandria Medium" pitchFamily="2" charset="-78"/>
              </a:rPr>
              <a:t>الأقمار الصناعية الموجهة</a:t>
            </a:r>
          </a:p>
          <a:p>
            <a:pPr algn="just" rtl="1">
              <a:lnSpc>
                <a:spcPct val="150000"/>
              </a:lnSpc>
            </a:pPr>
            <a:br>
              <a:rPr lang="ar-EG" sz="2000" dirty="0">
                <a:solidFill>
                  <a:srgbClr val="333333"/>
                </a:solidFill>
                <a:effectLst/>
                <a:latin typeface="Alexandria Medium" pitchFamily="2" charset="-78"/>
                <a:cs typeface="Alexandria Medium" pitchFamily="2" charset="-78"/>
              </a:rPr>
            </a:br>
            <a:r>
              <a:rPr lang="ar-EG" sz="2000" dirty="0">
                <a:solidFill>
                  <a:srgbClr val="333333"/>
                </a:solidFill>
                <a:effectLst/>
                <a:latin typeface="Alexandria Light" pitchFamily="2" charset="-78"/>
                <a:cs typeface="Alexandria Light" pitchFamily="2" charset="-78"/>
              </a:rPr>
              <a:t>بدأت الأقمار الصناعية التجريبية مع فوستوك 1 السوفيتي والذي تم إطلاقه في عام 1961 مع راكب واحد، وطورت كل من الولايات المتحدة والاتحاد السوفيتي لاحقًا محطات فضائية مأهولة بما في ذلك محطة سكاي لاب الأمريكية ومحطات سالي وت ومير السوفيتية ومحطة الفضاء الدولية.</a:t>
            </a:r>
          </a:p>
        </p:txBody>
      </p:sp>
      <p:pic>
        <p:nvPicPr>
          <p:cNvPr id="10" name="Audio Recording Mar 2, 2023 at 12:25:55 AM" descr="Audio Recording Mar 2, 2023 at 12:25:55 AM">
            <a:hlinkClick r:id="" action="ppaction://media"/>
            <a:extLst>
              <a:ext uri="{FF2B5EF4-FFF2-40B4-BE49-F238E27FC236}">
                <a16:creationId xmlns:a16="http://schemas.microsoft.com/office/drawing/2014/main" id="{2F987257-E651-3B44-80BE-A20437815325}"/>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45200"/>
            <a:ext cx="812800" cy="812800"/>
          </a:xfrm>
          <a:prstGeom prst="rect">
            <a:avLst/>
          </a:prstGeom>
        </p:spPr>
      </p:pic>
      <p:pic>
        <p:nvPicPr>
          <p:cNvPr id="11" name="Picture 10">
            <a:extLst>
              <a:ext uri="{FF2B5EF4-FFF2-40B4-BE49-F238E27FC236}">
                <a16:creationId xmlns:a16="http://schemas.microsoft.com/office/drawing/2014/main" id="{59660AAC-2EC7-9E93-143D-D5E4CD435F29}"/>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69275" y="5507271"/>
            <a:ext cx="2364774" cy="954667"/>
          </a:xfrm>
          <a:prstGeom prst="rect">
            <a:avLst/>
          </a:prstGeom>
        </p:spPr>
      </p:pic>
    </p:spTree>
    <p:extLst>
      <p:ext uri="{BB962C8B-B14F-4D97-AF65-F5344CB8AC3E}">
        <p14:creationId xmlns:p14="http://schemas.microsoft.com/office/powerpoint/2010/main" val="3875692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556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95BE54C2-98E7-DC47-A2A3-4AF97F391842}"/>
              </a:ext>
            </a:extLst>
          </p:cNvPr>
          <p:cNvSpPr txBox="1"/>
          <p:nvPr/>
        </p:nvSpPr>
        <p:spPr>
          <a:xfrm>
            <a:off x="502473" y="2476944"/>
            <a:ext cx="11198343" cy="1442446"/>
          </a:xfrm>
          <a:prstGeom prst="rect">
            <a:avLst/>
          </a:prstGeom>
          <a:noFill/>
        </p:spPr>
        <p:txBody>
          <a:bodyPr wrap="square">
            <a:spAutoFit/>
          </a:bodyPr>
          <a:lstStyle/>
          <a:p>
            <a:pPr marL="0" algn="just" defTabSz="914400" rtl="1" eaLnBrk="1" latinLnBrk="0" hangingPunct="1">
              <a:lnSpc>
                <a:spcPts val="3580"/>
              </a:lnSpc>
            </a:pPr>
            <a:r>
              <a:rPr lang="ar-SA" sz="2400" dirty="0">
                <a:latin typeface="Alexandria Light" pitchFamily="2" charset="-78"/>
                <a:cs typeface="Alexandria Light" pitchFamily="2" charset="-78"/>
              </a:rPr>
              <a:t>تعرفنا في هذه المحاضرة على تاريخ التليفزيون وتطوره وأنظمة البث التليفزيوني وتطورها، ثم تعرفنا على الأقمار الصناعية وكيفية عملها ووظائفها وتركيبها من الداخل وعلاقتها بمجال الاتصالات والإعلام</a:t>
            </a:r>
            <a:endParaRPr lang="ar-SA" sz="2200" dirty="0">
              <a:latin typeface="Alexandria Light" pitchFamily="2" charset="-78"/>
              <a:cs typeface="Alexandria Light" pitchFamily="2" charset="-78"/>
            </a:endParaRPr>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75156" y="-14990"/>
            <a:ext cx="10532100" cy="1610200"/>
          </a:xfrm>
          <a:prstGeom prst="rect">
            <a:avLst/>
          </a:prstGeom>
        </p:spPr>
      </p:pic>
      <p:sp>
        <p:nvSpPr>
          <p:cNvPr id="7" name="TextBox 6"/>
          <p:cNvSpPr txBox="1"/>
          <p:nvPr/>
        </p:nvSpPr>
        <p:spPr>
          <a:xfrm>
            <a:off x="2693097" y="569998"/>
            <a:ext cx="7400593" cy="523220"/>
          </a:xfrm>
          <a:prstGeom prst="rect">
            <a:avLst/>
          </a:prstGeom>
          <a:noFill/>
        </p:spPr>
        <p:txBody>
          <a:bodyPr wrap="square" rtlCol="0">
            <a:spAutoFit/>
          </a:bodyPr>
          <a:lstStyle/>
          <a:p>
            <a:pPr marL="0" algn="ctr" defTabSz="914400" rtl="1" eaLnBrk="1" latinLnBrk="0" hangingPunct="1"/>
            <a:r>
              <a:rPr lang="ar-EG" sz="2800" dirty="0">
                <a:solidFill>
                  <a:schemeClr val="bg1"/>
                </a:solidFill>
                <a:effectLst/>
                <a:latin typeface="Alexandria Medium" pitchFamily="2" charset="-78"/>
                <a:cs typeface="Alexandria Medium" pitchFamily="2" charset="-78"/>
              </a:rPr>
              <a:t>الخاتمــــــة</a:t>
            </a:r>
            <a:endParaRPr lang="ar-SA" sz="2800" dirty="0">
              <a:solidFill>
                <a:schemeClr val="bg1"/>
              </a:solidFill>
              <a:effectLst/>
              <a:latin typeface="Alexandria Medium" pitchFamily="2" charset="-78"/>
              <a:cs typeface="Alexandria Medium" pitchFamily="2" charset="-78"/>
            </a:endParaRPr>
          </a:p>
        </p:txBody>
      </p:sp>
      <p:sp>
        <p:nvSpPr>
          <p:cNvPr id="8" name="TextBox 7"/>
          <p:cNvSpPr txBox="1"/>
          <p:nvPr/>
        </p:nvSpPr>
        <p:spPr>
          <a:xfrm>
            <a:off x="129704" y="528500"/>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5</a:t>
            </a:r>
            <a:endParaRPr lang="en-US" sz="2800" dirty="0">
              <a:solidFill>
                <a:srgbClr val="FF9518"/>
              </a:solidFill>
              <a:latin typeface="Alexandria Light" pitchFamily="2" charset="-78"/>
              <a:cs typeface="Alexandria Light" pitchFamily="2" charset="-78"/>
            </a:endParaRPr>
          </a:p>
        </p:txBody>
      </p:sp>
      <p:pic>
        <p:nvPicPr>
          <p:cNvPr id="9" name="Audio Recording Mar 2, 2023 at 12:27:12 AM" descr="Audio Recording Mar 2, 2023 at 12:27:12 AM">
            <a:hlinkClick r:id="" action="ppaction://media"/>
            <a:extLst>
              <a:ext uri="{FF2B5EF4-FFF2-40B4-BE49-F238E27FC236}">
                <a16:creationId xmlns:a16="http://schemas.microsoft.com/office/drawing/2014/main" id="{C80BE857-8732-0742-B58F-B19DCB0FF52B}"/>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154082"/>
            <a:ext cx="812800" cy="812800"/>
          </a:xfrm>
          <a:prstGeom prst="rect">
            <a:avLst/>
          </a:prstGeom>
        </p:spPr>
      </p:pic>
      <p:pic>
        <p:nvPicPr>
          <p:cNvPr id="10" name="Picture 9">
            <a:extLst>
              <a:ext uri="{FF2B5EF4-FFF2-40B4-BE49-F238E27FC236}">
                <a16:creationId xmlns:a16="http://schemas.microsoft.com/office/drawing/2014/main" id="{C675DF30-DC97-292C-C6A2-095B0E3C2FF5}"/>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69275" y="5507271"/>
            <a:ext cx="2364774" cy="954667"/>
          </a:xfrm>
          <a:prstGeom prst="rect">
            <a:avLst/>
          </a:prstGeom>
        </p:spPr>
      </p:pic>
    </p:spTree>
    <p:extLst>
      <p:ext uri="{BB962C8B-B14F-4D97-AF65-F5344CB8AC3E}">
        <p14:creationId xmlns:p14="http://schemas.microsoft.com/office/powerpoint/2010/main" val="2315511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0400"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Light" pitchFamily="2" charset="-78"/>
            </a:endParaRPr>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dirty="0">
                <a:solidFill>
                  <a:schemeClr val="bg1"/>
                </a:solidFill>
                <a:latin typeface="Alexandria Light" pitchFamily="2" charset="-78"/>
                <a:cs typeface="Alexandria Light"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Light"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9846207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DF97AAE9-3138-4C94-A48F-A4C9FA4E1BE9}"/>
</file>

<file path=docProps/app.xml><?xml version="1.0" encoding="utf-8"?>
<Properties xmlns="http://schemas.openxmlformats.org/officeDocument/2006/extended-properties" xmlns:vt="http://schemas.openxmlformats.org/officeDocument/2006/docPropsVTypes">
  <TotalTime>494</TotalTime>
  <Words>2784</Words>
  <Application>Microsoft Macintosh PowerPoint</Application>
  <PresentationFormat>Widescreen</PresentationFormat>
  <Paragraphs>162</Paragraphs>
  <Slides>42</Slides>
  <Notes>4</Notes>
  <HiddenSlides>0</HiddenSlides>
  <MMClips>41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Alexandria ExtraBold</vt:lpstr>
      <vt:lpstr>Alexandria Light</vt:lpstr>
      <vt:lpstr>Alexandria Medium</vt:lpstr>
      <vt:lpstr>Alexandria SemiBold</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george latif</cp:lastModifiedBy>
  <cp:revision>33</cp:revision>
  <dcterms:created xsi:type="dcterms:W3CDTF">2023-04-29T09:08:00Z</dcterms:created>
  <dcterms:modified xsi:type="dcterms:W3CDTF">2025-03-03T22:10:41Z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