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5" r:id="rId3"/>
    <p:sldId id="259" r:id="rId4"/>
    <p:sldId id="261" r:id="rId5"/>
    <p:sldId id="262" r:id="rId6"/>
    <p:sldId id="264" r:id="rId7"/>
    <p:sldId id="306" r:id="rId8"/>
    <p:sldId id="307" r:id="rId9"/>
    <p:sldId id="308" r:id="rId10"/>
    <p:sldId id="265" r:id="rId11"/>
    <p:sldId id="309" r:id="rId12"/>
    <p:sldId id="266" r:id="rId13"/>
    <p:sldId id="310" r:id="rId14"/>
    <p:sldId id="311" r:id="rId15"/>
    <p:sldId id="312" r:id="rId16"/>
    <p:sldId id="313" r:id="rId17"/>
    <p:sldId id="314" r:id="rId18"/>
    <p:sldId id="267" r:id="rId19"/>
    <p:sldId id="315" r:id="rId20"/>
    <p:sldId id="316" r:id="rId21"/>
    <p:sldId id="317" r:id="rId22"/>
    <p:sldId id="269" r:id="rId23"/>
    <p:sldId id="318" r:id="rId24"/>
    <p:sldId id="270" r:id="rId25"/>
    <p:sldId id="271" r:id="rId26"/>
    <p:sldId id="319" r:id="rId27"/>
    <p:sldId id="320" r:id="rId28"/>
    <p:sldId id="272" r:id="rId29"/>
    <p:sldId id="274" r:id="rId30"/>
    <p:sldId id="275" r:id="rId31"/>
    <p:sldId id="276" r:id="rId32"/>
    <p:sldId id="322" r:id="rId33"/>
    <p:sldId id="277" r:id="rId34"/>
    <p:sldId id="323" r:id="rId35"/>
    <p:sldId id="324" r:id="rId36"/>
    <p:sldId id="325" r:id="rId37"/>
    <p:sldId id="326" r:id="rId38"/>
    <p:sldId id="29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Walaa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995710" y="3159395"/>
            <a:ext cx="25474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Market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FFFF00"/>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dirty="0"/>
              <a:t>6.1	Introduction to Market Risk</a:t>
            </a:r>
          </a:p>
          <a:p>
            <a:pPr marL="0" indent="0">
              <a:buNone/>
            </a:pPr>
            <a:r>
              <a:rPr lang="en-US" dirty="0"/>
              <a:t>6.2	Basics of Financial Instruments</a:t>
            </a:r>
          </a:p>
          <a:p>
            <a:pPr marL="0" indent="0">
              <a:buNone/>
            </a:pPr>
            <a:r>
              <a:rPr lang="en-US" dirty="0"/>
              <a:t>6.3	Trading</a:t>
            </a:r>
          </a:p>
          <a:p>
            <a:pPr marL="0" indent="0">
              <a:buNone/>
            </a:pPr>
            <a:r>
              <a:rPr lang="en-US" dirty="0">
                <a:highlight>
                  <a:srgbClr val="C0C0C0"/>
                </a:highlight>
              </a:rPr>
              <a:t>6.4	Market Risk Measurement and Management</a:t>
            </a:r>
          </a:p>
          <a:p>
            <a:pPr marL="0" indent="0">
              <a:buNone/>
            </a:pPr>
            <a:endParaRPr lang="en-US" dirty="0"/>
          </a:p>
        </p:txBody>
      </p:sp>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215968" cy="523220"/>
          </a:xfrm>
          <a:prstGeom prst="rect">
            <a:avLst/>
          </a:prstGeom>
          <a:noFill/>
        </p:spPr>
        <p:txBody>
          <a:bodyPr wrap="square" rtlCol="0">
            <a:spAutoFit/>
          </a:bodyPr>
          <a:lstStyle/>
          <a:p>
            <a:r>
              <a:rPr lang="en-US" sz="2800" dirty="0">
                <a:solidFill>
                  <a:schemeClr val="bg1"/>
                </a:solidFill>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45741" y="1794563"/>
            <a:ext cx="11586962" cy="3970318"/>
          </a:xfrm>
          <a:prstGeom prst="rect">
            <a:avLst/>
          </a:prstGeom>
        </p:spPr>
        <p:txBody>
          <a:bodyPr wrap="square">
            <a:spAutoFit/>
          </a:bodyPr>
          <a:lstStyle/>
          <a:p>
            <a:pPr marL="285750" indent="-285750" algn="just">
              <a:buFont typeface="Wingdings" panose="05000000000000000000" pitchFamily="2" charset="2"/>
              <a:buChar char="§"/>
            </a:pPr>
            <a:r>
              <a:rPr lang="en-US" sz="2800" dirty="0"/>
              <a:t>Market risk arises from the trading activities of banks and is a consequence  of movements in market prices.</a:t>
            </a:r>
          </a:p>
          <a:p>
            <a:pPr marL="285750" indent="-285750" algn="just">
              <a:buFont typeface="Wingdings" panose="05000000000000000000" pitchFamily="2" charset="2"/>
              <a:buChar char="§"/>
            </a:pPr>
            <a:r>
              <a:rPr lang="en-US" sz="2800" dirty="0"/>
              <a:t>Market risk affects all financial instruments and can be general market  risk, which reflects the market movements of all comparable financial  instruments, or a specific risk, which reflects the risk that an individual  financial instrument moves in day-to-day trading.</a:t>
            </a:r>
          </a:p>
          <a:p>
            <a:pPr marL="285750" indent="-285750" algn="just">
              <a:buFont typeface="Wingdings" panose="05000000000000000000" pitchFamily="2" charset="2"/>
              <a:buChar char="§"/>
            </a:pPr>
            <a:r>
              <a:rPr lang="en-US" sz="2800" dirty="0"/>
              <a:t>The basic financial instruments are currencies, equities, bonds, loans,  commodities, and derivatives. Banks can take either a long or a short  position in financial instruments.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67618"/>
            <a:ext cx="10515600" cy="5009345"/>
          </a:xfrm>
        </p:spPr>
        <p:txBody>
          <a:bodyPr>
            <a:normAutofit/>
          </a:bodyPr>
          <a:lstStyle/>
          <a:p>
            <a:pPr marL="514350" indent="-514350" algn="just">
              <a:buAutoNum type="arabicPeriod"/>
            </a:pPr>
            <a:r>
              <a:rPr lang="en-US" b="1" dirty="0">
                <a:solidFill>
                  <a:srgbClr val="FF0000"/>
                </a:solidFill>
                <a:highlight>
                  <a:srgbClr val="00FFFF"/>
                </a:highlight>
              </a:rPr>
              <a:t>Introduction to Market Risk:</a:t>
            </a:r>
          </a:p>
          <a:p>
            <a:pPr marL="0" indent="0" algn="just">
              <a:buNone/>
            </a:pPr>
            <a:endParaRPr lang="en-US" dirty="0">
              <a:solidFill>
                <a:srgbClr val="FF0000"/>
              </a:solidFill>
              <a:highlight>
                <a:srgbClr val="FFFF00"/>
              </a:highlight>
            </a:endParaRPr>
          </a:p>
          <a:p>
            <a:pPr marL="0" indent="0" algn="just">
              <a:buNone/>
            </a:pPr>
            <a:r>
              <a:rPr lang="en-US" b="1" dirty="0">
                <a:highlight>
                  <a:srgbClr val="FFFF00"/>
                </a:highlight>
              </a:rPr>
              <a:t>Market risk</a:t>
            </a:r>
            <a:r>
              <a:rPr lang="en-US" dirty="0"/>
              <a:t> has two components: a general market risk that affects similar financial  assets  or  financial  markets  and  a  specific  risk  that  affects  only  individual financial assets. General market risk or systematic risk is the risk of an adverse movement in market prices that is applied across a range of assets. </a:t>
            </a:r>
            <a:r>
              <a:rPr lang="en-US" b="1" dirty="0">
                <a:highlight>
                  <a:srgbClr val="FFFF00"/>
                </a:highlight>
              </a:rPr>
              <a:t>Specific risk </a:t>
            </a:r>
            <a:r>
              <a:rPr lang="en-US" dirty="0"/>
              <a:t>is the risk of an adverse movement in the price of an  individual asset due to factors that apply only to that security or issuer and is not related to the general movement of the markets. </a:t>
            </a:r>
          </a:p>
        </p:txBody>
      </p:sp>
    </p:spTree>
    <p:extLst>
      <p:ext uri="{BB962C8B-B14F-4D97-AF65-F5344CB8AC3E}">
        <p14:creationId xmlns:p14="http://schemas.microsoft.com/office/powerpoint/2010/main" val="3563169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3046"/>
            <a:ext cx="10515600" cy="5543917"/>
          </a:xfrm>
        </p:spPr>
        <p:txBody>
          <a:bodyPr>
            <a:normAutofit/>
          </a:bodyPr>
          <a:lstStyle/>
          <a:p>
            <a:pPr marL="0" indent="0" algn="just">
              <a:buNone/>
            </a:pPr>
            <a:r>
              <a:rPr lang="en-US" b="1" dirty="0">
                <a:solidFill>
                  <a:srgbClr val="FF0000"/>
                </a:solidFill>
                <a:highlight>
                  <a:srgbClr val="00FFFF"/>
                </a:highlight>
              </a:rPr>
              <a:t>2. Basics of Financial Instruments:</a:t>
            </a:r>
          </a:p>
          <a:p>
            <a:pPr marL="0" indent="0" algn="just">
              <a:buNone/>
            </a:pPr>
            <a:r>
              <a:rPr lang="en-US" dirty="0"/>
              <a:t>Basic financial assets are also called financial products or financial instruments. Banks use financial instruments for trading purposes and to hedge their financial activities. These financial instruments are considered “plain-vanilla” products because they are relatively simple and do not have complex features. </a:t>
            </a:r>
          </a:p>
          <a:p>
            <a:pPr marL="0" indent="0" algn="just">
              <a:buNone/>
            </a:pPr>
            <a:r>
              <a:rPr lang="en-US" dirty="0"/>
              <a:t>For instance, common stocks and corporate bonds are both considered plain-vanilla financial instruments.  Banks trade both plain-vanilla and complex products, with many complex products that can be broken down into two or more simpler products. New  financial  instruments  usually  remix  already  existing,  plain-vanilla  instruments into more complex structures, requiring sophisticated pricing and legal structures.</a:t>
            </a:r>
          </a:p>
          <a:p>
            <a:pPr marL="0" indent="0" algn="just">
              <a:buNone/>
            </a:pPr>
            <a:endParaRPr lang="en-US" dirty="0"/>
          </a:p>
        </p:txBody>
      </p:sp>
    </p:spTree>
    <p:extLst>
      <p:ext uri="{BB962C8B-B14F-4D97-AF65-F5344CB8AC3E}">
        <p14:creationId xmlns:p14="http://schemas.microsoft.com/office/powerpoint/2010/main" val="429308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5423" y="351692"/>
            <a:ext cx="11563642" cy="6330462"/>
          </a:xfrm>
        </p:spPr>
        <p:txBody>
          <a:bodyPr>
            <a:normAutofit/>
          </a:bodyPr>
          <a:lstStyle/>
          <a:p>
            <a:pPr marL="0" indent="0" algn="just">
              <a:buNone/>
            </a:pPr>
            <a:r>
              <a:rPr lang="en-US" dirty="0">
                <a:solidFill>
                  <a:srgbClr val="FF0000"/>
                </a:solidFill>
              </a:rPr>
              <a:t>1.   Currencies</a:t>
            </a:r>
          </a:p>
          <a:p>
            <a:pPr marL="0" indent="0" algn="just">
              <a:buNone/>
            </a:pPr>
            <a:r>
              <a:rPr lang="en-US" dirty="0"/>
              <a:t>Most countries (or groups of countries) have their own currency (i.e., money).They control its supply through their central bank or a similar institution. </a:t>
            </a:r>
          </a:p>
          <a:p>
            <a:pPr marL="0" indent="0" algn="just">
              <a:buNone/>
            </a:pPr>
            <a:r>
              <a:rPr lang="en-US" dirty="0"/>
              <a:t>In foreign exchange transactions, one currency is exchanged for another currency. Banking institutions engage in foreign exchange transactions for a wide variety of reasons. For example, they may be conducting operations out-side their home country, requiring them to have cash on hand in a foreign currency to fulfill their obligations in that country. </a:t>
            </a:r>
          </a:p>
          <a:p>
            <a:pPr marL="0" indent="0" algn="just">
              <a:buNone/>
            </a:pPr>
            <a:r>
              <a:rPr lang="en-US" dirty="0"/>
              <a:t>Exchange rates reflect the relative value of one currency in relation to another currency. For instance, if the exchange rate between the GBP (British pound) and the USD (United States dollar) is 1.50, this means that for each GBP you receive, you must pay USD 1.50. It also means that for each USD you receive, you must pay GBP 0.67 (= 1.5/1.0).</a:t>
            </a:r>
          </a:p>
          <a:p>
            <a:pPr marL="0" indent="0" algn="just">
              <a:buNone/>
            </a:pPr>
            <a:endParaRPr lang="en-US" dirty="0"/>
          </a:p>
        </p:txBody>
      </p:sp>
    </p:spTree>
    <p:extLst>
      <p:ext uri="{BB962C8B-B14F-4D97-AF65-F5344CB8AC3E}">
        <p14:creationId xmlns:p14="http://schemas.microsoft.com/office/powerpoint/2010/main" val="410394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3218"/>
            <a:ext cx="10515600" cy="5923745"/>
          </a:xfrm>
        </p:spPr>
        <p:txBody>
          <a:bodyPr>
            <a:normAutofit lnSpcReduction="10000"/>
          </a:bodyPr>
          <a:lstStyle/>
          <a:p>
            <a:pPr marL="0" indent="0" algn="just">
              <a:buNone/>
            </a:pPr>
            <a:r>
              <a:rPr lang="en-US" dirty="0"/>
              <a:t>It is common to refer to the different exchange rates of one currency against other currencies in terms of spot exchange rates or spot cross rates. </a:t>
            </a:r>
            <a:r>
              <a:rPr lang="en-US" dirty="0">
                <a:highlight>
                  <a:srgbClr val="FFFF00"/>
                </a:highlight>
              </a:rPr>
              <a:t>Spot exchange rates </a:t>
            </a:r>
            <a:r>
              <a:rPr lang="en-US" dirty="0"/>
              <a:t>are so-called when a currency is quoted against the home currency (e.g., USD in the United States), whereas </a:t>
            </a:r>
            <a:r>
              <a:rPr lang="en-US" dirty="0">
                <a:highlight>
                  <a:srgbClr val="FFFF00"/>
                </a:highlight>
              </a:rPr>
              <a:t>spot cross rates</a:t>
            </a:r>
            <a:r>
              <a:rPr lang="en-US" dirty="0"/>
              <a:t> denote any currency quoted against any other where the home currency is not involved.</a:t>
            </a:r>
          </a:p>
          <a:p>
            <a:pPr marL="0" indent="0" algn="just">
              <a:buNone/>
            </a:pPr>
            <a:endParaRPr lang="en-US" dirty="0"/>
          </a:p>
          <a:p>
            <a:pPr marL="0" indent="0" algn="just">
              <a:buNone/>
            </a:pPr>
            <a:r>
              <a:rPr lang="en-US" dirty="0"/>
              <a:t> Figure 6.1 shows the major exchange rates from September 2014. The table expresses the value of six major currencies against each other and is interpreted as follows: For one unit of the column currency, you must pay the amount shown in the appropriate row. So, on that date, one GBP was worth USD 1.6388, CAD 1.7931, EUR 1.2683, and so on. This implies that one  USD  was  worth  GBP  0.6102  (=  1.0/1.6388),  CAD  was  worth  GBP 0.5576 (= 1.0/1.7931), and one EUR was worth GBP 0.7884 (= 1.0/1.2683).</a:t>
            </a:r>
          </a:p>
        </p:txBody>
      </p:sp>
    </p:spTree>
    <p:extLst>
      <p:ext uri="{BB962C8B-B14F-4D97-AF65-F5344CB8AC3E}">
        <p14:creationId xmlns:p14="http://schemas.microsoft.com/office/powerpoint/2010/main" val="3382744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D25FBFF-5C14-4D92-B6FE-3ED99C174607}"/>
              </a:ext>
            </a:extLst>
          </p:cNvPr>
          <p:cNvPicPr>
            <a:picLocks noGrp="1" noChangeAspect="1"/>
          </p:cNvPicPr>
          <p:nvPr>
            <p:ph idx="1"/>
          </p:nvPr>
        </p:nvPicPr>
        <p:blipFill>
          <a:blip r:embed="rId2"/>
          <a:stretch>
            <a:fillRect/>
          </a:stretch>
        </p:blipFill>
        <p:spPr>
          <a:xfrm>
            <a:off x="643467" y="1029885"/>
            <a:ext cx="10905066" cy="479822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4116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E92C6-4968-454F-B6E1-E79EDAE69A8B}"/>
              </a:ext>
            </a:extLst>
          </p:cNvPr>
          <p:cNvSpPr>
            <a:spLocks noGrp="1"/>
          </p:cNvSpPr>
          <p:nvPr>
            <p:ph idx="1"/>
          </p:nvPr>
        </p:nvSpPr>
        <p:spPr>
          <a:xfrm>
            <a:off x="450166" y="365760"/>
            <a:ext cx="10903634" cy="5811203"/>
          </a:xfrm>
        </p:spPr>
        <p:txBody>
          <a:bodyPr/>
          <a:lstStyle/>
          <a:p>
            <a:pPr marL="0" indent="0" algn="just">
              <a:lnSpc>
                <a:spcPct val="100000"/>
              </a:lnSpc>
              <a:buNone/>
            </a:pPr>
            <a:r>
              <a:rPr lang="en-US" sz="2400" b="1" u="sng" dirty="0"/>
              <a:t>There are multiple factors that influence exchange rates. Key factors include</a:t>
            </a:r>
            <a:r>
              <a:rPr lang="en-US" sz="2400" dirty="0"/>
              <a:t> </a:t>
            </a:r>
            <a:r>
              <a:rPr lang="en-US" sz="2400" u="sng" dirty="0"/>
              <a:t>inflation rates, political changes and instability, and currency regimes. </a:t>
            </a:r>
            <a:r>
              <a:rPr lang="en-US" sz="2400" dirty="0"/>
              <a:t>Currency regimes determine to what extent a country or its government manages its currency relative to other currencies. Governments may fix their exchange rates, whereby they attempt to keep the relative value of their currency fixed versus another currency or a basket of representative currencies, or float their exchange rates, whereby the relative value of the currency is determined by general market forces.</a:t>
            </a:r>
          </a:p>
          <a:p>
            <a:pPr marL="0" indent="0" algn="just">
              <a:lnSpc>
                <a:spcPct val="100000"/>
              </a:lnSpc>
              <a:buNone/>
            </a:pPr>
            <a:endParaRPr lang="en-US" sz="2400" dirty="0"/>
          </a:p>
          <a:p>
            <a:pPr marL="0" indent="0" algn="just">
              <a:lnSpc>
                <a:spcPct val="100000"/>
              </a:lnSpc>
              <a:buNone/>
            </a:pPr>
            <a:r>
              <a:rPr lang="en-US" sz="2400" dirty="0"/>
              <a:t>When banks trade currencies with each other, they sometimes act as a broker on behalf of their clients who need to secure foreign currency to pay their bills. Many large multinational banks also actively trade currencies as principals with other banks with the hope of profiting from exchange rate movements.</a:t>
            </a:r>
          </a:p>
          <a:p>
            <a:pPr marL="0" indent="0">
              <a:buNone/>
            </a:pPr>
            <a:endParaRPr lang="en-US" dirty="0"/>
          </a:p>
        </p:txBody>
      </p:sp>
    </p:spTree>
    <p:extLst>
      <p:ext uri="{BB962C8B-B14F-4D97-AF65-F5344CB8AC3E}">
        <p14:creationId xmlns:p14="http://schemas.microsoft.com/office/powerpoint/2010/main" val="1390501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79828"/>
            <a:ext cx="11563643" cy="6246055"/>
          </a:xfrm>
        </p:spPr>
        <p:txBody>
          <a:bodyPr>
            <a:normAutofit/>
          </a:bodyPr>
          <a:lstStyle/>
          <a:p>
            <a:pPr marL="0" indent="0" algn="just">
              <a:buNone/>
            </a:pPr>
            <a:r>
              <a:rPr lang="en-US" dirty="0">
                <a:solidFill>
                  <a:srgbClr val="FF0000"/>
                </a:solidFill>
              </a:rPr>
              <a:t>2.   Fixed Income Instruments</a:t>
            </a:r>
          </a:p>
          <a:p>
            <a:pPr marL="0" indent="0" algn="just">
              <a:buNone/>
            </a:pPr>
            <a:r>
              <a:rPr lang="en-US" dirty="0"/>
              <a:t>Two of the most commonly referred to and traded fixed income instruments are loans and bonds. Loans and bonds are legally binding contracts through which the borrower (also referred to as the issuer of the bond or loan) borrows the principal amount specified in the bond or loan from an investor and in exchange pays a specified amount of interest, usually at regular intervals. The interest rate referenced in the contract is usually referred to as the coupon rate or nominal rate. This rate may be fixed or floating.</a:t>
            </a:r>
          </a:p>
          <a:p>
            <a:pPr marL="0" indent="0" algn="just">
              <a:buNone/>
            </a:pPr>
            <a:endParaRPr lang="en-US" dirty="0"/>
          </a:p>
          <a:p>
            <a:pPr marL="0" indent="0" algn="just">
              <a:buNone/>
            </a:pPr>
            <a:r>
              <a:rPr lang="en-US" dirty="0"/>
              <a:t>For a plain-vanilla fixed income instrument, the amount of money the borrower receives is set on the day of the bond’s issuance and will remain the same and not be affected by changes in the inflation or exchange rates that can happen over the life of the bond or loan. There are complex fixed income instruments that adjust the interest payments, and, in some cases, even the principal payments, to inflation rates.</a:t>
            </a:r>
          </a:p>
        </p:txBody>
      </p:sp>
    </p:spTree>
    <p:extLst>
      <p:ext uri="{BB962C8B-B14F-4D97-AF65-F5344CB8AC3E}">
        <p14:creationId xmlns:p14="http://schemas.microsoft.com/office/powerpoint/2010/main" val="4283310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D7823D2-2358-4917-A5E1-3AFAF3F4D99F}"/>
              </a:ext>
            </a:extLst>
          </p:cNvPr>
          <p:cNvSpPr>
            <a:spLocks noGrp="1"/>
          </p:cNvSpPr>
          <p:nvPr>
            <p:ph idx="1"/>
          </p:nvPr>
        </p:nvSpPr>
        <p:spPr>
          <a:xfrm>
            <a:off x="247344" y="215448"/>
            <a:ext cx="4394232" cy="5756049"/>
          </a:xfrm>
        </p:spPr>
        <p:txBody>
          <a:bodyPr>
            <a:normAutofit fontScale="92500"/>
          </a:bodyPr>
          <a:lstStyle/>
          <a:p>
            <a:pPr marL="0" indent="0" algn="just">
              <a:buNone/>
            </a:pPr>
            <a:r>
              <a:rPr lang="en-US" sz="2400" b="1" dirty="0"/>
              <a:t>EXAMPLE</a:t>
            </a:r>
          </a:p>
          <a:p>
            <a:pPr marL="0" indent="0" algn="just">
              <a:buNone/>
            </a:pPr>
            <a:r>
              <a:rPr lang="en-US" sz="2400" dirty="0"/>
              <a:t>Acme Inc. issues a five-year bond to a group of investors. With the bond, the company borrows USD 100 million at a fixed interest rate of 3% per annum. Each year, the company will make one interest payment of 3% * USD 100 million, or USD 3 million, to those investors who purchased and hold the bonds in accordance with their ownership interest. Five years from now, the company will make the last interest payment and repay the principal, the borrowed amount, of USD 100 million. Figure 6.2 shows the direction and size of these flows.</a:t>
            </a:r>
          </a:p>
          <a:p>
            <a:pPr marL="0" indent="0" algn="just">
              <a:buNone/>
            </a:pPr>
            <a:endParaRPr lang="en-US" sz="2400" dirty="0"/>
          </a:p>
          <a:p>
            <a:pPr marL="0" indent="0">
              <a:buNone/>
            </a:pPr>
            <a:endParaRPr lang="en-US" sz="1900" dirty="0"/>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9CD5A7FD-B494-40F1-8CB3-A50ACCA92735}"/>
              </a:ext>
            </a:extLst>
          </p:cNvPr>
          <p:cNvPicPr>
            <a:picLocks noChangeAspect="1"/>
          </p:cNvPicPr>
          <p:nvPr/>
        </p:nvPicPr>
        <p:blipFill>
          <a:blip r:embed="rId2"/>
          <a:stretch>
            <a:fillRect/>
          </a:stretch>
        </p:blipFill>
        <p:spPr>
          <a:xfrm>
            <a:off x="4968925" y="323557"/>
            <a:ext cx="6579607" cy="6239249"/>
          </a:xfrm>
          <a:prstGeom prst="rect">
            <a:avLst/>
          </a:prstGeom>
        </p:spPr>
      </p:pic>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667633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Once issued, most loans and bonds have fixed terms. That is, the coupon rate and the maturity date will not change, and so the size and timing of the loan payments are fixed. </a:t>
            </a:r>
          </a:p>
          <a:p>
            <a:pPr marL="0" indent="0" algn="just">
              <a:buNone/>
            </a:pPr>
            <a:r>
              <a:rPr lang="en-US" dirty="0"/>
              <a:t>The value of loans and bonds is affected by the interest rate, and the </a:t>
            </a:r>
          </a:p>
          <a:p>
            <a:pPr marL="0" indent="0" algn="just">
              <a:buNone/>
            </a:pPr>
            <a:r>
              <a:rPr lang="en-US" dirty="0"/>
              <a:t>interest rate is driven primarily by three factors: </a:t>
            </a:r>
          </a:p>
          <a:p>
            <a:pPr marL="0" indent="0" algn="just">
              <a:buNone/>
            </a:pPr>
            <a:r>
              <a:rPr lang="en-US" dirty="0"/>
              <a:t>1.   The interest rate of an equivalent risk-free fixed income instrument </a:t>
            </a:r>
          </a:p>
          <a:p>
            <a:pPr marL="0" indent="0" algn="just">
              <a:buNone/>
            </a:pPr>
            <a:r>
              <a:rPr lang="en-US" dirty="0"/>
              <a:t>2.   The creditworthiness of the borrower or default risk </a:t>
            </a:r>
          </a:p>
          <a:p>
            <a:pPr marL="0" indent="0" algn="just">
              <a:buNone/>
            </a:pPr>
            <a:r>
              <a:rPr lang="en-US" dirty="0"/>
              <a:t>3.   The time to maturity</a:t>
            </a:r>
          </a:p>
        </p:txBody>
      </p:sp>
    </p:spTree>
    <p:extLst>
      <p:ext uri="{BB962C8B-B14F-4D97-AF65-F5344CB8AC3E}">
        <p14:creationId xmlns:p14="http://schemas.microsoft.com/office/powerpoint/2010/main" val="3990047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51692"/>
            <a:ext cx="10515600" cy="5825271"/>
          </a:xfrm>
        </p:spPr>
        <p:txBody>
          <a:bodyPr>
            <a:normAutofit/>
          </a:bodyPr>
          <a:lstStyle/>
          <a:p>
            <a:pPr marL="0" indent="0" algn="just">
              <a:buNone/>
            </a:pPr>
            <a:r>
              <a:rPr lang="en-US" dirty="0"/>
              <a:t>If the interest rate increases, the value of the loan decreases, because for a fixed-rate bond, the fixed value of the future payments is worth less in present value terms. If the interest rate decreases, the value of the loan increases because the fixed value of the future payments is worth more in present value terms. Hence, loans and bonds are interest rate-sensitive instruments, and their value will fluctuate as interest rates change. </a:t>
            </a:r>
          </a:p>
          <a:p>
            <a:pPr marL="0" indent="0" algn="just">
              <a:buNone/>
            </a:pPr>
            <a:r>
              <a:rPr lang="en-US" dirty="0"/>
              <a:t>There are also floating-rate bonds and loans where the interest rate and, consequently, the interest payments mirror an index that reflects the level of interest rates. When rates increase, the interest rate on the bond increases as well, and the value of the bond may remain unchanged. Investors should be careful to understand all the characteristics of the bond they may be considering investing in before actually buying the bond.</a:t>
            </a:r>
          </a:p>
        </p:txBody>
      </p:sp>
    </p:spTree>
    <p:extLst>
      <p:ext uri="{BB962C8B-B14F-4D97-AF65-F5344CB8AC3E}">
        <p14:creationId xmlns:p14="http://schemas.microsoft.com/office/powerpoint/2010/main" val="138007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b="1" dirty="0"/>
              <a:t>EXAMPLE</a:t>
            </a:r>
          </a:p>
          <a:p>
            <a:pPr marL="0" indent="0" algn="just">
              <a:buNone/>
            </a:pPr>
            <a:r>
              <a:rPr lang="en-US" sz="2200" dirty="0"/>
              <a:t>When the interest rate is 5%, then the value of USD 100 one year from now is not worth USD 100, but only USD 95.24, because investing USD 95.24 at 5% interest will grow the amount to USD 100. Similarly, when the interest rate increases to 10%, the same USD 100 one year from now is worth only USD 90.91, because investing USD 90.91 at 10% interest will grow the amount to USD 100.</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330798B1-D6AA-4E02-A49F-D463C41DF511}"/>
              </a:ext>
            </a:extLst>
          </p:cNvPr>
          <p:cNvPicPr>
            <a:picLocks noChangeAspect="1"/>
          </p:cNvPicPr>
          <p:nvPr/>
        </p:nvPicPr>
        <p:blipFill>
          <a:blip r:embed="rId2"/>
          <a:stretch>
            <a:fillRect/>
          </a:stretch>
        </p:blipFill>
        <p:spPr>
          <a:xfrm>
            <a:off x="281353" y="2119086"/>
            <a:ext cx="11629293" cy="4410301"/>
          </a:xfrm>
          <a:prstGeom prst="rect">
            <a:avLst/>
          </a:prstGeom>
        </p:spPr>
      </p:pic>
    </p:spTree>
    <p:extLst>
      <p:ext uri="{BB962C8B-B14F-4D97-AF65-F5344CB8AC3E}">
        <p14:creationId xmlns:p14="http://schemas.microsoft.com/office/powerpoint/2010/main" val="3166358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dirty="0"/>
              <a:t>In practice, a risk-free fixed income product would typically be a government bond, which may be considered to have no credit or default risk. If there is any risk of default, the interest rate must be adjusted with a premium that reflects the risk of default It should be noted that the concept of government issued securities being risk-free is now being questioned by regulators and investors around the world. With countries experiencing extreme stress as a result of the financial crisis (e.g., the Greek debt crisis), and countries such as Italy, Portugal, Ireland and others requiring international attention to resolve increasing debt, sovereign issued debt instruments are no longer thought to be without risk.</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053840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dirty="0"/>
              <a:t>The interest rate depends on several factors, including inflation, the general level of economic activity, the political and economic stability of the country where the issuer is located, and time to maturity. In general, the longer the maturity of the loans or bonds, the higher the interest rate. The explanation is simple: To lend money for a longer time, the lender needs more compensation for the risk of holding the instrument longer, which increases the level of uncertainty. Linking interest rates with maturity creates a yield curve, as shown in Figure 6.4</a:t>
            </a:r>
          </a:p>
          <a:p>
            <a:pPr marL="0" indent="0" algn="just">
              <a:buNone/>
            </a:pPr>
            <a:endParaRPr lang="en-US" sz="2200" dirty="0"/>
          </a:p>
        </p:txBody>
      </p:sp>
      <p:pic>
        <p:nvPicPr>
          <p:cNvPr id="17" name="Picture 16">
            <a:extLst>
              <a:ext uri="{FF2B5EF4-FFF2-40B4-BE49-F238E27FC236}">
                <a16:creationId xmlns:a16="http://schemas.microsoft.com/office/drawing/2014/main" id="{C43EA01B-A311-4D8F-A82E-417ADFB5A75B}"/>
              </a:ext>
            </a:extLst>
          </p:cNvPr>
          <p:cNvPicPr>
            <a:picLocks noChangeAspect="1"/>
          </p:cNvPicPr>
          <p:nvPr/>
        </p:nvPicPr>
        <p:blipFill>
          <a:blip r:embed="rId2"/>
          <a:stretch>
            <a:fillRect/>
          </a:stretch>
        </p:blipFill>
        <p:spPr>
          <a:xfrm>
            <a:off x="1645920" y="2562226"/>
            <a:ext cx="9312812" cy="4148064"/>
          </a:xfrm>
          <a:prstGeom prst="rect">
            <a:avLst/>
          </a:prstGeom>
        </p:spPr>
      </p:pic>
    </p:spTree>
    <p:extLst>
      <p:ext uri="{BB962C8B-B14F-4D97-AF65-F5344CB8AC3E}">
        <p14:creationId xmlns:p14="http://schemas.microsoft.com/office/powerpoint/2010/main" val="794360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02E4-8E15-49B4-B930-DA1B2903DFA6}"/>
              </a:ext>
            </a:extLst>
          </p:cNvPr>
          <p:cNvSpPr>
            <a:spLocks noGrp="1"/>
          </p:cNvSpPr>
          <p:nvPr>
            <p:ph idx="1"/>
          </p:nvPr>
        </p:nvSpPr>
        <p:spPr>
          <a:xfrm>
            <a:off x="838200" y="618978"/>
            <a:ext cx="10515600" cy="5557985"/>
          </a:xfrm>
        </p:spPr>
        <p:txBody>
          <a:bodyPr/>
          <a:lstStyle/>
          <a:p>
            <a:pPr marL="0" indent="0" algn="just">
              <a:buNone/>
            </a:pPr>
            <a:r>
              <a:rPr lang="en-US" dirty="0"/>
              <a:t>Banks trade </a:t>
            </a:r>
            <a:r>
              <a:rPr lang="en-US" dirty="0">
                <a:highlight>
                  <a:srgbClr val="FFFF00"/>
                </a:highlight>
              </a:rPr>
              <a:t>bonds </a:t>
            </a:r>
            <a:r>
              <a:rPr lang="en-US" dirty="0"/>
              <a:t>with each other to manage their liquidity, to profit from price appreciation due to changes in interest rates, or to manage their earning assets.</a:t>
            </a:r>
          </a:p>
          <a:p>
            <a:pPr marL="0" indent="0" algn="just">
              <a:buNone/>
            </a:pPr>
            <a:endParaRPr lang="en-US" dirty="0"/>
          </a:p>
          <a:p>
            <a:pPr marL="0" indent="0" algn="just">
              <a:buNone/>
            </a:pPr>
            <a:r>
              <a:rPr lang="en-US" dirty="0"/>
              <a:t>Banks trade </a:t>
            </a:r>
            <a:r>
              <a:rPr lang="en-US" dirty="0">
                <a:highlight>
                  <a:srgbClr val="FFFF00"/>
                </a:highlight>
              </a:rPr>
              <a:t>loans</a:t>
            </a:r>
            <a:r>
              <a:rPr lang="en-US" dirty="0"/>
              <a:t> with each other primarily when they realign their credit portfolio. Usually, the trading of loans is related to credit portfolio management, particularly as it relates to concentration risk. </a:t>
            </a:r>
          </a:p>
        </p:txBody>
      </p:sp>
    </p:spTree>
    <p:extLst>
      <p:ext uri="{BB962C8B-B14F-4D97-AF65-F5344CB8AC3E}">
        <p14:creationId xmlns:p14="http://schemas.microsoft.com/office/powerpoint/2010/main" val="2687426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solidFill>
                  <a:srgbClr val="FF0000"/>
                </a:solidFill>
              </a:rPr>
              <a:t>3.  Interbank Loans</a:t>
            </a:r>
          </a:p>
          <a:p>
            <a:pPr marL="0" indent="0" algn="just">
              <a:buNone/>
            </a:pPr>
            <a:r>
              <a:rPr lang="en-US" dirty="0"/>
              <a:t>Banks also make loans to each other. Some banks have excess deposits either from unexpected inflows of deposits or because they cannot find suitable loan  or  investment  alternatives  for  their  deposits.  These  banks  sell  their excess funds to banks that need them to finance the loans they underwrite or investments they make. </a:t>
            </a:r>
          </a:p>
          <a:p>
            <a:pPr marL="0" indent="0" algn="just">
              <a:buNone/>
            </a:pPr>
            <a:r>
              <a:rPr lang="en-US" dirty="0">
                <a:highlight>
                  <a:srgbClr val="FFFF00"/>
                </a:highlight>
              </a:rPr>
              <a:t>Interbank loans </a:t>
            </a:r>
            <a:r>
              <a:rPr lang="en-US" dirty="0"/>
              <a:t>can have very short maturities— as short as one day (or overnight). Banks also consider interbank loans to make  funds  available  to  their  depositors  and  to  manage  their  liquidity  requirements. In many countries, these markets are very active. Like loans and bonds, interbank loans are interest rate-sensitive instruments</a:t>
            </a:r>
          </a:p>
        </p:txBody>
      </p:sp>
    </p:spTree>
    <p:extLst>
      <p:ext uri="{BB962C8B-B14F-4D97-AF65-F5344CB8AC3E}">
        <p14:creationId xmlns:p14="http://schemas.microsoft.com/office/powerpoint/2010/main" val="1683653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t>Interbank loans are often priced off an index, such as the </a:t>
            </a:r>
            <a:r>
              <a:rPr lang="en-US" b="1" dirty="0"/>
              <a:t>London Inter- bank Offered Rate</a:t>
            </a:r>
            <a:r>
              <a:rPr lang="en-US" dirty="0"/>
              <a:t>, or LIBOR. LIBOR is a daily reference rate average based on the interest rates that London banks charge when lending funds to other banks. LIBOR is quoted for numerous currencies and across different maturities ranging from overnight (one day) to one year. LIBOR rates, irrespective of their maturity, are quoted on an annual basis. LIBOR rates can influence the pricing of various types of financial instruments, including loans that banks make.</a:t>
            </a:r>
          </a:p>
        </p:txBody>
      </p:sp>
    </p:spTree>
    <p:extLst>
      <p:ext uri="{BB962C8B-B14F-4D97-AF65-F5344CB8AC3E}">
        <p14:creationId xmlns:p14="http://schemas.microsoft.com/office/powerpoint/2010/main" val="12390588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3" y="182880"/>
            <a:ext cx="11577710" cy="6541477"/>
          </a:xfrm>
        </p:spPr>
        <p:txBody>
          <a:bodyPr>
            <a:normAutofit fontScale="77500" lnSpcReduction="20000"/>
          </a:bodyPr>
          <a:lstStyle/>
          <a:p>
            <a:pPr marL="0" indent="0" algn="just">
              <a:buNone/>
            </a:pPr>
            <a:endParaRPr lang="en-US" dirty="0"/>
          </a:p>
          <a:p>
            <a:pPr marL="0" indent="0" algn="just">
              <a:lnSpc>
                <a:spcPct val="170000"/>
              </a:lnSpc>
              <a:buNone/>
            </a:pPr>
            <a:r>
              <a:rPr lang="en-US" b="1" dirty="0"/>
              <a:t>EXAMPLE</a:t>
            </a:r>
          </a:p>
          <a:p>
            <a:pPr marL="0" indent="0" algn="just">
              <a:lnSpc>
                <a:spcPct val="170000"/>
              </a:lnSpc>
              <a:buNone/>
            </a:pPr>
            <a:r>
              <a:rPr lang="en-US" dirty="0"/>
              <a:t>A USD 10 million floating-rate bond issued by Acme Inc. is priced at a 250 bp (2.50%) premium over three-month LIBOR. The interest rate on the floating-rate bond is determined at the beginning of each quarter.</a:t>
            </a:r>
          </a:p>
          <a:p>
            <a:pPr marL="0" indent="0" algn="just">
              <a:lnSpc>
                <a:spcPct val="170000"/>
              </a:lnSpc>
              <a:buNone/>
            </a:pPr>
            <a:r>
              <a:rPr lang="en-US" dirty="0"/>
              <a:t>■On January 1, LIBOR is 3.45%; the interest rate on this floating-rate bond for the next three months would be 3.45% + 2.50%, or 5.95%. The interest payment that Acme Inc. will make for the coming three-month period would then be USD 1,487,500, or USD 10 million * 5.95%/4, as interest rates are quoted on an annual basis.</a:t>
            </a:r>
          </a:p>
          <a:p>
            <a:pPr marL="0" indent="0" algn="just">
              <a:lnSpc>
                <a:spcPct val="170000"/>
              </a:lnSpc>
              <a:buNone/>
            </a:pPr>
            <a:r>
              <a:rPr lang="en-US" dirty="0"/>
              <a:t>■On April 1, LIBOR is 2.95%. The interest rate on the floating-rate bond for the next three months would be 2.95% + 2.50% or 5.45%. The interest payment that Acme Inc. will make for the three-month period would then be USD 1,362,500, or USD 10 million* 5.45%/4.</a:t>
            </a:r>
          </a:p>
          <a:p>
            <a:pPr marL="0" indent="0" algn="just">
              <a:lnSpc>
                <a:spcPct val="170000"/>
              </a:lnSpc>
              <a:buNone/>
            </a:pPr>
            <a:endParaRPr lang="en-US" dirty="0"/>
          </a:p>
          <a:p>
            <a:pPr marL="0" indent="0" algn="just">
              <a:buNone/>
            </a:pPr>
            <a:endParaRPr lang="en-US" dirty="0"/>
          </a:p>
        </p:txBody>
      </p:sp>
    </p:spTree>
    <p:extLst>
      <p:ext uri="{BB962C8B-B14F-4D97-AF65-F5344CB8AC3E}">
        <p14:creationId xmlns:p14="http://schemas.microsoft.com/office/powerpoint/2010/main" val="1921445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1" y="478302"/>
            <a:ext cx="11394830" cy="5698661"/>
          </a:xfrm>
        </p:spPr>
        <p:txBody>
          <a:bodyPr>
            <a:normAutofit/>
          </a:bodyPr>
          <a:lstStyle/>
          <a:p>
            <a:pPr marL="0" indent="0" algn="just">
              <a:lnSpc>
                <a:spcPct val="100000"/>
              </a:lnSpc>
              <a:buNone/>
            </a:pPr>
            <a:r>
              <a:rPr lang="en-US" sz="2400" dirty="0">
                <a:solidFill>
                  <a:srgbClr val="FF0000"/>
                </a:solidFill>
              </a:rPr>
              <a:t>4.   Equities</a:t>
            </a:r>
          </a:p>
          <a:p>
            <a:pPr marL="0" indent="0" algn="just">
              <a:lnSpc>
                <a:spcPct val="100000"/>
              </a:lnSpc>
              <a:buNone/>
            </a:pPr>
            <a:r>
              <a:rPr lang="en-US" sz="2400" dirty="0"/>
              <a:t>Equities, also called shares or stock, represent a stake in the ownership of a company. The owners of the company are the shareholders, and they participate in the business of the company by voting their shares for or against proposals presented to them by the company’s board of directors, who the shareholders elect. Shareholders, in most cases, receive dividends from the company’s profits. However, some companies do not pay dividends. Instead, they rely on the company’s rapidly growing business prospects to entice new stock investors to drive the stock value higher. Examples of these types of companies are early-stage technology firms that rarely pay dividends.</a:t>
            </a:r>
          </a:p>
          <a:p>
            <a:pPr marL="0" indent="0" algn="just">
              <a:lnSpc>
                <a:spcPct val="100000"/>
              </a:lnSpc>
              <a:buNone/>
            </a:pPr>
            <a:r>
              <a:rPr lang="en-US" sz="2400" u="sng" dirty="0"/>
              <a:t>The price of a share represents the market’s perception of a company’s current value and the value of its projected earnings. The price of shares will fluctuate as the market adjusts its valuation of the company in response to new information about the company.</a:t>
            </a:r>
          </a:p>
          <a:p>
            <a:pPr marL="0" indent="0" algn="just">
              <a:buNone/>
            </a:pPr>
            <a:endParaRPr lang="en-US" sz="2400" dirty="0"/>
          </a:p>
          <a:p>
            <a:pPr marL="0" indent="0" algn="just">
              <a:buNone/>
            </a:pPr>
            <a:endParaRPr lang="en-US" sz="2400" dirty="0"/>
          </a:p>
        </p:txBody>
      </p:sp>
    </p:spTree>
    <p:extLst>
      <p:ext uri="{BB962C8B-B14F-4D97-AF65-F5344CB8AC3E}">
        <p14:creationId xmlns:p14="http://schemas.microsoft.com/office/powerpoint/2010/main" val="25739976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0843" y="506437"/>
            <a:ext cx="11155679" cy="5670526"/>
          </a:xfrm>
        </p:spPr>
        <p:txBody>
          <a:bodyPr>
            <a:normAutofit fontScale="92500" lnSpcReduction="20000"/>
          </a:bodyPr>
          <a:lstStyle/>
          <a:p>
            <a:pPr marL="0" indent="0" algn="just">
              <a:buNone/>
            </a:pPr>
            <a:r>
              <a:rPr lang="en-US" dirty="0">
                <a:solidFill>
                  <a:srgbClr val="FF0000"/>
                </a:solidFill>
              </a:rPr>
              <a:t>5.   Commodities</a:t>
            </a:r>
          </a:p>
          <a:p>
            <a:pPr marL="0" indent="0" algn="just">
              <a:lnSpc>
                <a:spcPct val="110000"/>
              </a:lnSpc>
              <a:buNone/>
            </a:pPr>
            <a:r>
              <a:rPr lang="en-US" dirty="0"/>
              <a:t>Commodities are generally homogeneous products irrespective of the geo-graphical or physical market where they are being sold. For example, agricultural products such as corn, soybeans, and wheat, and energy products such as crude oil, natural gas, and gasoline, are considered commodities, as are precious metals such as gold and silver.</a:t>
            </a:r>
          </a:p>
          <a:p>
            <a:pPr marL="0" indent="0" algn="just">
              <a:lnSpc>
                <a:spcPct val="110000"/>
              </a:lnSpc>
              <a:buNone/>
            </a:pPr>
            <a:r>
              <a:rPr lang="en-US" dirty="0"/>
              <a:t>The price of a commodity is chiefly determined by the supply of and demand for the commodity. The rate of change to the supply and demand conditions for a commodity varies widely. For example, a drought in a country’s farming region over several months leads to a decrease in corn growth, resulting in a decrease in the number of bushels of corn that would come to market for a prolonged period of time. As long as the demand for corn stays the same or increases, the price of corn due to its limited supply would increase until the supply and demand imbalance disappears. </a:t>
            </a:r>
          </a:p>
        </p:txBody>
      </p:sp>
    </p:spTree>
    <p:extLst>
      <p:ext uri="{BB962C8B-B14F-4D97-AF65-F5344CB8AC3E}">
        <p14:creationId xmlns:p14="http://schemas.microsoft.com/office/powerpoint/2010/main" val="2018051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14AE2F-3EEB-4E60-BA4D-D76457236CD9}"/>
              </a:ext>
            </a:extLst>
          </p:cNvPr>
          <p:cNvSpPr>
            <a:spLocks noGrp="1"/>
          </p:cNvSpPr>
          <p:nvPr>
            <p:ph idx="1"/>
          </p:nvPr>
        </p:nvSpPr>
        <p:spPr>
          <a:xfrm>
            <a:off x="838200" y="590843"/>
            <a:ext cx="10515600" cy="5586120"/>
          </a:xfrm>
        </p:spPr>
        <p:txBody>
          <a:bodyPr/>
          <a:lstStyle/>
          <a:p>
            <a:pPr marL="0" indent="0" algn="just">
              <a:buNone/>
            </a:pPr>
            <a:r>
              <a:rPr lang="en-US" dirty="0"/>
              <a:t>Banks, through their brokerage units, may trade commodities on behalf of their customers and also as principals. Commodity trading by banks is neither as common nor as important as foreign exchange, fixed income, or equity trading. </a:t>
            </a:r>
            <a:r>
              <a:rPr lang="en-US" u="sng" dirty="0"/>
              <a:t>In fact, many banks are now exiting commodity trading because of increasing capital requirements associated with those types of transactions. </a:t>
            </a:r>
          </a:p>
        </p:txBody>
      </p:sp>
    </p:spTree>
    <p:extLst>
      <p:ext uri="{BB962C8B-B14F-4D97-AF65-F5344CB8AC3E}">
        <p14:creationId xmlns:p14="http://schemas.microsoft.com/office/powerpoint/2010/main" val="252347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53551"/>
            <a:ext cx="10515600" cy="5023412"/>
          </a:xfrm>
        </p:spPr>
        <p:txBody>
          <a:bodyPr>
            <a:normAutofit/>
          </a:bodyPr>
          <a:lstStyle/>
          <a:p>
            <a:pPr marL="0" indent="0" algn="just">
              <a:buNone/>
            </a:pPr>
            <a:r>
              <a:rPr lang="en-US" dirty="0">
                <a:solidFill>
                  <a:srgbClr val="FF0000"/>
                </a:solidFill>
              </a:rPr>
              <a:t>6.   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u="sng" dirty="0"/>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nontransferable contract that defines the delivery of assets  such as commodities, currencies, bonds or stocks at a specified price, at  a specified quantity, on a specified future date. An example of a forward  is discussed in Section 6.4.5.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  and  transferable  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spTree>
    <p:extLst>
      <p:ext uri="{BB962C8B-B14F-4D97-AF65-F5344CB8AC3E}">
        <p14:creationId xmlns:p14="http://schemas.microsoft.com/office/powerpoint/2010/main" val="187171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745588"/>
            <a:ext cx="11189677" cy="5739618"/>
          </a:xfrm>
        </p:spPr>
        <p:txBody>
          <a:bodyPr>
            <a:normAutofit lnSpcReduction="10000"/>
          </a:bodyPr>
          <a:lstStyle/>
          <a:p>
            <a:pPr marL="0" indent="0" algn="just">
              <a:buNone/>
            </a:pPr>
            <a:r>
              <a:rPr lang="en-US" dirty="0"/>
              <a:t>■</a:t>
            </a:r>
            <a:r>
              <a:rPr lang="en-US" dirty="0">
                <a:highlight>
                  <a:srgbClr val="FFFF00"/>
                </a:highlight>
              </a:rPr>
              <a:t>Options </a:t>
            </a:r>
            <a:r>
              <a:rPr lang="en-US" dirty="0"/>
              <a:t>convey certain rights to the buyer of an option. </a:t>
            </a:r>
            <a:r>
              <a:rPr lang="en-US" u="sng" dirty="0"/>
              <a:t>The two main types of options are a call option and a put option:</a:t>
            </a:r>
            <a:endParaRPr lang="ar-EG" u="sng" dirty="0"/>
          </a:p>
          <a:p>
            <a:pPr marL="0" indent="0" algn="just">
              <a:buNone/>
            </a:pPr>
            <a:endParaRPr lang="en-US" dirty="0"/>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r>
              <a:rPr lang="en-US" dirty="0"/>
              <a:t>■Swaps allow two parties to exchange cash flows with each other at a future date.</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92920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96948"/>
            <a:ext cx="11465169" cy="6513341"/>
          </a:xfrm>
        </p:spPr>
        <p:txBody>
          <a:bodyPr>
            <a:normAutofit fontScale="92500" lnSpcReduction="10000"/>
          </a:bodyPr>
          <a:lstStyle/>
          <a:p>
            <a:pPr marL="0" indent="0" algn="just">
              <a:buNone/>
            </a:pPr>
            <a:r>
              <a:rPr lang="en-US" b="1" dirty="0">
                <a:solidFill>
                  <a:srgbClr val="FF0000"/>
                </a:solidFill>
                <a:highlight>
                  <a:srgbClr val="00FFFF"/>
                </a:highlight>
              </a:rPr>
              <a:t>3. Trading:</a:t>
            </a:r>
          </a:p>
          <a:p>
            <a:pPr marL="0" indent="0" algn="just">
              <a:buNone/>
            </a:pPr>
            <a:r>
              <a:rPr lang="en-US" dirty="0"/>
              <a:t>Banks engage in trading operations and buy or sell financial instruments. In some cases, the trading is conducted on behalf of the bank’s customers—where the bank acts as an intermediary—and does not directly risk the bank’s capital. In other cases, </a:t>
            </a:r>
            <a:r>
              <a:rPr lang="en-US" u="sng" dirty="0"/>
              <a:t>the trading is done to benefit the bank itself by seeking short-term profits from favorable moves in the market prices. </a:t>
            </a:r>
            <a:r>
              <a:rPr lang="en-US" dirty="0"/>
              <a:t>This type of trading, known as </a:t>
            </a:r>
            <a:r>
              <a:rPr lang="en-US" dirty="0">
                <a:highlight>
                  <a:srgbClr val="FFFF00"/>
                </a:highlight>
              </a:rPr>
              <a:t>proprietary trading</a:t>
            </a:r>
            <a:r>
              <a:rPr lang="en-US" u="sng" dirty="0"/>
              <a:t>, puts the bank’s capital directly at risk</a:t>
            </a:r>
            <a:r>
              <a:rPr lang="en-US" dirty="0"/>
              <a:t>. Currently, U.S. banks are being discouraged from conducting proprietary trading as a result of the Volcker Rule under the 2010 Dodd-Frank Act.</a:t>
            </a:r>
          </a:p>
          <a:p>
            <a:pPr marL="0" indent="0" algn="just">
              <a:buNone/>
            </a:pPr>
            <a:endParaRPr lang="en-US" dirty="0"/>
          </a:p>
          <a:p>
            <a:pPr marL="0" indent="0" algn="just">
              <a:buNone/>
            </a:pPr>
            <a:r>
              <a:rPr lang="en-US" dirty="0"/>
              <a:t>Trading is risky: Prices may not move in the direction the bank expects, and the value of the financial instruments may change adversely and hurt the bank. The bank must decide how much risk it is willing to assume to make a profit, usually referred to as a bank’s risk appetite. Generally, higher risk implies higher expected return. But higher risk also means that the likelihood of loss increases as well. The trade-off between risk and return is fundamental to any institution. This relationship is shown in Figure 6.8.</a:t>
            </a:r>
          </a:p>
          <a:p>
            <a:pPr marL="0" indent="0" algn="just">
              <a:buNone/>
            </a:pPr>
            <a:endParaRPr lang="en-US" dirty="0"/>
          </a:p>
        </p:txBody>
      </p:sp>
    </p:spTree>
    <p:extLst>
      <p:ext uri="{BB962C8B-B14F-4D97-AF65-F5344CB8AC3E}">
        <p14:creationId xmlns:p14="http://schemas.microsoft.com/office/powerpoint/2010/main" val="1318670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a:blip r:embed="rId2"/>
          <a:stretch>
            <a:fillRect/>
          </a:stretch>
        </p:blipFill>
        <p:spPr>
          <a:xfrm>
            <a:off x="643467" y="1397931"/>
            <a:ext cx="10905066" cy="4062136"/>
          </a:xfrm>
          <a:prstGeom prst="rect">
            <a:avLst/>
          </a:prstGeom>
          <a:ln>
            <a:noFill/>
          </a:ln>
        </p:spPr>
      </p:pic>
    </p:spTree>
    <p:extLst>
      <p:ext uri="{BB962C8B-B14F-4D97-AF65-F5344CB8AC3E}">
        <p14:creationId xmlns:p14="http://schemas.microsoft.com/office/powerpoint/2010/main" val="1110730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9" y="281354"/>
            <a:ext cx="11549574" cy="6400800"/>
          </a:xfrm>
        </p:spPr>
        <p:txBody>
          <a:bodyPr>
            <a:normAutofit/>
          </a:bodyPr>
          <a:lstStyle/>
          <a:p>
            <a:pPr marL="0" indent="0" algn="just">
              <a:buNone/>
            </a:pPr>
            <a:r>
              <a:rPr lang="en-US" sz="2200" dirty="0">
                <a:solidFill>
                  <a:srgbClr val="FF0000"/>
                </a:solidFill>
              </a:rPr>
              <a:t>1.  Fundamental Trading Positions</a:t>
            </a:r>
          </a:p>
          <a:p>
            <a:pPr marL="0" indent="0" algn="just">
              <a:buNone/>
            </a:pPr>
            <a:r>
              <a:rPr lang="en-US" sz="2200" dirty="0"/>
              <a:t>In financial markets, a position refers to the ownership status of a particular financial instrument. There are </a:t>
            </a:r>
            <a:r>
              <a:rPr lang="en-US" sz="2200" dirty="0">
                <a:highlight>
                  <a:srgbClr val="FFFF00"/>
                </a:highlight>
              </a:rPr>
              <a:t>two fundamental trading positions</a:t>
            </a:r>
            <a:r>
              <a:rPr lang="en-US" sz="2200" dirty="0"/>
              <a:t>: </a:t>
            </a:r>
            <a:r>
              <a:rPr lang="en-US" sz="2200" u="sng" dirty="0"/>
              <a:t>the long and the short position.</a:t>
            </a:r>
            <a:r>
              <a:rPr lang="en-US" sz="2200" dirty="0"/>
              <a:t> </a:t>
            </a:r>
          </a:p>
          <a:p>
            <a:pPr marL="0" indent="0" algn="just">
              <a:buNone/>
            </a:pPr>
            <a:r>
              <a:rPr lang="en-US" sz="2200" dirty="0"/>
              <a:t>The holder of a </a:t>
            </a:r>
            <a:r>
              <a:rPr lang="en-US" sz="2200" dirty="0">
                <a:highlight>
                  <a:srgbClr val="FFFF00"/>
                </a:highlight>
              </a:rPr>
              <a:t>long position </a:t>
            </a:r>
            <a:r>
              <a:rPr lang="en-US" sz="2200" dirty="0"/>
              <a:t>bought, or owns, the financial instrument and will profit if the price of the instrument goes up or will incur a loss if the price of the instrument goes down. </a:t>
            </a:r>
          </a:p>
          <a:p>
            <a:pPr marL="0" indent="0" algn="just">
              <a:buNone/>
            </a:pPr>
            <a:r>
              <a:rPr lang="en-US" sz="2200" dirty="0"/>
              <a:t>The opposite position is a </a:t>
            </a:r>
            <a:r>
              <a:rPr lang="en-US" sz="2200" dirty="0">
                <a:highlight>
                  <a:srgbClr val="FFFF00"/>
                </a:highlight>
              </a:rPr>
              <a:t>short position</a:t>
            </a:r>
            <a:r>
              <a:rPr lang="en-US" sz="2200" dirty="0"/>
              <a:t>. </a:t>
            </a:r>
            <a:r>
              <a:rPr lang="en-US" sz="2200" dirty="0">
                <a:highlight>
                  <a:srgbClr val="00FFFF"/>
                </a:highlight>
              </a:rPr>
              <a:t>The term short position has two different meanings, depending on whether the investor/trader is dealing in </a:t>
            </a:r>
            <a:r>
              <a:rPr lang="en-US" sz="2200" dirty="0">
                <a:highlight>
                  <a:srgbClr val="FFFF00"/>
                </a:highlight>
              </a:rPr>
              <a:t>futures contracts </a:t>
            </a:r>
            <a:r>
              <a:rPr lang="en-US" sz="2200" dirty="0"/>
              <a:t>or in </a:t>
            </a:r>
            <a:r>
              <a:rPr lang="en-US" sz="2200" dirty="0">
                <a:highlight>
                  <a:srgbClr val="FFFF00"/>
                </a:highlight>
              </a:rPr>
              <a:t>stock, bonds, or other financial instruments.</a:t>
            </a:r>
          </a:p>
          <a:p>
            <a:pPr marL="0" indent="0" algn="just">
              <a:buNone/>
            </a:pPr>
            <a:r>
              <a:rPr lang="en-US" sz="2200" u="sng" dirty="0"/>
              <a:t>The holder of a short position in a </a:t>
            </a:r>
            <a:r>
              <a:rPr lang="en-US" sz="2200" u="sng" dirty="0">
                <a:highlight>
                  <a:srgbClr val="FFFF00"/>
                </a:highlight>
              </a:rPr>
              <a:t>commodities futures contract </a:t>
            </a:r>
            <a:r>
              <a:rPr lang="en-US" sz="2200" u="sng" dirty="0"/>
              <a:t>has the obligation to deliver a commodity when the contract expires. Usually, producers of commodities sell short their future production to lock in the price of the commodity in advance. The holder of a short position will profit if the price of the commodity goes down or incur a loss if the price goes up. </a:t>
            </a:r>
          </a:p>
          <a:p>
            <a:pPr marL="0" indent="0" algn="just">
              <a:buNone/>
            </a:pPr>
            <a:r>
              <a:rPr lang="en-US" sz="2200" u="sng" dirty="0">
                <a:highlight>
                  <a:srgbClr val="FFFF00"/>
                </a:highlight>
              </a:rPr>
              <a:t> </a:t>
            </a:r>
            <a:r>
              <a:rPr lang="en-US" sz="2200" dirty="0">
                <a:highlight>
                  <a:srgbClr val="FFFF00"/>
                </a:highlight>
              </a:rPr>
              <a:t>In equity markets</a:t>
            </a:r>
            <a:r>
              <a:rPr lang="en-US" sz="2200" dirty="0"/>
              <a:t>, if an investor believes that shares of a company are overvalued (i.e., too high) and thinks the price will go down in the near term, the investor can establish </a:t>
            </a:r>
            <a:r>
              <a:rPr lang="en-US" sz="2200" u="sng" dirty="0"/>
              <a:t>a short position by borrowing shares from a broker and then selling the shares. At some time in the future, the investor can buy the shares back and return them to the broker. If the investor sold the shares for more than the cost to purchase the shares, it profits; otherwise, it incurs a loss. This applies to bonds, stocks, or any other financial instruments.</a:t>
            </a:r>
          </a:p>
        </p:txBody>
      </p:sp>
    </p:spTree>
    <p:extLst>
      <p:ext uri="{BB962C8B-B14F-4D97-AF65-F5344CB8AC3E}">
        <p14:creationId xmlns:p14="http://schemas.microsoft.com/office/powerpoint/2010/main" val="26085241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lnSpcReduction="10000"/>
          </a:bodyPr>
          <a:lstStyle/>
          <a:p>
            <a:pPr marL="0" indent="0" algn="just">
              <a:buNone/>
            </a:pPr>
            <a:r>
              <a:rPr lang="en-US" dirty="0"/>
              <a:t>EXAMPLE</a:t>
            </a:r>
          </a:p>
          <a:p>
            <a:pPr marL="0" indent="0" algn="just">
              <a:buNone/>
            </a:pPr>
            <a:r>
              <a:rPr lang="en-US" dirty="0"/>
              <a:t>The trading desk of Bank G expected the price of gold to decrease in the future from its current level of EUR 800 per ounce. To capitalize on this negative price view, it sold short several hundred gold futures contracts at EUR 800 per ounce. If Bank G held onto these futures con- tracts until they expired, it would be required to deliver the amount of gold that represented the several hundred contracts it sold. Several months later, the price of gold fell to EUR 750 per ounce. </a:t>
            </a:r>
          </a:p>
          <a:p>
            <a:pPr marL="0" indent="0" algn="just">
              <a:buNone/>
            </a:pPr>
            <a:endParaRPr lang="en-US" dirty="0"/>
          </a:p>
          <a:p>
            <a:pPr marL="0" indent="0" algn="just">
              <a:buNone/>
            </a:pPr>
            <a:r>
              <a:rPr lang="en-US" dirty="0"/>
              <a:t>To exit from the trade and close out its position, the bank had to buy the same number of contracts for EUR 750 per ounce. Because Bank G purchased the gold futures contracts for less than it sold them, it realized a profit of EUR 50 per ounce. The bank had a short position in the gold contracts and benefited from the price decline in gold. However, had the price of gold increased to EUR 850 per ounce, Bank G would have lost EUR 50 per ounce on the deal if it sold its contracts at that time to limit its loss.  </a:t>
            </a:r>
          </a:p>
          <a:p>
            <a:pPr marL="0" indent="0" algn="just">
              <a:buNone/>
            </a:pPr>
            <a:endParaRPr lang="en-US" dirty="0"/>
          </a:p>
        </p:txBody>
      </p:sp>
    </p:spTree>
    <p:extLst>
      <p:ext uri="{BB962C8B-B14F-4D97-AF65-F5344CB8AC3E}">
        <p14:creationId xmlns:p14="http://schemas.microsoft.com/office/powerpoint/2010/main" val="5010423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lnSpcReduction="10000"/>
          </a:bodyPr>
          <a:lstStyle/>
          <a:p>
            <a:pPr marL="0" indent="0" algn="just">
              <a:buNone/>
            </a:pPr>
            <a:r>
              <a:rPr lang="en-US" dirty="0">
                <a:solidFill>
                  <a:srgbClr val="FF0000"/>
                </a:solidFill>
              </a:rPr>
              <a:t>Bid-Ask Spreads</a:t>
            </a:r>
          </a:p>
          <a:p>
            <a:pPr marL="0" indent="0" algn="just">
              <a:buNone/>
            </a:pPr>
            <a:r>
              <a:rPr lang="en-US" dirty="0"/>
              <a:t>In buying and selling financial instruments, traders will quote prices at which they are willing to buy or sell the financial instrument. The difference between the buy price (bid) and sell price (ask) </a:t>
            </a:r>
            <a:r>
              <a:rPr lang="ar-EG" dirty="0"/>
              <a:t>سعر الشراء (العرض) وسعر البيع (الطلب)</a:t>
            </a:r>
            <a:r>
              <a:rPr lang="en-US" dirty="0"/>
              <a:t>is called the bid-ask spread.</a:t>
            </a:r>
          </a:p>
          <a:p>
            <a:pPr marL="0" indent="0" algn="just">
              <a:buNone/>
            </a:pPr>
            <a:endParaRPr lang="en-US" dirty="0"/>
          </a:p>
          <a:p>
            <a:pPr marL="0" indent="0" algn="just">
              <a:buNone/>
            </a:pPr>
            <a:r>
              <a:rPr lang="en-US" dirty="0"/>
              <a:t>EXAMPLE</a:t>
            </a:r>
          </a:p>
          <a:p>
            <a:pPr marL="0" indent="0" algn="just">
              <a:buNone/>
            </a:pPr>
            <a:r>
              <a:rPr lang="en-US" dirty="0"/>
              <a:t>A trader at Bank G offers to buy stock of Acme Inc. at EUR 10.15 per share, and another trader offers to sell the same stock at EUR 10.25 per share. The bid-ask spread is EUR 0.10. The size of the bid-ask spread is an indicator of market liquidity: The narrower the bid-ask spread, the closer the buyers and sellers are to placing a true market value on the financial instrument and the more transactional volume or liquidity the market has. This liquidity, referred to as market liquidity, is a very important component of any marketplace, and liquidity is a highly desirable market characteristic that market participants actively seek.</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05791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solidFill>
                  <a:srgbClr val="FF0000"/>
                </a:solidFill>
              </a:rPr>
              <a:t>3.  Exchange and Over-the-Counter Markets</a:t>
            </a:r>
          </a:p>
          <a:p>
            <a:pPr marL="0" indent="0" algn="just">
              <a:buNone/>
            </a:pPr>
            <a:r>
              <a:rPr lang="en-US" sz="2400" dirty="0"/>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dirty="0"/>
              <a:t> </a:t>
            </a:r>
            <a:r>
              <a:rPr lang="en-US" sz="2400" dirty="0"/>
              <a:t>meet and, on behalf of their customers or on their own account, buy and sell standardized financial instruments such as equities, bonds, commodities,  options,  and  futures. </a:t>
            </a:r>
            <a:endParaRPr lang="ar-EG" sz="2400" dirty="0"/>
          </a:p>
          <a:p>
            <a:pPr marL="0" indent="0" algn="just">
              <a:buNone/>
            </a:pPr>
            <a:endParaRPr lang="en-US" sz="2400" dirty="0"/>
          </a:p>
          <a:p>
            <a:pPr marL="0" indent="0" algn="just">
              <a:buNone/>
            </a:pPr>
            <a:r>
              <a:rPr lang="en-US" sz="2400" dirty="0"/>
              <a:t>For  any  financial  instrument  to  be  traded  on  an  exchange,  it  must  meet  both  regulatory  requirements  imposed  by  the  exchange’s regulator and listing requirements imposed by the exchange itself.</a:t>
            </a:r>
          </a:p>
          <a:p>
            <a:pPr marL="0" indent="0" algn="just">
              <a:buNone/>
            </a:pPr>
            <a:r>
              <a:rPr lang="en-US" sz="2400" dirty="0"/>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spTree>
    <p:extLst>
      <p:ext uri="{BB962C8B-B14F-4D97-AF65-F5344CB8AC3E}">
        <p14:creationId xmlns:p14="http://schemas.microsoft.com/office/powerpoint/2010/main" val="35510767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buNone/>
            </a:pPr>
            <a:endParaRPr lang="en-US" sz="2400" dirty="0"/>
          </a:p>
          <a:p>
            <a:pPr marL="0" indent="0" algn="just">
              <a:buNone/>
            </a:pPr>
            <a:r>
              <a:rPr lang="en-US" sz="2400" dirty="0"/>
              <a:t>A </a:t>
            </a:r>
            <a:r>
              <a:rPr lang="en-US" sz="2400" dirty="0">
                <a:highlight>
                  <a:srgbClr val="FFFF00"/>
                </a:highlight>
              </a:rPr>
              <a:t>clearinghouse, </a:t>
            </a:r>
            <a:r>
              <a:rPr lang="en-US" sz="2400" dirty="0"/>
              <a:t>often referred to as the central counterparty (CCP), becomes the buyer to each seller and the seller to each buyer, effectively standing in the middle of the transaction to guarantee the financial performance of the trade as agreed by the parties to the transaction. Each clearinghouse or central counterparty has its own rules, regulations, and conventions, which may differ across the different types of financial instruments that are traded on the same exchange that the clearinghouse or central counterparty clears.</a:t>
            </a:r>
            <a:endParaRPr lang="en-US" dirty="0"/>
          </a:p>
        </p:txBody>
      </p:sp>
    </p:spTree>
    <p:extLst>
      <p:ext uri="{BB962C8B-B14F-4D97-AF65-F5344CB8AC3E}">
        <p14:creationId xmlns:p14="http://schemas.microsoft.com/office/powerpoint/2010/main" val="4446824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u="sng" dirty="0"/>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400" dirty="0"/>
              <a:t>These transactions are executed in the over-the-counter markets instead, where both the flexibility and the ability to customize trades and transactions exist.</a:t>
            </a:r>
          </a:p>
          <a:p>
            <a:pPr marL="0" indent="0" algn="just">
              <a:buNone/>
            </a:pPr>
            <a:endParaRPr lang="en-US" sz="2400" dirty="0"/>
          </a:p>
          <a:p>
            <a:pPr marL="0" indent="0" algn="just">
              <a:buNone/>
            </a:pPr>
            <a:r>
              <a:rPr lang="en-US" sz="2400" dirty="0">
                <a:highlight>
                  <a:srgbClr val="FFFF00"/>
                </a:highlight>
              </a:rPr>
              <a:t>The over-the-counter or OTC market </a:t>
            </a:r>
            <a:r>
              <a:rPr lang="en-US" sz="2400" dirty="0"/>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endParaRPr lang="en-US" dirty="0"/>
          </a:p>
        </p:txBody>
      </p:sp>
    </p:spTree>
    <p:extLst>
      <p:ext uri="{BB962C8B-B14F-4D97-AF65-F5344CB8AC3E}">
        <p14:creationId xmlns:p14="http://schemas.microsoft.com/office/powerpoint/2010/main" val="10496152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225083"/>
            <a:ext cx="11605846" cy="6386732"/>
          </a:xfrm>
        </p:spPr>
        <p:txBody>
          <a:bodyPr>
            <a:normAutofit fontScale="92500" lnSpcReduction="10000"/>
          </a:bodyPr>
          <a:lstStyle/>
          <a:p>
            <a:pPr marL="0" indent="0" algn="just">
              <a:lnSpc>
                <a:spcPct val="110000"/>
              </a:lnSpc>
              <a:buNone/>
            </a:pPr>
            <a:r>
              <a:rPr lang="en-US" sz="2400" dirty="0"/>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10000"/>
              </a:lnSpc>
              <a:buNone/>
            </a:pPr>
            <a:endParaRPr lang="en-US" sz="2400" dirty="0"/>
          </a:p>
          <a:p>
            <a:pPr marL="0" indent="0" algn="just">
              <a:lnSpc>
                <a:spcPct val="110000"/>
              </a:lnSpc>
              <a:buNone/>
            </a:pPr>
            <a:r>
              <a:rPr lang="en-US" sz="2400" u="sng" dirty="0"/>
              <a:t>The use of collateral in the OTC market is not regulated or standardized, as it is in the exchange-traded markets</a:t>
            </a:r>
            <a:r>
              <a:rPr lang="en-US" sz="2400" dirty="0"/>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spTree>
    <p:extLst>
      <p:ext uri="{BB962C8B-B14F-4D97-AF65-F5344CB8AC3E}">
        <p14:creationId xmlns:p14="http://schemas.microsoft.com/office/powerpoint/2010/main" val="1955668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6</a:t>
            </a:r>
          </a:p>
          <a:p>
            <a:pPr marL="0" indent="0">
              <a:buNone/>
            </a:pPr>
            <a:endParaRPr lang="en-US" dirty="0"/>
          </a:p>
        </p:txBody>
      </p:sp>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638</TotalTime>
  <Words>4526</Words>
  <Application>Microsoft Office PowerPoint</Application>
  <PresentationFormat>Widescreen</PresentationFormat>
  <Paragraphs>125</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Wingdings</vt:lpstr>
      <vt:lpstr>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26</cp:revision>
  <dcterms:created xsi:type="dcterms:W3CDTF">2021-08-03T13:03:26Z</dcterms:created>
  <dcterms:modified xsi:type="dcterms:W3CDTF">2022-04-21T15:33:19Z</dcterms:modified>
</cp:coreProperties>
</file>