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480" r:id="rId2"/>
    <p:sldId id="303" r:id="rId3"/>
    <p:sldId id="313" r:id="rId4"/>
    <p:sldId id="276" r:id="rId5"/>
    <p:sldId id="493" r:id="rId6"/>
    <p:sldId id="494" r:id="rId7"/>
    <p:sldId id="481" r:id="rId8"/>
    <p:sldId id="256" r:id="rId9"/>
    <p:sldId id="483" r:id="rId10"/>
    <p:sldId id="306" r:id="rId11"/>
    <p:sldId id="495" r:id="rId12"/>
    <p:sldId id="482" r:id="rId13"/>
    <p:sldId id="496" r:id="rId14"/>
    <p:sldId id="497" r:id="rId15"/>
    <p:sldId id="486" r:id="rId16"/>
    <p:sldId id="485" r:id="rId17"/>
    <p:sldId id="488" r:id="rId18"/>
    <p:sldId id="489" r:id="rId19"/>
    <p:sldId id="490" r:id="rId20"/>
    <p:sldId id="491" r:id="rId21"/>
    <p:sldId id="492" r:id="rId22"/>
    <p:sldId id="34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493"/>
            <p14:sldId id="494"/>
            <p14:sldId id="481"/>
            <p14:sldId id="256"/>
            <p14:sldId id="483"/>
            <p14:sldId id="306"/>
            <p14:sldId id="495"/>
            <p14:sldId id="482"/>
            <p14:sldId id="496"/>
            <p14:sldId id="497"/>
            <p14:sldId id="486"/>
            <p14:sldId id="485"/>
            <p14:sldId id="488"/>
            <p14:sldId id="489"/>
            <p14:sldId id="490"/>
            <p14:sldId id="491"/>
            <p14:sldId id="4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1.jpe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13.sv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13.sv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3.png"/><Relationship Id="rId2" Type="http://schemas.openxmlformats.org/officeDocument/2006/relationships/image" Target="../media/image11.jpeg"/><Relationship Id="rId1" Type="http://schemas.openxmlformats.org/officeDocument/2006/relationships/slideLayout" Target="../slideLayouts/slideLayout14.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14.jpg"/><Relationship Id="rId1" Type="http://schemas.openxmlformats.org/officeDocument/2006/relationships/slideLayout" Target="../slideLayouts/slideLayout17.xml"/><Relationship Id="rId6" Type="http://schemas.openxmlformats.org/officeDocument/2006/relationships/image" Target="../media/image12.png"/><Relationship Id="rId5" Type="http://schemas.openxmlformats.org/officeDocument/2006/relationships/image" Target="../media/image16.svg"/><Relationship Id="rId4" Type="http://schemas.openxmlformats.org/officeDocument/2006/relationships/image" Target="../media/image15.png"/><Relationship Id="rId9" Type="http://schemas.openxmlformats.org/officeDocument/2006/relationships/image" Target="../media/image8.svg"/></Relationships>
</file>

<file path=ppt/slides/_rels/slide1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image" Target="../media/image14.jpg"/><Relationship Id="rId1" Type="http://schemas.openxmlformats.org/officeDocument/2006/relationships/slideLayout" Target="../slideLayouts/slideLayout17.xml"/><Relationship Id="rId6" Type="http://schemas.openxmlformats.org/officeDocument/2006/relationships/image" Target="../media/image7.png"/><Relationship Id="rId5" Type="http://schemas.openxmlformats.org/officeDocument/2006/relationships/image" Target="../media/image16.svg"/><Relationship Id="rId4" Type="http://schemas.openxmlformats.org/officeDocument/2006/relationships/image" Target="../media/image15.png"/><Relationship Id="rId9" Type="http://schemas.openxmlformats.org/officeDocument/2006/relationships/image" Target="../media/image13.sv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14.jpg"/><Relationship Id="rId1" Type="http://schemas.openxmlformats.org/officeDocument/2006/relationships/slideLayout" Target="../slideLayouts/slideLayout17.xml"/><Relationship Id="rId6" Type="http://schemas.openxmlformats.org/officeDocument/2006/relationships/image" Target="../media/image12.png"/><Relationship Id="rId5" Type="http://schemas.openxmlformats.org/officeDocument/2006/relationships/image" Target="../media/image8.sv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image" Target="../media/image11.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13.sv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image" Target="../media/image11.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13.svg"/><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2.png"/><Relationship Id="rId7" Type="http://schemas.openxmlformats.org/officeDocument/2006/relationships/image" Target="../media/image3.png"/><Relationship Id="rId2" Type="http://schemas.openxmlformats.org/officeDocument/2006/relationships/image" Target="../media/image17.emf"/><Relationship Id="rId1" Type="http://schemas.openxmlformats.org/officeDocument/2006/relationships/slideLayout" Target="../slideLayouts/slideLayout2.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 Id="rId9" Type="http://schemas.openxmlformats.org/officeDocument/2006/relationships/image" Target="../media/image19.png"/></Relationships>
</file>

<file path=ppt/slides/_rels/slide1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image" Target="../media/image20.png"/><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0.svg"/></Relationships>
</file>

<file path=ppt/slides/_rels/slide1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0.svg"/></Relationships>
</file>

<file path=ppt/slides/_rels/slide1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image" Target="../media/image22.png"/><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0.svg"/></Relationships>
</file>

<file path=ppt/slides/_rels/slide1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image" Target="../media/image23.png"/><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0.svg"/><Relationship Id="rId9" Type="http://schemas.openxmlformats.org/officeDocument/2006/relationships/image" Target="../media/image24.png"/></Relationships>
</file>

<file path=ppt/slides/_rels/slide2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13.svg"/><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13.svg"/><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8.png"/><Relationship Id="rId7" Type="http://schemas.openxmlformats.org/officeDocument/2006/relationships/image" Target="../media/image4.png"/><Relationship Id="rId2" Type="http://schemas.openxmlformats.org/officeDocument/2006/relationships/image" Target="../media/image27.jpeg"/><Relationship Id="rId1" Type="http://schemas.openxmlformats.org/officeDocument/2006/relationships/slideLayout" Target="../slideLayouts/slideLayout16.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670266" y="6084928"/>
            <a:ext cx="4114192" cy="55159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Orientation Lecture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578176" y="5233834"/>
            <a:ext cx="1266693" cy="400110"/>
          </a:xfrm>
          <a:prstGeom prst="rect">
            <a:avLst/>
          </a:prstGeom>
          <a:noFill/>
        </p:spPr>
        <p:txBody>
          <a:bodyPr wrap="none" rtlCol="0">
            <a:spAutoFit/>
          </a:bodyPr>
          <a:lstStyle/>
          <a:p>
            <a:r>
              <a:rPr lang="en-US" sz="2000" dirty="0">
                <a:solidFill>
                  <a:srgbClr val="2D3956"/>
                </a:solidFill>
                <a:latin typeface="Tajawal Medium" panose="00000600000000000000" pitchFamily="2" charset="-78"/>
                <a:cs typeface="Tajawal Medium" panose="00000600000000000000" pitchFamily="2" charset="-78"/>
              </a:rPr>
              <a:t>PMG 341</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4D45F282-2C24-F685-DBAB-631A354C4649}"/>
              </a:ext>
            </a:extLst>
          </p:cNvPr>
          <p:cNvSpPr txBox="1"/>
          <p:nvPr/>
        </p:nvSpPr>
        <p:spPr>
          <a:xfrm>
            <a:off x="6594457" y="2424037"/>
            <a:ext cx="5275810" cy="3477875"/>
          </a:xfrm>
          <a:prstGeom prst="rect">
            <a:avLst/>
          </a:prstGeom>
          <a:noFill/>
        </p:spPr>
        <p:txBody>
          <a:bodyPr wrap="square" rtlCol="0">
            <a:spAutoFit/>
          </a:bodyPr>
          <a:lstStyle/>
          <a:p>
            <a:pPr algn="ctr"/>
            <a:r>
              <a:rPr lang="en-US" sz="4400" b="1" dirty="0">
                <a:solidFill>
                  <a:srgbClr val="8E5A6D"/>
                </a:solidFill>
                <a:cs typeface="Tajawal Medium" panose="00000600000000000000" pitchFamily="2" charset="-78"/>
              </a:rPr>
              <a:t>Project Team and Stakeholder Management</a:t>
            </a:r>
          </a:p>
          <a:p>
            <a:pPr algn="ctr"/>
            <a:r>
              <a:rPr lang="en-US" sz="4000" b="1" dirty="0">
                <a:solidFill>
                  <a:srgbClr val="2D3956"/>
                </a:solidFill>
                <a:latin typeface="Tajawal Medium" panose="00000600000000000000" pitchFamily="2" charset="-78"/>
                <a:cs typeface="Tajawal Medium" panose="00000600000000000000" pitchFamily="2" charset="-78"/>
              </a:rPr>
              <a:t>Dr. </a:t>
            </a:r>
            <a:r>
              <a:rPr lang="en-US" sz="4400" b="1" dirty="0">
                <a:solidFill>
                  <a:srgbClr val="2D3956"/>
                </a:solidFill>
                <a:cs typeface="Tajawal Medium" panose="00000600000000000000" pitchFamily="2" charset="-78"/>
              </a:rPr>
              <a:t>Adam Yagoub </a:t>
            </a:r>
          </a:p>
          <a:p>
            <a:endParaRPr lang="en-US" sz="4400" b="1" dirty="0">
              <a:solidFill>
                <a:srgbClr val="8E5A6D"/>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3789" y="2219643"/>
            <a:ext cx="6092117" cy="3477875"/>
          </a:xfrm>
          <a:prstGeom prst="rect">
            <a:avLst/>
          </a:prstGeom>
          <a:noFill/>
        </p:spPr>
        <p:txBody>
          <a:bodyPr wrap="square" rtlCol="0">
            <a:spAutoFit/>
          </a:bodyPr>
          <a:lstStyle/>
          <a:p>
            <a:pPr algn="ctr"/>
            <a:r>
              <a:rPr lang="en-US" sz="4400" b="1" dirty="0">
                <a:solidFill>
                  <a:schemeClr val="bg1"/>
                </a:solidFill>
                <a:cs typeface="Tajawal Medium" panose="00000600000000000000" pitchFamily="2" charset="-78"/>
              </a:rPr>
              <a:t>Project Team and Stakeholder Management</a:t>
            </a:r>
          </a:p>
          <a:p>
            <a:pPr algn="ctr"/>
            <a:endParaRPr lang="en-US" sz="4400" b="1" dirty="0">
              <a:solidFill>
                <a:schemeClr val="bg1"/>
              </a:solidFill>
              <a:cs typeface="Tajawal Medium" panose="00000600000000000000" pitchFamily="2" charset="-78"/>
            </a:endParaRPr>
          </a:p>
          <a:p>
            <a:endParaRPr lang="en-US" sz="4400" b="1" dirty="0">
              <a:solidFill>
                <a:schemeClr val="bg1"/>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8729811" y="4338232"/>
            <a:ext cx="1266693" cy="400110"/>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PMG 341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84775"/>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a:t>
            </a:r>
            <a:r>
              <a:rPr lang="en-US" sz="3200" b="1" dirty="0">
                <a:solidFill>
                  <a:srgbClr val="2D3956"/>
                </a:solidFill>
                <a:cs typeface="Tajawal Medium" panose="00000600000000000000" pitchFamily="2" charset="-78"/>
              </a:rPr>
              <a:t>Adam Yagoub </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284512"/>
            <a:ext cx="7113535" cy="1569660"/>
          </a:xfrm>
          <a:prstGeom prst="rect">
            <a:avLst/>
          </a:prstGeom>
          <a:noFill/>
        </p:spPr>
        <p:txBody>
          <a:bodyPr wrap="square" rtlCol="0">
            <a:spAutoFit/>
          </a:bodyPr>
          <a:lstStyle/>
          <a:p>
            <a:r>
              <a:rPr lang="en-US" sz="3200" b="1" dirty="0"/>
              <a:t>Determining the Direction and Initial Specifications of a Project</a:t>
            </a:r>
          </a:p>
          <a:p>
            <a:endParaRPr lang="en-US" sz="32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51202" y="2634259"/>
            <a:ext cx="8417320" cy="3416320"/>
          </a:xfrm>
          <a:prstGeom prst="rect">
            <a:avLst/>
          </a:prstGeom>
          <a:noFill/>
        </p:spPr>
        <p:txBody>
          <a:bodyPr wrap="square" rtlCol="0">
            <a:spAutoFit/>
          </a:bodyPr>
          <a:lstStyle/>
          <a:p>
            <a:pPr marL="0" indent="0">
              <a:buNone/>
            </a:pPr>
            <a:r>
              <a:rPr lang="en-US" sz="2400" b="1" dirty="0"/>
              <a:t>1. the project’s mission statement.</a:t>
            </a:r>
          </a:p>
          <a:p>
            <a:pPr marL="0" indent="0">
              <a:buNone/>
            </a:pPr>
            <a:r>
              <a:rPr lang="en-US" sz="2400" b="1" dirty="0"/>
              <a:t>2. what is a project mission statement and what role does it play?</a:t>
            </a:r>
          </a:p>
          <a:p>
            <a:pPr marL="0" indent="0">
              <a:buNone/>
            </a:pPr>
            <a:r>
              <a:rPr lang="en-US" sz="2400" b="1" dirty="0"/>
              <a:t>3. stakeholders in the project’s mission.</a:t>
            </a:r>
          </a:p>
          <a:p>
            <a:pPr marL="0" indent="0">
              <a:buNone/>
            </a:pPr>
            <a:r>
              <a:rPr lang="en-US" sz="2400" b="1" dirty="0"/>
              <a:t>4. project parameters: project scope, costs, and timeline.</a:t>
            </a:r>
          </a:p>
          <a:p>
            <a:pPr marL="0" indent="0">
              <a:buNone/>
            </a:pPr>
            <a:r>
              <a:rPr lang="en-US" sz="2400" b="1" dirty="0"/>
              <a:t>5. the project charter.</a:t>
            </a:r>
          </a:p>
          <a:p>
            <a:pPr marL="0" indent="0">
              <a:buNone/>
            </a:pPr>
            <a:r>
              <a:rPr lang="en-US" sz="2400" b="1" dirty="0"/>
              <a:t>6. the project plan.</a:t>
            </a:r>
          </a:p>
          <a:p>
            <a:endParaRPr lang="en-US" sz="2400" b="1" dirty="0">
              <a:solidFill>
                <a:srgbClr val="0A1F61"/>
              </a:solidFill>
              <a:latin typeface="Tajawal ExtraBold" panose="00000800000000000000" pitchFamily="2" charset="-78"/>
              <a:cs typeface="Tajawal ExtraBold" panose="00000800000000000000" pitchFamily="2" charset="-78"/>
            </a:endParaRPr>
          </a:p>
          <a:p>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707886"/>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Lecture 1</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01</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176399"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7000503" cy="1077218"/>
          </a:xfrm>
          <a:prstGeom prst="rect">
            <a:avLst/>
          </a:prstGeom>
          <a:noFill/>
        </p:spPr>
        <p:txBody>
          <a:bodyPr wrap="square" rtlCol="0">
            <a:spAutoFit/>
          </a:bodyPr>
          <a:lstStyle/>
          <a:p>
            <a:r>
              <a:rPr lang="en-US" sz="3200" b="1" dirty="0">
                <a:solidFill>
                  <a:schemeClr val="bg1"/>
                </a:solidFill>
                <a:cs typeface="Tajawal Medium" panose="00000600000000000000" pitchFamily="2" charset="-78"/>
              </a:rPr>
              <a:t>the search for the high-performing team</a:t>
            </a:r>
          </a:p>
          <a:p>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7" y="2142137"/>
            <a:ext cx="8596244" cy="3046988"/>
          </a:xfrm>
          <a:prstGeom prst="rect">
            <a:avLst/>
          </a:prstGeom>
          <a:noFill/>
        </p:spPr>
        <p:txBody>
          <a:bodyPr wrap="square" rtlCol="0">
            <a:spAutoFit/>
          </a:bodyPr>
          <a:lstStyle/>
          <a:p>
            <a:pPr marL="0" indent="0">
              <a:buNone/>
            </a:pPr>
            <a:r>
              <a:rPr lang="en-US" sz="2400" b="1" dirty="0"/>
              <a:t>1. the search for the high-performing team.</a:t>
            </a:r>
          </a:p>
          <a:p>
            <a:pPr marL="0" indent="0">
              <a:buNone/>
            </a:pPr>
            <a:r>
              <a:rPr lang="en-US" sz="2400" b="1" dirty="0"/>
              <a:t>2. Determinants of High-Performing Teams: The Four Cs.</a:t>
            </a:r>
          </a:p>
          <a:p>
            <a:pPr marL="0" indent="0">
              <a:buNone/>
            </a:pPr>
            <a:r>
              <a:rPr lang="en-US" sz="2400" b="1" dirty="0"/>
              <a:t>3. Context for the Team.</a:t>
            </a:r>
          </a:p>
          <a:p>
            <a:pPr marL="0" indent="0">
              <a:buNone/>
            </a:pPr>
            <a:r>
              <a:rPr lang="en-US" sz="2400" b="1" dirty="0"/>
              <a:t>4. Composition of the Team.</a:t>
            </a:r>
          </a:p>
          <a:p>
            <a:pPr marL="0" indent="0">
              <a:buNone/>
            </a:pPr>
            <a:r>
              <a:rPr lang="en-US" sz="2400" b="1" dirty="0"/>
              <a:t>5. Competencies of the Team. </a:t>
            </a:r>
          </a:p>
          <a:p>
            <a:pPr marL="0" indent="0">
              <a:buNone/>
            </a:pPr>
            <a:r>
              <a:rPr lang="en-US" sz="2400" b="1" dirty="0"/>
              <a:t>6. Change Management Skills of the Team.</a:t>
            </a:r>
          </a:p>
          <a:p>
            <a:endParaRPr lang="en-US" sz="2400" b="1" dirty="0">
              <a:solidFill>
                <a:srgbClr val="2D3956"/>
              </a:solidFill>
              <a:latin typeface="Tajawal ExtraBold" panose="00000800000000000000" pitchFamily="2" charset="-78"/>
              <a:cs typeface="Tajawal ExtraBold" panose="00000800000000000000" pitchFamily="2" charset="-78"/>
            </a:endParaRPr>
          </a:p>
          <a:p>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FCB1B40-DC7A-19A4-4EBE-CB60AA571DF4}"/>
              </a:ext>
            </a:extLst>
          </p:cNvPr>
          <p:cNvSpPr>
            <a:spLocks noGrp="1"/>
          </p:cNvSpPr>
          <p:nvPr>
            <p:ph type="pic" sz="quarter" idx="11"/>
          </p:nvPr>
        </p:nvSpPr>
        <p:spPr/>
      </p:sp>
      <p:sp>
        <p:nvSpPr>
          <p:cNvPr id="3" name="Rectangle 2">
            <a:extLst>
              <a:ext uri="{FF2B5EF4-FFF2-40B4-BE49-F238E27FC236}">
                <a16:creationId xmlns:a16="http://schemas.microsoft.com/office/drawing/2014/main" id="{3163DC0F-21F4-558C-15A1-7557F2C0DE80}"/>
              </a:ext>
            </a:extLst>
          </p:cNvPr>
          <p:cNvSpPr/>
          <p:nvPr/>
        </p:nvSpPr>
        <p:spPr>
          <a:xfrm>
            <a:off x="973393"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4" name="Rectangle: Rounded Corners 3">
            <a:extLst>
              <a:ext uri="{FF2B5EF4-FFF2-40B4-BE49-F238E27FC236}">
                <a16:creationId xmlns:a16="http://schemas.microsoft.com/office/drawing/2014/main" id="{EFAF4078-9B8B-DDF6-F0E5-960C5BE96ABB}"/>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2400" b="1" dirty="0">
                <a:solidFill>
                  <a:schemeClr val="tx1"/>
                </a:solidFill>
              </a:rPr>
              <a:t>1. The Context Problem.</a:t>
            </a:r>
          </a:p>
          <a:p>
            <a:pPr marL="0" indent="0">
              <a:buNone/>
            </a:pPr>
            <a:r>
              <a:rPr lang="en-US" sz="2400" b="1" dirty="0">
                <a:solidFill>
                  <a:schemeClr val="tx1"/>
                </a:solidFill>
              </a:rPr>
              <a:t>2. The Importance of Context.</a:t>
            </a:r>
          </a:p>
          <a:p>
            <a:pPr marL="0" indent="0">
              <a:buNone/>
            </a:pPr>
            <a:r>
              <a:rPr lang="en-US" sz="2400" b="1" dirty="0">
                <a:solidFill>
                  <a:schemeClr val="tx1"/>
                </a:solidFill>
              </a:rPr>
              <a:t>3. What Type of Team Is Needed?</a:t>
            </a:r>
          </a:p>
          <a:p>
            <a:pPr marL="0" indent="0">
              <a:buNone/>
            </a:pPr>
            <a:r>
              <a:rPr lang="en-US" sz="2400" b="1" dirty="0">
                <a:solidFill>
                  <a:schemeClr val="tx1"/>
                </a:solidFill>
              </a:rPr>
              <a:t>4. Does the Organization’s Context of Culture, Structure, and Systems Support Teamwork?</a:t>
            </a:r>
          </a:p>
          <a:p>
            <a:pPr marL="0" indent="0">
              <a:buNone/>
            </a:pPr>
            <a:endParaRPr lang="en-US" sz="2400" dirty="0">
              <a:solidFill>
                <a:schemeClr val="tx1"/>
              </a:solidFill>
            </a:endParaRPr>
          </a:p>
        </p:txBody>
      </p:sp>
      <p:pic>
        <p:nvPicPr>
          <p:cNvPr id="5" name="Graphic 4">
            <a:extLst>
              <a:ext uri="{FF2B5EF4-FFF2-40B4-BE49-F238E27FC236}">
                <a16:creationId xmlns:a16="http://schemas.microsoft.com/office/drawing/2014/main" id="{61EF8937-E197-29C1-872B-0012063719D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
        <p:nvSpPr>
          <p:cNvPr id="6" name="TextBox 5">
            <a:extLst>
              <a:ext uri="{FF2B5EF4-FFF2-40B4-BE49-F238E27FC236}">
                <a16:creationId xmlns:a16="http://schemas.microsoft.com/office/drawing/2014/main" id="{8DF60DF4-3B13-C134-7DE2-9A31A9BE7BB9}"/>
              </a:ext>
            </a:extLst>
          </p:cNvPr>
          <p:cNvSpPr txBox="1"/>
          <p:nvPr/>
        </p:nvSpPr>
        <p:spPr>
          <a:xfrm>
            <a:off x="1986138" y="437584"/>
            <a:ext cx="6911282" cy="2000548"/>
          </a:xfrm>
          <a:prstGeom prst="rect">
            <a:avLst/>
          </a:prstGeom>
          <a:noFill/>
        </p:spPr>
        <p:txBody>
          <a:bodyPr wrap="square" rtlCol="0">
            <a:spAutoFit/>
          </a:bodyPr>
          <a:lstStyle/>
          <a:p>
            <a:r>
              <a:rPr lang="en-US" sz="3200" b="1" dirty="0">
                <a:solidFill>
                  <a:schemeClr val="bg1"/>
                </a:solidFill>
                <a:cs typeface="Tajawal Medium" panose="00000600000000000000" pitchFamily="2" charset="-78"/>
              </a:rPr>
              <a:t>Context: Laying the Foundation for Team Success</a:t>
            </a:r>
          </a:p>
          <a:p>
            <a:endParaRPr lang="en-US" sz="3200" b="1" dirty="0">
              <a:solidFill>
                <a:schemeClr val="bg1"/>
              </a:solidFill>
              <a:cs typeface="Tajawal Medium" panose="00000600000000000000" pitchFamily="2" charset="-78"/>
            </a:endParaRP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7" name="Rectangle 6">
            <a:extLst>
              <a:ext uri="{FF2B5EF4-FFF2-40B4-BE49-F238E27FC236}">
                <a16:creationId xmlns:a16="http://schemas.microsoft.com/office/drawing/2014/main" id="{6C741F4A-E1FB-F00E-D33D-8A0BC8DF147C}"/>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F7615D7-6DB0-E5B8-5B7F-FAE496707747}"/>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7D1E0944-248A-48F6-2F05-58EAD74290FC}"/>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Graphic 9">
            <a:extLst>
              <a:ext uri="{FF2B5EF4-FFF2-40B4-BE49-F238E27FC236}">
                <a16:creationId xmlns:a16="http://schemas.microsoft.com/office/drawing/2014/main" id="{506D3BF7-D13E-575F-126F-88DB95E6981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11" name="Graphic 10">
            <a:extLst>
              <a:ext uri="{FF2B5EF4-FFF2-40B4-BE49-F238E27FC236}">
                <a16:creationId xmlns:a16="http://schemas.microsoft.com/office/drawing/2014/main" id="{3914FA38-3CB0-7925-2144-7E8324A12A5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62836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F8BA039-3245-CF0E-9AF8-7241A69C186E}"/>
              </a:ext>
            </a:extLst>
          </p:cNvPr>
          <p:cNvSpPr>
            <a:spLocks noGrp="1"/>
          </p:cNvSpPr>
          <p:nvPr>
            <p:ph type="pic" sz="quarter" idx="11"/>
          </p:nvPr>
        </p:nvSpPr>
        <p:spPr/>
      </p:sp>
      <p:sp>
        <p:nvSpPr>
          <p:cNvPr id="3" name="Rectangle 2">
            <a:extLst>
              <a:ext uri="{FF2B5EF4-FFF2-40B4-BE49-F238E27FC236}">
                <a16:creationId xmlns:a16="http://schemas.microsoft.com/office/drawing/2014/main" id="{F5B1C5A0-A8D7-74EA-9DB7-D40F3D55D9E7}"/>
              </a:ext>
            </a:extLst>
          </p:cNvPr>
          <p:cNvSpPr/>
          <p:nvPr/>
        </p:nvSpPr>
        <p:spPr>
          <a:xfrm>
            <a:off x="973393" y="10004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pic>
        <p:nvPicPr>
          <p:cNvPr id="5" name="Graphic 4">
            <a:extLst>
              <a:ext uri="{FF2B5EF4-FFF2-40B4-BE49-F238E27FC236}">
                <a16:creationId xmlns:a16="http://schemas.microsoft.com/office/drawing/2014/main" id="{357C5936-1791-6523-BCE0-E4804558CDB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
        <p:nvSpPr>
          <p:cNvPr id="6" name="TextBox 5">
            <a:extLst>
              <a:ext uri="{FF2B5EF4-FFF2-40B4-BE49-F238E27FC236}">
                <a16:creationId xmlns:a16="http://schemas.microsoft.com/office/drawing/2014/main" id="{E7A63CA4-7E8B-C2D1-5DFD-867F974BBAFE}"/>
              </a:ext>
            </a:extLst>
          </p:cNvPr>
          <p:cNvSpPr txBox="1"/>
          <p:nvPr/>
        </p:nvSpPr>
        <p:spPr>
          <a:xfrm>
            <a:off x="1986139" y="377672"/>
            <a:ext cx="6821452" cy="1384995"/>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Composition: Getting the Right People on the Bus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7" name="Rectangle 6">
            <a:extLst>
              <a:ext uri="{FF2B5EF4-FFF2-40B4-BE49-F238E27FC236}">
                <a16:creationId xmlns:a16="http://schemas.microsoft.com/office/drawing/2014/main" id="{F96BECAC-AC67-C903-2C65-8E30C7E49E49}"/>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6A5A53F-F228-6D63-8F76-D150982AB6A5}"/>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9C1B9AD3-9A16-B8B0-0D9E-D2C409502753}"/>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Graphic 9">
            <a:extLst>
              <a:ext uri="{FF2B5EF4-FFF2-40B4-BE49-F238E27FC236}">
                <a16:creationId xmlns:a16="http://schemas.microsoft.com/office/drawing/2014/main" id="{EE905C5A-A0DD-CA67-3565-04A2A574F03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11" name="Graphic 10">
            <a:extLst>
              <a:ext uri="{FF2B5EF4-FFF2-40B4-BE49-F238E27FC236}">
                <a16:creationId xmlns:a16="http://schemas.microsoft.com/office/drawing/2014/main" id="{6F8CC31E-22FE-3B2D-5943-139E4825C976}"/>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12" name="Rectangle: Rounded Corners 11">
            <a:extLst>
              <a:ext uri="{FF2B5EF4-FFF2-40B4-BE49-F238E27FC236}">
                <a16:creationId xmlns:a16="http://schemas.microsoft.com/office/drawing/2014/main" id="{16C050DD-476D-910D-3ABB-5497D8FE9BAC}"/>
              </a:ext>
            </a:extLst>
          </p:cNvPr>
          <p:cNvSpPr/>
          <p:nvPr/>
        </p:nvSpPr>
        <p:spPr>
          <a:xfrm>
            <a:off x="1401229" y="1905384"/>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just">
              <a:buNone/>
            </a:pPr>
            <a:endParaRPr lang="en-US" sz="2400" b="1" dirty="0">
              <a:solidFill>
                <a:schemeClr val="tx1"/>
              </a:solidFill>
            </a:endParaRPr>
          </a:p>
          <a:p>
            <a:pPr marL="0" indent="0">
              <a:buNone/>
            </a:pPr>
            <a:r>
              <a:rPr lang="en-US" sz="2400" b="1" dirty="0">
                <a:solidFill>
                  <a:schemeClr val="tx1"/>
                </a:solidFill>
              </a:rPr>
              <a:t>1. Team Composition and Performance.</a:t>
            </a:r>
          </a:p>
          <a:p>
            <a:pPr marL="0" indent="0">
              <a:buNone/>
            </a:pPr>
            <a:r>
              <a:rPr lang="en-US" sz="2400" b="1" dirty="0">
                <a:solidFill>
                  <a:schemeClr val="tx1"/>
                </a:solidFill>
              </a:rPr>
              <a:t>2. Team Size.</a:t>
            </a:r>
          </a:p>
          <a:p>
            <a:pPr marL="0" indent="0">
              <a:buNone/>
            </a:pPr>
            <a:r>
              <a:rPr lang="en-US" sz="2400" b="1" dirty="0">
                <a:solidFill>
                  <a:schemeClr val="tx1"/>
                </a:solidFill>
              </a:rPr>
              <a:t>3. Creating the Context and Composition for Team Performance.</a:t>
            </a:r>
          </a:p>
          <a:p>
            <a:pPr marL="0" indent="0">
              <a:buNone/>
            </a:pPr>
            <a:r>
              <a:rPr lang="en-US" sz="2400" b="1" dirty="0">
                <a:solidFill>
                  <a:schemeClr val="tx1"/>
                </a:solidFill>
              </a:rPr>
              <a:t>4. Cultural Characteristics: A Team Orientation.</a:t>
            </a:r>
          </a:p>
          <a:p>
            <a:pPr marL="0" indent="0">
              <a:buNone/>
            </a:pPr>
            <a:r>
              <a:rPr lang="en-US" sz="2400" b="1" dirty="0">
                <a:solidFill>
                  <a:schemeClr val="tx1"/>
                </a:solidFill>
              </a:rPr>
              <a:t>5. High Priority on Personal Development.</a:t>
            </a:r>
          </a:p>
          <a:p>
            <a:pPr marL="0" indent="0">
              <a:buNone/>
            </a:pPr>
            <a:r>
              <a:rPr lang="en-US" sz="2400" b="1" dirty="0">
                <a:solidFill>
                  <a:schemeClr val="tx1"/>
                </a:solidFill>
              </a:rPr>
              <a:t>6. Creating the Context and Composition for Team Performance.</a:t>
            </a:r>
          </a:p>
          <a:p>
            <a:pPr marL="0" indent="0" algn="just">
              <a:buNone/>
            </a:pPr>
            <a:endParaRPr lang="en-US" sz="2400" b="1" dirty="0">
              <a:solidFill>
                <a:schemeClr val="tx1"/>
              </a:solidFill>
            </a:endParaRPr>
          </a:p>
          <a:p>
            <a:pPr marL="0" indent="0">
              <a:buNone/>
            </a:pPr>
            <a:endParaRPr lang="en-US" sz="2400" dirty="0">
              <a:solidFill>
                <a:schemeClr val="tx1"/>
              </a:solidFill>
            </a:endParaRPr>
          </a:p>
        </p:txBody>
      </p:sp>
    </p:spTree>
    <p:extLst>
      <p:ext uri="{BB962C8B-B14F-4D97-AF65-F5344CB8AC3E}">
        <p14:creationId xmlns:p14="http://schemas.microsoft.com/office/powerpoint/2010/main" val="11200891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648DFC6-4DBC-A010-4D17-51CB73CEE71B}"/>
              </a:ext>
            </a:extLst>
          </p:cNvPr>
          <p:cNvSpPr>
            <a:spLocks noGrp="1"/>
          </p:cNvSpPr>
          <p:nvPr>
            <p:ph type="pic" sz="quarter" idx="10"/>
          </p:nvPr>
        </p:nvSpPr>
        <p:spPr/>
      </p:sp>
      <p:pic>
        <p:nvPicPr>
          <p:cNvPr id="3" name="Picture Placeholder 4">
            <a:extLst>
              <a:ext uri="{FF2B5EF4-FFF2-40B4-BE49-F238E27FC236}">
                <a16:creationId xmlns:a16="http://schemas.microsoft.com/office/drawing/2014/main" id="{F37D6704-0D00-7C91-842D-C0E913510F57}"/>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8" y="0"/>
            <a:ext cx="5547685"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TextBox 3">
            <a:extLst>
              <a:ext uri="{FF2B5EF4-FFF2-40B4-BE49-F238E27FC236}">
                <a16:creationId xmlns:a16="http://schemas.microsoft.com/office/drawing/2014/main" id="{F01B7452-AEE0-9693-6871-6A4ECE1AEC88}"/>
              </a:ext>
            </a:extLst>
          </p:cNvPr>
          <p:cNvSpPr txBox="1"/>
          <p:nvPr/>
        </p:nvSpPr>
        <p:spPr>
          <a:xfrm>
            <a:off x="3437433" y="2720737"/>
            <a:ext cx="8417320" cy="2308324"/>
          </a:xfrm>
          <a:prstGeom prst="rect">
            <a:avLst/>
          </a:prstGeom>
          <a:noFill/>
        </p:spPr>
        <p:txBody>
          <a:bodyPr wrap="square" rtlCol="0">
            <a:spAutoFit/>
          </a:bodyPr>
          <a:lstStyle/>
          <a:p>
            <a:pPr marL="0" indent="0">
              <a:buNone/>
            </a:pPr>
            <a:r>
              <a:rPr lang="en-US" sz="2400" b="1" dirty="0"/>
              <a:t>1. Developing the Competencies of High-Performing Teams.</a:t>
            </a:r>
          </a:p>
          <a:p>
            <a:pPr marL="0" indent="0">
              <a:buNone/>
            </a:pPr>
            <a:r>
              <a:rPr lang="en-US" sz="2400" b="1" dirty="0"/>
              <a:t>2. Team Leader as Educator.</a:t>
            </a:r>
          </a:p>
          <a:p>
            <a:pPr marL="0" indent="0">
              <a:buNone/>
            </a:pPr>
            <a:r>
              <a:rPr lang="en-US" sz="2400" b="1" dirty="0"/>
              <a:t>3. Team Leader as Coach.</a:t>
            </a:r>
          </a:p>
          <a:p>
            <a:pPr marL="0" indent="0">
              <a:buNone/>
            </a:pPr>
            <a:r>
              <a:rPr lang="en-US" sz="2400" b="1" dirty="0"/>
              <a:t>4. Team Leader as Facilitator.</a:t>
            </a:r>
          </a:p>
          <a:p>
            <a:pPr marL="0" indent="0">
              <a:buNone/>
            </a:pPr>
            <a:r>
              <a:rPr lang="en-US" sz="2400" b="1" dirty="0"/>
              <a:t>5. Measurement of Team Competencies.</a:t>
            </a:r>
          </a:p>
          <a:p>
            <a:endParaRPr lang="en-US" sz="2400" dirty="0">
              <a:solidFill>
                <a:srgbClr val="0A1F61"/>
              </a:solidFill>
              <a:latin typeface="Tajawal ExtraBold" panose="00000800000000000000" pitchFamily="2" charset="-78"/>
              <a:cs typeface="Tajawal ExtraBold" panose="00000800000000000000" pitchFamily="2" charset="-78"/>
            </a:endParaRPr>
          </a:p>
        </p:txBody>
      </p:sp>
      <p:sp>
        <p:nvSpPr>
          <p:cNvPr id="5" name="TextBox 4">
            <a:extLst>
              <a:ext uri="{FF2B5EF4-FFF2-40B4-BE49-F238E27FC236}">
                <a16:creationId xmlns:a16="http://schemas.microsoft.com/office/drawing/2014/main" id="{C082B132-A7E1-3AAA-AFC3-3672F83FC742}"/>
              </a:ext>
            </a:extLst>
          </p:cNvPr>
          <p:cNvSpPr txBox="1"/>
          <p:nvPr/>
        </p:nvSpPr>
        <p:spPr>
          <a:xfrm>
            <a:off x="4689259" y="1304333"/>
            <a:ext cx="6848620" cy="1631216"/>
          </a:xfrm>
          <a:prstGeom prst="rect">
            <a:avLst/>
          </a:prstGeom>
          <a:noFill/>
        </p:spPr>
        <p:txBody>
          <a:bodyPr wrap="square" rtlCol="0">
            <a:spAutoFit/>
          </a:bodyPr>
          <a:lstStyle/>
          <a:p>
            <a:r>
              <a:rPr lang="en-US" sz="2400" b="1" dirty="0"/>
              <a:t>Competencies: Developing Team Skills for High Performance</a:t>
            </a:r>
          </a:p>
          <a:p>
            <a:r>
              <a:rPr lang="en-US" sz="2400" b="1" dirty="0"/>
              <a:t> </a:t>
            </a:r>
          </a:p>
          <a:p>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03790A21-E69A-DAE8-0FB8-4A96CF6423A7}"/>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45C77343-2B59-5498-DA07-FCE61320952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05</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63556BF5-2217-C9FD-43F1-9155430374D7}"/>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Lecture </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Graphic 8">
            <a:extLst>
              <a:ext uri="{FF2B5EF4-FFF2-40B4-BE49-F238E27FC236}">
                <a16:creationId xmlns:a16="http://schemas.microsoft.com/office/drawing/2014/main" id="{09270F56-4AB0-C3FB-C22E-B79CBC95520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10" name="Graphic 9">
            <a:extLst>
              <a:ext uri="{FF2B5EF4-FFF2-40B4-BE49-F238E27FC236}">
                <a16:creationId xmlns:a16="http://schemas.microsoft.com/office/drawing/2014/main" id="{FFC58F01-EEF6-DCB5-FD89-43B637D3D7C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11" name="Picture 10">
            <a:extLst>
              <a:ext uri="{FF2B5EF4-FFF2-40B4-BE49-F238E27FC236}">
                <a16:creationId xmlns:a16="http://schemas.microsoft.com/office/drawing/2014/main" id="{7C5D762A-A560-986E-A02E-BEDAFC31A62E}"/>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923145" y="138939"/>
            <a:ext cx="2036258" cy="1190678"/>
          </a:xfrm>
          <a:prstGeom prst="rect">
            <a:avLst/>
          </a:prstGeom>
        </p:spPr>
      </p:pic>
      <p:sp>
        <p:nvSpPr>
          <p:cNvPr id="12" name="Rectangle 11">
            <a:extLst>
              <a:ext uri="{FF2B5EF4-FFF2-40B4-BE49-F238E27FC236}">
                <a16:creationId xmlns:a16="http://schemas.microsoft.com/office/drawing/2014/main" id="{A4887E33-F88C-FC2D-B1BA-EDA12FEC6136}"/>
              </a:ext>
            </a:extLst>
          </p:cNvPr>
          <p:cNvSpPr/>
          <p:nvPr/>
        </p:nvSpPr>
        <p:spPr>
          <a:xfrm>
            <a:off x="3284387" y="790325"/>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29356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2626179" y="455181"/>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3584086"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5318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34489" y="1967786"/>
            <a:ext cx="8417320" cy="3416320"/>
          </a:xfrm>
          <a:prstGeom prst="rect">
            <a:avLst/>
          </a:prstGeom>
          <a:noFill/>
        </p:spPr>
        <p:txBody>
          <a:bodyPr wrap="square" rtlCol="0">
            <a:spAutoFit/>
          </a:bodyPr>
          <a:lstStyle/>
          <a:p>
            <a:pPr marL="0" indent="0">
              <a:buNone/>
            </a:pPr>
            <a:r>
              <a:rPr lang="en-US" sz="2400" b="1" dirty="0"/>
              <a:t>1. Common Problems Found in Teams. </a:t>
            </a:r>
          </a:p>
          <a:p>
            <a:pPr marL="0" indent="0">
              <a:buNone/>
            </a:pPr>
            <a:r>
              <a:rPr lang="en-US" sz="2400" b="1" dirty="0"/>
              <a:t>2. Differences Between Team Members and the Team Leader.</a:t>
            </a:r>
          </a:p>
          <a:p>
            <a:pPr marL="0" indent="0">
              <a:buNone/>
            </a:pPr>
            <a:r>
              <a:rPr lang="en-US" sz="2400" b="1" dirty="0"/>
              <a:t>3. Differences Among Team Members.</a:t>
            </a:r>
          </a:p>
          <a:p>
            <a:pPr marL="0" indent="0">
              <a:buNone/>
            </a:pPr>
            <a:r>
              <a:rPr lang="en-US" sz="2400" b="1" dirty="0"/>
              <a:t>4. Team Building as a Process.</a:t>
            </a:r>
          </a:p>
          <a:p>
            <a:pPr marL="0" indent="0">
              <a:buNone/>
            </a:pPr>
            <a:r>
              <a:rPr lang="en-US" sz="2400" b="1" dirty="0"/>
              <a:t>5. Use of an Outside Facilitator or Consultant.</a:t>
            </a:r>
          </a:p>
          <a:p>
            <a:pPr marL="0" indent="0">
              <a:buNone/>
            </a:pPr>
            <a:r>
              <a:rPr lang="en-US" sz="2400" b="1" dirty="0"/>
              <a:t>6. The Roles of Manager and Consultant.</a:t>
            </a:r>
          </a:p>
          <a:p>
            <a:pPr marL="0" indent="0">
              <a:buNone/>
            </a:pPr>
            <a:r>
              <a:rPr lang="en-US" sz="2400" b="1" dirty="0"/>
              <a:t>7. The Team-Building Cycle.</a:t>
            </a:r>
          </a:p>
          <a:p>
            <a:endParaRPr lang="en-US" sz="2400" dirty="0">
              <a:solidFill>
                <a:srgbClr val="2D3956"/>
              </a:solidFill>
              <a:latin typeface="Tajawal ExtraBold" panose="00000800000000000000" pitchFamily="2" charset="-78"/>
              <a:cs typeface="Tajawal ExtraBold" panose="00000800000000000000" pitchFamily="2" charset="-78"/>
            </a:endParaRPr>
          </a:p>
          <a:p>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BD201949-4952-4783-53A5-CC3FAA8AF2D1}"/>
              </a:ext>
            </a:extLst>
          </p:cNvPr>
          <p:cNvSpPr txBox="1"/>
          <p:nvPr/>
        </p:nvSpPr>
        <p:spPr>
          <a:xfrm>
            <a:off x="4286381" y="615651"/>
            <a:ext cx="6572265" cy="1815882"/>
          </a:xfrm>
          <a:prstGeom prst="rect">
            <a:avLst/>
          </a:prstGeom>
          <a:noFill/>
        </p:spPr>
        <p:txBody>
          <a:bodyPr wrap="square" rtlCol="0">
            <a:spAutoFit/>
          </a:bodyPr>
          <a:lstStyle/>
          <a:p>
            <a:r>
              <a:rPr lang="en-US" sz="2800" dirty="0"/>
              <a:t>Change: Devising More Effective Ways of Working Together</a:t>
            </a:r>
          </a:p>
          <a:p>
            <a:endParaRPr lang="en-US" sz="2800" dirty="0"/>
          </a:p>
          <a:p>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3" name="Rectangle 2">
            <a:extLst>
              <a:ext uri="{FF2B5EF4-FFF2-40B4-BE49-F238E27FC236}">
                <a16:creationId xmlns:a16="http://schemas.microsoft.com/office/drawing/2014/main" id="{D826838B-F1C8-8FEC-4685-97695F4964EE}"/>
              </a:ext>
            </a:extLst>
          </p:cNvPr>
          <p:cNvSpPr/>
          <p:nvPr/>
        </p:nvSpPr>
        <p:spPr>
          <a:xfrm>
            <a:off x="2948864" y="546619"/>
            <a:ext cx="1190600" cy="881446"/>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3">
            <a:extLst>
              <a:ext uri="{FF2B5EF4-FFF2-40B4-BE49-F238E27FC236}">
                <a16:creationId xmlns:a16="http://schemas.microsoft.com/office/drawing/2014/main" id="{DCE6E2C3-11A5-C6FB-A596-3ADB28F7DA0D}"/>
              </a:ext>
            </a:extLst>
          </p:cNvPr>
          <p:cNvSpPr txBox="1"/>
          <p:nvPr/>
        </p:nvSpPr>
        <p:spPr>
          <a:xfrm>
            <a:off x="3174537" y="792119"/>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06</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290FF6AA-EB8D-A32D-BF82-1A614912F6DF}"/>
              </a:ext>
            </a:extLst>
          </p:cNvPr>
          <p:cNvSpPr txBox="1"/>
          <p:nvPr/>
        </p:nvSpPr>
        <p:spPr>
          <a:xfrm>
            <a:off x="2910933" y="559118"/>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Lecture </a:t>
            </a:r>
            <a:endParaRPr lang="en-US"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343966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74025B6-36E3-27F2-F21A-9B34977A891E}"/>
              </a:ext>
            </a:extLst>
          </p:cNvPr>
          <p:cNvSpPr/>
          <p:nvPr/>
        </p:nvSpPr>
        <p:spPr>
          <a:xfrm>
            <a:off x="8607914" y="952845"/>
            <a:ext cx="3464221"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4">
            <a:extLst>
              <a:ext uri="{FF2B5EF4-FFF2-40B4-BE49-F238E27FC236}">
                <a16:creationId xmlns:a16="http://schemas.microsoft.com/office/drawing/2014/main" id="{AC304C84-2124-DA1D-E915-A6714C1486FB}"/>
              </a:ext>
            </a:extLst>
          </p:cNvPr>
          <p:cNvSpPr/>
          <p:nvPr/>
        </p:nvSpPr>
        <p:spPr>
          <a:xfrm>
            <a:off x="1170274" y="1880008"/>
            <a:ext cx="9345750" cy="396916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2400" b="1" dirty="0">
                <a:solidFill>
                  <a:schemeClr val="tx1"/>
                </a:solidFill>
              </a:rPr>
              <a:t>1. Stakeholders.</a:t>
            </a:r>
          </a:p>
          <a:p>
            <a:pPr marL="0" indent="0">
              <a:buNone/>
            </a:pPr>
            <a:r>
              <a:rPr lang="en-US" sz="2400" b="1" dirty="0">
                <a:solidFill>
                  <a:schemeClr val="tx1"/>
                </a:solidFill>
              </a:rPr>
              <a:t>2. Developing and Using Project Networks.</a:t>
            </a:r>
          </a:p>
          <a:p>
            <a:pPr marL="0" indent="0">
              <a:buNone/>
            </a:pPr>
            <a:endParaRPr lang="en-US" sz="2400" b="1" dirty="0">
              <a:solidFill>
                <a:schemeClr val="tx1"/>
              </a:solidFill>
            </a:endParaRPr>
          </a:p>
        </p:txBody>
      </p:sp>
      <p:pic>
        <p:nvPicPr>
          <p:cNvPr id="6" name="Picture 5">
            <a:extLst>
              <a:ext uri="{FF2B5EF4-FFF2-40B4-BE49-F238E27FC236}">
                <a16:creationId xmlns:a16="http://schemas.microsoft.com/office/drawing/2014/main" id="{63FE44EE-E086-34B0-D875-BE755ECB9D8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7" name="TextBox 6">
            <a:extLst>
              <a:ext uri="{FF2B5EF4-FFF2-40B4-BE49-F238E27FC236}">
                <a16:creationId xmlns:a16="http://schemas.microsoft.com/office/drawing/2014/main" id="{B338FECD-EAA6-0E46-A244-C3CE5C1A8701}"/>
              </a:ext>
            </a:extLst>
          </p:cNvPr>
          <p:cNvSpPr txBox="1"/>
          <p:nvPr/>
        </p:nvSpPr>
        <p:spPr>
          <a:xfrm>
            <a:off x="4365138" y="617356"/>
            <a:ext cx="7285756" cy="1877437"/>
          </a:xfrm>
          <a:prstGeom prst="rect">
            <a:avLst/>
          </a:prstGeom>
          <a:noFill/>
        </p:spPr>
        <p:txBody>
          <a:bodyPr wrap="square" rtlCol="0">
            <a:spAutoFit/>
          </a:bodyPr>
          <a:lstStyle/>
          <a:p>
            <a:r>
              <a:rPr lang="en-US" sz="2800" dirty="0"/>
              <a:t>The Project Team’s Environment (Stakeholders, Developing and Using Project Networks)</a:t>
            </a:r>
          </a:p>
          <a:p>
            <a:endParaRPr lang="en-US" sz="3200" dirty="0"/>
          </a:p>
          <a:p>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8" name="Rectangle 7">
            <a:extLst>
              <a:ext uri="{FF2B5EF4-FFF2-40B4-BE49-F238E27FC236}">
                <a16:creationId xmlns:a16="http://schemas.microsoft.com/office/drawing/2014/main" id="{C00CDDF1-AA3D-EAB7-475E-2182B56660B6}"/>
              </a:ext>
            </a:extLst>
          </p:cNvPr>
          <p:cNvSpPr/>
          <p:nvPr/>
        </p:nvSpPr>
        <p:spPr>
          <a:xfrm>
            <a:off x="2948864" y="546619"/>
            <a:ext cx="1190600" cy="881446"/>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8">
            <a:extLst>
              <a:ext uri="{FF2B5EF4-FFF2-40B4-BE49-F238E27FC236}">
                <a16:creationId xmlns:a16="http://schemas.microsoft.com/office/drawing/2014/main" id="{0590A0A7-99DB-B7A3-F96E-52347315F5BD}"/>
              </a:ext>
            </a:extLst>
          </p:cNvPr>
          <p:cNvSpPr txBox="1"/>
          <p:nvPr/>
        </p:nvSpPr>
        <p:spPr>
          <a:xfrm>
            <a:off x="3174537" y="792119"/>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07</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0264B237-1B5B-2D3D-0FE7-97E71B5B8273}"/>
              </a:ext>
            </a:extLst>
          </p:cNvPr>
          <p:cNvSpPr txBox="1"/>
          <p:nvPr/>
        </p:nvSpPr>
        <p:spPr>
          <a:xfrm>
            <a:off x="2910933" y="559118"/>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Lecture </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1" name="Graphic 10">
            <a:extLst>
              <a:ext uri="{FF2B5EF4-FFF2-40B4-BE49-F238E27FC236}">
                <a16:creationId xmlns:a16="http://schemas.microsoft.com/office/drawing/2014/main" id="{650D8633-23AF-942E-5C79-A6DA97E5478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12" name="Graphic 11">
            <a:extLst>
              <a:ext uri="{FF2B5EF4-FFF2-40B4-BE49-F238E27FC236}">
                <a16:creationId xmlns:a16="http://schemas.microsoft.com/office/drawing/2014/main" id="{640BF1D2-E121-CEFC-832E-D83F77C0124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3" name="Rectangle 12">
            <a:extLst>
              <a:ext uri="{FF2B5EF4-FFF2-40B4-BE49-F238E27FC236}">
                <a16:creationId xmlns:a16="http://schemas.microsoft.com/office/drawing/2014/main" id="{7A27A33F-EDDC-2548-BB33-A34E10055B42}"/>
              </a:ext>
            </a:extLst>
          </p:cNvPr>
          <p:cNvSpPr/>
          <p:nvPr/>
        </p:nvSpPr>
        <p:spPr>
          <a:xfrm flipV="1">
            <a:off x="2626178" y="455181"/>
            <a:ext cx="944595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519619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6865" y="1659738"/>
            <a:ext cx="4222539" cy="3322704"/>
          </a:xfrm>
          <a:prstGeom prst="rect">
            <a:avLst/>
          </a:prstGeom>
        </p:spPr>
        <p:txBody>
          <a:bodyPr wrap="square">
            <a:spAutoFit/>
          </a:bodyPr>
          <a:lstStyle/>
          <a:p>
            <a:pPr marL="0" indent="0">
              <a:buNone/>
            </a:pPr>
            <a:r>
              <a:rPr lang="en-US" sz="2400" b="1" dirty="0">
                <a:solidFill>
                  <a:schemeClr val="bg1"/>
                </a:solidFill>
              </a:rPr>
              <a:t>1.The roles of a project leader.</a:t>
            </a:r>
          </a:p>
          <a:p>
            <a:pPr marL="0" indent="0">
              <a:buNone/>
            </a:pPr>
            <a:r>
              <a:rPr lang="en-US" sz="2400" b="1" dirty="0">
                <a:solidFill>
                  <a:schemeClr val="bg1"/>
                </a:solidFill>
              </a:rPr>
              <a:t>2. External role requirements.</a:t>
            </a:r>
          </a:p>
          <a:p>
            <a:pPr marL="0" indent="0">
              <a:buNone/>
            </a:pPr>
            <a:r>
              <a:rPr lang="en-US" sz="2400" b="1" dirty="0">
                <a:solidFill>
                  <a:schemeClr val="bg1"/>
                </a:solidFill>
              </a:rPr>
              <a:t>3. Internal role requirements.</a:t>
            </a:r>
          </a:p>
          <a:p>
            <a:pPr marL="0" indent="0">
              <a:buNone/>
            </a:pPr>
            <a:r>
              <a:rPr lang="en-US" sz="2400" b="1" dirty="0">
                <a:solidFill>
                  <a:schemeClr val="bg1"/>
                </a:solidFill>
              </a:rPr>
              <a:t>4. Clarifying the leadership role.</a:t>
            </a:r>
          </a:p>
          <a:p>
            <a:pPr marL="0" indent="0">
              <a:buNone/>
            </a:pPr>
            <a:r>
              <a:rPr lang="en-US" sz="2400" b="1" dirty="0">
                <a:solidFill>
                  <a:schemeClr val="bg1"/>
                </a:solidFill>
              </a:rPr>
              <a:t>5. Project leadership and the project’s life cycle.</a:t>
            </a:r>
          </a:p>
          <a:p>
            <a:pPr marL="0" indent="0">
              <a:buNone/>
            </a:pPr>
            <a:r>
              <a:rPr lang="en-US" sz="2400" b="1" dirty="0">
                <a:solidFill>
                  <a:schemeClr val="bg1"/>
                </a:solidFill>
              </a:rPr>
              <a:t>6. Project leadership and individual project members.</a:t>
            </a:r>
          </a:p>
          <a:p>
            <a:pPr>
              <a:lnSpc>
                <a:spcPct val="120000"/>
              </a:lnSpc>
            </a:pPr>
            <a:endParaRPr lang="en-US" sz="1600" dirty="0">
              <a:solidFill>
                <a:schemeClr val="bg1"/>
              </a:solidFill>
              <a:cs typeface="Segoe UI Light" panose="020B0502040204020203" pitchFamily="34"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962146" cy="1384995"/>
          </a:xfrm>
          <a:prstGeom prst="rect">
            <a:avLst/>
          </a:prstGeom>
          <a:noFill/>
        </p:spPr>
        <p:txBody>
          <a:bodyPr wrap="square" rtlCol="0">
            <a:spAutoFit/>
          </a:bodyPr>
          <a:lstStyle/>
          <a:p>
            <a:r>
              <a:rPr lang="en-US" sz="2800" b="1" dirty="0">
                <a:solidFill>
                  <a:srgbClr val="2D3956"/>
                </a:solidFill>
                <a:cs typeface="Tajawal Medium" panose="00000600000000000000" pitchFamily="2" charset="-78"/>
              </a:rPr>
              <a:t>Leading Project Teams</a:t>
            </a:r>
          </a:p>
          <a:p>
            <a:endParaRPr lang="en-US" sz="2800" b="1" dirty="0">
              <a:solidFill>
                <a:srgbClr val="2D3956"/>
              </a:solidFill>
              <a:cs typeface="Tajawal Medium" panose="00000600000000000000" pitchFamily="2" charset="-78"/>
            </a:endParaRPr>
          </a:p>
          <a:p>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08</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800FA00-F06D-8F3B-7A89-DEFCA1D36F1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8" b="12318"/>
          <a:stretch/>
        </p:blipFill>
        <p:spPr>
          <a:xfrm>
            <a:off x="6096000" y="933450"/>
            <a:ext cx="4962525" cy="2495550"/>
          </a:xfrm>
        </p:spPr>
      </p:pic>
      <p:sp>
        <p:nvSpPr>
          <p:cNvPr id="4" name="Rectangle 3">
            <a:extLst>
              <a:ext uri="{FF2B5EF4-FFF2-40B4-BE49-F238E27FC236}">
                <a16:creationId xmlns:a16="http://schemas.microsoft.com/office/drawing/2014/main" id="{877D1D5F-E98D-6540-9B43-3DDA56138072}"/>
              </a:ext>
            </a:extLst>
          </p:cNvPr>
          <p:cNvSpPr/>
          <p:nvPr/>
        </p:nvSpPr>
        <p:spPr>
          <a:xfrm>
            <a:off x="1133475" y="93345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CE5930E0-D225-A0F0-5079-593AB06AF54E}"/>
              </a:ext>
            </a:extLst>
          </p:cNvPr>
          <p:cNvSpPr/>
          <p:nvPr/>
        </p:nvSpPr>
        <p:spPr>
          <a:xfrm>
            <a:off x="1263989" y="1103727"/>
            <a:ext cx="4222539" cy="4568623"/>
          </a:xfrm>
          <a:prstGeom prst="rect">
            <a:avLst/>
          </a:prstGeom>
        </p:spPr>
        <p:txBody>
          <a:bodyPr wrap="square">
            <a:spAutoFit/>
          </a:bodyPr>
          <a:lstStyle/>
          <a:p>
            <a:pPr marL="0" indent="0">
              <a:buNone/>
            </a:pPr>
            <a:r>
              <a:rPr lang="en-US" sz="2400" b="1" dirty="0">
                <a:solidFill>
                  <a:schemeClr val="bg1"/>
                </a:solidFill>
              </a:rPr>
              <a:t>1. Expectation Theory of Conflict.</a:t>
            </a:r>
          </a:p>
          <a:p>
            <a:pPr marL="0" indent="0">
              <a:buNone/>
            </a:pPr>
            <a:r>
              <a:rPr lang="en-US" sz="2400" b="1" dirty="0">
                <a:solidFill>
                  <a:schemeClr val="bg1"/>
                </a:solidFill>
              </a:rPr>
              <a:t>2. Negotiating Agreements. </a:t>
            </a:r>
          </a:p>
          <a:p>
            <a:pPr marL="0" indent="0">
              <a:buNone/>
            </a:pPr>
            <a:r>
              <a:rPr lang="en-US" sz="2400" b="1" dirty="0">
                <a:solidFill>
                  <a:schemeClr val="bg1"/>
                </a:solidFill>
              </a:rPr>
              <a:t>3. Helping Teams in Conflict or Confusion: The Role Clarification Exercise.</a:t>
            </a:r>
          </a:p>
          <a:p>
            <a:pPr marL="0" indent="0">
              <a:buNone/>
            </a:pPr>
            <a:r>
              <a:rPr lang="en-US" sz="2400" b="1" dirty="0">
                <a:solidFill>
                  <a:schemeClr val="bg1"/>
                </a:solidFill>
              </a:rPr>
              <a:t>4. The Manager as the Center of Conflict.</a:t>
            </a:r>
          </a:p>
          <a:p>
            <a:pPr marL="0" indent="0">
              <a:buNone/>
            </a:pPr>
            <a:r>
              <a:rPr lang="en-US" sz="2400" b="1" dirty="0">
                <a:solidFill>
                  <a:schemeClr val="bg1"/>
                </a:solidFill>
              </a:rPr>
              <a:t>5. Diversity as the Source of Conflict.</a:t>
            </a:r>
          </a:p>
          <a:p>
            <a:pPr marL="0" indent="0">
              <a:buNone/>
            </a:pPr>
            <a:r>
              <a:rPr lang="en-US" sz="2400" b="1" dirty="0">
                <a:solidFill>
                  <a:schemeClr val="bg1"/>
                </a:solidFill>
              </a:rPr>
              <a:t>6. The Problem Member.</a:t>
            </a:r>
          </a:p>
          <a:p>
            <a:pPr>
              <a:lnSpc>
                <a:spcPct val="120000"/>
              </a:lnSpc>
            </a:pPr>
            <a:endParaRPr lang="en-US" sz="2400" dirty="0">
              <a:solidFill>
                <a:schemeClr val="bg1"/>
              </a:solidFill>
              <a:cs typeface="Segoe UI Light" panose="020B0502040204020203" pitchFamily="34" charset="0"/>
            </a:endParaRPr>
          </a:p>
        </p:txBody>
      </p:sp>
      <p:pic>
        <p:nvPicPr>
          <p:cNvPr id="6" name="Picture 5">
            <a:extLst>
              <a:ext uri="{FF2B5EF4-FFF2-40B4-BE49-F238E27FC236}">
                <a16:creationId xmlns:a16="http://schemas.microsoft.com/office/drawing/2014/main" id="{8582CFE7-1C14-2B3C-8257-0638765E6AF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7" name="TextBox 6">
            <a:extLst>
              <a:ext uri="{FF2B5EF4-FFF2-40B4-BE49-F238E27FC236}">
                <a16:creationId xmlns:a16="http://schemas.microsoft.com/office/drawing/2014/main" id="{3F3C6945-4594-A94A-24CC-BEF0C6AB3358}"/>
              </a:ext>
            </a:extLst>
          </p:cNvPr>
          <p:cNvSpPr txBox="1"/>
          <p:nvPr/>
        </p:nvSpPr>
        <p:spPr>
          <a:xfrm>
            <a:off x="6932066" y="3677562"/>
            <a:ext cx="4962146" cy="1815882"/>
          </a:xfrm>
          <a:prstGeom prst="rect">
            <a:avLst/>
          </a:prstGeom>
          <a:noFill/>
        </p:spPr>
        <p:txBody>
          <a:bodyPr wrap="square" rtlCol="0">
            <a:spAutoFit/>
          </a:bodyPr>
          <a:lstStyle/>
          <a:p>
            <a:r>
              <a:rPr lang="en-US" sz="2800" b="1" dirty="0">
                <a:solidFill>
                  <a:srgbClr val="2D3956"/>
                </a:solidFill>
                <a:cs typeface="Tajawal Medium" panose="00000600000000000000" pitchFamily="2" charset="-78"/>
              </a:rPr>
              <a:t>Managing Conflict in the Team</a:t>
            </a:r>
          </a:p>
          <a:p>
            <a:endParaRPr lang="en-US" sz="2800" b="1" dirty="0">
              <a:solidFill>
                <a:srgbClr val="2D3956"/>
              </a:solidFill>
              <a:cs typeface="Tajawal Medium" panose="00000600000000000000" pitchFamily="2" charset="-78"/>
            </a:endParaRPr>
          </a:p>
          <a:p>
            <a:r>
              <a:rPr lang="en-US" sz="2800" b="1" dirty="0">
                <a:solidFill>
                  <a:srgbClr val="2D3956"/>
                </a:solidFill>
                <a:cs typeface="Tajawal Medium" panose="00000600000000000000" pitchFamily="2" charset="-78"/>
              </a:rPr>
              <a:t> </a:t>
            </a:r>
          </a:p>
          <a:p>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8" name="Rectangle 7">
            <a:extLst>
              <a:ext uri="{FF2B5EF4-FFF2-40B4-BE49-F238E27FC236}">
                <a16:creationId xmlns:a16="http://schemas.microsoft.com/office/drawing/2014/main" id="{C976601B-4765-AA18-971E-3B3040DB1E36}"/>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8">
            <a:extLst>
              <a:ext uri="{FF2B5EF4-FFF2-40B4-BE49-F238E27FC236}">
                <a16:creationId xmlns:a16="http://schemas.microsoft.com/office/drawing/2014/main" id="{FBD0AF1B-0959-72F3-8117-1948AC496031}"/>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09</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A1FDF284-9F2B-073F-42E9-4CE0ACEDB444}"/>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1" name="Graphic 10">
            <a:extLst>
              <a:ext uri="{FF2B5EF4-FFF2-40B4-BE49-F238E27FC236}">
                <a16:creationId xmlns:a16="http://schemas.microsoft.com/office/drawing/2014/main" id="{90C70ACA-AA2C-18A0-4013-1CB07F8CE9A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12" name="Graphic 11">
            <a:extLst>
              <a:ext uri="{FF2B5EF4-FFF2-40B4-BE49-F238E27FC236}">
                <a16:creationId xmlns:a16="http://schemas.microsoft.com/office/drawing/2014/main" id="{790D0BC2-3068-467B-6400-EA9A62F2B6B6}"/>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3" name="Graphic 12">
            <a:extLst>
              <a:ext uri="{FF2B5EF4-FFF2-40B4-BE49-F238E27FC236}">
                <a16:creationId xmlns:a16="http://schemas.microsoft.com/office/drawing/2014/main" id="{79E728C7-F741-B1A8-A76A-EB64FC34439B}"/>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80308" y="6043914"/>
            <a:ext cx="2167470" cy="591661"/>
          </a:xfrm>
          <a:prstGeom prst="rect">
            <a:avLst/>
          </a:prstGeom>
        </p:spPr>
      </p:pic>
    </p:spTree>
    <p:extLst>
      <p:ext uri="{BB962C8B-B14F-4D97-AF65-F5344CB8AC3E}">
        <p14:creationId xmlns:p14="http://schemas.microsoft.com/office/powerpoint/2010/main" val="19554027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4">
            <a:extLst>
              <a:ext uri="{FF2B5EF4-FFF2-40B4-BE49-F238E27FC236}">
                <a16:creationId xmlns:a16="http://schemas.microsoft.com/office/drawing/2014/main" id="{DA63A269-E0D7-2400-DDE4-0DCB3F54C58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8" b="12318"/>
          <a:stretch/>
        </p:blipFill>
        <p:spPr>
          <a:xfrm>
            <a:off x="6096000" y="933450"/>
            <a:ext cx="4962525" cy="2495550"/>
          </a:xfrm>
        </p:spPr>
      </p:pic>
      <p:sp>
        <p:nvSpPr>
          <p:cNvPr id="5" name="Rectangle 4">
            <a:extLst>
              <a:ext uri="{FF2B5EF4-FFF2-40B4-BE49-F238E27FC236}">
                <a16:creationId xmlns:a16="http://schemas.microsoft.com/office/drawing/2014/main" id="{F9348A66-6E8F-B8EF-DE9C-0325BD5FD1A4}"/>
              </a:ext>
            </a:extLst>
          </p:cNvPr>
          <p:cNvSpPr/>
          <p:nvPr/>
        </p:nvSpPr>
        <p:spPr>
          <a:xfrm>
            <a:off x="1140409" y="93345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E4AAD32D-525E-EB24-9157-5EBE1468FD5F}"/>
              </a:ext>
            </a:extLst>
          </p:cNvPr>
          <p:cNvSpPr/>
          <p:nvPr/>
        </p:nvSpPr>
        <p:spPr>
          <a:xfrm>
            <a:off x="1427640" y="1664685"/>
            <a:ext cx="4222539" cy="1476045"/>
          </a:xfrm>
          <a:prstGeom prst="rect">
            <a:avLst/>
          </a:prstGeom>
        </p:spPr>
        <p:txBody>
          <a:bodyPr wrap="square">
            <a:spAutoFit/>
          </a:bodyPr>
          <a:lstStyle/>
          <a:p>
            <a:pPr marL="0" indent="0">
              <a:buNone/>
            </a:pPr>
            <a:r>
              <a:rPr lang="en-US" sz="2400" b="1" dirty="0">
                <a:solidFill>
                  <a:schemeClr val="bg1"/>
                </a:solidFill>
              </a:rPr>
              <a:t>1. Know your readers and what they want.</a:t>
            </a:r>
          </a:p>
          <a:p>
            <a:pPr marL="0" indent="0">
              <a:buNone/>
            </a:pPr>
            <a:r>
              <a:rPr lang="en-US" sz="2400" b="1" dirty="0">
                <a:solidFill>
                  <a:schemeClr val="bg1"/>
                </a:solidFill>
              </a:rPr>
              <a:t>2. The project report.</a:t>
            </a:r>
          </a:p>
          <a:p>
            <a:pPr>
              <a:lnSpc>
                <a:spcPct val="120000"/>
              </a:lnSpc>
            </a:pPr>
            <a:endParaRPr lang="en-US" sz="1600" dirty="0">
              <a:solidFill>
                <a:schemeClr val="bg1"/>
              </a:solidFill>
              <a:cs typeface="Segoe UI Light" panose="020B0502040204020203" pitchFamily="34" charset="0"/>
            </a:endParaRPr>
          </a:p>
        </p:txBody>
      </p:sp>
      <p:pic>
        <p:nvPicPr>
          <p:cNvPr id="7" name="Picture 6">
            <a:extLst>
              <a:ext uri="{FF2B5EF4-FFF2-40B4-BE49-F238E27FC236}">
                <a16:creationId xmlns:a16="http://schemas.microsoft.com/office/drawing/2014/main" id="{9B5F3AC8-62B8-3855-FE6C-8FE81D219EF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8" name="TextBox 7">
            <a:extLst>
              <a:ext uri="{FF2B5EF4-FFF2-40B4-BE49-F238E27FC236}">
                <a16:creationId xmlns:a16="http://schemas.microsoft.com/office/drawing/2014/main" id="{F21CEF80-6A40-2678-8CE0-86E0130C822D}"/>
              </a:ext>
            </a:extLst>
          </p:cNvPr>
          <p:cNvSpPr txBox="1"/>
          <p:nvPr/>
        </p:nvSpPr>
        <p:spPr>
          <a:xfrm>
            <a:off x="6990549" y="3678252"/>
            <a:ext cx="4962146" cy="1877437"/>
          </a:xfrm>
          <a:prstGeom prst="rect">
            <a:avLst/>
          </a:prstGeom>
          <a:noFill/>
        </p:spPr>
        <p:txBody>
          <a:bodyPr wrap="square" rtlCol="0">
            <a:spAutoFit/>
          </a:bodyPr>
          <a:lstStyle/>
          <a:p>
            <a:r>
              <a:rPr lang="en-US" sz="3200" b="1" dirty="0">
                <a:solidFill>
                  <a:srgbClr val="2D3956"/>
                </a:solidFill>
                <a:cs typeface="Tajawal Medium" panose="00000600000000000000" pitchFamily="2" charset="-78"/>
              </a:rPr>
              <a:t>Leading Project Teams</a:t>
            </a:r>
          </a:p>
          <a:p>
            <a:r>
              <a:rPr lang="en-US" sz="2800" b="1" dirty="0">
                <a:solidFill>
                  <a:srgbClr val="2D3956"/>
                </a:solidFill>
                <a:cs typeface="Tajawal Medium" panose="00000600000000000000" pitchFamily="2" charset="-78"/>
              </a:rPr>
              <a:t> </a:t>
            </a:r>
          </a:p>
          <a:p>
            <a:r>
              <a:rPr lang="en-US" sz="2800" b="1" dirty="0">
                <a:solidFill>
                  <a:srgbClr val="2D3956"/>
                </a:solidFill>
                <a:cs typeface="Tajawal Medium" panose="00000600000000000000" pitchFamily="2" charset="-78"/>
              </a:rPr>
              <a:t> </a:t>
            </a:r>
          </a:p>
          <a:p>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9" name="Rectangle 8">
            <a:extLst>
              <a:ext uri="{FF2B5EF4-FFF2-40B4-BE49-F238E27FC236}">
                <a16:creationId xmlns:a16="http://schemas.microsoft.com/office/drawing/2014/main" id="{393A7ACB-ECD3-73E1-3E66-C125C21B70AD}"/>
              </a:ext>
            </a:extLst>
          </p:cNvPr>
          <p:cNvSpPr/>
          <p:nvPr/>
        </p:nvSpPr>
        <p:spPr>
          <a:xfrm>
            <a:off x="5799949" y="348074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a16="http://schemas.microsoft.com/office/drawing/2014/main" id="{18B91021-E786-CBF3-B594-A0884ECF8BE0}"/>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25722D7-F4CF-8A02-F763-500169B70783}"/>
              </a:ext>
            </a:extLst>
          </p:cNvPr>
          <p:cNvSpPr txBox="1"/>
          <p:nvPr/>
        </p:nvSpPr>
        <p:spPr>
          <a:xfrm>
            <a:off x="5788950" y="351809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2" name="Graphic 11">
            <a:extLst>
              <a:ext uri="{FF2B5EF4-FFF2-40B4-BE49-F238E27FC236}">
                <a16:creationId xmlns:a16="http://schemas.microsoft.com/office/drawing/2014/main" id="{3455629D-C702-421D-A7C4-79E8CFAAC1C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13" name="Graphic 12">
            <a:extLst>
              <a:ext uri="{FF2B5EF4-FFF2-40B4-BE49-F238E27FC236}">
                <a16:creationId xmlns:a16="http://schemas.microsoft.com/office/drawing/2014/main" id="{CF8651F4-762C-AD16-8399-AF3E723EE1C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spTree>
    <p:extLst>
      <p:ext uri="{BB962C8B-B14F-4D97-AF65-F5344CB8AC3E}">
        <p14:creationId xmlns:p14="http://schemas.microsoft.com/office/powerpoint/2010/main" val="14102240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ED3E64A-F35A-2592-6DE8-27D1A3C38BA3}"/>
              </a:ext>
            </a:extLst>
          </p:cNvPr>
          <p:cNvSpPr>
            <a:spLocks noGrp="1"/>
          </p:cNvSpPr>
          <p:nvPr>
            <p:ph type="pic" sz="quarter" idx="10"/>
          </p:nvPr>
        </p:nvSpPr>
        <p:spPr/>
      </p:sp>
      <p:pic>
        <p:nvPicPr>
          <p:cNvPr id="3" name="Picture Placeholder 4">
            <a:extLst>
              <a:ext uri="{FF2B5EF4-FFF2-40B4-BE49-F238E27FC236}">
                <a16:creationId xmlns:a16="http://schemas.microsoft.com/office/drawing/2014/main" id="{69E513C8-2300-952E-E354-57EF841B153D}"/>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8" y="0"/>
            <a:ext cx="5547685"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4" name="Picture 3">
            <a:extLst>
              <a:ext uri="{FF2B5EF4-FFF2-40B4-BE49-F238E27FC236}">
                <a16:creationId xmlns:a16="http://schemas.microsoft.com/office/drawing/2014/main" id="{0D49141A-C552-1DCF-7D58-21ED4BD8233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23145" y="138939"/>
            <a:ext cx="2036258" cy="1190678"/>
          </a:xfrm>
          <a:prstGeom prst="rect">
            <a:avLst/>
          </a:prstGeom>
        </p:spPr>
      </p:pic>
      <p:sp>
        <p:nvSpPr>
          <p:cNvPr id="5" name="TextBox 4">
            <a:extLst>
              <a:ext uri="{FF2B5EF4-FFF2-40B4-BE49-F238E27FC236}">
                <a16:creationId xmlns:a16="http://schemas.microsoft.com/office/drawing/2014/main" id="{94414786-307E-3C84-74C5-753713740757}"/>
              </a:ext>
            </a:extLst>
          </p:cNvPr>
          <p:cNvSpPr txBox="1"/>
          <p:nvPr/>
        </p:nvSpPr>
        <p:spPr>
          <a:xfrm>
            <a:off x="4039702" y="810760"/>
            <a:ext cx="6848620" cy="1631216"/>
          </a:xfrm>
          <a:prstGeom prst="rect">
            <a:avLst/>
          </a:prstGeom>
          <a:noFill/>
        </p:spPr>
        <p:txBody>
          <a:bodyPr wrap="square" rtlCol="0">
            <a:spAutoFit/>
          </a:bodyPr>
          <a:lstStyle/>
          <a:p>
            <a:r>
              <a:rPr lang="en-US" sz="2400" b="1" dirty="0"/>
              <a:t>Course Objectives</a:t>
            </a:r>
          </a:p>
          <a:p>
            <a:endParaRPr lang="en-US" sz="2400" b="1" dirty="0"/>
          </a:p>
          <a:p>
            <a:r>
              <a:rPr lang="en-US" sz="2400" b="1" dirty="0"/>
              <a:t> </a:t>
            </a:r>
          </a:p>
          <a:p>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888D7B47-1FD6-284A-DDDC-25C226BD8875}"/>
              </a:ext>
            </a:extLst>
          </p:cNvPr>
          <p:cNvSpPr/>
          <p:nvPr/>
        </p:nvSpPr>
        <p:spPr>
          <a:xfrm>
            <a:off x="3284387" y="790325"/>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DCD0C98A-7B20-B119-AA18-0A2F5F7ED462}"/>
              </a:ext>
            </a:extLst>
          </p:cNvPr>
          <p:cNvSpPr txBox="1"/>
          <p:nvPr/>
        </p:nvSpPr>
        <p:spPr>
          <a:xfrm>
            <a:off x="3284387" y="1626368"/>
            <a:ext cx="8570366" cy="4125232"/>
          </a:xfrm>
          <a:prstGeom prst="rect">
            <a:avLst/>
          </a:prstGeom>
          <a:noFill/>
        </p:spPr>
        <p:txBody>
          <a:bodyPr wrap="square" rtlCol="0">
            <a:spAutoFit/>
          </a:bodyPr>
          <a:lstStyle/>
          <a:p>
            <a:pPr marL="342900" lvl="0" indent="-342900" algn="just">
              <a:lnSpc>
                <a:spcPct val="107000"/>
              </a:lnSpc>
              <a:buFont typeface="Arial" panose="020B0604020202020204" pitchFamily="34" charset="0"/>
              <a:buChar char="●"/>
            </a:pPr>
            <a:r>
              <a:rPr lang="en-US" sz="2000" b="1" dirty="0"/>
              <a:t>Describes the scope of stakeholder‐engagement activities extends from the initiation phase through to project completion.</a:t>
            </a:r>
          </a:p>
          <a:p>
            <a:pPr marL="342900" lvl="0" indent="-342900" algn="just">
              <a:lnSpc>
                <a:spcPct val="107000"/>
              </a:lnSpc>
              <a:buFont typeface="Arial" panose="020B0604020202020204" pitchFamily="34" charset="0"/>
              <a:buChar char="●"/>
            </a:pPr>
            <a:r>
              <a:rPr lang="en-US" sz="2000" b="1" dirty="0"/>
              <a:t>Introduce different activities such as comparing actual performance with planned performance, and analyzing variances as they pertain to project scope, quality, schedule, and cost. </a:t>
            </a:r>
          </a:p>
          <a:p>
            <a:pPr marL="342900" lvl="0" indent="-342900" algn="just">
              <a:lnSpc>
                <a:spcPct val="107000"/>
              </a:lnSpc>
              <a:buFont typeface="Arial" panose="020B0604020202020204" pitchFamily="34" charset="0"/>
              <a:buChar char="●"/>
            </a:pPr>
            <a:r>
              <a:rPr lang="en-US" sz="2000" b="1" dirty="0"/>
              <a:t>Assessing the abilities and effectiveness of team members, team building, leadership, motivation, and conflict resolution. Stages and effective actions for developing and utilizing teams and team members are also covered.</a:t>
            </a:r>
          </a:p>
          <a:p>
            <a:pPr marL="342900" lvl="0" indent="-342900" algn="just">
              <a:lnSpc>
                <a:spcPct val="107000"/>
              </a:lnSpc>
              <a:spcAft>
                <a:spcPts val="800"/>
              </a:spcAft>
              <a:buFont typeface="Arial" panose="020B0604020202020204" pitchFamily="34" charset="0"/>
              <a:buChar char="●"/>
            </a:pPr>
            <a:r>
              <a:rPr lang="en-US" sz="2000" b="1" dirty="0"/>
              <a:t>Describes how to take corrective actions when needed, and how to formally communicate project status to stakeholders.</a:t>
            </a:r>
          </a:p>
          <a:p>
            <a:pPr marL="342900" lvl="0" indent="-342900" algn="just">
              <a:lnSpc>
                <a:spcPct val="107000"/>
              </a:lnSpc>
              <a:buFont typeface="Arial" panose="020B0604020202020204" pitchFamily="34" charset="0"/>
              <a:buChar char="●"/>
            </a:pPr>
            <a:endParaRPr lang="en-US" sz="2000" b="1" dirty="0"/>
          </a:p>
          <a:p>
            <a:endParaRPr lang="en-US" sz="2000" dirty="0">
              <a:solidFill>
                <a:srgbClr val="0A1F61"/>
              </a:solidFill>
              <a:latin typeface="Tajawal ExtraBold" panose="00000800000000000000" pitchFamily="2" charset="-78"/>
              <a:cs typeface="Tajawal ExtraBold" panose="00000800000000000000" pitchFamily="2" charset="-78"/>
            </a:endParaRPr>
          </a:p>
        </p:txBody>
      </p:sp>
      <p:pic>
        <p:nvPicPr>
          <p:cNvPr id="8" name="Graphic 7">
            <a:extLst>
              <a:ext uri="{FF2B5EF4-FFF2-40B4-BE49-F238E27FC236}">
                <a16:creationId xmlns:a16="http://schemas.microsoft.com/office/drawing/2014/main" id="{FEE8CCFC-2833-147E-E356-D5094C29931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9" name="Graphic 8">
            <a:extLst>
              <a:ext uri="{FF2B5EF4-FFF2-40B4-BE49-F238E27FC236}">
                <a16:creationId xmlns:a16="http://schemas.microsoft.com/office/drawing/2014/main" id="{7362E833-0788-4112-2A04-DC7086A5731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8168054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63F59A0-AFAB-AD01-A34E-D3A0554E70E4}"/>
              </a:ext>
            </a:extLst>
          </p:cNvPr>
          <p:cNvSpPr>
            <a:spLocks noGrp="1"/>
          </p:cNvSpPr>
          <p:nvPr>
            <p:ph type="pic" sz="quarter" idx="10"/>
          </p:nvPr>
        </p:nvSpPr>
        <p:spPr/>
      </p:sp>
      <p:pic>
        <p:nvPicPr>
          <p:cNvPr id="3" name="Picture Placeholder 4">
            <a:extLst>
              <a:ext uri="{FF2B5EF4-FFF2-40B4-BE49-F238E27FC236}">
                <a16:creationId xmlns:a16="http://schemas.microsoft.com/office/drawing/2014/main" id="{E989B677-4269-61BD-74A1-31025F3197DE}"/>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8" y="0"/>
            <a:ext cx="5547685"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TextBox 3">
            <a:extLst>
              <a:ext uri="{FF2B5EF4-FFF2-40B4-BE49-F238E27FC236}">
                <a16:creationId xmlns:a16="http://schemas.microsoft.com/office/drawing/2014/main" id="{6796B572-7F1D-43EE-3603-B9B08C32122C}"/>
              </a:ext>
            </a:extLst>
          </p:cNvPr>
          <p:cNvSpPr txBox="1"/>
          <p:nvPr/>
        </p:nvSpPr>
        <p:spPr>
          <a:xfrm>
            <a:off x="3667873" y="1626368"/>
            <a:ext cx="8186879" cy="4820679"/>
          </a:xfrm>
          <a:prstGeom prst="rect">
            <a:avLst/>
          </a:prstGeom>
          <a:noFill/>
        </p:spPr>
        <p:txBody>
          <a:bodyPr wrap="square" rtlCol="0">
            <a:spAutoFit/>
          </a:bodyPr>
          <a:lstStyle/>
          <a:p>
            <a:pPr lvl="0" algn="just"/>
            <a:r>
              <a:rPr lang="en-US" b="1" dirty="0"/>
              <a:t>- Demonstrate how teams are assigned and formed and describe the stages of team development.</a:t>
            </a:r>
          </a:p>
          <a:p>
            <a:pPr lvl="0" algn="just"/>
            <a:r>
              <a:rPr lang="en-US" b="1" dirty="0"/>
              <a:t>- The role of the project manager in team formation, development, and closeout.</a:t>
            </a:r>
          </a:p>
          <a:p>
            <a:pPr lvl="0" algn="just"/>
            <a:r>
              <a:rPr lang="en-US" b="1" dirty="0"/>
              <a:t>- Understanding stakeholder engagement, the types of stakeholders, and their roles, influence, and power</a:t>
            </a:r>
          </a:p>
          <a:p>
            <a:pPr lvl="0" algn="just"/>
            <a:r>
              <a:rPr lang="en-US" b="1" dirty="0"/>
              <a:t>- Increasing project‐team performance, addressing performance issues, and appraising processes and incentives.</a:t>
            </a:r>
          </a:p>
          <a:p>
            <a:pPr lvl="0" algn="just"/>
            <a:r>
              <a:rPr lang="en-US" b="1" dirty="0"/>
              <a:t>- Analyze the nature of stakeholder groups and summarize their impact on project performance.</a:t>
            </a:r>
          </a:p>
          <a:p>
            <a:pPr lvl="0" algn="just"/>
            <a:r>
              <a:rPr lang="en-US" b="1" dirty="0"/>
              <a:t>- Choose from among a suite of appropriate strategies for stakeholder management, and recommend an approach based upon stakeholder strengths and weaknesses, their impact on the project, and other categories of stakeholder characteristics, such as priority and authority.</a:t>
            </a:r>
          </a:p>
          <a:p>
            <a:pPr lvl="0" algn="just"/>
            <a:r>
              <a:rPr lang="en-US" b="1" dirty="0"/>
              <a:t>- Identifying changes to the project baseline.</a:t>
            </a:r>
          </a:p>
          <a:p>
            <a:pPr lvl="0" algn="just"/>
            <a:r>
              <a:rPr lang="en-US" b="1" dirty="0"/>
              <a:t>- Demonstrate mastery of program level competencies.</a:t>
            </a:r>
          </a:p>
          <a:p>
            <a:pPr lvl="0" algn="just">
              <a:lnSpc>
                <a:spcPct val="107000"/>
              </a:lnSpc>
            </a:pPr>
            <a:endParaRPr lang="en-US" b="1" dirty="0"/>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5" name="TextBox 4">
            <a:extLst>
              <a:ext uri="{FF2B5EF4-FFF2-40B4-BE49-F238E27FC236}">
                <a16:creationId xmlns:a16="http://schemas.microsoft.com/office/drawing/2014/main" id="{AE31F1EB-25E7-1471-F08A-283631CD1104}"/>
              </a:ext>
            </a:extLst>
          </p:cNvPr>
          <p:cNvSpPr txBox="1"/>
          <p:nvPr/>
        </p:nvSpPr>
        <p:spPr>
          <a:xfrm>
            <a:off x="4039702" y="810760"/>
            <a:ext cx="6848620" cy="1631216"/>
          </a:xfrm>
          <a:prstGeom prst="rect">
            <a:avLst/>
          </a:prstGeom>
          <a:noFill/>
        </p:spPr>
        <p:txBody>
          <a:bodyPr wrap="square" rtlCol="0">
            <a:spAutoFit/>
          </a:bodyPr>
          <a:lstStyle/>
          <a:p>
            <a:r>
              <a:rPr lang="en-US" sz="2400" b="1" dirty="0"/>
              <a:t>Course Objectives</a:t>
            </a:r>
          </a:p>
          <a:p>
            <a:endParaRPr lang="en-US" sz="2400" b="1" dirty="0"/>
          </a:p>
          <a:p>
            <a:r>
              <a:rPr lang="en-US" sz="2400" b="1" dirty="0"/>
              <a:t> </a:t>
            </a:r>
          </a:p>
          <a:p>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a16="http://schemas.microsoft.com/office/drawing/2014/main" id="{A5EE6A18-4AB3-C217-3235-2D097E63900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23145" y="138939"/>
            <a:ext cx="2036258" cy="1190678"/>
          </a:xfrm>
          <a:prstGeom prst="rect">
            <a:avLst/>
          </a:prstGeom>
        </p:spPr>
      </p:pic>
      <p:sp>
        <p:nvSpPr>
          <p:cNvPr id="7" name="Rectangle 6">
            <a:extLst>
              <a:ext uri="{FF2B5EF4-FFF2-40B4-BE49-F238E27FC236}">
                <a16:creationId xmlns:a16="http://schemas.microsoft.com/office/drawing/2014/main" id="{1D787FC0-947A-B54C-4F8B-19C6DBA90FB6}"/>
              </a:ext>
            </a:extLst>
          </p:cNvPr>
          <p:cNvSpPr/>
          <p:nvPr/>
        </p:nvSpPr>
        <p:spPr>
          <a:xfrm>
            <a:off x="3284387" y="790325"/>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7">
            <a:extLst>
              <a:ext uri="{FF2B5EF4-FFF2-40B4-BE49-F238E27FC236}">
                <a16:creationId xmlns:a16="http://schemas.microsoft.com/office/drawing/2014/main" id="{FA4C66E6-A625-3718-32E5-60120B4B97D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9" name="Graphic 8">
            <a:extLst>
              <a:ext uri="{FF2B5EF4-FFF2-40B4-BE49-F238E27FC236}">
                <a16:creationId xmlns:a16="http://schemas.microsoft.com/office/drawing/2014/main" id="{8C1A084A-F536-DE54-5D3F-9A22CFC5E9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97399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7220D4B-E56D-2769-A563-F06AFDD4BE0B}"/>
              </a:ext>
            </a:extLst>
          </p:cNvPr>
          <p:cNvSpPr>
            <a:spLocks noGrp="1"/>
          </p:cNvSpPr>
          <p:nvPr>
            <p:ph idx="1"/>
          </p:nvPr>
        </p:nvSpPr>
        <p:spPr>
          <a:xfrm>
            <a:off x="679503" y="1818279"/>
            <a:ext cx="6000108" cy="4099636"/>
          </a:xfrm>
        </p:spPr>
        <p:txBody>
          <a:bodyPr>
            <a:normAutofit lnSpcReduction="10000"/>
          </a:bodyPr>
          <a:lstStyle/>
          <a:p>
            <a:pPr marL="457200" indent="-457200" algn="ctr">
              <a:buAutoNum type="arabicPeriod"/>
            </a:pPr>
            <a:r>
              <a:rPr lang="en-US" sz="2000" dirty="0"/>
              <a:t>Team Building Proven Strategies for Improving Team Performance.</a:t>
            </a:r>
            <a:br>
              <a:rPr lang="en-US" sz="2000" dirty="0"/>
            </a:br>
            <a:r>
              <a:rPr lang="en-US" sz="2000" dirty="0"/>
              <a:t>Fifth Edition</a:t>
            </a:r>
            <a:br>
              <a:rPr lang="en-US" sz="2000" dirty="0"/>
            </a:br>
            <a:r>
              <a:rPr lang="en-US" sz="2000" dirty="0"/>
              <a:t>By:</a:t>
            </a:r>
            <a:br>
              <a:rPr lang="en-US" sz="2000" dirty="0"/>
            </a:br>
            <a:r>
              <a:rPr lang="en-US" sz="2000" dirty="0"/>
              <a:t>W. Gibb Dyer Jr.</a:t>
            </a:r>
            <a:br>
              <a:rPr lang="en-US" sz="2000" dirty="0"/>
            </a:br>
            <a:r>
              <a:rPr lang="en-US" sz="2000" dirty="0"/>
              <a:t>Jeffrey H. Dyer</a:t>
            </a:r>
            <a:br>
              <a:rPr lang="en-US" sz="2000" dirty="0"/>
            </a:br>
            <a:r>
              <a:rPr lang="en-US" sz="2000" dirty="0"/>
              <a:t>William G. Dyer</a:t>
            </a:r>
          </a:p>
          <a:p>
            <a:pPr marL="0" indent="0" algn="ctr">
              <a:buNone/>
            </a:pPr>
            <a:endParaRPr lang="en-US" sz="2000" dirty="0"/>
          </a:p>
          <a:p>
            <a:pPr marL="0" indent="0" algn="ctr">
              <a:buNone/>
            </a:pPr>
            <a:endParaRPr lang="en-US" sz="2000" dirty="0"/>
          </a:p>
          <a:p>
            <a:pPr marL="0" indent="0" algn="ctr">
              <a:buNone/>
            </a:pPr>
            <a:r>
              <a:rPr lang="en-US" sz="2000" b="1" dirty="0"/>
              <a:t>2. </a:t>
            </a:r>
            <a:r>
              <a:rPr lang="en-US" sz="2000" dirty="0"/>
              <a:t>Leading project teams.</a:t>
            </a:r>
            <a:r>
              <a:rPr lang="en-US" sz="2000" b="1" i="1" dirty="0"/>
              <a:t> </a:t>
            </a:r>
            <a:r>
              <a:rPr lang="en-US" sz="2000" dirty="0"/>
              <a:t>The Basics of Project Management and Team Leadership.</a:t>
            </a:r>
            <a:br>
              <a:rPr lang="en-US" sz="2000" dirty="0"/>
            </a:br>
            <a:br>
              <a:rPr lang="en-US" sz="2000" dirty="0"/>
            </a:br>
            <a:r>
              <a:rPr lang="en-US" sz="2000" dirty="0"/>
              <a:t>By: Anthony T. Cobb</a:t>
            </a:r>
            <a:br>
              <a:rPr lang="en-US" sz="2000" dirty="0"/>
            </a:br>
            <a:r>
              <a:rPr lang="en-US" sz="2000" i="1" dirty="0"/>
              <a:t>Virginia Tech</a:t>
            </a:r>
            <a:endParaRPr lang="en-GB" sz="2000" dirty="0"/>
          </a:p>
        </p:txBody>
      </p:sp>
      <p:pic>
        <p:nvPicPr>
          <p:cNvPr id="7" name="Picture 6">
            <a:extLst>
              <a:ext uri="{FF2B5EF4-FFF2-40B4-BE49-F238E27FC236}">
                <a16:creationId xmlns:a16="http://schemas.microsoft.com/office/drawing/2014/main" id="{F821D52B-7C64-9926-27AA-3CF197AFB288}"/>
              </a:ext>
            </a:extLst>
          </p:cNvPr>
          <p:cNvPicPr>
            <a:picLocks noChangeAspect="1"/>
          </p:cNvPicPr>
          <p:nvPr/>
        </p:nvPicPr>
        <p:blipFill>
          <a:blip r:embed="rId2"/>
          <a:stretch>
            <a:fillRect/>
          </a:stretch>
        </p:blipFill>
        <p:spPr>
          <a:xfrm>
            <a:off x="126714" y="236226"/>
            <a:ext cx="11938571" cy="1488469"/>
          </a:xfrm>
          <a:prstGeom prst="rect">
            <a:avLst/>
          </a:prstGeom>
        </p:spPr>
      </p:pic>
      <p:sp>
        <p:nvSpPr>
          <p:cNvPr id="9" name="TextBox 8">
            <a:extLst>
              <a:ext uri="{FF2B5EF4-FFF2-40B4-BE49-F238E27FC236}">
                <a16:creationId xmlns:a16="http://schemas.microsoft.com/office/drawing/2014/main" id="{5AA50C57-0009-265A-7935-A64B04708604}"/>
              </a:ext>
            </a:extLst>
          </p:cNvPr>
          <p:cNvSpPr txBox="1"/>
          <p:nvPr/>
        </p:nvSpPr>
        <p:spPr>
          <a:xfrm>
            <a:off x="4366516" y="577301"/>
            <a:ext cx="6678203" cy="769441"/>
          </a:xfrm>
          <a:prstGeom prst="rect">
            <a:avLst/>
          </a:prstGeom>
          <a:noFill/>
        </p:spPr>
        <p:txBody>
          <a:bodyPr wrap="square">
            <a:spAutoFit/>
          </a:bodyPr>
          <a:lstStyle/>
          <a:p>
            <a:r>
              <a:rPr lang="en-US" sz="4400" b="1" dirty="0">
                <a:solidFill>
                  <a:srgbClr val="FFFF00"/>
                </a:solidFill>
              </a:rPr>
              <a:t>References</a:t>
            </a:r>
            <a:endParaRPr lang="en-US" sz="4400" dirty="0">
              <a:solidFill>
                <a:srgbClr val="FFFF00"/>
              </a:solidFill>
            </a:endParaRPr>
          </a:p>
        </p:txBody>
      </p:sp>
      <p:pic>
        <p:nvPicPr>
          <p:cNvPr id="10" name="Graphic 9">
            <a:extLst>
              <a:ext uri="{FF2B5EF4-FFF2-40B4-BE49-F238E27FC236}">
                <a16:creationId xmlns:a16="http://schemas.microsoft.com/office/drawing/2014/main" id="{23F03021-F7E0-20D1-95E2-8EE8825DE3A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11" name="Graphic 10">
            <a:extLst>
              <a:ext uri="{FF2B5EF4-FFF2-40B4-BE49-F238E27FC236}">
                <a16:creationId xmlns:a16="http://schemas.microsoft.com/office/drawing/2014/main" id="{D9AFF281-0EFF-5F9D-9962-E3E24B1A754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156174" y="6339744"/>
            <a:ext cx="1879649" cy="309233"/>
          </a:xfrm>
          <a:prstGeom prst="rect">
            <a:avLst/>
          </a:prstGeom>
        </p:spPr>
      </p:pic>
      <p:pic>
        <p:nvPicPr>
          <p:cNvPr id="12" name="Picture 11">
            <a:extLst>
              <a:ext uri="{FF2B5EF4-FFF2-40B4-BE49-F238E27FC236}">
                <a16:creationId xmlns:a16="http://schemas.microsoft.com/office/drawing/2014/main" id="{EE6C092B-864A-028A-65A3-29BE3E721CE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 name="Picture 1">
            <a:extLst>
              <a:ext uri="{FF2B5EF4-FFF2-40B4-BE49-F238E27FC236}">
                <a16:creationId xmlns:a16="http://schemas.microsoft.com/office/drawing/2014/main" id="{B6DAAE43-91A1-0006-1CDE-2013D1CFF939}"/>
              </a:ext>
            </a:extLst>
          </p:cNvPr>
          <p:cNvPicPr>
            <a:picLocks noChangeAspect="1"/>
          </p:cNvPicPr>
          <p:nvPr/>
        </p:nvPicPr>
        <p:blipFill>
          <a:blip r:embed="rId8"/>
          <a:stretch>
            <a:fillRect/>
          </a:stretch>
        </p:blipFill>
        <p:spPr>
          <a:xfrm>
            <a:off x="7479587" y="1255497"/>
            <a:ext cx="4585698" cy="2926085"/>
          </a:xfrm>
          <a:prstGeom prst="rect">
            <a:avLst/>
          </a:prstGeom>
        </p:spPr>
      </p:pic>
      <p:pic>
        <p:nvPicPr>
          <p:cNvPr id="13" name="Picture 12">
            <a:extLst>
              <a:ext uri="{FF2B5EF4-FFF2-40B4-BE49-F238E27FC236}">
                <a16:creationId xmlns:a16="http://schemas.microsoft.com/office/drawing/2014/main" id="{A5515975-C53D-5776-28E5-6063AE255640}"/>
              </a:ext>
            </a:extLst>
          </p:cNvPr>
          <p:cNvPicPr>
            <a:picLocks noChangeAspect="1"/>
          </p:cNvPicPr>
          <p:nvPr/>
        </p:nvPicPr>
        <p:blipFill>
          <a:blip r:embed="rId9"/>
          <a:stretch>
            <a:fillRect/>
          </a:stretch>
        </p:blipFill>
        <p:spPr>
          <a:xfrm>
            <a:off x="7479586" y="4232953"/>
            <a:ext cx="4585697" cy="2717956"/>
          </a:xfrm>
          <a:prstGeom prst="rect">
            <a:avLst/>
          </a:prstGeom>
        </p:spPr>
      </p:pic>
    </p:spTree>
    <p:extLst>
      <p:ext uri="{BB962C8B-B14F-4D97-AF65-F5344CB8AC3E}">
        <p14:creationId xmlns:p14="http://schemas.microsoft.com/office/powerpoint/2010/main" val="12902883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3287621C-E524-A3A4-71F4-D85AC51C4F20}"/>
              </a:ext>
            </a:extLst>
          </p:cNvPr>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l="14288" r="14288"/>
          <a:stretch>
            <a:fillRect/>
          </a:stretch>
        </p:blipFill>
        <p:spPr/>
      </p:pic>
      <p:sp>
        <p:nvSpPr>
          <p:cNvPr id="3" name="Rectangle 2">
            <a:extLst>
              <a:ext uri="{FF2B5EF4-FFF2-40B4-BE49-F238E27FC236}">
                <a16:creationId xmlns:a16="http://schemas.microsoft.com/office/drawing/2014/main" id="{308B4E36-40AF-6D9D-A829-C8E80D7F65C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4" name="Rectangle: Rounded Corners 3">
            <a:extLst>
              <a:ext uri="{FF2B5EF4-FFF2-40B4-BE49-F238E27FC236}">
                <a16:creationId xmlns:a16="http://schemas.microsoft.com/office/drawing/2014/main" id="{CCCD0293-52FB-212E-56AD-183F31037FAF}"/>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4">
            <a:extLst>
              <a:ext uri="{FF2B5EF4-FFF2-40B4-BE49-F238E27FC236}">
                <a16:creationId xmlns:a16="http://schemas.microsoft.com/office/drawing/2014/main" id="{49FDF968-9179-8256-548E-9A5B9ADFF79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175057" y="248508"/>
            <a:ext cx="2649477" cy="1166001"/>
          </a:xfrm>
          <a:prstGeom prst="rect">
            <a:avLst/>
          </a:prstGeom>
        </p:spPr>
      </p:pic>
      <p:pic>
        <p:nvPicPr>
          <p:cNvPr id="6" name="Graphic 5">
            <a:extLst>
              <a:ext uri="{FF2B5EF4-FFF2-40B4-BE49-F238E27FC236}">
                <a16:creationId xmlns:a16="http://schemas.microsoft.com/office/drawing/2014/main" id="{BC2379AE-0BDF-A5D5-9E68-7BA9A445623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7" name="Graphic 6">
            <a:extLst>
              <a:ext uri="{FF2B5EF4-FFF2-40B4-BE49-F238E27FC236}">
                <a16:creationId xmlns:a16="http://schemas.microsoft.com/office/drawing/2014/main" id="{D485E439-4DA6-DAC5-684F-F7480205BCB5}"/>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11" name="Picture 10">
            <a:extLst>
              <a:ext uri="{FF2B5EF4-FFF2-40B4-BE49-F238E27FC236}">
                <a16:creationId xmlns:a16="http://schemas.microsoft.com/office/drawing/2014/main" id="{33E1BE47-8E6A-9918-A21D-F1F66DF317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23124" y="1273996"/>
            <a:ext cx="9345750" cy="4550030"/>
          </a:xfrm>
          <a:prstGeom prst="rect">
            <a:avLst/>
          </a:prstGeom>
        </p:spPr>
      </p:pic>
    </p:spTree>
    <p:extLst>
      <p:ext uri="{BB962C8B-B14F-4D97-AF65-F5344CB8AC3E}">
        <p14:creationId xmlns:p14="http://schemas.microsoft.com/office/powerpoint/2010/main" val="8215073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336FE8BC-2961-C776-D45E-B4E619B0EB50}"/>
              </a:ext>
            </a:extLst>
          </p:cNvPr>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l="14288" r="14288"/>
          <a:stretch>
            <a:fillRect/>
          </a:stretch>
        </p:blipFill>
        <p:spPr/>
      </p:pic>
      <p:sp>
        <p:nvSpPr>
          <p:cNvPr id="3" name="Rectangle 2">
            <a:extLst>
              <a:ext uri="{FF2B5EF4-FFF2-40B4-BE49-F238E27FC236}">
                <a16:creationId xmlns:a16="http://schemas.microsoft.com/office/drawing/2014/main" id="{9E4513FF-BF80-282D-70A5-FA71F639E1C0}"/>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4" name="Rectangle: Rounded Corners 3">
            <a:extLst>
              <a:ext uri="{FF2B5EF4-FFF2-40B4-BE49-F238E27FC236}">
                <a16:creationId xmlns:a16="http://schemas.microsoft.com/office/drawing/2014/main" id="{473287CB-EAD8-E63A-D00D-EC55F59D3F09}"/>
              </a:ext>
            </a:extLst>
          </p:cNvPr>
          <p:cNvSpPr/>
          <p:nvPr/>
        </p:nvSpPr>
        <p:spPr>
          <a:xfrm>
            <a:off x="1423125" y="1695769"/>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4">
            <a:extLst>
              <a:ext uri="{FF2B5EF4-FFF2-40B4-BE49-F238E27FC236}">
                <a16:creationId xmlns:a16="http://schemas.microsoft.com/office/drawing/2014/main" id="{CFF6A7BE-7FDB-B6F6-E4AC-3588B8D4358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175057" y="248508"/>
            <a:ext cx="2649477" cy="1166001"/>
          </a:xfrm>
          <a:prstGeom prst="rect">
            <a:avLst/>
          </a:prstGeom>
        </p:spPr>
      </p:pic>
      <p:pic>
        <p:nvPicPr>
          <p:cNvPr id="6" name="Graphic 5">
            <a:extLst>
              <a:ext uri="{FF2B5EF4-FFF2-40B4-BE49-F238E27FC236}">
                <a16:creationId xmlns:a16="http://schemas.microsoft.com/office/drawing/2014/main" id="{1FB7FF89-96AE-9EA2-093A-D141C7576FD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7" name="Graphic 6">
            <a:extLst>
              <a:ext uri="{FF2B5EF4-FFF2-40B4-BE49-F238E27FC236}">
                <a16:creationId xmlns:a16="http://schemas.microsoft.com/office/drawing/2014/main" id="{C8B1559C-4AE7-4DF9-12AA-E6F813495A5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11" name="Picture 10">
            <a:extLst>
              <a:ext uri="{FF2B5EF4-FFF2-40B4-BE49-F238E27FC236}">
                <a16:creationId xmlns:a16="http://schemas.microsoft.com/office/drawing/2014/main" id="{E8135104-D120-A5FF-91CB-07105D87E7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1229" y="1294544"/>
            <a:ext cx="9367645" cy="4539755"/>
          </a:xfrm>
          <a:prstGeom prst="rect">
            <a:avLst/>
          </a:prstGeom>
        </p:spPr>
      </p:pic>
    </p:spTree>
    <p:extLst>
      <p:ext uri="{BB962C8B-B14F-4D97-AF65-F5344CB8AC3E}">
        <p14:creationId xmlns:p14="http://schemas.microsoft.com/office/powerpoint/2010/main" val="32806693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0792AC27-C12F-4B71-FD3F-A3E03BDACBA1}"/>
              </a:ext>
            </a:extLst>
          </p:cNvPr>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l="14288" r="14288"/>
          <a:stretch>
            <a:fillRect/>
          </a:stretch>
        </p:blipFill>
        <p:spPr/>
      </p:pic>
      <p:sp>
        <p:nvSpPr>
          <p:cNvPr id="3" name="Rectangle 2">
            <a:extLst>
              <a:ext uri="{FF2B5EF4-FFF2-40B4-BE49-F238E27FC236}">
                <a16:creationId xmlns:a16="http://schemas.microsoft.com/office/drawing/2014/main" id="{4E7B48A6-38F9-FE19-052B-03DEB09A9500}"/>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4" name="Rectangle: Rounded Corners 3">
            <a:extLst>
              <a:ext uri="{FF2B5EF4-FFF2-40B4-BE49-F238E27FC236}">
                <a16:creationId xmlns:a16="http://schemas.microsoft.com/office/drawing/2014/main" id="{A1D09FEB-6AA6-F674-7B22-65A234FFA43F}"/>
              </a:ext>
            </a:extLst>
          </p:cNvPr>
          <p:cNvSpPr/>
          <p:nvPr/>
        </p:nvSpPr>
        <p:spPr>
          <a:xfrm>
            <a:off x="1423125" y="1695769"/>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4">
            <a:extLst>
              <a:ext uri="{FF2B5EF4-FFF2-40B4-BE49-F238E27FC236}">
                <a16:creationId xmlns:a16="http://schemas.microsoft.com/office/drawing/2014/main" id="{80CA72BA-4130-CF5C-F863-932C2D7D885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175057" y="248508"/>
            <a:ext cx="2649477" cy="1166001"/>
          </a:xfrm>
          <a:prstGeom prst="rect">
            <a:avLst/>
          </a:prstGeom>
        </p:spPr>
      </p:pic>
      <p:pic>
        <p:nvPicPr>
          <p:cNvPr id="6" name="Graphic 5">
            <a:extLst>
              <a:ext uri="{FF2B5EF4-FFF2-40B4-BE49-F238E27FC236}">
                <a16:creationId xmlns:a16="http://schemas.microsoft.com/office/drawing/2014/main" id="{1EA3EC94-F45C-B8E3-C8E1-9D2DF8BFA85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7" name="Graphic 6">
            <a:extLst>
              <a:ext uri="{FF2B5EF4-FFF2-40B4-BE49-F238E27FC236}">
                <a16:creationId xmlns:a16="http://schemas.microsoft.com/office/drawing/2014/main" id="{17D313EB-A68D-2B5F-611B-9F22CDA0586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11" name="Picture 10">
            <a:extLst>
              <a:ext uri="{FF2B5EF4-FFF2-40B4-BE49-F238E27FC236}">
                <a16:creationId xmlns:a16="http://schemas.microsoft.com/office/drawing/2014/main" id="{C3F70EAC-1B28-BFC3-0DDF-1712E584AA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23125" y="1315092"/>
            <a:ext cx="9367645" cy="4638097"/>
          </a:xfrm>
          <a:prstGeom prst="rect">
            <a:avLst/>
          </a:prstGeom>
        </p:spPr>
      </p:pic>
    </p:spTree>
    <p:extLst>
      <p:ext uri="{BB962C8B-B14F-4D97-AF65-F5344CB8AC3E}">
        <p14:creationId xmlns:p14="http://schemas.microsoft.com/office/powerpoint/2010/main" val="42416372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AE36D672-39B8-C9FD-E027-6CCC12A9B1B9}"/>
              </a:ext>
            </a:extLst>
          </p:cNvPr>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l="13789" r="13789"/>
          <a:stretch>
            <a:fillRect/>
          </a:stretch>
        </p:blipFill>
        <p:spPr/>
      </p:pic>
      <p:sp>
        <p:nvSpPr>
          <p:cNvPr id="3" name="Rectangle 2">
            <a:extLst>
              <a:ext uri="{FF2B5EF4-FFF2-40B4-BE49-F238E27FC236}">
                <a16:creationId xmlns:a16="http://schemas.microsoft.com/office/drawing/2014/main" id="{D873EA08-AF9F-1A9E-04A4-5B7C38D2E70A}"/>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4" name="Rectangle: Rounded Corners 3">
            <a:extLst>
              <a:ext uri="{FF2B5EF4-FFF2-40B4-BE49-F238E27FC236}">
                <a16:creationId xmlns:a16="http://schemas.microsoft.com/office/drawing/2014/main" id="{828089C7-5E8B-44E4-F328-5081F9695D43}"/>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4">
            <a:extLst>
              <a:ext uri="{FF2B5EF4-FFF2-40B4-BE49-F238E27FC236}">
                <a16:creationId xmlns:a16="http://schemas.microsoft.com/office/drawing/2014/main" id="{5453A67D-5BE7-367B-A33B-DE023575F1E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175057" y="248508"/>
            <a:ext cx="2649477" cy="1166001"/>
          </a:xfrm>
          <a:prstGeom prst="rect">
            <a:avLst/>
          </a:prstGeom>
        </p:spPr>
      </p:pic>
      <p:pic>
        <p:nvPicPr>
          <p:cNvPr id="6" name="Graphic 5">
            <a:extLst>
              <a:ext uri="{FF2B5EF4-FFF2-40B4-BE49-F238E27FC236}">
                <a16:creationId xmlns:a16="http://schemas.microsoft.com/office/drawing/2014/main" id="{AD5ED353-D9F4-3047-FE11-C1B315F19D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7" name="Graphic 6">
            <a:extLst>
              <a:ext uri="{FF2B5EF4-FFF2-40B4-BE49-F238E27FC236}">
                <a16:creationId xmlns:a16="http://schemas.microsoft.com/office/drawing/2014/main" id="{026BF7FA-EB5C-7DCE-60CE-B7A2C0C98A6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8" name="Picture 7">
            <a:extLst>
              <a:ext uri="{FF2B5EF4-FFF2-40B4-BE49-F238E27FC236}">
                <a16:creationId xmlns:a16="http://schemas.microsoft.com/office/drawing/2014/main" id="{C71699CD-673D-FBA2-96EF-0F178328C0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232899" y="1263720"/>
            <a:ext cx="9535976" cy="4560305"/>
          </a:xfrm>
          <a:prstGeom prst="rect">
            <a:avLst/>
          </a:prstGeom>
        </p:spPr>
      </p:pic>
    </p:spTree>
    <p:extLst>
      <p:ext uri="{BB962C8B-B14F-4D97-AF65-F5344CB8AC3E}">
        <p14:creationId xmlns:p14="http://schemas.microsoft.com/office/powerpoint/2010/main" val="34326435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22B1DD61-0749-E8F7-FEE1-DAE4BE1C298D}"/>
              </a:ext>
            </a:extLst>
          </p:cNvPr>
          <p:cNvSpPr>
            <a:spLocks noGrp="1"/>
          </p:cNvSpPr>
          <p:nvPr>
            <p:ph type="pic" sz="quarter" idx="11"/>
          </p:nvPr>
        </p:nvSpPr>
        <p:spPr/>
      </p:sp>
      <p:sp>
        <p:nvSpPr>
          <p:cNvPr id="3" name="Rectangle 2">
            <a:extLst>
              <a:ext uri="{FF2B5EF4-FFF2-40B4-BE49-F238E27FC236}">
                <a16:creationId xmlns:a16="http://schemas.microsoft.com/office/drawing/2014/main" id="{581AB3B8-82CE-6AD0-7BB3-8EB4810DD6AA}"/>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4" name="Rectangle: Rounded Corners 3">
            <a:extLst>
              <a:ext uri="{FF2B5EF4-FFF2-40B4-BE49-F238E27FC236}">
                <a16:creationId xmlns:a16="http://schemas.microsoft.com/office/drawing/2014/main" id="{152DF3F4-AF3E-869A-04B5-89B640EBE35E}"/>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4">
            <a:extLst>
              <a:ext uri="{FF2B5EF4-FFF2-40B4-BE49-F238E27FC236}">
                <a16:creationId xmlns:a16="http://schemas.microsoft.com/office/drawing/2014/main" id="{3092E37B-7B14-C891-5032-7DA9C02E2CC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pic>
        <p:nvPicPr>
          <p:cNvPr id="6" name="Graphic 5">
            <a:extLst>
              <a:ext uri="{FF2B5EF4-FFF2-40B4-BE49-F238E27FC236}">
                <a16:creationId xmlns:a16="http://schemas.microsoft.com/office/drawing/2014/main" id="{A9AF7F0A-8BB9-ED98-98DD-44CFD45FB98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7" name="Graphic 6">
            <a:extLst>
              <a:ext uri="{FF2B5EF4-FFF2-40B4-BE49-F238E27FC236}">
                <a16:creationId xmlns:a16="http://schemas.microsoft.com/office/drawing/2014/main" id="{F3BCC964-84ED-4027-F9AB-71A8899FDC5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8" name="Picture 7">
            <a:extLst>
              <a:ext uri="{FF2B5EF4-FFF2-40B4-BE49-F238E27FC236}">
                <a16:creationId xmlns:a16="http://schemas.microsoft.com/office/drawing/2014/main" id="{FF2321AE-8313-7037-9007-A0D23C981852}"/>
              </a:ext>
            </a:extLst>
          </p:cNvPr>
          <p:cNvPicPr>
            <a:picLocks noChangeAspect="1"/>
          </p:cNvPicPr>
          <p:nvPr/>
        </p:nvPicPr>
        <p:blipFill rotWithShape="1">
          <a:blip r:embed="rId8">
            <a:extLst>
              <a:ext uri="{28A0092B-C50C-407E-A947-70E740481C1C}">
                <a14:useLocalDpi xmlns:a14="http://schemas.microsoft.com/office/drawing/2010/main" val="0"/>
              </a:ext>
            </a:extLst>
          </a:blip>
          <a:srcRect t="1617"/>
          <a:stretch/>
        </p:blipFill>
        <p:spPr>
          <a:xfrm>
            <a:off x="1423125" y="1663015"/>
            <a:ext cx="9345750" cy="4138529"/>
          </a:xfrm>
          <a:prstGeom prst="rect">
            <a:avLst/>
          </a:prstGeom>
        </p:spPr>
      </p:pic>
    </p:spTree>
    <p:extLst>
      <p:ext uri="{BB962C8B-B14F-4D97-AF65-F5344CB8AC3E}">
        <p14:creationId xmlns:p14="http://schemas.microsoft.com/office/powerpoint/2010/main" val="29220679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36E4BF1-7187-5474-CAC2-2CC360DB8482}"/>
              </a:ext>
            </a:extLst>
          </p:cNvPr>
          <p:cNvSpPr>
            <a:spLocks noGrp="1"/>
          </p:cNvSpPr>
          <p:nvPr>
            <p:ph type="pic" sz="quarter" idx="11"/>
          </p:nvPr>
        </p:nvSpPr>
        <p:spPr/>
      </p:sp>
      <p:sp>
        <p:nvSpPr>
          <p:cNvPr id="3" name="Rectangle 2">
            <a:extLst>
              <a:ext uri="{FF2B5EF4-FFF2-40B4-BE49-F238E27FC236}">
                <a16:creationId xmlns:a16="http://schemas.microsoft.com/office/drawing/2014/main" id="{5BAF7A28-6E25-A0BD-5DE3-8D1F7301C672}"/>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4" name="Rectangle: Rounded Corners 3">
            <a:extLst>
              <a:ext uri="{FF2B5EF4-FFF2-40B4-BE49-F238E27FC236}">
                <a16:creationId xmlns:a16="http://schemas.microsoft.com/office/drawing/2014/main" id="{B9882FE4-FFBF-D218-6CE0-F7BC5AF04AB6}"/>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4">
            <a:extLst>
              <a:ext uri="{FF2B5EF4-FFF2-40B4-BE49-F238E27FC236}">
                <a16:creationId xmlns:a16="http://schemas.microsoft.com/office/drawing/2014/main" id="{4927BA5D-B467-1594-7C3F-E8AB1A99181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pic>
        <p:nvPicPr>
          <p:cNvPr id="6" name="Graphic 5">
            <a:extLst>
              <a:ext uri="{FF2B5EF4-FFF2-40B4-BE49-F238E27FC236}">
                <a16:creationId xmlns:a16="http://schemas.microsoft.com/office/drawing/2014/main" id="{1C8D99AD-A80A-C9C9-84EC-5D444CE3936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7" name="Graphic 6">
            <a:extLst>
              <a:ext uri="{FF2B5EF4-FFF2-40B4-BE49-F238E27FC236}">
                <a16:creationId xmlns:a16="http://schemas.microsoft.com/office/drawing/2014/main" id="{3203421B-A291-FE0F-1A08-B03ECE2EF5A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8" name="Picture 7">
            <a:extLst>
              <a:ext uri="{FF2B5EF4-FFF2-40B4-BE49-F238E27FC236}">
                <a16:creationId xmlns:a16="http://schemas.microsoft.com/office/drawing/2014/main" id="{583284EF-3B62-0EC9-A49B-BCDE4C1BD77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23125" y="1685495"/>
            <a:ext cx="9367646" cy="4138530"/>
          </a:xfrm>
          <a:prstGeom prst="rect">
            <a:avLst/>
          </a:prstGeom>
        </p:spPr>
      </p:pic>
    </p:spTree>
    <p:extLst>
      <p:ext uri="{BB962C8B-B14F-4D97-AF65-F5344CB8AC3E}">
        <p14:creationId xmlns:p14="http://schemas.microsoft.com/office/powerpoint/2010/main" val="26526531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439</TotalTime>
  <Words>855</Words>
  <Application>Microsoft Office PowerPoint</Application>
  <PresentationFormat>Widescreen</PresentationFormat>
  <Paragraphs>124</Paragraphs>
  <Slides>22</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28</cp:revision>
  <dcterms:created xsi:type="dcterms:W3CDTF">2023-04-29T09:08:23Z</dcterms:created>
  <dcterms:modified xsi:type="dcterms:W3CDTF">2023-05-31T08:19:35Z</dcterms:modified>
</cp:coreProperties>
</file>