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7" r:id="rId4"/>
  </p:sldMasterIdLst>
  <p:notesMasterIdLst>
    <p:notesMasterId r:id="rId37"/>
  </p:notesMasterIdLst>
  <p:sldIdLst>
    <p:sldId id="628" r:id="rId5"/>
    <p:sldId id="629" r:id="rId6"/>
    <p:sldId id="257" r:id="rId7"/>
    <p:sldId id="660" r:id="rId8"/>
    <p:sldId id="661" r:id="rId9"/>
    <p:sldId id="662" r:id="rId10"/>
    <p:sldId id="663" r:id="rId11"/>
    <p:sldId id="664" r:id="rId12"/>
    <p:sldId id="665" r:id="rId13"/>
    <p:sldId id="666" r:id="rId14"/>
    <p:sldId id="667" r:id="rId15"/>
    <p:sldId id="668" r:id="rId16"/>
    <p:sldId id="669" r:id="rId17"/>
    <p:sldId id="670" r:id="rId18"/>
    <p:sldId id="672" r:id="rId19"/>
    <p:sldId id="673" r:id="rId20"/>
    <p:sldId id="674" r:id="rId21"/>
    <p:sldId id="688" r:id="rId22"/>
    <p:sldId id="689" r:id="rId23"/>
    <p:sldId id="675" r:id="rId24"/>
    <p:sldId id="676" r:id="rId25"/>
    <p:sldId id="677" r:id="rId26"/>
    <p:sldId id="678" r:id="rId27"/>
    <p:sldId id="679" r:id="rId28"/>
    <p:sldId id="680" r:id="rId29"/>
    <p:sldId id="690" r:id="rId30"/>
    <p:sldId id="692" r:id="rId31"/>
    <p:sldId id="691" r:id="rId32"/>
    <p:sldId id="693" r:id="rId33"/>
    <p:sldId id="682" r:id="rId34"/>
    <p:sldId id="684" r:id="rId35"/>
    <p:sldId id="68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60"/>
            <p14:sldId id="661"/>
            <p14:sldId id="662"/>
            <p14:sldId id="663"/>
            <p14:sldId id="664"/>
            <p14:sldId id="665"/>
            <p14:sldId id="666"/>
            <p14:sldId id="667"/>
            <p14:sldId id="668"/>
            <p14:sldId id="669"/>
            <p14:sldId id="670"/>
            <p14:sldId id="672"/>
            <p14:sldId id="673"/>
            <p14:sldId id="674"/>
            <p14:sldId id="688"/>
            <p14:sldId id="689"/>
            <p14:sldId id="675"/>
            <p14:sldId id="676"/>
            <p14:sldId id="677"/>
            <p14:sldId id="678"/>
            <p14:sldId id="679"/>
            <p14:sldId id="680"/>
            <p14:sldId id="690"/>
            <p14:sldId id="692"/>
            <p14:sldId id="691"/>
            <p14:sldId id="693"/>
            <p14:sldId id="682"/>
            <p14:sldId id="684"/>
            <p14:sldId id="68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3738" autoAdjust="0"/>
  </p:normalViewPr>
  <p:slideViewPr>
    <p:cSldViewPr snapToGrid="0">
      <p:cViewPr varScale="1">
        <p:scale>
          <a:sx n="66" d="100"/>
          <a:sy n="66" d="100"/>
        </p:scale>
        <p:origin x="1016" y="64"/>
      </p:cViewPr>
      <p:guideLst/>
    </p:cSldViewPr>
  </p:slideViewPr>
  <p:notesTextViewPr>
    <p:cViewPr>
      <p:scale>
        <a:sx n="1" d="1"/>
        <a:sy n="1" d="1"/>
      </p:scale>
      <p:origin x="0" y="0"/>
    </p:cViewPr>
  </p:notesTextViewPr>
  <p:sorterViewPr>
    <p:cViewPr>
      <p:scale>
        <a:sx n="100" d="100"/>
        <a:sy n="100" d="100"/>
      </p:scale>
      <p:origin x="0" y="-1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C02334-CDD6-4F59-A727-5EEF58BF7762}" type="doc">
      <dgm:prSet loTypeId="urn:microsoft.com/office/officeart/2005/8/layout/pyramid2" loCatId="list" qsTypeId="urn:microsoft.com/office/officeart/2005/8/quickstyle/simple1" qsCatId="simple" csTypeId="urn:microsoft.com/office/officeart/2005/8/colors/accent1_1" csCatId="accent1" phldr="1"/>
      <dgm:spPr/>
    </dgm:pt>
    <dgm:pt modelId="{2AF0B3C5-0402-456C-AAB7-D0EB28272BE8}">
      <dgm:prSet/>
      <dgm:spPr>
        <a:solidFill>
          <a:srgbClr val="FFFFFF">
            <a:alpha val="90000"/>
          </a:srgbClr>
        </a:solidFill>
      </dgm:spPr>
      <dgm:t>
        <a:bodyPr/>
        <a:lstStyle/>
        <a:p>
          <a:pPr rtl="1"/>
          <a:r>
            <a:rPr lang="ar-JO" b="0" i="0" dirty="0">
              <a:latin typeface="Alexandria" pitchFamily="2" charset="-78"/>
              <a:cs typeface="Alexandria" pitchFamily="2" charset="-78"/>
            </a:rPr>
            <a:t>اختيار أداة تتناسب مع مشكلة الدراسة وتساؤلاتها</a:t>
          </a:r>
        </a:p>
      </dgm:t>
    </dgm:pt>
    <dgm:pt modelId="{EC11F26C-AC83-4D2D-B6FC-2D5B6828B4C5}" type="parTrans" cxnId="{EDF34777-277A-4335-BE30-2C92FE9E8B7B}">
      <dgm:prSet/>
      <dgm:spPr/>
      <dgm:t>
        <a:bodyPr/>
        <a:lstStyle/>
        <a:p>
          <a:pPr rtl="1"/>
          <a:endParaRPr lang="ar-SA">
            <a:latin typeface="Alexandria" pitchFamily="2" charset="-78"/>
            <a:cs typeface="Alexandria" pitchFamily="2" charset="-78"/>
          </a:endParaRPr>
        </a:p>
      </dgm:t>
    </dgm:pt>
    <dgm:pt modelId="{03F976BB-D139-4596-ABAF-7EE15810F6CE}" type="sibTrans" cxnId="{EDF34777-277A-4335-BE30-2C92FE9E8B7B}">
      <dgm:prSet/>
      <dgm:spPr/>
      <dgm:t>
        <a:bodyPr/>
        <a:lstStyle/>
        <a:p>
          <a:pPr rtl="1"/>
          <a:endParaRPr lang="ar-SA">
            <a:latin typeface="Alexandria" pitchFamily="2" charset="-78"/>
            <a:cs typeface="Alexandria" pitchFamily="2" charset="-78"/>
          </a:endParaRPr>
        </a:p>
      </dgm:t>
    </dgm:pt>
    <dgm:pt modelId="{E78BF349-DCC0-416E-8A6E-E39CE86D66FF}">
      <dgm:prSet/>
      <dgm:spPr>
        <a:solidFill>
          <a:srgbClr val="FFFFFF">
            <a:alpha val="90000"/>
          </a:srgbClr>
        </a:solidFill>
      </dgm:spPr>
      <dgm:t>
        <a:bodyPr/>
        <a:lstStyle/>
        <a:p>
          <a:pPr rtl="1"/>
          <a:r>
            <a:rPr lang="ar-JO" b="0" i="0" dirty="0">
              <a:latin typeface="Alexandria" pitchFamily="2" charset="-78"/>
              <a:cs typeface="Alexandria" pitchFamily="2" charset="-78"/>
            </a:rPr>
            <a:t>اختيار أداة تغطي أهداف الدراسة</a:t>
          </a:r>
        </a:p>
      </dgm:t>
    </dgm:pt>
    <dgm:pt modelId="{1202D36C-A972-4752-BD65-DBF94FBDFEA7}" type="parTrans" cxnId="{3A87011A-2B7E-4BAB-A0D3-9D137584DE22}">
      <dgm:prSet/>
      <dgm:spPr/>
      <dgm:t>
        <a:bodyPr/>
        <a:lstStyle/>
        <a:p>
          <a:pPr rtl="1"/>
          <a:endParaRPr lang="ar-SA">
            <a:latin typeface="Alexandria" pitchFamily="2" charset="-78"/>
            <a:cs typeface="Alexandria" pitchFamily="2" charset="-78"/>
          </a:endParaRPr>
        </a:p>
      </dgm:t>
    </dgm:pt>
    <dgm:pt modelId="{7A3CD765-C522-4C62-B045-FFDBB66AB630}" type="sibTrans" cxnId="{3A87011A-2B7E-4BAB-A0D3-9D137584DE22}">
      <dgm:prSet/>
      <dgm:spPr/>
      <dgm:t>
        <a:bodyPr/>
        <a:lstStyle/>
        <a:p>
          <a:pPr rtl="1"/>
          <a:endParaRPr lang="ar-SA">
            <a:latin typeface="Alexandria" pitchFamily="2" charset="-78"/>
            <a:cs typeface="Alexandria" pitchFamily="2" charset="-78"/>
          </a:endParaRPr>
        </a:p>
      </dgm:t>
    </dgm:pt>
    <dgm:pt modelId="{432C35E5-79BC-41BD-BDFD-00C29DBACC5B}">
      <dgm:prSet/>
      <dgm:spPr>
        <a:solidFill>
          <a:srgbClr val="FFFFFF">
            <a:alpha val="90000"/>
          </a:srgbClr>
        </a:solidFill>
      </dgm:spPr>
      <dgm:t>
        <a:bodyPr/>
        <a:lstStyle/>
        <a:p>
          <a:pPr rtl="1"/>
          <a:r>
            <a:rPr lang="ar-JO" b="0" i="0" dirty="0">
              <a:latin typeface="Alexandria" pitchFamily="2" charset="-78"/>
              <a:cs typeface="Alexandria" pitchFamily="2" charset="-78"/>
            </a:rPr>
            <a:t>وضوح مبررات اختيارها للقارئ</a:t>
          </a:r>
        </a:p>
      </dgm:t>
    </dgm:pt>
    <dgm:pt modelId="{12F838E9-FCEC-4E76-B97D-79E36976D1C8}" type="parTrans" cxnId="{80722865-5B54-4BEA-89A3-8FC708EF0BAF}">
      <dgm:prSet/>
      <dgm:spPr/>
      <dgm:t>
        <a:bodyPr/>
        <a:lstStyle/>
        <a:p>
          <a:pPr rtl="1"/>
          <a:endParaRPr lang="ar-SA">
            <a:latin typeface="Alexandria" pitchFamily="2" charset="-78"/>
            <a:cs typeface="Alexandria" pitchFamily="2" charset="-78"/>
          </a:endParaRPr>
        </a:p>
      </dgm:t>
    </dgm:pt>
    <dgm:pt modelId="{EEFE5C30-C777-4A59-A6AF-D6F3577348F5}" type="sibTrans" cxnId="{80722865-5B54-4BEA-89A3-8FC708EF0BAF}">
      <dgm:prSet/>
      <dgm:spPr/>
      <dgm:t>
        <a:bodyPr/>
        <a:lstStyle/>
        <a:p>
          <a:pPr rtl="1"/>
          <a:endParaRPr lang="ar-SA">
            <a:latin typeface="Alexandria" pitchFamily="2" charset="-78"/>
            <a:cs typeface="Alexandria" pitchFamily="2" charset="-78"/>
          </a:endParaRPr>
        </a:p>
      </dgm:t>
    </dgm:pt>
    <dgm:pt modelId="{7F92B2EE-9687-47A4-BA5D-AF01CA5EEC65}">
      <dgm:prSet/>
      <dgm:spPr>
        <a:solidFill>
          <a:srgbClr val="FFFFFF">
            <a:alpha val="90000"/>
          </a:srgbClr>
        </a:solidFill>
      </dgm:spPr>
      <dgm:t>
        <a:bodyPr/>
        <a:lstStyle/>
        <a:p>
          <a:pPr rtl="1"/>
          <a:r>
            <a:rPr lang="ar-JO" b="0" i="0" dirty="0">
              <a:latin typeface="Alexandria" pitchFamily="2" charset="-78"/>
              <a:cs typeface="Alexandria" pitchFamily="2" charset="-78"/>
            </a:rPr>
            <a:t>تصميمها بلغة واضحة ومفهومة</a:t>
          </a:r>
        </a:p>
      </dgm:t>
    </dgm:pt>
    <dgm:pt modelId="{0F7768E5-2928-4AA3-A864-DD8824FC8716}" type="parTrans" cxnId="{FC7922A9-E802-4754-9C8D-6A1C61E66F31}">
      <dgm:prSet/>
      <dgm:spPr/>
      <dgm:t>
        <a:bodyPr/>
        <a:lstStyle/>
        <a:p>
          <a:pPr rtl="1"/>
          <a:endParaRPr lang="ar-SA">
            <a:latin typeface="Alexandria" pitchFamily="2" charset="-78"/>
            <a:cs typeface="Alexandria" pitchFamily="2" charset="-78"/>
          </a:endParaRPr>
        </a:p>
      </dgm:t>
    </dgm:pt>
    <dgm:pt modelId="{55B954CE-47FD-4167-A275-FF164AFDAF5D}" type="sibTrans" cxnId="{FC7922A9-E802-4754-9C8D-6A1C61E66F31}">
      <dgm:prSet/>
      <dgm:spPr/>
      <dgm:t>
        <a:bodyPr/>
        <a:lstStyle/>
        <a:p>
          <a:pPr rtl="1"/>
          <a:endParaRPr lang="ar-SA">
            <a:latin typeface="Alexandria" pitchFamily="2" charset="-78"/>
            <a:cs typeface="Alexandria" pitchFamily="2" charset="-78"/>
          </a:endParaRPr>
        </a:p>
      </dgm:t>
    </dgm:pt>
    <dgm:pt modelId="{D3C05A1F-277A-433E-A9EF-A7FD051FED23}">
      <dgm:prSet/>
      <dgm:spPr>
        <a:solidFill>
          <a:srgbClr val="FFFFFF">
            <a:alpha val="90000"/>
          </a:srgbClr>
        </a:solidFill>
      </dgm:spPr>
      <dgm:t>
        <a:bodyPr/>
        <a:lstStyle/>
        <a:p>
          <a:pPr rtl="1"/>
          <a:r>
            <a:rPr lang="ar-JO" b="0" i="0" dirty="0">
              <a:latin typeface="Alexandria" pitchFamily="2" charset="-78"/>
              <a:cs typeface="Alexandria" pitchFamily="2" charset="-78"/>
            </a:rPr>
            <a:t>وضوح كيفية تصميمها وبنائها</a:t>
          </a:r>
        </a:p>
      </dgm:t>
    </dgm:pt>
    <dgm:pt modelId="{A73521F4-8B12-4C20-8701-C8E4B93211B1}" type="parTrans" cxnId="{75A952C9-2E8A-4AEB-9B49-828B7B74D97E}">
      <dgm:prSet/>
      <dgm:spPr/>
      <dgm:t>
        <a:bodyPr/>
        <a:lstStyle/>
        <a:p>
          <a:pPr rtl="1"/>
          <a:endParaRPr lang="ar-SA">
            <a:latin typeface="Alexandria" pitchFamily="2" charset="-78"/>
            <a:cs typeface="Alexandria" pitchFamily="2" charset="-78"/>
          </a:endParaRPr>
        </a:p>
      </dgm:t>
    </dgm:pt>
    <dgm:pt modelId="{5C2929FB-3F0C-4E9C-9642-1E02E5379161}" type="sibTrans" cxnId="{75A952C9-2E8A-4AEB-9B49-828B7B74D97E}">
      <dgm:prSet/>
      <dgm:spPr/>
      <dgm:t>
        <a:bodyPr/>
        <a:lstStyle/>
        <a:p>
          <a:pPr rtl="1"/>
          <a:endParaRPr lang="ar-SA">
            <a:latin typeface="Alexandria" pitchFamily="2" charset="-78"/>
            <a:cs typeface="Alexandria" pitchFamily="2" charset="-78"/>
          </a:endParaRPr>
        </a:p>
      </dgm:t>
    </dgm:pt>
    <dgm:pt modelId="{62C4661D-146F-4F09-B090-D895C399B53D}" type="pres">
      <dgm:prSet presAssocID="{D1C02334-CDD6-4F59-A727-5EEF58BF7762}" presName="compositeShape" presStyleCnt="0">
        <dgm:presLayoutVars>
          <dgm:dir/>
          <dgm:resizeHandles/>
        </dgm:presLayoutVars>
      </dgm:prSet>
      <dgm:spPr/>
    </dgm:pt>
    <dgm:pt modelId="{518654D9-9991-4E76-B7D4-A9F9E3807627}" type="pres">
      <dgm:prSet presAssocID="{D1C02334-CDD6-4F59-A727-5EEF58BF7762}" presName="pyramid" presStyleLbl="node1" presStyleIdx="0" presStyleCnt="1" custLinFactNeighborX="1023" custLinFactNeighborY="-741"/>
      <dgm:spPr>
        <a:solidFill>
          <a:srgbClr val="00B0F0"/>
        </a:solidFill>
        <a:ln>
          <a:noFill/>
        </a:ln>
      </dgm:spPr>
    </dgm:pt>
    <dgm:pt modelId="{587A0346-BCE8-47D8-ADCC-693BBC2EDAA0}" type="pres">
      <dgm:prSet presAssocID="{D1C02334-CDD6-4F59-A727-5EEF58BF7762}" presName="theList" presStyleCnt="0"/>
      <dgm:spPr/>
    </dgm:pt>
    <dgm:pt modelId="{810E0361-158B-4A48-BC27-90B01AD4618C}" type="pres">
      <dgm:prSet presAssocID="{2AF0B3C5-0402-456C-AAB7-D0EB28272BE8}" presName="aNode" presStyleLbl="fgAcc1" presStyleIdx="0" presStyleCnt="5" custScaleX="166355">
        <dgm:presLayoutVars>
          <dgm:bulletEnabled val="1"/>
        </dgm:presLayoutVars>
      </dgm:prSet>
      <dgm:spPr/>
    </dgm:pt>
    <dgm:pt modelId="{A2D2A74A-FE6B-4E12-93AC-D6EACF5473F6}" type="pres">
      <dgm:prSet presAssocID="{2AF0B3C5-0402-456C-AAB7-D0EB28272BE8}" presName="aSpace" presStyleCnt="0"/>
      <dgm:spPr/>
    </dgm:pt>
    <dgm:pt modelId="{2E8C3145-DE26-4976-A845-16533A4317C5}" type="pres">
      <dgm:prSet presAssocID="{E78BF349-DCC0-416E-8A6E-E39CE86D66FF}" presName="aNode" presStyleLbl="fgAcc1" presStyleIdx="1" presStyleCnt="5" custScaleX="166355">
        <dgm:presLayoutVars>
          <dgm:bulletEnabled val="1"/>
        </dgm:presLayoutVars>
      </dgm:prSet>
      <dgm:spPr/>
    </dgm:pt>
    <dgm:pt modelId="{4B81B93F-1F13-4E73-B7AB-E6052117C320}" type="pres">
      <dgm:prSet presAssocID="{E78BF349-DCC0-416E-8A6E-E39CE86D66FF}" presName="aSpace" presStyleCnt="0"/>
      <dgm:spPr/>
    </dgm:pt>
    <dgm:pt modelId="{C4FD23DC-93A5-4868-AA08-DF74FF93E660}" type="pres">
      <dgm:prSet presAssocID="{432C35E5-79BC-41BD-BDFD-00C29DBACC5B}" presName="aNode" presStyleLbl="fgAcc1" presStyleIdx="2" presStyleCnt="5" custScaleX="166355">
        <dgm:presLayoutVars>
          <dgm:bulletEnabled val="1"/>
        </dgm:presLayoutVars>
      </dgm:prSet>
      <dgm:spPr/>
    </dgm:pt>
    <dgm:pt modelId="{12499B74-33E2-4DC9-A5DF-AFB65A9F86FC}" type="pres">
      <dgm:prSet presAssocID="{432C35E5-79BC-41BD-BDFD-00C29DBACC5B}" presName="aSpace" presStyleCnt="0"/>
      <dgm:spPr/>
    </dgm:pt>
    <dgm:pt modelId="{5BD36E02-0B3E-4BA1-B37C-E6C0571C62CF}" type="pres">
      <dgm:prSet presAssocID="{7F92B2EE-9687-47A4-BA5D-AF01CA5EEC65}" presName="aNode" presStyleLbl="fgAcc1" presStyleIdx="3" presStyleCnt="5" custScaleX="166355">
        <dgm:presLayoutVars>
          <dgm:bulletEnabled val="1"/>
        </dgm:presLayoutVars>
      </dgm:prSet>
      <dgm:spPr/>
    </dgm:pt>
    <dgm:pt modelId="{F9824900-D5EF-4FF5-9A81-77FD6D23F42E}" type="pres">
      <dgm:prSet presAssocID="{7F92B2EE-9687-47A4-BA5D-AF01CA5EEC65}" presName="aSpace" presStyleCnt="0"/>
      <dgm:spPr/>
    </dgm:pt>
    <dgm:pt modelId="{A69DB2FD-770E-450B-BBD8-92B8CB2455B3}" type="pres">
      <dgm:prSet presAssocID="{D3C05A1F-277A-433E-A9EF-A7FD051FED23}" presName="aNode" presStyleLbl="fgAcc1" presStyleIdx="4" presStyleCnt="5" custScaleX="166355">
        <dgm:presLayoutVars>
          <dgm:bulletEnabled val="1"/>
        </dgm:presLayoutVars>
      </dgm:prSet>
      <dgm:spPr/>
    </dgm:pt>
    <dgm:pt modelId="{6DBADE2B-D689-46ED-8B96-DE4ECCA7F066}" type="pres">
      <dgm:prSet presAssocID="{D3C05A1F-277A-433E-A9EF-A7FD051FED23}" presName="aSpace" presStyleCnt="0"/>
      <dgm:spPr/>
    </dgm:pt>
  </dgm:ptLst>
  <dgm:cxnLst>
    <dgm:cxn modelId="{3A87011A-2B7E-4BAB-A0D3-9D137584DE22}" srcId="{D1C02334-CDD6-4F59-A727-5EEF58BF7762}" destId="{E78BF349-DCC0-416E-8A6E-E39CE86D66FF}" srcOrd="1" destOrd="0" parTransId="{1202D36C-A972-4752-BD65-DBF94FBDFEA7}" sibTransId="{7A3CD765-C522-4C62-B045-FFDBB66AB630}"/>
    <dgm:cxn modelId="{80722865-5B54-4BEA-89A3-8FC708EF0BAF}" srcId="{D1C02334-CDD6-4F59-A727-5EEF58BF7762}" destId="{432C35E5-79BC-41BD-BDFD-00C29DBACC5B}" srcOrd="2" destOrd="0" parTransId="{12F838E9-FCEC-4E76-B97D-79E36976D1C8}" sibTransId="{EEFE5C30-C777-4A59-A6AF-D6F3577348F5}"/>
    <dgm:cxn modelId="{58B45E6A-D2BE-4578-8282-D6F213507ED4}" type="presOf" srcId="{432C35E5-79BC-41BD-BDFD-00C29DBACC5B}" destId="{C4FD23DC-93A5-4868-AA08-DF74FF93E660}" srcOrd="0" destOrd="0" presId="urn:microsoft.com/office/officeart/2005/8/layout/pyramid2"/>
    <dgm:cxn modelId="{788A2E4E-B704-4BE1-A78F-4A350832C7DB}" type="presOf" srcId="{D1C02334-CDD6-4F59-A727-5EEF58BF7762}" destId="{62C4661D-146F-4F09-B090-D895C399B53D}" srcOrd="0" destOrd="0" presId="urn:microsoft.com/office/officeart/2005/8/layout/pyramid2"/>
    <dgm:cxn modelId="{EDF34777-277A-4335-BE30-2C92FE9E8B7B}" srcId="{D1C02334-CDD6-4F59-A727-5EEF58BF7762}" destId="{2AF0B3C5-0402-456C-AAB7-D0EB28272BE8}" srcOrd="0" destOrd="0" parTransId="{EC11F26C-AC83-4D2D-B6FC-2D5B6828B4C5}" sibTransId="{03F976BB-D139-4596-ABAF-7EE15810F6CE}"/>
    <dgm:cxn modelId="{C179708C-827D-4599-A9FB-84C070BF0E29}" type="presOf" srcId="{D3C05A1F-277A-433E-A9EF-A7FD051FED23}" destId="{A69DB2FD-770E-450B-BBD8-92B8CB2455B3}" srcOrd="0" destOrd="0" presId="urn:microsoft.com/office/officeart/2005/8/layout/pyramid2"/>
    <dgm:cxn modelId="{FC7922A9-E802-4754-9C8D-6A1C61E66F31}" srcId="{D1C02334-CDD6-4F59-A727-5EEF58BF7762}" destId="{7F92B2EE-9687-47A4-BA5D-AF01CA5EEC65}" srcOrd="3" destOrd="0" parTransId="{0F7768E5-2928-4AA3-A864-DD8824FC8716}" sibTransId="{55B954CE-47FD-4167-A275-FF164AFDAF5D}"/>
    <dgm:cxn modelId="{75A952C9-2E8A-4AEB-9B49-828B7B74D97E}" srcId="{D1C02334-CDD6-4F59-A727-5EEF58BF7762}" destId="{D3C05A1F-277A-433E-A9EF-A7FD051FED23}" srcOrd="4" destOrd="0" parTransId="{A73521F4-8B12-4C20-8701-C8E4B93211B1}" sibTransId="{5C2929FB-3F0C-4E9C-9642-1E02E5379161}"/>
    <dgm:cxn modelId="{3365A9CC-F1D4-45B6-96DF-5AB2A43838AF}" type="presOf" srcId="{2AF0B3C5-0402-456C-AAB7-D0EB28272BE8}" destId="{810E0361-158B-4A48-BC27-90B01AD4618C}" srcOrd="0" destOrd="0" presId="urn:microsoft.com/office/officeart/2005/8/layout/pyramid2"/>
    <dgm:cxn modelId="{1C67DBEB-EC97-44C2-A931-43BBA08C65C8}" type="presOf" srcId="{7F92B2EE-9687-47A4-BA5D-AF01CA5EEC65}" destId="{5BD36E02-0B3E-4BA1-B37C-E6C0571C62CF}" srcOrd="0" destOrd="0" presId="urn:microsoft.com/office/officeart/2005/8/layout/pyramid2"/>
    <dgm:cxn modelId="{10BCA6EF-1388-446E-BC5E-045D2FC5AF21}" type="presOf" srcId="{E78BF349-DCC0-416E-8A6E-E39CE86D66FF}" destId="{2E8C3145-DE26-4976-A845-16533A4317C5}" srcOrd="0" destOrd="0" presId="urn:microsoft.com/office/officeart/2005/8/layout/pyramid2"/>
    <dgm:cxn modelId="{9362B4BA-0E22-43A4-BE32-EFE0B8D18C62}" type="presParOf" srcId="{62C4661D-146F-4F09-B090-D895C399B53D}" destId="{518654D9-9991-4E76-B7D4-A9F9E3807627}" srcOrd="0" destOrd="0" presId="urn:microsoft.com/office/officeart/2005/8/layout/pyramid2"/>
    <dgm:cxn modelId="{AF9C41F8-4E24-4EC9-8600-BE8B3688D52E}" type="presParOf" srcId="{62C4661D-146F-4F09-B090-D895C399B53D}" destId="{587A0346-BCE8-47D8-ADCC-693BBC2EDAA0}" srcOrd="1" destOrd="0" presId="urn:microsoft.com/office/officeart/2005/8/layout/pyramid2"/>
    <dgm:cxn modelId="{603CBD2F-8EDA-4ED8-8286-1D7BE0CA0C2C}" type="presParOf" srcId="{587A0346-BCE8-47D8-ADCC-693BBC2EDAA0}" destId="{810E0361-158B-4A48-BC27-90B01AD4618C}" srcOrd="0" destOrd="0" presId="urn:microsoft.com/office/officeart/2005/8/layout/pyramid2"/>
    <dgm:cxn modelId="{F697FFB3-E7C1-4F94-95F0-7DDF92D8F999}" type="presParOf" srcId="{587A0346-BCE8-47D8-ADCC-693BBC2EDAA0}" destId="{A2D2A74A-FE6B-4E12-93AC-D6EACF5473F6}" srcOrd="1" destOrd="0" presId="urn:microsoft.com/office/officeart/2005/8/layout/pyramid2"/>
    <dgm:cxn modelId="{7C0C871D-E7FE-4BE5-99B4-4CA6F40EA55E}" type="presParOf" srcId="{587A0346-BCE8-47D8-ADCC-693BBC2EDAA0}" destId="{2E8C3145-DE26-4976-A845-16533A4317C5}" srcOrd="2" destOrd="0" presId="urn:microsoft.com/office/officeart/2005/8/layout/pyramid2"/>
    <dgm:cxn modelId="{DF9DFC92-8325-44E8-B826-E712F97BB00B}" type="presParOf" srcId="{587A0346-BCE8-47D8-ADCC-693BBC2EDAA0}" destId="{4B81B93F-1F13-4E73-B7AB-E6052117C320}" srcOrd="3" destOrd="0" presId="urn:microsoft.com/office/officeart/2005/8/layout/pyramid2"/>
    <dgm:cxn modelId="{956406BE-088F-4D06-8CCA-EF263F1BA3D4}" type="presParOf" srcId="{587A0346-BCE8-47D8-ADCC-693BBC2EDAA0}" destId="{C4FD23DC-93A5-4868-AA08-DF74FF93E660}" srcOrd="4" destOrd="0" presId="urn:microsoft.com/office/officeart/2005/8/layout/pyramid2"/>
    <dgm:cxn modelId="{6CB3C782-10B9-408A-B460-B1F565041E08}" type="presParOf" srcId="{587A0346-BCE8-47D8-ADCC-693BBC2EDAA0}" destId="{12499B74-33E2-4DC9-A5DF-AFB65A9F86FC}" srcOrd="5" destOrd="0" presId="urn:microsoft.com/office/officeart/2005/8/layout/pyramid2"/>
    <dgm:cxn modelId="{E30DA867-948F-40B2-8A98-A95EC2D65A57}" type="presParOf" srcId="{587A0346-BCE8-47D8-ADCC-693BBC2EDAA0}" destId="{5BD36E02-0B3E-4BA1-B37C-E6C0571C62CF}" srcOrd="6" destOrd="0" presId="urn:microsoft.com/office/officeart/2005/8/layout/pyramid2"/>
    <dgm:cxn modelId="{EC9F9D33-B2B6-4DB9-A8F0-91DD6F0A5DA5}" type="presParOf" srcId="{587A0346-BCE8-47D8-ADCC-693BBC2EDAA0}" destId="{F9824900-D5EF-4FF5-9A81-77FD6D23F42E}" srcOrd="7" destOrd="0" presId="urn:microsoft.com/office/officeart/2005/8/layout/pyramid2"/>
    <dgm:cxn modelId="{3274BDB4-CF05-4B19-9BDF-080339C1CE00}" type="presParOf" srcId="{587A0346-BCE8-47D8-ADCC-693BBC2EDAA0}" destId="{A69DB2FD-770E-450B-BBD8-92B8CB2455B3}" srcOrd="8" destOrd="0" presId="urn:microsoft.com/office/officeart/2005/8/layout/pyramid2"/>
    <dgm:cxn modelId="{F7153705-0790-4EE6-9EA7-C2FC3F6E5D15}" type="presParOf" srcId="{587A0346-BCE8-47D8-ADCC-693BBC2EDAA0}" destId="{6DBADE2B-D689-46ED-8B96-DE4ECCA7F066}"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654D9-9991-4E76-B7D4-A9F9E3807627}">
      <dsp:nvSpPr>
        <dsp:cNvPr id="0" name=""/>
        <dsp:cNvSpPr/>
      </dsp:nvSpPr>
      <dsp:spPr>
        <a:xfrm>
          <a:off x="624798" y="0"/>
          <a:ext cx="3397885" cy="3397885"/>
        </a:xfrm>
        <a:prstGeom prst="triangle">
          <a:avLst/>
        </a:prstGeom>
        <a:solidFill>
          <a:srgbClr val="00B0F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E0361-158B-4A48-BC27-90B01AD4618C}">
      <dsp:nvSpPr>
        <dsp:cNvPr id="0" name=""/>
        <dsp:cNvSpPr/>
      </dsp:nvSpPr>
      <dsp:spPr>
        <a:xfrm>
          <a:off x="1556213" y="340120"/>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dirty="0">
              <a:latin typeface="Alexandria" pitchFamily="2" charset="-78"/>
              <a:cs typeface="Alexandria" pitchFamily="2" charset="-78"/>
            </a:rPr>
            <a:t>اختيار أداة تتناسب مع مشكلة الدراسة وتساؤلاتها</a:t>
          </a:r>
        </a:p>
      </dsp:txBody>
      <dsp:txXfrm>
        <a:off x="1579798" y="363705"/>
        <a:ext cx="3626988" cy="435966"/>
      </dsp:txXfrm>
    </dsp:sp>
    <dsp:sp modelId="{2E8C3145-DE26-4976-A845-16533A4317C5}">
      <dsp:nvSpPr>
        <dsp:cNvPr id="0" name=""/>
        <dsp:cNvSpPr/>
      </dsp:nvSpPr>
      <dsp:spPr>
        <a:xfrm>
          <a:off x="1556213" y="883649"/>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dirty="0">
              <a:latin typeface="Alexandria" pitchFamily="2" charset="-78"/>
              <a:cs typeface="Alexandria" pitchFamily="2" charset="-78"/>
            </a:rPr>
            <a:t>اختيار أداة تغطي أهداف الدراسة</a:t>
          </a:r>
        </a:p>
      </dsp:txBody>
      <dsp:txXfrm>
        <a:off x="1579798" y="907234"/>
        <a:ext cx="3626988" cy="435966"/>
      </dsp:txXfrm>
    </dsp:sp>
    <dsp:sp modelId="{C4FD23DC-93A5-4868-AA08-DF74FF93E660}">
      <dsp:nvSpPr>
        <dsp:cNvPr id="0" name=""/>
        <dsp:cNvSpPr/>
      </dsp:nvSpPr>
      <dsp:spPr>
        <a:xfrm>
          <a:off x="1556213" y="1427178"/>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dirty="0">
              <a:latin typeface="Alexandria" pitchFamily="2" charset="-78"/>
              <a:cs typeface="Alexandria" pitchFamily="2" charset="-78"/>
            </a:rPr>
            <a:t>وضوح مبررات اختيارها للقارئ</a:t>
          </a:r>
        </a:p>
      </dsp:txBody>
      <dsp:txXfrm>
        <a:off x="1579798" y="1450763"/>
        <a:ext cx="3626988" cy="435966"/>
      </dsp:txXfrm>
    </dsp:sp>
    <dsp:sp modelId="{5BD36E02-0B3E-4BA1-B37C-E6C0571C62CF}">
      <dsp:nvSpPr>
        <dsp:cNvPr id="0" name=""/>
        <dsp:cNvSpPr/>
      </dsp:nvSpPr>
      <dsp:spPr>
        <a:xfrm>
          <a:off x="1556213" y="1970706"/>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dirty="0">
              <a:latin typeface="Alexandria" pitchFamily="2" charset="-78"/>
              <a:cs typeface="Alexandria" pitchFamily="2" charset="-78"/>
            </a:rPr>
            <a:t>تصميمها بلغة واضحة ومفهومة</a:t>
          </a:r>
        </a:p>
      </dsp:txBody>
      <dsp:txXfrm>
        <a:off x="1579798" y="1994291"/>
        <a:ext cx="3626988" cy="435966"/>
      </dsp:txXfrm>
    </dsp:sp>
    <dsp:sp modelId="{A69DB2FD-770E-450B-BBD8-92B8CB2455B3}">
      <dsp:nvSpPr>
        <dsp:cNvPr id="0" name=""/>
        <dsp:cNvSpPr/>
      </dsp:nvSpPr>
      <dsp:spPr>
        <a:xfrm>
          <a:off x="1556213" y="2514235"/>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dirty="0">
              <a:latin typeface="Alexandria" pitchFamily="2" charset="-78"/>
              <a:cs typeface="Alexandria" pitchFamily="2" charset="-78"/>
            </a:rPr>
            <a:t>وضوح كيفية تصميمها وبنائها</a:t>
          </a:r>
        </a:p>
      </dsp:txBody>
      <dsp:txXfrm>
        <a:off x="1579798" y="2537820"/>
        <a:ext cx="3626988" cy="435966"/>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ar-SA" sz="1200" b="0" i="0" u="none" strike="noStrike" kern="1200" cap="none" spc="0" normalizeH="0" baseline="0" noProof="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91814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49445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8267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1557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154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25371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7/4/2026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53718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7/4/2026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22726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7/4/2026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0423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2725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1502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83345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0895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085829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30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5575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11032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93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574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347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791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91594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585032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401434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044859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907598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8496082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hyperlink" Target="https://www.maktabtk.com/blog/post/12/%D9%85%D8%B9%D8%A7%D9%8A%D9%8A%D8%B1-%D8%A7%D9%84%D8%A5%D8%B7%D8%A7%D8%B1-%D8%A7%D9%84%D9%86%D8%B8%D8%B1%D9%8A-%D9%84%D9%84%D8%A8%D8%AD%D8%AB-%D8%A7%D9%84%D8%B9%D9%84%D9%85%D9%8A.html" TargetMode="Externa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hyperlink" Target="https://moe.gov.jo/" TargetMode="External"/><Relationship Id="rId2" Type="http://schemas.openxmlformats.org/officeDocument/2006/relationships/hyperlink" Target="https://www.who.int/" TargetMode="Externa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hyperlink" Target="https://emtyiaz.com/%D9%85%D9%88%D9%82%D8%B9-%D8%A8%D8%AD%D9%88%D8%AB-%D8%AC%D8%A7%D9%85%D8%B9%D9%8A%D8%A9-%D8%AC%D8%A7%D9%87%D8%B2%D8%A9/"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9.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Prepared by Dr. </a:t>
            </a:r>
            <a:r>
              <a:rPr lang="en-US" sz="2000" dirty="0">
                <a:solidFill>
                  <a:srgbClr val="000000"/>
                </a:solidFill>
                <a:latin typeface="Alexandria" pitchFamily="2" charset="-78"/>
                <a:cs typeface="Alexandria" pitchFamily="2" charset="-78"/>
              </a:rPr>
              <a:t>Salma sherif</a:t>
            </a:r>
            <a:endPar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JO"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3</a:t>
            </a:r>
            <a:endPar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754297" y="3234291"/>
            <a:ext cx="2010487" cy="894347"/>
          </a:xfrm>
          <a:prstGeom prst="rect">
            <a:avLst/>
          </a:prstGeom>
          <a:noFill/>
        </p:spPr>
        <p:txBody>
          <a:bodyPr wrap="none" rtlCol="0">
            <a:spAutoFit/>
          </a:bodyPr>
          <a:lstStyle/>
          <a:p>
            <a:pPr algn="ctr"/>
            <a:r>
              <a:rPr lang="en-GB" b="1" dirty="0"/>
              <a:t>RPC001</a:t>
            </a:r>
          </a:p>
          <a:p>
            <a:pPr marL="0" marR="0" lvl="0" indent="0" algn="ctr" defTabSz="914400" rtl="0" eaLnBrk="1" fontAlgn="auto" latinLnBrk="0" hangingPunct="1">
              <a:lnSpc>
                <a:spcPct val="200000"/>
              </a:lnSpc>
              <a:spcBef>
                <a:spcPts val="0"/>
              </a:spcBef>
              <a:spcAft>
                <a:spcPts val="0"/>
              </a:spcAft>
              <a:buClrTx/>
              <a:buSzTx/>
              <a:buFontTx/>
              <a:buNone/>
              <a:tabLst/>
              <a:defRPr/>
            </a:pPr>
            <a:r>
              <a:rPr lang="ar-JO" sz="2000" dirty="0">
                <a:solidFill>
                  <a:srgbClr val="000000"/>
                </a:solidFill>
                <a:latin typeface="Alexandria" pitchFamily="2" charset="-78"/>
                <a:cs typeface="Alexandria" pitchFamily="2" charset="-78"/>
              </a:rPr>
              <a:t>العلوم الإنسانية</a:t>
            </a:r>
            <a:endParaRPr kumimoji="0" lang="ar-EG"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مستطيل 1"/>
          <p:cNvSpPr/>
          <p:nvPr/>
        </p:nvSpPr>
        <p:spPr>
          <a:xfrm>
            <a:off x="827319" y="2432247"/>
            <a:ext cx="388728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خطة </a:t>
            </a: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البح</a:t>
            </a:r>
            <a:r>
              <a:rPr kumimoji="0" lang="ar-JO" sz="2800" b="0" i="0" u="none" strike="noStrike" kern="1200" cap="none" spc="0" normalizeH="0" baseline="0" noProof="0">
                <a:ln>
                  <a:noFill/>
                </a:ln>
                <a:solidFill>
                  <a:srgbClr val="00B0F0"/>
                </a:solidFill>
                <a:effectLst/>
                <a:uLnTx/>
                <a:uFillTx/>
                <a:latin typeface="Alexandria" pitchFamily="2" charset="-78"/>
                <a:ea typeface="Times New Roman" panose="02020603050405020304" pitchFamily="18" charset="0"/>
                <a:cs typeface="Alexandria"/>
              </a:rPr>
              <a:t>ث العلمي</a:t>
            </a:r>
            <a:endPar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مربع نص 3"/>
          <p:cNvSpPr txBox="1"/>
          <p:nvPr/>
        </p:nvSpPr>
        <p:spPr>
          <a:xfrm>
            <a:off x="5332740" y="2745321"/>
            <a:ext cx="6653849" cy="860877"/>
          </a:xfrm>
          <a:prstGeom prst="rect">
            <a:avLst/>
          </a:prstGeom>
          <a:noFill/>
        </p:spPr>
        <p:txBody>
          <a:bodyPr wrap="square" rtlCol="1">
            <a:spAutoFit/>
          </a:body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البحث العلمي وعناصره</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B0C3B80E-E2DD-2901-D1AC-C751B91E5C5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7" name="Google Shape;117;p2"/>
          <p:cNvSpPr txBox="1"/>
          <p:nvPr/>
        </p:nvSpPr>
        <p:spPr>
          <a:xfrm>
            <a:off x="5884123" y="2120049"/>
            <a:ext cx="4782915" cy="3046948"/>
          </a:xfrm>
          <a:prstGeom prst="rect">
            <a:avLst/>
          </a:prstGeom>
          <a:noFill/>
          <a:ln>
            <a:noFill/>
          </a:ln>
        </p:spPr>
        <p:txBody>
          <a:bodyPr spcFirstLastPara="1" wrap="square" lIns="91425" tIns="45700" rIns="91425" bIns="45700" anchor="t" anchorCtr="0">
            <a:spAutoFit/>
          </a:bodyPr>
          <a:lstStyle/>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تحديد المتغيرات</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حدود ومحددات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الإطار النظري والدراسات السابقة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مجتمع وعينة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أداة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تحليل النتائج ومناقشتها</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التوثيق</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المحتويات</a:t>
            </a:r>
            <a:endPar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5486" y="1731056"/>
            <a:ext cx="3218007" cy="3233478"/>
          </a:xfrm>
          <a:prstGeom prst="rect">
            <a:avLst/>
          </a:prstGeom>
        </p:spPr>
      </p:pic>
      <p:sp>
        <p:nvSpPr>
          <p:cNvPr id="2" name="Rectangle 1">
            <a:extLst>
              <a:ext uri="{FF2B5EF4-FFF2-40B4-BE49-F238E27FC236}">
                <a16:creationId xmlns:a16="http://schemas.microsoft.com/office/drawing/2014/main" id="{9EA4DDD3-2587-665E-ACAE-D0A1D8EA3CC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229360"/>
            <a:ext cx="4128422" cy="48361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504950"/>
            <a:ext cx="11155680" cy="42862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85520" y="1783750"/>
            <a:ext cx="10644505" cy="3743974"/>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المتغير: </a:t>
            </a:r>
            <a:r>
              <a:rPr lang="ar-SA" sz="1600" dirty="0">
                <a:latin typeface="Alexandria" pitchFamily="2" charset="-78"/>
                <a:cs typeface="Alexandria" pitchFamily="2" charset="-78"/>
              </a:rPr>
              <a:t>مصطلح علمي يتضمن ميزة خاصة بأشخاص أو بأشياء، أو بأوضاع مرتبطة بمفهوم والتي يمكن أن تأخذ قيما متنوعة أو صفات متعددة. فالمتغير يرتبط بالمفهوم ويسمى "متغير" لأنه يشير إلى شيء ما قد يأخذ قيما مختلفة فهو يجعل الظاهرة قابلة للقياس فمن خلاله تفهم الظاهرة التي يقوم الباحث بدراستها وأكثر التصنيفات شيوعا التصنيف التالي :-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المستقل: </a:t>
            </a:r>
            <a:r>
              <a:rPr lang="ar-SA" sz="1600" dirty="0">
                <a:latin typeface="Alexandria" pitchFamily="2" charset="-78"/>
                <a:cs typeface="Alexandria" pitchFamily="2" charset="-78"/>
              </a:rPr>
              <a:t>هو ذلك المتغير الذي يتم بحث أثره في متغير أخر ويمكن للباحث التحكم فيه للكشف عن تباين هذا الأثر باختلاف قيم ذلك المتغير فهو المتغير الذي يتعلق بظروف الظاهرة الاجتماعية والتي هي عرضة للتبدل بشكل مستمر.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التابع </a:t>
            </a:r>
            <a:r>
              <a:rPr lang="ar-SA" sz="1600" dirty="0">
                <a:latin typeface="Alexandria" pitchFamily="2" charset="-78"/>
                <a:cs typeface="Alexandria" pitchFamily="2" charset="-78"/>
              </a:rPr>
              <a:t>(موضوع الدراسة): هو المتغير الذي يرغب الباحث في الكشف عن تأثير المتغير المستقل فيه أو هي المسألة التي يسعى الباحث لتفسيرها والمرتبطة بهدف الباحث. فالمتغير المستقل يعتبر فرعي أو جزئي يسمح بدراسة وفهم آلية المتغير التابع هذا الأخير يرتبط بالمسألة الجوهرية المراد دراستها</a:t>
            </a:r>
            <a:r>
              <a:rPr lang="en-US" sz="16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C9F178E3-F7E4-E2BF-64DA-C162415B4639}"/>
              </a:ext>
            </a:extLst>
          </p:cNvPr>
          <p:cNvSpPr txBox="1"/>
          <p:nvPr/>
        </p:nvSpPr>
        <p:spPr>
          <a:xfrm>
            <a:off x="4817488" y="664620"/>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تحديد المتغيرات</a:t>
            </a:r>
          </a:p>
        </p:txBody>
      </p:sp>
      <p:sp>
        <p:nvSpPr>
          <p:cNvPr id="5" name="Rectangle 4">
            <a:extLst>
              <a:ext uri="{FF2B5EF4-FFF2-40B4-BE49-F238E27FC236}">
                <a16:creationId xmlns:a16="http://schemas.microsoft.com/office/drawing/2014/main" id="{CC6761C0-7E98-C1DF-628E-CE56B7826F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6450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53272"/>
            <a:ext cx="4128422" cy="51052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399094"/>
            <a:ext cx="11155680" cy="4595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65325" y="1591422"/>
            <a:ext cx="10202370" cy="4113306"/>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مكانية (جغرافية)</a:t>
            </a:r>
            <a:r>
              <a:rPr lang="ar-JO" sz="1600" dirty="0">
                <a:latin typeface="Alexandria" pitchFamily="2" charset="-78"/>
                <a:cs typeface="Alexandria" pitchFamily="2" charset="-78"/>
              </a:rPr>
              <a:t>: ويُقصد بها تحديد اسم المنطقة التي سيشملها البحث وحدودها، مثل: </a:t>
            </a:r>
            <a:r>
              <a:rPr lang="ar-SA" sz="1600" dirty="0">
                <a:latin typeface="Alexandria" pitchFamily="2" charset="-78"/>
                <a:cs typeface="Alexandria" pitchFamily="2" charset="-78"/>
              </a:rPr>
              <a:t>اقتصرت الدراسة على الجامعات في المملكة الأردنية الهاشمية.</a:t>
            </a:r>
            <a:endParaRPr lang="ar-JO"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زمنية</a:t>
            </a:r>
            <a:r>
              <a:rPr lang="ar-JO" sz="1600" dirty="0">
                <a:latin typeface="Alexandria" pitchFamily="2" charset="-78"/>
                <a:cs typeface="Alexandria" pitchFamily="2" charset="-78"/>
              </a:rPr>
              <a:t>: وتعني أن يحدد الباحث الفترة الزمنية التي سيغطيها البحث، وقد لا تتوفر هذا العنصر بداخل الكثير من الدراسات، ونجد بأن البعض قد يكتفي بذكر الحدود المكانية والبشرية والاستغناء عن ذكر الحدود الزمنية مثال: </a:t>
            </a:r>
            <a:r>
              <a:rPr lang="ar-SA" sz="1600" dirty="0">
                <a:latin typeface="Alexandria" pitchFamily="2" charset="-78"/>
                <a:cs typeface="Alexandria" pitchFamily="2" charset="-78"/>
              </a:rPr>
              <a:t>تم تطبيق أداة الدراسة في الفصل الأول من العام الدراسي 202</a:t>
            </a:r>
            <a:r>
              <a:rPr lang="ar-JO" sz="1600" dirty="0">
                <a:latin typeface="Alexandria" pitchFamily="2" charset="-78"/>
                <a:cs typeface="Alexandria" pitchFamily="2" charset="-78"/>
              </a:rPr>
              <a:t>6</a:t>
            </a:r>
            <a:r>
              <a:rPr lang="ar-SA" sz="1600" dirty="0">
                <a:latin typeface="Alexandria" pitchFamily="2" charset="-78"/>
                <a:cs typeface="Alexandria" pitchFamily="2" charset="-78"/>
              </a:rPr>
              <a:t>/202</a:t>
            </a:r>
            <a:r>
              <a:rPr lang="ar-JO" sz="1600" dirty="0">
                <a:latin typeface="Alexandria" pitchFamily="2" charset="-78"/>
                <a:cs typeface="Alexandria" pitchFamily="2" charset="-78"/>
              </a:rPr>
              <a:t>5</a:t>
            </a:r>
            <a:r>
              <a:rPr lang="ar-SA"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الحدود البشرية</a:t>
            </a:r>
            <a:r>
              <a:rPr lang="ar-JO" sz="1600" dirty="0">
                <a:latin typeface="Alexandria" pitchFamily="2" charset="-78"/>
                <a:cs typeface="Alexandria" pitchFamily="2" charset="-78"/>
              </a:rPr>
              <a:t>: هي الفئة البشرية المستهدَفة التي يقوم الباحث بإجراء دراسته عليها مثال: </a:t>
            </a:r>
            <a:r>
              <a:rPr lang="ar-SA" sz="1600" dirty="0">
                <a:latin typeface="Alexandria" pitchFamily="2" charset="-78"/>
                <a:cs typeface="Alexandria" pitchFamily="2" charset="-78"/>
              </a:rPr>
              <a:t>اقتصرت هذه الدراسة على القيادات الأكاديمية (</a:t>
            </a:r>
            <a:r>
              <a:rPr lang="ar-JO" sz="1600" dirty="0">
                <a:latin typeface="Alexandria" pitchFamily="2" charset="-78"/>
                <a:cs typeface="Alexandria" pitchFamily="2" charset="-78"/>
              </a:rPr>
              <a:t>رؤساء الجامعات والوكلاء لهم، وعمداء الكليات ووكلائهم، ورؤساء الأقسام</a:t>
            </a:r>
            <a:r>
              <a:rPr lang="ar-SA" sz="1600" dirty="0">
                <a:latin typeface="Alexandria" pitchFamily="2" charset="-78"/>
                <a:cs typeface="Alexandria" pitchFamily="2" charset="-78"/>
              </a:rPr>
              <a:t>) في الجامعات الأردنية.</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موضوعية</a:t>
            </a:r>
            <a:r>
              <a:rPr lang="ar-JO" sz="1600" dirty="0">
                <a:latin typeface="Alexandria" pitchFamily="2" charset="-78"/>
                <a:cs typeface="Alexandria" pitchFamily="2" charset="-78"/>
              </a:rPr>
              <a:t>: وهي أن يحدد الباحث العناصر الأساسية التي سيدرسها في بحثه بمعني المتغيرات للدراسة، وتفرض على الباحث أن يحدد عينة محددة تساعده في التطبيق،  وفي حالة خروجه عن النطاق الموضوعي يعتبر بمثابة خروج عن موضوع الدراسة.</a:t>
            </a:r>
          </a:p>
        </p:txBody>
      </p:sp>
      <p:sp>
        <p:nvSpPr>
          <p:cNvPr id="3" name="TextBox 2">
            <a:extLst>
              <a:ext uri="{FF2B5EF4-FFF2-40B4-BE49-F238E27FC236}">
                <a16:creationId xmlns:a16="http://schemas.microsoft.com/office/drawing/2014/main" id="{DA1324A5-A209-2C96-64A5-B7ADAA07E656}"/>
              </a:ext>
            </a:extLst>
          </p:cNvPr>
          <p:cNvSpPr txBox="1"/>
          <p:nvPr/>
        </p:nvSpPr>
        <p:spPr>
          <a:xfrm>
            <a:off x="4817488" y="59161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حدود الدراسة</a:t>
            </a:r>
          </a:p>
        </p:txBody>
      </p:sp>
      <p:sp>
        <p:nvSpPr>
          <p:cNvPr id="5" name="Rectangle 4">
            <a:extLst>
              <a:ext uri="{FF2B5EF4-FFF2-40B4-BE49-F238E27FC236}">
                <a16:creationId xmlns:a16="http://schemas.microsoft.com/office/drawing/2014/main" id="{7D257BBF-E077-3880-A6E0-993B3E75AD8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9081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1880"/>
            <a:ext cx="4128422" cy="47142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6" y="1341120"/>
            <a:ext cx="11155680" cy="41757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76960" y="1547782"/>
            <a:ext cx="10639098" cy="3369512"/>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 بمجرد أن تتعرف على ما الفرق بين حدود الدراسة محددات الدراسة سوف نشرح لك هذا عزيزي الباحث؛ لكي يصبح لديك إمكانية اختصار الفرق بين حدود البحث ومحدداته وهي كالآتي:</a:t>
            </a:r>
          </a:p>
          <a:p>
            <a:pPr algn="r" rtl="1">
              <a:lnSpc>
                <a:spcPct val="150000"/>
              </a:lnSpc>
            </a:pPr>
            <a:r>
              <a:rPr lang="ar-JO" dirty="0">
                <a:latin typeface="Alexandria" pitchFamily="2" charset="-78"/>
                <a:cs typeface="Alexandria" pitchFamily="2" charset="-78"/>
              </a:rPr>
              <a:t>حدود الدراسة </a:t>
            </a:r>
            <a:r>
              <a:rPr lang="en-US" dirty="0">
                <a:latin typeface="Alexandria" pitchFamily="2" charset="-78"/>
                <a:cs typeface="Alexandria" pitchFamily="2" charset="-78"/>
              </a:rPr>
              <a:t>Delimitations </a:t>
            </a:r>
            <a:r>
              <a:rPr lang="ar-JO" dirty="0">
                <a:latin typeface="Alexandria" pitchFamily="2" charset="-78"/>
                <a:cs typeface="Alexandria" pitchFamily="2" charset="-78"/>
              </a:rPr>
              <a:t>هي الخصائص التي يحددها الباحث للمجتمع، ويمكن تحديد مجال الدراسة ومكانها، وبذلك فهي مجموعة من الحدود التي تحد من نطاق تطبيق البحث العلمي وكتابته أيضًا، ولا يمكن للباحث بأن يتجاوزها؛ لأن طبيعة الدراسة تفرض عليه الالتزام بها.</a:t>
            </a:r>
          </a:p>
          <a:p>
            <a:pPr algn="r" rtl="1">
              <a:lnSpc>
                <a:spcPct val="150000"/>
              </a:lnSpc>
            </a:pPr>
            <a:r>
              <a:rPr lang="ar-JO" dirty="0">
                <a:latin typeface="Alexandria" pitchFamily="2" charset="-78"/>
                <a:cs typeface="Alexandria" pitchFamily="2" charset="-78"/>
              </a:rPr>
              <a:t> أما محددات الدراسة </a:t>
            </a:r>
            <a:r>
              <a:rPr lang="en-US" dirty="0">
                <a:latin typeface="Alexandria" pitchFamily="2" charset="-78"/>
                <a:cs typeface="Alexandria" pitchFamily="2" charset="-78"/>
              </a:rPr>
              <a:t>limitations </a:t>
            </a:r>
            <a:r>
              <a:rPr lang="ar-JO" dirty="0">
                <a:latin typeface="Alexandria" pitchFamily="2" charset="-78"/>
                <a:cs typeface="Alexandria" pitchFamily="2" charset="-78"/>
              </a:rPr>
              <a:t>فهي عبارات عن التحديدات التي وقفت حائل أمام إجراء البحث، وتحد من تعميم نتائج دراسته على مجتمع الدراسة الذي قام بسحب العينة منه، ولم يتمكن الباحث من التحكم فيها أو تجاوزها، ويمكن أن تؤثر على نتائج البحث النهائية، ويتطلب من الباحث ذكرها بكل صدق وأمانة.  </a:t>
            </a:r>
          </a:p>
        </p:txBody>
      </p:sp>
      <p:sp>
        <p:nvSpPr>
          <p:cNvPr id="3" name="TextBox 2">
            <a:extLst>
              <a:ext uri="{FF2B5EF4-FFF2-40B4-BE49-F238E27FC236}">
                <a16:creationId xmlns:a16="http://schemas.microsoft.com/office/drawing/2014/main" id="{268B016A-53E1-BE4E-7958-0B65597A4CF6}"/>
              </a:ext>
            </a:extLst>
          </p:cNvPr>
          <p:cNvSpPr txBox="1"/>
          <p:nvPr/>
        </p:nvSpPr>
        <p:spPr>
          <a:xfrm>
            <a:off x="4298880" y="555321"/>
            <a:ext cx="4118112"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الفرق بين حدود ومحددات الدراسة</a:t>
            </a:r>
          </a:p>
        </p:txBody>
      </p:sp>
      <p:sp>
        <p:nvSpPr>
          <p:cNvPr id="5" name="Rectangle 4">
            <a:extLst>
              <a:ext uri="{FF2B5EF4-FFF2-40B4-BE49-F238E27FC236}">
                <a16:creationId xmlns:a16="http://schemas.microsoft.com/office/drawing/2014/main" id="{502E9750-E952-8EFC-BD1C-E7FE795648F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1354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901451"/>
            <a:ext cx="4128422" cy="50827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1175408"/>
            <a:ext cx="11155680" cy="4534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18068" y="1319507"/>
            <a:ext cx="10679738" cy="4246675"/>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يُعتبر </a:t>
            </a:r>
            <a:r>
              <a:rPr lang="ar-SA" sz="1600" b="1" dirty="0">
                <a:latin typeface="Alexandria" pitchFamily="2" charset="-78"/>
                <a:cs typeface="Alexandria" pitchFamily="2" charset="-78"/>
              </a:rPr>
              <a:t>الاطار النظري</a:t>
            </a:r>
            <a:r>
              <a:rPr lang="ar-SA" sz="1600" dirty="0">
                <a:latin typeface="Alexandria" pitchFamily="2" charset="-78"/>
                <a:cs typeface="Alexandria" pitchFamily="2" charset="-78"/>
              </a:rPr>
              <a:t> القاعدة النظرية التي يُبنى عليها محتوى الدراسة والتي تُمكِّن أي قارئ للرسالة لفهم محتواها فهو أحد الأجزاء الرئيسية في رسائل الماجستير والدكتوراه، ويتم بناء جزئية الاطار النظري بالرجوع الى أقرب المراجع والدراسات وثيقة الصلة بموضوع البحث وتلخيصها بلغة الباحث مع ضرورة إظهار رأي الباحث حول المحتوى النظري الذي يتم تغطيته في هذا الفصل من الدراسة والذي عادةً ما يُمثِّل الفصل الثاني من دراسات وأبحاث طلبة الدراسات العليا على اختلاف تخصصاتهم ومستوياتهم.</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تأتي أهمية هذه الخطوة من مبدأ تراكم المعرفة حيث المشكلات البحثية لا توجد مبتورة الصلة ولهذا على الباحث أن يختار ما يناسب دراسته دون إطالة أو اختصار، على أن يحاول الباحث الكتابة بأسلوبه وتوثيق المعلومات، ولا يلجأ للنقل الحرفي إلا إذا لم يستطيع الكتابة بأفضل من أسلوب الكاتب أو عند الكتابة بأسلوبه قد يخل بالمعلومة.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يعد الإطار النظري في البحث العلمي بمثابة العمود الفقري للبحث حيث يحتوي علي جميع المادة العلمية التي يقوم الباحث بجمعها وترتيبها في فصول ومباحث يوضح من خلالها متغيرات الدراسة من حيث مفهومها ومكوناتها والعوامل المؤثرة فيها والنظريات التي تفسرها أو توضح تأثيرها.</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3C7DFEE-5B7C-165B-078E-334386806A4D}"/>
              </a:ext>
            </a:extLst>
          </p:cNvPr>
          <p:cNvSpPr txBox="1"/>
          <p:nvPr/>
        </p:nvSpPr>
        <p:spPr>
          <a:xfrm>
            <a:off x="4817489" y="342731"/>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
        <p:nvSpPr>
          <p:cNvPr id="5" name="Rectangle 4">
            <a:extLst>
              <a:ext uri="{FF2B5EF4-FFF2-40B4-BE49-F238E27FC236}">
                <a16:creationId xmlns:a16="http://schemas.microsoft.com/office/drawing/2014/main" id="{148B362F-D6E8-F3DE-2886-8DB3321BA4B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1642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84502" y="1016000"/>
            <a:ext cx="4128422" cy="493645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03429" y="1280160"/>
            <a:ext cx="11155680" cy="4454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46480" y="1246070"/>
            <a:ext cx="10669578" cy="4200509"/>
          </a:xfrm>
          <a:prstGeom prst="rect">
            <a:avLst/>
          </a:prstGeom>
          <a:noFill/>
        </p:spPr>
        <p:txBody>
          <a:bodyPr wrap="square" rtlCol="1">
            <a:spAutoFit/>
          </a:bodyPr>
          <a:lstStyle/>
          <a:p>
            <a:pPr algn="just" rtl="1">
              <a:lnSpc>
                <a:spcPct val="150000"/>
              </a:lnSpc>
            </a:pP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فالإطار النظري في البحث العلمي مهم لأنه يلعب دور كبير في مساعدة الطالب علي فهم كافة مواضيع الدراسة، والباحث لا يستطيع تحديد عدد الفصول التي يقوم عليها البحث إلا بعد الانتهاء منه فيمكن أن يكون فصلين علي الأقل أو أكثر وهذا يتوقف علي المادة العلمية القائم عليها البحث.</a:t>
            </a: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هناك بعض المكونات الأساسية التي يتكون منه</a:t>
            </a:r>
            <a:r>
              <a:rPr lang="ar-SA" u="sng" dirty="0">
                <a:latin typeface="Alexandria" pitchFamily="2" charset="-78"/>
                <a:cs typeface="Alexandria" pitchFamily="2" charset="-78"/>
                <a:hlinkClick r:id="rId2"/>
              </a:rPr>
              <a:t>ا </a:t>
            </a:r>
            <a:r>
              <a:rPr lang="ar-SA" dirty="0">
                <a:latin typeface="Alexandria" pitchFamily="2" charset="-78"/>
                <a:cs typeface="Alexandria" pitchFamily="2" charset="-78"/>
              </a:rPr>
              <a:t>البناء النظري للبحث</a:t>
            </a:r>
            <a:r>
              <a:rPr lang="en-US" dirty="0">
                <a:latin typeface="Alexandria" pitchFamily="2" charset="-78"/>
                <a:cs typeface="Alexandria" pitchFamily="2" charset="-78"/>
              </a:rPr>
              <a:t> </a:t>
            </a:r>
            <a:r>
              <a:rPr lang="en-US" dirty="0" err="1">
                <a:latin typeface="Alexandria" pitchFamily="2" charset="-78"/>
                <a:cs typeface="Alexandria" pitchFamily="2" charset="-78"/>
              </a:rPr>
              <a:t>التي</a:t>
            </a:r>
            <a:r>
              <a:rPr lang="en-US" dirty="0">
                <a:latin typeface="Alexandria" pitchFamily="2" charset="-78"/>
                <a:cs typeface="Alexandria" pitchFamily="2" charset="-78"/>
              </a:rPr>
              <a:t>  </a:t>
            </a:r>
            <a:r>
              <a:rPr lang="en-US" dirty="0" err="1">
                <a:latin typeface="Alexandria" pitchFamily="2" charset="-78"/>
                <a:cs typeface="Alexandria" pitchFamily="2" charset="-78"/>
              </a:rPr>
              <a:t>يقوم</a:t>
            </a:r>
            <a:r>
              <a:rPr lang="en-US" dirty="0">
                <a:latin typeface="Alexandria" pitchFamily="2" charset="-78"/>
                <a:cs typeface="Alexandria" pitchFamily="2" charset="-78"/>
              </a:rPr>
              <a:t> </a:t>
            </a:r>
            <a:r>
              <a:rPr lang="en-US" dirty="0" err="1">
                <a:latin typeface="Alexandria" pitchFamily="2" charset="-78"/>
                <a:cs typeface="Alexandria" pitchFamily="2" charset="-78"/>
              </a:rPr>
              <a:t>به</a:t>
            </a:r>
            <a:r>
              <a:rPr lang="en-US" dirty="0">
                <a:latin typeface="Alexandria" pitchFamily="2" charset="-78"/>
                <a:cs typeface="Alexandria" pitchFamily="2" charset="-78"/>
              </a:rPr>
              <a:t> </a:t>
            </a:r>
            <a:r>
              <a:rPr lang="en-US" dirty="0" err="1">
                <a:latin typeface="Alexandria" pitchFamily="2" charset="-78"/>
                <a:cs typeface="Alexandria" pitchFamily="2" charset="-78"/>
              </a:rPr>
              <a:t>الباحث</a:t>
            </a:r>
            <a:r>
              <a:rPr lang="en-US" dirty="0">
                <a:latin typeface="Alexandria" pitchFamily="2" charset="-78"/>
                <a:cs typeface="Alexandria" pitchFamily="2" charset="-78"/>
              </a:rPr>
              <a:t> </a:t>
            </a:r>
            <a:r>
              <a:rPr lang="en-US" dirty="0" err="1">
                <a:latin typeface="Alexandria" pitchFamily="2" charset="-78"/>
                <a:cs typeface="Alexandria" pitchFamily="2" charset="-78"/>
              </a:rPr>
              <a:t>وهي</a:t>
            </a:r>
            <a:r>
              <a:rPr lang="en-US" dirty="0">
                <a:latin typeface="Alexandria" pitchFamily="2" charset="-78"/>
                <a:cs typeface="Alexandria" pitchFamily="2" charset="-78"/>
              </a:rPr>
              <a:t> </a:t>
            </a:r>
            <a:r>
              <a:rPr lang="en-US" dirty="0" err="1">
                <a:latin typeface="Alexandria" pitchFamily="2" charset="-78"/>
                <a:cs typeface="Alexandria" pitchFamily="2" charset="-78"/>
              </a:rPr>
              <a:t>تتمثل</a:t>
            </a:r>
            <a:r>
              <a:rPr lang="en-US" dirty="0">
                <a:latin typeface="Alexandria" pitchFamily="2" charset="-78"/>
                <a:cs typeface="Alexandria" pitchFamily="2" charset="-78"/>
              </a:rPr>
              <a:t> </a:t>
            </a:r>
            <a:r>
              <a:rPr lang="en-US" dirty="0" err="1">
                <a:latin typeface="Alexandria" pitchFamily="2" charset="-78"/>
                <a:cs typeface="Alexandria" pitchFamily="2" charset="-78"/>
              </a:rPr>
              <a:t>في</a:t>
            </a:r>
            <a:r>
              <a:rPr lang="en-US" dirty="0">
                <a:latin typeface="Alexandria" pitchFamily="2" charset="-78"/>
                <a:cs typeface="Alexandria" pitchFamily="2" charset="-78"/>
              </a:rPr>
              <a:t>:</a:t>
            </a: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تحديد المتغيرات الأساسية وتسمية المتغيرات التي ق</a:t>
            </a:r>
            <a:r>
              <a:rPr lang="ar-JO" dirty="0">
                <a:latin typeface="Alexandria" pitchFamily="2" charset="-78"/>
                <a:cs typeface="Alexandria" pitchFamily="2" charset="-78"/>
              </a:rPr>
              <a:t>ام</a:t>
            </a:r>
            <a:r>
              <a:rPr lang="ar-SA" dirty="0">
                <a:latin typeface="Alexandria" pitchFamily="2" charset="-78"/>
                <a:cs typeface="Alexandria" pitchFamily="2" charset="-78"/>
              </a:rPr>
              <a:t> باختيارها ومرتبطة ارتباط وثيق بالبحث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يتمكن الباحث من تحديد العلاقة بين المتغيرات من خلال الكتب والمجلات والدوريات.</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لابد من إيجاد العلاقة بين المتغيرات المختلفة المتواجدة وتحديد</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يتمكن الباحث من خلال المراجع التي قام باختيارها من شرح العلاقة بين المتغيرات.</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D752C0D-DC52-7FFB-3CEB-918BE7D1D134}"/>
              </a:ext>
            </a:extLst>
          </p:cNvPr>
          <p:cNvSpPr txBox="1"/>
          <p:nvPr/>
        </p:nvSpPr>
        <p:spPr>
          <a:xfrm>
            <a:off x="4817488" y="497743"/>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
        <p:nvSpPr>
          <p:cNvPr id="5" name="Rectangle 4">
            <a:extLst>
              <a:ext uri="{FF2B5EF4-FFF2-40B4-BE49-F238E27FC236}">
                <a16:creationId xmlns:a16="http://schemas.microsoft.com/office/drawing/2014/main" id="{81B11786-23DA-0512-6263-6DD8FE7F28C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1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56225" y="1605280"/>
            <a:ext cx="4128422" cy="3810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5" y="1925659"/>
            <a:ext cx="11155680" cy="31645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27962" y="1925659"/>
            <a:ext cx="10859947" cy="2764090"/>
          </a:xfrm>
          <a:prstGeom prst="rect">
            <a:avLst/>
          </a:prstGeom>
          <a:noFill/>
        </p:spPr>
        <p:txBody>
          <a:bodyPr wrap="square" rtlCol="1">
            <a:spAutoFit/>
          </a:bodyPr>
          <a:lstStyle/>
          <a:p>
            <a:pPr algn="r" rtl="1">
              <a:lnSpc>
                <a:spcPct val="150000"/>
              </a:lnSpc>
            </a:pPr>
            <a:endParaRPr lang="ar-JO"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ثم يقوم الباحث بتحديد الدراسات السابقة حيث لا يخلو أي بحث علمي جاد من عنوان "الدراسات السابقة"، يذكر فيها الباحث الأبحاث والرسائل والدراسات الجادة التي كتبت في الموضوع دراسته. ويبين الإضافات أو التعديلات التي يتوقع أن يتضمنها بحثه ويمتاز بها على من سبقه. كما ويبين سبب تكرار البحث في الموضوع مرة ثانية، كظهور معطيات جديدة، أو أن النتائج التي توصل إليها من قبله غير صحيحة</a:t>
            </a:r>
            <a:r>
              <a:rPr lang="en-US" sz="20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892CD256-E518-E4D0-1239-762433775EB1}"/>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5" name="Rectangle 4">
            <a:extLst>
              <a:ext uri="{FF2B5EF4-FFF2-40B4-BE49-F238E27FC236}">
                <a16:creationId xmlns:a16="http://schemas.microsoft.com/office/drawing/2014/main" id="{C5B42FB1-0B4E-3175-BFF7-5B9A147596B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3278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94496" y="1224280"/>
            <a:ext cx="4128422" cy="44094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18367" y="1487114"/>
            <a:ext cx="10879137" cy="3883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29472" y="1744244"/>
            <a:ext cx="10256925"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وتأتي أهمية ذكر </a:t>
            </a:r>
            <a:r>
              <a:rPr lang="ar-SA" b="1" dirty="0">
                <a:latin typeface="Alexandria" pitchFamily="2" charset="-78"/>
                <a:cs typeface="Alexandria" pitchFamily="2" charset="-78"/>
              </a:rPr>
              <a:t>الدراسات السابقة </a:t>
            </a:r>
            <a:r>
              <a:rPr lang="ar-SA" dirty="0">
                <a:latin typeface="Alexandria" pitchFamily="2" charset="-78"/>
                <a:cs typeface="Alexandria" pitchFamily="2" charset="-78"/>
              </a:rPr>
              <a:t>في النقاط التالية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تقود الباحث إلى الأصالة والإبداع المطلوبين في الرسائل الجامعية</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توقف الباحث على ما توصل إليه الباحثون قبله، فيستفيد من جهد من سبقوه</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تجعل الباحث يبدأ من حيث انتهى غيره، فيتجنب التكرار ويختصر الوقت والجهد</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تعطي المسوغات المقنعة للجان العلمية التي يقدم لها البحث للموافقة عليه</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فإذا ظهر للباحث أن من سبقه قد قصر في جمع المعلومات، أو أخطأ في فهم بعضها، أو بنى بعض نتائجه على مقدمات غير صحيحة، فإن هذا من أقوى المسوغات لأن تعاد الكتابة في الموضوع الذي سبق أن كتب فيه</a:t>
            </a:r>
            <a:r>
              <a:rPr lang="en-US"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B5633176-7A3C-4743-BCE6-B96E8B03F21E}"/>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5" name="Rectangle 4">
            <a:extLst>
              <a:ext uri="{FF2B5EF4-FFF2-40B4-BE49-F238E27FC236}">
                <a16:creationId xmlns:a16="http://schemas.microsoft.com/office/drawing/2014/main" id="{AC784696-0342-B593-25A8-0A024513009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9540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32526" y="1005384"/>
            <a:ext cx="4128422" cy="47858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46772" y="1337446"/>
            <a:ext cx="11155680" cy="41831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359852" y="1536493"/>
            <a:ext cx="10129520" cy="3785011"/>
          </a:xfrm>
          <a:prstGeom prst="rect">
            <a:avLst/>
          </a:prstGeom>
          <a:noFill/>
        </p:spPr>
        <p:txBody>
          <a:bodyPr wrap="square" rtlCol="1">
            <a:spAutoFit/>
          </a:bodyPr>
          <a:lstStyle/>
          <a:p>
            <a:pPr algn="just" rtl="1">
              <a:lnSpc>
                <a:spcPct val="150000"/>
              </a:lnSpc>
            </a:pPr>
            <a:r>
              <a:rPr lang="ar-JO" dirty="0">
                <a:latin typeface="Alexandria" pitchFamily="2" charset="-78"/>
                <a:cs typeface="Alexandria" pitchFamily="2" charset="-78"/>
              </a:rPr>
              <a:t>محتويات </a:t>
            </a:r>
            <a:r>
              <a:rPr lang="ar-SA" b="1" dirty="0">
                <a:latin typeface="Alexandria" pitchFamily="2" charset="-78"/>
                <a:cs typeface="Alexandria" pitchFamily="2" charset="-78"/>
              </a:rPr>
              <a:t>الدراسات السابقة </a:t>
            </a:r>
            <a:r>
              <a:rPr lang="ar-JO" dirty="0">
                <a:latin typeface="Alexandria" pitchFamily="2" charset="-78"/>
                <a:cs typeface="Alexandria" pitchFamily="2" charset="-78"/>
              </a:rPr>
              <a:t>:</a:t>
            </a:r>
          </a:p>
          <a:p>
            <a:pPr marL="342900" indent="-342900" algn="just" rtl="1">
              <a:lnSpc>
                <a:spcPct val="150000"/>
              </a:lnSpc>
              <a:buFontTx/>
              <a:buChar char="-"/>
            </a:pPr>
            <a:r>
              <a:rPr lang="ar-JO" dirty="0">
                <a:latin typeface="Alexandria" pitchFamily="2" charset="-78"/>
                <a:cs typeface="Alexandria" pitchFamily="2" charset="-78"/>
              </a:rPr>
              <a:t>الاسم وتاريخ الدراسة</a:t>
            </a:r>
          </a:p>
          <a:p>
            <a:pPr marL="342900" indent="-342900" algn="just" rtl="1">
              <a:lnSpc>
                <a:spcPct val="150000"/>
              </a:lnSpc>
              <a:buFontTx/>
              <a:buChar char="-"/>
            </a:pPr>
            <a:r>
              <a:rPr lang="ar-JO" dirty="0">
                <a:latin typeface="Alexandria" pitchFamily="2" charset="-78"/>
                <a:cs typeface="Alexandria" pitchFamily="2" charset="-78"/>
              </a:rPr>
              <a:t>الهدف من الدراسة</a:t>
            </a:r>
          </a:p>
          <a:p>
            <a:pPr marL="342900" indent="-342900" algn="just" rtl="1">
              <a:lnSpc>
                <a:spcPct val="150000"/>
              </a:lnSpc>
              <a:buFontTx/>
              <a:buChar char="-"/>
            </a:pPr>
            <a:r>
              <a:rPr lang="ar-JO" dirty="0">
                <a:latin typeface="Alexandria" pitchFamily="2" charset="-78"/>
                <a:cs typeface="Alexandria" pitchFamily="2" charset="-78"/>
              </a:rPr>
              <a:t>مكان الدراسة</a:t>
            </a:r>
          </a:p>
          <a:p>
            <a:pPr marL="342900" indent="-342900" algn="just" rtl="1">
              <a:lnSpc>
                <a:spcPct val="150000"/>
              </a:lnSpc>
              <a:buFontTx/>
              <a:buChar char="-"/>
            </a:pPr>
            <a:r>
              <a:rPr lang="ar-JO" dirty="0">
                <a:latin typeface="Alexandria" pitchFamily="2" charset="-78"/>
                <a:cs typeface="Alexandria" pitchFamily="2" charset="-78"/>
              </a:rPr>
              <a:t>المجتمع والعينة</a:t>
            </a:r>
          </a:p>
          <a:p>
            <a:pPr marL="342900" indent="-342900" algn="just" rtl="1">
              <a:lnSpc>
                <a:spcPct val="150000"/>
              </a:lnSpc>
              <a:buFontTx/>
              <a:buChar char="-"/>
            </a:pPr>
            <a:r>
              <a:rPr lang="ar-JO" dirty="0">
                <a:latin typeface="Alexandria" pitchFamily="2" charset="-78"/>
                <a:cs typeface="Alexandria" pitchFamily="2" charset="-78"/>
              </a:rPr>
              <a:t>المنهج المستخدم</a:t>
            </a:r>
          </a:p>
          <a:p>
            <a:pPr marL="342900" indent="-342900" algn="just" rtl="1">
              <a:lnSpc>
                <a:spcPct val="150000"/>
              </a:lnSpc>
              <a:buFontTx/>
              <a:buChar char="-"/>
            </a:pPr>
            <a:r>
              <a:rPr lang="ar-JO" dirty="0">
                <a:latin typeface="Alexandria" pitchFamily="2" charset="-78"/>
                <a:cs typeface="Alexandria" pitchFamily="2" charset="-78"/>
              </a:rPr>
              <a:t>أداة الدراسة</a:t>
            </a:r>
          </a:p>
          <a:p>
            <a:pPr marL="342900" indent="-342900" algn="just" rtl="1">
              <a:lnSpc>
                <a:spcPct val="150000"/>
              </a:lnSpc>
              <a:buFontTx/>
              <a:buChar char="-"/>
            </a:pPr>
            <a:r>
              <a:rPr lang="ar-JO" dirty="0">
                <a:latin typeface="Alexandria" pitchFamily="2" charset="-78"/>
                <a:cs typeface="Alexandria" pitchFamily="2" charset="-78"/>
              </a:rPr>
              <a:t>النتائج</a:t>
            </a:r>
          </a:p>
          <a:p>
            <a:pPr marL="342900" indent="-342900" algn="just" rtl="1">
              <a:lnSpc>
                <a:spcPct val="150000"/>
              </a:lnSpc>
              <a:buFontTx/>
              <a:buChar char="-"/>
            </a:pPr>
            <a:r>
              <a:rPr lang="ar-JO" dirty="0">
                <a:latin typeface="Alexandria" pitchFamily="2" charset="-78"/>
                <a:cs typeface="Alexandria" pitchFamily="2" charset="-78"/>
              </a:rPr>
              <a:t>التوصيات</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A57C803-74B7-D300-2ADC-811445520F8C}"/>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3" name="Rectangle 2">
            <a:extLst>
              <a:ext uri="{FF2B5EF4-FFF2-40B4-BE49-F238E27FC236}">
                <a16:creationId xmlns:a16="http://schemas.microsoft.com/office/drawing/2014/main" id="{7777F307-9474-34C7-1AC6-B1F60A4E670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679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189548" y="881062"/>
            <a:ext cx="4128422" cy="516413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47700" y="1090765"/>
            <a:ext cx="11354752" cy="467647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9189" y="1300468"/>
            <a:ext cx="10451773" cy="3733586"/>
          </a:xfrm>
          <a:prstGeom prst="rect">
            <a:avLst/>
          </a:prstGeom>
          <a:noFill/>
        </p:spPr>
        <p:txBody>
          <a:bodyPr wrap="square" rtlCol="1">
            <a:spAutoFit/>
          </a:bodyPr>
          <a:lstStyle/>
          <a:p>
            <a:pPr algn="r" rtl="1">
              <a:lnSpc>
                <a:spcPct val="150000"/>
              </a:lnSpc>
            </a:pPr>
            <a:r>
              <a:rPr lang="ar-JO" sz="2000" b="1" dirty="0">
                <a:latin typeface="Alexandria" pitchFamily="2" charset="-78"/>
                <a:cs typeface="Alexandria" pitchFamily="2" charset="-78"/>
              </a:rPr>
              <a:t>طريقة كتابة الدراسات السابقة في البحث العلمي؟</a:t>
            </a:r>
            <a:endParaRPr lang="ar-JO" sz="2000" dirty="0">
              <a:latin typeface="Alexandria" pitchFamily="2" charset="-78"/>
              <a:cs typeface="Alexandria" pitchFamily="2" charset="-78"/>
            </a:endParaRPr>
          </a:p>
          <a:p>
            <a:pPr algn="r" rtl="1">
              <a:lnSpc>
                <a:spcPct val="150000"/>
              </a:lnSpc>
            </a:pPr>
            <a:r>
              <a:rPr lang="ar-JO" sz="2000" dirty="0">
                <a:latin typeface="Alexandria" pitchFamily="2" charset="-78"/>
                <a:cs typeface="Alexandria" pitchFamily="2" charset="-78"/>
              </a:rPr>
              <a:t>هناك أكثر من طريقة لكتابة الدراسات السابقة في البحث العلمي، ومن أكثرها شيوًعا ما يلي:</a:t>
            </a:r>
          </a:p>
          <a:p>
            <a:pPr algn="r" rtl="1">
              <a:lnSpc>
                <a:spcPct val="150000"/>
              </a:lnSpc>
            </a:pPr>
            <a:r>
              <a:rPr lang="ar-JO" sz="2000" b="1" u="sng" dirty="0">
                <a:latin typeface="Alexandria" pitchFamily="2" charset="-78"/>
                <a:cs typeface="Alexandria" pitchFamily="2" charset="-78"/>
              </a:rPr>
              <a:t>طريقة كتابة الدراسات السابقة في البحث العلمي وفقًا للتسلسل التاريخي:</a:t>
            </a:r>
            <a:r>
              <a:rPr lang="ar-JO" sz="2000" dirty="0">
                <a:latin typeface="Alexandria" pitchFamily="2" charset="-78"/>
                <a:cs typeface="Alexandria" pitchFamily="2" charset="-78"/>
              </a:rPr>
              <a:t> ووفقًا لهذه الطريقة يقوم الباحث بترتيب الكتب والمراجع حسب تواريخ إصدارها من الأقدم للأحدث، مع توضيح طبيعة المتغيرات التي حدثت مؤخرًا.</a:t>
            </a:r>
          </a:p>
          <a:p>
            <a:pPr algn="r" rtl="1">
              <a:lnSpc>
                <a:spcPct val="150000"/>
              </a:lnSpc>
            </a:pPr>
            <a:r>
              <a:rPr lang="ar-JO" sz="2000" b="1" u="sng" dirty="0">
                <a:latin typeface="Alexandria" pitchFamily="2" charset="-78"/>
                <a:cs typeface="Alexandria" pitchFamily="2" charset="-78"/>
              </a:rPr>
              <a:t>طريقة كتابة الدراسات السابقة في البحث العلمي وفقًا للموضوعات: </a:t>
            </a:r>
            <a:r>
              <a:rPr lang="ar-JO" sz="2000" dirty="0">
                <a:latin typeface="Alexandria" pitchFamily="2" charset="-78"/>
                <a:cs typeface="Alexandria" pitchFamily="2" charset="-78"/>
              </a:rPr>
              <a:t>ومن خلال هذه الطريقة يحدد الباحث موضوعات الدراسات السابقة على حسب الأهمية في البحث؛ وبعد ذلك يقوم بعملية التلخيص.</a:t>
            </a:r>
          </a:p>
        </p:txBody>
      </p:sp>
      <p:sp>
        <p:nvSpPr>
          <p:cNvPr id="5" name="TextBox 4">
            <a:extLst>
              <a:ext uri="{FF2B5EF4-FFF2-40B4-BE49-F238E27FC236}">
                <a16:creationId xmlns:a16="http://schemas.microsoft.com/office/drawing/2014/main" id="{73BC2B51-8C5D-3D5E-CD03-99FE5C333002}"/>
              </a:ext>
            </a:extLst>
          </p:cNvPr>
          <p:cNvSpPr txBox="1"/>
          <p:nvPr/>
        </p:nvSpPr>
        <p:spPr>
          <a:xfrm>
            <a:off x="4817488" y="431916"/>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3" name="Rectangle 2">
            <a:extLst>
              <a:ext uri="{FF2B5EF4-FFF2-40B4-BE49-F238E27FC236}">
                <a16:creationId xmlns:a16="http://schemas.microsoft.com/office/drawing/2014/main" id="{16A002DE-1B5B-0ED5-7FBF-7915232218F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4421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3862" y="112268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81985" y="1416318"/>
            <a:ext cx="11354752" cy="40253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39924" y="1594041"/>
            <a:ext cx="10885477" cy="3374642"/>
          </a:xfrm>
          <a:prstGeom prst="rect">
            <a:avLst/>
          </a:prstGeom>
          <a:noFill/>
        </p:spPr>
        <p:txBody>
          <a:bodyPr wrap="square" rtlCol="1">
            <a:spAutoFit/>
          </a:bodyPr>
          <a:lstStyle/>
          <a:p>
            <a:pPr marL="514350" indent="-514350" algn="r" rtl="1">
              <a:lnSpc>
                <a:spcPct val="150000"/>
              </a:lnSpc>
              <a:buFont typeface="+mj-lt"/>
              <a:buAutoNum type="romanUcPeriod"/>
            </a:pPr>
            <a:r>
              <a:rPr lang="ar-SA" sz="1600" dirty="0">
                <a:latin typeface="Alexandria" pitchFamily="2" charset="-78"/>
                <a:cs typeface="Alexandria" pitchFamily="2" charset="-78"/>
              </a:rPr>
              <a:t>استعراض المعلومات الأساسية: يرتبط هذا المحور بالمحور الذي يليه، إلا أن هذا المحور يركز بشكل أساسي على بعض المعلومات مثل: العنوان وتاريخ الصدور والهدف والعينة والأدوات والمنهج، وكذلك يفصل هذا المحور كافة الدراسات السابقة كل دراسة على حدة</a:t>
            </a:r>
            <a:r>
              <a:rPr lang="en-US" sz="1600" dirty="0">
                <a:latin typeface="Alexandria" pitchFamily="2" charset="-78"/>
                <a:cs typeface="Alexandria" pitchFamily="2" charset="-78"/>
              </a:rPr>
              <a:t>.</a:t>
            </a:r>
          </a:p>
          <a:p>
            <a:pPr marL="514350" indent="-514350" algn="r" rtl="1">
              <a:lnSpc>
                <a:spcPct val="150000"/>
              </a:lnSpc>
              <a:buFont typeface="+mj-lt"/>
              <a:buAutoNum type="romanUcPeriod"/>
            </a:pPr>
            <a:r>
              <a:rPr lang="ar-SA" sz="1600" dirty="0">
                <a:latin typeface="Alexandria" pitchFamily="2" charset="-78"/>
                <a:cs typeface="Alexandria" pitchFamily="2" charset="-78"/>
              </a:rPr>
              <a:t>الاتفاق والاختلاف بين الدراسات السابقة: في هذا المحور يقوم الباحث بعملية كتابة كافة الفروقات والالتقاءات بين الدراسات السابقة، كما وعلى الباحث أن يقوم بعملية تبيان أسباب الاختلاف والالتقاء بين الدراسات السابقة جميعاً</a:t>
            </a:r>
            <a:r>
              <a:rPr lang="en-US" sz="1600" dirty="0">
                <a:latin typeface="Alexandria" pitchFamily="2" charset="-78"/>
                <a:cs typeface="Alexandria" pitchFamily="2" charset="-78"/>
              </a:rPr>
              <a:t>. </a:t>
            </a:r>
          </a:p>
          <a:p>
            <a:pPr marL="514350" indent="-514350" algn="r" rtl="1">
              <a:lnSpc>
                <a:spcPct val="150000"/>
              </a:lnSpc>
              <a:buFont typeface="+mj-lt"/>
              <a:buAutoNum type="romanUcPeriod"/>
            </a:pPr>
            <a:r>
              <a:rPr lang="ar-SA" sz="1600" dirty="0">
                <a:latin typeface="Alexandria" pitchFamily="2" charset="-78"/>
                <a:cs typeface="Alexandria" pitchFamily="2" charset="-78"/>
              </a:rPr>
              <a:t>الفجوة العلمية للبحث الحالي: في هذا المحور يقوم الباحث بكتابة وتفسير العلاقة بين الدراسات السابقة بعضها مع بعض، و كذلك تفسير العلاقة بين تلك الدراسات والبحث الحالي</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هذه هي المحاور الثلاثة الرئيسية التي تشملها عملية التعليق على الدراسات السابقة. تم تفصيلها في الصور السابقة، وفي النموذج التالي ستجد الصور متتابعة كتقرير متكامل عن عملية التعقيب على مضمون الدراسات السابقة</a:t>
            </a:r>
          </a:p>
        </p:txBody>
      </p:sp>
      <p:sp>
        <p:nvSpPr>
          <p:cNvPr id="5" name="TextBox 4">
            <a:extLst>
              <a:ext uri="{FF2B5EF4-FFF2-40B4-BE49-F238E27FC236}">
                <a16:creationId xmlns:a16="http://schemas.microsoft.com/office/drawing/2014/main" id="{CBF12E2F-E3F8-5AA5-27B7-B4A82FC52F20}"/>
              </a:ext>
            </a:extLst>
          </p:cNvPr>
          <p:cNvSpPr txBox="1"/>
          <p:nvPr/>
        </p:nvSpPr>
        <p:spPr>
          <a:xfrm>
            <a:off x="3831038" y="457721"/>
            <a:ext cx="4529923"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ما يميز الدراسة عن الدراسات السابقة</a:t>
            </a:r>
          </a:p>
        </p:txBody>
      </p:sp>
      <p:sp>
        <p:nvSpPr>
          <p:cNvPr id="3" name="Rectangle 2">
            <a:extLst>
              <a:ext uri="{FF2B5EF4-FFF2-40B4-BE49-F238E27FC236}">
                <a16:creationId xmlns:a16="http://schemas.microsoft.com/office/drawing/2014/main" id="{B9403525-9A30-1CFB-5453-8259DEBA6A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94573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04546" y="861828"/>
            <a:ext cx="4128422" cy="55788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319089" y="1102754"/>
            <a:ext cx="11668365" cy="5049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518160" y="1201610"/>
            <a:ext cx="11354751" cy="4851969"/>
          </a:xfrm>
          <a:prstGeom prst="rect">
            <a:avLst/>
          </a:prstGeom>
          <a:noFill/>
        </p:spPr>
        <p:txBody>
          <a:bodyPr wrap="square" rtlCol="1">
            <a:spAutoFit/>
          </a:bodyPr>
          <a:lstStyle/>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إن التعقيب على الدراسات السابقة سؤال يراود الكثير من الباحثين، إلا أنه يتطلب خبرة وثقافة عالية من الباحث، فيما يلي سنوضح كيف يتم التعليق على الدراسات السابقة: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1- نقد محتوى الدراسات السابقة: وهنا يتم نقد محتوى الدراسات السابقة عندما تفقد الدراسة أي خاصة من خصائصها الفنية، أن عندما تكون الدراسة ناقصة ولا تشمل جميع جوانب البحث.</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2- نقد منهجية الدراسات السابقة: وهنا 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3- نقد عينة الدراسة: وهنا 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4- نقد النتائج: يتم 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السالقة.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5- نقد المصداقية: وهنا يتم نقد الدراسات السابقة من جانب تحقيقها  وثباتها لجميع شروط البحث المتعددة.</a:t>
            </a:r>
            <a:endParaRPr lang="en-US" dirty="0">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9000" y="417329"/>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كيف يتم التعليق على الدراسات السابقة؟</a:t>
            </a:r>
            <a:endParaRPr lang="en-US" sz="2000" dirty="0">
              <a:effectLst/>
            </a:endParaRPr>
          </a:p>
        </p:txBody>
      </p:sp>
      <p:sp>
        <p:nvSpPr>
          <p:cNvPr id="3" name="Rectangle 2">
            <a:extLst>
              <a:ext uri="{FF2B5EF4-FFF2-40B4-BE49-F238E27FC236}">
                <a16:creationId xmlns:a16="http://schemas.microsoft.com/office/drawing/2014/main" id="{B0FEE182-A4E7-D606-6A06-7ECBA18B643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2559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76337"/>
            <a:ext cx="4128422" cy="45053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57761"/>
            <a:ext cx="11354752" cy="39424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910079" y="1538738"/>
            <a:ext cx="9553735" cy="3780522"/>
          </a:xfrm>
          <a:prstGeom prst="rect">
            <a:avLst/>
          </a:prstGeom>
          <a:noFill/>
        </p:spPr>
        <p:txBody>
          <a:bodyPr wrap="square" rtlCol="1">
            <a:spAutoFit/>
          </a:bodyPr>
          <a:lstStyle/>
          <a:p>
            <a:pPr algn="r" rtl="1">
              <a:lnSpc>
                <a:spcPct val="150000"/>
              </a:lnSpc>
            </a:pPr>
            <a:r>
              <a:rPr lang="ar-JO" sz="1600" b="1" dirty="0">
                <a:latin typeface="Alexandria" pitchFamily="2" charset="-78"/>
                <a:cs typeface="Alexandria" pitchFamily="2" charset="-78"/>
              </a:rPr>
              <a:t>منهجية البحث العلمي تعني:</a:t>
            </a:r>
            <a:r>
              <a:rPr lang="ar-JO" sz="1600" dirty="0">
                <a:latin typeface="Alexandria" pitchFamily="2" charset="-78"/>
                <a:cs typeface="Alexandria" pitchFamily="2" charset="-78"/>
              </a:rPr>
              <a:t> مجموعة من الخطوات المنظمة التي يتم من خلالها دراسة موضوع محدد، والوصول لنتائج ذات قيمة تساهم في حل المشكلة؛ من خلال مجموعة من المقترحات والتوصيات التي يدونها الباحث. ومن </a:t>
            </a:r>
            <a:r>
              <a:rPr lang="ar-JO" sz="1600" b="1" dirty="0">
                <a:latin typeface="Alexandria" pitchFamily="2" charset="-78"/>
                <a:cs typeface="Alexandria" pitchFamily="2" charset="-78"/>
              </a:rPr>
              <a:t>أنواع مناهج البحث العلمي:</a:t>
            </a:r>
            <a:endParaRPr lang="ar-JO"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الوصفي.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التاريخي (الاستردادي).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التجريبي.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التحليلي.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الفلسفي.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الاستنباطي</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منهجية الدراسة</a:t>
            </a:r>
          </a:p>
        </p:txBody>
      </p:sp>
      <p:sp>
        <p:nvSpPr>
          <p:cNvPr id="3" name="Rectangle 2">
            <a:extLst>
              <a:ext uri="{FF2B5EF4-FFF2-40B4-BE49-F238E27FC236}">
                <a16:creationId xmlns:a16="http://schemas.microsoft.com/office/drawing/2014/main" id="{E1FD77EB-9413-436A-D462-0BF4C00A9BD4}"/>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0855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1633" y="1155291"/>
            <a:ext cx="4128422" cy="46867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09189"/>
            <a:ext cx="11354752" cy="4104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890748" y="1409189"/>
            <a:ext cx="11029627" cy="4482637"/>
          </a:xfrm>
          <a:prstGeom prst="rect">
            <a:avLst/>
          </a:prstGeom>
          <a:noFill/>
        </p:spPr>
        <p:txBody>
          <a:bodyPr wrap="square" rtlCol="1">
            <a:spAutoFit/>
          </a:bodyPr>
          <a:lstStyle/>
          <a:p>
            <a:pPr algn="r" rtl="1">
              <a:lnSpc>
                <a:spcPct val="150000"/>
              </a:lnSpc>
            </a:pPr>
            <a:r>
              <a:rPr lang="ar-JO" sz="1600" dirty="0">
                <a:latin typeface="Alexandria" pitchFamily="2" charset="-78"/>
                <a:cs typeface="Alexandria" pitchFamily="2" charset="-78"/>
              </a:rPr>
              <a:t>يشير مجتمع الدراسة في البحث العلمي إلى مجموعة كبيرة ومحددة من الأفراد أو العناصر التي تمتلك صفة مشتركة واحدة أو أكثر، وتحدد هذه الصفة بواسطة معايير أخذ العينة التي وضعها الباحث. ويمثل مجتمع الدراسة التركيز الرئيسي للبحث العلمي، بحيث يسعى الباحث للحصول على المعرفة أو المعلومات. وبناءً على ذلك يجب على الباحث تحديد مجتمع الدراسة في بداية البحث.</a:t>
            </a:r>
          </a:p>
          <a:p>
            <a:pPr algn="r" rtl="1">
              <a:lnSpc>
                <a:spcPct val="150000"/>
              </a:lnSpc>
            </a:pPr>
            <a:r>
              <a:rPr lang="ar-JO" sz="1600" dirty="0">
                <a:latin typeface="Alexandria" pitchFamily="2" charset="-78"/>
                <a:cs typeface="Alexandria" pitchFamily="2" charset="-78"/>
              </a:rPr>
              <a:t> ومن الجدير بالذكر بأن مجتمع الدراسة لا ينحصر على الأفراد فحسب، على سبيل المثال قد يتكون من أفراد، أو حيوانات، أو أعمال تجارية، أو مباني، أو سيارات، أو أشياء، أو حتى أحداث،  كما أن الباحث يحتاج الى الحصول على معلومات دقيقة حول مثل هذه الأمور لاستخلاص الاستنتاجات الصحيحة.</a:t>
            </a:r>
          </a:p>
          <a:p>
            <a:pPr algn="r" rtl="1">
              <a:lnSpc>
                <a:spcPct val="150000"/>
              </a:lnSpc>
            </a:pPr>
            <a:r>
              <a:rPr lang="ar-JO" sz="1600" dirty="0">
                <a:latin typeface="Alexandria" pitchFamily="2" charset="-78"/>
                <a:cs typeface="Alexandria" pitchFamily="2" charset="-78"/>
              </a:rPr>
              <a:t>ونظرًا إلى الحجم الكبير لمجتمع الدراسة، فقد لا يتمكن الباحث في العديد من الأحيان من اختبار أو جمع المعلومات اللازمة من كل فرد، وذلك بسبب التكلفة العالية والوقت الطويل المستغرق في تنفيذ ذلك. لذا يتم أخذ مجموعة فرعية من المجتمع و تسمى عينة الدراسة، بحيث يقوم الباحث بأخذ الملاحظات وتعميم النتائج على المجتمع الذي أُخذت منه هذه العينة.</a:t>
            </a:r>
            <a:br>
              <a:rPr lang="ar-JO" sz="1600" dirty="0">
                <a:latin typeface="Alexandria" pitchFamily="2" charset="-78"/>
                <a:cs typeface="Alexandria" pitchFamily="2" charset="-78"/>
              </a:rPr>
            </a:br>
            <a:endParaRPr lang="ar-SA"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مجتمع الدراسة</a:t>
            </a:r>
          </a:p>
        </p:txBody>
      </p:sp>
      <p:sp>
        <p:nvSpPr>
          <p:cNvPr id="3" name="Rectangle 2">
            <a:extLst>
              <a:ext uri="{FF2B5EF4-FFF2-40B4-BE49-F238E27FC236}">
                <a16:creationId xmlns:a16="http://schemas.microsoft.com/office/drawing/2014/main" id="{C7B771EB-F92D-2FFB-F461-5C3F7EC71574}"/>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4439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2747" y="1056641"/>
            <a:ext cx="4128422" cy="42164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5" y="1383981"/>
            <a:ext cx="11354752" cy="356616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961870" y="1687834"/>
            <a:ext cx="10887383" cy="2954014"/>
          </a:xfrm>
          <a:prstGeom prst="rect">
            <a:avLst/>
          </a:prstGeom>
          <a:noFill/>
        </p:spPr>
        <p:txBody>
          <a:bodyPr wrap="square" rtlCol="1">
            <a:spAutoFit/>
          </a:bodyPr>
          <a:lstStyle/>
          <a:p>
            <a:pPr algn="r" rtl="1">
              <a:lnSpc>
                <a:spcPct val="150000"/>
              </a:lnSpc>
            </a:pPr>
            <a:r>
              <a:rPr lang="ar-JO" sz="1800" b="1" dirty="0">
                <a:latin typeface="Alexandria" pitchFamily="2" charset="-78"/>
                <a:cs typeface="Alexandria" pitchFamily="2" charset="-78"/>
              </a:rPr>
              <a:t>العينة </a:t>
            </a:r>
            <a:r>
              <a:rPr lang="ar-JO" sz="1800" dirty="0">
                <a:latin typeface="Alexandria" pitchFamily="2" charset="-78"/>
                <a:cs typeface="Alexandria" pitchFamily="2" charset="-78"/>
              </a:rPr>
              <a:t>هي مجموعة فرعية مأخوذة من مجتمع الدراسة، وقد نشأ هذا المفهوم بسبب عدم قدرة الباحث على اختبار جميع الأفراد في مجتمع معين. يجب أن تكون العينة المختارة ممثلة لمجتمع الدراسة الذي أخذت منه في جميع الخصائص، كما ويجب أن يكون حجمها مناسباً لضمان القدرة على القيام بعمليات التحليل الإحصائي.</a:t>
            </a:r>
          </a:p>
          <a:p>
            <a:pPr algn="r" rtl="1">
              <a:lnSpc>
                <a:spcPct val="150000"/>
              </a:lnSpc>
            </a:pPr>
            <a:r>
              <a:rPr lang="ar-JO" sz="1800" dirty="0">
                <a:latin typeface="Alexandria" pitchFamily="2" charset="-78"/>
                <a:cs typeface="Alexandria" pitchFamily="2" charset="-78"/>
              </a:rPr>
              <a:t> وتتمثل الوظيفة الرئيسية لعينة الدراسة في السماح للباحثين بإجراء الدراسة على الأفراد من المجتمع، بحيث يمكن استخدام نتائج دراستهم لاستخلاص الاستنتاجات وتطبيقها على مجتمع الدراسة، وكلما كانت جودة العينة المأخوذة أفضل، كلما كان مستوى الدقة في النتائج والملاحظات المستخلصة منها أكبر</a:t>
            </a:r>
            <a:endParaRPr lang="ar-SA"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العلاقة بين مجتمع الدراسة وعينة الدراسة </a:t>
            </a:r>
          </a:p>
        </p:txBody>
      </p:sp>
      <p:sp>
        <p:nvSpPr>
          <p:cNvPr id="3" name="Rectangle 2">
            <a:extLst>
              <a:ext uri="{FF2B5EF4-FFF2-40B4-BE49-F238E27FC236}">
                <a16:creationId xmlns:a16="http://schemas.microsoft.com/office/drawing/2014/main" id="{B5F4391E-6DFB-EEDB-B3B3-810BA39AB7E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4160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BABDD-1FD8-32CF-BFAF-D30962E1897D}"/>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74361732-7DB0-1B3A-DDC0-23425754189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0BE1CF5-9419-C427-D276-24F46B2E1A56}"/>
              </a:ext>
            </a:extLst>
          </p:cNvPr>
          <p:cNvSpPr txBox="1"/>
          <p:nvPr/>
        </p:nvSpPr>
        <p:spPr>
          <a:xfrm>
            <a:off x="821932" y="1019314"/>
            <a:ext cx="10726221" cy="5137497"/>
          </a:xfrm>
          <a:prstGeom prst="rect">
            <a:avLst/>
          </a:prstGeom>
          <a:noFill/>
        </p:spPr>
        <p:txBody>
          <a:bodyPr wrap="square">
            <a:spAutoFit/>
          </a:bodyPr>
          <a:lstStyle/>
          <a:p>
            <a:pPr algn="r"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مثال على المجتمع وكيفية اختيار العينة في الدراسة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عنوان الدراسة</a:t>
            </a:r>
            <a:r>
              <a:rPr lang="en-GB" sz="2400" b="1" dirty="0">
                <a:effectLst/>
                <a:latin typeface="Calibri" panose="020F0502020204030204" pitchFamily="34" charset="0"/>
                <a:ea typeface="Calibri" panose="020F0502020204030204" pitchFamily="34" charset="0"/>
                <a:cs typeface="Arial" panose="020B0604020202020204" pitchFamily="34" charset="0"/>
              </a:rPr>
              <a:t>:</a:t>
            </a:r>
            <a:br>
              <a:rPr lang="en-GB" sz="2400" dirty="0">
                <a:effectLst/>
                <a:latin typeface="Calibri" panose="020F0502020204030204" pitchFamily="34" charset="0"/>
                <a:ea typeface="Calibri" panose="020F0502020204030204" pitchFamily="34" charset="0"/>
                <a:cs typeface="Arial" panose="020B0604020202020204" pitchFamily="34" charset="0"/>
              </a:rPr>
            </a:br>
            <a:r>
              <a:rPr lang="ar-SA" sz="2400" dirty="0">
                <a:effectLst/>
                <a:latin typeface="Calibri" panose="020F0502020204030204" pitchFamily="34" charset="0"/>
                <a:ea typeface="Calibri" panose="020F0502020204030204" pitchFamily="34" charset="0"/>
                <a:cs typeface="Arial" panose="020B0604020202020204" pitchFamily="34" charset="0"/>
              </a:rPr>
              <a:t>أثر القيادة التربوية في تحسين الأداء المدرسي لدى المعلمين في المدارس الحكومية في الأردن</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أولاً: المجتمع</a:t>
            </a:r>
            <a:r>
              <a:rPr lang="en-GB" sz="2400" b="1" dirty="0">
                <a:effectLst/>
                <a:latin typeface="Calibri" panose="020F0502020204030204" pitchFamily="34" charset="0"/>
                <a:ea typeface="Calibri" panose="020F0502020204030204" pitchFamily="34" charset="0"/>
                <a:cs typeface="Arial" panose="020B0604020202020204" pitchFamily="34" charset="0"/>
              </a:rPr>
              <a:t> (Population)</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المجتمع في هذه الدراسة هو</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جميع المعلمين العاملين في </a:t>
            </a:r>
            <a:r>
              <a:rPr lang="ar-SA" sz="2400" b="1" dirty="0">
                <a:effectLst/>
                <a:latin typeface="Calibri" panose="020F0502020204030204" pitchFamily="34" charset="0"/>
                <a:ea typeface="Calibri" panose="020F0502020204030204" pitchFamily="34" charset="0"/>
                <a:cs typeface="Arial" panose="020B0604020202020204" pitchFamily="34" charset="0"/>
              </a:rPr>
              <a:t>المدارس الحكومية في المملكة الأردنية الهاشمية</a:t>
            </a:r>
            <a:r>
              <a:rPr lang="ar-SA" sz="2400" dirty="0">
                <a:effectLst/>
                <a:latin typeface="Calibri" panose="020F0502020204030204" pitchFamily="34" charset="0"/>
                <a:ea typeface="Calibri" panose="020F0502020204030204" pitchFamily="34" charset="0"/>
                <a:cs typeface="Arial" panose="020B0604020202020204" pitchFamily="34" charset="0"/>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أو يمكن تضييقه بشكل أدق إلى</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معلمي المدارس الحكومية في مديريات التربية والتعليم (مثل: الزرقاء الأولى، الزرقاء الثانية، عمان، إربد… إلخ)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2400" dirty="0">
                <a:effectLst/>
                <a:latin typeface="Segoe UI Emoji" panose="020B0502040204020203" pitchFamily="34" charset="0"/>
                <a:ea typeface="Calibri" panose="020F0502020204030204" pitchFamily="34" charset="0"/>
                <a:cs typeface="Segoe UI Emoji" panose="020B0502040204020203" pitchFamily="34" charset="0"/>
              </a:rPr>
              <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إذن المجتمع هو</a:t>
            </a:r>
            <a:r>
              <a:rPr lang="en-GB" sz="2400" dirty="0">
                <a:effectLst/>
                <a:latin typeface="Calibri" panose="020F0502020204030204" pitchFamily="34" charset="0"/>
                <a:ea typeface="Calibri" panose="020F0502020204030204" pitchFamily="34" charset="0"/>
                <a:cs typeface="Arial" panose="020B0604020202020204" pitchFamily="34" charset="0"/>
              </a:rPr>
              <a:t>:</a:t>
            </a:r>
            <a:br>
              <a:rPr lang="en-GB" sz="2400" dirty="0">
                <a:effectLst/>
                <a:latin typeface="Calibri" panose="020F0502020204030204" pitchFamily="34" charset="0"/>
                <a:ea typeface="Calibri" panose="020F0502020204030204" pitchFamily="34" charset="0"/>
                <a:cs typeface="Arial" panose="020B0604020202020204" pitchFamily="34" charset="0"/>
              </a:rPr>
            </a:br>
            <a:r>
              <a:rPr lang="ar-SA" sz="2400" b="1" dirty="0">
                <a:effectLst/>
                <a:latin typeface="Calibri" panose="020F0502020204030204" pitchFamily="34" charset="0"/>
                <a:ea typeface="Calibri" panose="020F0502020204030204" pitchFamily="34" charset="0"/>
                <a:cs typeface="Arial" panose="020B0604020202020204" pitchFamily="34" charset="0"/>
              </a:rPr>
              <a:t>جميع المعلمين في المدارس الحكومية في الأردن</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888894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5502B-DE71-9951-8CF0-A6BCDE4F53A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4A4DAE6-A2EC-F05B-9127-0A4D62E6814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9D7DBC34-0FEB-D2BA-A0E1-E31B534A7B8A}"/>
              </a:ext>
            </a:extLst>
          </p:cNvPr>
          <p:cNvSpPr txBox="1"/>
          <p:nvPr/>
        </p:nvSpPr>
        <p:spPr>
          <a:xfrm>
            <a:off x="6647380" y="1131537"/>
            <a:ext cx="5232114" cy="3043847"/>
          </a:xfrm>
          <a:prstGeom prst="rect">
            <a:avLst/>
          </a:prstGeom>
          <a:noFill/>
        </p:spPr>
        <p:txBody>
          <a:bodyPr wrap="square">
            <a:spAutoFit/>
          </a:bodyPr>
          <a:lstStyle/>
          <a:p>
            <a:pPr algn="r"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ثانياً: العينة</a:t>
            </a:r>
            <a:r>
              <a:rPr lang="en-GB" sz="2400" b="1" dirty="0">
                <a:effectLst/>
                <a:latin typeface="Calibri" panose="020F0502020204030204" pitchFamily="34" charset="0"/>
                <a:ea typeface="Calibri" panose="020F0502020204030204" pitchFamily="34" charset="0"/>
                <a:cs typeface="Arial" panose="020B0604020202020204" pitchFamily="34" charset="0"/>
              </a:rPr>
              <a:t> (Sample)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العينة هي جزء ممثل من المجتمع يتم اختيارها للدراسة، فلو مثلا كان المجتمع 10000 معلم بالرجوع لجدول العينات موجان، نختار العينة الممثلة والتي ستكون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457200" algn="r" rtl="1">
              <a:lnSpc>
                <a:spcPct val="107000"/>
              </a:lnSpc>
              <a:spcAft>
                <a:spcPts val="800"/>
              </a:spcAft>
              <a:buNone/>
            </a:pPr>
            <a:r>
              <a:rPr lang="en-GB" sz="2400" b="1" dirty="0">
                <a:effectLst/>
                <a:latin typeface="Arial" panose="020B0604020202020204" pitchFamily="34" charset="0"/>
                <a:ea typeface="Calibri" panose="020F0502020204030204" pitchFamily="34" charset="0"/>
                <a:cs typeface="Arial" panose="020B0604020202020204" pitchFamily="34" charset="0"/>
              </a:rPr>
              <a:t> </a:t>
            </a:r>
            <a:r>
              <a:rPr lang="ar-SA" sz="2400" b="1" dirty="0">
                <a:effectLst/>
                <a:latin typeface="Arial" panose="020B0604020202020204" pitchFamily="34" charset="0"/>
                <a:ea typeface="Calibri" panose="020F0502020204030204" pitchFamily="34" charset="0"/>
                <a:cs typeface="Arial" panose="020B0604020202020204" pitchFamily="34" charset="0"/>
              </a:rPr>
              <a:t>370معلم ومعلمة</a:t>
            </a:r>
            <a:r>
              <a:rPr lang="ar-SA" sz="2400" dirty="0">
                <a:effectLst/>
                <a:latin typeface="Calibri" panose="020F0502020204030204" pitchFamily="34" charset="0"/>
                <a:ea typeface="Calibri" panose="020F0502020204030204" pitchFamily="34" charset="0"/>
                <a:cs typeface="Arial" panose="020B0604020202020204" pitchFamily="34" charset="0"/>
              </a:rPr>
              <a:t> من المدارس الحكومية في الأردن </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EE1E368-7C53-9B10-5501-7EDC34B6D9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68" y="0"/>
            <a:ext cx="6554912" cy="6858000"/>
          </a:xfrm>
          <a:prstGeom prst="rect">
            <a:avLst/>
          </a:prstGeom>
        </p:spPr>
      </p:pic>
    </p:spTree>
    <p:extLst>
      <p:ext uri="{BB962C8B-B14F-4D97-AF65-F5344CB8AC3E}">
        <p14:creationId xmlns:p14="http://schemas.microsoft.com/office/powerpoint/2010/main" val="4083076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270000"/>
            <a:ext cx="4128422" cy="39217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580574"/>
            <a:ext cx="11354752" cy="320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0535" y="1911516"/>
            <a:ext cx="10630053" cy="2538515"/>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وبعد ذلك يجب على الباحث أن يقوم بتحديد أداة البحث والتي تُعبر عن الوسيلة التي يجمع بها الباحث مادته العلمية.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تتعدد أدوات الدراسة التي يتم استخدامها في الأبحاث العلمية، ولكن الأكثر شيوعا في الاستخدام هي: المقابلات، والاستبانات، والملاحظات، والاختبارات. ويتم الاعتماد على عدد من الأسس العلمية في اختيار هذه الأدوات؛ للوصول في النهاية إلى النتائج المطلوبة ومن ثمّ تحقيق أهداف الدراسة.  </a:t>
            </a:r>
          </a:p>
          <a:p>
            <a:pPr algn="just" rtl="1">
              <a:lnSpc>
                <a:spcPct val="150000"/>
              </a:lnSpc>
            </a:pPr>
            <a:r>
              <a:rPr lang="ar-JO" dirty="0">
                <a:latin typeface="Alexandria" pitchFamily="2" charset="-78"/>
                <a:cs typeface="Alexandria" pitchFamily="2" charset="-78"/>
              </a:rPr>
              <a:t>وتستخدم أدوات الدراسة إما منفردة أو مجتمعة، وفقا لما تتطلبه طبيعة الدراسة وأهدافها.</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أداة الدراسة</a:t>
            </a:r>
          </a:p>
        </p:txBody>
      </p:sp>
      <p:sp>
        <p:nvSpPr>
          <p:cNvPr id="3" name="Rectangle 2">
            <a:extLst>
              <a:ext uri="{FF2B5EF4-FFF2-40B4-BE49-F238E27FC236}">
                <a16:creationId xmlns:a16="http://schemas.microsoft.com/office/drawing/2014/main" id="{3FF91D67-A299-EA9D-BF86-C09607E95C7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7462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11263" y="1336038"/>
            <a:ext cx="4128422" cy="4185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25985" y="1694497"/>
            <a:ext cx="11354752" cy="3469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3"/>
          <p:cNvGraphicFramePr/>
          <p:nvPr>
            <p:extLst>
              <p:ext uri="{D42A27DB-BD31-4B8C-83A1-F6EECF244321}">
                <p14:modId xmlns:p14="http://schemas.microsoft.com/office/powerpoint/2010/main" val="3808996642"/>
              </p:ext>
            </p:extLst>
          </p:nvPr>
        </p:nvGraphicFramePr>
        <p:xfrm>
          <a:off x="5745605" y="1730056"/>
          <a:ext cx="5820410" cy="3397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مجموعة 8"/>
          <p:cNvGrpSpPr/>
          <p:nvPr/>
        </p:nvGrpSpPr>
        <p:grpSpPr>
          <a:xfrm>
            <a:off x="1274647" y="2387601"/>
            <a:ext cx="3705024" cy="1561030"/>
            <a:chOff x="4030207" y="793432"/>
            <a:chExt cx="3522133" cy="481541"/>
          </a:xfrm>
        </p:grpSpPr>
        <p:sp>
          <p:nvSpPr>
            <p:cNvPr id="10" name="مستطيل مستدير الزوايا 9"/>
            <p:cNvSpPr/>
            <p:nvPr/>
          </p:nvSpPr>
          <p:spPr>
            <a:xfrm>
              <a:off x="4030207" y="793432"/>
              <a:ext cx="3522133" cy="481541"/>
            </a:xfrm>
            <a:prstGeom prst="roundRect">
              <a:avLst/>
            </a:prstGeom>
            <a:ln>
              <a:solidFill>
                <a:srgbClr val="00B0F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5" name="مربع نص 10"/>
            <p:cNvSpPr txBox="1"/>
            <p:nvPr/>
          </p:nvSpPr>
          <p:spPr>
            <a:xfrm>
              <a:off x="4053713" y="816939"/>
              <a:ext cx="3475119" cy="434527"/>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rtl="1">
                <a:lnSpc>
                  <a:spcPct val="150000"/>
                </a:lnSpc>
                <a:spcBef>
                  <a:spcPct val="0"/>
                </a:spcBef>
                <a:spcAft>
                  <a:spcPct val="35000"/>
                </a:spcAft>
              </a:pPr>
              <a:r>
                <a:rPr lang="ar-JO" sz="2800" b="0" i="0" kern="1200" dirty="0">
                  <a:solidFill>
                    <a:srgbClr val="00B0F0"/>
                  </a:solidFill>
                  <a:latin typeface="Alexandria" pitchFamily="2" charset="-78"/>
                  <a:cs typeface="Alexandria" pitchFamily="2" charset="-78"/>
                </a:rPr>
                <a:t>أسس اختيار وتصميم أداة الدراسة</a:t>
              </a:r>
              <a:endParaRPr lang="ar-SA" sz="2800" kern="1200" dirty="0">
                <a:solidFill>
                  <a:srgbClr val="00B0F0"/>
                </a:solidFill>
                <a:latin typeface="Alexandria" pitchFamily="2" charset="-78"/>
                <a:cs typeface="Alexandria" pitchFamily="2" charset="-78"/>
              </a:endParaRPr>
            </a:p>
          </p:txBody>
        </p:sp>
      </p:grpSp>
      <p:sp>
        <p:nvSpPr>
          <p:cNvPr id="6" name="Rectangle 5">
            <a:extLst>
              <a:ext uri="{FF2B5EF4-FFF2-40B4-BE49-F238E27FC236}">
                <a16:creationId xmlns:a16="http://schemas.microsoft.com/office/drawing/2014/main" id="{638F3BAD-BD6D-7990-CBA5-A3BD82E0E8A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7022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02587" y="1442719"/>
            <a:ext cx="4128422" cy="39725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806905"/>
            <a:ext cx="11354752" cy="32441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844747" y="859028"/>
            <a:ext cx="3093997"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مصادر جمع المعلومات </a:t>
            </a:r>
          </a:p>
        </p:txBody>
      </p:sp>
      <p:sp>
        <p:nvSpPr>
          <p:cNvPr id="9" name="مربع نص 8"/>
          <p:cNvSpPr txBox="1"/>
          <p:nvPr/>
        </p:nvSpPr>
        <p:spPr>
          <a:xfrm>
            <a:off x="1076960" y="2159742"/>
            <a:ext cx="1062957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ولتحقيق اهداف الدراسة، يتم اللجوء لمصدرين أساسيين للمعلومات وهما:</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ثانوية: مراجعة الأدب التربوي، والدراسات والأبحاث والكتب ذات العلاقة بمتغيرات الدراسة.</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أولية: سيتم جمع البيانات الأولية من خلال </a:t>
            </a:r>
            <a:r>
              <a:rPr lang="ar-SA" dirty="0" err="1">
                <a:latin typeface="Alexandria" pitchFamily="2" charset="-78"/>
                <a:cs typeface="Alexandria" pitchFamily="2" charset="-78"/>
              </a:rPr>
              <a:t>استبانه</a:t>
            </a:r>
            <a:r>
              <a:rPr lang="ar-SA" dirty="0">
                <a:latin typeface="Alexandria" pitchFamily="2" charset="-78"/>
                <a:cs typeface="Alexandria" pitchFamily="2" charset="-78"/>
              </a:rPr>
              <a:t> يتم توزيعها على الموظفين للإجابة على أسئلة الدراسة ومن ثم تفريغها وتحليلها باستخدام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واستخدام الاختبارات الإحصائية المناسبة للوصول لدلالات ذات قيمة ومؤشرات تدعم الدراسة، او قد يتم جمع البيانات من خلال أد</a:t>
            </a:r>
            <a:r>
              <a:rPr lang="ar-JO" dirty="0">
                <a:latin typeface="Alexandria" pitchFamily="2" charset="-78"/>
                <a:cs typeface="Alexandria" pitchFamily="2" charset="-78"/>
              </a:rPr>
              <a:t>وات أخرى</a:t>
            </a:r>
            <a:r>
              <a:rPr lang="ar-SA" dirty="0">
                <a:latin typeface="Alexandria" pitchFamily="2" charset="-78"/>
                <a:cs typeface="Alexandria" pitchFamily="2" charset="-78"/>
              </a:rPr>
              <a:t> </a:t>
            </a:r>
            <a:r>
              <a:rPr lang="ar-JO" dirty="0">
                <a:latin typeface="Alexandria" pitchFamily="2" charset="-78"/>
                <a:cs typeface="Alexandria" pitchFamily="2" charset="-78"/>
              </a:rPr>
              <a:t>ل</a:t>
            </a:r>
            <a:r>
              <a:rPr lang="ar-SA" dirty="0">
                <a:latin typeface="Alexandria" pitchFamily="2" charset="-78"/>
                <a:cs typeface="Alexandria" pitchFamily="2" charset="-78"/>
              </a:rPr>
              <a:t>لدراسة (مقابلات، ملاحظات..)</a:t>
            </a:r>
            <a:r>
              <a:rPr lang="en-US"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599AA0FB-CE3F-E69F-157A-4439CDEC273C}"/>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37777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56412" y="1409699"/>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771827"/>
            <a:ext cx="11354752" cy="33143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999198" y="837117"/>
            <a:ext cx="28127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الصدق والثبات</a:t>
            </a:r>
          </a:p>
        </p:txBody>
      </p:sp>
      <p:sp>
        <p:nvSpPr>
          <p:cNvPr id="9" name="مربع نص 8"/>
          <p:cNvSpPr txBox="1"/>
          <p:nvPr/>
        </p:nvSpPr>
        <p:spPr>
          <a:xfrm>
            <a:off x="1075535" y="2159742"/>
            <a:ext cx="1066005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اعتماد أداة الدراسة أو البحث يتم التأكد من صدقها وذلك من خلال الاستفادة من آراء المحكمين والمختصين في مجال موضوع البحث او الدراسة، وعرض الاستمارة بصورة أولية على لجنة المحكمين، وذلك بعد إنشاء بنودها على غرار الدراسات السابقة. حيث تقوم اللجنة بإبداء آرائهم وملاحظاتهم في أداة تحليل المحتوى من حيث: مدى ارتباط فقرات الاستمارة (الملامح) بموضوع الدراسة، وانتماء الملامح للمجال الذي صُنِّفت فيه، والتحقق من سلامة المعنى اللغوي ووضوحه، وبناء على ذلك يتم إجراء التعديلات اللازمة.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0890F4D-6A8A-DD15-CCA7-0FBC560ACAC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2554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2907" y="1409700"/>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644345"/>
            <a:ext cx="11354752" cy="35693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0976" y="805723"/>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نتائج البحث ومناقشتها</a:t>
            </a:r>
          </a:p>
        </p:txBody>
      </p:sp>
      <p:sp>
        <p:nvSpPr>
          <p:cNvPr id="9" name="مربع نص 8"/>
          <p:cNvSpPr txBox="1"/>
          <p:nvPr/>
        </p:nvSpPr>
        <p:spPr>
          <a:xfrm>
            <a:off x="1134668" y="1744244"/>
            <a:ext cx="10541788"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وللإجابة عن أسئلة الدراسة واختبار فرضياتها يقوم الباحث باستخدام الأساليب الإحصائية المناسبة في التحليل، والتي تعتمد على نوع البيانات المراد تحليلها، وعلى أهداف الدراسة وفرضياتها، وذلك من خلال 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أو أي برنامج تحليل إحصائي آخر، ويتم استخدام عدة أساليب إحصائية من اجل تحليل البيانات التي تم جمعها بشكل يؤدي إلى تحقيق أهداف الدراسة.</a:t>
            </a:r>
            <a:endParaRPr lang="ar-JO"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وتعمل عملية مناقشة نتائج الدراسة على تأكيد صحة ما توصل إليه الباحث. بمناقشة نتائج الدراسة يتم عرض ما توصل إليه الباحث على وجهات نظر مختلفة تعمل على إثراء هذا المحتوى وتقويته. تساهم مناقشة نتائج الدراسة بالكشف عن حلول أخرى ممكنة لمشكلة البحث. يتم زيادة الفهم بعمق أكثر من خلال مناقشة ما توصل إليه الباحث.</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DEC420E0-35D3-5009-A7C8-A672C5E60437}"/>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937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076960"/>
            <a:ext cx="4128422" cy="4704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367458"/>
            <a:ext cx="11354752" cy="41230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081337" y="50178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ما الفرق بين نتائج وتوصيات البحث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هناك البعض من الباحثين العلميين، ممن لا يوجد لديهم حدود فاصلة بين ما يتم كتابته من نتائج البحث العلمي أو توصيات البحث العلمي، وذلك ينم عن قلة في الخبرة المعلوماتية المتعلقة بالأبحاث، وذلك الخلط يجعل البحث العلمي مشوبًا بالأخطاء الجسيمة، والتي من الممكن أن تكلف الباحث الكثير، وعلى رأس ذلك انخفاض درجات التقييم، أو استبعاد البحث برمته في حالة كونه من أبحاث أو أطروحات الدراسات العليا، والتي يجب أن لا يوجد بها أي أخطاء، وخاصة في كون عدم التفريق بين نتائج البحث العلمي وتوصيات البحث العلمي من الأخطاء الجوهرية في البحث العلمي، لذا يجب على الباحث أن يفرق بين النتائج والتوصيات، وسوف نستعرض ذلك كما يلي:</a:t>
            </a:r>
          </a:p>
          <a:p>
            <a:pPr algn="r" rtl="1">
              <a:lnSpc>
                <a:spcPct val="150000"/>
              </a:lnSpc>
            </a:pPr>
            <a:r>
              <a:rPr lang="ar-JO" sz="1400" b="1" dirty="0">
                <a:latin typeface="Alexandria" pitchFamily="2" charset="-78"/>
                <a:cs typeface="Alexandria" pitchFamily="2" charset="-78"/>
              </a:rPr>
              <a:t>نتائج البحث العلمي:</a:t>
            </a:r>
            <a:r>
              <a:rPr lang="ar-JO" sz="1400" dirty="0">
                <a:latin typeface="Alexandria" pitchFamily="2" charset="-78"/>
                <a:cs typeface="Alexandria" pitchFamily="2" charset="-78"/>
              </a:rPr>
              <a:t> تعبر النتائج عن سرد منسق وموضوعي لما اكتشفه الباحث العلمي من أمور تتعلق بموضوع أو مشكلة البحث العلمي، ويكون ذلك نتاجًا لمراحل البحث العلمي التي تبدأ باقتراح الموضوع.</a:t>
            </a:r>
          </a:p>
          <a:p>
            <a:pPr algn="r" rtl="1">
              <a:lnSpc>
                <a:spcPct val="150000"/>
              </a:lnSpc>
            </a:pPr>
            <a:r>
              <a:rPr lang="ar-JO" sz="1400" b="1" dirty="0">
                <a:latin typeface="Alexandria" pitchFamily="2" charset="-78"/>
                <a:cs typeface="Alexandria" pitchFamily="2" charset="-78"/>
              </a:rPr>
              <a:t>توصيات البحث العلمي: </a:t>
            </a:r>
            <a:r>
              <a:rPr lang="ar-JO" sz="1400" dirty="0">
                <a:latin typeface="Alexandria" pitchFamily="2" charset="-78"/>
                <a:cs typeface="Alexandria" pitchFamily="2" charset="-78"/>
              </a:rPr>
              <a:t>وتتمثل في المقترحات أو أدوات الحل، ويكون بذلك بناءً على النتائج التي توضح حدود وأبعاد المشكلة، ويبدأ الباحث في وضح لمسته الجديدة والمبتكرة التي تعطي الفائدة الحقيقية.</a:t>
            </a:r>
          </a:p>
          <a:p>
            <a:pPr algn="r" rtl="1">
              <a:lnSpc>
                <a:spcPct val="150000"/>
              </a:lnSpc>
            </a:pPr>
            <a:r>
              <a:rPr lang="ar-JO" sz="1400" b="1" dirty="0">
                <a:latin typeface="Alexandria" pitchFamily="2" charset="-78"/>
                <a:cs typeface="Alexandria" pitchFamily="2" charset="-78"/>
              </a:rPr>
              <a:t>علاقة النتائج بالتوصيات: </a:t>
            </a:r>
            <a:r>
              <a:rPr lang="ar-JO" sz="1400" dirty="0">
                <a:latin typeface="Alexandria" pitchFamily="2" charset="-78"/>
                <a:cs typeface="Alexandria" pitchFamily="2" charset="-78"/>
              </a:rPr>
              <a:t>علاقة النتائج بالتوصيات هي علاقة بنائية، ويتضح ذلك في أول جملة يسوقها الباحث في التوصيات، ومضمونها هو: "بناءً على ما تم التوصل إليه من نتائج، نرى....... ويبدأ الباحث في سرد الحلول.......".</a:t>
            </a:r>
          </a:p>
        </p:txBody>
      </p:sp>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2069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0CD9300-BEF7-3CDC-D219-77E050ED7467}"/>
              </a:ext>
            </a:extLst>
          </p:cNvPr>
          <p:cNvSpPr txBox="1"/>
          <p:nvPr/>
        </p:nvSpPr>
        <p:spPr>
          <a:xfrm>
            <a:off x="414391" y="913330"/>
            <a:ext cx="11363218" cy="5384807"/>
          </a:xfrm>
          <a:prstGeom prst="rect">
            <a:avLst/>
          </a:prstGeom>
          <a:noFill/>
        </p:spPr>
        <p:txBody>
          <a:bodyPr wrap="square">
            <a:spAutoFit/>
          </a:bodyPr>
          <a:lstStyle/>
          <a:p>
            <a:pPr algn="r" rtl="1">
              <a:lnSpc>
                <a:spcPct val="107000"/>
              </a:lnSpc>
              <a:spcAft>
                <a:spcPts val="800"/>
              </a:spcAft>
              <a:buNone/>
            </a:pPr>
            <a:r>
              <a:rPr lang="ar-SA" sz="2000" dirty="0">
                <a:effectLst/>
                <a:latin typeface="Calibri" panose="020F0502020204030204" pitchFamily="34" charset="0"/>
                <a:ea typeface="Calibri" panose="020F0502020204030204" pitchFamily="34" charset="0"/>
                <a:cs typeface="Arial" panose="020B0604020202020204" pitchFamily="34" charset="0"/>
              </a:rPr>
              <a:t>يُعد </a:t>
            </a:r>
            <a:r>
              <a:rPr lang="ar-SA" sz="2000" b="1" dirty="0">
                <a:effectLst/>
                <a:latin typeface="Calibri" panose="020F0502020204030204" pitchFamily="34" charset="0"/>
                <a:ea typeface="Calibri" panose="020F0502020204030204" pitchFamily="34" charset="0"/>
                <a:cs typeface="Arial" panose="020B0604020202020204" pitchFamily="34" charset="0"/>
              </a:rPr>
              <a:t>أسلوب</a:t>
            </a:r>
            <a:r>
              <a:rPr lang="en-GB" sz="2000" b="1" dirty="0">
                <a:effectLst/>
                <a:latin typeface="Calibri" panose="020F0502020204030204" pitchFamily="34" charset="0"/>
                <a:ea typeface="Calibri" panose="020F0502020204030204" pitchFamily="34" charset="0"/>
                <a:cs typeface="Arial" panose="020B0604020202020204" pitchFamily="34" charset="0"/>
              </a:rPr>
              <a:t> APA (American Psychological Association)</a:t>
            </a:r>
            <a:r>
              <a:rPr lang="en-GB" sz="2000" dirty="0">
                <a:effectLst/>
                <a:latin typeface="Calibri" panose="020F0502020204030204" pitchFamily="34" charset="0"/>
                <a:ea typeface="Calibri" panose="020F0502020204030204" pitchFamily="34" charset="0"/>
                <a:cs typeface="Arial" panose="020B0604020202020204" pitchFamily="34" charset="0"/>
              </a:rPr>
              <a:t> </a:t>
            </a:r>
            <a:r>
              <a:rPr lang="ar-SA" sz="2000" dirty="0">
                <a:effectLst/>
                <a:latin typeface="Calibri" panose="020F0502020204030204" pitchFamily="34" charset="0"/>
                <a:ea typeface="Calibri" panose="020F0502020204030204" pitchFamily="34" charset="0"/>
                <a:cs typeface="Arial" panose="020B0604020202020204" pitchFamily="34" charset="0"/>
              </a:rPr>
              <a:t>من أكثر أساليب التوثيق العلمي استخدامًا في البحوث العلمية، خاصة في العلوم التربوية والاجتماعية والنفسية والإدارية. ويهدف إلى توحيد طريقة الإشارة إلى المصادر داخل متن البحث وإعداد قائمة المراجع في نهايته</a:t>
            </a:r>
            <a:r>
              <a:rPr lang="en-GB" sz="20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2000" b="1" dirty="0">
                <a:effectLst/>
                <a:latin typeface="Calibri" panose="020F0502020204030204" pitchFamily="34" charset="0"/>
                <a:ea typeface="Calibri" panose="020F0502020204030204" pitchFamily="34" charset="0"/>
                <a:cs typeface="Arial" panose="020B0604020202020204" pitchFamily="34" charset="0"/>
              </a:rPr>
              <a:t>أولاً: التوثيق داخل متن البحث</a:t>
            </a:r>
            <a:r>
              <a:rPr lang="en-GB" sz="2000" b="1" dirty="0">
                <a:effectLst/>
                <a:latin typeface="Calibri" panose="020F0502020204030204" pitchFamily="34" charset="0"/>
                <a:ea typeface="Calibri" panose="020F0502020204030204" pitchFamily="34" charset="0"/>
                <a:cs typeface="Arial" panose="020B0604020202020204" pitchFamily="34" charset="0"/>
              </a:rPr>
              <a:t> (In-text Citation)</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000" dirty="0">
                <a:effectLst/>
                <a:latin typeface="Calibri" panose="020F0502020204030204" pitchFamily="34" charset="0"/>
                <a:ea typeface="Calibri" panose="020F0502020204030204" pitchFamily="34" charset="0"/>
                <a:cs typeface="Arial" panose="020B0604020202020204" pitchFamily="34" charset="0"/>
              </a:rPr>
              <a:t>يوجد نوعان رئيسيان من التوثيق داخل المتن</a:t>
            </a:r>
            <a:r>
              <a:rPr lang="en-GB" sz="20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en-GB" sz="2000" b="1" dirty="0">
                <a:effectLst/>
                <a:latin typeface="Calibri" panose="020F0502020204030204" pitchFamily="34" charset="0"/>
                <a:ea typeface="Calibri" panose="020F0502020204030204" pitchFamily="34" charset="0"/>
                <a:cs typeface="Arial" panose="020B0604020202020204" pitchFamily="34" charset="0"/>
              </a:rPr>
              <a:t>1. </a:t>
            </a:r>
            <a:r>
              <a:rPr lang="ar-SA" sz="2000" b="1" dirty="0">
                <a:effectLst/>
                <a:latin typeface="Calibri" panose="020F0502020204030204" pitchFamily="34" charset="0"/>
                <a:ea typeface="Calibri" panose="020F0502020204030204" pitchFamily="34" charset="0"/>
                <a:cs typeface="Arial" panose="020B0604020202020204" pitchFamily="34" charset="0"/>
              </a:rPr>
              <a:t>التوثيق المباشر</a:t>
            </a:r>
            <a:r>
              <a:rPr lang="en-GB" sz="2000" b="1" dirty="0">
                <a:effectLst/>
                <a:latin typeface="Calibri" panose="020F0502020204030204" pitchFamily="34" charset="0"/>
                <a:ea typeface="Calibri" panose="020F0502020204030204" pitchFamily="34" charset="0"/>
                <a:cs typeface="Arial" panose="020B0604020202020204" pitchFamily="34" charset="0"/>
              </a:rPr>
              <a:t> (Direct Citation)</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000" dirty="0">
                <a:effectLst/>
                <a:latin typeface="Calibri" panose="020F0502020204030204" pitchFamily="34" charset="0"/>
                <a:ea typeface="Calibri" panose="020F0502020204030204" pitchFamily="34" charset="0"/>
                <a:cs typeface="Arial" panose="020B0604020202020204" pitchFamily="34" charset="0"/>
              </a:rPr>
              <a:t>يستخدم عند نقل النص كما ورد في المصدر، النقل الحرفي للنص.</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000" b="1" dirty="0">
                <a:effectLst/>
                <a:latin typeface="Calibri" panose="020F0502020204030204" pitchFamily="34" charset="0"/>
                <a:ea typeface="Calibri" panose="020F0502020204030204" pitchFamily="34" charset="0"/>
                <a:cs typeface="Arial" panose="020B0604020202020204" pitchFamily="34" charset="0"/>
              </a:rPr>
              <a:t>الصيغة</a:t>
            </a:r>
            <a:r>
              <a:rPr lang="en-GB" sz="2000" b="1" dirty="0">
                <a:effectLst/>
                <a:latin typeface="Calibri" panose="020F0502020204030204" pitchFamily="34" charset="0"/>
                <a:ea typeface="Calibri" panose="020F0502020204030204" pitchFamily="34"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000" dirty="0">
                <a:effectLst/>
                <a:latin typeface="Calibri" panose="020F0502020204030204" pitchFamily="34" charset="0"/>
                <a:ea typeface="Calibri" panose="020F0502020204030204" pitchFamily="34" charset="0"/>
                <a:cs typeface="Arial" panose="020B0604020202020204" pitchFamily="34" charset="0"/>
              </a:rPr>
              <a:t>(اسم العائلة، سنة النشر، ص. رقم الصفحة)</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000" b="1" dirty="0">
                <a:effectLst/>
                <a:latin typeface="Calibri" panose="020F0502020204030204" pitchFamily="34" charset="0"/>
                <a:ea typeface="Calibri" panose="020F0502020204030204" pitchFamily="34" charset="0"/>
                <a:cs typeface="Arial" panose="020B0604020202020204" pitchFamily="34" charset="0"/>
              </a:rPr>
              <a:t>مثال باللغة العربية</a:t>
            </a:r>
            <a:r>
              <a:rPr lang="en-GB" sz="2000" b="1" dirty="0">
                <a:effectLst/>
                <a:latin typeface="Calibri" panose="020F0502020204030204" pitchFamily="34" charset="0"/>
                <a:ea typeface="Calibri" panose="020F0502020204030204" pitchFamily="34"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2000" dirty="0">
                <a:effectLst/>
                <a:latin typeface="Calibri" panose="020F0502020204030204" pitchFamily="34" charset="0"/>
                <a:ea typeface="Calibri" panose="020F0502020204030204" pitchFamily="34" charset="0"/>
                <a:cs typeface="Arial" panose="020B0604020202020204" pitchFamily="34" charset="0"/>
              </a:rPr>
              <a:t>"</a:t>
            </a:r>
            <a:r>
              <a:rPr lang="ar-SA" sz="2000" dirty="0">
                <a:effectLst/>
                <a:latin typeface="Calibri" panose="020F0502020204030204" pitchFamily="34" charset="0"/>
                <a:ea typeface="Calibri" panose="020F0502020204030204" pitchFamily="34" charset="0"/>
                <a:cs typeface="Arial" panose="020B0604020202020204" pitchFamily="34" charset="0"/>
              </a:rPr>
              <a:t>يعد التعلم الإلكتروني أحد أهم مستحدثات التعليم" (الزغول، 2023، ص. 45)</a:t>
            </a:r>
            <a:r>
              <a:rPr lang="en-GB" sz="20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SA" sz="2000" b="1" dirty="0">
                <a:effectLst/>
                <a:latin typeface="Calibri" panose="020F0502020204030204" pitchFamily="34" charset="0"/>
                <a:ea typeface="Calibri" panose="020F0502020204030204" pitchFamily="34" charset="0"/>
                <a:cs typeface="Arial" panose="020B0604020202020204" pitchFamily="34" charset="0"/>
              </a:rPr>
              <a:t>مثال باللغة الإنجليزية</a:t>
            </a:r>
            <a:r>
              <a:rPr lang="en-GB" sz="2000" b="1" dirty="0">
                <a:effectLst/>
                <a:latin typeface="Calibri" panose="020F0502020204030204" pitchFamily="34" charset="0"/>
                <a:ea typeface="Calibri" panose="020F0502020204030204" pitchFamily="34"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2000" dirty="0">
                <a:effectLst/>
                <a:latin typeface="Calibri" panose="020F0502020204030204" pitchFamily="34" charset="0"/>
                <a:ea typeface="Calibri" panose="020F0502020204030204" pitchFamily="34" charset="0"/>
                <a:cs typeface="Arial" panose="020B0604020202020204" pitchFamily="34" charset="0"/>
              </a:rPr>
              <a:t>"Artificial intelligence is transforming education" (Smith, 2022, p. 35).</a:t>
            </a:r>
          </a:p>
        </p:txBody>
      </p:sp>
      <p:sp>
        <p:nvSpPr>
          <p:cNvPr id="11" name="TextBox 10">
            <a:extLst>
              <a:ext uri="{FF2B5EF4-FFF2-40B4-BE49-F238E27FC236}">
                <a16:creationId xmlns:a16="http://schemas.microsoft.com/office/drawing/2014/main" id="{82E72AC1-EAF7-F0CA-15B5-7A48EABFE49D}"/>
              </a:ext>
            </a:extLst>
          </p:cNvPr>
          <p:cNvSpPr txBox="1"/>
          <p:nvPr/>
        </p:nvSpPr>
        <p:spPr>
          <a:xfrm>
            <a:off x="4726114" y="236697"/>
            <a:ext cx="4161034" cy="646331"/>
          </a:xfrm>
          <a:prstGeom prst="rect">
            <a:avLst/>
          </a:prstGeom>
          <a:noFill/>
        </p:spPr>
        <p:txBody>
          <a:bodyPr wrap="square">
            <a:spAutoFit/>
          </a:bodyPr>
          <a:lstStyle/>
          <a:p>
            <a:r>
              <a:rPr lang="en-GB" sz="3600" b="1" dirty="0" err="1">
                <a:solidFill>
                  <a:schemeClr val="accent1"/>
                </a:solidFill>
              </a:rPr>
              <a:t>التوثيق</a:t>
            </a:r>
            <a:r>
              <a:rPr lang="en-GB" sz="3600" b="1" dirty="0">
                <a:solidFill>
                  <a:schemeClr val="accent1"/>
                </a:solidFill>
              </a:rPr>
              <a:t> </a:t>
            </a:r>
            <a:r>
              <a:rPr lang="en-GB" sz="3600" b="1" dirty="0" err="1">
                <a:solidFill>
                  <a:schemeClr val="accent1"/>
                </a:solidFill>
              </a:rPr>
              <a:t>العلمي</a:t>
            </a:r>
            <a:endParaRPr lang="en-GB" sz="3600" b="1" dirty="0">
              <a:solidFill>
                <a:schemeClr val="accent1"/>
              </a:solidFill>
            </a:endParaRPr>
          </a:p>
        </p:txBody>
      </p:sp>
    </p:spTree>
    <p:extLst>
      <p:ext uri="{BB962C8B-B14F-4D97-AF65-F5344CB8AC3E}">
        <p14:creationId xmlns:p14="http://schemas.microsoft.com/office/powerpoint/2010/main" val="13799899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076960"/>
            <a:ext cx="4128422" cy="4704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012417"/>
            <a:ext cx="11354752" cy="44842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en-GB" b="1" dirty="0"/>
              <a:t>2. </a:t>
            </a:r>
            <a:r>
              <a:rPr lang="ar-SA" b="1" dirty="0"/>
              <a:t>التوثيق غير المباشر</a:t>
            </a:r>
            <a:r>
              <a:rPr lang="en-GB" b="1" dirty="0"/>
              <a:t> (Paraphrasing)</a:t>
            </a:r>
            <a:endParaRPr lang="en-GB" dirty="0"/>
          </a:p>
          <a:p>
            <a:pPr algn="r" rtl="1"/>
            <a:r>
              <a:rPr lang="ar-SA" dirty="0"/>
              <a:t>يستخدم عند إعادة صياغة الفكرة بأسلوب الباحث</a:t>
            </a:r>
            <a:r>
              <a:rPr lang="en-GB" dirty="0"/>
              <a:t>.</a:t>
            </a:r>
          </a:p>
          <a:p>
            <a:pPr algn="r" rtl="1"/>
            <a:r>
              <a:rPr lang="ar-SA" b="1" dirty="0"/>
              <a:t>الصيغة</a:t>
            </a:r>
            <a:r>
              <a:rPr lang="en-GB" b="1" dirty="0"/>
              <a:t>:</a:t>
            </a:r>
            <a:endParaRPr lang="en-GB" dirty="0"/>
          </a:p>
          <a:p>
            <a:pPr algn="r" rtl="1"/>
            <a:r>
              <a:rPr lang="ar-SA" dirty="0"/>
              <a:t>(اسم العائلة، سنة النشر)</a:t>
            </a:r>
            <a:endParaRPr lang="en-GB" dirty="0"/>
          </a:p>
          <a:p>
            <a:pPr algn="r" rtl="1"/>
            <a:r>
              <a:rPr lang="ar-SA" b="1" dirty="0"/>
              <a:t>مثال بالعربية</a:t>
            </a:r>
            <a:r>
              <a:rPr lang="en-GB" b="1" dirty="0"/>
              <a:t>:</a:t>
            </a:r>
            <a:endParaRPr lang="en-GB" dirty="0"/>
          </a:p>
          <a:p>
            <a:pPr algn="r" rtl="1"/>
            <a:r>
              <a:rPr lang="ar-SA" dirty="0"/>
              <a:t>تشير الدراسات إلى أن الذكاء الاصطناعي يسهم في تحسين جودة العملية التعليمية (الشمري، 2024)</a:t>
            </a:r>
            <a:r>
              <a:rPr lang="en-GB" dirty="0"/>
              <a:t>.</a:t>
            </a:r>
          </a:p>
          <a:p>
            <a:pPr algn="r" rtl="1"/>
            <a:r>
              <a:rPr lang="ar-SA" b="1" dirty="0"/>
              <a:t>مثال بالإنجليزية</a:t>
            </a:r>
            <a:r>
              <a:rPr lang="en-GB" b="1" dirty="0"/>
              <a:t>:</a:t>
            </a:r>
            <a:endParaRPr lang="en-GB" dirty="0"/>
          </a:p>
          <a:p>
            <a:pPr rtl="1"/>
            <a:r>
              <a:rPr lang="en-GB" dirty="0"/>
              <a:t>Artificial intelligence enhances educational quality (Brown, 2023).</a:t>
            </a:r>
          </a:p>
        </p:txBody>
      </p:sp>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5295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3E8FF8-D67E-597A-81F2-6F991C1D042F}"/>
              </a:ext>
            </a:extLst>
          </p:cNvPr>
          <p:cNvSpPr txBox="1"/>
          <p:nvPr/>
        </p:nvSpPr>
        <p:spPr>
          <a:xfrm>
            <a:off x="123290" y="842481"/>
            <a:ext cx="11620073" cy="5588838"/>
          </a:xfrm>
          <a:prstGeom prst="rect">
            <a:avLst/>
          </a:prstGeom>
          <a:noFill/>
        </p:spPr>
        <p:txBody>
          <a:bodyPr wrap="square">
            <a:spAutoFit/>
          </a:bodyPr>
          <a:lstStyle/>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إعداد قائمة المراجع</a:t>
            </a:r>
            <a:r>
              <a:rPr lang="en-GB" sz="1800" b="1" dirty="0">
                <a:effectLst/>
                <a:latin typeface="Calibri" panose="020F0502020204030204" pitchFamily="34" charset="0"/>
                <a:ea typeface="Calibri" panose="020F0502020204030204" pitchFamily="34" charset="0"/>
                <a:cs typeface="Arial" panose="020B0604020202020204" pitchFamily="34" charset="0"/>
              </a:rPr>
              <a:t> (References)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1. </a:t>
            </a:r>
            <a:r>
              <a:rPr lang="ar-SA" sz="1800" b="1" dirty="0">
                <a:effectLst/>
                <a:latin typeface="Calibri" panose="020F0502020204030204" pitchFamily="34" charset="0"/>
                <a:ea typeface="Calibri" panose="020F0502020204030204" pitchFamily="34" charset="0"/>
                <a:cs typeface="Arial" panose="020B0604020202020204" pitchFamily="34" charset="0"/>
              </a:rPr>
              <a:t>كتاب</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الصيغة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اسم العائلة، الحرف الأول من الاسم. (سنة النشر)</a:t>
            </a:r>
            <a:r>
              <a:rPr lang="en-GB" sz="1800" b="1" dirty="0">
                <a:effectLst/>
                <a:latin typeface="Calibri" panose="020F0502020204030204" pitchFamily="34" charset="0"/>
                <a:ea typeface="Calibri" panose="020F0502020204030204" pitchFamily="34" charset="0"/>
                <a:cs typeface="Arial" panose="020B0604020202020204" pitchFamily="34" charset="0"/>
              </a:rPr>
              <a:t>. </a:t>
            </a:r>
            <a:r>
              <a:rPr lang="ar-SA" sz="1800" b="1" i="1" dirty="0">
                <a:effectLst/>
                <a:latin typeface="Calibri" panose="020F0502020204030204" pitchFamily="34" charset="0"/>
                <a:ea typeface="Calibri" panose="020F0502020204030204" pitchFamily="34" charset="0"/>
                <a:cs typeface="Arial" panose="020B0604020202020204" pitchFamily="34" charset="0"/>
              </a:rPr>
              <a:t>عنوان الكتاب</a:t>
            </a:r>
            <a:r>
              <a:rPr lang="ar-SA" sz="1800" b="1" dirty="0">
                <a:effectLst/>
                <a:latin typeface="Calibri" panose="020F0502020204030204" pitchFamily="34" charset="0"/>
                <a:ea typeface="Calibri" panose="020F0502020204030204" pitchFamily="34" charset="0"/>
                <a:cs typeface="Arial" panose="020B0604020202020204" pitchFamily="34" charset="0"/>
              </a:rPr>
              <a:t> (رقم الطبعة إن وجد). </a:t>
            </a:r>
            <a:r>
              <a:rPr lang="ar-JO" sz="1800" b="1" dirty="0">
                <a:effectLst/>
                <a:latin typeface="Calibri" panose="020F0502020204030204" pitchFamily="34" charset="0"/>
                <a:ea typeface="Calibri" panose="020F0502020204030204" pitchFamily="34" charset="0"/>
                <a:cs typeface="Arial" panose="020B0604020202020204" pitchFamily="34" charset="0"/>
              </a:rPr>
              <a:t>البلد: </a:t>
            </a:r>
            <a:r>
              <a:rPr lang="ar-SA" sz="1800" b="1" dirty="0">
                <a:effectLst/>
                <a:latin typeface="Calibri" panose="020F0502020204030204" pitchFamily="34" charset="0"/>
                <a:ea typeface="Calibri" panose="020F0502020204030204" pitchFamily="34" charset="0"/>
                <a:cs typeface="Arial" panose="020B0604020202020204" pitchFamily="34" charset="0"/>
              </a:rPr>
              <a:t>الناشر</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 عربي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الخوالدة، م</a:t>
            </a:r>
            <a:r>
              <a:rPr lang="en-GB" sz="1800" b="1" dirty="0">
                <a:effectLst/>
                <a:latin typeface="Calibri" panose="020F0502020204030204" pitchFamily="34" charset="0"/>
                <a:ea typeface="Calibri" panose="020F0502020204030204" pitchFamily="34" charset="0"/>
                <a:cs typeface="Arial" panose="020B0604020202020204" pitchFamily="34" charset="0"/>
              </a:rPr>
              <a:t>. (2023). </a:t>
            </a:r>
            <a:r>
              <a:rPr lang="ar-SA" sz="1800" b="1" i="1" dirty="0">
                <a:effectLst/>
                <a:latin typeface="Calibri" panose="020F0502020204030204" pitchFamily="34" charset="0"/>
                <a:ea typeface="Calibri" panose="020F0502020204030204" pitchFamily="34" charset="0"/>
                <a:cs typeface="Arial" panose="020B0604020202020204" pitchFamily="34" charset="0"/>
              </a:rPr>
              <a:t>الإدارة التربوية الحديثة</a:t>
            </a:r>
            <a:r>
              <a:rPr lang="en-GB" sz="1800" b="1" dirty="0">
                <a:effectLst/>
                <a:latin typeface="Calibri" panose="020F0502020204030204" pitchFamily="34" charset="0"/>
                <a:ea typeface="Calibri" panose="020F0502020204030204" pitchFamily="34" charset="0"/>
                <a:cs typeface="Arial" panose="020B0604020202020204" pitchFamily="34" charset="0"/>
              </a:rPr>
              <a:t>. </a:t>
            </a:r>
            <a:r>
              <a:rPr lang="ar-JO" sz="1800" b="1" dirty="0">
                <a:effectLst/>
                <a:latin typeface="Calibri" panose="020F0502020204030204" pitchFamily="34" charset="0"/>
                <a:ea typeface="Calibri" panose="020F0502020204030204" pitchFamily="34" charset="0"/>
                <a:cs typeface="Arial" panose="020B0604020202020204" pitchFamily="34" charset="0"/>
              </a:rPr>
              <a:t> ط2، عمان: </a:t>
            </a:r>
            <a:r>
              <a:rPr lang="ar-SA" sz="1800" b="1" dirty="0">
                <a:effectLst/>
                <a:latin typeface="Calibri" panose="020F0502020204030204" pitchFamily="34" charset="0"/>
                <a:ea typeface="Calibri" panose="020F0502020204030204" pitchFamily="34" charset="0"/>
                <a:cs typeface="Arial" panose="020B0604020202020204" pitchFamily="34" charset="0"/>
              </a:rPr>
              <a:t>دار المسيرة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2. </a:t>
            </a:r>
            <a:r>
              <a:rPr lang="ar-SA" sz="1800" b="1" dirty="0">
                <a:effectLst/>
                <a:latin typeface="Calibri" panose="020F0502020204030204" pitchFamily="34" charset="0"/>
                <a:ea typeface="Calibri" panose="020F0502020204030204" pitchFamily="34" charset="0"/>
                <a:cs typeface="Arial" panose="020B0604020202020204" pitchFamily="34" charset="0"/>
              </a:rPr>
              <a:t>مقال في مجلة علمية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الصيغة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اسم العائلة، الحرف الأول. (السنة). عنوان المقال</a:t>
            </a:r>
            <a:r>
              <a:rPr lang="en-GB" sz="1800" b="1" dirty="0">
                <a:effectLst/>
                <a:latin typeface="Calibri" panose="020F0502020204030204" pitchFamily="34" charset="0"/>
                <a:ea typeface="Calibri" panose="020F0502020204030204" pitchFamily="34" charset="0"/>
                <a:cs typeface="Arial" panose="020B0604020202020204" pitchFamily="34" charset="0"/>
              </a:rPr>
              <a:t>. </a:t>
            </a:r>
            <a:r>
              <a:rPr lang="ar-SA" sz="1800" b="1" i="1" dirty="0">
                <a:effectLst/>
                <a:latin typeface="Calibri" panose="020F0502020204030204" pitchFamily="34" charset="0"/>
                <a:ea typeface="Calibri" panose="020F0502020204030204" pitchFamily="34" charset="0"/>
                <a:cs typeface="Arial" panose="020B0604020202020204" pitchFamily="34" charset="0"/>
              </a:rPr>
              <a:t>اسم المجلة، المجلد</a:t>
            </a:r>
            <a:r>
              <a:rPr lang="ar-SA" sz="1800" b="1" dirty="0">
                <a:effectLst/>
                <a:latin typeface="Calibri" panose="020F0502020204030204" pitchFamily="34" charset="0"/>
                <a:ea typeface="Calibri" panose="020F0502020204030204" pitchFamily="34" charset="0"/>
                <a:cs typeface="Arial" panose="020B0604020202020204" pitchFamily="34" charset="0"/>
              </a:rPr>
              <a:t>(العدد)، الصفحات</a:t>
            </a:r>
            <a:r>
              <a:rPr lang="en-GB"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a:t>
            </a:r>
            <a:r>
              <a:rPr lang="ar-JO" sz="1800" b="1" dirty="0">
                <a:effectLst/>
                <a:latin typeface="Calibri" panose="020F0502020204030204" pitchFamily="34" charset="0"/>
                <a:ea typeface="Calibri" panose="020F0502020204030204" pitchFamily="34" charset="0"/>
                <a:cs typeface="Arial" panose="020B0604020202020204" pitchFamily="34" charset="0"/>
              </a:rPr>
              <a:t>:</a:t>
            </a:r>
          </a:p>
          <a:p>
            <a:pPr lvl="0" algn="r" rtl="1"/>
            <a:r>
              <a:rPr lang="ar-SA" dirty="0"/>
              <a:t>الضمرات، أ، حسين، م ، </a:t>
            </a:r>
            <a:r>
              <a:rPr lang="en-US" dirty="0"/>
              <a:t>&amp;  </a:t>
            </a:r>
            <a:r>
              <a:rPr lang="ar-SA" dirty="0"/>
              <a:t>شريف، س (2026). أثر تطبيقات المدن الذكية في تعزيز جودة التعليم الجامعي</a:t>
            </a:r>
            <a:r>
              <a:rPr lang="en-US" dirty="0"/>
              <a:t>. </a:t>
            </a:r>
            <a:r>
              <a:rPr lang="ar-SA" dirty="0"/>
              <a:t>المجلة العربية لضمان جودة التعليم الجامعي، 19(68)، 72-90.</a:t>
            </a:r>
            <a:r>
              <a:rPr lang="ar-JO" dirty="0"/>
              <a:t>   </a:t>
            </a:r>
            <a:r>
              <a:rPr lang="ar-JO" b="1" dirty="0"/>
              <a:t>علمًا بأن هذا المثال إذا كان هناك أكثر من باحث</a:t>
            </a:r>
            <a:endParaRPr lang="en-GB" b="1" dirty="0"/>
          </a:p>
          <a:p>
            <a:pPr lvl="0"/>
            <a:r>
              <a:rPr lang="en-GB" dirty="0" err="1"/>
              <a:t>Eldmrat</a:t>
            </a:r>
            <a:r>
              <a:rPr lang="en-GB" dirty="0"/>
              <a:t>, A. (2021). The role of the metaverse in managing the quality of educational services. </a:t>
            </a:r>
            <a:r>
              <a:rPr lang="en-GB" i="1" dirty="0"/>
              <a:t>European Journal of Research Development and Sustainability, 2</a:t>
            </a:r>
            <a:r>
              <a:rPr lang="en-GB" dirty="0"/>
              <a:t>(2), 128-138.</a:t>
            </a:r>
          </a:p>
        </p:txBody>
      </p:sp>
    </p:spTree>
    <p:extLst>
      <p:ext uri="{BB962C8B-B14F-4D97-AF65-F5344CB8AC3E}">
        <p14:creationId xmlns:p14="http://schemas.microsoft.com/office/powerpoint/2010/main" val="12945127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2DC2874-2CD0-4E4B-0C9D-DBE6E30D2EC8}"/>
              </a:ext>
            </a:extLst>
          </p:cNvPr>
          <p:cNvSpPr txBox="1"/>
          <p:nvPr/>
        </p:nvSpPr>
        <p:spPr>
          <a:xfrm>
            <a:off x="285964" y="908992"/>
            <a:ext cx="11620071" cy="5856540"/>
          </a:xfrm>
          <a:prstGeom prst="rect">
            <a:avLst/>
          </a:prstGeom>
          <a:noFill/>
        </p:spPr>
        <p:txBody>
          <a:bodyPr wrap="square">
            <a:spAutoFit/>
          </a:bodyPr>
          <a:lstStyle/>
          <a:p>
            <a:pPr algn="r" rtl="1">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 </a:t>
            </a:r>
            <a:r>
              <a:rPr lang="ar-SA" sz="1800" b="1" dirty="0">
                <a:effectLst/>
                <a:latin typeface="Calibri" panose="020F0502020204030204" pitchFamily="34" charset="0"/>
                <a:ea typeface="Calibri" panose="020F0502020204030204" pitchFamily="34" charset="0"/>
                <a:cs typeface="Arial" panose="020B0604020202020204" pitchFamily="34" charset="0"/>
              </a:rPr>
              <a:t>مؤتمر علمي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الصيغة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اسم العائلة، الحرف الأول. (السنة). عنوان البحث. في </a:t>
            </a:r>
            <a:r>
              <a:rPr lang="ar-SA" sz="1800" b="1" i="1" dirty="0">
                <a:effectLst/>
                <a:latin typeface="Calibri" panose="020F0502020204030204" pitchFamily="34" charset="0"/>
                <a:ea typeface="Calibri" panose="020F0502020204030204" pitchFamily="34" charset="0"/>
                <a:cs typeface="Arial" panose="020B0604020202020204" pitchFamily="34" charset="0"/>
              </a:rPr>
              <a:t>اسم المؤتمر</a:t>
            </a:r>
            <a:r>
              <a:rPr lang="ar-SA" sz="1800" b="1" dirty="0">
                <a:effectLst/>
                <a:latin typeface="Calibri" panose="020F0502020204030204" pitchFamily="34" charset="0"/>
                <a:ea typeface="Calibri" panose="020F0502020204030204" pitchFamily="34" charset="0"/>
                <a:cs typeface="Arial" panose="020B0604020202020204" pitchFamily="34" charset="0"/>
              </a:rPr>
              <a:t> . (ص إلى ص )، الجهة المنظمة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العزام، س. (2024). الذكاء الاصطناعي وتطوير التعليم الجامعي. في </a:t>
            </a:r>
            <a:r>
              <a:rPr lang="ar-SA" sz="1800" b="1" i="1" dirty="0">
                <a:effectLst/>
                <a:latin typeface="Calibri" panose="020F0502020204030204" pitchFamily="34" charset="0"/>
                <a:ea typeface="Calibri" panose="020F0502020204030204" pitchFamily="34" charset="0"/>
                <a:cs typeface="Arial" panose="020B0604020202020204" pitchFamily="34" charset="0"/>
              </a:rPr>
              <a:t>المؤتمر الدولي للذكاء الاصطناعي في التعليم</a:t>
            </a:r>
            <a:r>
              <a:rPr lang="ar-SA" sz="1800" b="1" dirty="0">
                <a:effectLst/>
                <a:latin typeface="Calibri" panose="020F0502020204030204" pitchFamily="34" charset="0"/>
                <a:ea typeface="Calibri" panose="020F0502020204030204" pitchFamily="34" charset="0"/>
                <a:cs typeface="Arial" panose="020B0604020202020204" pitchFamily="34" charset="0"/>
              </a:rPr>
              <a:t> (55–70)، جامعة القاهرة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 بالإنجليزية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rtl="1">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Brown, T. (2023). Digital transformation in universities. In </a:t>
            </a:r>
            <a:r>
              <a:rPr lang="en-GB" sz="1800" b="1" i="1" dirty="0">
                <a:effectLst/>
                <a:latin typeface="Calibri" panose="020F0502020204030204" pitchFamily="34" charset="0"/>
                <a:ea typeface="Calibri" panose="020F0502020204030204" pitchFamily="34" charset="0"/>
                <a:cs typeface="Arial" panose="020B0604020202020204" pitchFamily="34" charset="0"/>
              </a:rPr>
              <a:t>Proceedings of the International Conference on Educational Technology</a:t>
            </a:r>
            <a:r>
              <a:rPr lang="en-GB" sz="1800" b="1" dirty="0">
                <a:effectLst/>
                <a:latin typeface="Calibri" panose="020F0502020204030204" pitchFamily="34" charset="0"/>
                <a:ea typeface="Calibri" panose="020F0502020204030204" pitchFamily="34" charset="0"/>
                <a:cs typeface="Arial" panose="020B0604020202020204" pitchFamily="34" charset="0"/>
              </a:rPr>
              <a:t> (pp. 120–135). IEEE.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5. موقع إلكتروني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الصيغة</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اسم المؤلف أو المؤسسة. (السنة، الشهر اليوم). عنوان الصفحة. اسم الموقع. الرابط</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 (كما طلبت توضيحًا)</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rtl="1">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World Health Organization. (2024). Artificial intelligence and health. World Health Organization. </a:t>
            </a:r>
            <a:r>
              <a:rPr lang="en-GB" sz="1800" b="1"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https://www.who.int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مثال إضافي عربي</a:t>
            </a:r>
            <a:r>
              <a:rPr lang="en-GB" sz="1800" b="1" dirty="0">
                <a:effectLst/>
                <a:latin typeface="Calibri" panose="020F0502020204030204" pitchFamily="34" charset="0"/>
                <a:ea typeface="Calibri" panose="020F0502020204030204" pitchFamily="34"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1800" b="1" dirty="0">
                <a:effectLst/>
                <a:latin typeface="Calibri" panose="020F0502020204030204" pitchFamily="34" charset="0"/>
                <a:ea typeface="Calibri" panose="020F0502020204030204" pitchFamily="34" charset="0"/>
                <a:cs typeface="Arial" panose="020B0604020202020204" pitchFamily="34" charset="0"/>
              </a:rPr>
              <a:t>وزارة التعليم الأردنية. (2025، مارس 10). خطة التحول الرقمي في التعليم العالي. وزارة التعليم</a:t>
            </a:r>
            <a:r>
              <a:rPr lang="en-GB" sz="1800" b="1" dirty="0">
                <a:effectLst/>
                <a:latin typeface="Calibri" panose="020F0502020204030204" pitchFamily="34" charset="0"/>
                <a:ea typeface="Calibri" panose="020F0502020204030204" pitchFamily="34" charset="0"/>
                <a:cs typeface="Arial" panose="020B0604020202020204" pitchFamily="34" charset="0"/>
              </a:rPr>
              <a:t>. </a:t>
            </a:r>
            <a:r>
              <a:rPr lang="en-GB" sz="1800" b="1"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https://moe.gov.jo</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29984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72107" y="1112520"/>
            <a:ext cx="4128422" cy="46329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17082"/>
            <a:ext cx="11354752" cy="40238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898" y="489011"/>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أخطاء الباحث أثناء المراحل المختلفة للبحث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تتعدد الأخطاء التي يمارسها الباحثون أثناء إعداد الأبحاث ومنها ما يلي:</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قبول مشكلة البحث التي تخطر ببال الباحث للوهلة الأولى أو تقترح له مـن الغير دون التعمق في أهميتها واتفاقها مع قدراته وطموحاته المستقبلية</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اختيار مشكلة للبحـث غامـضة أو واسـعة المجـال متـشعبة فـي متطلباتهـا التنفيذية</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تعديل الباحث لبيئة آو عوامل البحث تسهيلاً للحصول على البيانات المطلوبة، مشوهاً بذلك طبيعة حدوث النتائج بالصيغ التي قصدها البحث أساساً</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عدم التقيد بمبدأ التوزيع العشوائي للمعاملات والمكـررات عنـد تنفيـذ تـصميم التجربة</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التفسير غير الكامل أو الناقص لبيانات البحث</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تقديم فقرة أو فصل الدراسات والأبحاث الـسابقة بـصيغ وجمـل مـشتتة يـسرد الباحث فـي كل منهـا معلومـات غيـر هامـة أحيانـاً دون دمجهـا معـاً بأسـلوب منطقي مفيد ويتعلق بموضوع البحث</a:t>
            </a:r>
            <a:r>
              <a:rPr lang="en-US" sz="1400" dirty="0">
                <a:latin typeface="Alexandria" pitchFamily="2" charset="-78"/>
                <a:cs typeface="Alexandria" pitchFamily="2" charset="-78"/>
              </a:rPr>
              <a:t>. </a:t>
            </a: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استعمال الاقتباس الحرفي بكثرة ودون مناسبة أحيانا</a:t>
            </a:r>
            <a:r>
              <a:rPr lang="ar-JO" sz="1400"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D781D830-5A24-1DD4-3FA7-F36FDC286FC7}"/>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65150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61947" y="739036"/>
            <a:ext cx="4128422" cy="519440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047749"/>
            <a:ext cx="11354752" cy="45784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r>
              <a:rPr lang="ar-JO" sz="1800" b="1" dirty="0">
                <a:solidFill>
                  <a:srgbClr val="00B0F0"/>
                </a:solidFill>
                <a:latin typeface="Alexandria" pitchFamily="2" charset="-78"/>
                <a:cs typeface="Alexandria" pitchFamily="2" charset="-78"/>
              </a:rPr>
              <a:t>الخاتمة</a:t>
            </a:r>
          </a:p>
        </p:txBody>
      </p:sp>
      <p:sp>
        <p:nvSpPr>
          <p:cNvPr id="9" name="مربع نص 8"/>
          <p:cNvSpPr txBox="1"/>
          <p:nvPr/>
        </p:nvSpPr>
        <p:spPr>
          <a:xfrm>
            <a:off x="1093448" y="1047749"/>
            <a:ext cx="10624228" cy="3347840"/>
          </a:xfrm>
          <a:prstGeom prst="rect">
            <a:avLst/>
          </a:prstGeom>
          <a:noFill/>
        </p:spPr>
        <p:txBody>
          <a:bodyPr wrap="square" rtlCol="1">
            <a:spAutoFit/>
          </a:bodyPr>
          <a:lstStyle/>
          <a:p>
            <a:pPr algn="just" rtl="1">
              <a:lnSpc>
                <a:spcPct val="150000"/>
              </a:lnSpc>
            </a:pPr>
            <a:r>
              <a:rPr lang="ar-JO" sz="2400" dirty="0">
                <a:latin typeface="Alexandria" pitchFamily="2" charset="-78"/>
                <a:cs typeface="Alexandria" pitchFamily="2" charset="-78"/>
              </a:rPr>
              <a:t>لذا يجب عند كتابة البحث العلمي أن يلتزم الباحث بمجموعة من القواعد والضوابط والأسس العلمية، حيث أن الأمور لا تسير في البحث العلمي بشكل عشوائي أو هوائي، ويرجع الهدف من اتباع مجموعة الخطوات العلمية الممنهجة والمنظمة تلك  في</a:t>
            </a:r>
            <a:r>
              <a:rPr lang="ar-JO" sz="2400" dirty="0">
                <a:latin typeface="Alexandria" pitchFamily="2" charset="-78"/>
                <a:cs typeface="Alexandria" pitchFamily="2" charset="-78"/>
                <a:hlinkClick r:id="rId4"/>
              </a:rPr>
              <a:t> </a:t>
            </a:r>
            <a:r>
              <a:rPr lang="ar-JO" sz="2400" u="sng" dirty="0">
                <a:latin typeface="Alexandria" pitchFamily="2" charset="-78"/>
                <a:cs typeface="Alexandria" pitchFamily="2" charset="-78"/>
                <a:hlinkClick r:id="rId4"/>
              </a:rPr>
              <a:t>البحوث العلمية</a:t>
            </a:r>
            <a:r>
              <a:rPr lang="ar-JO" sz="2400" dirty="0">
                <a:latin typeface="Alexandria" pitchFamily="2" charset="-78"/>
                <a:cs typeface="Alexandria" pitchFamily="2" charset="-78"/>
              </a:rPr>
              <a:t> إلى التأكد من إجراء البحث من منظور علمي متخصص، هذا من شأنه أن يساعد على تركيز البحث والتأكيد على إمكانية الوصول لنتائج واقعية. بدون هذه الخطوات والضوابط العلمية لن يكون هناك بحث بالشكل العلمي المعروف. ويترتب عليه عدم الوثوق في نتائج البحوث التي تتم بهذه الطرق الغير موثوقة</a:t>
            </a:r>
            <a:endParaRPr lang="en-US" sz="24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F4963FC-40FD-D197-E56E-E2DF196AF51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Recorded Sound">
            <a:hlinkClick r:id="" action="ppaction://media"/>
            <a:extLst>
              <a:ext uri="{FF2B5EF4-FFF2-40B4-BE49-F238E27FC236}">
                <a16:creationId xmlns:a16="http://schemas.microsoft.com/office/drawing/2014/main" id="{03F805AC-65C8-4119-A795-427D68914B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62464" y="5818186"/>
            <a:ext cx="487363" cy="487363"/>
          </a:xfrm>
          <a:prstGeom prst="rect">
            <a:avLst/>
          </a:prstGeom>
        </p:spPr>
      </p:pic>
    </p:spTree>
    <p:extLst>
      <p:ext uri="{BB962C8B-B14F-4D97-AF65-F5344CB8AC3E}">
        <p14:creationId xmlns:p14="http://schemas.microsoft.com/office/powerpoint/2010/main" val="413507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69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C17797-70E2-439F-99D2-55487DE508AF}">
  <ds:schemaRefs>
    <ds:schemaRef ds:uri="d13aca44-ef33-4cf4-9980-7f0b00e6eeb9"/>
    <ds:schemaRef ds:uri="http://www.w3.org/XML/1998/namespace"/>
    <ds:schemaRef ds:uri="http://purl.org/dc/elements/1.1/"/>
    <ds:schemaRef ds:uri="http://purl.org/dc/terms/"/>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206042C4-4390-4D19-A905-1AA814F2B937}">
  <ds:schemaRefs>
    <ds:schemaRef ds:uri="http://schemas.microsoft.com/sharepoint/v3/contenttype/forms"/>
  </ds:schemaRefs>
</ds:datastoreItem>
</file>

<file path=customXml/itemProps3.xml><?xml version="1.0" encoding="utf-8"?>
<ds:datastoreItem xmlns:ds="http://schemas.openxmlformats.org/officeDocument/2006/customXml" ds:itemID="{957DED0F-623A-40C8-B98F-EED74D014F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2888</TotalTime>
  <Words>3377</Words>
  <Application>Microsoft Office PowerPoint</Application>
  <PresentationFormat>Widescreen</PresentationFormat>
  <Paragraphs>191</Paragraphs>
  <Slides>32</Slides>
  <Notes>5</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Alexandria</vt:lpstr>
      <vt:lpstr>Arial</vt:lpstr>
      <vt:lpstr>Calibri</vt:lpstr>
      <vt:lpstr>Calibri Light</vt:lpstr>
      <vt:lpstr>Segoe UI Emoji</vt:lpstr>
      <vt:lpstr>Symbol</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120</cp:revision>
  <dcterms:created xsi:type="dcterms:W3CDTF">2023-04-29T09:08:00Z</dcterms:created>
  <dcterms:modified xsi:type="dcterms:W3CDTF">2026-07-04T15:24:00Z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