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8288000" cy="10287000"/>
  <p:notesSz cx="18288000" cy="10287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222707B-5CCB-4266-B04C-2614B584CD1E}" v="3" dt="2025-12-25T14:44:03.579"/>
    <p1510:client id="{9C0190B7-0470-45DA-B035-71889C46867F}" v="6" dt="2025-12-25T14:20:48.532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954" y="7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100" b="0" i="0">
                <a:solidFill>
                  <a:schemeClr val="bg1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100" b="0" i="0">
                <a:solidFill>
                  <a:schemeClr val="bg1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12/25/2025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8287999" cy="10286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5620395" y="8208840"/>
            <a:ext cx="2667604" cy="2078159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2932023" y="0"/>
            <a:ext cx="5355975" cy="2845761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0" y="7372500"/>
            <a:ext cx="4535548" cy="2914499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0" y="0"/>
            <a:ext cx="10554122" cy="2459039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100" b="0" i="0">
                <a:solidFill>
                  <a:schemeClr val="bg1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12/25/2025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12/25/2025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351852" y="419830"/>
            <a:ext cx="3584295" cy="1112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100" b="0" i="0">
                <a:solidFill>
                  <a:schemeClr val="bg1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94810" y="2766705"/>
            <a:ext cx="14898379" cy="4406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1.png"/><Relationship Id="rId7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36.png"/><Relationship Id="rId4" Type="http://schemas.openxmlformats.org/officeDocument/2006/relationships/image" Target="../media/image4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36.png"/><Relationship Id="rId4" Type="http://schemas.openxmlformats.org/officeDocument/2006/relationships/image" Target="../media/image4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6.png"/><Relationship Id="rId4" Type="http://schemas.openxmlformats.org/officeDocument/2006/relationships/image" Target="../media/image4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55.jpg"/><Relationship Id="rId7" Type="http://schemas.openxmlformats.org/officeDocument/2006/relationships/image" Target="../media/image52.pn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7.jpg"/><Relationship Id="rId10" Type="http://schemas.openxmlformats.org/officeDocument/2006/relationships/image" Target="../media/image59.png"/><Relationship Id="rId4" Type="http://schemas.openxmlformats.org/officeDocument/2006/relationships/image" Target="../media/image56.png"/><Relationship Id="rId9" Type="http://schemas.openxmlformats.org/officeDocument/2006/relationships/image" Target="../media/image5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png"/><Relationship Id="rId4" Type="http://schemas.openxmlformats.org/officeDocument/2006/relationships/image" Target="../media/image61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69.png"/><Relationship Id="rId7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72.png"/><Relationship Id="rId4" Type="http://schemas.openxmlformats.org/officeDocument/2006/relationships/image" Target="../media/image70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73.png"/><Relationship Id="rId7" Type="http://schemas.openxmlformats.org/officeDocument/2006/relationships/image" Target="../media/image7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7999" cy="10286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6172200"/>
            <a:ext cx="7027532" cy="4114799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" name="object 4"/>
          <p:cNvSpPr/>
          <p:nvPr/>
        </p:nvSpPr>
        <p:spPr>
          <a:xfrm>
            <a:off x="3414430" y="0"/>
            <a:ext cx="4829174" cy="1777423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161481" y="0"/>
            <a:ext cx="4126518" cy="4114799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1438573"/>
            <a:ext cx="3272711" cy="1724024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3341661" y="8137687"/>
            <a:ext cx="4733924" cy="2149311"/>
          </a:xfrm>
          <a:prstGeom prst="rect">
            <a:avLst/>
          </a:prstGeom>
          <a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224015" y="0"/>
            <a:ext cx="11518391" cy="8104631"/>
          </a:xfrm>
          <a:prstGeom prst="rect">
            <a:avLst/>
          </a:prstGeom>
          <a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232326" y="6277188"/>
            <a:ext cx="6463873" cy="1398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4000" marR="247015" indent="-635" algn="ctr">
              <a:lnSpc>
                <a:spcPct val="117400"/>
              </a:lnSpc>
              <a:spcBef>
                <a:spcPts val="95"/>
              </a:spcBef>
              <a:tabLst>
                <a:tab pos="3333115" algn="l"/>
                <a:tab pos="4366260" algn="l"/>
              </a:tabLst>
            </a:pPr>
            <a:r>
              <a:rPr lang="en-US" sz="2550" spc="180" dirty="0">
                <a:solidFill>
                  <a:srgbClr val="FFFFFF"/>
                </a:solidFill>
                <a:latin typeface="Lucida Sans Unicode"/>
                <a:cs typeface="Lucida Sans Unicode"/>
              </a:rPr>
              <a:t>Chadi Omar </a:t>
            </a:r>
            <a:r>
              <a:rPr lang="en-US" sz="2550" spc="180" dirty="0" err="1">
                <a:solidFill>
                  <a:srgbClr val="FFFFFF"/>
                </a:solidFill>
                <a:latin typeface="Lucida Sans Unicode"/>
                <a:cs typeface="Lucida Sans Unicode"/>
              </a:rPr>
              <a:t>Elminawi</a:t>
            </a:r>
            <a:r>
              <a:rPr sz="2550" spc="45" dirty="0">
                <a:solidFill>
                  <a:srgbClr val="FFFFFF"/>
                </a:solidFill>
                <a:latin typeface="Lucida Sans Unicode"/>
                <a:cs typeface="Lucida Sans Unicode"/>
              </a:rPr>
              <a:t>	</a:t>
            </a:r>
            <a:r>
              <a:rPr lang="en-US" sz="2550" spc="-215" dirty="0">
                <a:solidFill>
                  <a:srgbClr val="FFFFFF"/>
                </a:solidFill>
                <a:latin typeface="Lucida Sans Unicode"/>
                <a:cs typeface="Lucida Sans Unicode"/>
              </a:rPr>
              <a:t>252001554</a:t>
            </a:r>
          </a:p>
          <a:p>
            <a:pPr marL="254000" marR="247015" indent="-635" algn="ctr">
              <a:lnSpc>
                <a:spcPct val="117400"/>
              </a:lnSpc>
              <a:spcBef>
                <a:spcPts val="95"/>
              </a:spcBef>
              <a:tabLst>
                <a:tab pos="3333115" algn="l"/>
                <a:tab pos="4366260" algn="l"/>
              </a:tabLst>
            </a:pPr>
            <a:endParaRPr lang="en-US" sz="2550" spc="-215" dirty="0">
              <a:solidFill>
                <a:srgbClr val="FFFFFF"/>
              </a:solidFill>
              <a:latin typeface="Lucida Sans Unicode"/>
              <a:cs typeface="Lucida Sans Unicode"/>
            </a:endParaRPr>
          </a:p>
          <a:p>
            <a:pPr marL="254000" marR="247015" indent="-635" algn="ctr">
              <a:lnSpc>
                <a:spcPct val="117400"/>
              </a:lnSpc>
              <a:spcBef>
                <a:spcPts val="95"/>
              </a:spcBef>
              <a:tabLst>
                <a:tab pos="3333115" algn="l"/>
                <a:tab pos="4366260" algn="l"/>
              </a:tabLst>
            </a:pPr>
            <a:r>
              <a:rPr lang="en-US" sz="2550" dirty="0">
                <a:solidFill>
                  <a:schemeClr val="bg1"/>
                </a:solidFill>
                <a:latin typeface="Lucida Sans Unicode"/>
                <a:cs typeface="Lucida Sans Unicode"/>
              </a:rPr>
              <a:t>Supervisor Name: Dr. Ashraf El-Sayed</a:t>
            </a:r>
            <a:endParaRPr sz="2550" dirty="0">
              <a:solidFill>
                <a:schemeClr val="bg1"/>
              </a:solidFill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7999" cy="10286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290996"/>
            <a:ext cx="4827846" cy="2505074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7259278" y="1028679"/>
            <a:ext cx="0" cy="5786755"/>
          </a:xfrm>
          <a:custGeom>
            <a:avLst/>
            <a:gdLst/>
            <a:ahLst/>
            <a:cxnLst/>
            <a:rect l="l" t="t" r="r" b="b"/>
            <a:pathLst>
              <a:path h="5786755">
                <a:moveTo>
                  <a:pt x="0" y="5786478"/>
                </a:moveTo>
                <a:lnTo>
                  <a:pt x="0" y="0"/>
                </a:lnTo>
              </a:path>
            </a:pathLst>
          </a:custGeom>
          <a:ln w="380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47681" y="4234133"/>
            <a:ext cx="0" cy="5006340"/>
          </a:xfrm>
          <a:custGeom>
            <a:avLst/>
            <a:gdLst/>
            <a:ahLst/>
            <a:cxnLst/>
            <a:rect l="l" t="t" r="r" b="b"/>
            <a:pathLst>
              <a:path h="5006340">
                <a:moveTo>
                  <a:pt x="0" y="5006267"/>
                </a:moveTo>
                <a:lnTo>
                  <a:pt x="0" y="0"/>
                </a:lnTo>
              </a:path>
            </a:pathLst>
          </a:custGeom>
          <a:ln w="380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28700" y="9221418"/>
            <a:ext cx="9897745" cy="0"/>
          </a:xfrm>
          <a:custGeom>
            <a:avLst/>
            <a:gdLst/>
            <a:ahLst/>
            <a:cxnLst/>
            <a:rect l="l" t="t" r="r" b="b"/>
            <a:pathLst>
              <a:path w="9897745">
                <a:moveTo>
                  <a:pt x="0" y="0"/>
                </a:moveTo>
                <a:lnTo>
                  <a:pt x="9897231" y="0"/>
                </a:lnTo>
              </a:path>
            </a:pathLst>
          </a:custGeom>
          <a:ln w="380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935456" y="5660309"/>
            <a:ext cx="6819899" cy="4626689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587495" y="0"/>
            <a:ext cx="7836407" cy="5797295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484603" y="4563371"/>
            <a:ext cx="123824" cy="123824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786377" y="4382554"/>
            <a:ext cx="1551940" cy="4559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800" spc="-35" dirty="0">
                <a:solidFill>
                  <a:srgbClr val="FFFFFF"/>
                </a:solidFill>
                <a:latin typeface="Lucida Sans Unicode"/>
                <a:cs typeface="Lucida Sans Unicode"/>
              </a:rPr>
              <a:t>A</a:t>
            </a:r>
            <a:r>
              <a:rPr sz="2800" spc="140" dirty="0">
                <a:solidFill>
                  <a:srgbClr val="FFFFFF"/>
                </a:solidFill>
                <a:latin typeface="Lucida Sans Unicode"/>
                <a:cs typeface="Lucida Sans Unicode"/>
              </a:rPr>
              <a:t>b</a:t>
            </a:r>
            <a:r>
              <a:rPr sz="2800" spc="40" dirty="0">
                <a:solidFill>
                  <a:srgbClr val="FFFFFF"/>
                </a:solidFill>
                <a:latin typeface="Lucida Sans Unicode"/>
                <a:cs typeface="Lucida Sans Unicode"/>
              </a:rPr>
              <a:t>s</a:t>
            </a:r>
            <a:r>
              <a:rPr sz="2800" spc="-25" dirty="0">
                <a:solidFill>
                  <a:srgbClr val="FFFFFF"/>
                </a:solidFill>
                <a:latin typeface="Lucida Sans Unicode"/>
                <a:cs typeface="Lucida Sans Unicode"/>
              </a:rPr>
              <a:t>t</a:t>
            </a:r>
            <a:r>
              <a:rPr sz="2800" spc="-100" dirty="0">
                <a:solidFill>
                  <a:srgbClr val="FFFFFF"/>
                </a:solidFill>
                <a:latin typeface="Lucida Sans Unicode"/>
                <a:cs typeface="Lucida Sans Unicode"/>
              </a:rPr>
              <a:t>r</a:t>
            </a:r>
            <a:r>
              <a:rPr sz="2800" spc="355" dirty="0">
                <a:solidFill>
                  <a:srgbClr val="FFFFFF"/>
                </a:solidFill>
                <a:latin typeface="Lucida Sans Unicode"/>
                <a:cs typeface="Lucida Sans Unicode"/>
              </a:rPr>
              <a:t>a</a:t>
            </a:r>
            <a:r>
              <a:rPr sz="2800" spc="270" dirty="0">
                <a:solidFill>
                  <a:srgbClr val="FFFFFF"/>
                </a:solidFill>
                <a:latin typeface="Lucida Sans Unicode"/>
                <a:cs typeface="Lucida Sans Unicode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Lucida Sans Unicode"/>
                <a:cs typeface="Lucida Sans Unicode"/>
              </a:rPr>
              <a:t>t</a:t>
            </a:r>
            <a:endParaRPr sz="2800">
              <a:latin typeface="Lucida Sans Unicode"/>
              <a:cs typeface="Lucida Sans Unicode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484603" y="5058671"/>
            <a:ext cx="123824" cy="123824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484603" y="5553971"/>
            <a:ext cx="123824" cy="123824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2786377" y="5373154"/>
            <a:ext cx="2030730" cy="4559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800" spc="65" dirty="0">
                <a:solidFill>
                  <a:srgbClr val="FFFFFF"/>
                </a:solidFill>
                <a:latin typeface="Lucida Sans Unicode"/>
                <a:cs typeface="Lucida Sans Unicode"/>
              </a:rPr>
              <a:t>Conclusion</a:t>
            </a:r>
            <a:endParaRPr sz="2800">
              <a:latin typeface="Lucida Sans Unicode"/>
              <a:cs typeface="Lucida Sans Unicode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176030" y="4389344"/>
            <a:ext cx="371475" cy="46355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850" spc="-5" dirty="0">
                <a:solidFill>
                  <a:srgbClr val="FFFFFF"/>
                </a:solidFill>
                <a:latin typeface="Lucida Sans Unicode"/>
                <a:cs typeface="Lucida Sans Unicode"/>
              </a:rPr>
              <a:t>0</a:t>
            </a:r>
            <a:r>
              <a:rPr sz="2850" spc="-885" dirty="0">
                <a:solidFill>
                  <a:srgbClr val="FFFFFF"/>
                </a:solidFill>
                <a:latin typeface="Lucida Sans Unicode"/>
                <a:cs typeface="Lucida Sans Unicode"/>
              </a:rPr>
              <a:t>1</a:t>
            </a:r>
            <a:endParaRPr sz="285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7999" cy="10286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46887" y="0"/>
            <a:ext cx="9262871" cy="5876543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145444" y="3696784"/>
            <a:ext cx="9808210" cy="2362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3599"/>
              </a:lnSpc>
              <a:spcBef>
                <a:spcPts val="100"/>
              </a:spcBef>
            </a:pPr>
            <a:r>
              <a:rPr sz="2250" spc="-25" dirty="0">
                <a:solidFill>
                  <a:srgbClr val="FFFFFF"/>
                </a:solidFill>
                <a:latin typeface="Lucida Sans Unicode"/>
                <a:cs typeface="Lucida Sans Unicode"/>
              </a:rPr>
              <a:t>Our </a:t>
            </a:r>
            <a:r>
              <a:rPr sz="2250" spc="-20" dirty="0">
                <a:solidFill>
                  <a:srgbClr val="FFFFFF"/>
                </a:solidFill>
                <a:latin typeface="Lucida Sans Unicode"/>
                <a:cs typeface="Lucida Sans Unicode"/>
              </a:rPr>
              <a:t>project, </a:t>
            </a:r>
            <a:r>
              <a:rPr sz="2250" spc="60" dirty="0">
                <a:solidFill>
                  <a:srgbClr val="FFFFFF"/>
                </a:solidFill>
                <a:latin typeface="Lucida Sans Unicode"/>
                <a:cs typeface="Lucida Sans Unicode"/>
              </a:rPr>
              <a:t>Facial </a:t>
            </a:r>
            <a:r>
              <a:rPr sz="2250" spc="5" dirty="0">
                <a:solidFill>
                  <a:srgbClr val="FFFFFF"/>
                </a:solidFill>
                <a:latin typeface="Lucida Sans Unicode"/>
                <a:cs typeface="Lucida Sans Unicode"/>
              </a:rPr>
              <a:t>Emotion </a:t>
            </a:r>
            <a:r>
              <a:rPr sz="2250" spc="15" dirty="0">
                <a:solidFill>
                  <a:srgbClr val="FFFFFF"/>
                </a:solidFill>
                <a:latin typeface="Lucida Sans Unicode"/>
                <a:cs typeface="Lucida Sans Unicode"/>
              </a:rPr>
              <a:t>Recognition </a:t>
            </a:r>
            <a:r>
              <a:rPr sz="2250" spc="-55" dirty="0">
                <a:solidFill>
                  <a:srgbClr val="FFFFFF"/>
                </a:solidFill>
                <a:latin typeface="Lucida Sans Unicode"/>
                <a:cs typeface="Lucida Sans Unicode"/>
              </a:rPr>
              <a:t>for </a:t>
            </a:r>
            <a:r>
              <a:rPr sz="2250" spc="-15" dirty="0">
                <a:solidFill>
                  <a:srgbClr val="FFFFFF"/>
                </a:solidFill>
                <a:latin typeface="Lucida Sans Unicode"/>
                <a:cs typeface="Lucida Sans Unicode"/>
              </a:rPr>
              <a:t>Visually </a:t>
            </a:r>
            <a:r>
              <a:rPr sz="2250" spc="50" dirty="0">
                <a:solidFill>
                  <a:srgbClr val="FFFFFF"/>
                </a:solidFill>
                <a:latin typeface="Lucida Sans Unicode"/>
                <a:cs typeface="Lucida Sans Unicode"/>
              </a:rPr>
              <a:t>Impaired People  develops</a:t>
            </a:r>
            <a:r>
              <a:rPr sz="2250" spc="-9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250" spc="270" dirty="0">
                <a:solidFill>
                  <a:srgbClr val="FFFFFF"/>
                </a:solidFill>
                <a:latin typeface="Lucida Sans Unicode"/>
                <a:cs typeface="Lucida Sans Unicode"/>
              </a:rPr>
              <a:t>a</a:t>
            </a:r>
            <a:r>
              <a:rPr sz="2250" spc="-9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250" spc="50" dirty="0">
                <a:solidFill>
                  <a:srgbClr val="FFFFFF"/>
                </a:solidFill>
                <a:latin typeface="Lucida Sans Unicode"/>
                <a:cs typeface="Lucida Sans Unicode"/>
              </a:rPr>
              <a:t>system</a:t>
            </a:r>
            <a:r>
              <a:rPr sz="2250" spc="-9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250" spc="50" dirty="0">
                <a:solidFill>
                  <a:srgbClr val="FFFFFF"/>
                </a:solidFill>
                <a:latin typeface="Lucida Sans Unicode"/>
                <a:cs typeface="Lucida Sans Unicode"/>
              </a:rPr>
              <a:t>that</a:t>
            </a:r>
            <a:r>
              <a:rPr sz="2250" spc="-9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250" spc="30" dirty="0">
                <a:solidFill>
                  <a:srgbClr val="FFFFFF"/>
                </a:solidFill>
                <a:latin typeface="Lucida Sans Unicode"/>
                <a:cs typeface="Lucida Sans Unicode"/>
              </a:rPr>
              <a:t>translates</a:t>
            </a:r>
            <a:r>
              <a:rPr sz="2250" spc="-9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250" spc="60" dirty="0">
                <a:solidFill>
                  <a:srgbClr val="FFFFFF"/>
                </a:solidFill>
                <a:latin typeface="Lucida Sans Unicode"/>
                <a:cs typeface="Lucida Sans Unicode"/>
              </a:rPr>
              <a:t>facial</a:t>
            </a:r>
            <a:r>
              <a:rPr sz="2250" spc="-9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250" spc="-20" dirty="0">
                <a:solidFill>
                  <a:srgbClr val="FFFFFF"/>
                </a:solidFill>
                <a:latin typeface="Lucida Sans Unicode"/>
                <a:cs typeface="Lucida Sans Unicode"/>
              </a:rPr>
              <a:t>expressions</a:t>
            </a:r>
            <a:r>
              <a:rPr sz="2250" spc="-9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250" spc="-30" dirty="0">
                <a:solidFill>
                  <a:srgbClr val="FFFFFF"/>
                </a:solidFill>
                <a:latin typeface="Lucida Sans Unicode"/>
                <a:cs typeface="Lucida Sans Unicode"/>
              </a:rPr>
              <a:t>into</a:t>
            </a:r>
            <a:r>
              <a:rPr sz="2250" spc="-9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250" spc="60" dirty="0">
                <a:solidFill>
                  <a:srgbClr val="FFFFFF"/>
                </a:solidFill>
                <a:latin typeface="Lucida Sans Unicode"/>
                <a:cs typeface="Lucida Sans Unicode"/>
              </a:rPr>
              <a:t>audio</a:t>
            </a:r>
            <a:r>
              <a:rPr sz="2250" spc="-9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250" spc="10" dirty="0">
                <a:solidFill>
                  <a:srgbClr val="FFFFFF"/>
                </a:solidFill>
                <a:latin typeface="Lucida Sans Unicode"/>
                <a:cs typeface="Lucida Sans Unicode"/>
              </a:rPr>
              <a:t>cues.  </a:t>
            </a:r>
            <a:r>
              <a:rPr sz="2250" spc="-100" dirty="0">
                <a:solidFill>
                  <a:srgbClr val="FFFFFF"/>
                </a:solidFill>
                <a:latin typeface="Lucida Sans Unicode"/>
                <a:cs typeface="Lucida Sans Unicode"/>
              </a:rPr>
              <a:t>This </a:t>
            </a:r>
            <a:r>
              <a:rPr sz="2250" spc="-25" dirty="0">
                <a:solidFill>
                  <a:srgbClr val="FFFFFF"/>
                </a:solidFill>
                <a:latin typeface="Lucida Sans Unicode"/>
                <a:cs typeface="Lucida Sans Unicode"/>
              </a:rPr>
              <a:t>solution </a:t>
            </a:r>
            <a:r>
              <a:rPr sz="2250" spc="20" dirty="0">
                <a:solidFill>
                  <a:srgbClr val="FFFFFF"/>
                </a:solidFill>
                <a:latin typeface="Lucida Sans Unicode"/>
                <a:cs typeface="Lucida Sans Unicode"/>
              </a:rPr>
              <a:t>helps </a:t>
            </a:r>
            <a:r>
              <a:rPr sz="2250" spc="-5" dirty="0">
                <a:solidFill>
                  <a:srgbClr val="FFFFFF"/>
                </a:solidFill>
                <a:latin typeface="Lucida Sans Unicode"/>
                <a:cs typeface="Lucida Sans Unicode"/>
              </a:rPr>
              <a:t>visually </a:t>
            </a:r>
            <a:r>
              <a:rPr sz="2250" spc="45" dirty="0">
                <a:solidFill>
                  <a:srgbClr val="FFFFFF"/>
                </a:solidFill>
                <a:latin typeface="Lucida Sans Unicode"/>
                <a:cs typeface="Lucida Sans Unicode"/>
              </a:rPr>
              <a:t>impaired </a:t>
            </a:r>
            <a:r>
              <a:rPr sz="2250" spc="-5" dirty="0">
                <a:solidFill>
                  <a:srgbClr val="FFFFFF"/>
                </a:solidFill>
                <a:latin typeface="Lucida Sans Unicode"/>
                <a:cs typeface="Lucida Sans Unicode"/>
              </a:rPr>
              <a:t>individuals </a:t>
            </a:r>
            <a:r>
              <a:rPr sz="2250" spc="45" dirty="0">
                <a:solidFill>
                  <a:srgbClr val="FFFFFF"/>
                </a:solidFill>
                <a:latin typeface="Lucida Sans Unicode"/>
                <a:cs typeface="Lucida Sans Unicode"/>
              </a:rPr>
              <a:t>understand</a:t>
            </a:r>
            <a:r>
              <a:rPr sz="2250" spc="-51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2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emotions,  </a:t>
            </a:r>
            <a:r>
              <a:rPr sz="2250" spc="75" dirty="0">
                <a:solidFill>
                  <a:srgbClr val="FFFFFF"/>
                </a:solidFill>
                <a:latin typeface="Lucida Sans Unicode"/>
                <a:cs typeface="Lucida Sans Unicode"/>
              </a:rPr>
              <a:t>enhancing</a:t>
            </a:r>
            <a:r>
              <a:rPr sz="2250" spc="-9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250" spc="-30" dirty="0">
                <a:solidFill>
                  <a:srgbClr val="FFFFFF"/>
                </a:solidFill>
                <a:latin typeface="Lucida Sans Unicode"/>
                <a:cs typeface="Lucida Sans Unicode"/>
              </a:rPr>
              <a:t>their</a:t>
            </a:r>
            <a:r>
              <a:rPr sz="2250" spc="-9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250" spc="40" dirty="0">
                <a:solidFill>
                  <a:srgbClr val="FFFFFF"/>
                </a:solidFill>
                <a:latin typeface="Lucida Sans Unicode"/>
                <a:cs typeface="Lucida Sans Unicode"/>
              </a:rPr>
              <a:t>social</a:t>
            </a:r>
            <a:r>
              <a:rPr sz="2250" spc="-9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250" spc="15" dirty="0">
                <a:solidFill>
                  <a:srgbClr val="FFFFFF"/>
                </a:solidFill>
                <a:latin typeface="Lucida Sans Unicode"/>
                <a:cs typeface="Lucida Sans Unicode"/>
              </a:rPr>
              <a:t>interactions</a:t>
            </a:r>
            <a:r>
              <a:rPr sz="2250" spc="-9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250" spc="125" dirty="0">
                <a:solidFill>
                  <a:srgbClr val="FFFFFF"/>
                </a:solidFill>
                <a:latin typeface="Lucida Sans Unicode"/>
                <a:cs typeface="Lucida Sans Unicode"/>
              </a:rPr>
              <a:t>and</a:t>
            </a:r>
            <a:r>
              <a:rPr sz="2250" spc="-9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250" spc="50" dirty="0">
                <a:solidFill>
                  <a:srgbClr val="FFFFFF"/>
                </a:solidFill>
                <a:latin typeface="Lucida Sans Unicode"/>
                <a:cs typeface="Lucida Sans Unicode"/>
              </a:rPr>
              <a:t>independence.</a:t>
            </a:r>
            <a:r>
              <a:rPr sz="2250" spc="-9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250" spc="-35" dirty="0">
                <a:solidFill>
                  <a:srgbClr val="FFFFFF"/>
                </a:solidFill>
                <a:latin typeface="Lucida Sans Unicode"/>
                <a:cs typeface="Lucida Sans Unicode"/>
              </a:rPr>
              <a:t>The</a:t>
            </a:r>
            <a:r>
              <a:rPr sz="2250" spc="-9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250" spc="50" dirty="0">
                <a:solidFill>
                  <a:srgbClr val="FFFFFF"/>
                </a:solidFill>
                <a:latin typeface="Lucida Sans Unicode"/>
                <a:cs typeface="Lucida Sans Unicode"/>
              </a:rPr>
              <a:t>system</a:t>
            </a:r>
            <a:r>
              <a:rPr sz="2250" spc="-9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250" spc="-75" dirty="0">
                <a:solidFill>
                  <a:srgbClr val="FFFFFF"/>
                </a:solidFill>
                <a:latin typeface="Lucida Sans Unicode"/>
                <a:cs typeface="Lucida Sans Unicode"/>
              </a:rPr>
              <a:t>is  </a:t>
            </a:r>
            <a:r>
              <a:rPr sz="2250" spc="40" dirty="0">
                <a:solidFill>
                  <a:srgbClr val="FFFFFF"/>
                </a:solidFill>
                <a:latin typeface="Lucida Sans Unicode"/>
                <a:cs typeface="Lucida Sans Unicode"/>
              </a:rPr>
              <a:t>accessible,</a:t>
            </a:r>
            <a:r>
              <a:rPr sz="2250" spc="-9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250" spc="125" dirty="0">
                <a:solidFill>
                  <a:srgbClr val="FFFFFF"/>
                </a:solidFill>
                <a:latin typeface="Lucida Sans Unicode"/>
                <a:cs typeface="Lucida Sans Unicode"/>
              </a:rPr>
              <a:t>and</a:t>
            </a:r>
            <a:r>
              <a:rPr sz="2250" spc="-9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250" spc="75" dirty="0">
                <a:solidFill>
                  <a:srgbClr val="FFFFFF"/>
                </a:solidFill>
                <a:latin typeface="Lucida Sans Unicode"/>
                <a:cs typeface="Lucida Sans Unicode"/>
              </a:rPr>
              <a:t>aims</a:t>
            </a:r>
            <a:r>
              <a:rPr sz="2250" spc="-9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250" spc="5" dirty="0">
                <a:solidFill>
                  <a:srgbClr val="FFFFFF"/>
                </a:solidFill>
                <a:latin typeface="Lucida Sans Unicode"/>
                <a:cs typeface="Lucida Sans Unicode"/>
              </a:rPr>
              <a:t>to</a:t>
            </a:r>
            <a:r>
              <a:rPr sz="2250" spc="-9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250" spc="40" dirty="0">
                <a:solidFill>
                  <a:srgbClr val="FFFFFF"/>
                </a:solidFill>
                <a:latin typeface="Lucida Sans Unicode"/>
                <a:cs typeface="Lucida Sans Unicode"/>
              </a:rPr>
              <a:t>improve</a:t>
            </a:r>
            <a:r>
              <a:rPr sz="2250" spc="-9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250" spc="35" dirty="0">
                <a:solidFill>
                  <a:srgbClr val="FFFFFF"/>
                </a:solidFill>
                <a:latin typeface="Lucida Sans Unicode"/>
                <a:cs typeface="Lucida Sans Unicode"/>
              </a:rPr>
              <a:t>the</a:t>
            </a:r>
            <a:r>
              <a:rPr sz="2250" spc="-9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250" spc="10" dirty="0">
                <a:solidFill>
                  <a:srgbClr val="FFFFFF"/>
                </a:solidFill>
                <a:latin typeface="Lucida Sans Unicode"/>
                <a:cs typeface="Lucida Sans Unicode"/>
              </a:rPr>
              <a:t>quality</a:t>
            </a:r>
            <a:r>
              <a:rPr sz="2250" spc="-9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250" spc="-25" dirty="0">
                <a:solidFill>
                  <a:srgbClr val="FFFFFF"/>
                </a:solidFill>
                <a:latin typeface="Lucida Sans Unicode"/>
                <a:cs typeface="Lucida Sans Unicode"/>
              </a:rPr>
              <a:t>of</a:t>
            </a:r>
            <a:r>
              <a:rPr sz="2250" spc="-9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250" spc="-65" dirty="0">
                <a:solidFill>
                  <a:srgbClr val="FFFFFF"/>
                </a:solidFill>
                <a:latin typeface="Lucida Sans Unicode"/>
                <a:cs typeface="Lucida Sans Unicode"/>
              </a:rPr>
              <a:t>life</a:t>
            </a:r>
            <a:r>
              <a:rPr sz="2250" spc="-9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250" spc="70" dirty="0">
                <a:solidFill>
                  <a:srgbClr val="FFFFFF"/>
                </a:solidFill>
                <a:latin typeface="Lucida Sans Unicode"/>
                <a:cs typeface="Lucida Sans Unicode"/>
              </a:rPr>
              <a:t>by</a:t>
            </a:r>
            <a:r>
              <a:rPr sz="2250" spc="-9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2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fostering</a:t>
            </a:r>
            <a:r>
              <a:rPr sz="2250" spc="-9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250" spc="25" dirty="0">
                <a:solidFill>
                  <a:srgbClr val="FFFFFF"/>
                </a:solidFill>
                <a:latin typeface="Lucida Sans Unicode"/>
                <a:cs typeface="Lucida Sans Unicode"/>
              </a:rPr>
              <a:t>better  </a:t>
            </a:r>
            <a:r>
              <a:rPr sz="2250" spc="40" dirty="0">
                <a:solidFill>
                  <a:srgbClr val="FFFFFF"/>
                </a:solidFill>
                <a:latin typeface="Lucida Sans Unicode"/>
                <a:cs typeface="Lucida Sans Unicode"/>
              </a:rPr>
              <a:t>social </a:t>
            </a:r>
            <a:r>
              <a:rPr sz="2250" spc="105" dirty="0">
                <a:solidFill>
                  <a:srgbClr val="FFFFFF"/>
                </a:solidFill>
                <a:latin typeface="Lucida Sans Unicode"/>
                <a:cs typeface="Lucida Sans Unicode"/>
              </a:rPr>
              <a:t>engagement </a:t>
            </a:r>
            <a:r>
              <a:rPr sz="2250" spc="125" dirty="0">
                <a:solidFill>
                  <a:srgbClr val="FFFFFF"/>
                </a:solidFill>
                <a:latin typeface="Lucida Sans Unicode"/>
                <a:cs typeface="Lucida Sans Unicode"/>
              </a:rPr>
              <a:t>and</a:t>
            </a:r>
            <a:r>
              <a:rPr sz="2250" spc="-44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250" spc="-50" dirty="0">
                <a:solidFill>
                  <a:srgbClr val="FFFFFF"/>
                </a:solidFill>
                <a:latin typeface="Lucida Sans Unicode"/>
                <a:cs typeface="Lucida Sans Unicode"/>
              </a:rPr>
              <a:t>inclusivity.</a:t>
            </a:r>
            <a:endParaRPr sz="2250">
              <a:latin typeface="Lucida Sans Unicode"/>
              <a:cs typeface="Lucida Sans Unicode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0957359" y="5262232"/>
            <a:ext cx="6819899" cy="5024767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28099" y="1090646"/>
            <a:ext cx="0" cy="5439410"/>
          </a:xfrm>
          <a:custGeom>
            <a:avLst/>
            <a:gdLst/>
            <a:ahLst/>
            <a:cxnLst/>
            <a:rect l="l" t="t" r="r" b="b"/>
            <a:pathLst>
              <a:path h="5439409">
                <a:moveTo>
                  <a:pt x="0" y="5439146"/>
                </a:moveTo>
                <a:lnTo>
                  <a:pt x="0" y="0"/>
                </a:lnTo>
              </a:path>
            </a:pathLst>
          </a:custGeom>
          <a:ln w="380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28136" y="6510780"/>
            <a:ext cx="10720705" cy="0"/>
          </a:xfrm>
          <a:custGeom>
            <a:avLst/>
            <a:gdLst/>
            <a:ahLst/>
            <a:cxnLst/>
            <a:rect l="l" t="t" r="r" b="b"/>
            <a:pathLst>
              <a:path w="10720705">
                <a:moveTo>
                  <a:pt x="0" y="0"/>
                </a:moveTo>
                <a:lnTo>
                  <a:pt x="10720309" y="0"/>
                </a:lnTo>
              </a:path>
            </a:pathLst>
          </a:custGeom>
          <a:ln w="380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7259262" y="743315"/>
            <a:ext cx="19050" cy="5786755"/>
          </a:xfrm>
          <a:custGeom>
            <a:avLst/>
            <a:gdLst/>
            <a:ahLst/>
            <a:cxnLst/>
            <a:rect l="l" t="t" r="r" b="b"/>
            <a:pathLst>
              <a:path w="19050" h="5786755">
                <a:moveTo>
                  <a:pt x="0" y="5786478"/>
                </a:moveTo>
                <a:lnTo>
                  <a:pt x="19050" y="0"/>
                </a:lnTo>
              </a:path>
            </a:pathLst>
          </a:custGeom>
          <a:ln w="380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7999" cy="10286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571270" y="0"/>
            <a:ext cx="7716729" cy="4521388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636180"/>
            <a:ext cx="4199736" cy="5650819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12063" y="0"/>
            <a:ext cx="10847831" cy="3797807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29477" y="2585704"/>
            <a:ext cx="2113280" cy="2108200"/>
          </a:xfrm>
          <a:custGeom>
            <a:avLst/>
            <a:gdLst/>
            <a:ahLst/>
            <a:cxnLst/>
            <a:rect l="l" t="t" r="r" b="b"/>
            <a:pathLst>
              <a:path w="2113280" h="2108200">
                <a:moveTo>
                  <a:pt x="1292115" y="25399"/>
                </a:moveTo>
                <a:lnTo>
                  <a:pt x="821095" y="25399"/>
                </a:lnTo>
                <a:lnTo>
                  <a:pt x="913413" y="0"/>
                </a:lnTo>
                <a:lnTo>
                  <a:pt x="1199797" y="0"/>
                </a:lnTo>
                <a:lnTo>
                  <a:pt x="1292115" y="25399"/>
                </a:lnTo>
                <a:close/>
              </a:path>
              <a:path w="2113280" h="2108200">
                <a:moveTo>
                  <a:pt x="1246302" y="2095499"/>
                </a:moveTo>
                <a:lnTo>
                  <a:pt x="866908" y="2095499"/>
                </a:lnTo>
                <a:lnTo>
                  <a:pt x="688272" y="2044699"/>
                </a:lnTo>
                <a:lnTo>
                  <a:pt x="645694" y="2019299"/>
                </a:lnTo>
                <a:lnTo>
                  <a:pt x="604041" y="2006599"/>
                </a:lnTo>
                <a:lnTo>
                  <a:pt x="563362" y="1981199"/>
                </a:lnTo>
                <a:lnTo>
                  <a:pt x="523703" y="1968499"/>
                </a:lnTo>
                <a:lnTo>
                  <a:pt x="485111" y="1943099"/>
                </a:lnTo>
                <a:lnTo>
                  <a:pt x="447632" y="1917699"/>
                </a:lnTo>
                <a:lnTo>
                  <a:pt x="411315" y="1892299"/>
                </a:lnTo>
                <a:lnTo>
                  <a:pt x="376206" y="1854199"/>
                </a:lnTo>
                <a:lnTo>
                  <a:pt x="342351" y="1828799"/>
                </a:lnTo>
                <a:lnTo>
                  <a:pt x="309799" y="1803399"/>
                </a:lnTo>
                <a:lnTo>
                  <a:pt x="278595" y="1765299"/>
                </a:lnTo>
                <a:lnTo>
                  <a:pt x="248786" y="1727199"/>
                </a:lnTo>
                <a:lnTo>
                  <a:pt x="220421" y="1701799"/>
                </a:lnTo>
                <a:lnTo>
                  <a:pt x="193545" y="1663699"/>
                </a:lnTo>
                <a:lnTo>
                  <a:pt x="168206" y="1625599"/>
                </a:lnTo>
                <a:lnTo>
                  <a:pt x="144451" y="1587499"/>
                </a:lnTo>
                <a:lnTo>
                  <a:pt x="122326" y="1549399"/>
                </a:lnTo>
                <a:lnTo>
                  <a:pt x="101878" y="1498599"/>
                </a:lnTo>
                <a:lnTo>
                  <a:pt x="83155" y="1460499"/>
                </a:lnTo>
                <a:lnTo>
                  <a:pt x="66204" y="1422399"/>
                </a:lnTo>
                <a:lnTo>
                  <a:pt x="51071" y="1371599"/>
                </a:lnTo>
                <a:lnTo>
                  <a:pt x="37803" y="1333499"/>
                </a:lnTo>
                <a:lnTo>
                  <a:pt x="26448" y="1282699"/>
                </a:lnTo>
                <a:lnTo>
                  <a:pt x="17051" y="1244599"/>
                </a:lnTo>
                <a:lnTo>
                  <a:pt x="9662" y="1193799"/>
                </a:lnTo>
                <a:lnTo>
                  <a:pt x="4325" y="1142999"/>
                </a:lnTo>
                <a:lnTo>
                  <a:pt x="1089" y="1104899"/>
                </a:lnTo>
                <a:lnTo>
                  <a:pt x="0" y="1054099"/>
                </a:lnTo>
                <a:lnTo>
                  <a:pt x="1089" y="1003299"/>
                </a:lnTo>
                <a:lnTo>
                  <a:pt x="4325" y="952499"/>
                </a:lnTo>
                <a:lnTo>
                  <a:pt x="9662" y="901699"/>
                </a:lnTo>
                <a:lnTo>
                  <a:pt x="17051" y="863599"/>
                </a:lnTo>
                <a:lnTo>
                  <a:pt x="26448" y="812799"/>
                </a:lnTo>
                <a:lnTo>
                  <a:pt x="37803" y="774699"/>
                </a:lnTo>
                <a:lnTo>
                  <a:pt x="51071" y="723899"/>
                </a:lnTo>
                <a:lnTo>
                  <a:pt x="66204" y="685799"/>
                </a:lnTo>
                <a:lnTo>
                  <a:pt x="83155" y="634999"/>
                </a:lnTo>
                <a:lnTo>
                  <a:pt x="101878" y="596899"/>
                </a:lnTo>
                <a:lnTo>
                  <a:pt x="122326" y="558799"/>
                </a:lnTo>
                <a:lnTo>
                  <a:pt x="144451" y="520699"/>
                </a:lnTo>
                <a:lnTo>
                  <a:pt x="168206" y="482599"/>
                </a:lnTo>
                <a:lnTo>
                  <a:pt x="193545" y="444499"/>
                </a:lnTo>
                <a:lnTo>
                  <a:pt x="220421" y="406399"/>
                </a:lnTo>
                <a:lnTo>
                  <a:pt x="248786" y="368299"/>
                </a:lnTo>
                <a:lnTo>
                  <a:pt x="278595" y="330199"/>
                </a:lnTo>
                <a:lnTo>
                  <a:pt x="309799" y="304799"/>
                </a:lnTo>
                <a:lnTo>
                  <a:pt x="342351" y="266699"/>
                </a:lnTo>
                <a:lnTo>
                  <a:pt x="376206" y="241299"/>
                </a:lnTo>
                <a:lnTo>
                  <a:pt x="411315" y="215899"/>
                </a:lnTo>
                <a:lnTo>
                  <a:pt x="447632" y="190499"/>
                </a:lnTo>
                <a:lnTo>
                  <a:pt x="485111" y="165099"/>
                </a:lnTo>
                <a:lnTo>
                  <a:pt x="523703" y="139699"/>
                </a:lnTo>
                <a:lnTo>
                  <a:pt x="563362" y="114299"/>
                </a:lnTo>
                <a:lnTo>
                  <a:pt x="604041" y="101599"/>
                </a:lnTo>
                <a:lnTo>
                  <a:pt x="645694" y="76199"/>
                </a:lnTo>
                <a:lnTo>
                  <a:pt x="731730" y="50799"/>
                </a:lnTo>
                <a:lnTo>
                  <a:pt x="776020" y="25399"/>
                </a:lnTo>
                <a:lnTo>
                  <a:pt x="913118" y="25399"/>
                </a:lnTo>
                <a:lnTo>
                  <a:pt x="731389" y="76199"/>
                </a:lnTo>
                <a:lnTo>
                  <a:pt x="645530" y="101599"/>
                </a:lnTo>
                <a:lnTo>
                  <a:pt x="604027" y="126999"/>
                </a:lnTo>
                <a:lnTo>
                  <a:pt x="563541" y="152399"/>
                </a:lnTo>
                <a:lnTo>
                  <a:pt x="524122" y="165099"/>
                </a:lnTo>
                <a:lnTo>
                  <a:pt x="485820" y="190499"/>
                </a:lnTo>
                <a:lnTo>
                  <a:pt x="448684" y="215899"/>
                </a:lnTo>
                <a:lnTo>
                  <a:pt x="412765" y="241299"/>
                </a:lnTo>
                <a:lnTo>
                  <a:pt x="378112" y="279399"/>
                </a:lnTo>
                <a:lnTo>
                  <a:pt x="344775" y="304799"/>
                </a:lnTo>
                <a:lnTo>
                  <a:pt x="312804" y="342899"/>
                </a:lnTo>
                <a:lnTo>
                  <a:pt x="282249" y="368299"/>
                </a:lnTo>
                <a:lnTo>
                  <a:pt x="253160" y="406399"/>
                </a:lnTo>
                <a:lnTo>
                  <a:pt x="225586" y="444499"/>
                </a:lnTo>
                <a:lnTo>
                  <a:pt x="199577" y="482599"/>
                </a:lnTo>
                <a:lnTo>
                  <a:pt x="175184" y="520699"/>
                </a:lnTo>
                <a:lnTo>
                  <a:pt x="152456" y="558799"/>
                </a:lnTo>
                <a:lnTo>
                  <a:pt x="131443" y="596899"/>
                </a:lnTo>
                <a:lnTo>
                  <a:pt x="112194" y="634999"/>
                </a:lnTo>
                <a:lnTo>
                  <a:pt x="94760" y="685799"/>
                </a:lnTo>
                <a:lnTo>
                  <a:pt x="79190" y="723899"/>
                </a:lnTo>
                <a:lnTo>
                  <a:pt x="65535" y="774699"/>
                </a:lnTo>
                <a:lnTo>
                  <a:pt x="53844" y="812799"/>
                </a:lnTo>
                <a:lnTo>
                  <a:pt x="44166" y="863599"/>
                </a:lnTo>
                <a:lnTo>
                  <a:pt x="36553" y="901699"/>
                </a:lnTo>
                <a:lnTo>
                  <a:pt x="31053" y="952499"/>
                </a:lnTo>
                <a:lnTo>
                  <a:pt x="27716" y="1003299"/>
                </a:lnTo>
                <a:lnTo>
                  <a:pt x="26593" y="1054099"/>
                </a:lnTo>
                <a:lnTo>
                  <a:pt x="27716" y="1104899"/>
                </a:lnTo>
                <a:lnTo>
                  <a:pt x="31053" y="1142999"/>
                </a:lnTo>
                <a:lnTo>
                  <a:pt x="36553" y="1193799"/>
                </a:lnTo>
                <a:lnTo>
                  <a:pt x="44166" y="1244599"/>
                </a:lnTo>
                <a:lnTo>
                  <a:pt x="53844" y="1282699"/>
                </a:lnTo>
                <a:lnTo>
                  <a:pt x="65535" y="1333499"/>
                </a:lnTo>
                <a:lnTo>
                  <a:pt x="79190" y="1371599"/>
                </a:lnTo>
                <a:lnTo>
                  <a:pt x="94760" y="1422399"/>
                </a:lnTo>
                <a:lnTo>
                  <a:pt x="112194" y="1460499"/>
                </a:lnTo>
                <a:lnTo>
                  <a:pt x="131443" y="1498599"/>
                </a:lnTo>
                <a:lnTo>
                  <a:pt x="152456" y="1549399"/>
                </a:lnTo>
                <a:lnTo>
                  <a:pt x="175184" y="1587499"/>
                </a:lnTo>
                <a:lnTo>
                  <a:pt x="199577" y="1625599"/>
                </a:lnTo>
                <a:lnTo>
                  <a:pt x="225586" y="1663699"/>
                </a:lnTo>
                <a:lnTo>
                  <a:pt x="253160" y="1689099"/>
                </a:lnTo>
                <a:lnTo>
                  <a:pt x="282249" y="1727199"/>
                </a:lnTo>
                <a:lnTo>
                  <a:pt x="312804" y="1765299"/>
                </a:lnTo>
                <a:lnTo>
                  <a:pt x="344775" y="1790699"/>
                </a:lnTo>
                <a:lnTo>
                  <a:pt x="378112" y="1828799"/>
                </a:lnTo>
                <a:lnTo>
                  <a:pt x="412765" y="1854199"/>
                </a:lnTo>
                <a:lnTo>
                  <a:pt x="448684" y="1879599"/>
                </a:lnTo>
                <a:lnTo>
                  <a:pt x="485820" y="1904999"/>
                </a:lnTo>
                <a:lnTo>
                  <a:pt x="524122" y="1930399"/>
                </a:lnTo>
                <a:lnTo>
                  <a:pt x="563541" y="1955799"/>
                </a:lnTo>
                <a:lnTo>
                  <a:pt x="604027" y="1981199"/>
                </a:lnTo>
                <a:lnTo>
                  <a:pt x="688001" y="2006599"/>
                </a:lnTo>
                <a:lnTo>
                  <a:pt x="731389" y="2031999"/>
                </a:lnTo>
                <a:lnTo>
                  <a:pt x="820717" y="2057399"/>
                </a:lnTo>
                <a:lnTo>
                  <a:pt x="866558" y="2057399"/>
                </a:lnTo>
                <a:lnTo>
                  <a:pt x="913118" y="2070099"/>
                </a:lnTo>
                <a:lnTo>
                  <a:pt x="960345" y="2070099"/>
                </a:lnTo>
                <a:lnTo>
                  <a:pt x="1008191" y="2082799"/>
                </a:lnTo>
                <a:lnTo>
                  <a:pt x="1292115" y="2082799"/>
                </a:lnTo>
                <a:lnTo>
                  <a:pt x="1246302" y="2095499"/>
                </a:lnTo>
                <a:close/>
              </a:path>
              <a:path w="2113280" h="2108200">
                <a:moveTo>
                  <a:pt x="1292115" y="2082799"/>
                </a:moveTo>
                <a:lnTo>
                  <a:pt x="1105019" y="2082799"/>
                </a:lnTo>
                <a:lnTo>
                  <a:pt x="1152865" y="2070099"/>
                </a:lnTo>
                <a:lnTo>
                  <a:pt x="1200092" y="2070099"/>
                </a:lnTo>
                <a:lnTo>
                  <a:pt x="1246651" y="2057399"/>
                </a:lnTo>
                <a:lnTo>
                  <a:pt x="1292492" y="2057399"/>
                </a:lnTo>
                <a:lnTo>
                  <a:pt x="1381821" y="2031999"/>
                </a:lnTo>
                <a:lnTo>
                  <a:pt x="1425209" y="2006599"/>
                </a:lnTo>
                <a:lnTo>
                  <a:pt x="1509182" y="1981199"/>
                </a:lnTo>
                <a:lnTo>
                  <a:pt x="1549668" y="1955799"/>
                </a:lnTo>
                <a:lnTo>
                  <a:pt x="1589087" y="1930399"/>
                </a:lnTo>
                <a:lnTo>
                  <a:pt x="1627390" y="1904999"/>
                </a:lnTo>
                <a:lnTo>
                  <a:pt x="1664525" y="1879599"/>
                </a:lnTo>
                <a:lnTo>
                  <a:pt x="1700445" y="1854199"/>
                </a:lnTo>
                <a:lnTo>
                  <a:pt x="1735098" y="1828799"/>
                </a:lnTo>
                <a:lnTo>
                  <a:pt x="1768435" y="1790699"/>
                </a:lnTo>
                <a:lnTo>
                  <a:pt x="1800405" y="1765299"/>
                </a:lnTo>
                <a:lnTo>
                  <a:pt x="1830960" y="1727199"/>
                </a:lnTo>
                <a:lnTo>
                  <a:pt x="1860050" y="1689099"/>
                </a:lnTo>
                <a:lnTo>
                  <a:pt x="1887624" y="1663699"/>
                </a:lnTo>
                <a:lnTo>
                  <a:pt x="1913632" y="1625599"/>
                </a:lnTo>
                <a:lnTo>
                  <a:pt x="1938025" y="1587499"/>
                </a:lnTo>
                <a:lnTo>
                  <a:pt x="1960753" y="1549399"/>
                </a:lnTo>
                <a:lnTo>
                  <a:pt x="1981767" y="1498599"/>
                </a:lnTo>
                <a:lnTo>
                  <a:pt x="2001015" y="1460499"/>
                </a:lnTo>
                <a:lnTo>
                  <a:pt x="2018449" y="1422399"/>
                </a:lnTo>
                <a:lnTo>
                  <a:pt x="2034019" y="1371599"/>
                </a:lnTo>
                <a:lnTo>
                  <a:pt x="2047675" y="1333499"/>
                </a:lnTo>
                <a:lnTo>
                  <a:pt x="2059366" y="1282699"/>
                </a:lnTo>
                <a:lnTo>
                  <a:pt x="2069043" y="1244599"/>
                </a:lnTo>
                <a:lnTo>
                  <a:pt x="2076657" y="1193799"/>
                </a:lnTo>
                <a:lnTo>
                  <a:pt x="2082157" y="1142999"/>
                </a:lnTo>
                <a:lnTo>
                  <a:pt x="2085493" y="1104899"/>
                </a:lnTo>
                <a:lnTo>
                  <a:pt x="2086617" y="1054099"/>
                </a:lnTo>
                <a:lnTo>
                  <a:pt x="2085493" y="1003299"/>
                </a:lnTo>
                <a:lnTo>
                  <a:pt x="2082157" y="952499"/>
                </a:lnTo>
                <a:lnTo>
                  <a:pt x="2076657" y="901699"/>
                </a:lnTo>
                <a:lnTo>
                  <a:pt x="2069043" y="863599"/>
                </a:lnTo>
                <a:lnTo>
                  <a:pt x="2059366" y="812799"/>
                </a:lnTo>
                <a:lnTo>
                  <a:pt x="2047675" y="774699"/>
                </a:lnTo>
                <a:lnTo>
                  <a:pt x="2034019" y="723899"/>
                </a:lnTo>
                <a:lnTo>
                  <a:pt x="2018449" y="685799"/>
                </a:lnTo>
                <a:lnTo>
                  <a:pt x="2001015" y="634999"/>
                </a:lnTo>
                <a:lnTo>
                  <a:pt x="1981767" y="596899"/>
                </a:lnTo>
                <a:lnTo>
                  <a:pt x="1960753" y="558799"/>
                </a:lnTo>
                <a:lnTo>
                  <a:pt x="1938025" y="520699"/>
                </a:lnTo>
                <a:lnTo>
                  <a:pt x="1913632" y="482599"/>
                </a:lnTo>
                <a:lnTo>
                  <a:pt x="1887624" y="444499"/>
                </a:lnTo>
                <a:lnTo>
                  <a:pt x="1860050" y="406399"/>
                </a:lnTo>
                <a:lnTo>
                  <a:pt x="1830960" y="368299"/>
                </a:lnTo>
                <a:lnTo>
                  <a:pt x="1800405" y="342899"/>
                </a:lnTo>
                <a:lnTo>
                  <a:pt x="1768435" y="304799"/>
                </a:lnTo>
                <a:lnTo>
                  <a:pt x="1735098" y="279399"/>
                </a:lnTo>
                <a:lnTo>
                  <a:pt x="1700445" y="241299"/>
                </a:lnTo>
                <a:lnTo>
                  <a:pt x="1664525" y="215899"/>
                </a:lnTo>
                <a:lnTo>
                  <a:pt x="1627390" y="190499"/>
                </a:lnTo>
                <a:lnTo>
                  <a:pt x="1589087" y="165099"/>
                </a:lnTo>
                <a:lnTo>
                  <a:pt x="1549668" y="152399"/>
                </a:lnTo>
                <a:lnTo>
                  <a:pt x="1509182" y="126999"/>
                </a:lnTo>
                <a:lnTo>
                  <a:pt x="1467679" y="101599"/>
                </a:lnTo>
                <a:lnTo>
                  <a:pt x="1381821" y="76199"/>
                </a:lnTo>
                <a:lnTo>
                  <a:pt x="1200092" y="25399"/>
                </a:lnTo>
                <a:lnTo>
                  <a:pt x="1337190" y="25399"/>
                </a:lnTo>
                <a:lnTo>
                  <a:pt x="1381480" y="50799"/>
                </a:lnTo>
                <a:lnTo>
                  <a:pt x="1467516" y="76199"/>
                </a:lnTo>
                <a:lnTo>
                  <a:pt x="1509168" y="101599"/>
                </a:lnTo>
                <a:lnTo>
                  <a:pt x="1549847" y="114299"/>
                </a:lnTo>
                <a:lnTo>
                  <a:pt x="1589507" y="139699"/>
                </a:lnTo>
                <a:lnTo>
                  <a:pt x="1628099" y="165099"/>
                </a:lnTo>
                <a:lnTo>
                  <a:pt x="1665577" y="190499"/>
                </a:lnTo>
                <a:lnTo>
                  <a:pt x="1701894" y="215899"/>
                </a:lnTo>
                <a:lnTo>
                  <a:pt x="1737004" y="241299"/>
                </a:lnTo>
                <a:lnTo>
                  <a:pt x="1770858" y="266699"/>
                </a:lnTo>
                <a:lnTo>
                  <a:pt x="1803411" y="304799"/>
                </a:lnTo>
                <a:lnTo>
                  <a:pt x="1834615" y="330199"/>
                </a:lnTo>
                <a:lnTo>
                  <a:pt x="1864423" y="368299"/>
                </a:lnTo>
                <a:lnTo>
                  <a:pt x="1892788" y="406399"/>
                </a:lnTo>
                <a:lnTo>
                  <a:pt x="1919664" y="444499"/>
                </a:lnTo>
                <a:lnTo>
                  <a:pt x="1945003" y="482599"/>
                </a:lnTo>
                <a:lnTo>
                  <a:pt x="1968759" y="520699"/>
                </a:lnTo>
                <a:lnTo>
                  <a:pt x="1990884" y="558799"/>
                </a:lnTo>
                <a:lnTo>
                  <a:pt x="2011331" y="596899"/>
                </a:lnTo>
                <a:lnTo>
                  <a:pt x="2030054" y="634999"/>
                </a:lnTo>
                <a:lnTo>
                  <a:pt x="2047006" y="685799"/>
                </a:lnTo>
                <a:lnTo>
                  <a:pt x="2062139" y="723899"/>
                </a:lnTo>
                <a:lnTo>
                  <a:pt x="2075407" y="774699"/>
                </a:lnTo>
                <a:lnTo>
                  <a:pt x="2086762" y="812799"/>
                </a:lnTo>
                <a:lnTo>
                  <a:pt x="2096158" y="863599"/>
                </a:lnTo>
                <a:lnTo>
                  <a:pt x="2103548" y="901699"/>
                </a:lnTo>
                <a:lnTo>
                  <a:pt x="2108884" y="952499"/>
                </a:lnTo>
                <a:lnTo>
                  <a:pt x="2112121" y="1003299"/>
                </a:lnTo>
                <a:lnTo>
                  <a:pt x="2113210" y="1054099"/>
                </a:lnTo>
                <a:lnTo>
                  <a:pt x="2112121" y="1104899"/>
                </a:lnTo>
                <a:lnTo>
                  <a:pt x="2108884" y="1142999"/>
                </a:lnTo>
                <a:lnTo>
                  <a:pt x="2103548" y="1193799"/>
                </a:lnTo>
                <a:lnTo>
                  <a:pt x="2096158" y="1244599"/>
                </a:lnTo>
                <a:lnTo>
                  <a:pt x="2086762" y="1282699"/>
                </a:lnTo>
                <a:lnTo>
                  <a:pt x="2075407" y="1333499"/>
                </a:lnTo>
                <a:lnTo>
                  <a:pt x="2062139" y="1371599"/>
                </a:lnTo>
                <a:lnTo>
                  <a:pt x="2047006" y="1422399"/>
                </a:lnTo>
                <a:lnTo>
                  <a:pt x="2030054" y="1460499"/>
                </a:lnTo>
                <a:lnTo>
                  <a:pt x="2011331" y="1498599"/>
                </a:lnTo>
                <a:lnTo>
                  <a:pt x="1990884" y="1549399"/>
                </a:lnTo>
                <a:lnTo>
                  <a:pt x="1968759" y="1587499"/>
                </a:lnTo>
                <a:lnTo>
                  <a:pt x="1945003" y="1625599"/>
                </a:lnTo>
                <a:lnTo>
                  <a:pt x="1919664" y="1663699"/>
                </a:lnTo>
                <a:lnTo>
                  <a:pt x="1892788" y="1701799"/>
                </a:lnTo>
                <a:lnTo>
                  <a:pt x="1864423" y="1727199"/>
                </a:lnTo>
                <a:lnTo>
                  <a:pt x="1834615" y="1765299"/>
                </a:lnTo>
                <a:lnTo>
                  <a:pt x="1803411" y="1803399"/>
                </a:lnTo>
                <a:lnTo>
                  <a:pt x="1770858" y="1828799"/>
                </a:lnTo>
                <a:lnTo>
                  <a:pt x="1737004" y="1854199"/>
                </a:lnTo>
                <a:lnTo>
                  <a:pt x="1701894" y="1892299"/>
                </a:lnTo>
                <a:lnTo>
                  <a:pt x="1665577" y="1917699"/>
                </a:lnTo>
                <a:lnTo>
                  <a:pt x="1628099" y="1943099"/>
                </a:lnTo>
                <a:lnTo>
                  <a:pt x="1589507" y="1968499"/>
                </a:lnTo>
                <a:lnTo>
                  <a:pt x="1549847" y="1981199"/>
                </a:lnTo>
                <a:lnTo>
                  <a:pt x="1509168" y="2006599"/>
                </a:lnTo>
                <a:lnTo>
                  <a:pt x="1467516" y="2019299"/>
                </a:lnTo>
                <a:lnTo>
                  <a:pt x="1424937" y="2044699"/>
                </a:lnTo>
                <a:lnTo>
                  <a:pt x="1292115" y="2082799"/>
                </a:lnTo>
                <a:close/>
              </a:path>
              <a:path w="2113280" h="2108200">
                <a:moveTo>
                  <a:pt x="1152648" y="2108199"/>
                </a:moveTo>
                <a:lnTo>
                  <a:pt x="960562" y="2108199"/>
                </a:lnTo>
                <a:lnTo>
                  <a:pt x="913413" y="2095499"/>
                </a:lnTo>
                <a:lnTo>
                  <a:pt x="1199797" y="2095499"/>
                </a:lnTo>
                <a:lnTo>
                  <a:pt x="1152648" y="2108199"/>
                </a:lnTo>
                <a:close/>
              </a:path>
            </a:pathLst>
          </a:custGeom>
          <a:solidFill>
            <a:srgbClr val="BE78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253420" y="2709647"/>
            <a:ext cx="1863725" cy="1865630"/>
          </a:xfrm>
          <a:custGeom>
            <a:avLst/>
            <a:gdLst/>
            <a:ahLst/>
            <a:cxnLst/>
            <a:rect l="l" t="t" r="r" b="b"/>
            <a:pathLst>
              <a:path w="1863725" h="1865629">
                <a:moveTo>
                  <a:pt x="932661" y="1865323"/>
                </a:moveTo>
                <a:lnTo>
                  <a:pt x="884737" y="1864107"/>
                </a:lnTo>
                <a:lnTo>
                  <a:pt x="837434" y="1860499"/>
                </a:lnTo>
                <a:lnTo>
                  <a:pt x="790811" y="1854558"/>
                </a:lnTo>
                <a:lnTo>
                  <a:pt x="744927" y="1846342"/>
                </a:lnTo>
                <a:lnTo>
                  <a:pt x="699842" y="1835911"/>
                </a:lnTo>
                <a:lnTo>
                  <a:pt x="655614" y="1823324"/>
                </a:lnTo>
                <a:lnTo>
                  <a:pt x="612302" y="1808640"/>
                </a:lnTo>
                <a:lnTo>
                  <a:pt x="569965" y="1791917"/>
                </a:lnTo>
                <a:lnTo>
                  <a:pt x="528663" y="1773216"/>
                </a:lnTo>
                <a:lnTo>
                  <a:pt x="488454" y="1752595"/>
                </a:lnTo>
                <a:lnTo>
                  <a:pt x="449398" y="1730112"/>
                </a:lnTo>
                <a:lnTo>
                  <a:pt x="411553" y="1705828"/>
                </a:lnTo>
                <a:lnTo>
                  <a:pt x="374979" y="1679801"/>
                </a:lnTo>
                <a:lnTo>
                  <a:pt x="339735" y="1652090"/>
                </a:lnTo>
                <a:lnTo>
                  <a:pt x="305879" y="1622754"/>
                </a:lnTo>
                <a:lnTo>
                  <a:pt x="273470" y="1591852"/>
                </a:lnTo>
                <a:lnTo>
                  <a:pt x="242569" y="1559444"/>
                </a:lnTo>
                <a:lnTo>
                  <a:pt x="213233" y="1525588"/>
                </a:lnTo>
                <a:lnTo>
                  <a:pt x="185522" y="1490344"/>
                </a:lnTo>
                <a:lnTo>
                  <a:pt x="159495" y="1453769"/>
                </a:lnTo>
                <a:lnTo>
                  <a:pt x="135210" y="1415925"/>
                </a:lnTo>
                <a:lnTo>
                  <a:pt x="112728" y="1376868"/>
                </a:lnTo>
                <a:lnTo>
                  <a:pt x="92107" y="1336660"/>
                </a:lnTo>
                <a:lnTo>
                  <a:pt x="73405" y="1295357"/>
                </a:lnTo>
                <a:lnTo>
                  <a:pt x="56683" y="1253021"/>
                </a:lnTo>
                <a:lnTo>
                  <a:pt x="41999" y="1209709"/>
                </a:lnTo>
                <a:lnTo>
                  <a:pt x="29412" y="1165481"/>
                </a:lnTo>
                <a:lnTo>
                  <a:pt x="18981" y="1120395"/>
                </a:lnTo>
                <a:lnTo>
                  <a:pt x="10737" y="1074289"/>
                </a:lnTo>
                <a:lnTo>
                  <a:pt x="4820" y="1027849"/>
                </a:lnTo>
                <a:lnTo>
                  <a:pt x="1215" y="980586"/>
                </a:lnTo>
                <a:lnTo>
                  <a:pt x="0" y="932661"/>
                </a:lnTo>
                <a:lnTo>
                  <a:pt x="1221" y="884662"/>
                </a:lnTo>
                <a:lnTo>
                  <a:pt x="4830" y="837386"/>
                </a:lnTo>
                <a:lnTo>
                  <a:pt x="10765" y="790811"/>
                </a:lnTo>
                <a:lnTo>
                  <a:pt x="18981" y="744928"/>
                </a:lnTo>
                <a:lnTo>
                  <a:pt x="29412" y="699842"/>
                </a:lnTo>
                <a:lnTo>
                  <a:pt x="41999" y="655614"/>
                </a:lnTo>
                <a:lnTo>
                  <a:pt x="56683" y="612302"/>
                </a:lnTo>
                <a:lnTo>
                  <a:pt x="73405" y="569965"/>
                </a:lnTo>
                <a:lnTo>
                  <a:pt x="92107" y="528663"/>
                </a:lnTo>
                <a:lnTo>
                  <a:pt x="112728" y="488454"/>
                </a:lnTo>
                <a:lnTo>
                  <a:pt x="135210" y="449398"/>
                </a:lnTo>
                <a:lnTo>
                  <a:pt x="159495" y="411553"/>
                </a:lnTo>
                <a:lnTo>
                  <a:pt x="185522" y="374979"/>
                </a:lnTo>
                <a:lnTo>
                  <a:pt x="213233" y="339735"/>
                </a:lnTo>
                <a:lnTo>
                  <a:pt x="242569" y="305879"/>
                </a:lnTo>
                <a:lnTo>
                  <a:pt x="273470" y="273470"/>
                </a:lnTo>
                <a:lnTo>
                  <a:pt x="305879" y="242569"/>
                </a:lnTo>
                <a:lnTo>
                  <a:pt x="339735" y="213233"/>
                </a:lnTo>
                <a:lnTo>
                  <a:pt x="374979" y="185522"/>
                </a:lnTo>
                <a:lnTo>
                  <a:pt x="411553" y="159495"/>
                </a:lnTo>
                <a:lnTo>
                  <a:pt x="449398" y="135210"/>
                </a:lnTo>
                <a:lnTo>
                  <a:pt x="488454" y="112728"/>
                </a:lnTo>
                <a:lnTo>
                  <a:pt x="528663" y="92107"/>
                </a:lnTo>
                <a:lnTo>
                  <a:pt x="569965" y="73405"/>
                </a:lnTo>
                <a:lnTo>
                  <a:pt x="612302" y="56683"/>
                </a:lnTo>
                <a:lnTo>
                  <a:pt x="655614" y="41999"/>
                </a:lnTo>
                <a:lnTo>
                  <a:pt x="699842" y="29412"/>
                </a:lnTo>
                <a:lnTo>
                  <a:pt x="744928" y="18981"/>
                </a:lnTo>
                <a:lnTo>
                  <a:pt x="790811" y="10765"/>
                </a:lnTo>
                <a:lnTo>
                  <a:pt x="837434" y="4824"/>
                </a:lnTo>
                <a:lnTo>
                  <a:pt x="884737" y="1215"/>
                </a:lnTo>
                <a:lnTo>
                  <a:pt x="932661" y="0"/>
                </a:lnTo>
                <a:lnTo>
                  <a:pt x="955062" y="4503"/>
                </a:lnTo>
                <a:lnTo>
                  <a:pt x="973323" y="16798"/>
                </a:lnTo>
                <a:lnTo>
                  <a:pt x="985618" y="35059"/>
                </a:lnTo>
                <a:lnTo>
                  <a:pt x="990122" y="57460"/>
                </a:lnTo>
                <a:lnTo>
                  <a:pt x="985618" y="79861"/>
                </a:lnTo>
                <a:lnTo>
                  <a:pt x="973323" y="98121"/>
                </a:lnTo>
                <a:lnTo>
                  <a:pt x="955062" y="110416"/>
                </a:lnTo>
                <a:lnTo>
                  <a:pt x="932661" y="114920"/>
                </a:lnTo>
                <a:lnTo>
                  <a:pt x="884709" y="116310"/>
                </a:lnTo>
                <a:lnTo>
                  <a:pt x="837474" y="120429"/>
                </a:lnTo>
                <a:lnTo>
                  <a:pt x="791033" y="127199"/>
                </a:lnTo>
                <a:lnTo>
                  <a:pt x="745465" y="136543"/>
                </a:lnTo>
                <a:lnTo>
                  <a:pt x="700846" y="148385"/>
                </a:lnTo>
                <a:lnTo>
                  <a:pt x="657254" y="162646"/>
                </a:lnTo>
                <a:lnTo>
                  <a:pt x="614767" y="179251"/>
                </a:lnTo>
                <a:lnTo>
                  <a:pt x="573462" y="198122"/>
                </a:lnTo>
                <a:lnTo>
                  <a:pt x="533416" y="219182"/>
                </a:lnTo>
                <a:lnTo>
                  <a:pt x="494708" y="242353"/>
                </a:lnTo>
                <a:lnTo>
                  <a:pt x="457414" y="267560"/>
                </a:lnTo>
                <a:lnTo>
                  <a:pt x="421612" y="294723"/>
                </a:lnTo>
                <a:lnTo>
                  <a:pt x="387379" y="323768"/>
                </a:lnTo>
                <a:lnTo>
                  <a:pt x="354793" y="354615"/>
                </a:lnTo>
                <a:lnTo>
                  <a:pt x="323932" y="387189"/>
                </a:lnTo>
                <a:lnTo>
                  <a:pt x="294873" y="421412"/>
                </a:lnTo>
                <a:lnTo>
                  <a:pt x="267693" y="457207"/>
                </a:lnTo>
                <a:lnTo>
                  <a:pt x="242470" y="494497"/>
                </a:lnTo>
                <a:lnTo>
                  <a:pt x="219282" y="533205"/>
                </a:lnTo>
                <a:lnTo>
                  <a:pt x="198205" y="573254"/>
                </a:lnTo>
                <a:lnTo>
                  <a:pt x="179318" y="614567"/>
                </a:lnTo>
                <a:lnTo>
                  <a:pt x="162698" y="657066"/>
                </a:lnTo>
                <a:lnTo>
                  <a:pt x="148422" y="700674"/>
                </a:lnTo>
                <a:lnTo>
                  <a:pt x="136568" y="745315"/>
                </a:lnTo>
                <a:lnTo>
                  <a:pt x="127213" y="790912"/>
                </a:lnTo>
                <a:lnTo>
                  <a:pt x="120431" y="837434"/>
                </a:lnTo>
                <a:lnTo>
                  <a:pt x="116310" y="884737"/>
                </a:lnTo>
                <a:lnTo>
                  <a:pt x="114920" y="932661"/>
                </a:lnTo>
                <a:lnTo>
                  <a:pt x="116310" y="980614"/>
                </a:lnTo>
                <a:lnTo>
                  <a:pt x="120434" y="1027889"/>
                </a:lnTo>
                <a:lnTo>
                  <a:pt x="127199" y="1074289"/>
                </a:lnTo>
                <a:lnTo>
                  <a:pt x="136543" y="1119858"/>
                </a:lnTo>
                <a:lnTo>
                  <a:pt x="148385" y="1164477"/>
                </a:lnTo>
                <a:lnTo>
                  <a:pt x="162646" y="1208068"/>
                </a:lnTo>
                <a:lnTo>
                  <a:pt x="179251" y="1250556"/>
                </a:lnTo>
                <a:lnTo>
                  <a:pt x="198122" y="1291861"/>
                </a:lnTo>
                <a:lnTo>
                  <a:pt x="219182" y="1331906"/>
                </a:lnTo>
                <a:lnTo>
                  <a:pt x="242353" y="1370615"/>
                </a:lnTo>
                <a:lnTo>
                  <a:pt x="267560" y="1407909"/>
                </a:lnTo>
                <a:lnTo>
                  <a:pt x="294723" y="1443711"/>
                </a:lnTo>
                <a:lnTo>
                  <a:pt x="323768" y="1477944"/>
                </a:lnTo>
                <a:lnTo>
                  <a:pt x="354615" y="1510529"/>
                </a:lnTo>
                <a:lnTo>
                  <a:pt x="387189" y="1541391"/>
                </a:lnTo>
                <a:lnTo>
                  <a:pt x="421412" y="1570450"/>
                </a:lnTo>
                <a:lnTo>
                  <a:pt x="457207" y="1597630"/>
                </a:lnTo>
                <a:lnTo>
                  <a:pt x="494497" y="1622852"/>
                </a:lnTo>
                <a:lnTo>
                  <a:pt x="533205" y="1646041"/>
                </a:lnTo>
                <a:lnTo>
                  <a:pt x="573254" y="1667117"/>
                </a:lnTo>
                <a:lnTo>
                  <a:pt x="614567" y="1686005"/>
                </a:lnTo>
                <a:lnTo>
                  <a:pt x="657066" y="1702625"/>
                </a:lnTo>
                <a:lnTo>
                  <a:pt x="700674" y="1716901"/>
                </a:lnTo>
                <a:lnTo>
                  <a:pt x="745315" y="1728755"/>
                </a:lnTo>
                <a:lnTo>
                  <a:pt x="790912" y="1738109"/>
                </a:lnTo>
                <a:lnTo>
                  <a:pt x="837386" y="1744887"/>
                </a:lnTo>
                <a:lnTo>
                  <a:pt x="884662" y="1749011"/>
                </a:lnTo>
                <a:lnTo>
                  <a:pt x="932661" y="1750403"/>
                </a:lnTo>
                <a:lnTo>
                  <a:pt x="1380048" y="1750403"/>
                </a:lnTo>
                <a:lnTo>
                  <a:pt x="1343726" y="1769468"/>
                </a:lnTo>
                <a:lnTo>
                  <a:pt x="1301713" y="1788928"/>
                </a:lnTo>
                <a:lnTo>
                  <a:pt x="1258632" y="1806330"/>
                </a:lnTo>
                <a:lnTo>
                  <a:pt x="1214549" y="1821612"/>
                </a:lnTo>
                <a:lnTo>
                  <a:pt x="1169529" y="1834711"/>
                </a:lnTo>
                <a:lnTo>
                  <a:pt x="1123637" y="1845567"/>
                </a:lnTo>
                <a:lnTo>
                  <a:pt x="1076939" y="1854118"/>
                </a:lnTo>
                <a:lnTo>
                  <a:pt x="1029500" y="1860302"/>
                </a:lnTo>
                <a:lnTo>
                  <a:pt x="981386" y="1864058"/>
                </a:lnTo>
                <a:lnTo>
                  <a:pt x="932661" y="1865323"/>
                </a:lnTo>
                <a:close/>
              </a:path>
              <a:path w="1863725" h="1865629">
                <a:moveTo>
                  <a:pt x="1380048" y="1750403"/>
                </a:moveTo>
                <a:lnTo>
                  <a:pt x="932661" y="1750403"/>
                </a:lnTo>
                <a:lnTo>
                  <a:pt x="980056" y="1749035"/>
                </a:lnTo>
                <a:lnTo>
                  <a:pt x="1026789" y="1744982"/>
                </a:lnTo>
                <a:lnTo>
                  <a:pt x="1072781" y="1738318"/>
                </a:lnTo>
                <a:lnTo>
                  <a:pt x="1117954" y="1729115"/>
                </a:lnTo>
                <a:lnTo>
                  <a:pt x="1162227" y="1717448"/>
                </a:lnTo>
                <a:lnTo>
                  <a:pt x="1205522" y="1703392"/>
                </a:lnTo>
                <a:lnTo>
                  <a:pt x="1247759" y="1687018"/>
                </a:lnTo>
                <a:lnTo>
                  <a:pt x="1288860" y="1668402"/>
                </a:lnTo>
                <a:lnTo>
                  <a:pt x="1328745" y="1647618"/>
                </a:lnTo>
                <a:lnTo>
                  <a:pt x="1367335" y="1624738"/>
                </a:lnTo>
                <a:lnTo>
                  <a:pt x="1404551" y="1599837"/>
                </a:lnTo>
                <a:lnTo>
                  <a:pt x="1440314" y="1572989"/>
                </a:lnTo>
                <a:lnTo>
                  <a:pt x="1474544" y="1544268"/>
                </a:lnTo>
                <a:lnTo>
                  <a:pt x="1507162" y="1513747"/>
                </a:lnTo>
                <a:lnTo>
                  <a:pt x="1538089" y="1481500"/>
                </a:lnTo>
                <a:lnTo>
                  <a:pt x="1567247" y="1447601"/>
                </a:lnTo>
                <a:lnTo>
                  <a:pt x="1594555" y="1412124"/>
                </a:lnTo>
                <a:lnTo>
                  <a:pt x="1619934" y="1375143"/>
                </a:lnTo>
                <a:lnTo>
                  <a:pt x="1643344" y="1336660"/>
                </a:lnTo>
                <a:lnTo>
                  <a:pt x="1664591" y="1296963"/>
                </a:lnTo>
                <a:lnTo>
                  <a:pt x="1683710" y="1255911"/>
                </a:lnTo>
                <a:lnTo>
                  <a:pt x="1700584" y="1213651"/>
                </a:lnTo>
                <a:lnTo>
                  <a:pt x="1715133" y="1170255"/>
                </a:lnTo>
                <a:lnTo>
                  <a:pt x="1727279" y="1125798"/>
                </a:lnTo>
                <a:lnTo>
                  <a:pt x="1736942" y="1080354"/>
                </a:lnTo>
                <a:lnTo>
                  <a:pt x="1744043" y="1033996"/>
                </a:lnTo>
                <a:lnTo>
                  <a:pt x="1748503" y="986798"/>
                </a:lnTo>
                <a:lnTo>
                  <a:pt x="1754469" y="964656"/>
                </a:lnTo>
                <a:lnTo>
                  <a:pt x="1768092" y="947145"/>
                </a:lnTo>
                <a:lnTo>
                  <a:pt x="1787235" y="936045"/>
                </a:lnTo>
                <a:lnTo>
                  <a:pt x="1809762" y="933136"/>
                </a:lnTo>
                <a:lnTo>
                  <a:pt x="1831837" y="939035"/>
                </a:lnTo>
                <a:lnTo>
                  <a:pt x="1849237" y="952547"/>
                </a:lnTo>
                <a:lnTo>
                  <a:pt x="1860315" y="971668"/>
                </a:lnTo>
                <a:lnTo>
                  <a:pt x="1863424" y="994396"/>
                </a:lnTo>
                <a:lnTo>
                  <a:pt x="1858952" y="1042851"/>
                </a:lnTo>
                <a:lnTo>
                  <a:pt x="1852038" y="1090543"/>
                </a:lnTo>
                <a:lnTo>
                  <a:pt x="1842747" y="1137408"/>
                </a:lnTo>
                <a:lnTo>
                  <a:pt x="1831146" y="1183386"/>
                </a:lnTo>
                <a:lnTo>
                  <a:pt x="1817299" y="1228414"/>
                </a:lnTo>
                <a:lnTo>
                  <a:pt x="1801271" y="1272431"/>
                </a:lnTo>
                <a:lnTo>
                  <a:pt x="1783129" y="1315376"/>
                </a:lnTo>
                <a:lnTo>
                  <a:pt x="1762938" y="1357187"/>
                </a:lnTo>
                <a:lnTo>
                  <a:pt x="1740762" y="1397801"/>
                </a:lnTo>
                <a:lnTo>
                  <a:pt x="1716668" y="1437158"/>
                </a:lnTo>
                <a:lnTo>
                  <a:pt x="1690721" y="1475197"/>
                </a:lnTo>
                <a:lnTo>
                  <a:pt x="1662987" y="1511854"/>
                </a:lnTo>
                <a:lnTo>
                  <a:pt x="1633530" y="1547069"/>
                </a:lnTo>
                <a:lnTo>
                  <a:pt x="1602416" y="1580780"/>
                </a:lnTo>
                <a:lnTo>
                  <a:pt x="1569711" y="1612925"/>
                </a:lnTo>
                <a:lnTo>
                  <a:pt x="1535480" y="1643443"/>
                </a:lnTo>
                <a:lnTo>
                  <a:pt x="1499788" y="1672272"/>
                </a:lnTo>
                <a:lnTo>
                  <a:pt x="1462702" y="1699351"/>
                </a:lnTo>
                <a:lnTo>
                  <a:pt x="1424286" y="1724618"/>
                </a:lnTo>
                <a:lnTo>
                  <a:pt x="1384605" y="1748011"/>
                </a:lnTo>
                <a:lnTo>
                  <a:pt x="1380048" y="1750403"/>
                </a:lnTo>
                <a:close/>
              </a:path>
            </a:pathLst>
          </a:custGeom>
          <a:solidFill>
            <a:srgbClr val="BE78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253420" y="2709647"/>
            <a:ext cx="1863725" cy="1865630"/>
          </a:xfrm>
          <a:custGeom>
            <a:avLst/>
            <a:gdLst/>
            <a:ahLst/>
            <a:cxnLst/>
            <a:rect l="l" t="t" r="r" b="b"/>
            <a:pathLst>
              <a:path w="1863725" h="1865629">
                <a:moveTo>
                  <a:pt x="932661" y="1865323"/>
                </a:moveTo>
                <a:lnTo>
                  <a:pt x="884737" y="1864107"/>
                </a:lnTo>
                <a:lnTo>
                  <a:pt x="837434" y="1860499"/>
                </a:lnTo>
                <a:lnTo>
                  <a:pt x="790811" y="1854558"/>
                </a:lnTo>
                <a:lnTo>
                  <a:pt x="744927" y="1846342"/>
                </a:lnTo>
                <a:lnTo>
                  <a:pt x="699842" y="1835911"/>
                </a:lnTo>
                <a:lnTo>
                  <a:pt x="655614" y="1823324"/>
                </a:lnTo>
                <a:lnTo>
                  <a:pt x="612302" y="1808640"/>
                </a:lnTo>
                <a:lnTo>
                  <a:pt x="569965" y="1791917"/>
                </a:lnTo>
                <a:lnTo>
                  <a:pt x="528663" y="1773216"/>
                </a:lnTo>
                <a:lnTo>
                  <a:pt x="488454" y="1752595"/>
                </a:lnTo>
                <a:lnTo>
                  <a:pt x="449398" y="1730112"/>
                </a:lnTo>
                <a:lnTo>
                  <a:pt x="411553" y="1705828"/>
                </a:lnTo>
                <a:lnTo>
                  <a:pt x="374979" y="1679801"/>
                </a:lnTo>
                <a:lnTo>
                  <a:pt x="339735" y="1652090"/>
                </a:lnTo>
                <a:lnTo>
                  <a:pt x="305879" y="1622754"/>
                </a:lnTo>
                <a:lnTo>
                  <a:pt x="273470" y="1591852"/>
                </a:lnTo>
                <a:lnTo>
                  <a:pt x="242569" y="1559444"/>
                </a:lnTo>
                <a:lnTo>
                  <a:pt x="213233" y="1525588"/>
                </a:lnTo>
                <a:lnTo>
                  <a:pt x="185522" y="1490344"/>
                </a:lnTo>
                <a:lnTo>
                  <a:pt x="159495" y="1453769"/>
                </a:lnTo>
                <a:lnTo>
                  <a:pt x="135210" y="1415925"/>
                </a:lnTo>
                <a:lnTo>
                  <a:pt x="112728" y="1376868"/>
                </a:lnTo>
                <a:lnTo>
                  <a:pt x="92107" y="1336660"/>
                </a:lnTo>
                <a:lnTo>
                  <a:pt x="73405" y="1295357"/>
                </a:lnTo>
                <a:lnTo>
                  <a:pt x="56683" y="1253021"/>
                </a:lnTo>
                <a:lnTo>
                  <a:pt x="41999" y="1209709"/>
                </a:lnTo>
                <a:lnTo>
                  <a:pt x="29412" y="1165481"/>
                </a:lnTo>
                <a:lnTo>
                  <a:pt x="18981" y="1120395"/>
                </a:lnTo>
                <a:lnTo>
                  <a:pt x="10737" y="1074289"/>
                </a:lnTo>
                <a:lnTo>
                  <a:pt x="4820" y="1027849"/>
                </a:lnTo>
                <a:lnTo>
                  <a:pt x="1215" y="980586"/>
                </a:lnTo>
                <a:lnTo>
                  <a:pt x="0" y="932661"/>
                </a:lnTo>
                <a:lnTo>
                  <a:pt x="1221" y="884662"/>
                </a:lnTo>
                <a:lnTo>
                  <a:pt x="4830" y="837386"/>
                </a:lnTo>
                <a:lnTo>
                  <a:pt x="10765" y="790811"/>
                </a:lnTo>
                <a:lnTo>
                  <a:pt x="18981" y="744928"/>
                </a:lnTo>
                <a:lnTo>
                  <a:pt x="29412" y="699842"/>
                </a:lnTo>
                <a:lnTo>
                  <a:pt x="41999" y="655614"/>
                </a:lnTo>
                <a:lnTo>
                  <a:pt x="56683" y="612302"/>
                </a:lnTo>
                <a:lnTo>
                  <a:pt x="73405" y="569965"/>
                </a:lnTo>
                <a:lnTo>
                  <a:pt x="92107" y="528663"/>
                </a:lnTo>
                <a:lnTo>
                  <a:pt x="112728" y="488454"/>
                </a:lnTo>
                <a:lnTo>
                  <a:pt x="135210" y="449398"/>
                </a:lnTo>
                <a:lnTo>
                  <a:pt x="159495" y="411553"/>
                </a:lnTo>
                <a:lnTo>
                  <a:pt x="185522" y="374979"/>
                </a:lnTo>
                <a:lnTo>
                  <a:pt x="213233" y="339735"/>
                </a:lnTo>
                <a:lnTo>
                  <a:pt x="242569" y="305879"/>
                </a:lnTo>
                <a:lnTo>
                  <a:pt x="273470" y="273470"/>
                </a:lnTo>
                <a:lnTo>
                  <a:pt x="305879" y="242569"/>
                </a:lnTo>
                <a:lnTo>
                  <a:pt x="339735" y="213233"/>
                </a:lnTo>
                <a:lnTo>
                  <a:pt x="374979" y="185522"/>
                </a:lnTo>
                <a:lnTo>
                  <a:pt x="411553" y="159495"/>
                </a:lnTo>
                <a:lnTo>
                  <a:pt x="449398" y="135210"/>
                </a:lnTo>
                <a:lnTo>
                  <a:pt x="488454" y="112728"/>
                </a:lnTo>
                <a:lnTo>
                  <a:pt x="528663" y="92107"/>
                </a:lnTo>
                <a:lnTo>
                  <a:pt x="569965" y="73405"/>
                </a:lnTo>
                <a:lnTo>
                  <a:pt x="612302" y="56683"/>
                </a:lnTo>
                <a:lnTo>
                  <a:pt x="655614" y="41999"/>
                </a:lnTo>
                <a:lnTo>
                  <a:pt x="699842" y="29412"/>
                </a:lnTo>
                <a:lnTo>
                  <a:pt x="744928" y="18981"/>
                </a:lnTo>
                <a:lnTo>
                  <a:pt x="790811" y="10765"/>
                </a:lnTo>
                <a:lnTo>
                  <a:pt x="837434" y="4824"/>
                </a:lnTo>
                <a:lnTo>
                  <a:pt x="884737" y="1215"/>
                </a:lnTo>
                <a:lnTo>
                  <a:pt x="932661" y="0"/>
                </a:lnTo>
                <a:lnTo>
                  <a:pt x="955062" y="4503"/>
                </a:lnTo>
                <a:lnTo>
                  <a:pt x="973323" y="16798"/>
                </a:lnTo>
                <a:lnTo>
                  <a:pt x="985618" y="35059"/>
                </a:lnTo>
                <a:lnTo>
                  <a:pt x="990122" y="57460"/>
                </a:lnTo>
                <a:lnTo>
                  <a:pt x="985618" y="79861"/>
                </a:lnTo>
                <a:lnTo>
                  <a:pt x="973323" y="98121"/>
                </a:lnTo>
                <a:lnTo>
                  <a:pt x="955062" y="110416"/>
                </a:lnTo>
                <a:lnTo>
                  <a:pt x="932661" y="114920"/>
                </a:lnTo>
                <a:lnTo>
                  <a:pt x="884709" y="116310"/>
                </a:lnTo>
                <a:lnTo>
                  <a:pt x="837474" y="120429"/>
                </a:lnTo>
                <a:lnTo>
                  <a:pt x="791033" y="127199"/>
                </a:lnTo>
                <a:lnTo>
                  <a:pt x="745465" y="136543"/>
                </a:lnTo>
                <a:lnTo>
                  <a:pt x="700846" y="148385"/>
                </a:lnTo>
                <a:lnTo>
                  <a:pt x="657254" y="162646"/>
                </a:lnTo>
                <a:lnTo>
                  <a:pt x="614767" y="179251"/>
                </a:lnTo>
                <a:lnTo>
                  <a:pt x="573462" y="198122"/>
                </a:lnTo>
                <a:lnTo>
                  <a:pt x="533416" y="219182"/>
                </a:lnTo>
                <a:lnTo>
                  <a:pt x="494708" y="242353"/>
                </a:lnTo>
                <a:lnTo>
                  <a:pt x="457414" y="267560"/>
                </a:lnTo>
                <a:lnTo>
                  <a:pt x="421612" y="294723"/>
                </a:lnTo>
                <a:lnTo>
                  <a:pt x="387379" y="323768"/>
                </a:lnTo>
                <a:lnTo>
                  <a:pt x="354793" y="354615"/>
                </a:lnTo>
                <a:lnTo>
                  <a:pt x="323932" y="387189"/>
                </a:lnTo>
                <a:lnTo>
                  <a:pt x="294873" y="421412"/>
                </a:lnTo>
                <a:lnTo>
                  <a:pt x="267693" y="457207"/>
                </a:lnTo>
                <a:lnTo>
                  <a:pt x="242470" y="494497"/>
                </a:lnTo>
                <a:lnTo>
                  <a:pt x="219282" y="533205"/>
                </a:lnTo>
                <a:lnTo>
                  <a:pt x="198205" y="573254"/>
                </a:lnTo>
                <a:lnTo>
                  <a:pt x="179318" y="614567"/>
                </a:lnTo>
                <a:lnTo>
                  <a:pt x="162698" y="657066"/>
                </a:lnTo>
                <a:lnTo>
                  <a:pt x="148422" y="700674"/>
                </a:lnTo>
                <a:lnTo>
                  <a:pt x="136568" y="745315"/>
                </a:lnTo>
                <a:lnTo>
                  <a:pt x="127213" y="790912"/>
                </a:lnTo>
                <a:lnTo>
                  <a:pt x="120431" y="837434"/>
                </a:lnTo>
                <a:lnTo>
                  <a:pt x="116310" y="884737"/>
                </a:lnTo>
                <a:lnTo>
                  <a:pt x="114920" y="932661"/>
                </a:lnTo>
                <a:lnTo>
                  <a:pt x="116310" y="980614"/>
                </a:lnTo>
                <a:lnTo>
                  <a:pt x="120434" y="1027889"/>
                </a:lnTo>
                <a:lnTo>
                  <a:pt x="127199" y="1074289"/>
                </a:lnTo>
                <a:lnTo>
                  <a:pt x="136543" y="1119858"/>
                </a:lnTo>
                <a:lnTo>
                  <a:pt x="148385" y="1164477"/>
                </a:lnTo>
                <a:lnTo>
                  <a:pt x="162646" y="1208068"/>
                </a:lnTo>
                <a:lnTo>
                  <a:pt x="179251" y="1250556"/>
                </a:lnTo>
                <a:lnTo>
                  <a:pt x="198122" y="1291861"/>
                </a:lnTo>
                <a:lnTo>
                  <a:pt x="219182" y="1331906"/>
                </a:lnTo>
                <a:lnTo>
                  <a:pt x="242353" y="1370615"/>
                </a:lnTo>
                <a:lnTo>
                  <a:pt x="267560" y="1407909"/>
                </a:lnTo>
                <a:lnTo>
                  <a:pt x="294723" y="1443711"/>
                </a:lnTo>
                <a:lnTo>
                  <a:pt x="323768" y="1477944"/>
                </a:lnTo>
                <a:lnTo>
                  <a:pt x="354615" y="1510529"/>
                </a:lnTo>
                <a:lnTo>
                  <a:pt x="387189" y="1541391"/>
                </a:lnTo>
                <a:lnTo>
                  <a:pt x="421412" y="1570450"/>
                </a:lnTo>
                <a:lnTo>
                  <a:pt x="457207" y="1597630"/>
                </a:lnTo>
                <a:lnTo>
                  <a:pt x="494497" y="1622852"/>
                </a:lnTo>
                <a:lnTo>
                  <a:pt x="533205" y="1646041"/>
                </a:lnTo>
                <a:lnTo>
                  <a:pt x="573254" y="1667117"/>
                </a:lnTo>
                <a:lnTo>
                  <a:pt x="614567" y="1686005"/>
                </a:lnTo>
                <a:lnTo>
                  <a:pt x="657066" y="1702625"/>
                </a:lnTo>
                <a:lnTo>
                  <a:pt x="700674" y="1716901"/>
                </a:lnTo>
                <a:lnTo>
                  <a:pt x="745315" y="1728755"/>
                </a:lnTo>
                <a:lnTo>
                  <a:pt x="790912" y="1738109"/>
                </a:lnTo>
                <a:lnTo>
                  <a:pt x="837386" y="1744887"/>
                </a:lnTo>
                <a:lnTo>
                  <a:pt x="884662" y="1749011"/>
                </a:lnTo>
                <a:lnTo>
                  <a:pt x="932661" y="1750403"/>
                </a:lnTo>
                <a:lnTo>
                  <a:pt x="1380048" y="1750403"/>
                </a:lnTo>
                <a:lnTo>
                  <a:pt x="1343726" y="1769468"/>
                </a:lnTo>
                <a:lnTo>
                  <a:pt x="1301713" y="1788928"/>
                </a:lnTo>
                <a:lnTo>
                  <a:pt x="1258632" y="1806330"/>
                </a:lnTo>
                <a:lnTo>
                  <a:pt x="1214549" y="1821612"/>
                </a:lnTo>
                <a:lnTo>
                  <a:pt x="1169529" y="1834711"/>
                </a:lnTo>
                <a:lnTo>
                  <a:pt x="1123637" y="1845567"/>
                </a:lnTo>
                <a:lnTo>
                  <a:pt x="1076939" y="1854118"/>
                </a:lnTo>
                <a:lnTo>
                  <a:pt x="1029500" y="1860302"/>
                </a:lnTo>
                <a:lnTo>
                  <a:pt x="981386" y="1864058"/>
                </a:lnTo>
                <a:lnTo>
                  <a:pt x="932661" y="1865323"/>
                </a:lnTo>
                <a:close/>
              </a:path>
              <a:path w="1863725" h="1865629">
                <a:moveTo>
                  <a:pt x="1380048" y="1750403"/>
                </a:moveTo>
                <a:lnTo>
                  <a:pt x="932661" y="1750403"/>
                </a:lnTo>
                <a:lnTo>
                  <a:pt x="980056" y="1749035"/>
                </a:lnTo>
                <a:lnTo>
                  <a:pt x="1026789" y="1744982"/>
                </a:lnTo>
                <a:lnTo>
                  <a:pt x="1072781" y="1738318"/>
                </a:lnTo>
                <a:lnTo>
                  <a:pt x="1117954" y="1729115"/>
                </a:lnTo>
                <a:lnTo>
                  <a:pt x="1162227" y="1717448"/>
                </a:lnTo>
                <a:lnTo>
                  <a:pt x="1205522" y="1703392"/>
                </a:lnTo>
                <a:lnTo>
                  <a:pt x="1247759" y="1687018"/>
                </a:lnTo>
                <a:lnTo>
                  <a:pt x="1288860" y="1668402"/>
                </a:lnTo>
                <a:lnTo>
                  <a:pt x="1328745" y="1647618"/>
                </a:lnTo>
                <a:lnTo>
                  <a:pt x="1367335" y="1624738"/>
                </a:lnTo>
                <a:lnTo>
                  <a:pt x="1404551" y="1599837"/>
                </a:lnTo>
                <a:lnTo>
                  <a:pt x="1440314" y="1572989"/>
                </a:lnTo>
                <a:lnTo>
                  <a:pt x="1474544" y="1544268"/>
                </a:lnTo>
                <a:lnTo>
                  <a:pt x="1507162" y="1513747"/>
                </a:lnTo>
                <a:lnTo>
                  <a:pt x="1538089" y="1481500"/>
                </a:lnTo>
                <a:lnTo>
                  <a:pt x="1567247" y="1447601"/>
                </a:lnTo>
                <a:lnTo>
                  <a:pt x="1594555" y="1412124"/>
                </a:lnTo>
                <a:lnTo>
                  <a:pt x="1619934" y="1375143"/>
                </a:lnTo>
                <a:lnTo>
                  <a:pt x="1643344" y="1336660"/>
                </a:lnTo>
                <a:lnTo>
                  <a:pt x="1664591" y="1296963"/>
                </a:lnTo>
                <a:lnTo>
                  <a:pt x="1683710" y="1255911"/>
                </a:lnTo>
                <a:lnTo>
                  <a:pt x="1700584" y="1213651"/>
                </a:lnTo>
                <a:lnTo>
                  <a:pt x="1715133" y="1170255"/>
                </a:lnTo>
                <a:lnTo>
                  <a:pt x="1727279" y="1125798"/>
                </a:lnTo>
                <a:lnTo>
                  <a:pt x="1736942" y="1080354"/>
                </a:lnTo>
                <a:lnTo>
                  <a:pt x="1744043" y="1033996"/>
                </a:lnTo>
                <a:lnTo>
                  <a:pt x="1748503" y="986798"/>
                </a:lnTo>
                <a:lnTo>
                  <a:pt x="1754469" y="964656"/>
                </a:lnTo>
                <a:lnTo>
                  <a:pt x="1768092" y="947145"/>
                </a:lnTo>
                <a:lnTo>
                  <a:pt x="1787235" y="936045"/>
                </a:lnTo>
                <a:lnTo>
                  <a:pt x="1809762" y="933136"/>
                </a:lnTo>
                <a:lnTo>
                  <a:pt x="1831837" y="939035"/>
                </a:lnTo>
                <a:lnTo>
                  <a:pt x="1849237" y="952547"/>
                </a:lnTo>
                <a:lnTo>
                  <a:pt x="1860315" y="971668"/>
                </a:lnTo>
                <a:lnTo>
                  <a:pt x="1863424" y="994396"/>
                </a:lnTo>
                <a:lnTo>
                  <a:pt x="1858952" y="1042851"/>
                </a:lnTo>
                <a:lnTo>
                  <a:pt x="1852038" y="1090543"/>
                </a:lnTo>
                <a:lnTo>
                  <a:pt x="1842747" y="1137408"/>
                </a:lnTo>
                <a:lnTo>
                  <a:pt x="1831146" y="1183386"/>
                </a:lnTo>
                <a:lnTo>
                  <a:pt x="1817299" y="1228414"/>
                </a:lnTo>
                <a:lnTo>
                  <a:pt x="1801271" y="1272431"/>
                </a:lnTo>
                <a:lnTo>
                  <a:pt x="1783129" y="1315376"/>
                </a:lnTo>
                <a:lnTo>
                  <a:pt x="1762938" y="1357187"/>
                </a:lnTo>
                <a:lnTo>
                  <a:pt x="1740762" y="1397801"/>
                </a:lnTo>
                <a:lnTo>
                  <a:pt x="1716668" y="1437158"/>
                </a:lnTo>
                <a:lnTo>
                  <a:pt x="1690721" y="1475197"/>
                </a:lnTo>
                <a:lnTo>
                  <a:pt x="1662987" y="1511854"/>
                </a:lnTo>
                <a:lnTo>
                  <a:pt x="1633530" y="1547069"/>
                </a:lnTo>
                <a:lnTo>
                  <a:pt x="1602416" y="1580780"/>
                </a:lnTo>
                <a:lnTo>
                  <a:pt x="1569711" y="1612925"/>
                </a:lnTo>
                <a:lnTo>
                  <a:pt x="1535480" y="1643443"/>
                </a:lnTo>
                <a:lnTo>
                  <a:pt x="1499788" y="1672272"/>
                </a:lnTo>
                <a:lnTo>
                  <a:pt x="1462702" y="1699351"/>
                </a:lnTo>
                <a:lnTo>
                  <a:pt x="1424286" y="1724618"/>
                </a:lnTo>
                <a:lnTo>
                  <a:pt x="1384605" y="1748011"/>
                </a:lnTo>
                <a:lnTo>
                  <a:pt x="1380048" y="1750403"/>
                </a:lnTo>
                <a:close/>
              </a:path>
            </a:pathLst>
          </a:custGeom>
          <a:solidFill>
            <a:srgbClr val="40B8F5">
              <a:alpha val="50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253420" y="2709647"/>
            <a:ext cx="1863424" cy="1865323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749272" y="2504968"/>
            <a:ext cx="873760" cy="16541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0650" spc="-2590" dirty="0">
                <a:solidFill>
                  <a:srgbClr val="40B8F5"/>
                </a:solidFill>
                <a:latin typeface="Arial"/>
                <a:cs typeface="Arial"/>
              </a:rPr>
              <a:t>0</a:t>
            </a:r>
            <a:r>
              <a:rPr sz="10650" spc="-2585" dirty="0">
                <a:solidFill>
                  <a:srgbClr val="40B8F5"/>
                </a:solidFill>
                <a:latin typeface="Arial"/>
                <a:cs typeface="Arial"/>
              </a:rPr>
              <a:t>1</a:t>
            </a:r>
            <a:endParaRPr sz="1065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314449" y="5458490"/>
            <a:ext cx="123825" cy="123824"/>
          </a:xfrm>
          <a:prstGeom prst="rect">
            <a:avLst/>
          </a:prstGeom>
          <a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314449" y="6563390"/>
            <a:ext cx="123825" cy="123824"/>
          </a:xfrm>
          <a:prstGeom prst="rect">
            <a:avLst/>
          </a:prstGeom>
          <a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314449" y="7115840"/>
            <a:ext cx="123825" cy="123824"/>
          </a:xfrm>
          <a:prstGeom prst="rect">
            <a:avLst/>
          </a:prstGeom>
          <a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314449" y="8773190"/>
            <a:ext cx="123825" cy="123824"/>
          </a:xfrm>
          <a:prstGeom prst="rect">
            <a:avLst/>
          </a:prstGeom>
          <a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601936" y="5143256"/>
            <a:ext cx="15184119" cy="444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34300"/>
              </a:lnSpc>
              <a:spcBef>
                <a:spcPts val="95"/>
              </a:spcBef>
            </a:pPr>
            <a:r>
              <a:rPr sz="2700" spc="-5" dirty="0">
                <a:solidFill>
                  <a:srgbClr val="FFFFFF"/>
                </a:solidFill>
                <a:latin typeface="Lucida Sans Unicode"/>
                <a:cs typeface="Lucida Sans Unicode"/>
              </a:rPr>
              <a:t>Visually </a:t>
            </a:r>
            <a:r>
              <a:rPr sz="2700" spc="70" dirty="0">
                <a:solidFill>
                  <a:srgbClr val="FFFFFF"/>
                </a:solidFill>
                <a:latin typeface="Lucida Sans Unicode"/>
                <a:cs typeface="Lucida Sans Unicode"/>
              </a:rPr>
              <a:t>impaired </a:t>
            </a:r>
            <a:r>
              <a:rPr sz="2700" spc="10" dirty="0">
                <a:solidFill>
                  <a:srgbClr val="FFFFFF"/>
                </a:solidFill>
                <a:latin typeface="Lucida Sans Unicode"/>
                <a:cs typeface="Lucida Sans Unicode"/>
              </a:rPr>
              <a:t>individuals </a:t>
            </a:r>
            <a:r>
              <a:rPr sz="2700" spc="20" dirty="0">
                <a:solidFill>
                  <a:srgbClr val="FFFFFF"/>
                </a:solidFill>
                <a:latin typeface="Lucida Sans Unicode"/>
                <a:cs typeface="Lucida Sans Unicode"/>
              </a:rPr>
              <a:t>struggle </a:t>
            </a:r>
            <a:r>
              <a:rPr sz="270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with </a:t>
            </a:r>
            <a:r>
              <a:rPr sz="2700" spc="60" dirty="0">
                <a:solidFill>
                  <a:srgbClr val="FFFFFF"/>
                </a:solidFill>
                <a:latin typeface="Lucida Sans Unicode"/>
                <a:cs typeface="Lucida Sans Unicode"/>
              </a:rPr>
              <a:t>social </a:t>
            </a:r>
            <a:r>
              <a:rPr sz="2700" spc="30" dirty="0">
                <a:solidFill>
                  <a:srgbClr val="FFFFFF"/>
                </a:solidFill>
                <a:latin typeface="Lucida Sans Unicode"/>
                <a:cs typeface="Lucida Sans Unicode"/>
              </a:rPr>
              <a:t>interactions </a:t>
            </a:r>
            <a:r>
              <a:rPr sz="2700" spc="114" dirty="0">
                <a:solidFill>
                  <a:srgbClr val="FFFFFF"/>
                </a:solidFill>
                <a:latin typeface="Lucida Sans Unicode"/>
                <a:cs typeface="Lucida Sans Unicode"/>
              </a:rPr>
              <a:t>due </a:t>
            </a:r>
            <a:r>
              <a:rPr sz="2700" spc="15" dirty="0">
                <a:solidFill>
                  <a:srgbClr val="FFFFFF"/>
                </a:solidFill>
                <a:latin typeface="Lucida Sans Unicode"/>
                <a:cs typeface="Lucida Sans Unicode"/>
              </a:rPr>
              <a:t>to </a:t>
            </a:r>
            <a:r>
              <a:rPr sz="2700" spc="185" dirty="0">
                <a:solidFill>
                  <a:srgbClr val="FFFFFF"/>
                </a:solidFill>
                <a:latin typeface="Lucida Sans Unicode"/>
                <a:cs typeface="Lucida Sans Unicode"/>
              </a:rPr>
              <a:t>an </a:t>
            </a:r>
            <a:r>
              <a:rPr sz="2700" spc="-15" dirty="0">
                <a:solidFill>
                  <a:srgbClr val="FFFFFF"/>
                </a:solidFill>
                <a:latin typeface="Lucida Sans Unicode"/>
                <a:cs typeface="Lucida Sans Unicode"/>
              </a:rPr>
              <a:t>inability </a:t>
            </a:r>
            <a:r>
              <a:rPr sz="2700" spc="15" dirty="0">
                <a:solidFill>
                  <a:srgbClr val="FFFFFF"/>
                </a:solidFill>
                <a:latin typeface="Lucida Sans Unicode"/>
                <a:cs typeface="Lucida Sans Unicode"/>
              </a:rPr>
              <a:t>to  </a:t>
            </a:r>
            <a:r>
              <a:rPr sz="2700" spc="90" dirty="0">
                <a:solidFill>
                  <a:srgbClr val="FFFFFF"/>
                </a:solidFill>
                <a:latin typeface="Lucida Sans Unicode"/>
                <a:cs typeface="Lucida Sans Unicode"/>
              </a:rPr>
              <a:t>perceive </a:t>
            </a:r>
            <a:r>
              <a:rPr sz="2700" spc="85" dirty="0">
                <a:solidFill>
                  <a:srgbClr val="FFFFFF"/>
                </a:solidFill>
                <a:latin typeface="Lucida Sans Unicode"/>
                <a:cs typeface="Lucida Sans Unicode"/>
              </a:rPr>
              <a:t>facial</a:t>
            </a:r>
            <a:r>
              <a:rPr sz="2700" spc="-32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-40" dirty="0">
                <a:solidFill>
                  <a:srgbClr val="FFFFFF"/>
                </a:solidFill>
                <a:latin typeface="Lucida Sans Unicode"/>
                <a:cs typeface="Lucida Sans Unicode"/>
              </a:rPr>
              <a:t>expressions.</a:t>
            </a:r>
            <a:endParaRPr sz="2700" dirty="0">
              <a:latin typeface="Lucida Sans Unicode"/>
              <a:cs typeface="Lucida Sans Unicode"/>
            </a:endParaRPr>
          </a:p>
          <a:p>
            <a:pPr marL="12700" algn="just">
              <a:lnSpc>
                <a:spcPct val="100000"/>
              </a:lnSpc>
              <a:spcBef>
                <a:spcPts val="1110"/>
              </a:spcBef>
            </a:pPr>
            <a:r>
              <a:rPr sz="2700" spc="-105" dirty="0">
                <a:solidFill>
                  <a:srgbClr val="FFFFFF"/>
                </a:solidFill>
                <a:latin typeface="Lucida Sans Unicode"/>
                <a:cs typeface="Lucida Sans Unicode"/>
              </a:rPr>
              <a:t>This</a:t>
            </a:r>
            <a:r>
              <a:rPr sz="2700" spc="-11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-5" dirty="0">
                <a:solidFill>
                  <a:srgbClr val="FFFFFF"/>
                </a:solidFill>
                <a:latin typeface="Lucida Sans Unicode"/>
                <a:cs typeface="Lucida Sans Unicode"/>
              </a:rPr>
              <a:t>limitation</a:t>
            </a:r>
            <a:r>
              <a:rPr sz="2700" spc="-11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215" dirty="0">
                <a:solidFill>
                  <a:srgbClr val="FFFFFF"/>
                </a:solidFill>
                <a:latin typeface="Lucida Sans Unicode"/>
                <a:cs typeface="Lucida Sans Unicode"/>
              </a:rPr>
              <a:t>can</a:t>
            </a:r>
            <a:r>
              <a:rPr sz="2700" spc="-11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120" dirty="0">
                <a:solidFill>
                  <a:srgbClr val="FFFFFF"/>
                </a:solidFill>
                <a:latin typeface="Lucida Sans Unicode"/>
                <a:cs typeface="Lucida Sans Unicode"/>
              </a:rPr>
              <a:t>lead</a:t>
            </a:r>
            <a:r>
              <a:rPr sz="2700" spc="-11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15" dirty="0">
                <a:solidFill>
                  <a:srgbClr val="FFFFFF"/>
                </a:solidFill>
                <a:latin typeface="Lucida Sans Unicode"/>
                <a:cs typeface="Lucida Sans Unicode"/>
              </a:rPr>
              <a:t>to</a:t>
            </a:r>
            <a:r>
              <a:rPr sz="2700" spc="-11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45" dirty="0">
                <a:solidFill>
                  <a:srgbClr val="FFFFFF"/>
                </a:solidFill>
                <a:latin typeface="Lucida Sans Unicode"/>
                <a:cs typeface="Lucida Sans Unicode"/>
              </a:rPr>
              <a:t>misunderstandings</a:t>
            </a:r>
            <a:r>
              <a:rPr sz="2700" spc="-11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165" dirty="0">
                <a:solidFill>
                  <a:srgbClr val="FFFFFF"/>
                </a:solidFill>
                <a:latin typeface="Lucida Sans Unicode"/>
                <a:cs typeface="Lucida Sans Unicode"/>
              </a:rPr>
              <a:t>and</a:t>
            </a:r>
            <a:r>
              <a:rPr sz="2700" spc="-11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95" dirty="0">
                <a:solidFill>
                  <a:srgbClr val="FFFFFF"/>
                </a:solidFill>
                <a:latin typeface="Lucida Sans Unicode"/>
                <a:cs typeface="Lucida Sans Unicode"/>
              </a:rPr>
              <a:t>increased</a:t>
            </a:r>
            <a:r>
              <a:rPr sz="2700" spc="-11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60" dirty="0">
                <a:solidFill>
                  <a:srgbClr val="FFFFFF"/>
                </a:solidFill>
                <a:latin typeface="Lucida Sans Unicode"/>
                <a:cs typeface="Lucida Sans Unicode"/>
              </a:rPr>
              <a:t>social</a:t>
            </a:r>
            <a:r>
              <a:rPr sz="2700" spc="-11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-40" dirty="0">
                <a:solidFill>
                  <a:srgbClr val="FFFFFF"/>
                </a:solidFill>
                <a:latin typeface="Lucida Sans Unicode"/>
                <a:cs typeface="Lucida Sans Unicode"/>
              </a:rPr>
              <a:t>isolation.</a:t>
            </a:r>
            <a:endParaRPr sz="2700" dirty="0">
              <a:latin typeface="Lucida Sans Unicode"/>
              <a:cs typeface="Lucida Sans Unicode"/>
            </a:endParaRPr>
          </a:p>
          <a:p>
            <a:pPr marL="12700" marR="5080" algn="just">
              <a:lnSpc>
                <a:spcPts val="4350"/>
              </a:lnSpc>
              <a:spcBef>
                <a:spcPts val="330"/>
              </a:spcBef>
            </a:pPr>
            <a:r>
              <a:rPr sz="2700" spc="-30" dirty="0">
                <a:solidFill>
                  <a:srgbClr val="FFFFFF"/>
                </a:solidFill>
                <a:latin typeface="Lucida Sans Unicode"/>
                <a:cs typeface="Lucida Sans Unicode"/>
              </a:rPr>
              <a:t>An </a:t>
            </a:r>
            <a:r>
              <a:rPr sz="2700" spc="90" dirty="0">
                <a:solidFill>
                  <a:srgbClr val="FFFFFF"/>
                </a:solidFill>
                <a:latin typeface="Lucida Sans Unicode"/>
                <a:cs typeface="Lucida Sans Unicode"/>
              </a:rPr>
              <a:t>estimated </a:t>
            </a:r>
            <a:r>
              <a:rPr sz="2700" spc="-225" dirty="0">
                <a:solidFill>
                  <a:srgbClr val="FFFFFF"/>
                </a:solidFill>
                <a:latin typeface="Lucida Sans Unicode"/>
                <a:cs typeface="Lucida Sans Unicode"/>
              </a:rPr>
              <a:t>2.2 </a:t>
            </a:r>
            <a:r>
              <a:rPr sz="2700" spc="-60" dirty="0">
                <a:solidFill>
                  <a:srgbClr val="FFFFFF"/>
                </a:solidFill>
                <a:latin typeface="Lucida Sans Unicode"/>
                <a:cs typeface="Lucida Sans Unicode"/>
              </a:rPr>
              <a:t>billion </a:t>
            </a:r>
            <a:r>
              <a:rPr sz="2700" spc="85" dirty="0">
                <a:solidFill>
                  <a:srgbClr val="FFFFFF"/>
                </a:solidFill>
                <a:latin typeface="Lucida Sans Unicode"/>
                <a:cs typeface="Lucida Sans Unicode"/>
              </a:rPr>
              <a:t>people </a:t>
            </a:r>
            <a:r>
              <a:rPr sz="2700" spc="30" dirty="0">
                <a:solidFill>
                  <a:srgbClr val="FFFFFF"/>
                </a:solidFill>
                <a:latin typeface="Lucida Sans Unicode"/>
                <a:cs typeface="Lucida Sans Unicode"/>
              </a:rPr>
              <a:t>globally </a:t>
            </a:r>
            <a:r>
              <a:rPr sz="2700" spc="-15" dirty="0">
                <a:solidFill>
                  <a:srgbClr val="FFFFFF"/>
                </a:solidFill>
                <a:latin typeface="Lucida Sans Unicode"/>
                <a:cs typeface="Lucida Sans Unicode"/>
              </a:rPr>
              <a:t>live </a:t>
            </a:r>
            <a:r>
              <a:rPr sz="270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with </a:t>
            </a:r>
            <a:r>
              <a:rPr sz="2700" spc="125" dirty="0">
                <a:solidFill>
                  <a:srgbClr val="FFFFFF"/>
                </a:solidFill>
                <a:latin typeface="Lucida Sans Unicode"/>
                <a:cs typeface="Lucida Sans Unicode"/>
              </a:rPr>
              <a:t>some </a:t>
            </a:r>
            <a:r>
              <a:rPr sz="2700" spc="20" dirty="0">
                <a:solidFill>
                  <a:srgbClr val="FFFFFF"/>
                </a:solidFill>
                <a:latin typeface="Lucida Sans Unicode"/>
                <a:cs typeface="Lucida Sans Unicode"/>
              </a:rPr>
              <a:t>form </a:t>
            </a:r>
            <a:r>
              <a:rPr sz="2700" spc="-20" dirty="0">
                <a:solidFill>
                  <a:srgbClr val="FFFFFF"/>
                </a:solidFill>
                <a:latin typeface="Lucida Sans Unicode"/>
                <a:cs typeface="Lucida Sans Unicode"/>
              </a:rPr>
              <a:t>of vision </a:t>
            </a:r>
            <a:r>
              <a:rPr sz="2700" spc="65" dirty="0">
                <a:solidFill>
                  <a:srgbClr val="FFFFFF"/>
                </a:solidFill>
                <a:latin typeface="Lucida Sans Unicode"/>
                <a:cs typeface="Lucida Sans Unicode"/>
              </a:rPr>
              <a:t>impairment </a:t>
            </a:r>
            <a:r>
              <a:rPr sz="2700" spc="-25" dirty="0">
                <a:solidFill>
                  <a:srgbClr val="FFFFFF"/>
                </a:solidFill>
                <a:latin typeface="Lucida Sans Unicode"/>
                <a:cs typeface="Lucida Sans Unicode"/>
              </a:rPr>
              <a:t>or  </a:t>
            </a:r>
            <a:r>
              <a:rPr sz="2700" spc="-20" dirty="0">
                <a:solidFill>
                  <a:srgbClr val="FFFFFF"/>
                </a:solidFill>
                <a:latin typeface="Lucida Sans Unicode"/>
                <a:cs typeface="Lucida Sans Unicode"/>
              </a:rPr>
              <a:t>blindness, </a:t>
            </a:r>
            <a:r>
              <a:rPr sz="270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highlighting </a:t>
            </a:r>
            <a:r>
              <a:rPr sz="2700" spc="55" dirty="0">
                <a:solidFill>
                  <a:srgbClr val="FFFFFF"/>
                </a:solidFill>
                <a:latin typeface="Lucida Sans Unicode"/>
                <a:cs typeface="Lucida Sans Unicode"/>
              </a:rPr>
              <a:t>the </a:t>
            </a:r>
            <a:r>
              <a:rPr sz="2700" spc="90" dirty="0">
                <a:solidFill>
                  <a:srgbClr val="FFFFFF"/>
                </a:solidFill>
                <a:latin typeface="Lucida Sans Unicode"/>
                <a:cs typeface="Lucida Sans Unicode"/>
              </a:rPr>
              <a:t>widespread </a:t>
            </a:r>
            <a:r>
              <a:rPr sz="2700" spc="110" dirty="0">
                <a:solidFill>
                  <a:srgbClr val="FFFFFF"/>
                </a:solidFill>
                <a:latin typeface="Lucida Sans Unicode"/>
                <a:cs typeface="Lucida Sans Unicode"/>
              </a:rPr>
              <a:t>prevalence </a:t>
            </a:r>
            <a:r>
              <a:rPr sz="2700" spc="165" dirty="0">
                <a:solidFill>
                  <a:srgbClr val="FFFFFF"/>
                </a:solidFill>
                <a:latin typeface="Lucida Sans Unicode"/>
                <a:cs typeface="Lucida Sans Unicode"/>
              </a:rPr>
              <a:t>and </a:t>
            </a:r>
            <a:r>
              <a:rPr sz="2700" spc="30" dirty="0">
                <a:solidFill>
                  <a:srgbClr val="FFFFFF"/>
                </a:solidFill>
                <a:latin typeface="Lucida Sans Unicode"/>
                <a:cs typeface="Lucida Sans Unicode"/>
              </a:rPr>
              <a:t>profound </a:t>
            </a:r>
            <a:r>
              <a:rPr sz="2700" spc="130" dirty="0">
                <a:solidFill>
                  <a:srgbClr val="FFFFFF"/>
                </a:solidFill>
                <a:latin typeface="Lucida Sans Unicode"/>
                <a:cs typeface="Lucida Sans Unicode"/>
              </a:rPr>
              <a:t>impact </a:t>
            </a:r>
            <a:r>
              <a:rPr sz="2700" spc="-20" dirty="0">
                <a:solidFill>
                  <a:srgbClr val="FFFFFF"/>
                </a:solidFill>
                <a:latin typeface="Lucida Sans Unicode"/>
                <a:cs typeface="Lucida Sans Unicode"/>
              </a:rPr>
              <a:t>of </a:t>
            </a:r>
            <a:r>
              <a:rPr sz="2700" spc="20" dirty="0">
                <a:solidFill>
                  <a:srgbClr val="FFFFFF"/>
                </a:solidFill>
                <a:latin typeface="Lucida Sans Unicode"/>
                <a:cs typeface="Lucida Sans Unicode"/>
              </a:rPr>
              <a:t>visual  </a:t>
            </a:r>
            <a:r>
              <a:rPr sz="2700" spc="25" dirty="0">
                <a:solidFill>
                  <a:srgbClr val="FFFFFF"/>
                </a:solidFill>
                <a:latin typeface="Lucida Sans Unicode"/>
                <a:cs typeface="Lucida Sans Unicode"/>
              </a:rPr>
              <a:t>impairment.</a:t>
            </a:r>
            <a:endParaRPr sz="2700" dirty="0">
              <a:latin typeface="Lucida Sans Unicode"/>
              <a:cs typeface="Lucida Sans Unicode"/>
            </a:endParaRPr>
          </a:p>
          <a:p>
            <a:pPr marL="12700" marR="5080" algn="just">
              <a:lnSpc>
                <a:spcPts val="4350"/>
              </a:lnSpc>
            </a:pPr>
            <a:r>
              <a:rPr sz="2700" spc="5" dirty="0">
                <a:solidFill>
                  <a:srgbClr val="FFFFFF"/>
                </a:solidFill>
                <a:latin typeface="Lucida Sans Unicode"/>
                <a:cs typeface="Lucida Sans Unicode"/>
              </a:rPr>
              <a:t>Recognizing </a:t>
            </a:r>
            <a:r>
              <a:rPr sz="2700" spc="55" dirty="0">
                <a:solidFill>
                  <a:srgbClr val="FFFFFF"/>
                </a:solidFill>
                <a:latin typeface="Lucida Sans Unicode"/>
                <a:cs typeface="Lucida Sans Unicode"/>
              </a:rPr>
              <a:t>the significance </a:t>
            </a:r>
            <a:r>
              <a:rPr sz="2700" spc="-20" dirty="0">
                <a:solidFill>
                  <a:srgbClr val="FFFFFF"/>
                </a:solidFill>
                <a:latin typeface="Lucida Sans Unicode"/>
                <a:cs typeface="Lucida Sans Unicode"/>
              </a:rPr>
              <a:t>of </a:t>
            </a:r>
            <a:r>
              <a:rPr sz="2700" spc="-45" dirty="0">
                <a:solidFill>
                  <a:srgbClr val="FFFFFF"/>
                </a:solidFill>
                <a:latin typeface="Lucida Sans Unicode"/>
                <a:cs typeface="Lucida Sans Unicode"/>
              </a:rPr>
              <a:t>this </a:t>
            </a:r>
            <a:r>
              <a:rPr sz="2700" spc="10" dirty="0">
                <a:solidFill>
                  <a:srgbClr val="FFFFFF"/>
                </a:solidFill>
                <a:latin typeface="Lucida Sans Unicode"/>
                <a:cs typeface="Lucida Sans Unicode"/>
              </a:rPr>
              <a:t>issue </a:t>
            </a:r>
            <a:r>
              <a:rPr sz="2700" spc="-80" dirty="0">
                <a:solidFill>
                  <a:srgbClr val="FFFFFF"/>
                </a:solidFill>
                <a:latin typeface="Lucida Sans Unicode"/>
                <a:cs typeface="Lucida Sans Unicode"/>
              </a:rPr>
              <a:t>is </a:t>
            </a:r>
            <a:r>
              <a:rPr sz="2700" spc="40" dirty="0">
                <a:solidFill>
                  <a:srgbClr val="FFFFFF"/>
                </a:solidFill>
                <a:latin typeface="Lucida Sans Unicode"/>
                <a:cs typeface="Lucida Sans Unicode"/>
              </a:rPr>
              <a:t>essential </a:t>
            </a:r>
            <a:r>
              <a:rPr sz="2700" spc="15" dirty="0">
                <a:solidFill>
                  <a:srgbClr val="FFFFFF"/>
                </a:solidFill>
                <a:latin typeface="Lucida Sans Unicode"/>
                <a:cs typeface="Lucida Sans Unicode"/>
              </a:rPr>
              <a:t>to </a:t>
            </a:r>
            <a:r>
              <a:rPr sz="2700" spc="60" dirty="0">
                <a:solidFill>
                  <a:srgbClr val="FFFFFF"/>
                </a:solidFill>
                <a:latin typeface="Lucida Sans Unicode"/>
                <a:cs typeface="Lucida Sans Unicode"/>
              </a:rPr>
              <a:t>mitigate </a:t>
            </a:r>
            <a:r>
              <a:rPr sz="2700" spc="110" dirty="0">
                <a:solidFill>
                  <a:srgbClr val="FFFFFF"/>
                </a:solidFill>
                <a:latin typeface="Lucida Sans Unicode"/>
                <a:cs typeface="Lucida Sans Unicode"/>
              </a:rPr>
              <a:t>adverse </a:t>
            </a:r>
            <a:r>
              <a:rPr sz="2700" spc="50" dirty="0">
                <a:solidFill>
                  <a:srgbClr val="FFFFFF"/>
                </a:solidFill>
                <a:latin typeface="Lucida Sans Unicode"/>
                <a:cs typeface="Lucida Sans Unicode"/>
              </a:rPr>
              <a:t>effects </a:t>
            </a:r>
            <a:r>
              <a:rPr sz="2700" spc="60" dirty="0">
                <a:solidFill>
                  <a:srgbClr val="FFFFFF"/>
                </a:solidFill>
                <a:latin typeface="Lucida Sans Unicode"/>
                <a:cs typeface="Lucida Sans Unicode"/>
              </a:rPr>
              <a:t>on  </a:t>
            </a:r>
            <a:r>
              <a:rPr sz="2700" spc="95" dirty="0">
                <a:solidFill>
                  <a:srgbClr val="FFFFFF"/>
                </a:solidFill>
                <a:latin typeface="Lucida Sans Unicode"/>
                <a:cs typeface="Lucida Sans Unicode"/>
              </a:rPr>
              <a:t>mental</a:t>
            </a:r>
            <a:r>
              <a:rPr sz="2700" spc="-11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60" dirty="0">
                <a:solidFill>
                  <a:srgbClr val="FFFFFF"/>
                </a:solidFill>
                <a:latin typeface="Lucida Sans Unicode"/>
                <a:cs typeface="Lucida Sans Unicode"/>
              </a:rPr>
              <a:t>health</a:t>
            </a:r>
            <a:r>
              <a:rPr sz="2700" spc="-11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165" dirty="0">
                <a:solidFill>
                  <a:srgbClr val="FFFFFF"/>
                </a:solidFill>
                <a:latin typeface="Lucida Sans Unicode"/>
                <a:cs typeface="Lucida Sans Unicode"/>
              </a:rPr>
              <a:t>and</a:t>
            </a:r>
            <a:r>
              <a:rPr sz="2700" spc="-11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60" dirty="0">
                <a:solidFill>
                  <a:srgbClr val="FFFFFF"/>
                </a:solidFill>
                <a:latin typeface="Lucida Sans Unicode"/>
                <a:cs typeface="Lucida Sans Unicode"/>
              </a:rPr>
              <a:t>social</a:t>
            </a:r>
            <a:r>
              <a:rPr sz="2700" spc="-11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30" dirty="0">
                <a:solidFill>
                  <a:srgbClr val="FFFFFF"/>
                </a:solidFill>
                <a:latin typeface="Lucida Sans Unicode"/>
                <a:cs typeface="Lucida Sans Unicode"/>
              </a:rPr>
              <a:t>interactions</a:t>
            </a:r>
            <a:r>
              <a:rPr sz="2700" spc="-11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165" dirty="0">
                <a:solidFill>
                  <a:srgbClr val="FFFFFF"/>
                </a:solidFill>
                <a:latin typeface="Lucida Sans Unicode"/>
                <a:cs typeface="Lucida Sans Unicode"/>
              </a:rPr>
              <a:t>among</a:t>
            </a:r>
            <a:r>
              <a:rPr sz="2700" spc="-11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5" dirty="0">
                <a:solidFill>
                  <a:srgbClr val="FFFFFF"/>
                </a:solidFill>
                <a:latin typeface="Lucida Sans Unicode"/>
                <a:cs typeface="Lucida Sans Unicode"/>
              </a:rPr>
              <a:t>visually</a:t>
            </a:r>
            <a:r>
              <a:rPr sz="2700" spc="-11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70" dirty="0">
                <a:solidFill>
                  <a:srgbClr val="FFFFFF"/>
                </a:solidFill>
                <a:latin typeface="Lucida Sans Unicode"/>
                <a:cs typeface="Lucida Sans Unicode"/>
              </a:rPr>
              <a:t>impaired</a:t>
            </a:r>
            <a:r>
              <a:rPr sz="2700" spc="-11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-25" dirty="0">
                <a:solidFill>
                  <a:srgbClr val="FFFFFF"/>
                </a:solidFill>
                <a:latin typeface="Lucida Sans Unicode"/>
                <a:cs typeface="Lucida Sans Unicode"/>
              </a:rPr>
              <a:t>individuals.</a:t>
            </a:r>
            <a:endParaRPr sz="2700" dirty="0">
              <a:latin typeface="Lucida Sans Unicode"/>
              <a:cs typeface="Lucida Sans Unicode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3675355" y="4030104"/>
            <a:ext cx="4073525" cy="19050"/>
          </a:xfrm>
          <a:custGeom>
            <a:avLst/>
            <a:gdLst/>
            <a:ahLst/>
            <a:cxnLst/>
            <a:rect l="l" t="t" r="r" b="b"/>
            <a:pathLst>
              <a:path w="4073525" h="19050">
                <a:moveTo>
                  <a:pt x="0" y="19049"/>
                </a:moveTo>
                <a:lnTo>
                  <a:pt x="4073056" y="0"/>
                </a:lnTo>
              </a:path>
            </a:pathLst>
          </a:custGeom>
          <a:ln w="380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9">
            <a:extLst>
              <a:ext uri="{FF2B5EF4-FFF2-40B4-BE49-F238E27FC236}">
                <a16:creationId xmlns:a16="http://schemas.microsoft.com/office/drawing/2014/main" id="{8124F23A-535B-35C5-0229-AC9E151EBCF3}"/>
              </a:ext>
            </a:extLst>
          </p:cNvPr>
          <p:cNvSpPr txBox="1"/>
          <p:nvPr/>
        </p:nvSpPr>
        <p:spPr>
          <a:xfrm>
            <a:off x="2057400" y="3390900"/>
            <a:ext cx="6463873" cy="45461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4000" marR="247015" indent="-635" algn="ctr">
              <a:lnSpc>
                <a:spcPct val="117400"/>
              </a:lnSpc>
              <a:spcBef>
                <a:spcPts val="95"/>
              </a:spcBef>
              <a:tabLst>
                <a:tab pos="3333115" algn="l"/>
                <a:tab pos="4366260" algn="l"/>
              </a:tabLst>
            </a:pPr>
            <a:r>
              <a:rPr lang="en-US" sz="2550" spc="180" dirty="0">
                <a:solidFill>
                  <a:srgbClr val="FFFFFF"/>
                </a:solidFill>
                <a:latin typeface="Lucida Sans Unicode"/>
                <a:cs typeface="Lucida Sans Unicode"/>
              </a:rPr>
              <a:t>NEED STATEMENT</a:t>
            </a:r>
            <a:endParaRPr lang="en-US" sz="2550" spc="-215" dirty="0">
              <a:solidFill>
                <a:srgbClr val="FFFFFF"/>
              </a:solidFill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7999" cy="10286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002917" y="0"/>
            <a:ext cx="8285082" cy="6700504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636180"/>
            <a:ext cx="4199736" cy="5650819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12063" y="0"/>
            <a:ext cx="10847831" cy="3797807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29477" y="2585704"/>
            <a:ext cx="2113280" cy="2108200"/>
          </a:xfrm>
          <a:custGeom>
            <a:avLst/>
            <a:gdLst/>
            <a:ahLst/>
            <a:cxnLst/>
            <a:rect l="l" t="t" r="r" b="b"/>
            <a:pathLst>
              <a:path w="2113280" h="2108200">
                <a:moveTo>
                  <a:pt x="1292115" y="25399"/>
                </a:moveTo>
                <a:lnTo>
                  <a:pt x="821095" y="25399"/>
                </a:lnTo>
                <a:lnTo>
                  <a:pt x="913413" y="0"/>
                </a:lnTo>
                <a:lnTo>
                  <a:pt x="1199797" y="0"/>
                </a:lnTo>
                <a:lnTo>
                  <a:pt x="1292115" y="25399"/>
                </a:lnTo>
                <a:close/>
              </a:path>
              <a:path w="2113280" h="2108200">
                <a:moveTo>
                  <a:pt x="1246302" y="2095499"/>
                </a:moveTo>
                <a:lnTo>
                  <a:pt x="866908" y="2095499"/>
                </a:lnTo>
                <a:lnTo>
                  <a:pt x="688272" y="2044699"/>
                </a:lnTo>
                <a:lnTo>
                  <a:pt x="645694" y="2019299"/>
                </a:lnTo>
                <a:lnTo>
                  <a:pt x="604041" y="2006599"/>
                </a:lnTo>
                <a:lnTo>
                  <a:pt x="563362" y="1981199"/>
                </a:lnTo>
                <a:lnTo>
                  <a:pt x="523703" y="1968499"/>
                </a:lnTo>
                <a:lnTo>
                  <a:pt x="485111" y="1943099"/>
                </a:lnTo>
                <a:lnTo>
                  <a:pt x="447632" y="1917699"/>
                </a:lnTo>
                <a:lnTo>
                  <a:pt x="411315" y="1892299"/>
                </a:lnTo>
                <a:lnTo>
                  <a:pt x="376206" y="1854199"/>
                </a:lnTo>
                <a:lnTo>
                  <a:pt x="342351" y="1828799"/>
                </a:lnTo>
                <a:lnTo>
                  <a:pt x="309799" y="1803399"/>
                </a:lnTo>
                <a:lnTo>
                  <a:pt x="278595" y="1765299"/>
                </a:lnTo>
                <a:lnTo>
                  <a:pt x="248786" y="1727199"/>
                </a:lnTo>
                <a:lnTo>
                  <a:pt x="220421" y="1701799"/>
                </a:lnTo>
                <a:lnTo>
                  <a:pt x="193545" y="1663699"/>
                </a:lnTo>
                <a:lnTo>
                  <a:pt x="168206" y="1625599"/>
                </a:lnTo>
                <a:lnTo>
                  <a:pt x="144451" y="1587499"/>
                </a:lnTo>
                <a:lnTo>
                  <a:pt x="122326" y="1549399"/>
                </a:lnTo>
                <a:lnTo>
                  <a:pt x="101878" y="1498599"/>
                </a:lnTo>
                <a:lnTo>
                  <a:pt x="83155" y="1460499"/>
                </a:lnTo>
                <a:lnTo>
                  <a:pt x="66204" y="1422399"/>
                </a:lnTo>
                <a:lnTo>
                  <a:pt x="51071" y="1371599"/>
                </a:lnTo>
                <a:lnTo>
                  <a:pt x="37803" y="1333499"/>
                </a:lnTo>
                <a:lnTo>
                  <a:pt x="26448" y="1282699"/>
                </a:lnTo>
                <a:lnTo>
                  <a:pt x="17051" y="1244599"/>
                </a:lnTo>
                <a:lnTo>
                  <a:pt x="9662" y="1193799"/>
                </a:lnTo>
                <a:lnTo>
                  <a:pt x="4325" y="1142999"/>
                </a:lnTo>
                <a:lnTo>
                  <a:pt x="1089" y="1104899"/>
                </a:lnTo>
                <a:lnTo>
                  <a:pt x="0" y="1054099"/>
                </a:lnTo>
                <a:lnTo>
                  <a:pt x="1089" y="1003299"/>
                </a:lnTo>
                <a:lnTo>
                  <a:pt x="4325" y="952499"/>
                </a:lnTo>
                <a:lnTo>
                  <a:pt x="9662" y="901699"/>
                </a:lnTo>
                <a:lnTo>
                  <a:pt x="17051" y="863599"/>
                </a:lnTo>
                <a:lnTo>
                  <a:pt x="26448" y="812799"/>
                </a:lnTo>
                <a:lnTo>
                  <a:pt x="37803" y="774699"/>
                </a:lnTo>
                <a:lnTo>
                  <a:pt x="51071" y="723899"/>
                </a:lnTo>
                <a:lnTo>
                  <a:pt x="66204" y="685799"/>
                </a:lnTo>
                <a:lnTo>
                  <a:pt x="83155" y="634999"/>
                </a:lnTo>
                <a:lnTo>
                  <a:pt x="101878" y="596899"/>
                </a:lnTo>
                <a:lnTo>
                  <a:pt x="122326" y="558799"/>
                </a:lnTo>
                <a:lnTo>
                  <a:pt x="144451" y="520699"/>
                </a:lnTo>
                <a:lnTo>
                  <a:pt x="168206" y="482599"/>
                </a:lnTo>
                <a:lnTo>
                  <a:pt x="193545" y="444499"/>
                </a:lnTo>
                <a:lnTo>
                  <a:pt x="220421" y="406399"/>
                </a:lnTo>
                <a:lnTo>
                  <a:pt x="248786" y="368299"/>
                </a:lnTo>
                <a:lnTo>
                  <a:pt x="278595" y="330199"/>
                </a:lnTo>
                <a:lnTo>
                  <a:pt x="309799" y="304799"/>
                </a:lnTo>
                <a:lnTo>
                  <a:pt x="342351" y="266699"/>
                </a:lnTo>
                <a:lnTo>
                  <a:pt x="376206" y="241299"/>
                </a:lnTo>
                <a:lnTo>
                  <a:pt x="411315" y="215899"/>
                </a:lnTo>
                <a:lnTo>
                  <a:pt x="447632" y="190499"/>
                </a:lnTo>
                <a:lnTo>
                  <a:pt x="485111" y="165099"/>
                </a:lnTo>
                <a:lnTo>
                  <a:pt x="523703" y="139699"/>
                </a:lnTo>
                <a:lnTo>
                  <a:pt x="563362" y="114299"/>
                </a:lnTo>
                <a:lnTo>
                  <a:pt x="604041" y="101599"/>
                </a:lnTo>
                <a:lnTo>
                  <a:pt x="645694" y="76199"/>
                </a:lnTo>
                <a:lnTo>
                  <a:pt x="731730" y="50799"/>
                </a:lnTo>
                <a:lnTo>
                  <a:pt x="776020" y="25399"/>
                </a:lnTo>
                <a:lnTo>
                  <a:pt x="913118" y="25399"/>
                </a:lnTo>
                <a:lnTo>
                  <a:pt x="731389" y="76199"/>
                </a:lnTo>
                <a:lnTo>
                  <a:pt x="645530" y="101599"/>
                </a:lnTo>
                <a:lnTo>
                  <a:pt x="604027" y="126999"/>
                </a:lnTo>
                <a:lnTo>
                  <a:pt x="563541" y="152399"/>
                </a:lnTo>
                <a:lnTo>
                  <a:pt x="524122" y="165099"/>
                </a:lnTo>
                <a:lnTo>
                  <a:pt x="485820" y="190499"/>
                </a:lnTo>
                <a:lnTo>
                  <a:pt x="448684" y="215899"/>
                </a:lnTo>
                <a:lnTo>
                  <a:pt x="412765" y="241299"/>
                </a:lnTo>
                <a:lnTo>
                  <a:pt x="378112" y="279399"/>
                </a:lnTo>
                <a:lnTo>
                  <a:pt x="344775" y="304799"/>
                </a:lnTo>
                <a:lnTo>
                  <a:pt x="312804" y="342899"/>
                </a:lnTo>
                <a:lnTo>
                  <a:pt x="282249" y="368299"/>
                </a:lnTo>
                <a:lnTo>
                  <a:pt x="253160" y="406399"/>
                </a:lnTo>
                <a:lnTo>
                  <a:pt x="225586" y="444499"/>
                </a:lnTo>
                <a:lnTo>
                  <a:pt x="199577" y="482599"/>
                </a:lnTo>
                <a:lnTo>
                  <a:pt x="175184" y="520699"/>
                </a:lnTo>
                <a:lnTo>
                  <a:pt x="152456" y="558799"/>
                </a:lnTo>
                <a:lnTo>
                  <a:pt x="131443" y="596899"/>
                </a:lnTo>
                <a:lnTo>
                  <a:pt x="112194" y="634999"/>
                </a:lnTo>
                <a:lnTo>
                  <a:pt x="94760" y="685799"/>
                </a:lnTo>
                <a:lnTo>
                  <a:pt x="79190" y="723899"/>
                </a:lnTo>
                <a:lnTo>
                  <a:pt x="65535" y="774699"/>
                </a:lnTo>
                <a:lnTo>
                  <a:pt x="53844" y="812799"/>
                </a:lnTo>
                <a:lnTo>
                  <a:pt x="44166" y="863599"/>
                </a:lnTo>
                <a:lnTo>
                  <a:pt x="36553" y="901699"/>
                </a:lnTo>
                <a:lnTo>
                  <a:pt x="31053" y="952499"/>
                </a:lnTo>
                <a:lnTo>
                  <a:pt x="27716" y="1003299"/>
                </a:lnTo>
                <a:lnTo>
                  <a:pt x="26593" y="1054099"/>
                </a:lnTo>
                <a:lnTo>
                  <a:pt x="27716" y="1104899"/>
                </a:lnTo>
                <a:lnTo>
                  <a:pt x="31053" y="1142999"/>
                </a:lnTo>
                <a:lnTo>
                  <a:pt x="36553" y="1193799"/>
                </a:lnTo>
                <a:lnTo>
                  <a:pt x="44166" y="1244599"/>
                </a:lnTo>
                <a:lnTo>
                  <a:pt x="53844" y="1282699"/>
                </a:lnTo>
                <a:lnTo>
                  <a:pt x="65535" y="1333499"/>
                </a:lnTo>
                <a:lnTo>
                  <a:pt x="79190" y="1371599"/>
                </a:lnTo>
                <a:lnTo>
                  <a:pt x="94760" y="1422399"/>
                </a:lnTo>
                <a:lnTo>
                  <a:pt x="112194" y="1460499"/>
                </a:lnTo>
                <a:lnTo>
                  <a:pt x="131443" y="1498599"/>
                </a:lnTo>
                <a:lnTo>
                  <a:pt x="152456" y="1549399"/>
                </a:lnTo>
                <a:lnTo>
                  <a:pt x="175184" y="1587499"/>
                </a:lnTo>
                <a:lnTo>
                  <a:pt x="199577" y="1625599"/>
                </a:lnTo>
                <a:lnTo>
                  <a:pt x="225586" y="1663699"/>
                </a:lnTo>
                <a:lnTo>
                  <a:pt x="253160" y="1689099"/>
                </a:lnTo>
                <a:lnTo>
                  <a:pt x="282249" y="1727199"/>
                </a:lnTo>
                <a:lnTo>
                  <a:pt x="312804" y="1765299"/>
                </a:lnTo>
                <a:lnTo>
                  <a:pt x="344775" y="1790699"/>
                </a:lnTo>
                <a:lnTo>
                  <a:pt x="378112" y="1828799"/>
                </a:lnTo>
                <a:lnTo>
                  <a:pt x="412765" y="1854199"/>
                </a:lnTo>
                <a:lnTo>
                  <a:pt x="448684" y="1879599"/>
                </a:lnTo>
                <a:lnTo>
                  <a:pt x="485820" y="1904999"/>
                </a:lnTo>
                <a:lnTo>
                  <a:pt x="524122" y="1930399"/>
                </a:lnTo>
                <a:lnTo>
                  <a:pt x="563541" y="1955799"/>
                </a:lnTo>
                <a:lnTo>
                  <a:pt x="604027" y="1981199"/>
                </a:lnTo>
                <a:lnTo>
                  <a:pt x="688001" y="2006599"/>
                </a:lnTo>
                <a:lnTo>
                  <a:pt x="731389" y="2031999"/>
                </a:lnTo>
                <a:lnTo>
                  <a:pt x="820717" y="2057399"/>
                </a:lnTo>
                <a:lnTo>
                  <a:pt x="866558" y="2057399"/>
                </a:lnTo>
                <a:lnTo>
                  <a:pt x="913118" y="2070099"/>
                </a:lnTo>
                <a:lnTo>
                  <a:pt x="960345" y="2070099"/>
                </a:lnTo>
                <a:lnTo>
                  <a:pt x="1008191" y="2082799"/>
                </a:lnTo>
                <a:lnTo>
                  <a:pt x="1292115" y="2082799"/>
                </a:lnTo>
                <a:lnTo>
                  <a:pt x="1246302" y="2095499"/>
                </a:lnTo>
                <a:close/>
              </a:path>
              <a:path w="2113280" h="2108200">
                <a:moveTo>
                  <a:pt x="1292115" y="2082799"/>
                </a:moveTo>
                <a:lnTo>
                  <a:pt x="1105019" y="2082799"/>
                </a:lnTo>
                <a:lnTo>
                  <a:pt x="1152865" y="2070099"/>
                </a:lnTo>
                <a:lnTo>
                  <a:pt x="1200092" y="2070099"/>
                </a:lnTo>
                <a:lnTo>
                  <a:pt x="1246651" y="2057399"/>
                </a:lnTo>
                <a:lnTo>
                  <a:pt x="1292492" y="2057399"/>
                </a:lnTo>
                <a:lnTo>
                  <a:pt x="1381821" y="2031999"/>
                </a:lnTo>
                <a:lnTo>
                  <a:pt x="1425209" y="2006599"/>
                </a:lnTo>
                <a:lnTo>
                  <a:pt x="1509182" y="1981199"/>
                </a:lnTo>
                <a:lnTo>
                  <a:pt x="1549668" y="1955799"/>
                </a:lnTo>
                <a:lnTo>
                  <a:pt x="1589087" y="1930399"/>
                </a:lnTo>
                <a:lnTo>
                  <a:pt x="1627390" y="1904999"/>
                </a:lnTo>
                <a:lnTo>
                  <a:pt x="1664525" y="1879599"/>
                </a:lnTo>
                <a:lnTo>
                  <a:pt x="1700445" y="1854199"/>
                </a:lnTo>
                <a:lnTo>
                  <a:pt x="1735098" y="1828799"/>
                </a:lnTo>
                <a:lnTo>
                  <a:pt x="1768435" y="1790699"/>
                </a:lnTo>
                <a:lnTo>
                  <a:pt x="1800405" y="1765299"/>
                </a:lnTo>
                <a:lnTo>
                  <a:pt x="1830960" y="1727199"/>
                </a:lnTo>
                <a:lnTo>
                  <a:pt x="1860050" y="1689099"/>
                </a:lnTo>
                <a:lnTo>
                  <a:pt x="1887624" y="1663699"/>
                </a:lnTo>
                <a:lnTo>
                  <a:pt x="1913632" y="1625599"/>
                </a:lnTo>
                <a:lnTo>
                  <a:pt x="1938025" y="1587499"/>
                </a:lnTo>
                <a:lnTo>
                  <a:pt x="1960753" y="1549399"/>
                </a:lnTo>
                <a:lnTo>
                  <a:pt x="1981767" y="1498599"/>
                </a:lnTo>
                <a:lnTo>
                  <a:pt x="2001015" y="1460499"/>
                </a:lnTo>
                <a:lnTo>
                  <a:pt x="2018449" y="1422399"/>
                </a:lnTo>
                <a:lnTo>
                  <a:pt x="2034019" y="1371599"/>
                </a:lnTo>
                <a:lnTo>
                  <a:pt x="2047675" y="1333499"/>
                </a:lnTo>
                <a:lnTo>
                  <a:pt x="2059366" y="1282699"/>
                </a:lnTo>
                <a:lnTo>
                  <a:pt x="2069043" y="1244599"/>
                </a:lnTo>
                <a:lnTo>
                  <a:pt x="2076657" y="1193799"/>
                </a:lnTo>
                <a:lnTo>
                  <a:pt x="2082157" y="1142999"/>
                </a:lnTo>
                <a:lnTo>
                  <a:pt x="2085493" y="1104899"/>
                </a:lnTo>
                <a:lnTo>
                  <a:pt x="2086617" y="1054099"/>
                </a:lnTo>
                <a:lnTo>
                  <a:pt x="2085493" y="1003299"/>
                </a:lnTo>
                <a:lnTo>
                  <a:pt x="2082157" y="952499"/>
                </a:lnTo>
                <a:lnTo>
                  <a:pt x="2076657" y="901699"/>
                </a:lnTo>
                <a:lnTo>
                  <a:pt x="2069043" y="863599"/>
                </a:lnTo>
                <a:lnTo>
                  <a:pt x="2059366" y="812799"/>
                </a:lnTo>
                <a:lnTo>
                  <a:pt x="2047675" y="774699"/>
                </a:lnTo>
                <a:lnTo>
                  <a:pt x="2034019" y="723899"/>
                </a:lnTo>
                <a:lnTo>
                  <a:pt x="2018449" y="685799"/>
                </a:lnTo>
                <a:lnTo>
                  <a:pt x="2001015" y="634999"/>
                </a:lnTo>
                <a:lnTo>
                  <a:pt x="1981767" y="596899"/>
                </a:lnTo>
                <a:lnTo>
                  <a:pt x="1960753" y="558799"/>
                </a:lnTo>
                <a:lnTo>
                  <a:pt x="1938025" y="520699"/>
                </a:lnTo>
                <a:lnTo>
                  <a:pt x="1913632" y="482599"/>
                </a:lnTo>
                <a:lnTo>
                  <a:pt x="1887624" y="444499"/>
                </a:lnTo>
                <a:lnTo>
                  <a:pt x="1860050" y="406399"/>
                </a:lnTo>
                <a:lnTo>
                  <a:pt x="1830960" y="368299"/>
                </a:lnTo>
                <a:lnTo>
                  <a:pt x="1800405" y="342899"/>
                </a:lnTo>
                <a:lnTo>
                  <a:pt x="1768435" y="304799"/>
                </a:lnTo>
                <a:lnTo>
                  <a:pt x="1735098" y="279399"/>
                </a:lnTo>
                <a:lnTo>
                  <a:pt x="1700445" y="241299"/>
                </a:lnTo>
                <a:lnTo>
                  <a:pt x="1664525" y="215899"/>
                </a:lnTo>
                <a:lnTo>
                  <a:pt x="1627390" y="190499"/>
                </a:lnTo>
                <a:lnTo>
                  <a:pt x="1589087" y="165099"/>
                </a:lnTo>
                <a:lnTo>
                  <a:pt x="1549668" y="152399"/>
                </a:lnTo>
                <a:lnTo>
                  <a:pt x="1509182" y="126999"/>
                </a:lnTo>
                <a:lnTo>
                  <a:pt x="1467679" y="101599"/>
                </a:lnTo>
                <a:lnTo>
                  <a:pt x="1381821" y="76199"/>
                </a:lnTo>
                <a:lnTo>
                  <a:pt x="1200092" y="25399"/>
                </a:lnTo>
                <a:lnTo>
                  <a:pt x="1337190" y="25399"/>
                </a:lnTo>
                <a:lnTo>
                  <a:pt x="1381480" y="50799"/>
                </a:lnTo>
                <a:lnTo>
                  <a:pt x="1467516" y="76199"/>
                </a:lnTo>
                <a:lnTo>
                  <a:pt x="1509168" y="101599"/>
                </a:lnTo>
                <a:lnTo>
                  <a:pt x="1549847" y="114299"/>
                </a:lnTo>
                <a:lnTo>
                  <a:pt x="1589507" y="139699"/>
                </a:lnTo>
                <a:lnTo>
                  <a:pt x="1628099" y="165099"/>
                </a:lnTo>
                <a:lnTo>
                  <a:pt x="1665577" y="190499"/>
                </a:lnTo>
                <a:lnTo>
                  <a:pt x="1701894" y="215899"/>
                </a:lnTo>
                <a:lnTo>
                  <a:pt x="1737004" y="241299"/>
                </a:lnTo>
                <a:lnTo>
                  <a:pt x="1770858" y="266699"/>
                </a:lnTo>
                <a:lnTo>
                  <a:pt x="1803411" y="304799"/>
                </a:lnTo>
                <a:lnTo>
                  <a:pt x="1834615" y="330199"/>
                </a:lnTo>
                <a:lnTo>
                  <a:pt x="1864423" y="368299"/>
                </a:lnTo>
                <a:lnTo>
                  <a:pt x="1892788" y="406399"/>
                </a:lnTo>
                <a:lnTo>
                  <a:pt x="1919664" y="444499"/>
                </a:lnTo>
                <a:lnTo>
                  <a:pt x="1945003" y="482599"/>
                </a:lnTo>
                <a:lnTo>
                  <a:pt x="1968759" y="520699"/>
                </a:lnTo>
                <a:lnTo>
                  <a:pt x="1990884" y="558799"/>
                </a:lnTo>
                <a:lnTo>
                  <a:pt x="2011331" y="596899"/>
                </a:lnTo>
                <a:lnTo>
                  <a:pt x="2030054" y="634999"/>
                </a:lnTo>
                <a:lnTo>
                  <a:pt x="2047006" y="685799"/>
                </a:lnTo>
                <a:lnTo>
                  <a:pt x="2062139" y="723899"/>
                </a:lnTo>
                <a:lnTo>
                  <a:pt x="2075407" y="774699"/>
                </a:lnTo>
                <a:lnTo>
                  <a:pt x="2086762" y="812799"/>
                </a:lnTo>
                <a:lnTo>
                  <a:pt x="2096158" y="863599"/>
                </a:lnTo>
                <a:lnTo>
                  <a:pt x="2103548" y="901699"/>
                </a:lnTo>
                <a:lnTo>
                  <a:pt x="2108884" y="952499"/>
                </a:lnTo>
                <a:lnTo>
                  <a:pt x="2112121" y="1003299"/>
                </a:lnTo>
                <a:lnTo>
                  <a:pt x="2113210" y="1054099"/>
                </a:lnTo>
                <a:lnTo>
                  <a:pt x="2112121" y="1104899"/>
                </a:lnTo>
                <a:lnTo>
                  <a:pt x="2108884" y="1142999"/>
                </a:lnTo>
                <a:lnTo>
                  <a:pt x="2103548" y="1193799"/>
                </a:lnTo>
                <a:lnTo>
                  <a:pt x="2096158" y="1244599"/>
                </a:lnTo>
                <a:lnTo>
                  <a:pt x="2086762" y="1282699"/>
                </a:lnTo>
                <a:lnTo>
                  <a:pt x="2075407" y="1333499"/>
                </a:lnTo>
                <a:lnTo>
                  <a:pt x="2062139" y="1371599"/>
                </a:lnTo>
                <a:lnTo>
                  <a:pt x="2047006" y="1422399"/>
                </a:lnTo>
                <a:lnTo>
                  <a:pt x="2030054" y="1460499"/>
                </a:lnTo>
                <a:lnTo>
                  <a:pt x="2011331" y="1498599"/>
                </a:lnTo>
                <a:lnTo>
                  <a:pt x="1990884" y="1549399"/>
                </a:lnTo>
                <a:lnTo>
                  <a:pt x="1968759" y="1587499"/>
                </a:lnTo>
                <a:lnTo>
                  <a:pt x="1945003" y="1625599"/>
                </a:lnTo>
                <a:lnTo>
                  <a:pt x="1919664" y="1663699"/>
                </a:lnTo>
                <a:lnTo>
                  <a:pt x="1892788" y="1701799"/>
                </a:lnTo>
                <a:lnTo>
                  <a:pt x="1864423" y="1727199"/>
                </a:lnTo>
                <a:lnTo>
                  <a:pt x="1834615" y="1765299"/>
                </a:lnTo>
                <a:lnTo>
                  <a:pt x="1803411" y="1803399"/>
                </a:lnTo>
                <a:lnTo>
                  <a:pt x="1770858" y="1828799"/>
                </a:lnTo>
                <a:lnTo>
                  <a:pt x="1737004" y="1854199"/>
                </a:lnTo>
                <a:lnTo>
                  <a:pt x="1701894" y="1892299"/>
                </a:lnTo>
                <a:lnTo>
                  <a:pt x="1665577" y="1917699"/>
                </a:lnTo>
                <a:lnTo>
                  <a:pt x="1628099" y="1943099"/>
                </a:lnTo>
                <a:lnTo>
                  <a:pt x="1589507" y="1968499"/>
                </a:lnTo>
                <a:lnTo>
                  <a:pt x="1549847" y="1981199"/>
                </a:lnTo>
                <a:lnTo>
                  <a:pt x="1509168" y="2006599"/>
                </a:lnTo>
                <a:lnTo>
                  <a:pt x="1467516" y="2019299"/>
                </a:lnTo>
                <a:lnTo>
                  <a:pt x="1424937" y="2044699"/>
                </a:lnTo>
                <a:lnTo>
                  <a:pt x="1292115" y="2082799"/>
                </a:lnTo>
                <a:close/>
              </a:path>
              <a:path w="2113280" h="2108200">
                <a:moveTo>
                  <a:pt x="1152648" y="2108199"/>
                </a:moveTo>
                <a:lnTo>
                  <a:pt x="960562" y="2108199"/>
                </a:lnTo>
                <a:lnTo>
                  <a:pt x="913413" y="2095499"/>
                </a:lnTo>
                <a:lnTo>
                  <a:pt x="1199797" y="2095499"/>
                </a:lnTo>
                <a:lnTo>
                  <a:pt x="1152648" y="2108199"/>
                </a:lnTo>
                <a:close/>
              </a:path>
            </a:pathLst>
          </a:custGeom>
          <a:solidFill>
            <a:srgbClr val="BE78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253420" y="2709647"/>
            <a:ext cx="1863725" cy="1865630"/>
          </a:xfrm>
          <a:custGeom>
            <a:avLst/>
            <a:gdLst/>
            <a:ahLst/>
            <a:cxnLst/>
            <a:rect l="l" t="t" r="r" b="b"/>
            <a:pathLst>
              <a:path w="1863725" h="1865629">
                <a:moveTo>
                  <a:pt x="932661" y="1865323"/>
                </a:moveTo>
                <a:lnTo>
                  <a:pt x="884737" y="1864107"/>
                </a:lnTo>
                <a:lnTo>
                  <a:pt x="837434" y="1860499"/>
                </a:lnTo>
                <a:lnTo>
                  <a:pt x="790811" y="1854558"/>
                </a:lnTo>
                <a:lnTo>
                  <a:pt x="744927" y="1846342"/>
                </a:lnTo>
                <a:lnTo>
                  <a:pt x="699842" y="1835911"/>
                </a:lnTo>
                <a:lnTo>
                  <a:pt x="655614" y="1823324"/>
                </a:lnTo>
                <a:lnTo>
                  <a:pt x="612302" y="1808640"/>
                </a:lnTo>
                <a:lnTo>
                  <a:pt x="569965" y="1791917"/>
                </a:lnTo>
                <a:lnTo>
                  <a:pt x="528663" y="1773216"/>
                </a:lnTo>
                <a:lnTo>
                  <a:pt x="488454" y="1752595"/>
                </a:lnTo>
                <a:lnTo>
                  <a:pt x="449398" y="1730112"/>
                </a:lnTo>
                <a:lnTo>
                  <a:pt x="411553" y="1705828"/>
                </a:lnTo>
                <a:lnTo>
                  <a:pt x="374979" y="1679801"/>
                </a:lnTo>
                <a:lnTo>
                  <a:pt x="339735" y="1652090"/>
                </a:lnTo>
                <a:lnTo>
                  <a:pt x="305879" y="1622754"/>
                </a:lnTo>
                <a:lnTo>
                  <a:pt x="273470" y="1591852"/>
                </a:lnTo>
                <a:lnTo>
                  <a:pt x="242569" y="1559444"/>
                </a:lnTo>
                <a:lnTo>
                  <a:pt x="213233" y="1525588"/>
                </a:lnTo>
                <a:lnTo>
                  <a:pt x="185522" y="1490344"/>
                </a:lnTo>
                <a:lnTo>
                  <a:pt x="159495" y="1453769"/>
                </a:lnTo>
                <a:lnTo>
                  <a:pt x="135210" y="1415925"/>
                </a:lnTo>
                <a:lnTo>
                  <a:pt x="112728" y="1376868"/>
                </a:lnTo>
                <a:lnTo>
                  <a:pt x="92107" y="1336660"/>
                </a:lnTo>
                <a:lnTo>
                  <a:pt x="73405" y="1295357"/>
                </a:lnTo>
                <a:lnTo>
                  <a:pt x="56683" y="1253021"/>
                </a:lnTo>
                <a:lnTo>
                  <a:pt x="41999" y="1209709"/>
                </a:lnTo>
                <a:lnTo>
                  <a:pt x="29412" y="1165481"/>
                </a:lnTo>
                <a:lnTo>
                  <a:pt x="18981" y="1120395"/>
                </a:lnTo>
                <a:lnTo>
                  <a:pt x="10737" y="1074289"/>
                </a:lnTo>
                <a:lnTo>
                  <a:pt x="4820" y="1027849"/>
                </a:lnTo>
                <a:lnTo>
                  <a:pt x="1215" y="980586"/>
                </a:lnTo>
                <a:lnTo>
                  <a:pt x="0" y="932661"/>
                </a:lnTo>
                <a:lnTo>
                  <a:pt x="1221" y="884662"/>
                </a:lnTo>
                <a:lnTo>
                  <a:pt x="4830" y="837386"/>
                </a:lnTo>
                <a:lnTo>
                  <a:pt x="10765" y="790811"/>
                </a:lnTo>
                <a:lnTo>
                  <a:pt x="18981" y="744928"/>
                </a:lnTo>
                <a:lnTo>
                  <a:pt x="29412" y="699842"/>
                </a:lnTo>
                <a:lnTo>
                  <a:pt x="41999" y="655614"/>
                </a:lnTo>
                <a:lnTo>
                  <a:pt x="56683" y="612302"/>
                </a:lnTo>
                <a:lnTo>
                  <a:pt x="73405" y="569965"/>
                </a:lnTo>
                <a:lnTo>
                  <a:pt x="92107" y="528663"/>
                </a:lnTo>
                <a:lnTo>
                  <a:pt x="112728" y="488454"/>
                </a:lnTo>
                <a:lnTo>
                  <a:pt x="135210" y="449398"/>
                </a:lnTo>
                <a:lnTo>
                  <a:pt x="159495" y="411553"/>
                </a:lnTo>
                <a:lnTo>
                  <a:pt x="185522" y="374979"/>
                </a:lnTo>
                <a:lnTo>
                  <a:pt x="213233" y="339735"/>
                </a:lnTo>
                <a:lnTo>
                  <a:pt x="242569" y="305879"/>
                </a:lnTo>
                <a:lnTo>
                  <a:pt x="273470" y="273470"/>
                </a:lnTo>
                <a:lnTo>
                  <a:pt x="305879" y="242569"/>
                </a:lnTo>
                <a:lnTo>
                  <a:pt x="339735" y="213233"/>
                </a:lnTo>
                <a:lnTo>
                  <a:pt x="374979" y="185522"/>
                </a:lnTo>
                <a:lnTo>
                  <a:pt x="411553" y="159495"/>
                </a:lnTo>
                <a:lnTo>
                  <a:pt x="449398" y="135210"/>
                </a:lnTo>
                <a:lnTo>
                  <a:pt x="488454" y="112728"/>
                </a:lnTo>
                <a:lnTo>
                  <a:pt x="528663" y="92107"/>
                </a:lnTo>
                <a:lnTo>
                  <a:pt x="569965" y="73405"/>
                </a:lnTo>
                <a:lnTo>
                  <a:pt x="612302" y="56683"/>
                </a:lnTo>
                <a:lnTo>
                  <a:pt x="655614" y="41999"/>
                </a:lnTo>
                <a:lnTo>
                  <a:pt x="699842" y="29412"/>
                </a:lnTo>
                <a:lnTo>
                  <a:pt x="744928" y="18981"/>
                </a:lnTo>
                <a:lnTo>
                  <a:pt x="790811" y="10765"/>
                </a:lnTo>
                <a:lnTo>
                  <a:pt x="837434" y="4824"/>
                </a:lnTo>
                <a:lnTo>
                  <a:pt x="884737" y="1215"/>
                </a:lnTo>
                <a:lnTo>
                  <a:pt x="932661" y="0"/>
                </a:lnTo>
                <a:lnTo>
                  <a:pt x="955062" y="4503"/>
                </a:lnTo>
                <a:lnTo>
                  <a:pt x="973323" y="16798"/>
                </a:lnTo>
                <a:lnTo>
                  <a:pt x="985618" y="35059"/>
                </a:lnTo>
                <a:lnTo>
                  <a:pt x="990122" y="57460"/>
                </a:lnTo>
                <a:lnTo>
                  <a:pt x="985618" y="79861"/>
                </a:lnTo>
                <a:lnTo>
                  <a:pt x="973323" y="98121"/>
                </a:lnTo>
                <a:lnTo>
                  <a:pt x="955062" y="110416"/>
                </a:lnTo>
                <a:lnTo>
                  <a:pt x="932661" y="114920"/>
                </a:lnTo>
                <a:lnTo>
                  <a:pt x="884709" y="116310"/>
                </a:lnTo>
                <a:lnTo>
                  <a:pt x="837474" y="120429"/>
                </a:lnTo>
                <a:lnTo>
                  <a:pt x="791033" y="127199"/>
                </a:lnTo>
                <a:lnTo>
                  <a:pt x="745465" y="136543"/>
                </a:lnTo>
                <a:lnTo>
                  <a:pt x="700846" y="148385"/>
                </a:lnTo>
                <a:lnTo>
                  <a:pt x="657254" y="162646"/>
                </a:lnTo>
                <a:lnTo>
                  <a:pt x="614767" y="179251"/>
                </a:lnTo>
                <a:lnTo>
                  <a:pt x="573462" y="198122"/>
                </a:lnTo>
                <a:lnTo>
                  <a:pt x="533416" y="219182"/>
                </a:lnTo>
                <a:lnTo>
                  <a:pt x="494708" y="242353"/>
                </a:lnTo>
                <a:lnTo>
                  <a:pt x="457414" y="267560"/>
                </a:lnTo>
                <a:lnTo>
                  <a:pt x="421612" y="294723"/>
                </a:lnTo>
                <a:lnTo>
                  <a:pt x="387379" y="323768"/>
                </a:lnTo>
                <a:lnTo>
                  <a:pt x="354793" y="354615"/>
                </a:lnTo>
                <a:lnTo>
                  <a:pt x="323932" y="387189"/>
                </a:lnTo>
                <a:lnTo>
                  <a:pt x="294873" y="421412"/>
                </a:lnTo>
                <a:lnTo>
                  <a:pt x="267693" y="457207"/>
                </a:lnTo>
                <a:lnTo>
                  <a:pt x="242470" y="494497"/>
                </a:lnTo>
                <a:lnTo>
                  <a:pt x="219282" y="533205"/>
                </a:lnTo>
                <a:lnTo>
                  <a:pt x="198205" y="573254"/>
                </a:lnTo>
                <a:lnTo>
                  <a:pt x="179318" y="614567"/>
                </a:lnTo>
                <a:lnTo>
                  <a:pt x="162698" y="657066"/>
                </a:lnTo>
                <a:lnTo>
                  <a:pt x="148422" y="700674"/>
                </a:lnTo>
                <a:lnTo>
                  <a:pt x="136568" y="745315"/>
                </a:lnTo>
                <a:lnTo>
                  <a:pt x="127213" y="790912"/>
                </a:lnTo>
                <a:lnTo>
                  <a:pt x="120431" y="837434"/>
                </a:lnTo>
                <a:lnTo>
                  <a:pt x="116310" y="884737"/>
                </a:lnTo>
                <a:lnTo>
                  <a:pt x="114920" y="932661"/>
                </a:lnTo>
                <a:lnTo>
                  <a:pt x="116310" y="980614"/>
                </a:lnTo>
                <a:lnTo>
                  <a:pt x="120434" y="1027889"/>
                </a:lnTo>
                <a:lnTo>
                  <a:pt x="127199" y="1074289"/>
                </a:lnTo>
                <a:lnTo>
                  <a:pt x="136543" y="1119858"/>
                </a:lnTo>
                <a:lnTo>
                  <a:pt x="148385" y="1164477"/>
                </a:lnTo>
                <a:lnTo>
                  <a:pt x="162646" y="1208068"/>
                </a:lnTo>
                <a:lnTo>
                  <a:pt x="179251" y="1250556"/>
                </a:lnTo>
                <a:lnTo>
                  <a:pt x="198122" y="1291861"/>
                </a:lnTo>
                <a:lnTo>
                  <a:pt x="219182" y="1331906"/>
                </a:lnTo>
                <a:lnTo>
                  <a:pt x="242353" y="1370615"/>
                </a:lnTo>
                <a:lnTo>
                  <a:pt x="267560" y="1407909"/>
                </a:lnTo>
                <a:lnTo>
                  <a:pt x="294723" y="1443711"/>
                </a:lnTo>
                <a:lnTo>
                  <a:pt x="323768" y="1477944"/>
                </a:lnTo>
                <a:lnTo>
                  <a:pt x="354615" y="1510529"/>
                </a:lnTo>
                <a:lnTo>
                  <a:pt x="387189" y="1541391"/>
                </a:lnTo>
                <a:lnTo>
                  <a:pt x="421412" y="1570450"/>
                </a:lnTo>
                <a:lnTo>
                  <a:pt x="457207" y="1597630"/>
                </a:lnTo>
                <a:lnTo>
                  <a:pt x="494497" y="1622852"/>
                </a:lnTo>
                <a:lnTo>
                  <a:pt x="533205" y="1646041"/>
                </a:lnTo>
                <a:lnTo>
                  <a:pt x="573254" y="1667117"/>
                </a:lnTo>
                <a:lnTo>
                  <a:pt x="614567" y="1686005"/>
                </a:lnTo>
                <a:lnTo>
                  <a:pt x="657066" y="1702625"/>
                </a:lnTo>
                <a:lnTo>
                  <a:pt x="700674" y="1716901"/>
                </a:lnTo>
                <a:lnTo>
                  <a:pt x="745315" y="1728755"/>
                </a:lnTo>
                <a:lnTo>
                  <a:pt x="790912" y="1738109"/>
                </a:lnTo>
                <a:lnTo>
                  <a:pt x="837386" y="1744887"/>
                </a:lnTo>
                <a:lnTo>
                  <a:pt x="884662" y="1749011"/>
                </a:lnTo>
                <a:lnTo>
                  <a:pt x="932661" y="1750403"/>
                </a:lnTo>
                <a:lnTo>
                  <a:pt x="1380048" y="1750403"/>
                </a:lnTo>
                <a:lnTo>
                  <a:pt x="1343726" y="1769468"/>
                </a:lnTo>
                <a:lnTo>
                  <a:pt x="1301713" y="1788928"/>
                </a:lnTo>
                <a:lnTo>
                  <a:pt x="1258632" y="1806330"/>
                </a:lnTo>
                <a:lnTo>
                  <a:pt x="1214549" y="1821612"/>
                </a:lnTo>
                <a:lnTo>
                  <a:pt x="1169529" y="1834711"/>
                </a:lnTo>
                <a:lnTo>
                  <a:pt x="1123637" y="1845567"/>
                </a:lnTo>
                <a:lnTo>
                  <a:pt x="1076939" y="1854118"/>
                </a:lnTo>
                <a:lnTo>
                  <a:pt x="1029500" y="1860302"/>
                </a:lnTo>
                <a:lnTo>
                  <a:pt x="981386" y="1864058"/>
                </a:lnTo>
                <a:lnTo>
                  <a:pt x="932661" y="1865323"/>
                </a:lnTo>
                <a:close/>
              </a:path>
              <a:path w="1863725" h="1865629">
                <a:moveTo>
                  <a:pt x="1380048" y="1750403"/>
                </a:moveTo>
                <a:lnTo>
                  <a:pt x="932661" y="1750403"/>
                </a:lnTo>
                <a:lnTo>
                  <a:pt x="980056" y="1749035"/>
                </a:lnTo>
                <a:lnTo>
                  <a:pt x="1026789" y="1744982"/>
                </a:lnTo>
                <a:lnTo>
                  <a:pt x="1072781" y="1738318"/>
                </a:lnTo>
                <a:lnTo>
                  <a:pt x="1117954" y="1729115"/>
                </a:lnTo>
                <a:lnTo>
                  <a:pt x="1162227" y="1717448"/>
                </a:lnTo>
                <a:lnTo>
                  <a:pt x="1205522" y="1703392"/>
                </a:lnTo>
                <a:lnTo>
                  <a:pt x="1247759" y="1687018"/>
                </a:lnTo>
                <a:lnTo>
                  <a:pt x="1288860" y="1668402"/>
                </a:lnTo>
                <a:lnTo>
                  <a:pt x="1328745" y="1647618"/>
                </a:lnTo>
                <a:lnTo>
                  <a:pt x="1367335" y="1624738"/>
                </a:lnTo>
                <a:lnTo>
                  <a:pt x="1404551" y="1599837"/>
                </a:lnTo>
                <a:lnTo>
                  <a:pt x="1440314" y="1572989"/>
                </a:lnTo>
                <a:lnTo>
                  <a:pt x="1474544" y="1544268"/>
                </a:lnTo>
                <a:lnTo>
                  <a:pt x="1507162" y="1513747"/>
                </a:lnTo>
                <a:lnTo>
                  <a:pt x="1538089" y="1481500"/>
                </a:lnTo>
                <a:lnTo>
                  <a:pt x="1567247" y="1447601"/>
                </a:lnTo>
                <a:lnTo>
                  <a:pt x="1594555" y="1412124"/>
                </a:lnTo>
                <a:lnTo>
                  <a:pt x="1619934" y="1375143"/>
                </a:lnTo>
                <a:lnTo>
                  <a:pt x="1643344" y="1336660"/>
                </a:lnTo>
                <a:lnTo>
                  <a:pt x="1664591" y="1296963"/>
                </a:lnTo>
                <a:lnTo>
                  <a:pt x="1683710" y="1255911"/>
                </a:lnTo>
                <a:lnTo>
                  <a:pt x="1700584" y="1213651"/>
                </a:lnTo>
                <a:lnTo>
                  <a:pt x="1715133" y="1170255"/>
                </a:lnTo>
                <a:lnTo>
                  <a:pt x="1727279" y="1125798"/>
                </a:lnTo>
                <a:lnTo>
                  <a:pt x="1736942" y="1080354"/>
                </a:lnTo>
                <a:lnTo>
                  <a:pt x="1744043" y="1033996"/>
                </a:lnTo>
                <a:lnTo>
                  <a:pt x="1748503" y="986798"/>
                </a:lnTo>
                <a:lnTo>
                  <a:pt x="1754469" y="964656"/>
                </a:lnTo>
                <a:lnTo>
                  <a:pt x="1768092" y="947145"/>
                </a:lnTo>
                <a:lnTo>
                  <a:pt x="1787235" y="936045"/>
                </a:lnTo>
                <a:lnTo>
                  <a:pt x="1809762" y="933136"/>
                </a:lnTo>
                <a:lnTo>
                  <a:pt x="1831837" y="939035"/>
                </a:lnTo>
                <a:lnTo>
                  <a:pt x="1849237" y="952547"/>
                </a:lnTo>
                <a:lnTo>
                  <a:pt x="1860315" y="971668"/>
                </a:lnTo>
                <a:lnTo>
                  <a:pt x="1863424" y="994396"/>
                </a:lnTo>
                <a:lnTo>
                  <a:pt x="1858952" y="1042851"/>
                </a:lnTo>
                <a:lnTo>
                  <a:pt x="1852038" y="1090543"/>
                </a:lnTo>
                <a:lnTo>
                  <a:pt x="1842747" y="1137408"/>
                </a:lnTo>
                <a:lnTo>
                  <a:pt x="1831146" y="1183386"/>
                </a:lnTo>
                <a:lnTo>
                  <a:pt x="1817299" y="1228414"/>
                </a:lnTo>
                <a:lnTo>
                  <a:pt x="1801271" y="1272431"/>
                </a:lnTo>
                <a:lnTo>
                  <a:pt x="1783129" y="1315376"/>
                </a:lnTo>
                <a:lnTo>
                  <a:pt x="1762938" y="1357187"/>
                </a:lnTo>
                <a:lnTo>
                  <a:pt x="1740762" y="1397801"/>
                </a:lnTo>
                <a:lnTo>
                  <a:pt x="1716668" y="1437158"/>
                </a:lnTo>
                <a:lnTo>
                  <a:pt x="1690721" y="1475197"/>
                </a:lnTo>
                <a:lnTo>
                  <a:pt x="1662987" y="1511854"/>
                </a:lnTo>
                <a:lnTo>
                  <a:pt x="1633530" y="1547069"/>
                </a:lnTo>
                <a:lnTo>
                  <a:pt x="1602416" y="1580780"/>
                </a:lnTo>
                <a:lnTo>
                  <a:pt x="1569711" y="1612925"/>
                </a:lnTo>
                <a:lnTo>
                  <a:pt x="1535480" y="1643443"/>
                </a:lnTo>
                <a:lnTo>
                  <a:pt x="1499788" y="1672272"/>
                </a:lnTo>
                <a:lnTo>
                  <a:pt x="1462702" y="1699351"/>
                </a:lnTo>
                <a:lnTo>
                  <a:pt x="1424286" y="1724618"/>
                </a:lnTo>
                <a:lnTo>
                  <a:pt x="1384605" y="1748011"/>
                </a:lnTo>
                <a:lnTo>
                  <a:pt x="1380048" y="1750403"/>
                </a:lnTo>
                <a:close/>
              </a:path>
            </a:pathLst>
          </a:custGeom>
          <a:solidFill>
            <a:srgbClr val="BE78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253420" y="2709647"/>
            <a:ext cx="1863725" cy="1865630"/>
          </a:xfrm>
          <a:custGeom>
            <a:avLst/>
            <a:gdLst/>
            <a:ahLst/>
            <a:cxnLst/>
            <a:rect l="l" t="t" r="r" b="b"/>
            <a:pathLst>
              <a:path w="1863725" h="1865629">
                <a:moveTo>
                  <a:pt x="932661" y="1865323"/>
                </a:moveTo>
                <a:lnTo>
                  <a:pt x="884737" y="1864107"/>
                </a:lnTo>
                <a:lnTo>
                  <a:pt x="837434" y="1860499"/>
                </a:lnTo>
                <a:lnTo>
                  <a:pt x="790811" y="1854558"/>
                </a:lnTo>
                <a:lnTo>
                  <a:pt x="744927" y="1846342"/>
                </a:lnTo>
                <a:lnTo>
                  <a:pt x="699842" y="1835911"/>
                </a:lnTo>
                <a:lnTo>
                  <a:pt x="655614" y="1823324"/>
                </a:lnTo>
                <a:lnTo>
                  <a:pt x="612302" y="1808640"/>
                </a:lnTo>
                <a:lnTo>
                  <a:pt x="569965" y="1791917"/>
                </a:lnTo>
                <a:lnTo>
                  <a:pt x="528663" y="1773216"/>
                </a:lnTo>
                <a:lnTo>
                  <a:pt x="488454" y="1752595"/>
                </a:lnTo>
                <a:lnTo>
                  <a:pt x="449398" y="1730112"/>
                </a:lnTo>
                <a:lnTo>
                  <a:pt x="411553" y="1705828"/>
                </a:lnTo>
                <a:lnTo>
                  <a:pt x="374979" y="1679801"/>
                </a:lnTo>
                <a:lnTo>
                  <a:pt x="339735" y="1652090"/>
                </a:lnTo>
                <a:lnTo>
                  <a:pt x="305879" y="1622754"/>
                </a:lnTo>
                <a:lnTo>
                  <a:pt x="273470" y="1591852"/>
                </a:lnTo>
                <a:lnTo>
                  <a:pt x="242569" y="1559444"/>
                </a:lnTo>
                <a:lnTo>
                  <a:pt x="213233" y="1525588"/>
                </a:lnTo>
                <a:lnTo>
                  <a:pt x="185522" y="1490344"/>
                </a:lnTo>
                <a:lnTo>
                  <a:pt x="159495" y="1453769"/>
                </a:lnTo>
                <a:lnTo>
                  <a:pt x="135210" y="1415925"/>
                </a:lnTo>
                <a:lnTo>
                  <a:pt x="112728" y="1376868"/>
                </a:lnTo>
                <a:lnTo>
                  <a:pt x="92107" y="1336660"/>
                </a:lnTo>
                <a:lnTo>
                  <a:pt x="73405" y="1295357"/>
                </a:lnTo>
                <a:lnTo>
                  <a:pt x="56683" y="1253021"/>
                </a:lnTo>
                <a:lnTo>
                  <a:pt x="41999" y="1209709"/>
                </a:lnTo>
                <a:lnTo>
                  <a:pt x="29412" y="1165481"/>
                </a:lnTo>
                <a:lnTo>
                  <a:pt x="18981" y="1120395"/>
                </a:lnTo>
                <a:lnTo>
                  <a:pt x="10737" y="1074289"/>
                </a:lnTo>
                <a:lnTo>
                  <a:pt x="4820" y="1027849"/>
                </a:lnTo>
                <a:lnTo>
                  <a:pt x="1215" y="980586"/>
                </a:lnTo>
                <a:lnTo>
                  <a:pt x="0" y="932661"/>
                </a:lnTo>
                <a:lnTo>
                  <a:pt x="1221" y="884662"/>
                </a:lnTo>
                <a:lnTo>
                  <a:pt x="4830" y="837386"/>
                </a:lnTo>
                <a:lnTo>
                  <a:pt x="10765" y="790811"/>
                </a:lnTo>
                <a:lnTo>
                  <a:pt x="18981" y="744928"/>
                </a:lnTo>
                <a:lnTo>
                  <a:pt x="29412" y="699842"/>
                </a:lnTo>
                <a:lnTo>
                  <a:pt x="41999" y="655614"/>
                </a:lnTo>
                <a:lnTo>
                  <a:pt x="56683" y="612302"/>
                </a:lnTo>
                <a:lnTo>
                  <a:pt x="73405" y="569965"/>
                </a:lnTo>
                <a:lnTo>
                  <a:pt x="92107" y="528663"/>
                </a:lnTo>
                <a:lnTo>
                  <a:pt x="112728" y="488454"/>
                </a:lnTo>
                <a:lnTo>
                  <a:pt x="135210" y="449398"/>
                </a:lnTo>
                <a:lnTo>
                  <a:pt x="159495" y="411553"/>
                </a:lnTo>
                <a:lnTo>
                  <a:pt x="185522" y="374979"/>
                </a:lnTo>
                <a:lnTo>
                  <a:pt x="213233" y="339735"/>
                </a:lnTo>
                <a:lnTo>
                  <a:pt x="242569" y="305879"/>
                </a:lnTo>
                <a:lnTo>
                  <a:pt x="273470" y="273470"/>
                </a:lnTo>
                <a:lnTo>
                  <a:pt x="305879" y="242569"/>
                </a:lnTo>
                <a:lnTo>
                  <a:pt x="339735" y="213233"/>
                </a:lnTo>
                <a:lnTo>
                  <a:pt x="374979" y="185522"/>
                </a:lnTo>
                <a:lnTo>
                  <a:pt x="411553" y="159495"/>
                </a:lnTo>
                <a:lnTo>
                  <a:pt x="449398" y="135210"/>
                </a:lnTo>
                <a:lnTo>
                  <a:pt x="488454" y="112728"/>
                </a:lnTo>
                <a:lnTo>
                  <a:pt x="528663" y="92107"/>
                </a:lnTo>
                <a:lnTo>
                  <a:pt x="569965" y="73405"/>
                </a:lnTo>
                <a:lnTo>
                  <a:pt x="612302" y="56683"/>
                </a:lnTo>
                <a:lnTo>
                  <a:pt x="655614" y="41999"/>
                </a:lnTo>
                <a:lnTo>
                  <a:pt x="699842" y="29412"/>
                </a:lnTo>
                <a:lnTo>
                  <a:pt x="744928" y="18981"/>
                </a:lnTo>
                <a:lnTo>
                  <a:pt x="790811" y="10765"/>
                </a:lnTo>
                <a:lnTo>
                  <a:pt x="837434" y="4824"/>
                </a:lnTo>
                <a:lnTo>
                  <a:pt x="884737" y="1215"/>
                </a:lnTo>
                <a:lnTo>
                  <a:pt x="932661" y="0"/>
                </a:lnTo>
                <a:lnTo>
                  <a:pt x="955062" y="4503"/>
                </a:lnTo>
                <a:lnTo>
                  <a:pt x="973323" y="16798"/>
                </a:lnTo>
                <a:lnTo>
                  <a:pt x="985618" y="35059"/>
                </a:lnTo>
                <a:lnTo>
                  <a:pt x="990122" y="57460"/>
                </a:lnTo>
                <a:lnTo>
                  <a:pt x="985618" y="79861"/>
                </a:lnTo>
                <a:lnTo>
                  <a:pt x="973323" y="98121"/>
                </a:lnTo>
                <a:lnTo>
                  <a:pt x="955062" y="110416"/>
                </a:lnTo>
                <a:lnTo>
                  <a:pt x="932661" y="114920"/>
                </a:lnTo>
                <a:lnTo>
                  <a:pt x="884709" y="116310"/>
                </a:lnTo>
                <a:lnTo>
                  <a:pt x="837474" y="120429"/>
                </a:lnTo>
                <a:lnTo>
                  <a:pt x="791033" y="127199"/>
                </a:lnTo>
                <a:lnTo>
                  <a:pt x="745465" y="136543"/>
                </a:lnTo>
                <a:lnTo>
                  <a:pt x="700846" y="148385"/>
                </a:lnTo>
                <a:lnTo>
                  <a:pt x="657254" y="162646"/>
                </a:lnTo>
                <a:lnTo>
                  <a:pt x="614767" y="179251"/>
                </a:lnTo>
                <a:lnTo>
                  <a:pt x="573462" y="198122"/>
                </a:lnTo>
                <a:lnTo>
                  <a:pt x="533416" y="219182"/>
                </a:lnTo>
                <a:lnTo>
                  <a:pt x="494708" y="242353"/>
                </a:lnTo>
                <a:lnTo>
                  <a:pt x="457414" y="267560"/>
                </a:lnTo>
                <a:lnTo>
                  <a:pt x="421612" y="294723"/>
                </a:lnTo>
                <a:lnTo>
                  <a:pt x="387379" y="323768"/>
                </a:lnTo>
                <a:lnTo>
                  <a:pt x="354793" y="354615"/>
                </a:lnTo>
                <a:lnTo>
                  <a:pt x="323932" y="387189"/>
                </a:lnTo>
                <a:lnTo>
                  <a:pt x="294873" y="421412"/>
                </a:lnTo>
                <a:lnTo>
                  <a:pt x="267693" y="457207"/>
                </a:lnTo>
                <a:lnTo>
                  <a:pt x="242470" y="494497"/>
                </a:lnTo>
                <a:lnTo>
                  <a:pt x="219282" y="533205"/>
                </a:lnTo>
                <a:lnTo>
                  <a:pt x="198205" y="573254"/>
                </a:lnTo>
                <a:lnTo>
                  <a:pt x="179318" y="614567"/>
                </a:lnTo>
                <a:lnTo>
                  <a:pt x="162698" y="657066"/>
                </a:lnTo>
                <a:lnTo>
                  <a:pt x="148422" y="700674"/>
                </a:lnTo>
                <a:lnTo>
                  <a:pt x="136568" y="745315"/>
                </a:lnTo>
                <a:lnTo>
                  <a:pt x="127213" y="790912"/>
                </a:lnTo>
                <a:lnTo>
                  <a:pt x="120431" y="837434"/>
                </a:lnTo>
                <a:lnTo>
                  <a:pt x="116310" y="884737"/>
                </a:lnTo>
                <a:lnTo>
                  <a:pt x="114920" y="932661"/>
                </a:lnTo>
                <a:lnTo>
                  <a:pt x="116310" y="980614"/>
                </a:lnTo>
                <a:lnTo>
                  <a:pt x="120434" y="1027889"/>
                </a:lnTo>
                <a:lnTo>
                  <a:pt x="127199" y="1074289"/>
                </a:lnTo>
                <a:lnTo>
                  <a:pt x="136543" y="1119858"/>
                </a:lnTo>
                <a:lnTo>
                  <a:pt x="148385" y="1164477"/>
                </a:lnTo>
                <a:lnTo>
                  <a:pt x="162646" y="1208068"/>
                </a:lnTo>
                <a:lnTo>
                  <a:pt x="179251" y="1250556"/>
                </a:lnTo>
                <a:lnTo>
                  <a:pt x="198122" y="1291861"/>
                </a:lnTo>
                <a:lnTo>
                  <a:pt x="219182" y="1331906"/>
                </a:lnTo>
                <a:lnTo>
                  <a:pt x="242353" y="1370615"/>
                </a:lnTo>
                <a:lnTo>
                  <a:pt x="267560" y="1407909"/>
                </a:lnTo>
                <a:lnTo>
                  <a:pt x="294723" y="1443711"/>
                </a:lnTo>
                <a:lnTo>
                  <a:pt x="323768" y="1477944"/>
                </a:lnTo>
                <a:lnTo>
                  <a:pt x="354615" y="1510529"/>
                </a:lnTo>
                <a:lnTo>
                  <a:pt x="387189" y="1541391"/>
                </a:lnTo>
                <a:lnTo>
                  <a:pt x="421412" y="1570450"/>
                </a:lnTo>
                <a:lnTo>
                  <a:pt x="457207" y="1597630"/>
                </a:lnTo>
                <a:lnTo>
                  <a:pt x="494497" y="1622852"/>
                </a:lnTo>
                <a:lnTo>
                  <a:pt x="533205" y="1646041"/>
                </a:lnTo>
                <a:lnTo>
                  <a:pt x="573254" y="1667117"/>
                </a:lnTo>
                <a:lnTo>
                  <a:pt x="614567" y="1686005"/>
                </a:lnTo>
                <a:lnTo>
                  <a:pt x="657066" y="1702625"/>
                </a:lnTo>
                <a:lnTo>
                  <a:pt x="700674" y="1716901"/>
                </a:lnTo>
                <a:lnTo>
                  <a:pt x="745315" y="1728755"/>
                </a:lnTo>
                <a:lnTo>
                  <a:pt x="790912" y="1738109"/>
                </a:lnTo>
                <a:lnTo>
                  <a:pt x="837386" y="1744887"/>
                </a:lnTo>
                <a:lnTo>
                  <a:pt x="884662" y="1749011"/>
                </a:lnTo>
                <a:lnTo>
                  <a:pt x="932661" y="1750403"/>
                </a:lnTo>
                <a:lnTo>
                  <a:pt x="1380048" y="1750403"/>
                </a:lnTo>
                <a:lnTo>
                  <a:pt x="1343726" y="1769468"/>
                </a:lnTo>
                <a:lnTo>
                  <a:pt x="1301713" y="1788928"/>
                </a:lnTo>
                <a:lnTo>
                  <a:pt x="1258632" y="1806330"/>
                </a:lnTo>
                <a:lnTo>
                  <a:pt x="1214549" y="1821612"/>
                </a:lnTo>
                <a:lnTo>
                  <a:pt x="1169529" y="1834711"/>
                </a:lnTo>
                <a:lnTo>
                  <a:pt x="1123637" y="1845567"/>
                </a:lnTo>
                <a:lnTo>
                  <a:pt x="1076939" y="1854118"/>
                </a:lnTo>
                <a:lnTo>
                  <a:pt x="1029500" y="1860302"/>
                </a:lnTo>
                <a:lnTo>
                  <a:pt x="981386" y="1864058"/>
                </a:lnTo>
                <a:lnTo>
                  <a:pt x="932661" y="1865323"/>
                </a:lnTo>
                <a:close/>
              </a:path>
              <a:path w="1863725" h="1865629">
                <a:moveTo>
                  <a:pt x="1380048" y="1750403"/>
                </a:moveTo>
                <a:lnTo>
                  <a:pt x="932661" y="1750403"/>
                </a:lnTo>
                <a:lnTo>
                  <a:pt x="980056" y="1749035"/>
                </a:lnTo>
                <a:lnTo>
                  <a:pt x="1026789" y="1744982"/>
                </a:lnTo>
                <a:lnTo>
                  <a:pt x="1072781" y="1738318"/>
                </a:lnTo>
                <a:lnTo>
                  <a:pt x="1117954" y="1729115"/>
                </a:lnTo>
                <a:lnTo>
                  <a:pt x="1162227" y="1717448"/>
                </a:lnTo>
                <a:lnTo>
                  <a:pt x="1205522" y="1703392"/>
                </a:lnTo>
                <a:lnTo>
                  <a:pt x="1247759" y="1687018"/>
                </a:lnTo>
                <a:lnTo>
                  <a:pt x="1288860" y="1668402"/>
                </a:lnTo>
                <a:lnTo>
                  <a:pt x="1328745" y="1647618"/>
                </a:lnTo>
                <a:lnTo>
                  <a:pt x="1367335" y="1624738"/>
                </a:lnTo>
                <a:lnTo>
                  <a:pt x="1404551" y="1599837"/>
                </a:lnTo>
                <a:lnTo>
                  <a:pt x="1440314" y="1572989"/>
                </a:lnTo>
                <a:lnTo>
                  <a:pt x="1474544" y="1544268"/>
                </a:lnTo>
                <a:lnTo>
                  <a:pt x="1507162" y="1513747"/>
                </a:lnTo>
                <a:lnTo>
                  <a:pt x="1538089" y="1481500"/>
                </a:lnTo>
                <a:lnTo>
                  <a:pt x="1567247" y="1447601"/>
                </a:lnTo>
                <a:lnTo>
                  <a:pt x="1594555" y="1412124"/>
                </a:lnTo>
                <a:lnTo>
                  <a:pt x="1619934" y="1375143"/>
                </a:lnTo>
                <a:lnTo>
                  <a:pt x="1643344" y="1336660"/>
                </a:lnTo>
                <a:lnTo>
                  <a:pt x="1664591" y="1296963"/>
                </a:lnTo>
                <a:lnTo>
                  <a:pt x="1683710" y="1255911"/>
                </a:lnTo>
                <a:lnTo>
                  <a:pt x="1700584" y="1213651"/>
                </a:lnTo>
                <a:lnTo>
                  <a:pt x="1715133" y="1170255"/>
                </a:lnTo>
                <a:lnTo>
                  <a:pt x="1727279" y="1125798"/>
                </a:lnTo>
                <a:lnTo>
                  <a:pt x="1736942" y="1080354"/>
                </a:lnTo>
                <a:lnTo>
                  <a:pt x="1744043" y="1033996"/>
                </a:lnTo>
                <a:lnTo>
                  <a:pt x="1748503" y="986798"/>
                </a:lnTo>
                <a:lnTo>
                  <a:pt x="1754469" y="964656"/>
                </a:lnTo>
                <a:lnTo>
                  <a:pt x="1768092" y="947145"/>
                </a:lnTo>
                <a:lnTo>
                  <a:pt x="1787235" y="936045"/>
                </a:lnTo>
                <a:lnTo>
                  <a:pt x="1809762" y="933136"/>
                </a:lnTo>
                <a:lnTo>
                  <a:pt x="1831837" y="939035"/>
                </a:lnTo>
                <a:lnTo>
                  <a:pt x="1849237" y="952547"/>
                </a:lnTo>
                <a:lnTo>
                  <a:pt x="1860315" y="971668"/>
                </a:lnTo>
                <a:lnTo>
                  <a:pt x="1863424" y="994396"/>
                </a:lnTo>
                <a:lnTo>
                  <a:pt x="1858952" y="1042851"/>
                </a:lnTo>
                <a:lnTo>
                  <a:pt x="1852038" y="1090543"/>
                </a:lnTo>
                <a:lnTo>
                  <a:pt x="1842747" y="1137408"/>
                </a:lnTo>
                <a:lnTo>
                  <a:pt x="1831146" y="1183386"/>
                </a:lnTo>
                <a:lnTo>
                  <a:pt x="1817299" y="1228414"/>
                </a:lnTo>
                <a:lnTo>
                  <a:pt x="1801271" y="1272431"/>
                </a:lnTo>
                <a:lnTo>
                  <a:pt x="1783129" y="1315376"/>
                </a:lnTo>
                <a:lnTo>
                  <a:pt x="1762938" y="1357187"/>
                </a:lnTo>
                <a:lnTo>
                  <a:pt x="1740762" y="1397801"/>
                </a:lnTo>
                <a:lnTo>
                  <a:pt x="1716668" y="1437158"/>
                </a:lnTo>
                <a:lnTo>
                  <a:pt x="1690721" y="1475197"/>
                </a:lnTo>
                <a:lnTo>
                  <a:pt x="1662987" y="1511854"/>
                </a:lnTo>
                <a:lnTo>
                  <a:pt x="1633530" y="1547069"/>
                </a:lnTo>
                <a:lnTo>
                  <a:pt x="1602416" y="1580780"/>
                </a:lnTo>
                <a:lnTo>
                  <a:pt x="1569711" y="1612925"/>
                </a:lnTo>
                <a:lnTo>
                  <a:pt x="1535480" y="1643443"/>
                </a:lnTo>
                <a:lnTo>
                  <a:pt x="1499788" y="1672272"/>
                </a:lnTo>
                <a:lnTo>
                  <a:pt x="1462702" y="1699351"/>
                </a:lnTo>
                <a:lnTo>
                  <a:pt x="1424286" y="1724618"/>
                </a:lnTo>
                <a:lnTo>
                  <a:pt x="1384605" y="1748011"/>
                </a:lnTo>
                <a:lnTo>
                  <a:pt x="1380048" y="1750403"/>
                </a:lnTo>
                <a:close/>
              </a:path>
            </a:pathLst>
          </a:custGeom>
          <a:solidFill>
            <a:srgbClr val="40B8F5">
              <a:alpha val="50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253420" y="2709647"/>
            <a:ext cx="1863424" cy="1865323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749272" y="2504968"/>
            <a:ext cx="873760" cy="16541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0650" i="1" spc="-2590" dirty="0">
                <a:solidFill>
                  <a:srgbClr val="40B8F5"/>
                </a:solidFill>
                <a:latin typeface="Arial"/>
                <a:cs typeface="Arial"/>
              </a:rPr>
              <a:t>0</a:t>
            </a:r>
            <a:r>
              <a:rPr sz="10650" i="1" spc="-2585" dirty="0">
                <a:solidFill>
                  <a:srgbClr val="40B8F5"/>
                </a:solidFill>
                <a:latin typeface="Arial"/>
                <a:cs typeface="Arial"/>
              </a:rPr>
              <a:t>2</a:t>
            </a:r>
            <a:endParaRPr sz="10650" dirty="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314449" y="5489916"/>
            <a:ext cx="123825" cy="123824"/>
          </a:xfrm>
          <a:prstGeom prst="rect">
            <a:avLst/>
          </a:prstGeom>
          <a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314449" y="6042366"/>
            <a:ext cx="123825" cy="123824"/>
          </a:xfrm>
          <a:prstGeom prst="rect">
            <a:avLst/>
          </a:prstGeom>
          <a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314449" y="7147266"/>
            <a:ext cx="123825" cy="123824"/>
          </a:xfrm>
          <a:prstGeom prst="rect">
            <a:avLst/>
          </a:prstGeom>
          <a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314449" y="7699716"/>
            <a:ext cx="123825" cy="123824"/>
          </a:xfrm>
          <a:prstGeom prst="rect">
            <a:avLst/>
          </a:prstGeom>
          <a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601936" y="5174683"/>
            <a:ext cx="15184119" cy="3340100"/>
          </a:xfrm>
          <a:prstGeom prst="rect">
            <a:avLst/>
          </a:prstGeom>
        </p:spPr>
        <p:txBody>
          <a:bodyPr vert="horz" wrap="square" lIns="0" tIns="1530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5"/>
              </a:spcBef>
            </a:pPr>
            <a:r>
              <a:rPr sz="2700" spc="-30" dirty="0">
                <a:solidFill>
                  <a:srgbClr val="FFFFFF"/>
                </a:solidFill>
                <a:latin typeface="Lucida Sans Unicode"/>
                <a:cs typeface="Lucida Sans Unicode"/>
              </a:rPr>
              <a:t>The</a:t>
            </a:r>
            <a:r>
              <a:rPr sz="2700" spc="-11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75" dirty="0">
                <a:solidFill>
                  <a:srgbClr val="FFFFFF"/>
                </a:solidFill>
                <a:latin typeface="Lucida Sans Unicode"/>
                <a:cs typeface="Lucida Sans Unicode"/>
              </a:rPr>
              <a:t>system</a:t>
            </a:r>
            <a:r>
              <a:rPr sz="2700" spc="-11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-90" dirty="0">
                <a:solidFill>
                  <a:srgbClr val="FFFFFF"/>
                </a:solidFill>
                <a:latin typeface="Lucida Sans Unicode"/>
                <a:cs typeface="Lucida Sans Unicode"/>
              </a:rPr>
              <a:t>will</a:t>
            </a:r>
            <a:r>
              <a:rPr sz="2700" spc="-11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-95" dirty="0">
                <a:solidFill>
                  <a:srgbClr val="FFFFFF"/>
                </a:solidFill>
                <a:latin typeface="Lucida Sans Unicode"/>
                <a:cs typeface="Lucida Sans Unicode"/>
              </a:rPr>
              <a:t>utilize</a:t>
            </a:r>
            <a:r>
              <a:rPr sz="2700" spc="-11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95" dirty="0">
                <a:solidFill>
                  <a:srgbClr val="FFFFFF"/>
                </a:solidFill>
                <a:latin typeface="Lucida Sans Unicode"/>
                <a:cs typeface="Lucida Sans Unicode"/>
              </a:rPr>
              <a:t>computer</a:t>
            </a:r>
            <a:r>
              <a:rPr sz="2700" spc="-11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-20" dirty="0">
                <a:solidFill>
                  <a:srgbClr val="FFFFFF"/>
                </a:solidFill>
                <a:latin typeface="Lucida Sans Unicode"/>
                <a:cs typeface="Lucida Sans Unicode"/>
              </a:rPr>
              <a:t>vision</a:t>
            </a:r>
            <a:r>
              <a:rPr sz="2700" spc="-11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35" dirty="0">
                <a:solidFill>
                  <a:srgbClr val="FFFFFF"/>
                </a:solidFill>
                <a:latin typeface="Lucida Sans Unicode"/>
                <a:cs typeface="Lucida Sans Unicode"/>
              </a:rPr>
              <a:t>algorithms</a:t>
            </a:r>
            <a:r>
              <a:rPr sz="2700" spc="-11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15" dirty="0">
                <a:solidFill>
                  <a:srgbClr val="FFFFFF"/>
                </a:solidFill>
                <a:latin typeface="Lucida Sans Unicode"/>
                <a:cs typeface="Lucida Sans Unicode"/>
              </a:rPr>
              <a:t>to</a:t>
            </a:r>
            <a:r>
              <a:rPr sz="2700" spc="-11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60" dirty="0">
                <a:solidFill>
                  <a:srgbClr val="FFFFFF"/>
                </a:solidFill>
                <a:latin typeface="Lucida Sans Unicode"/>
                <a:cs typeface="Lucida Sans Unicode"/>
              </a:rPr>
              <a:t>analyze</a:t>
            </a:r>
            <a:r>
              <a:rPr sz="2700" spc="-11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85" dirty="0">
                <a:solidFill>
                  <a:srgbClr val="FFFFFF"/>
                </a:solidFill>
                <a:latin typeface="Lucida Sans Unicode"/>
                <a:cs typeface="Lucida Sans Unicode"/>
              </a:rPr>
              <a:t>facial</a:t>
            </a:r>
            <a:r>
              <a:rPr sz="2700" spc="-11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-40" dirty="0">
                <a:solidFill>
                  <a:srgbClr val="FFFFFF"/>
                </a:solidFill>
                <a:latin typeface="Lucida Sans Unicode"/>
                <a:cs typeface="Lucida Sans Unicode"/>
              </a:rPr>
              <a:t>expressions.</a:t>
            </a:r>
            <a:endParaRPr sz="2700">
              <a:latin typeface="Lucida Sans Unicode"/>
              <a:cs typeface="Lucida Sans Unicode"/>
            </a:endParaRPr>
          </a:p>
          <a:p>
            <a:pPr marL="12700" marR="5080">
              <a:lnSpc>
                <a:spcPts val="4350"/>
              </a:lnSpc>
              <a:spcBef>
                <a:spcPts val="330"/>
              </a:spcBef>
            </a:pPr>
            <a:r>
              <a:rPr sz="2700" spc="-100" dirty="0">
                <a:solidFill>
                  <a:srgbClr val="FFFFFF"/>
                </a:solidFill>
                <a:latin typeface="Lucida Sans Unicode"/>
                <a:cs typeface="Lucida Sans Unicode"/>
              </a:rPr>
              <a:t>It </a:t>
            </a:r>
            <a:r>
              <a:rPr sz="2700" spc="-90" dirty="0">
                <a:solidFill>
                  <a:srgbClr val="FFFFFF"/>
                </a:solidFill>
                <a:latin typeface="Lucida Sans Unicode"/>
                <a:cs typeface="Lucida Sans Unicode"/>
              </a:rPr>
              <a:t>will </a:t>
            </a:r>
            <a:r>
              <a:rPr sz="2700" spc="70" dirty="0">
                <a:solidFill>
                  <a:srgbClr val="FFFFFF"/>
                </a:solidFill>
                <a:latin typeface="Lucida Sans Unicode"/>
                <a:cs typeface="Lucida Sans Unicode"/>
              </a:rPr>
              <a:t>use </a:t>
            </a:r>
            <a:r>
              <a:rPr sz="2700" spc="340" dirty="0">
                <a:solidFill>
                  <a:srgbClr val="FFFFFF"/>
                </a:solidFill>
                <a:latin typeface="Lucida Sans Unicode"/>
                <a:cs typeface="Lucida Sans Unicode"/>
              </a:rPr>
              <a:t>a </a:t>
            </a:r>
            <a:r>
              <a:rPr sz="2700" spc="55" dirty="0">
                <a:solidFill>
                  <a:srgbClr val="FFFFFF"/>
                </a:solidFill>
                <a:latin typeface="Lucida Sans Unicode"/>
                <a:cs typeface="Lucida Sans Unicode"/>
              </a:rPr>
              <a:t>device's </a:t>
            </a:r>
            <a:r>
              <a:rPr sz="2700" spc="204" dirty="0">
                <a:solidFill>
                  <a:srgbClr val="FFFFFF"/>
                </a:solidFill>
                <a:latin typeface="Lucida Sans Unicode"/>
                <a:cs typeface="Lucida Sans Unicode"/>
              </a:rPr>
              <a:t>camera </a:t>
            </a:r>
            <a:r>
              <a:rPr sz="2700" spc="170" dirty="0">
                <a:solidFill>
                  <a:srgbClr val="FFFFFF"/>
                </a:solidFill>
                <a:latin typeface="Lucida Sans Unicode"/>
                <a:cs typeface="Lucida Sans Unicode"/>
              </a:rPr>
              <a:t>as </a:t>
            </a:r>
            <a:r>
              <a:rPr sz="2700" dirty="0">
                <a:solidFill>
                  <a:srgbClr val="FFFFFF"/>
                </a:solidFill>
                <a:latin typeface="Lucida Sans Unicode"/>
                <a:cs typeface="Lucida Sans Unicode"/>
              </a:rPr>
              <a:t>input </a:t>
            </a:r>
            <a:r>
              <a:rPr sz="2700" spc="15" dirty="0">
                <a:solidFill>
                  <a:srgbClr val="FFFFFF"/>
                </a:solidFill>
                <a:latin typeface="Lucida Sans Unicode"/>
                <a:cs typeface="Lucida Sans Unicode"/>
              </a:rPr>
              <a:t>to </a:t>
            </a:r>
            <a:r>
              <a:rPr sz="2700" spc="110" dirty="0">
                <a:solidFill>
                  <a:srgbClr val="FFFFFF"/>
                </a:solidFill>
                <a:latin typeface="Lucida Sans Unicode"/>
                <a:cs typeface="Lucida Sans Unicode"/>
              </a:rPr>
              <a:t>capture </a:t>
            </a:r>
            <a:r>
              <a:rPr sz="2700" spc="85" dirty="0">
                <a:solidFill>
                  <a:srgbClr val="FFFFFF"/>
                </a:solidFill>
                <a:latin typeface="Lucida Sans Unicode"/>
                <a:cs typeface="Lucida Sans Unicode"/>
              </a:rPr>
              <a:t>facial </a:t>
            </a:r>
            <a:r>
              <a:rPr sz="2700" spc="55" dirty="0">
                <a:solidFill>
                  <a:srgbClr val="FFFFFF"/>
                </a:solidFill>
                <a:latin typeface="Lucida Sans Unicode"/>
                <a:cs typeface="Lucida Sans Unicode"/>
              </a:rPr>
              <a:t>features </a:t>
            </a:r>
            <a:r>
              <a:rPr sz="2700" spc="165" dirty="0">
                <a:solidFill>
                  <a:srgbClr val="FFFFFF"/>
                </a:solidFill>
                <a:latin typeface="Lucida Sans Unicode"/>
                <a:cs typeface="Lucida Sans Unicode"/>
              </a:rPr>
              <a:t>and </a:t>
            </a:r>
            <a:r>
              <a:rPr sz="2700" spc="20" dirty="0">
                <a:solidFill>
                  <a:srgbClr val="FFFFFF"/>
                </a:solidFill>
                <a:latin typeface="Lucida Sans Unicode"/>
                <a:cs typeface="Lucida Sans Unicode"/>
              </a:rPr>
              <a:t>extract </a:t>
            </a:r>
            <a:r>
              <a:rPr sz="2700" spc="65" dirty="0">
                <a:solidFill>
                  <a:srgbClr val="FFFFFF"/>
                </a:solidFill>
                <a:latin typeface="Lucida Sans Unicode"/>
                <a:cs typeface="Lucida Sans Unicode"/>
              </a:rPr>
              <a:t>emotional  </a:t>
            </a:r>
            <a:r>
              <a:rPr sz="2700" spc="125" dirty="0">
                <a:solidFill>
                  <a:srgbClr val="FFFFFF"/>
                </a:solidFill>
                <a:latin typeface="Lucida Sans Unicode"/>
                <a:cs typeface="Lucida Sans Unicode"/>
              </a:rPr>
              <a:t>cues </a:t>
            </a:r>
            <a:r>
              <a:rPr sz="2700" spc="-55" dirty="0">
                <a:solidFill>
                  <a:srgbClr val="FFFFFF"/>
                </a:solidFill>
                <a:latin typeface="Lucida Sans Unicode"/>
                <a:cs typeface="Lucida Sans Unicode"/>
              </a:rPr>
              <a:t>for</a:t>
            </a:r>
            <a:r>
              <a:rPr sz="2700" spc="-36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10" dirty="0">
                <a:solidFill>
                  <a:srgbClr val="FFFFFF"/>
                </a:solidFill>
                <a:latin typeface="Lucida Sans Unicode"/>
                <a:cs typeface="Lucida Sans Unicode"/>
              </a:rPr>
              <a:t>classification.</a:t>
            </a:r>
            <a:endParaRPr sz="27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780"/>
              </a:spcBef>
            </a:pPr>
            <a:r>
              <a:rPr sz="2700" spc="-30" dirty="0">
                <a:solidFill>
                  <a:srgbClr val="FFFFFF"/>
                </a:solidFill>
                <a:latin typeface="Lucida Sans Unicode"/>
                <a:cs typeface="Lucida Sans Unicode"/>
              </a:rPr>
              <a:t>The</a:t>
            </a:r>
            <a:r>
              <a:rPr sz="2700" spc="-11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75" dirty="0">
                <a:solidFill>
                  <a:srgbClr val="FFFFFF"/>
                </a:solidFill>
                <a:latin typeface="Lucida Sans Unicode"/>
                <a:cs typeface="Lucida Sans Unicode"/>
              </a:rPr>
              <a:t>system</a:t>
            </a:r>
            <a:r>
              <a:rPr sz="2700" spc="-11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-90" dirty="0">
                <a:solidFill>
                  <a:srgbClr val="FFFFFF"/>
                </a:solidFill>
                <a:latin typeface="Lucida Sans Unicode"/>
                <a:cs typeface="Lucida Sans Unicode"/>
              </a:rPr>
              <a:t>will</a:t>
            </a:r>
            <a:r>
              <a:rPr sz="2700" spc="-11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30" dirty="0">
                <a:solidFill>
                  <a:srgbClr val="FFFFFF"/>
                </a:solidFill>
                <a:latin typeface="Lucida Sans Unicode"/>
                <a:cs typeface="Lucida Sans Unicode"/>
              </a:rPr>
              <a:t>classify</a:t>
            </a:r>
            <a:r>
              <a:rPr sz="2700" spc="-11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85" dirty="0">
                <a:solidFill>
                  <a:srgbClr val="FFFFFF"/>
                </a:solidFill>
                <a:latin typeface="Lucida Sans Unicode"/>
                <a:cs typeface="Lucida Sans Unicode"/>
              </a:rPr>
              <a:t>facial</a:t>
            </a:r>
            <a:r>
              <a:rPr sz="2700" spc="-11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expressions</a:t>
            </a:r>
            <a:r>
              <a:rPr sz="2700" spc="-11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-25" dirty="0">
                <a:solidFill>
                  <a:srgbClr val="FFFFFF"/>
                </a:solidFill>
                <a:latin typeface="Lucida Sans Unicode"/>
                <a:cs typeface="Lucida Sans Unicode"/>
              </a:rPr>
              <a:t>into</a:t>
            </a:r>
            <a:r>
              <a:rPr sz="2700" spc="-11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dirty="0">
                <a:solidFill>
                  <a:srgbClr val="FFFFFF"/>
                </a:solidFill>
                <a:latin typeface="Lucida Sans Unicode"/>
                <a:cs typeface="Lucida Sans Unicode"/>
              </a:rPr>
              <a:t>distinct</a:t>
            </a:r>
            <a:r>
              <a:rPr sz="2700" spc="-11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5" dirty="0">
                <a:solidFill>
                  <a:srgbClr val="FFFFFF"/>
                </a:solidFill>
                <a:latin typeface="Lucida Sans Unicode"/>
                <a:cs typeface="Lucida Sans Unicode"/>
              </a:rPr>
              <a:t>emotions.</a:t>
            </a:r>
            <a:endParaRPr sz="2700">
              <a:latin typeface="Lucida Sans Unicode"/>
              <a:cs typeface="Lucida Sans Unicode"/>
            </a:endParaRPr>
          </a:p>
          <a:p>
            <a:pPr marL="12700" marR="5080">
              <a:lnSpc>
                <a:spcPts val="4350"/>
              </a:lnSpc>
              <a:spcBef>
                <a:spcPts val="330"/>
              </a:spcBef>
            </a:pPr>
            <a:r>
              <a:rPr sz="2700" spc="5" dirty="0">
                <a:solidFill>
                  <a:srgbClr val="FFFFFF"/>
                </a:solidFill>
                <a:latin typeface="Lucida Sans Unicode"/>
                <a:cs typeface="Lucida Sans Unicode"/>
              </a:rPr>
              <a:t>Audible</a:t>
            </a:r>
            <a:r>
              <a:rPr sz="2700" spc="-8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100" dirty="0">
                <a:solidFill>
                  <a:srgbClr val="FFFFFF"/>
                </a:solidFill>
                <a:latin typeface="Lucida Sans Unicode"/>
                <a:cs typeface="Lucida Sans Unicode"/>
              </a:rPr>
              <a:t>feedback</a:t>
            </a:r>
            <a:r>
              <a:rPr sz="2700" spc="-8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-90" dirty="0">
                <a:solidFill>
                  <a:srgbClr val="FFFFFF"/>
                </a:solidFill>
                <a:latin typeface="Lucida Sans Unicode"/>
                <a:cs typeface="Lucida Sans Unicode"/>
              </a:rPr>
              <a:t>will</a:t>
            </a:r>
            <a:r>
              <a:rPr sz="2700" spc="-7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155" dirty="0">
                <a:solidFill>
                  <a:srgbClr val="FFFFFF"/>
                </a:solidFill>
                <a:latin typeface="Lucida Sans Unicode"/>
                <a:cs typeface="Lucida Sans Unicode"/>
              </a:rPr>
              <a:t>be</a:t>
            </a:r>
            <a:r>
              <a:rPr sz="2700" spc="-8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55" dirty="0">
                <a:solidFill>
                  <a:srgbClr val="FFFFFF"/>
                </a:solidFill>
                <a:latin typeface="Lucida Sans Unicode"/>
                <a:cs typeface="Lucida Sans Unicode"/>
              </a:rPr>
              <a:t>provided</a:t>
            </a:r>
            <a:r>
              <a:rPr sz="2700" spc="-7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15" dirty="0">
                <a:solidFill>
                  <a:srgbClr val="FFFFFF"/>
                </a:solidFill>
                <a:latin typeface="Lucida Sans Unicode"/>
                <a:cs typeface="Lucida Sans Unicode"/>
              </a:rPr>
              <a:t>to</a:t>
            </a:r>
            <a:r>
              <a:rPr sz="2700" spc="-8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120" dirty="0">
                <a:solidFill>
                  <a:srgbClr val="FFFFFF"/>
                </a:solidFill>
                <a:latin typeface="Lucida Sans Unicode"/>
                <a:cs typeface="Lucida Sans Unicode"/>
              </a:rPr>
              <a:t>convey</a:t>
            </a:r>
            <a:r>
              <a:rPr sz="2700" spc="-7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35" dirty="0">
                <a:solidFill>
                  <a:srgbClr val="FFFFFF"/>
                </a:solidFill>
                <a:latin typeface="Lucida Sans Unicode"/>
                <a:cs typeface="Lucida Sans Unicode"/>
              </a:rPr>
              <a:t>recognized</a:t>
            </a:r>
            <a:r>
              <a:rPr sz="2700" spc="-8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50" dirty="0">
                <a:solidFill>
                  <a:srgbClr val="FFFFFF"/>
                </a:solidFill>
                <a:latin typeface="Lucida Sans Unicode"/>
                <a:cs typeface="Lucida Sans Unicode"/>
              </a:rPr>
              <a:t>emotions</a:t>
            </a:r>
            <a:r>
              <a:rPr sz="2700" spc="-7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15" dirty="0">
                <a:solidFill>
                  <a:srgbClr val="FFFFFF"/>
                </a:solidFill>
                <a:latin typeface="Lucida Sans Unicode"/>
                <a:cs typeface="Lucida Sans Unicode"/>
              </a:rPr>
              <a:t>to</a:t>
            </a:r>
            <a:r>
              <a:rPr sz="2700" spc="-8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55" dirty="0">
                <a:solidFill>
                  <a:srgbClr val="FFFFFF"/>
                </a:solidFill>
                <a:latin typeface="Lucida Sans Unicode"/>
                <a:cs typeface="Lucida Sans Unicode"/>
              </a:rPr>
              <a:t>the</a:t>
            </a:r>
            <a:r>
              <a:rPr sz="2700" spc="-7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-60" dirty="0">
                <a:solidFill>
                  <a:srgbClr val="FFFFFF"/>
                </a:solidFill>
                <a:latin typeface="Lucida Sans Unicode"/>
                <a:cs typeface="Lucida Sans Unicode"/>
              </a:rPr>
              <a:t>user,</a:t>
            </a:r>
            <a:r>
              <a:rPr sz="2700" spc="-8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15" dirty="0">
                <a:solidFill>
                  <a:srgbClr val="FFFFFF"/>
                </a:solidFill>
                <a:latin typeface="Lucida Sans Unicode"/>
                <a:cs typeface="Lucida Sans Unicode"/>
              </a:rPr>
              <a:t>ensuring</a:t>
            </a:r>
            <a:r>
              <a:rPr sz="2700" spc="-7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spc="340" dirty="0">
                <a:solidFill>
                  <a:srgbClr val="FFFFFF"/>
                </a:solidFill>
                <a:latin typeface="Lucida Sans Unicode"/>
                <a:cs typeface="Lucida Sans Unicode"/>
              </a:rPr>
              <a:t>a  </a:t>
            </a:r>
            <a:r>
              <a:rPr sz="2700" spc="-15" dirty="0">
                <a:solidFill>
                  <a:srgbClr val="FFFFFF"/>
                </a:solidFill>
                <a:latin typeface="Lucida Sans Unicode"/>
                <a:cs typeface="Lucida Sans Unicode"/>
              </a:rPr>
              <a:t>non-intrusive </a:t>
            </a:r>
            <a:r>
              <a:rPr sz="2700" spc="165" dirty="0">
                <a:solidFill>
                  <a:srgbClr val="FFFFFF"/>
                </a:solidFill>
                <a:latin typeface="Lucida Sans Unicode"/>
                <a:cs typeface="Lucida Sans Unicode"/>
              </a:rPr>
              <a:t>and </a:t>
            </a:r>
            <a:r>
              <a:rPr sz="2700" spc="-20" dirty="0">
                <a:solidFill>
                  <a:srgbClr val="FFFFFF"/>
                </a:solidFill>
                <a:latin typeface="Lucida Sans Unicode"/>
                <a:cs typeface="Lucida Sans Unicode"/>
              </a:rPr>
              <a:t>user-friendly</a:t>
            </a:r>
            <a:r>
              <a:rPr sz="2700" spc="-49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700" dirty="0">
                <a:solidFill>
                  <a:srgbClr val="FFFFFF"/>
                </a:solidFill>
                <a:latin typeface="Lucida Sans Unicode"/>
                <a:cs typeface="Lucida Sans Unicode"/>
              </a:rPr>
              <a:t>interaction.</a:t>
            </a:r>
            <a:endParaRPr sz="2700">
              <a:latin typeface="Lucida Sans Unicode"/>
              <a:cs typeface="Lucida Sans Unicode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3675355" y="4030104"/>
            <a:ext cx="5226050" cy="19050"/>
          </a:xfrm>
          <a:custGeom>
            <a:avLst/>
            <a:gdLst/>
            <a:ahLst/>
            <a:cxnLst/>
            <a:rect l="l" t="t" r="r" b="b"/>
            <a:pathLst>
              <a:path w="5226050" h="19050">
                <a:moveTo>
                  <a:pt x="0" y="19049"/>
                </a:moveTo>
                <a:lnTo>
                  <a:pt x="5225530" y="0"/>
                </a:lnTo>
              </a:path>
            </a:pathLst>
          </a:custGeom>
          <a:ln w="380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9">
            <a:extLst>
              <a:ext uri="{FF2B5EF4-FFF2-40B4-BE49-F238E27FC236}">
                <a16:creationId xmlns:a16="http://schemas.microsoft.com/office/drawing/2014/main" id="{8F4253FC-0B8E-FEA0-0990-A874ADF2EAB0}"/>
              </a:ext>
            </a:extLst>
          </p:cNvPr>
          <p:cNvSpPr txBox="1"/>
          <p:nvPr/>
        </p:nvSpPr>
        <p:spPr>
          <a:xfrm>
            <a:off x="2527727" y="3317288"/>
            <a:ext cx="6463873" cy="45461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4000" marR="247015" indent="-635" algn="ctr">
              <a:lnSpc>
                <a:spcPct val="117400"/>
              </a:lnSpc>
              <a:spcBef>
                <a:spcPts val="95"/>
              </a:spcBef>
              <a:tabLst>
                <a:tab pos="3333115" algn="l"/>
                <a:tab pos="4366260" algn="l"/>
              </a:tabLst>
            </a:pPr>
            <a:r>
              <a:rPr lang="en-US" sz="2550" spc="180" dirty="0">
                <a:solidFill>
                  <a:srgbClr val="FFFFFF"/>
                </a:solidFill>
                <a:latin typeface="Lucida Sans Unicode"/>
                <a:cs typeface="Lucida Sans Unicode"/>
              </a:rPr>
              <a:t>OBJECTIVE STATEMENT</a:t>
            </a:r>
            <a:endParaRPr lang="en-US" sz="2550" spc="-215" dirty="0">
              <a:solidFill>
                <a:srgbClr val="FFFFFF"/>
              </a:solidFill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7999" cy="10286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503651" y="8860272"/>
            <a:ext cx="8582024" cy="1426727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071854" y="0"/>
            <a:ext cx="8216145" cy="5762624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072607" y="6051494"/>
            <a:ext cx="4215391" cy="4235505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5498963" y="437567"/>
            <a:ext cx="6542405" cy="9417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6000" spc="250" dirty="0"/>
              <a:t>System</a:t>
            </a:r>
            <a:r>
              <a:rPr sz="6000" spc="-350" dirty="0"/>
              <a:t> </a:t>
            </a:r>
            <a:r>
              <a:rPr sz="6000" spc="140" dirty="0"/>
              <a:t>Overview</a:t>
            </a:r>
            <a:endParaRPr sz="6000"/>
          </a:p>
        </p:txBody>
      </p:sp>
      <p:sp>
        <p:nvSpPr>
          <p:cNvPr id="7" name="object 7"/>
          <p:cNvSpPr txBox="1"/>
          <p:nvPr/>
        </p:nvSpPr>
        <p:spPr>
          <a:xfrm>
            <a:off x="1208399" y="1550111"/>
            <a:ext cx="11485245" cy="7430134"/>
          </a:xfrm>
          <a:prstGeom prst="rect">
            <a:avLst/>
          </a:prstGeom>
        </p:spPr>
        <p:txBody>
          <a:bodyPr vert="horz" wrap="square" lIns="0" tIns="300990" rIns="0" bIns="0" rtlCol="0">
            <a:spAutoFit/>
          </a:bodyPr>
          <a:lstStyle/>
          <a:p>
            <a:pPr marL="154940">
              <a:lnSpc>
                <a:spcPct val="100000"/>
              </a:lnSpc>
              <a:spcBef>
                <a:spcPts val="2370"/>
              </a:spcBef>
              <a:tabLst>
                <a:tab pos="1898014" algn="l"/>
              </a:tabLst>
            </a:pPr>
            <a:r>
              <a:rPr sz="9900" spc="-3082" baseline="-2525" dirty="0">
                <a:solidFill>
                  <a:srgbClr val="FFFFFF"/>
                </a:solidFill>
                <a:latin typeface="Lucida Sans Unicode"/>
                <a:cs typeface="Lucida Sans Unicode"/>
              </a:rPr>
              <a:t>1	</a:t>
            </a:r>
            <a:r>
              <a:rPr sz="5300" spc="185" dirty="0">
                <a:solidFill>
                  <a:srgbClr val="FFFFFF"/>
                </a:solidFill>
                <a:latin typeface="Lucida Sans Unicode"/>
                <a:cs typeface="Lucida Sans Unicode"/>
              </a:rPr>
              <a:t>Deep </a:t>
            </a:r>
            <a:r>
              <a:rPr sz="5300" spc="114" dirty="0">
                <a:solidFill>
                  <a:srgbClr val="FFFFFF"/>
                </a:solidFill>
                <a:latin typeface="Lucida Sans Unicode"/>
                <a:cs typeface="Lucida Sans Unicode"/>
              </a:rPr>
              <a:t>learning</a:t>
            </a:r>
            <a:r>
              <a:rPr sz="5300" spc="-70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5300" spc="305" dirty="0">
                <a:solidFill>
                  <a:srgbClr val="FFFFFF"/>
                </a:solidFill>
                <a:latin typeface="Lucida Sans Unicode"/>
                <a:cs typeface="Lucida Sans Unicode"/>
              </a:rPr>
              <a:t>approach</a:t>
            </a:r>
            <a:endParaRPr sz="5300">
              <a:latin typeface="Lucida Sans Unicode"/>
              <a:cs typeface="Lucida Sans Unicode"/>
            </a:endParaRPr>
          </a:p>
          <a:p>
            <a:pPr marL="1835785" indent="-1788795">
              <a:lnSpc>
                <a:spcPct val="100000"/>
              </a:lnSpc>
              <a:spcBef>
                <a:spcPts val="4180"/>
              </a:spcBef>
              <a:buSzPct val="124528"/>
              <a:buAutoNum type="arabicPlain" startAt="2"/>
              <a:tabLst>
                <a:tab pos="1835150" algn="l"/>
                <a:tab pos="1836420" algn="l"/>
              </a:tabLst>
            </a:pPr>
            <a:r>
              <a:rPr sz="5300" spc="200" dirty="0">
                <a:solidFill>
                  <a:srgbClr val="FFFFFF"/>
                </a:solidFill>
                <a:latin typeface="Lucida Sans Unicode"/>
                <a:cs typeface="Lucida Sans Unicode"/>
              </a:rPr>
              <a:t>Prepare</a:t>
            </a:r>
            <a:r>
              <a:rPr sz="5300" spc="-26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5300" spc="210" dirty="0">
                <a:solidFill>
                  <a:srgbClr val="FFFFFF"/>
                </a:solidFill>
                <a:latin typeface="Lucida Sans Unicode"/>
                <a:cs typeface="Lucida Sans Unicode"/>
              </a:rPr>
              <a:t>Dataset</a:t>
            </a:r>
            <a:endParaRPr sz="5300">
              <a:latin typeface="Lucida Sans Unicode"/>
              <a:cs typeface="Lucida Sans Unicode"/>
            </a:endParaRPr>
          </a:p>
          <a:p>
            <a:pPr marL="1838960" indent="-1797685">
              <a:lnSpc>
                <a:spcPct val="100000"/>
              </a:lnSpc>
              <a:spcBef>
                <a:spcPts val="3610"/>
              </a:spcBef>
              <a:buSzPct val="124528"/>
              <a:buAutoNum type="arabicPlain" startAt="2"/>
              <a:tabLst>
                <a:tab pos="1838960" algn="l"/>
                <a:tab pos="1839595" algn="l"/>
              </a:tabLst>
            </a:pPr>
            <a:r>
              <a:rPr sz="5300" spc="-20" dirty="0">
                <a:solidFill>
                  <a:srgbClr val="FFFFFF"/>
                </a:solidFill>
                <a:latin typeface="Lucida Sans Unicode"/>
                <a:cs typeface="Lucida Sans Unicode"/>
              </a:rPr>
              <a:t>Train </a:t>
            </a:r>
            <a:r>
              <a:rPr sz="5300" spc="140" dirty="0">
                <a:solidFill>
                  <a:srgbClr val="FFFFFF"/>
                </a:solidFill>
                <a:latin typeface="Lucida Sans Unicode"/>
                <a:cs typeface="Lucida Sans Unicode"/>
              </a:rPr>
              <a:t>the</a:t>
            </a:r>
            <a:r>
              <a:rPr sz="5300" spc="-50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5300" spc="215" dirty="0">
                <a:solidFill>
                  <a:srgbClr val="FFFFFF"/>
                </a:solidFill>
                <a:latin typeface="Lucida Sans Unicode"/>
                <a:cs typeface="Lucida Sans Unicode"/>
              </a:rPr>
              <a:t>model</a:t>
            </a:r>
            <a:endParaRPr sz="5300">
              <a:latin typeface="Lucida Sans Unicode"/>
              <a:cs typeface="Lucida Sans Unicode"/>
            </a:endParaRPr>
          </a:p>
          <a:p>
            <a:pPr marL="1838960" indent="-1814195">
              <a:lnSpc>
                <a:spcPct val="100000"/>
              </a:lnSpc>
              <a:spcBef>
                <a:spcPts val="4320"/>
              </a:spcBef>
              <a:buSzPct val="124528"/>
              <a:buAutoNum type="arabicPlain" startAt="2"/>
              <a:tabLst>
                <a:tab pos="1838960" algn="l"/>
                <a:tab pos="1839595" algn="l"/>
              </a:tabLst>
            </a:pPr>
            <a:r>
              <a:rPr sz="5300" spc="20" dirty="0">
                <a:solidFill>
                  <a:srgbClr val="FFFFFF"/>
                </a:solidFill>
                <a:latin typeface="Lucida Sans Unicode"/>
                <a:cs typeface="Lucida Sans Unicode"/>
              </a:rPr>
              <a:t>Install </a:t>
            </a:r>
            <a:r>
              <a:rPr sz="5300" spc="135" dirty="0">
                <a:solidFill>
                  <a:srgbClr val="FFFFFF"/>
                </a:solidFill>
                <a:latin typeface="Lucida Sans Unicode"/>
                <a:cs typeface="Lucida Sans Unicode"/>
              </a:rPr>
              <a:t>on </a:t>
            </a:r>
            <a:r>
              <a:rPr sz="5300" spc="245" dirty="0">
                <a:solidFill>
                  <a:srgbClr val="FFFFFF"/>
                </a:solidFill>
                <a:latin typeface="Lucida Sans Unicode"/>
                <a:cs typeface="Lucida Sans Unicode"/>
              </a:rPr>
              <a:t>hardware</a:t>
            </a:r>
            <a:r>
              <a:rPr sz="5300" spc="-95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5300" spc="120" dirty="0">
                <a:solidFill>
                  <a:srgbClr val="FFFFFF"/>
                </a:solidFill>
                <a:latin typeface="Lucida Sans Unicode"/>
                <a:cs typeface="Lucida Sans Unicode"/>
              </a:rPr>
              <a:t>platform</a:t>
            </a:r>
            <a:endParaRPr sz="5300">
              <a:latin typeface="Lucida Sans Unicode"/>
              <a:cs typeface="Lucida Sans Unicode"/>
            </a:endParaRPr>
          </a:p>
          <a:p>
            <a:pPr marL="1922145" indent="-1897380">
              <a:lnSpc>
                <a:spcPct val="100000"/>
              </a:lnSpc>
              <a:spcBef>
                <a:spcPts val="4315"/>
              </a:spcBef>
              <a:buSzPct val="124528"/>
              <a:buAutoNum type="arabicPlain" startAt="2"/>
              <a:tabLst>
                <a:tab pos="1922145" algn="l"/>
                <a:tab pos="1922780" algn="l"/>
              </a:tabLst>
            </a:pPr>
            <a:r>
              <a:rPr sz="5300" spc="114" dirty="0">
                <a:solidFill>
                  <a:srgbClr val="FFFFFF"/>
                </a:solidFill>
                <a:latin typeface="Lucida Sans Unicode"/>
                <a:cs typeface="Lucida Sans Unicode"/>
              </a:rPr>
              <a:t>Use </a:t>
            </a:r>
            <a:r>
              <a:rPr sz="5300" spc="140" dirty="0">
                <a:solidFill>
                  <a:srgbClr val="FFFFFF"/>
                </a:solidFill>
                <a:latin typeface="Lucida Sans Unicode"/>
                <a:cs typeface="Lucida Sans Unicode"/>
              </a:rPr>
              <a:t>the</a:t>
            </a:r>
            <a:r>
              <a:rPr sz="5300" spc="-63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5300" spc="245" dirty="0">
                <a:solidFill>
                  <a:srgbClr val="FFFFFF"/>
                </a:solidFill>
                <a:latin typeface="Lucida Sans Unicode"/>
                <a:cs typeface="Lucida Sans Unicode"/>
              </a:rPr>
              <a:t>device</a:t>
            </a:r>
            <a:endParaRPr sz="530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7999" cy="10286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275248" y="0"/>
            <a:ext cx="13012751" cy="4477879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65527" y="4098963"/>
            <a:ext cx="3857624" cy="6188035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287768" y="1081958"/>
            <a:ext cx="4615180" cy="79121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5000" spc="175" dirty="0"/>
              <a:t>Deep</a:t>
            </a:r>
            <a:r>
              <a:rPr sz="5000" spc="-335" dirty="0"/>
              <a:t> </a:t>
            </a:r>
            <a:r>
              <a:rPr sz="5000" spc="70" dirty="0"/>
              <a:t>Learning</a:t>
            </a:r>
            <a:endParaRPr sz="5000"/>
          </a:p>
        </p:txBody>
      </p:sp>
      <p:sp>
        <p:nvSpPr>
          <p:cNvPr id="6" name="object 6"/>
          <p:cNvSpPr/>
          <p:nvPr/>
        </p:nvSpPr>
        <p:spPr>
          <a:xfrm>
            <a:off x="6947553" y="4098963"/>
            <a:ext cx="3857624" cy="6188035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2229577" y="4098963"/>
            <a:ext cx="3857624" cy="6188035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016808" y="4731089"/>
            <a:ext cx="3157220" cy="7581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800" spc="125" dirty="0">
                <a:solidFill>
                  <a:srgbClr val="FFFFFF"/>
                </a:solidFill>
                <a:latin typeface="Lucida Sans Unicode"/>
                <a:cs typeface="Lucida Sans Unicode"/>
              </a:rPr>
              <a:t>Scalability</a:t>
            </a:r>
            <a:endParaRPr sz="4800">
              <a:latin typeface="Lucida Sans Unicode"/>
              <a:cs typeface="Lucida Sans Unicode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99601" y="6241861"/>
            <a:ext cx="2789555" cy="20040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635" algn="ctr">
              <a:lnSpc>
                <a:spcPct val="115900"/>
              </a:lnSpc>
              <a:spcBef>
                <a:spcPts val="100"/>
              </a:spcBef>
            </a:pPr>
            <a:r>
              <a:rPr sz="2800" spc="-15" dirty="0">
                <a:solidFill>
                  <a:srgbClr val="FFFFFF"/>
                </a:solidFill>
                <a:latin typeface="Lucida Sans Unicode"/>
                <a:cs typeface="Lucida Sans Unicode"/>
              </a:rPr>
              <a:t>The </a:t>
            </a:r>
            <a:r>
              <a:rPr sz="2800" spc="20" dirty="0">
                <a:solidFill>
                  <a:srgbClr val="FFFFFF"/>
                </a:solidFill>
                <a:latin typeface="Lucida Sans Unicode"/>
                <a:cs typeface="Lucida Sans Unicode"/>
              </a:rPr>
              <a:t>classifier </a:t>
            </a:r>
            <a:r>
              <a:rPr sz="2800" spc="-50" dirty="0">
                <a:solidFill>
                  <a:srgbClr val="FFFFFF"/>
                </a:solidFill>
                <a:latin typeface="Lucida Sans Unicode"/>
                <a:cs typeface="Lucida Sans Unicode"/>
              </a:rPr>
              <a:t>is  </a:t>
            </a:r>
            <a:r>
              <a:rPr sz="2800" spc="125" dirty="0">
                <a:solidFill>
                  <a:srgbClr val="FFFFFF"/>
                </a:solidFill>
                <a:latin typeface="Lucida Sans Unicode"/>
                <a:cs typeface="Lucida Sans Unicode"/>
              </a:rPr>
              <a:t>able </a:t>
            </a:r>
            <a:r>
              <a:rPr sz="2800" spc="65" dirty="0">
                <a:solidFill>
                  <a:srgbClr val="FFFFFF"/>
                </a:solidFill>
                <a:latin typeface="Lucida Sans Unicode"/>
                <a:cs typeface="Lucida Sans Unicode"/>
              </a:rPr>
              <a:t>learn </a:t>
            </a:r>
            <a:r>
              <a:rPr sz="2800" spc="170" dirty="0">
                <a:solidFill>
                  <a:srgbClr val="FFFFFF"/>
                </a:solidFill>
                <a:latin typeface="Lucida Sans Unicode"/>
                <a:cs typeface="Lucida Sans Unicode"/>
              </a:rPr>
              <a:t>and  </a:t>
            </a:r>
            <a:r>
              <a:rPr sz="2800" spc="60" dirty="0">
                <a:solidFill>
                  <a:srgbClr val="FFFFFF"/>
                </a:solidFill>
                <a:latin typeface="Lucida Sans Unicode"/>
                <a:cs typeface="Lucida Sans Unicode"/>
              </a:rPr>
              <a:t>grow </a:t>
            </a:r>
            <a:r>
              <a:rPr sz="2800" spc="5" dirty="0">
                <a:solidFill>
                  <a:srgbClr val="FFFFFF"/>
                </a:solidFill>
                <a:latin typeface="Lucida Sans Unicode"/>
                <a:cs typeface="Lucida Sans Unicode"/>
              </a:rPr>
              <a:t>with</a:t>
            </a:r>
            <a:r>
              <a:rPr sz="2800" spc="-43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800" spc="100" dirty="0">
                <a:solidFill>
                  <a:srgbClr val="FFFFFF"/>
                </a:solidFill>
                <a:latin typeface="Lucida Sans Unicode"/>
                <a:cs typeface="Lucida Sans Unicode"/>
              </a:rPr>
              <a:t>more  </a:t>
            </a:r>
            <a:r>
              <a:rPr sz="2800" spc="195" dirty="0">
                <a:solidFill>
                  <a:srgbClr val="FFFFFF"/>
                </a:solidFill>
                <a:latin typeface="Lucida Sans Unicode"/>
                <a:cs typeface="Lucida Sans Unicode"/>
              </a:rPr>
              <a:t>data</a:t>
            </a:r>
            <a:endParaRPr sz="2800">
              <a:latin typeface="Lucida Sans Unicode"/>
              <a:cs typeface="Lucida Sans Unicode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335038" y="4733282"/>
            <a:ext cx="3084830" cy="400685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25"/>
              </a:spcBef>
            </a:pPr>
            <a:r>
              <a:rPr sz="5050" spc="270" dirty="0">
                <a:solidFill>
                  <a:srgbClr val="FFFFFF"/>
                </a:solidFill>
                <a:latin typeface="Lucida Sans Unicode"/>
                <a:cs typeface="Lucida Sans Unicode"/>
              </a:rPr>
              <a:t>Accuracy</a:t>
            </a:r>
            <a:endParaRPr sz="5050">
              <a:latin typeface="Lucida Sans Unicode"/>
              <a:cs typeface="Lucida Sans Unicode"/>
            </a:endParaRPr>
          </a:p>
          <a:p>
            <a:pPr marL="41275" marR="33020" algn="ctr">
              <a:lnSpc>
                <a:spcPct val="115900"/>
              </a:lnSpc>
              <a:spcBef>
                <a:spcPts val="5790"/>
              </a:spcBef>
            </a:pPr>
            <a:r>
              <a:rPr sz="2800" spc="85" dirty="0">
                <a:solidFill>
                  <a:srgbClr val="FFFFFF"/>
                </a:solidFill>
                <a:latin typeface="Lucida Sans Unicode"/>
                <a:cs typeface="Lucida Sans Unicode"/>
              </a:rPr>
              <a:t>Deep </a:t>
            </a:r>
            <a:r>
              <a:rPr sz="2800" spc="50" dirty="0">
                <a:solidFill>
                  <a:srgbClr val="FFFFFF"/>
                </a:solidFill>
                <a:latin typeface="Lucida Sans Unicode"/>
                <a:cs typeface="Lucida Sans Unicode"/>
              </a:rPr>
              <a:t>learning  </a:t>
            </a:r>
            <a:r>
              <a:rPr sz="2800" spc="80" dirty="0">
                <a:solidFill>
                  <a:srgbClr val="FFFFFF"/>
                </a:solidFill>
                <a:latin typeface="Lucida Sans Unicode"/>
                <a:cs typeface="Lucida Sans Unicode"/>
              </a:rPr>
              <a:t>proved </a:t>
            </a:r>
            <a:r>
              <a:rPr sz="2800" spc="15" dirty="0">
                <a:solidFill>
                  <a:srgbClr val="FFFFFF"/>
                </a:solidFill>
                <a:latin typeface="Lucida Sans Unicode"/>
                <a:cs typeface="Lucida Sans Unicode"/>
              </a:rPr>
              <a:t>to </a:t>
            </a:r>
            <a:r>
              <a:rPr sz="2800" spc="150" dirty="0">
                <a:solidFill>
                  <a:srgbClr val="FFFFFF"/>
                </a:solidFill>
                <a:latin typeface="Lucida Sans Unicode"/>
                <a:cs typeface="Lucida Sans Unicode"/>
              </a:rPr>
              <a:t>be  </a:t>
            </a:r>
            <a:r>
              <a:rPr sz="2800" spc="100" dirty="0">
                <a:solidFill>
                  <a:srgbClr val="FFFFFF"/>
                </a:solidFill>
                <a:latin typeface="Lucida Sans Unicode"/>
                <a:cs typeface="Lucida Sans Unicode"/>
              </a:rPr>
              <a:t>more </a:t>
            </a:r>
            <a:r>
              <a:rPr sz="2800" spc="160" dirty="0">
                <a:solidFill>
                  <a:srgbClr val="FFFFFF"/>
                </a:solidFill>
                <a:latin typeface="Lucida Sans Unicode"/>
                <a:cs typeface="Lucida Sans Unicode"/>
              </a:rPr>
              <a:t>accurate  </a:t>
            </a:r>
            <a:r>
              <a:rPr sz="2800" spc="60" dirty="0">
                <a:solidFill>
                  <a:srgbClr val="FFFFFF"/>
                </a:solidFill>
                <a:latin typeface="Lucida Sans Unicode"/>
                <a:cs typeface="Lucida Sans Unicode"/>
              </a:rPr>
              <a:t>on </a:t>
            </a:r>
            <a:r>
              <a:rPr sz="2800" spc="5" dirty="0">
                <a:solidFill>
                  <a:srgbClr val="FFFFFF"/>
                </a:solidFill>
                <a:latin typeface="Lucida Sans Unicode"/>
                <a:cs typeface="Lucida Sans Unicode"/>
              </a:rPr>
              <a:t>our </a:t>
            </a:r>
            <a:r>
              <a:rPr sz="2800" spc="195" dirty="0">
                <a:solidFill>
                  <a:srgbClr val="FFFFFF"/>
                </a:solidFill>
                <a:latin typeface="Lucida Sans Unicode"/>
                <a:cs typeface="Lucida Sans Unicode"/>
              </a:rPr>
              <a:t>data</a:t>
            </a:r>
            <a:r>
              <a:rPr sz="2800" spc="-57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800" spc="100" dirty="0">
                <a:solidFill>
                  <a:srgbClr val="FFFFFF"/>
                </a:solidFill>
                <a:latin typeface="Lucida Sans Unicode"/>
                <a:cs typeface="Lucida Sans Unicode"/>
              </a:rPr>
              <a:t>than  </a:t>
            </a:r>
            <a:r>
              <a:rPr sz="2800" spc="60" dirty="0">
                <a:solidFill>
                  <a:srgbClr val="FFFFFF"/>
                </a:solidFill>
                <a:latin typeface="Lucida Sans Unicode"/>
                <a:cs typeface="Lucida Sans Unicode"/>
              </a:rPr>
              <a:t>the</a:t>
            </a:r>
            <a:r>
              <a:rPr sz="2800" spc="-17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800" spc="65" dirty="0">
                <a:solidFill>
                  <a:srgbClr val="FFFFFF"/>
                </a:solidFill>
                <a:latin typeface="Lucida Sans Unicode"/>
                <a:cs typeface="Lucida Sans Unicode"/>
              </a:rPr>
              <a:t>alternatives</a:t>
            </a:r>
            <a:endParaRPr sz="2800">
              <a:latin typeface="Lucida Sans Unicode"/>
              <a:cs typeface="Lucida Sans Unicode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2585235" y="4808457"/>
            <a:ext cx="3128010" cy="343725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20320" algn="ctr">
              <a:lnSpc>
                <a:spcPct val="100000"/>
              </a:lnSpc>
              <a:spcBef>
                <a:spcPts val="125"/>
              </a:spcBef>
            </a:pPr>
            <a:r>
              <a:rPr sz="5050" spc="135" dirty="0">
                <a:solidFill>
                  <a:srgbClr val="FFFFFF"/>
                </a:solidFill>
                <a:latin typeface="Lucida Sans Unicode"/>
                <a:cs typeface="Lucida Sans Unicode"/>
              </a:rPr>
              <a:t>Features</a:t>
            </a:r>
            <a:endParaRPr sz="5050">
              <a:latin typeface="Lucida Sans Unicode"/>
              <a:cs typeface="Lucida Sans Unicode"/>
            </a:endParaRPr>
          </a:p>
          <a:p>
            <a:pPr marL="12700" marR="5080" indent="31750" algn="ctr">
              <a:lnSpc>
                <a:spcPct val="115900"/>
              </a:lnSpc>
              <a:spcBef>
                <a:spcPts val="5200"/>
              </a:spcBef>
            </a:pPr>
            <a:r>
              <a:rPr sz="2800" spc="85" dirty="0">
                <a:solidFill>
                  <a:srgbClr val="FFFFFF"/>
                </a:solidFill>
                <a:latin typeface="Lucida Sans Unicode"/>
                <a:cs typeface="Lucida Sans Unicode"/>
              </a:rPr>
              <a:t>Deep </a:t>
            </a:r>
            <a:r>
              <a:rPr sz="2800" spc="50" dirty="0">
                <a:solidFill>
                  <a:srgbClr val="FFFFFF"/>
                </a:solidFill>
                <a:latin typeface="Lucida Sans Unicode"/>
                <a:cs typeface="Lucida Sans Unicode"/>
              </a:rPr>
              <a:t>learning  </a:t>
            </a:r>
            <a:r>
              <a:rPr sz="2800" spc="215" dirty="0">
                <a:solidFill>
                  <a:srgbClr val="FFFFFF"/>
                </a:solidFill>
                <a:latin typeface="Lucida Sans Unicode"/>
                <a:cs typeface="Lucida Sans Unicode"/>
              </a:rPr>
              <a:t>can </a:t>
            </a:r>
            <a:r>
              <a:rPr sz="2800" spc="110" dirty="0">
                <a:solidFill>
                  <a:srgbClr val="FFFFFF"/>
                </a:solidFill>
                <a:latin typeface="Lucida Sans Unicode"/>
                <a:cs typeface="Lucida Sans Unicode"/>
              </a:rPr>
              <a:t>detect </a:t>
            </a:r>
            <a:r>
              <a:rPr sz="2800" spc="60" dirty="0">
                <a:solidFill>
                  <a:srgbClr val="FFFFFF"/>
                </a:solidFill>
                <a:latin typeface="Lucida Sans Unicode"/>
                <a:cs typeface="Lucida Sans Unicode"/>
              </a:rPr>
              <a:t>the  </a:t>
            </a:r>
            <a:r>
              <a:rPr sz="2800" spc="65" dirty="0">
                <a:solidFill>
                  <a:srgbClr val="FFFFFF"/>
                </a:solidFill>
                <a:latin typeface="Lucida Sans Unicode"/>
                <a:cs typeface="Lucida Sans Unicode"/>
              </a:rPr>
              <a:t>smallest</a:t>
            </a:r>
            <a:r>
              <a:rPr sz="2800" spc="-16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800" spc="60" dirty="0">
                <a:solidFill>
                  <a:srgbClr val="FFFFFF"/>
                </a:solidFill>
                <a:latin typeface="Lucida Sans Unicode"/>
                <a:cs typeface="Lucida Sans Unicode"/>
              </a:rPr>
              <a:t>features  </a:t>
            </a:r>
            <a:r>
              <a:rPr sz="2800" spc="170" dirty="0">
                <a:solidFill>
                  <a:srgbClr val="FFFFFF"/>
                </a:solidFill>
                <a:latin typeface="Lucida Sans Unicode"/>
                <a:cs typeface="Lucida Sans Unicode"/>
              </a:rPr>
              <a:t>and </a:t>
            </a:r>
            <a:r>
              <a:rPr sz="2800" spc="30" dirty="0">
                <a:solidFill>
                  <a:srgbClr val="FFFFFF"/>
                </a:solidFill>
                <a:latin typeface="Lucida Sans Unicode"/>
                <a:cs typeface="Lucida Sans Unicode"/>
              </a:rPr>
              <a:t>extract</a:t>
            </a:r>
            <a:r>
              <a:rPr sz="2800" spc="-50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800" spc="110" dirty="0">
                <a:solidFill>
                  <a:srgbClr val="FFFFFF"/>
                </a:solidFill>
                <a:latin typeface="Lucida Sans Unicode"/>
                <a:cs typeface="Lucida Sans Unicode"/>
              </a:rPr>
              <a:t>them</a:t>
            </a:r>
            <a:endParaRPr sz="280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7999" cy="10286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91796" y="8649842"/>
            <a:ext cx="683895" cy="395605"/>
          </a:xfrm>
          <a:custGeom>
            <a:avLst/>
            <a:gdLst/>
            <a:ahLst/>
            <a:cxnLst/>
            <a:rect l="l" t="t" r="r" b="b"/>
            <a:pathLst>
              <a:path w="683894" h="395604">
                <a:moveTo>
                  <a:pt x="341813" y="395043"/>
                </a:moveTo>
                <a:lnTo>
                  <a:pt x="0" y="197520"/>
                </a:lnTo>
                <a:lnTo>
                  <a:pt x="338869" y="0"/>
                </a:lnTo>
                <a:lnTo>
                  <a:pt x="683627" y="197520"/>
                </a:lnTo>
                <a:lnTo>
                  <a:pt x="341813" y="395043"/>
                </a:lnTo>
                <a:close/>
              </a:path>
            </a:pathLst>
          </a:custGeom>
          <a:solidFill>
            <a:srgbClr val="F6931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35054" y="8247430"/>
            <a:ext cx="1594169" cy="1807174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5976694" y="0"/>
            <a:ext cx="2311305" cy="2644438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986805" y="794949"/>
            <a:ext cx="5858510" cy="103631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6600" spc="434" dirty="0"/>
              <a:t>What </a:t>
            </a:r>
            <a:r>
              <a:rPr sz="6600" spc="-95" dirty="0"/>
              <a:t>is </a:t>
            </a:r>
            <a:r>
              <a:rPr sz="6600" spc="35" dirty="0"/>
              <a:t>CNN</a:t>
            </a:r>
            <a:r>
              <a:rPr sz="6600" spc="-1380" dirty="0"/>
              <a:t> </a:t>
            </a:r>
            <a:r>
              <a:rPr sz="6600" spc="690" dirty="0"/>
              <a:t>?</a:t>
            </a:r>
            <a:endParaRPr sz="6600"/>
          </a:p>
        </p:txBody>
      </p:sp>
      <p:sp>
        <p:nvSpPr>
          <p:cNvPr id="7" name="object 7"/>
          <p:cNvSpPr/>
          <p:nvPr/>
        </p:nvSpPr>
        <p:spPr>
          <a:xfrm>
            <a:off x="2117817" y="4803784"/>
            <a:ext cx="142874" cy="142874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117817" y="6881030"/>
            <a:ext cx="142874" cy="142874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117817" y="3033813"/>
            <a:ext cx="142874" cy="142874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450547" y="2758070"/>
            <a:ext cx="11823700" cy="49777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54000">
              <a:lnSpc>
                <a:spcPct val="115100"/>
              </a:lnSpc>
              <a:spcBef>
                <a:spcPts val="100"/>
              </a:spcBef>
            </a:pPr>
            <a:r>
              <a:rPr sz="3150" spc="-50" dirty="0">
                <a:solidFill>
                  <a:srgbClr val="FFFFFF"/>
                </a:solidFill>
                <a:latin typeface="Lucida Sans Unicode"/>
                <a:cs typeface="Lucida Sans Unicode"/>
              </a:rPr>
              <a:t>Its</a:t>
            </a:r>
            <a:r>
              <a:rPr sz="3150" spc="-15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150" spc="385" dirty="0">
                <a:solidFill>
                  <a:srgbClr val="FFFFFF"/>
                </a:solidFill>
                <a:latin typeface="Lucida Sans Unicode"/>
                <a:cs typeface="Lucida Sans Unicode"/>
              </a:rPr>
              <a:t>a</a:t>
            </a:r>
            <a:r>
              <a:rPr sz="3150" spc="-15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150" spc="160" dirty="0">
                <a:solidFill>
                  <a:srgbClr val="FFFFFF"/>
                </a:solidFill>
                <a:latin typeface="Lucida Sans Unicode"/>
                <a:cs typeface="Lucida Sans Unicode"/>
              </a:rPr>
              <a:t>deep</a:t>
            </a:r>
            <a:r>
              <a:rPr sz="3150" spc="-15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150" spc="50" dirty="0">
                <a:solidFill>
                  <a:srgbClr val="FFFFFF"/>
                </a:solidFill>
                <a:latin typeface="Lucida Sans Unicode"/>
                <a:cs typeface="Lucida Sans Unicode"/>
              </a:rPr>
              <a:t>learning</a:t>
            </a:r>
            <a:r>
              <a:rPr sz="3150" spc="-15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150" spc="165" dirty="0">
                <a:solidFill>
                  <a:srgbClr val="FFFFFF"/>
                </a:solidFill>
                <a:latin typeface="Lucida Sans Unicode"/>
                <a:cs typeface="Lucida Sans Unicode"/>
              </a:rPr>
              <a:t>approach</a:t>
            </a:r>
            <a:r>
              <a:rPr sz="3150" spc="-15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150" spc="40" dirty="0">
                <a:solidFill>
                  <a:srgbClr val="FFFFFF"/>
                </a:solidFill>
                <a:latin typeface="Lucida Sans Unicode"/>
                <a:cs typeface="Lucida Sans Unicode"/>
              </a:rPr>
              <a:t>performs</a:t>
            </a:r>
            <a:r>
              <a:rPr sz="3150" spc="-15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150" spc="105" dirty="0">
                <a:solidFill>
                  <a:srgbClr val="FFFFFF"/>
                </a:solidFill>
                <a:latin typeface="Lucida Sans Unicode"/>
                <a:cs typeface="Lucida Sans Unicode"/>
              </a:rPr>
              <a:t>more</a:t>
            </a:r>
            <a:r>
              <a:rPr sz="3150" spc="-15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150" spc="10" dirty="0">
                <a:solidFill>
                  <a:srgbClr val="FFFFFF"/>
                </a:solidFill>
                <a:latin typeface="Lucida Sans Unicode"/>
                <a:cs typeface="Lucida Sans Unicode"/>
              </a:rPr>
              <a:t>efficiently</a:t>
            </a:r>
            <a:r>
              <a:rPr sz="3150" spc="-15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150" spc="60" dirty="0">
                <a:solidFill>
                  <a:srgbClr val="FFFFFF"/>
                </a:solidFill>
                <a:latin typeface="Lucida Sans Unicode"/>
                <a:cs typeface="Lucida Sans Unicode"/>
              </a:rPr>
              <a:t>on  </a:t>
            </a:r>
            <a:r>
              <a:rPr sz="3150" spc="175" dirty="0">
                <a:solidFill>
                  <a:srgbClr val="FFFFFF"/>
                </a:solidFill>
                <a:latin typeface="Lucida Sans Unicode"/>
                <a:cs typeface="Lucida Sans Unicode"/>
              </a:rPr>
              <a:t>image </a:t>
            </a:r>
            <a:r>
              <a:rPr sz="3150" spc="70" dirty="0">
                <a:solidFill>
                  <a:srgbClr val="FFFFFF"/>
                </a:solidFill>
                <a:latin typeface="Lucida Sans Unicode"/>
                <a:cs typeface="Lucida Sans Unicode"/>
              </a:rPr>
              <a:t>processing</a:t>
            </a:r>
            <a:r>
              <a:rPr sz="3150" spc="-50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150" spc="-30" dirty="0">
                <a:solidFill>
                  <a:srgbClr val="FFFFFF"/>
                </a:solidFill>
                <a:latin typeface="Lucida Sans Unicode"/>
                <a:cs typeface="Lucida Sans Unicode"/>
              </a:rPr>
              <a:t>tasks.</a:t>
            </a:r>
            <a:endParaRPr sz="315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3400">
              <a:latin typeface="Lucida Sans Unicode"/>
              <a:cs typeface="Lucida Sans Unicode"/>
            </a:endParaRPr>
          </a:p>
          <a:p>
            <a:pPr marL="12700" marR="5080">
              <a:lnSpc>
                <a:spcPct val="115100"/>
              </a:lnSpc>
            </a:pPr>
            <a:r>
              <a:rPr sz="3150" spc="-90" dirty="0">
                <a:solidFill>
                  <a:srgbClr val="FFFFFF"/>
                </a:solidFill>
                <a:latin typeface="Lucida Sans Unicode"/>
                <a:cs typeface="Lucida Sans Unicode"/>
              </a:rPr>
              <a:t>It</a:t>
            </a:r>
            <a:r>
              <a:rPr sz="3150" spc="-15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150" spc="-55" dirty="0">
                <a:solidFill>
                  <a:srgbClr val="FFFFFF"/>
                </a:solidFill>
                <a:latin typeface="Lucida Sans Unicode"/>
                <a:cs typeface="Lucida Sans Unicode"/>
              </a:rPr>
              <a:t>is</a:t>
            </a:r>
            <a:r>
              <a:rPr sz="3150" spc="-15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150" spc="-30" dirty="0">
                <a:solidFill>
                  <a:srgbClr val="FFFFFF"/>
                </a:solidFill>
                <a:latin typeface="Lucida Sans Unicode"/>
                <a:cs typeface="Lucida Sans Unicode"/>
              </a:rPr>
              <a:t>built</a:t>
            </a:r>
            <a:r>
              <a:rPr sz="3150" spc="-15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150" spc="190" dirty="0">
                <a:solidFill>
                  <a:srgbClr val="FFFFFF"/>
                </a:solidFill>
                <a:latin typeface="Lucida Sans Unicode"/>
                <a:cs typeface="Lucida Sans Unicode"/>
              </a:rPr>
              <a:t>and</a:t>
            </a:r>
            <a:r>
              <a:rPr sz="3150" spc="-15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150" spc="65" dirty="0">
                <a:solidFill>
                  <a:srgbClr val="FFFFFF"/>
                </a:solidFill>
                <a:latin typeface="Lucida Sans Unicode"/>
                <a:cs typeface="Lucida Sans Unicode"/>
              </a:rPr>
              <a:t>trained</a:t>
            </a:r>
            <a:r>
              <a:rPr sz="3150" spc="-15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150" spc="25" dirty="0">
                <a:solidFill>
                  <a:srgbClr val="FFFFFF"/>
                </a:solidFill>
                <a:latin typeface="Lucida Sans Unicode"/>
                <a:cs typeface="Lucida Sans Unicode"/>
              </a:rPr>
              <a:t>from</a:t>
            </a:r>
            <a:r>
              <a:rPr sz="3150" spc="-15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150" spc="125" dirty="0">
                <a:solidFill>
                  <a:srgbClr val="FFFFFF"/>
                </a:solidFill>
                <a:latin typeface="Lucida Sans Unicode"/>
                <a:cs typeface="Lucida Sans Unicode"/>
              </a:rPr>
              <a:t>scratch</a:t>
            </a:r>
            <a:r>
              <a:rPr sz="3150" spc="-15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150" spc="5" dirty="0">
                <a:solidFill>
                  <a:srgbClr val="FFFFFF"/>
                </a:solidFill>
                <a:latin typeface="Lucida Sans Unicode"/>
                <a:cs typeface="Lucida Sans Unicode"/>
              </a:rPr>
              <a:t>with</a:t>
            </a:r>
            <a:r>
              <a:rPr sz="3150" spc="-15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150" spc="50" dirty="0">
                <a:solidFill>
                  <a:srgbClr val="FFFFFF"/>
                </a:solidFill>
                <a:latin typeface="Lucida Sans Unicode"/>
                <a:cs typeface="Lucida Sans Unicode"/>
              </a:rPr>
              <a:t>convolutional</a:t>
            </a:r>
            <a:r>
              <a:rPr sz="3150" spc="-15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150" spc="75" dirty="0">
                <a:solidFill>
                  <a:srgbClr val="FFFFFF"/>
                </a:solidFill>
                <a:latin typeface="Lucida Sans Unicode"/>
                <a:cs typeface="Lucida Sans Unicode"/>
              </a:rPr>
              <a:t>layers  </a:t>
            </a:r>
            <a:r>
              <a:rPr sz="3150" spc="-60" dirty="0">
                <a:solidFill>
                  <a:srgbClr val="FFFFFF"/>
                </a:solidFill>
                <a:latin typeface="Lucida Sans Unicode"/>
                <a:cs typeface="Lucida Sans Unicode"/>
              </a:rPr>
              <a:t>for </a:t>
            </a:r>
            <a:r>
              <a:rPr sz="3150" spc="75" dirty="0">
                <a:solidFill>
                  <a:srgbClr val="FFFFFF"/>
                </a:solidFill>
                <a:latin typeface="Lucida Sans Unicode"/>
                <a:cs typeface="Lucida Sans Unicode"/>
              </a:rPr>
              <a:t>feature </a:t>
            </a:r>
            <a:r>
              <a:rPr sz="3150" spc="20" dirty="0">
                <a:solidFill>
                  <a:srgbClr val="FFFFFF"/>
                </a:solidFill>
                <a:latin typeface="Lucida Sans Unicode"/>
                <a:cs typeface="Lucida Sans Unicode"/>
              </a:rPr>
              <a:t>extraction </a:t>
            </a:r>
            <a:r>
              <a:rPr sz="3150" spc="190" dirty="0">
                <a:solidFill>
                  <a:srgbClr val="FFFFFF"/>
                </a:solidFill>
                <a:latin typeface="Lucida Sans Unicode"/>
                <a:cs typeface="Lucida Sans Unicode"/>
              </a:rPr>
              <a:t>and </a:t>
            </a:r>
            <a:r>
              <a:rPr sz="3150" spc="-50" dirty="0">
                <a:solidFill>
                  <a:srgbClr val="FFFFFF"/>
                </a:solidFill>
                <a:latin typeface="Lucida Sans Unicode"/>
                <a:cs typeface="Lucida Sans Unicode"/>
              </a:rPr>
              <a:t>fully </a:t>
            </a:r>
            <a:r>
              <a:rPr sz="3150" spc="135" dirty="0">
                <a:solidFill>
                  <a:srgbClr val="FFFFFF"/>
                </a:solidFill>
                <a:latin typeface="Lucida Sans Unicode"/>
                <a:cs typeface="Lucida Sans Unicode"/>
              </a:rPr>
              <a:t>connected </a:t>
            </a:r>
            <a:r>
              <a:rPr sz="3150" spc="75" dirty="0">
                <a:solidFill>
                  <a:srgbClr val="FFFFFF"/>
                </a:solidFill>
                <a:latin typeface="Lucida Sans Unicode"/>
                <a:cs typeface="Lucida Sans Unicode"/>
              </a:rPr>
              <a:t>layers </a:t>
            </a:r>
            <a:r>
              <a:rPr sz="3150" spc="-60" dirty="0">
                <a:solidFill>
                  <a:srgbClr val="FFFFFF"/>
                </a:solidFill>
                <a:latin typeface="Lucida Sans Unicode"/>
                <a:cs typeface="Lucida Sans Unicode"/>
              </a:rPr>
              <a:t>for  </a:t>
            </a:r>
            <a:r>
              <a:rPr sz="3150" spc="30" dirty="0">
                <a:solidFill>
                  <a:srgbClr val="FFFFFF"/>
                </a:solidFill>
                <a:latin typeface="Lucida Sans Unicode"/>
                <a:cs typeface="Lucida Sans Unicode"/>
              </a:rPr>
              <a:t>classification.</a:t>
            </a:r>
            <a:endParaRPr sz="3150">
              <a:latin typeface="Lucida Sans Unicode"/>
              <a:cs typeface="Lucida Sans Unicode"/>
            </a:endParaRPr>
          </a:p>
          <a:p>
            <a:pPr marL="12700" marR="1525270">
              <a:lnSpc>
                <a:spcPct val="115100"/>
              </a:lnSpc>
              <a:spcBef>
                <a:spcPts val="3304"/>
              </a:spcBef>
            </a:pPr>
            <a:r>
              <a:rPr sz="3150" spc="85" dirty="0">
                <a:solidFill>
                  <a:srgbClr val="FFFFFF"/>
                </a:solidFill>
                <a:latin typeface="Lucida Sans Unicode"/>
                <a:cs typeface="Lucida Sans Unicode"/>
              </a:rPr>
              <a:t>Achieves</a:t>
            </a:r>
            <a:r>
              <a:rPr sz="3150" spc="-16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150" spc="175" dirty="0">
                <a:solidFill>
                  <a:srgbClr val="FFFFFF"/>
                </a:solidFill>
                <a:latin typeface="Lucida Sans Unicode"/>
                <a:cs typeface="Lucida Sans Unicode"/>
              </a:rPr>
              <a:t>accurate</a:t>
            </a:r>
            <a:r>
              <a:rPr sz="3150" spc="-16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150" dirty="0">
                <a:solidFill>
                  <a:srgbClr val="FFFFFF"/>
                </a:solidFill>
                <a:latin typeface="Lucida Sans Unicode"/>
                <a:cs typeface="Lucida Sans Unicode"/>
              </a:rPr>
              <a:t>results</a:t>
            </a:r>
            <a:r>
              <a:rPr sz="3150" spc="-16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150" spc="40" dirty="0">
                <a:solidFill>
                  <a:srgbClr val="FFFFFF"/>
                </a:solidFill>
                <a:latin typeface="Lucida Sans Unicode"/>
                <a:cs typeface="Lucida Sans Unicode"/>
              </a:rPr>
              <a:t>tailored</a:t>
            </a:r>
            <a:r>
              <a:rPr sz="3150" spc="-16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150" spc="15" dirty="0">
                <a:solidFill>
                  <a:srgbClr val="FFFFFF"/>
                </a:solidFill>
                <a:latin typeface="Lucida Sans Unicode"/>
                <a:cs typeface="Lucida Sans Unicode"/>
              </a:rPr>
              <a:t>to</a:t>
            </a:r>
            <a:r>
              <a:rPr sz="3150" spc="-16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150" spc="105" dirty="0">
                <a:solidFill>
                  <a:srgbClr val="FFFFFF"/>
                </a:solidFill>
                <a:latin typeface="Lucida Sans Unicode"/>
                <a:cs typeface="Lucida Sans Unicode"/>
              </a:rPr>
              <a:t>facial</a:t>
            </a:r>
            <a:r>
              <a:rPr sz="3150" spc="-16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150" spc="70" dirty="0">
                <a:solidFill>
                  <a:srgbClr val="FFFFFF"/>
                </a:solidFill>
                <a:latin typeface="Lucida Sans Unicode"/>
                <a:cs typeface="Lucida Sans Unicode"/>
              </a:rPr>
              <a:t>emotion  </a:t>
            </a:r>
            <a:r>
              <a:rPr sz="3150" spc="5" dirty="0">
                <a:solidFill>
                  <a:srgbClr val="FFFFFF"/>
                </a:solidFill>
                <a:latin typeface="Lucida Sans Unicode"/>
                <a:cs typeface="Lucida Sans Unicode"/>
              </a:rPr>
              <a:t>recognition.</a:t>
            </a:r>
            <a:endParaRPr sz="315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7999" cy="10286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7537612"/>
            <a:ext cx="5151979" cy="2749387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474499" y="852258"/>
            <a:ext cx="902969" cy="380365"/>
          </a:xfrm>
          <a:custGeom>
            <a:avLst/>
            <a:gdLst/>
            <a:ahLst/>
            <a:cxnLst/>
            <a:rect l="l" t="t" r="r" b="b"/>
            <a:pathLst>
              <a:path w="902969" h="380365">
                <a:moveTo>
                  <a:pt x="529099" y="380107"/>
                </a:moveTo>
                <a:lnTo>
                  <a:pt x="2660" y="380107"/>
                </a:lnTo>
                <a:lnTo>
                  <a:pt x="0" y="377451"/>
                </a:lnTo>
                <a:lnTo>
                  <a:pt x="0" y="371382"/>
                </a:lnTo>
                <a:lnTo>
                  <a:pt x="2660" y="368726"/>
                </a:lnTo>
                <a:lnTo>
                  <a:pt x="524918" y="368726"/>
                </a:lnTo>
                <a:lnTo>
                  <a:pt x="894375" y="0"/>
                </a:lnTo>
                <a:lnTo>
                  <a:pt x="897796" y="0"/>
                </a:lnTo>
                <a:lnTo>
                  <a:pt x="902357" y="4552"/>
                </a:lnTo>
                <a:lnTo>
                  <a:pt x="902357" y="7966"/>
                </a:lnTo>
                <a:lnTo>
                  <a:pt x="530999" y="378589"/>
                </a:lnTo>
                <a:lnTo>
                  <a:pt x="530619" y="379348"/>
                </a:lnTo>
                <a:lnTo>
                  <a:pt x="529099" y="380107"/>
                </a:lnTo>
                <a:close/>
              </a:path>
            </a:pathLst>
          </a:custGeom>
          <a:solidFill>
            <a:srgbClr val="9D86F5">
              <a:alpha val="7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5364693" y="484669"/>
            <a:ext cx="1273175" cy="380365"/>
          </a:xfrm>
          <a:custGeom>
            <a:avLst/>
            <a:gdLst/>
            <a:ahLst/>
            <a:cxnLst/>
            <a:rect l="l" t="t" r="r" b="b"/>
            <a:pathLst>
              <a:path w="1273175" h="380365">
                <a:moveTo>
                  <a:pt x="7982" y="380107"/>
                </a:moveTo>
                <a:lnTo>
                  <a:pt x="4561" y="380107"/>
                </a:lnTo>
                <a:lnTo>
                  <a:pt x="0" y="375554"/>
                </a:lnTo>
                <a:lnTo>
                  <a:pt x="0" y="372140"/>
                </a:lnTo>
                <a:lnTo>
                  <a:pt x="372117" y="379"/>
                </a:lnTo>
                <a:lnTo>
                  <a:pt x="373638" y="0"/>
                </a:lnTo>
                <a:lnTo>
                  <a:pt x="898556" y="0"/>
                </a:lnTo>
                <a:lnTo>
                  <a:pt x="900076" y="758"/>
                </a:lnTo>
                <a:lnTo>
                  <a:pt x="901216" y="1517"/>
                </a:lnTo>
                <a:lnTo>
                  <a:pt x="911099" y="11380"/>
                </a:lnTo>
                <a:lnTo>
                  <a:pt x="377439" y="11380"/>
                </a:lnTo>
                <a:lnTo>
                  <a:pt x="7982" y="380107"/>
                </a:lnTo>
                <a:close/>
              </a:path>
              <a:path w="1273175" h="380365">
                <a:moveTo>
                  <a:pt x="1267253" y="379348"/>
                </a:moveTo>
                <a:lnTo>
                  <a:pt x="1264212" y="379348"/>
                </a:lnTo>
                <a:lnTo>
                  <a:pt x="1262692" y="378968"/>
                </a:lnTo>
                <a:lnTo>
                  <a:pt x="894375" y="11380"/>
                </a:lnTo>
                <a:lnTo>
                  <a:pt x="911099" y="11380"/>
                </a:lnTo>
                <a:lnTo>
                  <a:pt x="1272574" y="372140"/>
                </a:lnTo>
                <a:lnTo>
                  <a:pt x="1272574" y="375554"/>
                </a:lnTo>
                <a:lnTo>
                  <a:pt x="1270293" y="377830"/>
                </a:lnTo>
                <a:lnTo>
                  <a:pt x="1267253" y="379348"/>
                </a:lnTo>
                <a:close/>
              </a:path>
            </a:pathLst>
          </a:custGeom>
          <a:solidFill>
            <a:srgbClr val="9D86F5">
              <a:alpha val="7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624344" y="853775"/>
            <a:ext cx="1271905" cy="380365"/>
          </a:xfrm>
          <a:custGeom>
            <a:avLst/>
            <a:gdLst/>
            <a:ahLst/>
            <a:cxnLst/>
            <a:rect l="l" t="t" r="r" b="b"/>
            <a:pathLst>
              <a:path w="1271905" h="380365">
                <a:moveTo>
                  <a:pt x="898175" y="380107"/>
                </a:moveTo>
                <a:lnTo>
                  <a:pt x="373638" y="380107"/>
                </a:lnTo>
                <a:lnTo>
                  <a:pt x="372117" y="379348"/>
                </a:lnTo>
                <a:lnTo>
                  <a:pt x="370977" y="378589"/>
                </a:lnTo>
                <a:lnTo>
                  <a:pt x="0" y="7966"/>
                </a:lnTo>
                <a:lnTo>
                  <a:pt x="0" y="4552"/>
                </a:lnTo>
                <a:lnTo>
                  <a:pt x="4561" y="0"/>
                </a:lnTo>
                <a:lnTo>
                  <a:pt x="7981" y="0"/>
                </a:lnTo>
                <a:lnTo>
                  <a:pt x="377439" y="368726"/>
                </a:lnTo>
                <a:lnTo>
                  <a:pt x="910339" y="368726"/>
                </a:lnTo>
                <a:lnTo>
                  <a:pt x="900456" y="378589"/>
                </a:lnTo>
                <a:lnTo>
                  <a:pt x="899696" y="379727"/>
                </a:lnTo>
                <a:lnTo>
                  <a:pt x="898175" y="380107"/>
                </a:lnTo>
                <a:close/>
              </a:path>
              <a:path w="1271905" h="380365">
                <a:moveTo>
                  <a:pt x="910339" y="368726"/>
                </a:moveTo>
                <a:lnTo>
                  <a:pt x="894374" y="368726"/>
                </a:lnTo>
                <a:lnTo>
                  <a:pt x="1263831" y="0"/>
                </a:lnTo>
                <a:lnTo>
                  <a:pt x="1267252" y="0"/>
                </a:lnTo>
                <a:lnTo>
                  <a:pt x="1271813" y="4552"/>
                </a:lnTo>
                <a:lnTo>
                  <a:pt x="1271813" y="7966"/>
                </a:lnTo>
                <a:lnTo>
                  <a:pt x="910339" y="368726"/>
                </a:lnTo>
                <a:close/>
              </a:path>
            </a:pathLst>
          </a:custGeom>
          <a:solidFill>
            <a:srgbClr val="9D86F5">
              <a:alpha val="7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7883996" y="484669"/>
            <a:ext cx="404495" cy="380365"/>
          </a:xfrm>
          <a:custGeom>
            <a:avLst/>
            <a:gdLst/>
            <a:ahLst/>
            <a:cxnLst/>
            <a:rect l="l" t="t" r="r" b="b"/>
            <a:pathLst>
              <a:path w="404494" h="380365">
                <a:moveTo>
                  <a:pt x="7982" y="380107"/>
                </a:moveTo>
                <a:lnTo>
                  <a:pt x="4561" y="380107"/>
                </a:lnTo>
                <a:lnTo>
                  <a:pt x="0" y="375554"/>
                </a:lnTo>
                <a:lnTo>
                  <a:pt x="0" y="372140"/>
                </a:lnTo>
                <a:lnTo>
                  <a:pt x="372497" y="379"/>
                </a:lnTo>
                <a:lnTo>
                  <a:pt x="374018" y="0"/>
                </a:lnTo>
                <a:lnTo>
                  <a:pt x="404003" y="0"/>
                </a:lnTo>
                <a:lnTo>
                  <a:pt x="404003" y="11380"/>
                </a:lnTo>
                <a:lnTo>
                  <a:pt x="377439" y="11380"/>
                </a:lnTo>
                <a:lnTo>
                  <a:pt x="7982" y="380107"/>
                </a:lnTo>
                <a:close/>
              </a:path>
            </a:pathLst>
          </a:custGeom>
          <a:solidFill>
            <a:srgbClr val="9D86F5">
              <a:alpha val="7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4283689" y="1126147"/>
            <a:ext cx="202213" cy="201813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5525475" y="619338"/>
            <a:ext cx="951230" cy="949325"/>
          </a:xfrm>
          <a:custGeom>
            <a:avLst/>
            <a:gdLst/>
            <a:ahLst/>
            <a:cxnLst/>
            <a:rect l="l" t="t" r="r" b="b"/>
            <a:pathLst>
              <a:path w="951230" h="949325">
                <a:moveTo>
                  <a:pt x="672016" y="948750"/>
                </a:moveTo>
                <a:lnTo>
                  <a:pt x="278233" y="948750"/>
                </a:lnTo>
                <a:lnTo>
                  <a:pt x="0" y="670687"/>
                </a:lnTo>
                <a:lnTo>
                  <a:pt x="0" y="278062"/>
                </a:lnTo>
                <a:lnTo>
                  <a:pt x="278233" y="0"/>
                </a:lnTo>
                <a:lnTo>
                  <a:pt x="672016" y="0"/>
                </a:lnTo>
                <a:lnTo>
                  <a:pt x="950629" y="278062"/>
                </a:lnTo>
                <a:lnTo>
                  <a:pt x="950629" y="670687"/>
                </a:lnTo>
                <a:lnTo>
                  <a:pt x="672016" y="948750"/>
                </a:lnTo>
                <a:close/>
              </a:path>
            </a:pathLst>
          </a:custGeom>
          <a:solidFill>
            <a:srgbClr val="9D86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5819673" y="657273"/>
            <a:ext cx="362585" cy="0"/>
          </a:xfrm>
          <a:custGeom>
            <a:avLst/>
            <a:gdLst/>
            <a:ahLst/>
            <a:cxnLst/>
            <a:rect l="l" t="t" r="r" b="b"/>
            <a:pathLst>
              <a:path w="362584">
                <a:moveTo>
                  <a:pt x="0" y="0"/>
                </a:moveTo>
                <a:lnTo>
                  <a:pt x="362235" y="0"/>
                </a:lnTo>
              </a:path>
            </a:pathLst>
          </a:custGeom>
          <a:ln w="1138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5563485" y="912954"/>
            <a:ext cx="0" cy="361950"/>
          </a:xfrm>
          <a:custGeom>
            <a:avLst/>
            <a:gdLst/>
            <a:ahLst/>
            <a:cxnLst/>
            <a:rect l="l" t="t" r="r" b="b"/>
            <a:pathLst>
              <a:path h="361950">
                <a:moveTo>
                  <a:pt x="0" y="0"/>
                </a:moveTo>
                <a:lnTo>
                  <a:pt x="0" y="361519"/>
                </a:lnTo>
              </a:path>
            </a:pathLst>
          </a:custGeom>
          <a:ln w="1140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5819673" y="1530153"/>
            <a:ext cx="362585" cy="0"/>
          </a:xfrm>
          <a:custGeom>
            <a:avLst/>
            <a:gdLst/>
            <a:ahLst/>
            <a:cxnLst/>
            <a:rect l="l" t="t" r="r" b="b"/>
            <a:pathLst>
              <a:path w="362584">
                <a:moveTo>
                  <a:pt x="0" y="0"/>
                </a:moveTo>
                <a:lnTo>
                  <a:pt x="362235" y="0"/>
                </a:lnTo>
              </a:path>
            </a:pathLst>
          </a:custGeom>
          <a:ln w="1138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6438095" y="912954"/>
            <a:ext cx="0" cy="361950"/>
          </a:xfrm>
          <a:custGeom>
            <a:avLst/>
            <a:gdLst/>
            <a:ahLst/>
            <a:cxnLst/>
            <a:rect l="l" t="t" r="r" b="b"/>
            <a:pathLst>
              <a:path h="361950">
                <a:moveTo>
                  <a:pt x="0" y="0"/>
                </a:moveTo>
                <a:lnTo>
                  <a:pt x="0" y="361519"/>
                </a:lnTo>
              </a:path>
            </a:pathLst>
          </a:custGeom>
          <a:ln w="1140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8044779" y="654328"/>
            <a:ext cx="243840" cy="878840"/>
          </a:xfrm>
          <a:custGeom>
            <a:avLst/>
            <a:gdLst/>
            <a:ahLst/>
            <a:cxnLst/>
            <a:rect l="l" t="t" r="r" b="b"/>
            <a:pathLst>
              <a:path w="243840" h="878840">
                <a:moveTo>
                  <a:pt x="243221" y="878769"/>
                </a:moveTo>
                <a:lnTo>
                  <a:pt x="0" y="635697"/>
                </a:lnTo>
                <a:lnTo>
                  <a:pt x="0" y="243072"/>
                </a:lnTo>
                <a:lnTo>
                  <a:pt x="243221" y="0"/>
                </a:lnTo>
                <a:lnTo>
                  <a:pt x="243221" y="878769"/>
                </a:lnTo>
                <a:close/>
              </a:path>
            </a:pathLst>
          </a:custGeom>
          <a:solidFill>
            <a:srgbClr val="9D86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8082789" y="912954"/>
            <a:ext cx="0" cy="361950"/>
          </a:xfrm>
          <a:custGeom>
            <a:avLst/>
            <a:gdLst/>
            <a:ahLst/>
            <a:cxnLst/>
            <a:rect l="l" t="t" r="r" b="b"/>
            <a:pathLst>
              <a:path h="361950">
                <a:moveTo>
                  <a:pt x="0" y="0"/>
                </a:moveTo>
                <a:lnTo>
                  <a:pt x="0" y="361519"/>
                </a:lnTo>
              </a:path>
            </a:pathLst>
          </a:custGeom>
          <a:ln w="1140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6785127" y="131876"/>
            <a:ext cx="950594" cy="949325"/>
          </a:xfrm>
          <a:custGeom>
            <a:avLst/>
            <a:gdLst/>
            <a:ahLst/>
            <a:cxnLst/>
            <a:rect l="l" t="t" r="r" b="b"/>
            <a:pathLst>
              <a:path w="950594" h="949325">
                <a:moveTo>
                  <a:pt x="672016" y="948750"/>
                </a:moveTo>
                <a:lnTo>
                  <a:pt x="278233" y="948750"/>
                </a:lnTo>
                <a:lnTo>
                  <a:pt x="0" y="670687"/>
                </a:lnTo>
                <a:lnTo>
                  <a:pt x="0" y="277682"/>
                </a:lnTo>
                <a:lnTo>
                  <a:pt x="278233" y="0"/>
                </a:lnTo>
                <a:lnTo>
                  <a:pt x="672016" y="0"/>
                </a:lnTo>
                <a:lnTo>
                  <a:pt x="950249" y="277682"/>
                </a:lnTo>
                <a:lnTo>
                  <a:pt x="950249" y="670687"/>
                </a:lnTo>
                <a:lnTo>
                  <a:pt x="672016" y="948750"/>
                </a:lnTo>
                <a:close/>
              </a:path>
            </a:pathLst>
          </a:custGeom>
          <a:solidFill>
            <a:srgbClr val="42BC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6823137" y="425491"/>
            <a:ext cx="0" cy="361950"/>
          </a:xfrm>
          <a:custGeom>
            <a:avLst/>
            <a:gdLst/>
            <a:ahLst/>
            <a:cxnLst/>
            <a:rect l="l" t="t" r="r" b="b"/>
            <a:pathLst>
              <a:path h="361950">
                <a:moveTo>
                  <a:pt x="0" y="0"/>
                </a:moveTo>
                <a:lnTo>
                  <a:pt x="0" y="361518"/>
                </a:lnTo>
              </a:path>
            </a:pathLst>
          </a:custGeom>
          <a:ln w="1140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7079324" y="1042691"/>
            <a:ext cx="362585" cy="0"/>
          </a:xfrm>
          <a:custGeom>
            <a:avLst/>
            <a:gdLst/>
            <a:ahLst/>
            <a:cxnLst/>
            <a:rect l="l" t="t" r="r" b="b"/>
            <a:pathLst>
              <a:path w="362584">
                <a:moveTo>
                  <a:pt x="0" y="0"/>
                </a:moveTo>
                <a:lnTo>
                  <a:pt x="362235" y="0"/>
                </a:lnTo>
              </a:path>
            </a:pathLst>
          </a:custGeom>
          <a:ln w="1138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7697367" y="425491"/>
            <a:ext cx="0" cy="361950"/>
          </a:xfrm>
          <a:custGeom>
            <a:avLst/>
            <a:gdLst/>
            <a:ahLst/>
            <a:cxnLst/>
            <a:rect l="l" t="t" r="r" b="b"/>
            <a:pathLst>
              <a:path h="361950">
                <a:moveTo>
                  <a:pt x="0" y="0"/>
                </a:moveTo>
                <a:lnTo>
                  <a:pt x="0" y="361518"/>
                </a:lnTo>
              </a:path>
            </a:pathLst>
          </a:custGeom>
          <a:ln w="1140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7079324" y="169810"/>
            <a:ext cx="362585" cy="0"/>
          </a:xfrm>
          <a:custGeom>
            <a:avLst/>
            <a:gdLst/>
            <a:ahLst/>
            <a:cxnLst/>
            <a:rect l="l" t="t" r="r" b="b"/>
            <a:pathLst>
              <a:path w="362584">
                <a:moveTo>
                  <a:pt x="0" y="0"/>
                </a:moveTo>
                <a:lnTo>
                  <a:pt x="362235" y="0"/>
                </a:lnTo>
              </a:path>
            </a:pathLst>
          </a:custGeom>
          <a:ln w="1138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541406" y="3368263"/>
            <a:ext cx="7829549" cy="2143124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7541406" y="6176866"/>
            <a:ext cx="7829549" cy="1847849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pc="275" dirty="0"/>
              <a:t>Dataset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1227396" y="1738109"/>
            <a:ext cx="6205855" cy="104902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306830" marR="5080" indent="-1294765">
              <a:lnSpc>
                <a:spcPct val="117800"/>
              </a:lnSpc>
              <a:spcBef>
                <a:spcPts val="90"/>
              </a:spcBef>
            </a:pPr>
            <a:r>
              <a:rPr sz="2850" spc="110" dirty="0">
                <a:solidFill>
                  <a:srgbClr val="FFFFFF"/>
                </a:solidFill>
                <a:latin typeface="Lucida Sans Unicode"/>
                <a:cs typeface="Lucida Sans Unicode"/>
              </a:rPr>
              <a:t>Datasets</a:t>
            </a:r>
            <a:r>
              <a:rPr sz="2850" spc="-14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850" spc="160" dirty="0">
                <a:solidFill>
                  <a:srgbClr val="FFFFFF"/>
                </a:solidFill>
                <a:latin typeface="Lucida Sans Unicode"/>
                <a:cs typeface="Lucida Sans Unicode"/>
              </a:rPr>
              <a:t>are</a:t>
            </a:r>
            <a:r>
              <a:rPr sz="2850" spc="-14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850" spc="75" dirty="0">
                <a:solidFill>
                  <a:srgbClr val="FFFFFF"/>
                </a:solidFill>
                <a:latin typeface="Lucida Sans Unicode"/>
                <a:cs typeface="Lucida Sans Unicode"/>
              </a:rPr>
              <a:t>essential</a:t>
            </a:r>
            <a:r>
              <a:rPr sz="2850" spc="-14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850" spc="105" dirty="0">
                <a:solidFill>
                  <a:srgbClr val="FFFFFF"/>
                </a:solidFill>
                <a:latin typeface="Lucida Sans Unicode"/>
                <a:cs typeface="Lucida Sans Unicode"/>
              </a:rPr>
              <a:t>part</a:t>
            </a:r>
            <a:r>
              <a:rPr sz="2850" spc="-14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850" spc="-5" dirty="0">
                <a:solidFill>
                  <a:srgbClr val="FFFFFF"/>
                </a:solidFill>
                <a:latin typeface="Lucida Sans Unicode"/>
                <a:cs typeface="Lucida Sans Unicode"/>
              </a:rPr>
              <a:t>of</a:t>
            </a:r>
            <a:r>
              <a:rPr sz="2850" spc="-14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850" spc="195" dirty="0">
                <a:solidFill>
                  <a:srgbClr val="FFFFFF"/>
                </a:solidFill>
                <a:latin typeface="Lucida Sans Unicode"/>
                <a:cs typeface="Lucida Sans Unicode"/>
              </a:rPr>
              <a:t>any  </a:t>
            </a:r>
            <a:r>
              <a:rPr sz="2850" spc="55" dirty="0">
                <a:solidFill>
                  <a:srgbClr val="FFFFFF"/>
                </a:solidFill>
                <a:latin typeface="Lucida Sans Unicode"/>
                <a:cs typeface="Lucida Sans Unicode"/>
              </a:rPr>
              <a:t>recognition</a:t>
            </a:r>
            <a:r>
              <a:rPr sz="2850" spc="-14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850" spc="60" dirty="0">
                <a:solidFill>
                  <a:srgbClr val="FFFFFF"/>
                </a:solidFill>
                <a:latin typeface="Lucida Sans Unicode"/>
                <a:cs typeface="Lucida Sans Unicode"/>
              </a:rPr>
              <a:t>system.</a:t>
            </a:r>
            <a:endParaRPr sz="2850">
              <a:latin typeface="Lucida Sans Unicode"/>
              <a:cs typeface="Lucida Sans Unicode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480149" y="4281724"/>
            <a:ext cx="1686560" cy="558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500" spc="-260" dirty="0">
                <a:solidFill>
                  <a:srgbClr val="FFFFFF"/>
                </a:solidFill>
                <a:latin typeface="Lucida Sans Unicode"/>
                <a:cs typeface="Lucida Sans Unicode"/>
              </a:rPr>
              <a:t>FER2013</a:t>
            </a:r>
            <a:endParaRPr sz="3500">
              <a:latin typeface="Lucida Sans Unicode"/>
              <a:cs typeface="Lucida Sans Unicode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710465" y="6868648"/>
            <a:ext cx="984885" cy="5861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3650" spc="305" dirty="0">
                <a:solidFill>
                  <a:srgbClr val="FFFFFF"/>
                </a:solidFill>
                <a:latin typeface="Lucida Sans Unicode"/>
                <a:cs typeface="Lucida Sans Unicode"/>
              </a:rPr>
              <a:t>C</a:t>
            </a:r>
            <a:r>
              <a:rPr sz="3650" spc="-190" dirty="0">
                <a:solidFill>
                  <a:srgbClr val="FFFFFF"/>
                </a:solidFill>
                <a:latin typeface="Lucida Sans Unicode"/>
                <a:cs typeface="Lucida Sans Unicode"/>
              </a:rPr>
              <a:t>K</a:t>
            </a:r>
            <a:r>
              <a:rPr sz="3650" spc="-395" dirty="0">
                <a:solidFill>
                  <a:srgbClr val="FFFFFF"/>
                </a:solidFill>
                <a:latin typeface="Lucida Sans Unicode"/>
                <a:cs typeface="Lucida Sans Unicode"/>
              </a:rPr>
              <a:t>+</a:t>
            </a:r>
            <a:endParaRPr sz="3650">
              <a:latin typeface="Lucida Sans Unicode"/>
              <a:cs typeface="Lucida Sans Unicode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547850" y="5610659"/>
            <a:ext cx="732091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75" dirty="0">
                <a:solidFill>
                  <a:srgbClr val="FFFFFF"/>
                </a:solidFill>
                <a:latin typeface="Lucida Sans Unicode"/>
                <a:cs typeface="Lucida Sans Unicode"/>
              </a:rPr>
              <a:t>Samples</a:t>
            </a:r>
            <a:r>
              <a:rPr sz="1600" spc="-8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1600" spc="15" dirty="0">
                <a:solidFill>
                  <a:srgbClr val="FFFFFF"/>
                </a:solidFill>
                <a:latin typeface="Lucida Sans Unicode"/>
                <a:cs typeface="Lucida Sans Unicode"/>
              </a:rPr>
              <a:t>from</a:t>
            </a:r>
            <a:r>
              <a:rPr sz="1600" spc="-7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1600" spc="35" dirty="0">
                <a:solidFill>
                  <a:srgbClr val="FFFFFF"/>
                </a:solidFill>
                <a:latin typeface="Lucida Sans Unicode"/>
                <a:cs typeface="Lucida Sans Unicode"/>
              </a:rPr>
              <a:t>the</a:t>
            </a:r>
            <a:r>
              <a:rPr sz="1600" spc="-8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1600" spc="-114" dirty="0">
                <a:solidFill>
                  <a:srgbClr val="FFFFFF"/>
                </a:solidFill>
                <a:latin typeface="Lucida Sans Unicode"/>
                <a:cs typeface="Lucida Sans Unicode"/>
              </a:rPr>
              <a:t>EFER2013</a:t>
            </a:r>
            <a:r>
              <a:rPr sz="1600" spc="-7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1600" spc="75" dirty="0">
                <a:solidFill>
                  <a:srgbClr val="FFFFFF"/>
                </a:solidFill>
                <a:latin typeface="Lucida Sans Unicode"/>
                <a:cs typeface="Lucida Sans Unicode"/>
              </a:rPr>
              <a:t>dataset</a:t>
            </a:r>
            <a:r>
              <a:rPr sz="1600" spc="-8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1600" dirty="0">
                <a:solidFill>
                  <a:srgbClr val="FFFFFF"/>
                </a:solidFill>
                <a:latin typeface="Lucida Sans Unicode"/>
                <a:cs typeface="Lucida Sans Unicode"/>
              </a:rPr>
              <a:t>with</a:t>
            </a:r>
            <a:r>
              <a:rPr sz="1600" spc="-7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1600" spc="35" dirty="0">
                <a:solidFill>
                  <a:srgbClr val="FFFFFF"/>
                </a:solidFill>
                <a:latin typeface="Lucida Sans Unicode"/>
                <a:cs typeface="Lucida Sans Unicode"/>
              </a:rPr>
              <a:t>the</a:t>
            </a:r>
            <a:r>
              <a:rPr sz="1600" spc="-7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1600" spc="75" dirty="0">
                <a:solidFill>
                  <a:srgbClr val="FFFFFF"/>
                </a:solidFill>
                <a:latin typeface="Lucida Sans Unicode"/>
                <a:cs typeface="Lucida Sans Unicode"/>
              </a:rPr>
              <a:t>actual</a:t>
            </a:r>
            <a:r>
              <a:rPr sz="1600" spc="-8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1600" spc="95" dirty="0">
                <a:solidFill>
                  <a:srgbClr val="FFFFFF"/>
                </a:solidFill>
                <a:latin typeface="Lucida Sans Unicode"/>
                <a:cs typeface="Lucida Sans Unicode"/>
              </a:rPr>
              <a:t>and</a:t>
            </a:r>
            <a:r>
              <a:rPr sz="1600" spc="-7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1600" spc="40" dirty="0">
                <a:solidFill>
                  <a:srgbClr val="FFFFFF"/>
                </a:solidFill>
                <a:latin typeface="Lucida Sans Unicode"/>
                <a:cs typeface="Lucida Sans Unicode"/>
              </a:rPr>
              <a:t>predicted</a:t>
            </a:r>
            <a:r>
              <a:rPr sz="1600" spc="-8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1600" spc="35" dirty="0">
                <a:solidFill>
                  <a:srgbClr val="FFFFFF"/>
                </a:solidFill>
                <a:latin typeface="Lucida Sans Unicode"/>
                <a:cs typeface="Lucida Sans Unicode"/>
              </a:rPr>
              <a:t>labels</a:t>
            </a:r>
            <a:endParaRPr sz="1600">
              <a:latin typeface="Lucida Sans Unicode"/>
              <a:cs typeface="Lucida Sans Unicode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644415" y="8124868"/>
            <a:ext cx="7328534" cy="2857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80" dirty="0">
                <a:solidFill>
                  <a:srgbClr val="FFFFFF"/>
                </a:solidFill>
                <a:latin typeface="Lucida Sans Unicode"/>
                <a:cs typeface="Lucida Sans Unicode"/>
              </a:rPr>
              <a:t>Samples</a:t>
            </a:r>
            <a:r>
              <a:rPr sz="1700" spc="-8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1700" spc="15" dirty="0">
                <a:solidFill>
                  <a:srgbClr val="FFFFFF"/>
                </a:solidFill>
                <a:latin typeface="Lucida Sans Unicode"/>
                <a:cs typeface="Lucida Sans Unicode"/>
              </a:rPr>
              <a:t>from</a:t>
            </a:r>
            <a:r>
              <a:rPr sz="1700" spc="-8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1700" spc="40" dirty="0">
                <a:solidFill>
                  <a:srgbClr val="FFFFFF"/>
                </a:solidFill>
                <a:latin typeface="Lucida Sans Unicode"/>
                <a:cs typeface="Lucida Sans Unicode"/>
              </a:rPr>
              <a:t>the</a:t>
            </a:r>
            <a:r>
              <a:rPr sz="1700" spc="-7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1700" spc="-50" dirty="0">
                <a:solidFill>
                  <a:srgbClr val="FFFFFF"/>
                </a:solidFill>
                <a:latin typeface="Lucida Sans Unicode"/>
                <a:cs typeface="Lucida Sans Unicode"/>
              </a:rPr>
              <a:t>CK+</a:t>
            </a:r>
            <a:r>
              <a:rPr sz="1700" spc="-8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1700" spc="80" dirty="0">
                <a:solidFill>
                  <a:srgbClr val="FFFFFF"/>
                </a:solidFill>
                <a:latin typeface="Lucida Sans Unicode"/>
                <a:cs typeface="Lucida Sans Unicode"/>
              </a:rPr>
              <a:t>dataset</a:t>
            </a:r>
            <a:r>
              <a:rPr sz="1700" spc="-8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1700" spc="5" dirty="0">
                <a:solidFill>
                  <a:srgbClr val="FFFFFF"/>
                </a:solidFill>
                <a:latin typeface="Lucida Sans Unicode"/>
                <a:cs typeface="Lucida Sans Unicode"/>
              </a:rPr>
              <a:t>with</a:t>
            </a:r>
            <a:r>
              <a:rPr sz="1700" spc="-7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1700" spc="40" dirty="0">
                <a:solidFill>
                  <a:srgbClr val="FFFFFF"/>
                </a:solidFill>
                <a:latin typeface="Lucida Sans Unicode"/>
                <a:cs typeface="Lucida Sans Unicode"/>
              </a:rPr>
              <a:t>the</a:t>
            </a:r>
            <a:r>
              <a:rPr sz="1700" spc="-8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1700" spc="85" dirty="0">
                <a:solidFill>
                  <a:srgbClr val="FFFFFF"/>
                </a:solidFill>
                <a:latin typeface="Lucida Sans Unicode"/>
                <a:cs typeface="Lucida Sans Unicode"/>
              </a:rPr>
              <a:t>actual</a:t>
            </a:r>
            <a:r>
              <a:rPr sz="1700" spc="-8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1700" spc="105" dirty="0">
                <a:solidFill>
                  <a:srgbClr val="FFFFFF"/>
                </a:solidFill>
                <a:latin typeface="Lucida Sans Unicode"/>
                <a:cs typeface="Lucida Sans Unicode"/>
              </a:rPr>
              <a:t>and</a:t>
            </a:r>
            <a:r>
              <a:rPr sz="1700" spc="-7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1700" spc="45" dirty="0">
                <a:solidFill>
                  <a:srgbClr val="FFFFFF"/>
                </a:solidFill>
                <a:latin typeface="Lucida Sans Unicode"/>
                <a:cs typeface="Lucida Sans Unicode"/>
              </a:rPr>
              <a:t>predicted</a:t>
            </a:r>
            <a:r>
              <a:rPr sz="1700" spc="-8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1700" spc="40" dirty="0">
                <a:solidFill>
                  <a:srgbClr val="FFFFFF"/>
                </a:solidFill>
                <a:latin typeface="Lucida Sans Unicode"/>
                <a:cs typeface="Lucida Sans Unicode"/>
              </a:rPr>
              <a:t>labels</a:t>
            </a:r>
            <a:endParaRPr sz="170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7999" cy="10286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7915569"/>
            <a:ext cx="4590846" cy="2371430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5862151" y="0"/>
            <a:ext cx="2425847" cy="2355996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44838" y="231082"/>
            <a:ext cx="14443075" cy="103631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6600" spc="120" dirty="0"/>
              <a:t>Architecture </a:t>
            </a:r>
            <a:r>
              <a:rPr sz="6600" spc="-95" dirty="0"/>
              <a:t>is </a:t>
            </a:r>
            <a:r>
              <a:rPr sz="6600" spc="65" dirty="0"/>
              <a:t>inspired </a:t>
            </a:r>
            <a:r>
              <a:rPr sz="6600" spc="300" dirty="0"/>
              <a:t>by</a:t>
            </a:r>
            <a:r>
              <a:rPr sz="6600" spc="-1410" dirty="0"/>
              <a:t> </a:t>
            </a:r>
            <a:r>
              <a:rPr sz="6600" spc="180" dirty="0"/>
              <a:t>VGGNet</a:t>
            </a:r>
            <a:endParaRPr sz="6600"/>
          </a:p>
        </p:txBody>
      </p:sp>
      <p:sp>
        <p:nvSpPr>
          <p:cNvPr id="6" name="object 6"/>
          <p:cNvSpPr txBox="1"/>
          <p:nvPr/>
        </p:nvSpPr>
        <p:spPr>
          <a:xfrm>
            <a:off x="1108985" y="1916733"/>
            <a:ext cx="6228080" cy="68707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350" b="1" spc="55" dirty="0">
                <a:solidFill>
                  <a:srgbClr val="FFFFFF"/>
                </a:solidFill>
                <a:latin typeface="Arial"/>
                <a:cs typeface="Arial"/>
              </a:rPr>
              <a:t>Similarities </a:t>
            </a:r>
            <a:r>
              <a:rPr sz="4350" b="1" spc="210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4350" b="1" spc="-4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350" b="1" spc="25" dirty="0">
                <a:solidFill>
                  <a:srgbClr val="FFFFFF"/>
                </a:solidFill>
                <a:latin typeface="Arial"/>
                <a:cs typeface="Arial"/>
              </a:rPr>
              <a:t>VGGNet:</a:t>
            </a:r>
            <a:endParaRPr sz="435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448958" y="4139488"/>
            <a:ext cx="142874" cy="142874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2834379" y="1516853"/>
            <a:ext cx="2009774" cy="8220074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450669" y="6966211"/>
            <a:ext cx="142874" cy="142874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431917" y="5550659"/>
            <a:ext cx="142874" cy="142874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767773" y="3937050"/>
            <a:ext cx="6466205" cy="33318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3655">
              <a:lnSpc>
                <a:spcPct val="100000"/>
              </a:lnSpc>
              <a:spcBef>
                <a:spcPts val="90"/>
              </a:spcBef>
            </a:pPr>
            <a:r>
              <a:rPr sz="3150" spc="50" dirty="0">
                <a:solidFill>
                  <a:srgbClr val="FFFFFF"/>
                </a:solidFill>
                <a:latin typeface="Lucida Sans Unicode"/>
                <a:cs typeface="Lucida Sans Unicode"/>
              </a:rPr>
              <a:t>Use </a:t>
            </a:r>
            <a:r>
              <a:rPr sz="3150" spc="-30" dirty="0">
                <a:solidFill>
                  <a:srgbClr val="FFFFFF"/>
                </a:solidFill>
                <a:latin typeface="Lucida Sans Unicode"/>
                <a:cs typeface="Lucida Sans Unicode"/>
              </a:rPr>
              <a:t>of </a:t>
            </a:r>
            <a:r>
              <a:rPr sz="3150" spc="-240" dirty="0">
                <a:solidFill>
                  <a:srgbClr val="FFFFFF"/>
                </a:solidFill>
                <a:latin typeface="Lucida Sans Unicode"/>
                <a:cs typeface="Lucida Sans Unicode"/>
              </a:rPr>
              <a:t>3x3 </a:t>
            </a:r>
            <a:r>
              <a:rPr sz="3150" spc="50" dirty="0">
                <a:solidFill>
                  <a:srgbClr val="FFFFFF"/>
                </a:solidFill>
                <a:latin typeface="Lucida Sans Unicode"/>
                <a:cs typeface="Lucida Sans Unicode"/>
              </a:rPr>
              <a:t>Convolutional</a:t>
            </a:r>
            <a:r>
              <a:rPr sz="3150" spc="-459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150" dirty="0">
                <a:solidFill>
                  <a:srgbClr val="FFFFFF"/>
                </a:solidFill>
                <a:latin typeface="Lucida Sans Unicode"/>
                <a:cs typeface="Lucida Sans Unicode"/>
              </a:rPr>
              <a:t>Kernels</a:t>
            </a:r>
            <a:endParaRPr sz="315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475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</a:pPr>
            <a:r>
              <a:rPr sz="3150" spc="45" dirty="0">
                <a:solidFill>
                  <a:srgbClr val="FFFFFF"/>
                </a:solidFill>
                <a:latin typeface="Lucida Sans Unicode"/>
                <a:cs typeface="Lucida Sans Unicode"/>
              </a:rPr>
              <a:t>Layer</a:t>
            </a:r>
            <a:r>
              <a:rPr sz="3150" spc="-16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150" spc="75" dirty="0">
                <a:solidFill>
                  <a:srgbClr val="FFFFFF"/>
                </a:solidFill>
                <a:latin typeface="Lucida Sans Unicode"/>
                <a:cs typeface="Lucida Sans Unicode"/>
              </a:rPr>
              <a:t>Stacking</a:t>
            </a:r>
            <a:endParaRPr sz="315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65"/>
              </a:spcBef>
            </a:pPr>
            <a:endParaRPr sz="4750">
              <a:latin typeface="Lucida Sans Unicode"/>
              <a:cs typeface="Lucida Sans Unicode"/>
            </a:endParaRPr>
          </a:p>
          <a:p>
            <a:pPr marL="33020">
              <a:lnSpc>
                <a:spcPct val="100000"/>
              </a:lnSpc>
            </a:pPr>
            <a:r>
              <a:rPr sz="3150" spc="-45" dirty="0">
                <a:solidFill>
                  <a:srgbClr val="FFFFFF"/>
                </a:solidFill>
                <a:latin typeface="Lucida Sans Unicode"/>
                <a:cs typeface="Lucida Sans Unicode"/>
              </a:rPr>
              <a:t>Fully </a:t>
            </a:r>
            <a:r>
              <a:rPr sz="3150" spc="130" dirty="0">
                <a:solidFill>
                  <a:srgbClr val="FFFFFF"/>
                </a:solidFill>
                <a:latin typeface="Lucida Sans Unicode"/>
                <a:cs typeface="Lucida Sans Unicode"/>
              </a:rPr>
              <a:t>Connected</a:t>
            </a:r>
            <a:r>
              <a:rPr sz="3150" spc="-28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150" spc="45" dirty="0">
                <a:solidFill>
                  <a:srgbClr val="FFFFFF"/>
                </a:solidFill>
                <a:latin typeface="Lucida Sans Unicode"/>
                <a:cs typeface="Lucida Sans Unicode"/>
              </a:rPr>
              <a:t>Layers</a:t>
            </a:r>
            <a:endParaRPr sz="315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7999" cy="10286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7915569"/>
            <a:ext cx="4590846" cy="2371430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5862151" y="0"/>
            <a:ext cx="2425847" cy="2355996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44838" y="231082"/>
            <a:ext cx="14443075" cy="103631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6600" spc="120" dirty="0"/>
              <a:t>Architecture </a:t>
            </a:r>
            <a:r>
              <a:rPr sz="6600" spc="-95" dirty="0"/>
              <a:t>is </a:t>
            </a:r>
            <a:r>
              <a:rPr sz="6600" spc="65" dirty="0"/>
              <a:t>inspired </a:t>
            </a:r>
            <a:r>
              <a:rPr sz="6600" spc="300" dirty="0"/>
              <a:t>by</a:t>
            </a:r>
            <a:r>
              <a:rPr sz="6600" spc="-1410" dirty="0"/>
              <a:t> </a:t>
            </a:r>
            <a:r>
              <a:rPr sz="6600" spc="180" dirty="0"/>
              <a:t>VGGNet</a:t>
            </a:r>
            <a:endParaRPr sz="6600"/>
          </a:p>
        </p:txBody>
      </p:sp>
      <p:sp>
        <p:nvSpPr>
          <p:cNvPr id="6" name="object 6"/>
          <p:cNvSpPr txBox="1"/>
          <p:nvPr/>
        </p:nvSpPr>
        <p:spPr>
          <a:xfrm>
            <a:off x="1016124" y="1993941"/>
            <a:ext cx="7060565" cy="68707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350" b="1" spc="85" dirty="0">
                <a:solidFill>
                  <a:srgbClr val="FFFFFF"/>
                </a:solidFill>
                <a:latin typeface="Arial"/>
                <a:cs typeface="Arial"/>
              </a:rPr>
              <a:t>Differences </a:t>
            </a:r>
            <a:r>
              <a:rPr sz="4350" b="1" spc="150" dirty="0">
                <a:solidFill>
                  <a:srgbClr val="FFFFFF"/>
                </a:solidFill>
                <a:latin typeface="Arial"/>
                <a:cs typeface="Arial"/>
              </a:rPr>
              <a:t>from</a:t>
            </a:r>
            <a:r>
              <a:rPr sz="4350" b="1" spc="-4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350" b="1" spc="25" dirty="0">
                <a:solidFill>
                  <a:srgbClr val="FFFFFF"/>
                </a:solidFill>
                <a:latin typeface="Arial"/>
                <a:cs typeface="Arial"/>
              </a:rPr>
              <a:t>VGGNet:</a:t>
            </a:r>
            <a:endParaRPr sz="435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401439" y="4060052"/>
            <a:ext cx="142874" cy="142874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2834379" y="1516853"/>
            <a:ext cx="2009774" cy="8220074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402332" y="6964592"/>
            <a:ext cx="142874" cy="142874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339229" y="5510941"/>
            <a:ext cx="142874" cy="142874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675829" y="3857614"/>
            <a:ext cx="3510915" cy="340931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74295">
              <a:lnSpc>
                <a:spcPct val="100000"/>
              </a:lnSpc>
              <a:spcBef>
                <a:spcPts val="90"/>
              </a:spcBef>
            </a:pPr>
            <a:r>
              <a:rPr sz="3150" spc="70" dirty="0">
                <a:solidFill>
                  <a:srgbClr val="FFFFFF"/>
                </a:solidFill>
                <a:latin typeface="Lucida Sans Unicode"/>
                <a:cs typeface="Lucida Sans Unicode"/>
              </a:rPr>
              <a:t>Number </a:t>
            </a:r>
            <a:r>
              <a:rPr sz="3150" spc="-30" dirty="0">
                <a:solidFill>
                  <a:srgbClr val="FFFFFF"/>
                </a:solidFill>
                <a:latin typeface="Lucida Sans Unicode"/>
                <a:cs typeface="Lucida Sans Unicode"/>
              </a:rPr>
              <a:t>of</a:t>
            </a:r>
            <a:r>
              <a:rPr sz="3150" spc="-43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150" spc="-50" dirty="0">
                <a:solidFill>
                  <a:srgbClr val="FFFFFF"/>
                </a:solidFill>
                <a:latin typeface="Lucida Sans Unicode"/>
                <a:cs typeface="Lucida Sans Unicode"/>
              </a:rPr>
              <a:t>Filters</a:t>
            </a:r>
            <a:endParaRPr sz="3150">
              <a:latin typeface="Lucida Sans Unicode"/>
              <a:cs typeface="Lucida Sans Unicode"/>
            </a:endParaRPr>
          </a:p>
          <a:p>
            <a:pPr marL="74295" marR="5080" indent="-62230">
              <a:lnSpc>
                <a:spcPts val="11450"/>
              </a:lnSpc>
              <a:spcBef>
                <a:spcPts val="1635"/>
              </a:spcBef>
            </a:pPr>
            <a:r>
              <a:rPr sz="3150" spc="70" dirty="0">
                <a:solidFill>
                  <a:srgbClr val="FFFFFF"/>
                </a:solidFill>
                <a:latin typeface="Lucida Sans Unicode"/>
                <a:cs typeface="Lucida Sans Unicode"/>
              </a:rPr>
              <a:t>Number </a:t>
            </a:r>
            <a:r>
              <a:rPr sz="3150" spc="-30" dirty="0">
                <a:solidFill>
                  <a:srgbClr val="FFFFFF"/>
                </a:solidFill>
                <a:latin typeface="Lucida Sans Unicode"/>
                <a:cs typeface="Lucida Sans Unicode"/>
              </a:rPr>
              <a:t>of</a:t>
            </a:r>
            <a:r>
              <a:rPr sz="3150" spc="-459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150" spc="45" dirty="0">
                <a:solidFill>
                  <a:srgbClr val="FFFFFF"/>
                </a:solidFill>
                <a:latin typeface="Lucida Sans Unicode"/>
                <a:cs typeface="Lucida Sans Unicode"/>
              </a:rPr>
              <a:t>Layers  </a:t>
            </a:r>
            <a:r>
              <a:rPr sz="3150" spc="10" dirty="0">
                <a:solidFill>
                  <a:srgbClr val="FFFFFF"/>
                </a:solidFill>
                <a:latin typeface="Lucida Sans Unicode"/>
                <a:cs typeface="Lucida Sans Unicode"/>
              </a:rPr>
              <a:t>Input</a:t>
            </a:r>
            <a:r>
              <a:rPr sz="3150" spc="-17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150" spc="180" dirty="0">
                <a:solidFill>
                  <a:srgbClr val="FFFFFF"/>
                </a:solidFill>
                <a:latin typeface="Lucida Sans Unicode"/>
                <a:cs typeface="Lucida Sans Unicode"/>
              </a:rPr>
              <a:t>Shape</a:t>
            </a:r>
            <a:endParaRPr sz="315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7999" cy="10286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7915569"/>
            <a:ext cx="4590846" cy="2371430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5862151" y="0"/>
            <a:ext cx="2425847" cy="2355996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586580" y="965872"/>
            <a:ext cx="8569325" cy="103631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6600" spc="170" dirty="0"/>
              <a:t>Choosing the</a:t>
            </a:r>
            <a:r>
              <a:rPr sz="6600" spc="-880" dirty="0"/>
              <a:t> </a:t>
            </a:r>
            <a:r>
              <a:rPr sz="6600" spc="265" dirty="0"/>
              <a:t>model</a:t>
            </a:r>
            <a:endParaRPr sz="6600"/>
          </a:p>
        </p:txBody>
      </p:sp>
      <p:sp>
        <p:nvSpPr>
          <p:cNvPr id="6" name="object 6"/>
          <p:cNvSpPr/>
          <p:nvPr/>
        </p:nvSpPr>
        <p:spPr>
          <a:xfrm>
            <a:off x="2497293" y="4384947"/>
            <a:ext cx="238125" cy="238124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589045" y="5562017"/>
            <a:ext cx="238125" cy="238124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5100955" y="3087765"/>
            <a:ext cx="2489200" cy="79248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5000" spc="125" dirty="0">
                <a:solidFill>
                  <a:srgbClr val="FFFFFF"/>
                </a:solidFill>
                <a:latin typeface="Lucida Sans Unicode"/>
                <a:cs typeface="Lucida Sans Unicode"/>
              </a:rPr>
              <a:t>V</a:t>
            </a:r>
            <a:r>
              <a:rPr sz="5000" spc="295" dirty="0">
                <a:solidFill>
                  <a:srgbClr val="FFFFFF"/>
                </a:solidFill>
                <a:latin typeface="Lucida Sans Unicode"/>
                <a:cs typeface="Lucida Sans Unicode"/>
              </a:rPr>
              <a:t>GG</a:t>
            </a:r>
            <a:r>
              <a:rPr sz="5000" spc="110" dirty="0">
                <a:solidFill>
                  <a:srgbClr val="FFFFFF"/>
                </a:solidFill>
                <a:latin typeface="Lucida Sans Unicode"/>
                <a:cs typeface="Lucida Sans Unicode"/>
              </a:rPr>
              <a:t>n</a:t>
            </a:r>
            <a:r>
              <a:rPr sz="5000" spc="325" dirty="0">
                <a:solidFill>
                  <a:srgbClr val="FFFFFF"/>
                </a:solidFill>
                <a:latin typeface="Lucida Sans Unicode"/>
                <a:cs typeface="Lucida Sans Unicode"/>
              </a:rPr>
              <a:t>e</a:t>
            </a:r>
            <a:r>
              <a:rPr sz="5000" spc="-40" dirty="0">
                <a:solidFill>
                  <a:srgbClr val="FFFFFF"/>
                </a:solidFill>
                <a:latin typeface="Lucida Sans Unicode"/>
                <a:cs typeface="Lucida Sans Unicode"/>
              </a:rPr>
              <a:t>t</a:t>
            </a:r>
            <a:endParaRPr sz="5000">
              <a:latin typeface="Lucida Sans Unicode"/>
              <a:cs typeface="Lucida Sans Unicode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629087" y="5405565"/>
            <a:ext cx="2863215" cy="169798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66800" marR="5080" indent="-1054735">
              <a:lnSpc>
                <a:spcPct val="116700"/>
              </a:lnSpc>
              <a:spcBef>
                <a:spcPts val="95"/>
              </a:spcBef>
            </a:pPr>
            <a:r>
              <a:rPr sz="4700" spc="-190" dirty="0">
                <a:solidFill>
                  <a:srgbClr val="FFFFFF"/>
                </a:solidFill>
                <a:latin typeface="Lucida Sans Unicode"/>
                <a:cs typeface="Lucida Sans Unicode"/>
              </a:rPr>
              <a:t>D</a:t>
            </a:r>
            <a:r>
              <a:rPr sz="4700" spc="300" dirty="0">
                <a:solidFill>
                  <a:srgbClr val="FFFFFF"/>
                </a:solidFill>
                <a:latin typeface="Lucida Sans Unicode"/>
                <a:cs typeface="Lucida Sans Unicode"/>
              </a:rPr>
              <a:t>e</a:t>
            </a:r>
            <a:r>
              <a:rPr sz="4700" spc="95" dirty="0">
                <a:solidFill>
                  <a:srgbClr val="FFFFFF"/>
                </a:solidFill>
                <a:latin typeface="Lucida Sans Unicode"/>
                <a:cs typeface="Lucida Sans Unicode"/>
              </a:rPr>
              <a:t>n</a:t>
            </a:r>
            <a:r>
              <a:rPr sz="4700" spc="60" dirty="0">
                <a:solidFill>
                  <a:srgbClr val="FFFFFF"/>
                </a:solidFill>
                <a:latin typeface="Lucida Sans Unicode"/>
                <a:cs typeface="Lucida Sans Unicode"/>
              </a:rPr>
              <a:t>s</a:t>
            </a:r>
            <a:r>
              <a:rPr sz="4700" spc="300" dirty="0">
                <a:solidFill>
                  <a:srgbClr val="FFFFFF"/>
                </a:solidFill>
                <a:latin typeface="Lucida Sans Unicode"/>
                <a:cs typeface="Lucida Sans Unicode"/>
              </a:rPr>
              <a:t>e</a:t>
            </a:r>
            <a:r>
              <a:rPr sz="4700" spc="95" dirty="0">
                <a:solidFill>
                  <a:srgbClr val="FFFFFF"/>
                </a:solidFill>
                <a:latin typeface="Lucida Sans Unicode"/>
                <a:cs typeface="Lucida Sans Unicode"/>
              </a:rPr>
              <a:t>n</a:t>
            </a:r>
            <a:r>
              <a:rPr sz="4700" spc="300" dirty="0">
                <a:solidFill>
                  <a:srgbClr val="FFFFFF"/>
                </a:solidFill>
                <a:latin typeface="Lucida Sans Unicode"/>
                <a:cs typeface="Lucida Sans Unicode"/>
              </a:rPr>
              <a:t>e</a:t>
            </a:r>
            <a:r>
              <a:rPr sz="4700" spc="-40" dirty="0">
                <a:solidFill>
                  <a:srgbClr val="FFFFFF"/>
                </a:solidFill>
                <a:latin typeface="Lucida Sans Unicode"/>
                <a:cs typeface="Lucida Sans Unicode"/>
              </a:rPr>
              <a:t>t  </a:t>
            </a:r>
            <a:r>
              <a:rPr sz="4700" spc="-1065" dirty="0">
                <a:solidFill>
                  <a:srgbClr val="FFFFFF"/>
                </a:solidFill>
                <a:latin typeface="Lucida Sans Unicode"/>
                <a:cs typeface="Lucida Sans Unicode"/>
              </a:rPr>
              <a:t>121</a:t>
            </a:r>
            <a:endParaRPr sz="4700">
              <a:latin typeface="Lucida Sans Unicode"/>
              <a:cs typeface="Lucida Sans Unicode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2546250" y="6739087"/>
            <a:ext cx="238125" cy="238124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497293" y="7786981"/>
            <a:ext cx="238125" cy="238124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2428420" y="2616961"/>
            <a:ext cx="3837940" cy="568071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5400" spc="5" dirty="0">
                <a:solidFill>
                  <a:srgbClr val="FFFFFF"/>
                </a:solidFill>
                <a:latin typeface="Lucida Sans Unicode"/>
                <a:cs typeface="Lucida Sans Unicode"/>
              </a:rPr>
              <a:t>Criteria:</a:t>
            </a:r>
            <a:endParaRPr sz="5400">
              <a:latin typeface="Lucida Sans Unicode"/>
              <a:cs typeface="Lucida Sans Unicode"/>
            </a:endParaRPr>
          </a:p>
          <a:p>
            <a:pPr marL="659130" marR="5080" indent="-48895">
              <a:lnSpc>
                <a:spcPct val="145700"/>
              </a:lnSpc>
              <a:spcBef>
                <a:spcPts val="1955"/>
              </a:spcBef>
            </a:pPr>
            <a:r>
              <a:rPr sz="5300" spc="-70" dirty="0">
                <a:solidFill>
                  <a:srgbClr val="FFFFFF"/>
                </a:solidFill>
                <a:latin typeface="Lucida Sans Unicode"/>
                <a:cs typeface="Lucida Sans Unicode"/>
              </a:rPr>
              <a:t>A</a:t>
            </a:r>
            <a:r>
              <a:rPr sz="5300" spc="515" dirty="0">
                <a:solidFill>
                  <a:srgbClr val="FFFFFF"/>
                </a:solidFill>
                <a:latin typeface="Lucida Sans Unicode"/>
                <a:cs typeface="Lucida Sans Unicode"/>
              </a:rPr>
              <a:t>cc</a:t>
            </a:r>
            <a:r>
              <a:rPr sz="5300" spc="114" dirty="0">
                <a:solidFill>
                  <a:srgbClr val="FFFFFF"/>
                </a:solidFill>
                <a:latin typeface="Lucida Sans Unicode"/>
                <a:cs typeface="Lucida Sans Unicode"/>
              </a:rPr>
              <a:t>u</a:t>
            </a:r>
            <a:r>
              <a:rPr sz="5300" spc="-185" dirty="0">
                <a:solidFill>
                  <a:srgbClr val="FFFFFF"/>
                </a:solidFill>
                <a:latin typeface="Lucida Sans Unicode"/>
                <a:cs typeface="Lucida Sans Unicode"/>
              </a:rPr>
              <a:t>r</a:t>
            </a:r>
            <a:r>
              <a:rPr sz="5300" spc="670" dirty="0">
                <a:solidFill>
                  <a:srgbClr val="FFFFFF"/>
                </a:solidFill>
                <a:latin typeface="Lucida Sans Unicode"/>
                <a:cs typeface="Lucida Sans Unicode"/>
              </a:rPr>
              <a:t>a</a:t>
            </a:r>
            <a:r>
              <a:rPr sz="5300" spc="515" dirty="0">
                <a:solidFill>
                  <a:srgbClr val="FFFFFF"/>
                </a:solidFill>
                <a:latin typeface="Lucida Sans Unicode"/>
                <a:cs typeface="Lucida Sans Unicode"/>
              </a:rPr>
              <a:t>c</a:t>
            </a:r>
            <a:r>
              <a:rPr sz="5300" spc="170" dirty="0">
                <a:solidFill>
                  <a:srgbClr val="FFFFFF"/>
                </a:solidFill>
                <a:latin typeface="Lucida Sans Unicode"/>
                <a:cs typeface="Lucida Sans Unicode"/>
              </a:rPr>
              <a:t>y  </a:t>
            </a:r>
            <a:r>
              <a:rPr sz="5300" spc="-105" dirty="0">
                <a:solidFill>
                  <a:srgbClr val="FFFFFF"/>
                </a:solidFill>
                <a:latin typeface="Lucida Sans Unicode"/>
                <a:cs typeface="Lucida Sans Unicode"/>
              </a:rPr>
              <a:t>F1-Score</a:t>
            </a:r>
            <a:endParaRPr sz="5300">
              <a:latin typeface="Lucida Sans Unicode"/>
              <a:cs typeface="Lucida Sans Unicode"/>
            </a:endParaRPr>
          </a:p>
          <a:p>
            <a:pPr marL="610235" marR="190500" indent="48895">
              <a:lnSpc>
                <a:spcPct val="129700"/>
              </a:lnSpc>
              <a:spcBef>
                <a:spcPts val="1015"/>
              </a:spcBef>
            </a:pPr>
            <a:r>
              <a:rPr sz="5300" spc="160" dirty="0">
                <a:solidFill>
                  <a:srgbClr val="FFFFFF"/>
                </a:solidFill>
                <a:latin typeface="Lucida Sans Unicode"/>
                <a:cs typeface="Lucida Sans Unicode"/>
              </a:rPr>
              <a:t>Recall  </a:t>
            </a:r>
            <a:r>
              <a:rPr sz="5300" spc="150" dirty="0">
                <a:solidFill>
                  <a:srgbClr val="FFFFFF"/>
                </a:solidFill>
                <a:latin typeface="Lucida Sans Unicode"/>
                <a:cs typeface="Lucida Sans Unicode"/>
              </a:rPr>
              <a:t>P</a:t>
            </a:r>
            <a:r>
              <a:rPr sz="5300" spc="-185" dirty="0">
                <a:solidFill>
                  <a:srgbClr val="FFFFFF"/>
                </a:solidFill>
                <a:latin typeface="Lucida Sans Unicode"/>
                <a:cs typeface="Lucida Sans Unicode"/>
              </a:rPr>
              <a:t>r</a:t>
            </a:r>
            <a:r>
              <a:rPr sz="5300" spc="345" dirty="0">
                <a:solidFill>
                  <a:srgbClr val="FFFFFF"/>
                </a:solidFill>
                <a:latin typeface="Lucida Sans Unicode"/>
                <a:cs typeface="Lucida Sans Unicode"/>
              </a:rPr>
              <a:t>e</a:t>
            </a:r>
            <a:r>
              <a:rPr sz="5300" spc="515" dirty="0">
                <a:solidFill>
                  <a:srgbClr val="FFFFFF"/>
                </a:solidFill>
                <a:latin typeface="Lucida Sans Unicode"/>
                <a:cs typeface="Lucida Sans Unicode"/>
              </a:rPr>
              <a:t>c</a:t>
            </a:r>
            <a:r>
              <a:rPr sz="5300" spc="-229" dirty="0">
                <a:solidFill>
                  <a:srgbClr val="FFFFFF"/>
                </a:solidFill>
                <a:latin typeface="Lucida Sans Unicode"/>
                <a:cs typeface="Lucida Sans Unicode"/>
              </a:rPr>
              <a:t>i</a:t>
            </a:r>
            <a:r>
              <a:rPr sz="5300" spc="75" dirty="0">
                <a:solidFill>
                  <a:srgbClr val="FFFFFF"/>
                </a:solidFill>
                <a:latin typeface="Lucida Sans Unicode"/>
                <a:cs typeface="Lucida Sans Unicode"/>
              </a:rPr>
              <a:t>s</a:t>
            </a:r>
            <a:r>
              <a:rPr sz="5300" spc="-229" dirty="0">
                <a:solidFill>
                  <a:srgbClr val="FFFFFF"/>
                </a:solidFill>
                <a:latin typeface="Lucida Sans Unicode"/>
                <a:cs typeface="Lucida Sans Unicode"/>
              </a:rPr>
              <a:t>i</a:t>
            </a:r>
            <a:r>
              <a:rPr sz="5300" spc="150" dirty="0">
                <a:solidFill>
                  <a:srgbClr val="FFFFFF"/>
                </a:solidFill>
                <a:latin typeface="Lucida Sans Unicode"/>
                <a:cs typeface="Lucida Sans Unicode"/>
              </a:rPr>
              <a:t>o</a:t>
            </a:r>
            <a:r>
              <a:rPr sz="5300" spc="120" dirty="0">
                <a:solidFill>
                  <a:srgbClr val="FFFFFF"/>
                </a:solidFill>
                <a:latin typeface="Lucida Sans Unicode"/>
                <a:cs typeface="Lucida Sans Unicode"/>
              </a:rPr>
              <a:t>n</a:t>
            </a:r>
            <a:endParaRPr sz="530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7999" cy="10286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7915569"/>
            <a:ext cx="4590846" cy="2371430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5862151" y="0"/>
            <a:ext cx="2425847" cy="2355996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878146" y="3814898"/>
            <a:ext cx="14535149" cy="314324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580057" y="1790761"/>
            <a:ext cx="8569325" cy="103631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6600" spc="170" dirty="0"/>
              <a:t>Choosing the</a:t>
            </a:r>
            <a:r>
              <a:rPr sz="6600" spc="-880" dirty="0"/>
              <a:t> </a:t>
            </a:r>
            <a:r>
              <a:rPr sz="6600" spc="265" dirty="0"/>
              <a:t>model</a:t>
            </a:r>
            <a:endParaRPr sz="66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7999" cy="10286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376251" y="1766360"/>
            <a:ext cx="9248774" cy="749617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897377" y="387277"/>
            <a:ext cx="12310745" cy="5810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650" spc="45" dirty="0"/>
              <a:t>Preliminary</a:t>
            </a:r>
            <a:r>
              <a:rPr sz="3650" spc="-185" dirty="0"/>
              <a:t> </a:t>
            </a:r>
            <a:r>
              <a:rPr sz="3650" dirty="0"/>
              <a:t>results</a:t>
            </a:r>
            <a:r>
              <a:rPr sz="3650" spc="-185" dirty="0"/>
              <a:t> </a:t>
            </a:r>
            <a:r>
              <a:rPr sz="3650" spc="-30" dirty="0"/>
              <a:t>of</a:t>
            </a:r>
            <a:r>
              <a:rPr sz="3650" spc="-185" dirty="0"/>
              <a:t> </a:t>
            </a:r>
            <a:r>
              <a:rPr sz="3650" spc="95" dirty="0"/>
              <a:t>“vggnet”</a:t>
            </a:r>
            <a:r>
              <a:rPr sz="3650" spc="-180" dirty="0"/>
              <a:t> </a:t>
            </a:r>
            <a:r>
              <a:rPr sz="3650" spc="75" dirty="0"/>
              <a:t>on</a:t>
            </a:r>
            <a:r>
              <a:rPr sz="3650" spc="-185" dirty="0"/>
              <a:t> </a:t>
            </a:r>
            <a:r>
              <a:rPr sz="3650" spc="80" dirty="0"/>
              <a:t>the</a:t>
            </a:r>
            <a:r>
              <a:rPr sz="3650" spc="-185" dirty="0"/>
              <a:t> </a:t>
            </a:r>
            <a:r>
              <a:rPr sz="3650" spc="-270" dirty="0"/>
              <a:t>FER2013</a:t>
            </a:r>
            <a:r>
              <a:rPr sz="3650" spc="-180" dirty="0"/>
              <a:t> </a:t>
            </a:r>
            <a:r>
              <a:rPr sz="3650" spc="170" dirty="0"/>
              <a:t>dataset</a:t>
            </a:r>
            <a:endParaRPr sz="365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7999" cy="10286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445216" y="1829180"/>
            <a:ext cx="7115174" cy="69341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045875" y="387277"/>
            <a:ext cx="12014200" cy="5810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650" spc="40" dirty="0"/>
              <a:t>Confusion</a:t>
            </a:r>
            <a:r>
              <a:rPr sz="3650" spc="-190" dirty="0"/>
              <a:t> </a:t>
            </a:r>
            <a:r>
              <a:rPr sz="3650" spc="-10" dirty="0"/>
              <a:t>matrix</a:t>
            </a:r>
            <a:r>
              <a:rPr sz="3650" spc="-190" dirty="0"/>
              <a:t> </a:t>
            </a:r>
            <a:r>
              <a:rPr sz="3650" spc="-30" dirty="0"/>
              <a:t>of</a:t>
            </a:r>
            <a:r>
              <a:rPr sz="3650" spc="-185" dirty="0"/>
              <a:t> </a:t>
            </a:r>
            <a:r>
              <a:rPr sz="3650" spc="95" dirty="0"/>
              <a:t>“vggnet”</a:t>
            </a:r>
            <a:r>
              <a:rPr sz="3650" spc="-190" dirty="0"/>
              <a:t> </a:t>
            </a:r>
            <a:r>
              <a:rPr sz="3650" spc="75" dirty="0"/>
              <a:t>on</a:t>
            </a:r>
            <a:r>
              <a:rPr sz="3650" spc="-190" dirty="0"/>
              <a:t> </a:t>
            </a:r>
            <a:r>
              <a:rPr sz="3650" spc="80" dirty="0"/>
              <a:t>the</a:t>
            </a:r>
            <a:r>
              <a:rPr sz="3650" spc="-185" dirty="0"/>
              <a:t> </a:t>
            </a:r>
            <a:r>
              <a:rPr sz="3650" spc="-270" dirty="0"/>
              <a:t>FER2013</a:t>
            </a:r>
            <a:r>
              <a:rPr sz="3650" spc="-190" dirty="0"/>
              <a:t> </a:t>
            </a:r>
            <a:r>
              <a:rPr sz="3650" spc="170" dirty="0"/>
              <a:t>dataset</a:t>
            </a:r>
            <a:endParaRPr sz="365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246107" y="0"/>
            <a:ext cx="10610849" cy="2967247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8287999" cy="102869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33371" y="652749"/>
            <a:ext cx="12622530" cy="126301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8100" spc="345" dirty="0"/>
              <a:t>System </a:t>
            </a:r>
            <a:r>
              <a:rPr sz="8100" spc="90" dirty="0"/>
              <a:t>Design</a:t>
            </a:r>
            <a:r>
              <a:rPr sz="8100" spc="-1225" dirty="0"/>
              <a:t> </a:t>
            </a:r>
            <a:r>
              <a:rPr sz="8100" spc="200" dirty="0"/>
              <a:t>Overview</a:t>
            </a:r>
            <a:endParaRPr sz="8100"/>
          </a:p>
        </p:txBody>
      </p:sp>
      <p:sp>
        <p:nvSpPr>
          <p:cNvPr id="5" name="object 5"/>
          <p:cNvSpPr/>
          <p:nvPr/>
        </p:nvSpPr>
        <p:spPr>
          <a:xfrm>
            <a:off x="16272795" y="8889158"/>
            <a:ext cx="2015204" cy="1397841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0"/>
            <a:ext cx="1395032" cy="2183827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111798" y="3407674"/>
            <a:ext cx="12668249" cy="486727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74858" y="3943070"/>
            <a:ext cx="3086099" cy="467677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290573" y="5032035"/>
            <a:ext cx="3200399" cy="30479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18287999" cy="102869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3051919" y="4641259"/>
            <a:ext cx="3848099" cy="382904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272795" y="8889158"/>
            <a:ext cx="2015204" cy="1397841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0"/>
            <a:ext cx="1395032" cy="2183827"/>
          </a:xfrm>
          <a:prstGeom prst="rect">
            <a:avLst/>
          </a:prstGeom>
          <a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246107" y="0"/>
            <a:ext cx="10610849" cy="2967247"/>
          </a:xfrm>
          <a:prstGeom prst="rect">
            <a:avLst/>
          </a:prstGeom>
          <a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59054" y="652749"/>
            <a:ext cx="5083810" cy="126301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8100" spc="300" dirty="0"/>
              <a:t>Hardware</a:t>
            </a:r>
            <a:endParaRPr sz="8100"/>
          </a:p>
        </p:txBody>
      </p:sp>
      <p:sp>
        <p:nvSpPr>
          <p:cNvPr id="10" name="object 10"/>
          <p:cNvSpPr txBox="1"/>
          <p:nvPr/>
        </p:nvSpPr>
        <p:spPr>
          <a:xfrm>
            <a:off x="624358" y="2500089"/>
            <a:ext cx="7481570" cy="82169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5200" spc="195" dirty="0">
                <a:solidFill>
                  <a:srgbClr val="FFFFFF"/>
                </a:solidFill>
                <a:latin typeface="Lucida Sans Unicode"/>
                <a:cs typeface="Lucida Sans Unicode"/>
              </a:rPr>
              <a:t>Hardware</a:t>
            </a:r>
            <a:r>
              <a:rPr sz="5200" spc="-28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5200" spc="150" dirty="0">
                <a:solidFill>
                  <a:srgbClr val="FFFFFF"/>
                </a:solidFill>
                <a:latin typeface="Lucida Sans Unicode"/>
                <a:cs typeface="Lucida Sans Unicode"/>
              </a:rPr>
              <a:t>component:</a:t>
            </a:r>
            <a:endParaRPr sz="5200">
              <a:latin typeface="Lucida Sans Unicode"/>
              <a:cs typeface="Lucida Sans Unicode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238617" y="8677297"/>
            <a:ext cx="3162935" cy="57086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3550" spc="100" dirty="0">
                <a:solidFill>
                  <a:srgbClr val="FFFFFF"/>
                </a:solidFill>
                <a:latin typeface="Lucida Sans Unicode"/>
                <a:cs typeface="Lucida Sans Unicode"/>
              </a:rPr>
              <a:t>Raspberry</a:t>
            </a:r>
            <a:r>
              <a:rPr sz="3550" spc="-22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550" spc="10" dirty="0">
                <a:solidFill>
                  <a:srgbClr val="FFFFFF"/>
                </a:solidFill>
                <a:latin typeface="Lucida Sans Unicode"/>
                <a:cs typeface="Lucida Sans Unicode"/>
              </a:rPr>
              <a:t>pi4</a:t>
            </a:r>
            <a:endParaRPr sz="3550">
              <a:latin typeface="Lucida Sans Unicode"/>
              <a:cs typeface="Lucida Sans Unicode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616538" y="8308155"/>
            <a:ext cx="2547620" cy="57086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3550" spc="280" dirty="0">
                <a:solidFill>
                  <a:srgbClr val="FFFFFF"/>
                </a:solidFill>
                <a:latin typeface="Lucida Sans Unicode"/>
                <a:cs typeface="Lucida Sans Unicode"/>
              </a:rPr>
              <a:t>Camera</a:t>
            </a:r>
            <a:r>
              <a:rPr sz="3550" spc="-24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550" spc="-15" dirty="0">
                <a:solidFill>
                  <a:srgbClr val="FFFFFF"/>
                </a:solidFill>
                <a:latin typeface="Lucida Sans Unicode"/>
                <a:cs typeface="Lucida Sans Unicode"/>
              </a:rPr>
              <a:t>v2</a:t>
            </a:r>
            <a:endParaRPr sz="3550">
              <a:latin typeface="Lucida Sans Unicode"/>
              <a:cs typeface="Lucida Sans Unicode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4037817" y="8578783"/>
            <a:ext cx="1873885" cy="57086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3550" spc="130" dirty="0">
                <a:solidFill>
                  <a:srgbClr val="FFFFFF"/>
                </a:solidFill>
                <a:latin typeface="Lucida Sans Unicode"/>
                <a:cs typeface="Lucida Sans Unicode"/>
              </a:rPr>
              <a:t>Speaker</a:t>
            </a:r>
            <a:endParaRPr sz="3550">
              <a:latin typeface="Lucida Sans Unicode"/>
              <a:cs typeface="Lucida Sans Unicode"/>
            </a:endParaRPr>
          </a:p>
        </p:txBody>
      </p:sp>
      <p:pic>
        <p:nvPicPr>
          <p:cNvPr id="17" name="Picture 16" descr="A close-up of a green circuit board&#10;&#10;AI-generated content may be incorrect.">
            <a:extLst>
              <a:ext uri="{FF2B5EF4-FFF2-40B4-BE49-F238E27FC236}">
                <a16:creationId xmlns:a16="http://schemas.microsoft.com/office/drawing/2014/main" id="{28245261-2A43-0851-B669-BC01F91D78C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44417" y="5432264"/>
            <a:ext cx="2619741" cy="2505425"/>
          </a:xfrm>
          <a:prstGeom prst="rect">
            <a:avLst/>
          </a:prstGeom>
        </p:spPr>
      </p:pic>
      <p:pic>
        <p:nvPicPr>
          <p:cNvPr id="19" name="Picture 18" descr="A blue device with wires&#10;&#10;AI-generated content may be incorrect.">
            <a:extLst>
              <a:ext uri="{FF2B5EF4-FFF2-40B4-BE49-F238E27FC236}">
                <a16:creationId xmlns:a16="http://schemas.microsoft.com/office/drawing/2014/main" id="{B75AD8B5-4352-E14D-996E-304890C8B20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43483" y="4415853"/>
            <a:ext cx="2514951" cy="3877216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7999" cy="10286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794911" y="0"/>
            <a:ext cx="9493088" cy="5629768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464273" y="2812152"/>
            <a:ext cx="9667874" cy="56768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920013" y="770023"/>
            <a:ext cx="8940165" cy="9086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5800" spc="210" dirty="0"/>
              <a:t>Graphical </a:t>
            </a:r>
            <a:r>
              <a:rPr sz="5800" spc="20" dirty="0"/>
              <a:t>User</a:t>
            </a:r>
            <a:r>
              <a:rPr sz="5800" spc="-855" dirty="0"/>
              <a:t> </a:t>
            </a:r>
            <a:r>
              <a:rPr sz="5800" spc="145" dirty="0"/>
              <a:t>Interface</a:t>
            </a:r>
            <a:endParaRPr sz="5800"/>
          </a:p>
        </p:txBody>
      </p:sp>
      <p:sp>
        <p:nvSpPr>
          <p:cNvPr id="6" name="object 6"/>
          <p:cNvSpPr/>
          <p:nvPr/>
        </p:nvSpPr>
        <p:spPr>
          <a:xfrm>
            <a:off x="1186379" y="3531323"/>
            <a:ext cx="166631" cy="166631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645776" y="3201454"/>
            <a:ext cx="5769610" cy="4622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16500"/>
              </a:lnSpc>
              <a:spcBef>
                <a:spcPts val="95"/>
              </a:spcBef>
            </a:pPr>
            <a:r>
              <a:rPr sz="3700" spc="-90" dirty="0">
                <a:solidFill>
                  <a:srgbClr val="FFFFFF"/>
                </a:solidFill>
                <a:latin typeface="Lucida Sans Unicode"/>
                <a:cs typeface="Lucida Sans Unicode"/>
              </a:rPr>
              <a:t>This </a:t>
            </a:r>
            <a:r>
              <a:rPr sz="3700" dirty="0">
                <a:solidFill>
                  <a:srgbClr val="FFFFFF"/>
                </a:solidFill>
                <a:latin typeface="Lucida Sans Unicode"/>
                <a:cs typeface="Lucida Sans Unicode"/>
              </a:rPr>
              <a:t>GUI </a:t>
            </a:r>
            <a:r>
              <a:rPr sz="3700" spc="80" dirty="0">
                <a:solidFill>
                  <a:srgbClr val="FFFFFF"/>
                </a:solidFill>
                <a:latin typeface="Lucida Sans Unicode"/>
                <a:cs typeface="Lucida Sans Unicode"/>
              </a:rPr>
              <a:t>bridges </a:t>
            </a:r>
            <a:r>
              <a:rPr sz="3700" spc="95" dirty="0">
                <a:solidFill>
                  <a:srgbClr val="FFFFFF"/>
                </a:solidFill>
                <a:latin typeface="Lucida Sans Unicode"/>
                <a:cs typeface="Lucida Sans Unicode"/>
              </a:rPr>
              <a:t>the</a:t>
            </a:r>
            <a:r>
              <a:rPr sz="3700" spc="-77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700" spc="285" dirty="0">
                <a:solidFill>
                  <a:srgbClr val="FFFFFF"/>
                </a:solidFill>
                <a:latin typeface="Lucida Sans Unicode"/>
                <a:cs typeface="Lucida Sans Unicode"/>
              </a:rPr>
              <a:t>gap  </a:t>
            </a:r>
            <a:r>
              <a:rPr sz="3700" spc="160" dirty="0">
                <a:solidFill>
                  <a:srgbClr val="FFFFFF"/>
                </a:solidFill>
                <a:latin typeface="Lucida Sans Unicode"/>
                <a:cs typeface="Lucida Sans Unicode"/>
              </a:rPr>
              <a:t>between </a:t>
            </a:r>
            <a:r>
              <a:rPr sz="3700" spc="85" dirty="0">
                <a:solidFill>
                  <a:srgbClr val="FFFFFF"/>
                </a:solidFill>
                <a:latin typeface="Lucida Sans Unicode"/>
                <a:cs typeface="Lucida Sans Unicode"/>
              </a:rPr>
              <a:t>complex </a:t>
            </a:r>
            <a:r>
              <a:rPr sz="3700" spc="-105" dirty="0">
                <a:solidFill>
                  <a:srgbClr val="FFFFFF"/>
                </a:solidFill>
                <a:latin typeface="Lucida Sans Unicode"/>
                <a:cs typeface="Lucida Sans Unicode"/>
              </a:rPr>
              <a:t>AI  </a:t>
            </a:r>
            <a:r>
              <a:rPr sz="3700" spc="130" dirty="0">
                <a:solidFill>
                  <a:srgbClr val="FFFFFF"/>
                </a:solidFill>
                <a:latin typeface="Lucida Sans Unicode"/>
                <a:cs typeface="Lucida Sans Unicode"/>
              </a:rPr>
              <a:t>models </a:t>
            </a:r>
            <a:r>
              <a:rPr sz="3700" spc="240" dirty="0">
                <a:solidFill>
                  <a:srgbClr val="FFFFFF"/>
                </a:solidFill>
                <a:latin typeface="Lucida Sans Unicode"/>
                <a:cs typeface="Lucida Sans Unicode"/>
              </a:rPr>
              <a:t>and </a:t>
            </a:r>
            <a:r>
              <a:rPr sz="3700" spc="185" dirty="0">
                <a:solidFill>
                  <a:srgbClr val="FFFFFF"/>
                </a:solidFill>
                <a:latin typeface="Lucida Sans Unicode"/>
                <a:cs typeface="Lucida Sans Unicode"/>
              </a:rPr>
              <a:t>everyday  </a:t>
            </a:r>
            <a:r>
              <a:rPr sz="3700" spc="-25" dirty="0">
                <a:solidFill>
                  <a:srgbClr val="FFFFFF"/>
                </a:solidFill>
                <a:latin typeface="Lucida Sans Unicode"/>
                <a:cs typeface="Lucida Sans Unicode"/>
              </a:rPr>
              <a:t>users, </a:t>
            </a:r>
            <a:r>
              <a:rPr sz="3700" spc="155" dirty="0">
                <a:solidFill>
                  <a:srgbClr val="FFFFFF"/>
                </a:solidFill>
                <a:latin typeface="Lucida Sans Unicode"/>
                <a:cs typeface="Lucida Sans Unicode"/>
              </a:rPr>
              <a:t>enhancing </a:t>
            </a:r>
            <a:r>
              <a:rPr sz="3700" spc="95" dirty="0">
                <a:solidFill>
                  <a:srgbClr val="FFFFFF"/>
                </a:solidFill>
                <a:latin typeface="Lucida Sans Unicode"/>
                <a:cs typeface="Lucida Sans Unicode"/>
              </a:rPr>
              <a:t>the  </a:t>
            </a:r>
            <a:r>
              <a:rPr sz="3700" spc="105" dirty="0">
                <a:solidFill>
                  <a:srgbClr val="FFFFFF"/>
                </a:solidFill>
                <a:latin typeface="Lucida Sans Unicode"/>
                <a:cs typeface="Lucida Sans Unicode"/>
              </a:rPr>
              <a:t>practicality </a:t>
            </a:r>
            <a:r>
              <a:rPr sz="3700" spc="-20" dirty="0">
                <a:solidFill>
                  <a:srgbClr val="FFFFFF"/>
                </a:solidFill>
                <a:latin typeface="Lucida Sans Unicode"/>
                <a:cs typeface="Lucida Sans Unicode"/>
              </a:rPr>
              <a:t>of </a:t>
            </a:r>
            <a:r>
              <a:rPr sz="3700" spc="15" dirty="0">
                <a:solidFill>
                  <a:srgbClr val="FFFFFF"/>
                </a:solidFill>
                <a:latin typeface="Lucida Sans Unicode"/>
                <a:cs typeface="Lucida Sans Unicode"/>
              </a:rPr>
              <a:t>our</a:t>
            </a:r>
            <a:r>
              <a:rPr sz="3700" spc="-62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700" spc="135" dirty="0">
                <a:solidFill>
                  <a:srgbClr val="FFFFFF"/>
                </a:solidFill>
                <a:latin typeface="Lucida Sans Unicode"/>
                <a:cs typeface="Lucida Sans Unicode"/>
              </a:rPr>
              <a:t>facial  </a:t>
            </a:r>
            <a:r>
              <a:rPr sz="3700" spc="100" dirty="0">
                <a:solidFill>
                  <a:srgbClr val="FFFFFF"/>
                </a:solidFill>
                <a:latin typeface="Lucida Sans Unicode"/>
                <a:cs typeface="Lucida Sans Unicode"/>
              </a:rPr>
              <a:t>emotion </a:t>
            </a:r>
            <a:r>
              <a:rPr sz="3700" spc="60" dirty="0">
                <a:solidFill>
                  <a:srgbClr val="FFFFFF"/>
                </a:solidFill>
                <a:latin typeface="Lucida Sans Unicode"/>
                <a:cs typeface="Lucida Sans Unicode"/>
              </a:rPr>
              <a:t>recognition  </a:t>
            </a:r>
            <a:r>
              <a:rPr sz="3700" spc="140" dirty="0">
                <a:solidFill>
                  <a:srgbClr val="FFFFFF"/>
                </a:solidFill>
                <a:latin typeface="Lucida Sans Unicode"/>
                <a:cs typeface="Lucida Sans Unicode"/>
              </a:rPr>
              <a:t>system</a:t>
            </a:r>
            <a:endParaRPr sz="370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35144" y="2310641"/>
            <a:ext cx="6000749" cy="6076949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379806" y="2310641"/>
            <a:ext cx="6086474" cy="6076949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651974" y="576040"/>
            <a:ext cx="10010775" cy="81661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5150" spc="229" dirty="0"/>
              <a:t>System </a:t>
            </a:r>
            <a:r>
              <a:rPr sz="5150" spc="80" dirty="0"/>
              <a:t>Output</a:t>
            </a:r>
            <a:r>
              <a:rPr sz="5150" spc="-775" dirty="0"/>
              <a:t> </a:t>
            </a:r>
            <a:r>
              <a:rPr sz="5150" spc="114" dirty="0"/>
              <a:t>Demonstration</a:t>
            </a:r>
            <a:endParaRPr sz="515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81818" y="2151380"/>
            <a:ext cx="6105524" cy="6057899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372534" y="2151380"/>
            <a:ext cx="6067424" cy="605291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651974" y="576040"/>
            <a:ext cx="10010775" cy="81661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5150" spc="229" dirty="0"/>
              <a:t>System </a:t>
            </a:r>
            <a:r>
              <a:rPr sz="5150" spc="80" dirty="0"/>
              <a:t>Output</a:t>
            </a:r>
            <a:r>
              <a:rPr sz="5150" spc="-775" dirty="0"/>
              <a:t> </a:t>
            </a:r>
            <a:r>
              <a:rPr sz="5150" spc="114" dirty="0"/>
              <a:t>Demonstration</a:t>
            </a:r>
            <a:endParaRPr sz="515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94969" y="2337734"/>
            <a:ext cx="6076949" cy="6057899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909654" y="2337734"/>
            <a:ext cx="6048374" cy="6067424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651974" y="576040"/>
            <a:ext cx="10010775" cy="81661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5150" spc="229" dirty="0"/>
              <a:t>System </a:t>
            </a:r>
            <a:r>
              <a:rPr sz="5150" spc="80" dirty="0"/>
              <a:t>Output</a:t>
            </a:r>
            <a:r>
              <a:rPr sz="5150" spc="-775" dirty="0"/>
              <a:t> </a:t>
            </a:r>
            <a:r>
              <a:rPr sz="5150" spc="114" dirty="0"/>
              <a:t>Demonstration</a:t>
            </a:r>
            <a:endParaRPr sz="515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7999" cy="10286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5380986" y="9079543"/>
            <a:ext cx="902969" cy="380365"/>
          </a:xfrm>
          <a:custGeom>
            <a:avLst/>
            <a:gdLst/>
            <a:ahLst/>
            <a:cxnLst/>
            <a:rect l="l" t="t" r="r" b="b"/>
            <a:pathLst>
              <a:path w="902969" h="380365">
                <a:moveTo>
                  <a:pt x="529099" y="380107"/>
                </a:moveTo>
                <a:lnTo>
                  <a:pt x="2660" y="380107"/>
                </a:lnTo>
                <a:lnTo>
                  <a:pt x="0" y="377451"/>
                </a:lnTo>
                <a:lnTo>
                  <a:pt x="0" y="371382"/>
                </a:lnTo>
                <a:lnTo>
                  <a:pt x="2660" y="368726"/>
                </a:lnTo>
                <a:lnTo>
                  <a:pt x="524917" y="368726"/>
                </a:lnTo>
                <a:lnTo>
                  <a:pt x="894375" y="0"/>
                </a:lnTo>
                <a:lnTo>
                  <a:pt x="897795" y="0"/>
                </a:lnTo>
                <a:lnTo>
                  <a:pt x="902357" y="4552"/>
                </a:lnTo>
                <a:lnTo>
                  <a:pt x="902357" y="7966"/>
                </a:lnTo>
                <a:lnTo>
                  <a:pt x="530999" y="378589"/>
                </a:lnTo>
                <a:lnTo>
                  <a:pt x="530619" y="379348"/>
                </a:lnTo>
                <a:lnTo>
                  <a:pt x="529099" y="380107"/>
                </a:lnTo>
                <a:close/>
              </a:path>
            </a:pathLst>
          </a:custGeom>
          <a:solidFill>
            <a:srgbClr val="9D86F5">
              <a:alpha val="7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271180" y="8711955"/>
            <a:ext cx="1273175" cy="380365"/>
          </a:xfrm>
          <a:custGeom>
            <a:avLst/>
            <a:gdLst/>
            <a:ahLst/>
            <a:cxnLst/>
            <a:rect l="l" t="t" r="r" b="b"/>
            <a:pathLst>
              <a:path w="1273175" h="380365">
                <a:moveTo>
                  <a:pt x="7982" y="380107"/>
                </a:moveTo>
                <a:lnTo>
                  <a:pt x="4561" y="380107"/>
                </a:lnTo>
                <a:lnTo>
                  <a:pt x="0" y="375554"/>
                </a:lnTo>
                <a:lnTo>
                  <a:pt x="0" y="372140"/>
                </a:lnTo>
                <a:lnTo>
                  <a:pt x="372117" y="379"/>
                </a:lnTo>
                <a:lnTo>
                  <a:pt x="373638" y="0"/>
                </a:lnTo>
                <a:lnTo>
                  <a:pt x="898556" y="0"/>
                </a:lnTo>
                <a:lnTo>
                  <a:pt x="900076" y="758"/>
                </a:lnTo>
                <a:lnTo>
                  <a:pt x="901216" y="1517"/>
                </a:lnTo>
                <a:lnTo>
                  <a:pt x="911099" y="11380"/>
                </a:lnTo>
                <a:lnTo>
                  <a:pt x="377439" y="11380"/>
                </a:lnTo>
                <a:lnTo>
                  <a:pt x="7982" y="380107"/>
                </a:lnTo>
                <a:close/>
              </a:path>
              <a:path w="1273175" h="380365">
                <a:moveTo>
                  <a:pt x="1267252" y="379348"/>
                </a:moveTo>
                <a:lnTo>
                  <a:pt x="1264212" y="379348"/>
                </a:lnTo>
                <a:lnTo>
                  <a:pt x="1262691" y="378968"/>
                </a:lnTo>
                <a:lnTo>
                  <a:pt x="894375" y="11380"/>
                </a:lnTo>
                <a:lnTo>
                  <a:pt x="911099" y="11380"/>
                </a:lnTo>
                <a:lnTo>
                  <a:pt x="1272574" y="372140"/>
                </a:lnTo>
                <a:lnTo>
                  <a:pt x="1272574" y="375554"/>
                </a:lnTo>
                <a:lnTo>
                  <a:pt x="1270293" y="377830"/>
                </a:lnTo>
                <a:lnTo>
                  <a:pt x="1267252" y="379348"/>
                </a:lnTo>
                <a:close/>
              </a:path>
            </a:pathLst>
          </a:custGeom>
          <a:solidFill>
            <a:srgbClr val="9D86F5">
              <a:alpha val="7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7530832" y="9081061"/>
            <a:ext cx="757555" cy="380365"/>
          </a:xfrm>
          <a:custGeom>
            <a:avLst/>
            <a:gdLst/>
            <a:ahLst/>
            <a:cxnLst/>
            <a:rect l="l" t="t" r="r" b="b"/>
            <a:pathLst>
              <a:path w="757555" h="380365">
                <a:moveTo>
                  <a:pt x="757167" y="380107"/>
                </a:moveTo>
                <a:lnTo>
                  <a:pt x="373637" y="380107"/>
                </a:lnTo>
                <a:lnTo>
                  <a:pt x="372117" y="379348"/>
                </a:lnTo>
                <a:lnTo>
                  <a:pt x="370977" y="378589"/>
                </a:lnTo>
                <a:lnTo>
                  <a:pt x="0" y="7966"/>
                </a:lnTo>
                <a:lnTo>
                  <a:pt x="0" y="4552"/>
                </a:lnTo>
                <a:lnTo>
                  <a:pt x="4561" y="0"/>
                </a:lnTo>
                <a:lnTo>
                  <a:pt x="7981" y="0"/>
                </a:lnTo>
                <a:lnTo>
                  <a:pt x="377438" y="368726"/>
                </a:lnTo>
                <a:lnTo>
                  <a:pt x="757167" y="368726"/>
                </a:lnTo>
                <a:lnTo>
                  <a:pt x="757167" y="380107"/>
                </a:lnTo>
                <a:close/>
              </a:path>
            </a:pathLst>
          </a:custGeom>
          <a:solidFill>
            <a:srgbClr val="9D86F5">
              <a:alpha val="7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5190176" y="9353432"/>
            <a:ext cx="202213" cy="201813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6431962" y="8846623"/>
            <a:ext cx="951230" cy="949325"/>
          </a:xfrm>
          <a:custGeom>
            <a:avLst/>
            <a:gdLst/>
            <a:ahLst/>
            <a:cxnLst/>
            <a:rect l="l" t="t" r="r" b="b"/>
            <a:pathLst>
              <a:path w="951230" h="949325">
                <a:moveTo>
                  <a:pt x="672016" y="948750"/>
                </a:moveTo>
                <a:lnTo>
                  <a:pt x="278233" y="948750"/>
                </a:lnTo>
                <a:lnTo>
                  <a:pt x="0" y="670687"/>
                </a:lnTo>
                <a:lnTo>
                  <a:pt x="0" y="278062"/>
                </a:lnTo>
                <a:lnTo>
                  <a:pt x="278233" y="0"/>
                </a:lnTo>
                <a:lnTo>
                  <a:pt x="672016" y="0"/>
                </a:lnTo>
                <a:lnTo>
                  <a:pt x="950629" y="278062"/>
                </a:lnTo>
                <a:lnTo>
                  <a:pt x="950629" y="670687"/>
                </a:lnTo>
                <a:lnTo>
                  <a:pt x="672016" y="948750"/>
                </a:lnTo>
                <a:close/>
              </a:path>
            </a:pathLst>
          </a:custGeom>
          <a:solidFill>
            <a:srgbClr val="9D86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6726160" y="8884558"/>
            <a:ext cx="362585" cy="0"/>
          </a:xfrm>
          <a:custGeom>
            <a:avLst/>
            <a:gdLst/>
            <a:ahLst/>
            <a:cxnLst/>
            <a:rect l="l" t="t" r="r" b="b"/>
            <a:pathLst>
              <a:path w="362584">
                <a:moveTo>
                  <a:pt x="0" y="0"/>
                </a:moveTo>
                <a:lnTo>
                  <a:pt x="362235" y="0"/>
                </a:lnTo>
              </a:path>
            </a:pathLst>
          </a:custGeom>
          <a:ln w="1138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6469972" y="9140239"/>
            <a:ext cx="0" cy="361950"/>
          </a:xfrm>
          <a:custGeom>
            <a:avLst/>
            <a:gdLst/>
            <a:ahLst/>
            <a:cxnLst/>
            <a:rect l="l" t="t" r="r" b="b"/>
            <a:pathLst>
              <a:path h="361950">
                <a:moveTo>
                  <a:pt x="0" y="0"/>
                </a:moveTo>
                <a:lnTo>
                  <a:pt x="0" y="361519"/>
                </a:lnTo>
              </a:path>
            </a:pathLst>
          </a:custGeom>
          <a:ln w="1140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6726160" y="9757439"/>
            <a:ext cx="362585" cy="0"/>
          </a:xfrm>
          <a:custGeom>
            <a:avLst/>
            <a:gdLst/>
            <a:ahLst/>
            <a:cxnLst/>
            <a:rect l="l" t="t" r="r" b="b"/>
            <a:pathLst>
              <a:path w="362584">
                <a:moveTo>
                  <a:pt x="0" y="0"/>
                </a:moveTo>
                <a:lnTo>
                  <a:pt x="362235" y="0"/>
                </a:lnTo>
              </a:path>
            </a:pathLst>
          </a:custGeom>
          <a:ln w="1138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7344581" y="9140239"/>
            <a:ext cx="0" cy="361950"/>
          </a:xfrm>
          <a:custGeom>
            <a:avLst/>
            <a:gdLst/>
            <a:ahLst/>
            <a:cxnLst/>
            <a:rect l="l" t="t" r="r" b="b"/>
            <a:pathLst>
              <a:path h="361950">
                <a:moveTo>
                  <a:pt x="0" y="0"/>
                </a:moveTo>
                <a:lnTo>
                  <a:pt x="0" y="361519"/>
                </a:lnTo>
              </a:path>
            </a:pathLst>
          </a:custGeom>
          <a:ln w="1140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7691613" y="8359161"/>
            <a:ext cx="596900" cy="949325"/>
          </a:xfrm>
          <a:custGeom>
            <a:avLst/>
            <a:gdLst/>
            <a:ahLst/>
            <a:cxnLst/>
            <a:rect l="l" t="t" r="r" b="b"/>
            <a:pathLst>
              <a:path w="596900" h="949325">
                <a:moveTo>
                  <a:pt x="596385" y="948750"/>
                </a:moveTo>
                <a:lnTo>
                  <a:pt x="278233" y="948750"/>
                </a:lnTo>
                <a:lnTo>
                  <a:pt x="0" y="670687"/>
                </a:lnTo>
                <a:lnTo>
                  <a:pt x="0" y="277682"/>
                </a:lnTo>
                <a:lnTo>
                  <a:pt x="278233" y="0"/>
                </a:lnTo>
                <a:lnTo>
                  <a:pt x="596385" y="0"/>
                </a:lnTo>
                <a:lnTo>
                  <a:pt x="596385" y="948750"/>
                </a:lnTo>
                <a:close/>
              </a:path>
            </a:pathLst>
          </a:custGeom>
          <a:solidFill>
            <a:srgbClr val="42BC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7729623" y="8652777"/>
            <a:ext cx="0" cy="361950"/>
          </a:xfrm>
          <a:custGeom>
            <a:avLst/>
            <a:gdLst/>
            <a:ahLst/>
            <a:cxnLst/>
            <a:rect l="l" t="t" r="r" b="b"/>
            <a:pathLst>
              <a:path h="361950">
                <a:moveTo>
                  <a:pt x="0" y="0"/>
                </a:moveTo>
                <a:lnTo>
                  <a:pt x="0" y="361518"/>
                </a:lnTo>
              </a:path>
            </a:pathLst>
          </a:custGeom>
          <a:ln w="1140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7985810" y="9269976"/>
            <a:ext cx="302260" cy="0"/>
          </a:xfrm>
          <a:custGeom>
            <a:avLst/>
            <a:gdLst/>
            <a:ahLst/>
            <a:cxnLst/>
            <a:rect l="l" t="t" r="r" b="b"/>
            <a:pathLst>
              <a:path w="302259">
                <a:moveTo>
                  <a:pt x="0" y="0"/>
                </a:moveTo>
                <a:lnTo>
                  <a:pt x="302188" y="0"/>
                </a:lnTo>
              </a:path>
            </a:pathLst>
          </a:custGeom>
          <a:ln w="1138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7985810" y="8397095"/>
            <a:ext cx="302260" cy="0"/>
          </a:xfrm>
          <a:custGeom>
            <a:avLst/>
            <a:gdLst/>
            <a:ahLst/>
            <a:cxnLst/>
            <a:rect l="l" t="t" r="r" b="b"/>
            <a:pathLst>
              <a:path w="302259">
                <a:moveTo>
                  <a:pt x="0" y="0"/>
                </a:moveTo>
                <a:lnTo>
                  <a:pt x="302188" y="0"/>
                </a:lnTo>
              </a:path>
            </a:pathLst>
          </a:custGeom>
          <a:ln w="1138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8921690"/>
            <a:ext cx="5791199" cy="1365309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419786" y="2993623"/>
            <a:ext cx="115312" cy="115312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419786" y="4319714"/>
            <a:ext cx="115312" cy="115312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419786" y="5645805"/>
            <a:ext cx="115312" cy="115311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419786" y="6971896"/>
            <a:ext cx="115312" cy="115311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1699570" y="2825251"/>
            <a:ext cx="10858500" cy="482854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500" spc="10" dirty="0">
                <a:solidFill>
                  <a:srgbClr val="FFFFFF"/>
                </a:solidFill>
                <a:latin typeface="Lucida Sans"/>
                <a:cs typeface="Lucida Sans"/>
              </a:rPr>
              <a:t>Supporting</a:t>
            </a:r>
            <a:r>
              <a:rPr sz="2500" spc="-185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2500" spc="10" dirty="0">
                <a:solidFill>
                  <a:srgbClr val="FFFFFF"/>
                </a:solidFill>
                <a:latin typeface="Lucida Sans"/>
                <a:cs typeface="Lucida Sans"/>
              </a:rPr>
              <a:t>more</a:t>
            </a:r>
            <a:r>
              <a:rPr sz="2500" spc="-18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2500" spc="25" dirty="0">
                <a:solidFill>
                  <a:srgbClr val="FFFFFF"/>
                </a:solidFill>
                <a:latin typeface="Lucida Sans"/>
                <a:cs typeface="Lucida Sans"/>
              </a:rPr>
              <a:t>nuanced</a:t>
            </a:r>
            <a:r>
              <a:rPr sz="2500" spc="-18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2500" spc="10" dirty="0">
                <a:solidFill>
                  <a:srgbClr val="FFFFFF"/>
                </a:solidFill>
                <a:latin typeface="Lucida Sans"/>
                <a:cs typeface="Lucida Sans"/>
              </a:rPr>
              <a:t>emotional</a:t>
            </a:r>
            <a:r>
              <a:rPr sz="2500" spc="-18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2500" dirty="0">
                <a:solidFill>
                  <a:srgbClr val="FFFFFF"/>
                </a:solidFill>
                <a:latin typeface="Lucida Sans"/>
                <a:cs typeface="Lucida Sans"/>
              </a:rPr>
              <a:t>classifications.</a:t>
            </a:r>
            <a:endParaRPr sz="2500">
              <a:latin typeface="Lucida Sans"/>
              <a:cs typeface="Lucida Sans"/>
            </a:endParaRPr>
          </a:p>
          <a:p>
            <a:pPr marL="12700" marR="5080">
              <a:lnSpc>
                <a:spcPts val="10440"/>
              </a:lnSpc>
              <a:spcBef>
                <a:spcPts val="1590"/>
              </a:spcBef>
            </a:pPr>
            <a:r>
              <a:rPr sz="2500" spc="-15" dirty="0">
                <a:solidFill>
                  <a:srgbClr val="FFFFFF"/>
                </a:solidFill>
                <a:latin typeface="Lucida Sans"/>
                <a:cs typeface="Lucida Sans"/>
              </a:rPr>
              <a:t>Integrating</a:t>
            </a:r>
            <a:r>
              <a:rPr sz="2500" spc="-175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Lucida Sans"/>
                <a:cs typeface="Lucida Sans"/>
              </a:rPr>
              <a:t>multi-language</a:t>
            </a:r>
            <a:r>
              <a:rPr sz="2500" spc="-17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2500" spc="25" dirty="0">
                <a:solidFill>
                  <a:srgbClr val="FFFFFF"/>
                </a:solidFill>
                <a:latin typeface="Lucida Sans"/>
                <a:cs typeface="Lucida Sans"/>
              </a:rPr>
              <a:t>auditory</a:t>
            </a:r>
            <a:r>
              <a:rPr sz="2500" spc="-17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2500" spc="15" dirty="0">
                <a:solidFill>
                  <a:srgbClr val="FFFFFF"/>
                </a:solidFill>
                <a:latin typeface="Lucida Sans"/>
                <a:cs typeface="Lucida Sans"/>
              </a:rPr>
              <a:t>feedback</a:t>
            </a:r>
            <a:r>
              <a:rPr sz="2500" spc="-17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2500" spc="20" dirty="0">
                <a:solidFill>
                  <a:srgbClr val="FFFFFF"/>
                </a:solidFill>
                <a:latin typeface="Lucida Sans"/>
                <a:cs typeface="Lucida Sans"/>
              </a:rPr>
              <a:t>for</a:t>
            </a:r>
            <a:r>
              <a:rPr sz="2500" spc="-17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2500" spc="25" dirty="0">
                <a:solidFill>
                  <a:srgbClr val="FFFFFF"/>
                </a:solidFill>
                <a:latin typeface="Lucida Sans"/>
                <a:cs typeface="Lucida Sans"/>
              </a:rPr>
              <a:t>broader</a:t>
            </a:r>
            <a:r>
              <a:rPr sz="2500" spc="-175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2500" spc="10" dirty="0">
                <a:solidFill>
                  <a:srgbClr val="FFFFFF"/>
                </a:solidFill>
                <a:latin typeface="Lucida Sans"/>
                <a:cs typeface="Lucida Sans"/>
              </a:rPr>
              <a:t>accessibility.  </a:t>
            </a:r>
            <a:r>
              <a:rPr sz="2500" spc="-35" dirty="0">
                <a:solidFill>
                  <a:srgbClr val="FFFFFF"/>
                </a:solidFill>
                <a:latin typeface="Lucida Sans"/>
                <a:cs typeface="Lucida Sans"/>
              </a:rPr>
              <a:t>Exploring</a:t>
            </a:r>
            <a:r>
              <a:rPr sz="2500" spc="-17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2500" spc="20" dirty="0">
                <a:solidFill>
                  <a:srgbClr val="FFFFFF"/>
                </a:solidFill>
                <a:latin typeface="Lucida Sans"/>
                <a:cs typeface="Lucida Sans"/>
              </a:rPr>
              <a:t>hardware</a:t>
            </a:r>
            <a:r>
              <a:rPr sz="2500" spc="-17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Lucida Sans"/>
                <a:cs typeface="Lucida Sans"/>
              </a:rPr>
              <a:t>optimization</a:t>
            </a:r>
            <a:r>
              <a:rPr sz="2500" spc="-17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2500" spc="20" dirty="0">
                <a:solidFill>
                  <a:srgbClr val="FFFFFF"/>
                </a:solidFill>
                <a:latin typeface="Lucida Sans"/>
                <a:cs typeface="Lucida Sans"/>
              </a:rPr>
              <a:t>for</a:t>
            </a:r>
            <a:r>
              <a:rPr sz="2500" spc="-17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2500" spc="35" dirty="0">
                <a:solidFill>
                  <a:srgbClr val="FFFFFF"/>
                </a:solidFill>
                <a:latin typeface="Lucida Sans"/>
                <a:cs typeface="Lucida Sans"/>
              </a:rPr>
              <a:t>deployment</a:t>
            </a:r>
            <a:r>
              <a:rPr sz="2500" spc="-17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2500" spc="5" dirty="0">
                <a:solidFill>
                  <a:srgbClr val="FFFFFF"/>
                </a:solidFill>
                <a:latin typeface="Lucida Sans"/>
                <a:cs typeface="Lucida Sans"/>
              </a:rPr>
              <a:t>on</a:t>
            </a:r>
            <a:r>
              <a:rPr sz="2500" spc="-17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2500" spc="30" dirty="0">
                <a:solidFill>
                  <a:srgbClr val="FFFFFF"/>
                </a:solidFill>
                <a:latin typeface="Lucida Sans"/>
                <a:cs typeface="Lucida Sans"/>
              </a:rPr>
              <a:t>portable</a:t>
            </a:r>
            <a:r>
              <a:rPr sz="2500" spc="-17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2500" spc="15" dirty="0">
                <a:solidFill>
                  <a:srgbClr val="FFFFFF"/>
                </a:solidFill>
                <a:latin typeface="Lucida Sans"/>
                <a:cs typeface="Lucida Sans"/>
              </a:rPr>
              <a:t>devices.</a:t>
            </a:r>
            <a:endParaRPr sz="250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4550">
              <a:latin typeface="Lucida Sans"/>
              <a:cs typeface="Lucida Sans"/>
            </a:endParaRPr>
          </a:p>
          <a:p>
            <a:pPr marL="12700" marR="1434465">
              <a:lnSpc>
                <a:spcPct val="115999"/>
              </a:lnSpc>
            </a:pPr>
            <a:r>
              <a:rPr sz="2500" spc="-5" dirty="0">
                <a:solidFill>
                  <a:srgbClr val="FFFFFF"/>
                </a:solidFill>
                <a:latin typeface="Lucida Sans"/>
                <a:cs typeface="Lucida Sans"/>
              </a:rPr>
              <a:t>Improving</a:t>
            </a:r>
            <a:r>
              <a:rPr sz="2500" spc="-175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2500" spc="10" dirty="0">
                <a:solidFill>
                  <a:srgbClr val="FFFFFF"/>
                </a:solidFill>
                <a:latin typeface="Lucida Sans"/>
                <a:cs typeface="Lucida Sans"/>
              </a:rPr>
              <a:t>model</a:t>
            </a:r>
            <a:r>
              <a:rPr sz="2500" spc="-175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2500" spc="55" dirty="0">
                <a:solidFill>
                  <a:srgbClr val="FFFFFF"/>
                </a:solidFill>
                <a:latin typeface="Lucida Sans"/>
                <a:cs typeface="Lucida Sans"/>
              </a:rPr>
              <a:t>accuracy</a:t>
            </a:r>
            <a:r>
              <a:rPr sz="2500" spc="-175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2500" spc="15" dirty="0">
                <a:solidFill>
                  <a:srgbClr val="FFFFFF"/>
                </a:solidFill>
                <a:latin typeface="Lucida Sans"/>
                <a:cs typeface="Lucida Sans"/>
              </a:rPr>
              <a:t>and</a:t>
            </a:r>
            <a:r>
              <a:rPr sz="2500" spc="-175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2500" spc="-5" dirty="0">
                <a:solidFill>
                  <a:srgbClr val="FFFFFF"/>
                </a:solidFill>
                <a:latin typeface="Lucida Sans"/>
                <a:cs typeface="Lucida Sans"/>
              </a:rPr>
              <a:t>reducing</a:t>
            </a:r>
            <a:r>
              <a:rPr sz="2500" spc="-175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2500" spc="55" dirty="0">
                <a:solidFill>
                  <a:srgbClr val="FFFFFF"/>
                </a:solidFill>
                <a:latin typeface="Lucida Sans"/>
                <a:cs typeface="Lucida Sans"/>
              </a:rPr>
              <a:t>latency</a:t>
            </a:r>
            <a:r>
              <a:rPr sz="2500" spc="-175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2500" spc="20" dirty="0">
                <a:solidFill>
                  <a:srgbClr val="FFFFFF"/>
                </a:solidFill>
                <a:latin typeface="Lucida Sans"/>
                <a:cs typeface="Lucida Sans"/>
              </a:rPr>
              <a:t>for</a:t>
            </a:r>
            <a:r>
              <a:rPr sz="2500" spc="-175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2500" spc="25" dirty="0">
                <a:solidFill>
                  <a:srgbClr val="FFFFFF"/>
                </a:solidFill>
                <a:latin typeface="Lucida Sans"/>
                <a:cs typeface="Lucida Sans"/>
              </a:rPr>
              <a:t>real-time  </a:t>
            </a:r>
            <a:r>
              <a:rPr sz="2500" dirty="0">
                <a:solidFill>
                  <a:srgbClr val="FFFFFF"/>
                </a:solidFill>
                <a:latin typeface="Lucida Sans"/>
                <a:cs typeface="Lucida Sans"/>
              </a:rPr>
              <a:t>applications.</a:t>
            </a:r>
            <a:endParaRPr sz="2500">
              <a:latin typeface="Lucida Sans"/>
              <a:cs typeface="Lucida Sans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12932023" y="0"/>
            <a:ext cx="5355975" cy="2845761"/>
          </a:xfrm>
          <a:prstGeom prst="rect">
            <a:avLst/>
          </a:prstGeom>
          <a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0" y="0"/>
            <a:ext cx="10554122" cy="2459039"/>
          </a:xfrm>
          <a:prstGeom prst="rect">
            <a:avLst/>
          </a:prstGeom>
          <a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>
            <a:spLocks noGrp="1"/>
          </p:cNvSpPr>
          <p:nvPr>
            <p:ph type="title"/>
          </p:nvPr>
        </p:nvSpPr>
        <p:spPr>
          <a:xfrm>
            <a:off x="6617967" y="309001"/>
            <a:ext cx="5283835" cy="11753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7550" spc="-15" dirty="0"/>
              <a:t>Futurework</a:t>
            </a:r>
            <a:endParaRPr sz="755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7999" cy="10286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5380986" y="9079543"/>
            <a:ext cx="902969" cy="380365"/>
          </a:xfrm>
          <a:custGeom>
            <a:avLst/>
            <a:gdLst/>
            <a:ahLst/>
            <a:cxnLst/>
            <a:rect l="l" t="t" r="r" b="b"/>
            <a:pathLst>
              <a:path w="902969" h="380365">
                <a:moveTo>
                  <a:pt x="529099" y="380107"/>
                </a:moveTo>
                <a:lnTo>
                  <a:pt x="2660" y="380107"/>
                </a:lnTo>
                <a:lnTo>
                  <a:pt x="0" y="377451"/>
                </a:lnTo>
                <a:lnTo>
                  <a:pt x="0" y="371382"/>
                </a:lnTo>
                <a:lnTo>
                  <a:pt x="2660" y="368726"/>
                </a:lnTo>
                <a:lnTo>
                  <a:pt x="524917" y="368726"/>
                </a:lnTo>
                <a:lnTo>
                  <a:pt x="894375" y="0"/>
                </a:lnTo>
                <a:lnTo>
                  <a:pt x="897795" y="0"/>
                </a:lnTo>
                <a:lnTo>
                  <a:pt x="902357" y="4552"/>
                </a:lnTo>
                <a:lnTo>
                  <a:pt x="902357" y="7966"/>
                </a:lnTo>
                <a:lnTo>
                  <a:pt x="530999" y="378589"/>
                </a:lnTo>
                <a:lnTo>
                  <a:pt x="530619" y="379348"/>
                </a:lnTo>
                <a:lnTo>
                  <a:pt x="529099" y="380107"/>
                </a:lnTo>
                <a:close/>
              </a:path>
            </a:pathLst>
          </a:custGeom>
          <a:solidFill>
            <a:srgbClr val="9D86F5">
              <a:alpha val="7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271180" y="8711955"/>
            <a:ext cx="1273175" cy="380365"/>
          </a:xfrm>
          <a:custGeom>
            <a:avLst/>
            <a:gdLst/>
            <a:ahLst/>
            <a:cxnLst/>
            <a:rect l="l" t="t" r="r" b="b"/>
            <a:pathLst>
              <a:path w="1273175" h="380365">
                <a:moveTo>
                  <a:pt x="7982" y="380107"/>
                </a:moveTo>
                <a:lnTo>
                  <a:pt x="4561" y="380107"/>
                </a:lnTo>
                <a:lnTo>
                  <a:pt x="0" y="375554"/>
                </a:lnTo>
                <a:lnTo>
                  <a:pt x="0" y="372140"/>
                </a:lnTo>
                <a:lnTo>
                  <a:pt x="372117" y="379"/>
                </a:lnTo>
                <a:lnTo>
                  <a:pt x="373638" y="0"/>
                </a:lnTo>
                <a:lnTo>
                  <a:pt x="898556" y="0"/>
                </a:lnTo>
                <a:lnTo>
                  <a:pt x="900076" y="758"/>
                </a:lnTo>
                <a:lnTo>
                  <a:pt x="901216" y="1517"/>
                </a:lnTo>
                <a:lnTo>
                  <a:pt x="911099" y="11380"/>
                </a:lnTo>
                <a:lnTo>
                  <a:pt x="377439" y="11380"/>
                </a:lnTo>
                <a:lnTo>
                  <a:pt x="7982" y="380107"/>
                </a:lnTo>
                <a:close/>
              </a:path>
              <a:path w="1273175" h="380365">
                <a:moveTo>
                  <a:pt x="1267252" y="379348"/>
                </a:moveTo>
                <a:lnTo>
                  <a:pt x="1264212" y="379348"/>
                </a:lnTo>
                <a:lnTo>
                  <a:pt x="1262691" y="378968"/>
                </a:lnTo>
                <a:lnTo>
                  <a:pt x="894375" y="11380"/>
                </a:lnTo>
                <a:lnTo>
                  <a:pt x="911099" y="11380"/>
                </a:lnTo>
                <a:lnTo>
                  <a:pt x="1272574" y="372140"/>
                </a:lnTo>
                <a:lnTo>
                  <a:pt x="1272574" y="375554"/>
                </a:lnTo>
                <a:lnTo>
                  <a:pt x="1270293" y="377830"/>
                </a:lnTo>
                <a:lnTo>
                  <a:pt x="1267252" y="379348"/>
                </a:lnTo>
                <a:close/>
              </a:path>
            </a:pathLst>
          </a:custGeom>
          <a:solidFill>
            <a:srgbClr val="9D86F5">
              <a:alpha val="7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7530832" y="9081061"/>
            <a:ext cx="757555" cy="380365"/>
          </a:xfrm>
          <a:custGeom>
            <a:avLst/>
            <a:gdLst/>
            <a:ahLst/>
            <a:cxnLst/>
            <a:rect l="l" t="t" r="r" b="b"/>
            <a:pathLst>
              <a:path w="757555" h="380365">
                <a:moveTo>
                  <a:pt x="757167" y="380107"/>
                </a:moveTo>
                <a:lnTo>
                  <a:pt x="373637" y="380107"/>
                </a:lnTo>
                <a:lnTo>
                  <a:pt x="372117" y="379348"/>
                </a:lnTo>
                <a:lnTo>
                  <a:pt x="370977" y="378589"/>
                </a:lnTo>
                <a:lnTo>
                  <a:pt x="0" y="7966"/>
                </a:lnTo>
                <a:lnTo>
                  <a:pt x="0" y="4552"/>
                </a:lnTo>
                <a:lnTo>
                  <a:pt x="4561" y="0"/>
                </a:lnTo>
                <a:lnTo>
                  <a:pt x="7981" y="0"/>
                </a:lnTo>
                <a:lnTo>
                  <a:pt x="377438" y="368726"/>
                </a:lnTo>
                <a:lnTo>
                  <a:pt x="757167" y="368726"/>
                </a:lnTo>
                <a:lnTo>
                  <a:pt x="757167" y="380107"/>
                </a:lnTo>
                <a:close/>
              </a:path>
            </a:pathLst>
          </a:custGeom>
          <a:solidFill>
            <a:srgbClr val="9D86F5">
              <a:alpha val="7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5190176" y="9353432"/>
            <a:ext cx="202213" cy="201813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6431962" y="8846623"/>
            <a:ext cx="951230" cy="949325"/>
          </a:xfrm>
          <a:custGeom>
            <a:avLst/>
            <a:gdLst/>
            <a:ahLst/>
            <a:cxnLst/>
            <a:rect l="l" t="t" r="r" b="b"/>
            <a:pathLst>
              <a:path w="951230" h="949325">
                <a:moveTo>
                  <a:pt x="672016" y="948750"/>
                </a:moveTo>
                <a:lnTo>
                  <a:pt x="278233" y="948750"/>
                </a:lnTo>
                <a:lnTo>
                  <a:pt x="0" y="670687"/>
                </a:lnTo>
                <a:lnTo>
                  <a:pt x="0" y="278062"/>
                </a:lnTo>
                <a:lnTo>
                  <a:pt x="278233" y="0"/>
                </a:lnTo>
                <a:lnTo>
                  <a:pt x="672016" y="0"/>
                </a:lnTo>
                <a:lnTo>
                  <a:pt x="950629" y="278062"/>
                </a:lnTo>
                <a:lnTo>
                  <a:pt x="950629" y="670687"/>
                </a:lnTo>
                <a:lnTo>
                  <a:pt x="672016" y="948750"/>
                </a:lnTo>
                <a:close/>
              </a:path>
            </a:pathLst>
          </a:custGeom>
          <a:solidFill>
            <a:srgbClr val="9D86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6726160" y="8884558"/>
            <a:ext cx="362585" cy="0"/>
          </a:xfrm>
          <a:custGeom>
            <a:avLst/>
            <a:gdLst/>
            <a:ahLst/>
            <a:cxnLst/>
            <a:rect l="l" t="t" r="r" b="b"/>
            <a:pathLst>
              <a:path w="362584">
                <a:moveTo>
                  <a:pt x="0" y="0"/>
                </a:moveTo>
                <a:lnTo>
                  <a:pt x="362235" y="0"/>
                </a:lnTo>
              </a:path>
            </a:pathLst>
          </a:custGeom>
          <a:ln w="1138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6469972" y="9140239"/>
            <a:ext cx="0" cy="361950"/>
          </a:xfrm>
          <a:custGeom>
            <a:avLst/>
            <a:gdLst/>
            <a:ahLst/>
            <a:cxnLst/>
            <a:rect l="l" t="t" r="r" b="b"/>
            <a:pathLst>
              <a:path h="361950">
                <a:moveTo>
                  <a:pt x="0" y="0"/>
                </a:moveTo>
                <a:lnTo>
                  <a:pt x="0" y="361519"/>
                </a:lnTo>
              </a:path>
            </a:pathLst>
          </a:custGeom>
          <a:ln w="1140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6726160" y="9757439"/>
            <a:ext cx="362585" cy="0"/>
          </a:xfrm>
          <a:custGeom>
            <a:avLst/>
            <a:gdLst/>
            <a:ahLst/>
            <a:cxnLst/>
            <a:rect l="l" t="t" r="r" b="b"/>
            <a:pathLst>
              <a:path w="362584">
                <a:moveTo>
                  <a:pt x="0" y="0"/>
                </a:moveTo>
                <a:lnTo>
                  <a:pt x="362235" y="0"/>
                </a:lnTo>
              </a:path>
            </a:pathLst>
          </a:custGeom>
          <a:ln w="1138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7344581" y="9140239"/>
            <a:ext cx="0" cy="361950"/>
          </a:xfrm>
          <a:custGeom>
            <a:avLst/>
            <a:gdLst/>
            <a:ahLst/>
            <a:cxnLst/>
            <a:rect l="l" t="t" r="r" b="b"/>
            <a:pathLst>
              <a:path h="361950">
                <a:moveTo>
                  <a:pt x="0" y="0"/>
                </a:moveTo>
                <a:lnTo>
                  <a:pt x="0" y="361519"/>
                </a:lnTo>
              </a:path>
            </a:pathLst>
          </a:custGeom>
          <a:ln w="1140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7691613" y="8359161"/>
            <a:ext cx="596900" cy="949325"/>
          </a:xfrm>
          <a:custGeom>
            <a:avLst/>
            <a:gdLst/>
            <a:ahLst/>
            <a:cxnLst/>
            <a:rect l="l" t="t" r="r" b="b"/>
            <a:pathLst>
              <a:path w="596900" h="949325">
                <a:moveTo>
                  <a:pt x="596385" y="948750"/>
                </a:moveTo>
                <a:lnTo>
                  <a:pt x="278233" y="948750"/>
                </a:lnTo>
                <a:lnTo>
                  <a:pt x="0" y="670687"/>
                </a:lnTo>
                <a:lnTo>
                  <a:pt x="0" y="277682"/>
                </a:lnTo>
                <a:lnTo>
                  <a:pt x="278233" y="0"/>
                </a:lnTo>
                <a:lnTo>
                  <a:pt x="596385" y="0"/>
                </a:lnTo>
                <a:lnTo>
                  <a:pt x="596385" y="948750"/>
                </a:lnTo>
                <a:close/>
              </a:path>
            </a:pathLst>
          </a:custGeom>
          <a:solidFill>
            <a:srgbClr val="42BC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7729623" y="8652777"/>
            <a:ext cx="0" cy="361950"/>
          </a:xfrm>
          <a:custGeom>
            <a:avLst/>
            <a:gdLst/>
            <a:ahLst/>
            <a:cxnLst/>
            <a:rect l="l" t="t" r="r" b="b"/>
            <a:pathLst>
              <a:path h="361950">
                <a:moveTo>
                  <a:pt x="0" y="0"/>
                </a:moveTo>
                <a:lnTo>
                  <a:pt x="0" y="361518"/>
                </a:lnTo>
              </a:path>
            </a:pathLst>
          </a:custGeom>
          <a:ln w="1140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7985810" y="9269976"/>
            <a:ext cx="302260" cy="0"/>
          </a:xfrm>
          <a:custGeom>
            <a:avLst/>
            <a:gdLst/>
            <a:ahLst/>
            <a:cxnLst/>
            <a:rect l="l" t="t" r="r" b="b"/>
            <a:pathLst>
              <a:path w="302259">
                <a:moveTo>
                  <a:pt x="0" y="0"/>
                </a:moveTo>
                <a:lnTo>
                  <a:pt x="302188" y="0"/>
                </a:lnTo>
              </a:path>
            </a:pathLst>
          </a:custGeom>
          <a:ln w="1138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7985810" y="8397095"/>
            <a:ext cx="302260" cy="0"/>
          </a:xfrm>
          <a:custGeom>
            <a:avLst/>
            <a:gdLst/>
            <a:ahLst/>
            <a:cxnLst/>
            <a:rect l="l" t="t" r="r" b="b"/>
            <a:pathLst>
              <a:path w="302259">
                <a:moveTo>
                  <a:pt x="0" y="0"/>
                </a:moveTo>
                <a:lnTo>
                  <a:pt x="302188" y="0"/>
                </a:lnTo>
              </a:path>
            </a:pathLst>
          </a:custGeom>
          <a:ln w="1138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8921690"/>
            <a:ext cx="5791199" cy="1365309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417592" y="2992384"/>
            <a:ext cx="114299" cy="114299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417592" y="4744985"/>
            <a:ext cx="114299" cy="114299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417592" y="6497584"/>
            <a:ext cx="114299" cy="114299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694810" y="2766705"/>
            <a:ext cx="14747240" cy="440690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1424940">
              <a:lnSpc>
                <a:spcPct val="117300"/>
              </a:lnSpc>
              <a:spcBef>
                <a:spcPts val="90"/>
              </a:spcBef>
            </a:pPr>
            <a:r>
              <a:rPr sz="2450" spc="-90" dirty="0">
                <a:solidFill>
                  <a:srgbClr val="FFFFFF"/>
                </a:solidFill>
                <a:latin typeface="Arial Black"/>
                <a:cs typeface="Arial Black"/>
              </a:rPr>
              <a:t>Our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70" dirty="0">
                <a:solidFill>
                  <a:srgbClr val="FFFFFF"/>
                </a:solidFill>
                <a:latin typeface="Arial Black"/>
                <a:cs typeface="Arial Black"/>
              </a:rPr>
              <a:t>facial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30" dirty="0">
                <a:solidFill>
                  <a:srgbClr val="FFFFFF"/>
                </a:solidFill>
                <a:latin typeface="Arial Black"/>
                <a:cs typeface="Arial Black"/>
              </a:rPr>
              <a:t>emotion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45" dirty="0">
                <a:solidFill>
                  <a:srgbClr val="FFFFFF"/>
                </a:solidFill>
                <a:latin typeface="Arial Black"/>
                <a:cs typeface="Arial Black"/>
              </a:rPr>
              <a:t>recognition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80" dirty="0">
                <a:solidFill>
                  <a:srgbClr val="FFFFFF"/>
                </a:solidFill>
                <a:latin typeface="Arial Black"/>
                <a:cs typeface="Arial Black"/>
              </a:rPr>
              <a:t>system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210" dirty="0">
                <a:solidFill>
                  <a:srgbClr val="FFFFFF"/>
                </a:solidFill>
                <a:latin typeface="Arial Black"/>
                <a:cs typeface="Arial Black"/>
              </a:rPr>
              <a:t>is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60" dirty="0">
                <a:solidFill>
                  <a:srgbClr val="FFFFFF"/>
                </a:solidFill>
                <a:latin typeface="Arial Black"/>
                <a:cs typeface="Arial Black"/>
              </a:rPr>
              <a:t>designed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85" dirty="0">
                <a:solidFill>
                  <a:srgbClr val="FFFFFF"/>
                </a:solidFill>
                <a:latin typeface="Arial Black"/>
                <a:cs typeface="Arial Black"/>
              </a:rPr>
              <a:t>to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50" dirty="0">
                <a:solidFill>
                  <a:srgbClr val="FFFFFF"/>
                </a:solidFill>
                <a:latin typeface="Arial Black"/>
                <a:cs typeface="Arial Black"/>
              </a:rPr>
              <a:t>aid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45" dirty="0">
                <a:solidFill>
                  <a:srgbClr val="FFFFFF"/>
                </a:solidFill>
                <a:latin typeface="Arial Black"/>
                <a:cs typeface="Arial Black"/>
              </a:rPr>
              <a:t>visually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35" dirty="0">
                <a:solidFill>
                  <a:srgbClr val="FFFFFF"/>
                </a:solidFill>
                <a:latin typeface="Arial Black"/>
                <a:cs typeface="Arial Black"/>
              </a:rPr>
              <a:t>impaired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35" dirty="0">
                <a:solidFill>
                  <a:srgbClr val="FFFFFF"/>
                </a:solidFill>
                <a:latin typeface="Arial Black"/>
                <a:cs typeface="Arial Black"/>
              </a:rPr>
              <a:t>individuals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25" dirty="0">
                <a:solidFill>
                  <a:srgbClr val="FFFFFF"/>
                </a:solidFill>
                <a:latin typeface="Arial Black"/>
                <a:cs typeface="Arial Black"/>
              </a:rPr>
              <a:t>in  </a:t>
            </a:r>
            <a:r>
              <a:rPr sz="2450" spc="-135" dirty="0">
                <a:solidFill>
                  <a:srgbClr val="FFFFFF"/>
                </a:solidFill>
                <a:latin typeface="Arial Black"/>
                <a:cs typeface="Arial Black"/>
              </a:rPr>
              <a:t>understanding </a:t>
            </a:r>
            <a:r>
              <a:rPr sz="2450" spc="-145" dirty="0">
                <a:solidFill>
                  <a:srgbClr val="FFFFFF"/>
                </a:solidFill>
                <a:latin typeface="Arial Black"/>
                <a:cs typeface="Arial Black"/>
              </a:rPr>
              <a:t>emotions </a:t>
            </a:r>
            <a:r>
              <a:rPr sz="2450" spc="-114" dirty="0">
                <a:solidFill>
                  <a:srgbClr val="FFFFFF"/>
                </a:solidFill>
                <a:latin typeface="Arial Black"/>
                <a:cs typeface="Arial Black"/>
              </a:rPr>
              <a:t>through </a:t>
            </a:r>
            <a:r>
              <a:rPr sz="2450" spc="-125" dirty="0">
                <a:solidFill>
                  <a:srgbClr val="FFFFFF"/>
                </a:solidFill>
                <a:latin typeface="Arial Black"/>
                <a:cs typeface="Arial Black"/>
              </a:rPr>
              <a:t>real-time</a:t>
            </a:r>
            <a:r>
              <a:rPr sz="2450" spc="-45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80" dirty="0">
                <a:solidFill>
                  <a:srgbClr val="FFFFFF"/>
                </a:solidFill>
                <a:latin typeface="Arial Black"/>
                <a:cs typeface="Arial Black"/>
              </a:rPr>
              <a:t>analysis.</a:t>
            </a:r>
            <a:endParaRPr sz="245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  <a:spcBef>
                <a:spcPts val="65"/>
              </a:spcBef>
            </a:pPr>
            <a:endParaRPr sz="4850">
              <a:latin typeface="Arial Black"/>
              <a:cs typeface="Arial Black"/>
            </a:endParaRPr>
          </a:p>
          <a:p>
            <a:pPr marL="12700" marR="5080">
              <a:lnSpc>
                <a:spcPct val="117300"/>
              </a:lnSpc>
            </a:pPr>
            <a:r>
              <a:rPr sz="2450" spc="-135" dirty="0">
                <a:solidFill>
                  <a:srgbClr val="FFFFFF"/>
                </a:solidFill>
                <a:latin typeface="Arial Black"/>
                <a:cs typeface="Arial Black"/>
              </a:rPr>
              <a:t>Innovative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55" dirty="0">
                <a:solidFill>
                  <a:srgbClr val="FFFFFF"/>
                </a:solidFill>
                <a:latin typeface="Arial Black"/>
                <a:cs typeface="Arial Black"/>
              </a:rPr>
              <a:t>techniques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25" dirty="0">
                <a:solidFill>
                  <a:srgbClr val="FFFFFF"/>
                </a:solidFill>
                <a:latin typeface="Arial Black"/>
                <a:cs typeface="Arial Black"/>
              </a:rPr>
              <a:t>in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25" dirty="0">
                <a:solidFill>
                  <a:srgbClr val="FFFFFF"/>
                </a:solidFill>
                <a:latin typeface="Arial Black"/>
                <a:cs typeface="Arial Black"/>
              </a:rPr>
              <a:t>deep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55" dirty="0">
                <a:solidFill>
                  <a:srgbClr val="FFFFFF"/>
                </a:solidFill>
                <a:latin typeface="Arial Black"/>
                <a:cs typeface="Arial Black"/>
              </a:rPr>
              <a:t>learning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30" dirty="0">
                <a:solidFill>
                  <a:srgbClr val="FFFFFF"/>
                </a:solidFill>
                <a:latin typeface="Arial Black"/>
                <a:cs typeface="Arial Black"/>
              </a:rPr>
              <a:t>and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55" dirty="0">
                <a:solidFill>
                  <a:srgbClr val="FFFFFF"/>
                </a:solidFill>
                <a:latin typeface="Arial Black"/>
                <a:cs typeface="Arial Black"/>
              </a:rPr>
              <a:t>CNN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55" dirty="0">
                <a:solidFill>
                  <a:srgbClr val="FFFFFF"/>
                </a:solidFill>
                <a:latin typeface="Arial Black"/>
                <a:cs typeface="Arial Black"/>
              </a:rPr>
              <a:t>architecture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60" dirty="0">
                <a:solidFill>
                  <a:srgbClr val="FFFFFF"/>
                </a:solidFill>
                <a:latin typeface="Arial Black"/>
                <a:cs typeface="Arial Black"/>
              </a:rPr>
              <a:t>have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40" dirty="0">
                <a:solidFill>
                  <a:srgbClr val="FFFFFF"/>
                </a:solidFill>
                <a:latin typeface="Arial Black"/>
                <a:cs typeface="Arial Black"/>
              </a:rPr>
              <a:t>been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35" dirty="0">
                <a:solidFill>
                  <a:srgbClr val="FFFFFF"/>
                </a:solidFill>
                <a:latin typeface="Arial Black"/>
                <a:cs typeface="Arial Black"/>
              </a:rPr>
              <a:t>implemented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85" dirty="0">
                <a:solidFill>
                  <a:srgbClr val="FFFFFF"/>
                </a:solidFill>
                <a:latin typeface="Arial Black"/>
                <a:cs typeface="Arial Black"/>
              </a:rPr>
              <a:t>to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80" dirty="0">
                <a:solidFill>
                  <a:srgbClr val="FFFFFF"/>
                </a:solidFill>
                <a:latin typeface="Arial Black"/>
                <a:cs typeface="Arial Black"/>
              </a:rPr>
              <a:t>achieve  </a:t>
            </a:r>
            <a:r>
              <a:rPr sz="2450" spc="-155" dirty="0">
                <a:solidFill>
                  <a:srgbClr val="FFFFFF"/>
                </a:solidFill>
                <a:latin typeface="Arial Black"/>
                <a:cs typeface="Arial Black"/>
              </a:rPr>
              <a:t>high</a:t>
            </a:r>
            <a:r>
              <a:rPr sz="2450" spc="-21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90" dirty="0">
                <a:solidFill>
                  <a:srgbClr val="FFFFFF"/>
                </a:solidFill>
                <a:latin typeface="Arial Black"/>
                <a:cs typeface="Arial Black"/>
              </a:rPr>
              <a:t>accuracy.</a:t>
            </a:r>
            <a:endParaRPr sz="245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4850">
              <a:latin typeface="Arial Black"/>
              <a:cs typeface="Arial Black"/>
            </a:endParaRPr>
          </a:p>
          <a:p>
            <a:pPr marL="12700" marR="9525">
              <a:lnSpc>
                <a:spcPct val="117300"/>
              </a:lnSpc>
            </a:pPr>
            <a:r>
              <a:rPr sz="2450" spc="-210" dirty="0">
                <a:solidFill>
                  <a:srgbClr val="FFFFFF"/>
                </a:solidFill>
                <a:latin typeface="Arial Black"/>
                <a:cs typeface="Arial Black"/>
              </a:rPr>
              <a:t>The</a:t>
            </a:r>
            <a:r>
              <a:rPr sz="2450" spc="-204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80" dirty="0">
                <a:solidFill>
                  <a:srgbClr val="FFFFFF"/>
                </a:solidFill>
                <a:latin typeface="Arial Black"/>
                <a:cs typeface="Arial Black"/>
              </a:rPr>
              <a:t>system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50" dirty="0">
                <a:solidFill>
                  <a:srgbClr val="FFFFFF"/>
                </a:solidFill>
                <a:latin typeface="Arial Black"/>
                <a:cs typeface="Arial Black"/>
              </a:rPr>
              <a:t>bridges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25" dirty="0">
                <a:solidFill>
                  <a:srgbClr val="FFFFFF"/>
                </a:solidFill>
                <a:latin typeface="Arial Black"/>
                <a:cs typeface="Arial Black"/>
              </a:rPr>
              <a:t>the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85" dirty="0">
                <a:solidFill>
                  <a:srgbClr val="FFFFFF"/>
                </a:solidFill>
                <a:latin typeface="Arial Black"/>
                <a:cs typeface="Arial Black"/>
              </a:rPr>
              <a:t>gap</a:t>
            </a:r>
            <a:r>
              <a:rPr sz="2450" spc="-204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65" dirty="0">
                <a:solidFill>
                  <a:srgbClr val="FFFFFF"/>
                </a:solidFill>
                <a:latin typeface="Arial Black"/>
                <a:cs typeface="Arial Black"/>
              </a:rPr>
              <a:t>by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10" dirty="0">
                <a:solidFill>
                  <a:srgbClr val="FFFFFF"/>
                </a:solidFill>
                <a:latin typeface="Arial Black"/>
                <a:cs typeface="Arial Black"/>
              </a:rPr>
              <a:t>providing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250" dirty="0">
                <a:solidFill>
                  <a:srgbClr val="FFFFFF"/>
                </a:solidFill>
                <a:latin typeface="Arial Black"/>
                <a:cs typeface="Arial Black"/>
              </a:rPr>
              <a:t>a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35" dirty="0">
                <a:solidFill>
                  <a:srgbClr val="FFFFFF"/>
                </a:solidFill>
                <a:latin typeface="Arial Black"/>
                <a:cs typeface="Arial Black"/>
              </a:rPr>
              <a:t>more</a:t>
            </a:r>
            <a:r>
              <a:rPr sz="2450" spc="-204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60" dirty="0">
                <a:solidFill>
                  <a:srgbClr val="FFFFFF"/>
                </a:solidFill>
                <a:latin typeface="Arial Black"/>
                <a:cs typeface="Arial Black"/>
              </a:rPr>
              <a:t>inclusive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235" dirty="0">
                <a:solidFill>
                  <a:srgbClr val="FFFFFF"/>
                </a:solidFill>
                <a:latin typeface="Arial Black"/>
                <a:cs typeface="Arial Black"/>
              </a:rPr>
              <a:t>way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55" dirty="0">
                <a:solidFill>
                  <a:srgbClr val="FFFFFF"/>
                </a:solidFill>
                <a:latin typeface="Arial Black"/>
                <a:cs typeface="Arial Black"/>
              </a:rPr>
              <a:t>for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45" dirty="0">
                <a:solidFill>
                  <a:srgbClr val="FFFFFF"/>
                </a:solidFill>
                <a:latin typeface="Arial Black"/>
                <a:cs typeface="Arial Black"/>
              </a:rPr>
              <a:t>visually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35" dirty="0">
                <a:solidFill>
                  <a:srgbClr val="FFFFFF"/>
                </a:solidFill>
                <a:latin typeface="Arial Black"/>
                <a:cs typeface="Arial Black"/>
              </a:rPr>
              <a:t>impaired</a:t>
            </a:r>
            <a:r>
              <a:rPr sz="2450" spc="-204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35" dirty="0">
                <a:solidFill>
                  <a:srgbClr val="FFFFFF"/>
                </a:solidFill>
                <a:latin typeface="Arial Black"/>
                <a:cs typeface="Arial Black"/>
              </a:rPr>
              <a:t>individuals</a:t>
            </a:r>
            <a:r>
              <a:rPr sz="2450" spc="-2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85" dirty="0">
                <a:solidFill>
                  <a:srgbClr val="FFFFFF"/>
                </a:solidFill>
                <a:latin typeface="Arial Black"/>
                <a:cs typeface="Arial Black"/>
              </a:rPr>
              <a:t>to  </a:t>
            </a:r>
            <a:r>
              <a:rPr sz="2450" spc="-150" dirty="0">
                <a:solidFill>
                  <a:srgbClr val="FFFFFF"/>
                </a:solidFill>
                <a:latin typeface="Arial Black"/>
                <a:cs typeface="Arial Black"/>
              </a:rPr>
              <a:t>interact </a:t>
            </a:r>
            <a:r>
              <a:rPr sz="2450" spc="-170" dirty="0">
                <a:solidFill>
                  <a:srgbClr val="FFFFFF"/>
                </a:solidFill>
                <a:latin typeface="Arial Black"/>
                <a:cs typeface="Arial Black"/>
              </a:rPr>
              <a:t>with </a:t>
            </a:r>
            <a:r>
              <a:rPr sz="2450" spc="-120" dirty="0">
                <a:solidFill>
                  <a:srgbClr val="FFFFFF"/>
                </a:solidFill>
                <a:latin typeface="Arial Black"/>
                <a:cs typeface="Arial Black"/>
              </a:rPr>
              <a:t>their</a:t>
            </a:r>
            <a:r>
              <a:rPr sz="2450" spc="-31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50" spc="-140" dirty="0">
                <a:solidFill>
                  <a:srgbClr val="FFFFFF"/>
                </a:solidFill>
                <a:latin typeface="Arial Black"/>
                <a:cs typeface="Arial Black"/>
              </a:rPr>
              <a:t>surroundings.</a:t>
            </a:r>
            <a:endParaRPr sz="2450">
              <a:latin typeface="Arial Black"/>
              <a:cs typeface="Arial Black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12932023" y="0"/>
            <a:ext cx="5355975" cy="2845761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0" y="0"/>
            <a:ext cx="10554122" cy="2459039"/>
          </a:xfrm>
          <a:prstGeom prst="rect">
            <a:avLst/>
          </a:prstGeom>
          <a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>
            <a:spLocks noGrp="1"/>
          </p:cNvSpPr>
          <p:nvPr>
            <p:ph type="title"/>
          </p:nvPr>
        </p:nvSpPr>
        <p:spPr>
          <a:xfrm>
            <a:off x="6440205" y="309001"/>
            <a:ext cx="5383530" cy="11753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7550" spc="150" dirty="0"/>
              <a:t>Conclusion</a:t>
            </a:r>
            <a:endParaRPr sz="755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7999" cy="10286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764280" y="6429298"/>
            <a:ext cx="0" cy="3858260"/>
          </a:xfrm>
          <a:custGeom>
            <a:avLst/>
            <a:gdLst/>
            <a:ahLst/>
            <a:cxnLst/>
            <a:rect l="l" t="t" r="r" b="b"/>
            <a:pathLst>
              <a:path h="3858259">
                <a:moveTo>
                  <a:pt x="0" y="0"/>
                </a:moveTo>
                <a:lnTo>
                  <a:pt x="0" y="3857701"/>
                </a:lnTo>
              </a:path>
            </a:pathLst>
          </a:custGeom>
          <a:ln w="380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771482" y="0"/>
            <a:ext cx="0" cy="1551305"/>
          </a:xfrm>
          <a:custGeom>
            <a:avLst/>
            <a:gdLst/>
            <a:ahLst/>
            <a:cxnLst/>
            <a:rect l="l" t="t" r="r" b="b"/>
            <a:pathLst>
              <a:path h="1551305">
                <a:moveTo>
                  <a:pt x="0" y="0"/>
                </a:moveTo>
                <a:lnTo>
                  <a:pt x="0" y="1550840"/>
                </a:lnTo>
              </a:path>
            </a:pathLst>
          </a:custGeom>
          <a:ln w="52427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208091" y="0"/>
            <a:ext cx="8079907" cy="4640837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5586585"/>
            <a:ext cx="1781721" cy="4700413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097023" y="39624"/>
            <a:ext cx="7336535" cy="7729727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070670" y="1550638"/>
            <a:ext cx="8000999" cy="8067674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7336277"/>
            <a:ext cx="4052378" cy="2950723"/>
          </a:xfrm>
          <a:prstGeom prst="rect">
            <a:avLst/>
          </a:prstGeom>
          <a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4771513" y="0"/>
            <a:ext cx="3516485" cy="2137192"/>
          </a:xfrm>
          <a:prstGeom prst="rect">
            <a:avLst/>
          </a:prstGeom>
          <a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Words>564</Words>
  <Application>Microsoft Office PowerPoint</Application>
  <PresentationFormat>Custom</PresentationFormat>
  <Paragraphs>85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Arial</vt:lpstr>
      <vt:lpstr>Arial Black</vt:lpstr>
      <vt:lpstr>Calibri</vt:lpstr>
      <vt:lpstr>Lucida Sans</vt:lpstr>
      <vt:lpstr>Lucida Sans Unicode</vt:lpstr>
      <vt:lpstr>Office Theme</vt:lpstr>
      <vt:lpstr>PowerPoint Presentation</vt:lpstr>
      <vt:lpstr>PowerPoint Presentation</vt:lpstr>
      <vt:lpstr>PowerPoint Presentation</vt:lpstr>
      <vt:lpstr>01</vt:lpstr>
      <vt:lpstr>02</vt:lpstr>
      <vt:lpstr>System Overview</vt:lpstr>
      <vt:lpstr>Deep Learning</vt:lpstr>
      <vt:lpstr>What is CNN ?</vt:lpstr>
      <vt:lpstr>Dataset</vt:lpstr>
      <vt:lpstr>Architecture is inspired by VGGNet</vt:lpstr>
      <vt:lpstr>Architecture is inspired by VGGNet</vt:lpstr>
      <vt:lpstr>Choosing the model</vt:lpstr>
      <vt:lpstr>Choosing the model</vt:lpstr>
      <vt:lpstr>Preliminary results of “vggnet” on the FER2013 dataset</vt:lpstr>
      <vt:lpstr>Confusion matrix of “vggnet” on the FER2013 dataset</vt:lpstr>
      <vt:lpstr>System Design Overview</vt:lpstr>
      <vt:lpstr>Hardware</vt:lpstr>
      <vt:lpstr>Graphical User Interface</vt:lpstr>
      <vt:lpstr>System Output Demonstration</vt:lpstr>
      <vt:lpstr>System Output Demonstration</vt:lpstr>
      <vt:lpstr>System Output Demonstration</vt:lpstr>
      <vt:lpstr>Futurework</vt:lpstr>
      <vt:lpstr>Conclusion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Abstract Problem Statement Techniques and models Requirements Specification System Design Overview Conclusion</dc:title>
  <dc:creator>shadi.al.minawi@sa.tuv.com</dc:creator>
  <cp:keywords>DAGYJ7Emaao,BAGYJXa7pwk</cp:keywords>
  <cp:lastModifiedBy>Shadi Al Minawi</cp:lastModifiedBy>
  <cp:revision>1</cp:revision>
  <dcterms:created xsi:type="dcterms:W3CDTF">2025-12-25T14:14:54Z</dcterms:created>
  <dcterms:modified xsi:type="dcterms:W3CDTF">2025-12-25T14:44:12Z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2024-12-09T00:00:00Z</vt:filetime>
  </property>
  <property fmtid="{D5CDD505-2E9C-101B-9397-08002B2CF9AE}" pid="3" name="Creator">
    <vt:lpwstr>Canva</vt:lpwstr>
  </property>
  <property fmtid="{D5CDD505-2E9C-101B-9397-08002B2CF9AE}" pid="4" name="LastSaved">
    <vt:filetime>2025-12-25T00:00:00Z</vt:filetime>
  </property>
  <property fmtid="{D5CDD505-2E9C-101B-9397-08002B2CF9AE}" pid="5" name="MSIP_Label_d3d538fd-7cd2-4b8b-bd42-f6ee8cc1e568_Enabled">
    <vt:lpwstr>true</vt:lpwstr>
  </property>
  <property fmtid="{D5CDD505-2E9C-101B-9397-08002B2CF9AE}" pid="6" name="MSIP_Label_d3d538fd-7cd2-4b8b-bd42-f6ee8cc1e568_SetDate">
    <vt:lpwstr>2025-12-25T14:16:20Z</vt:lpwstr>
  </property>
  <property fmtid="{D5CDD505-2E9C-101B-9397-08002B2CF9AE}" pid="7" name="MSIP_Label_d3d538fd-7cd2-4b8b-bd42-f6ee8cc1e568_Method">
    <vt:lpwstr>Standard</vt:lpwstr>
  </property>
  <property fmtid="{D5CDD505-2E9C-101B-9397-08002B2CF9AE}" pid="8" name="MSIP_Label_d3d538fd-7cd2-4b8b-bd42-f6ee8cc1e568_Name">
    <vt:lpwstr>d3d538fd-7cd2-4b8b-bd42-f6ee8cc1e568</vt:lpwstr>
  </property>
  <property fmtid="{D5CDD505-2E9C-101B-9397-08002B2CF9AE}" pid="9" name="MSIP_Label_d3d538fd-7cd2-4b8b-bd42-f6ee8cc1e568_SiteId">
    <vt:lpwstr>255bd3b3-8412-4e31-a3ec-56916c7ae8c0</vt:lpwstr>
  </property>
  <property fmtid="{D5CDD505-2E9C-101B-9397-08002B2CF9AE}" pid="10" name="MSIP_Label_d3d538fd-7cd2-4b8b-bd42-f6ee8cc1e568_ActionId">
    <vt:lpwstr>135b1945-c79a-4b01-8881-2738e114269d</vt:lpwstr>
  </property>
  <property fmtid="{D5CDD505-2E9C-101B-9397-08002B2CF9AE}" pid="11" name="MSIP_Label_d3d538fd-7cd2-4b8b-bd42-f6ee8cc1e568_ContentBits">
    <vt:lpwstr>0</vt:lpwstr>
  </property>
  <property fmtid="{D5CDD505-2E9C-101B-9397-08002B2CF9AE}" pid="12" name="MSIP_Label_d3d538fd-7cd2-4b8b-bd42-f6ee8cc1e568_Tag">
    <vt:lpwstr>10, 3, 0, 1</vt:lpwstr>
  </property>
</Properties>
</file>