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342" r:id="rId4"/>
    <p:sldId id="357" r:id="rId5"/>
    <p:sldId id="313" r:id="rId6"/>
    <p:sldId id="358" r:id="rId7"/>
    <p:sldId id="314" r:id="rId8"/>
    <p:sldId id="332" r:id="rId9"/>
    <p:sldId id="343" r:id="rId10"/>
    <p:sldId id="344" r:id="rId11"/>
    <p:sldId id="345" r:id="rId12"/>
    <p:sldId id="356" r:id="rId13"/>
    <p:sldId id="353" r:id="rId14"/>
    <p:sldId id="354" r:id="rId15"/>
    <p:sldId id="35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28" r:id="rId24"/>
    <p:sldId id="359" r:id="rId25"/>
    <p:sldId id="360" r:id="rId26"/>
    <p:sldId id="36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57" autoAdjust="0"/>
    <p:restoredTop sz="94660"/>
  </p:normalViewPr>
  <p:slideViewPr>
    <p:cSldViewPr snapToGrid="0">
      <p:cViewPr varScale="1">
        <p:scale>
          <a:sx n="88" d="100"/>
          <a:sy n="88" d="100"/>
        </p:scale>
        <p:origin x="363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096000" y="3247933"/>
            <a:ext cx="6640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 by Python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7C7003-1B10-4C34-BA4A-63C8AA3F3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077"/>
            <a:ext cx="12192000" cy="670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4" y="1628673"/>
            <a:ext cx="951427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how to download python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factorization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graphing functions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solving limits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differential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run different codes with Python for Integration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47369" y="1628673"/>
            <a:ext cx="808181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Download Python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(Anaconda)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Use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Jupyter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Notebook. 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Python for factorization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Python for graphing functions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Python for solving limits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Python for differential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Python for Integration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720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07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Ways to get the program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874163" y="1735494"/>
            <a:ext cx="877536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Go to the technical engineer to set up the program called Anaconda.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Use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Jupyter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ONLINE.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all the problems manually.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718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4618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44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to open the program 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207" y="1991346"/>
            <a:ext cx="9628675" cy="356734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9FE6090-1F12-E34D-0036-AE3ED5FBD67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CC4C40EC-EBD6-96D0-AFF5-3BDE4FB1C1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4618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44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to open the program 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207" y="1991346"/>
            <a:ext cx="9628675" cy="356734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9FE6090-1F12-E34D-0036-AE3ED5FBD67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CC4C40EC-EBD6-96D0-AFF5-3BDE4FB1C1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13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4224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44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to open the program 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041" y="1293091"/>
            <a:ext cx="10040831" cy="556490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580582" y="2050473"/>
            <a:ext cx="1422400" cy="160712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F3FF9B4-D62E-5F0A-F694-0938C30753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632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Jupyter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Interface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4" y="236724"/>
            <a:ext cx="16882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FB6BD48-FE10-3981-75E7-9E1918FA34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473" y="1771268"/>
            <a:ext cx="9533101" cy="363911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26F281-FBD3-480C-812D-50B941C1F5BB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6827691-A132-8FC1-8CAB-77E40AB1AD8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24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430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Open new file in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Jupyter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54CFBE7-9B67-373A-209D-3EF5AC95F1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2535" y="1758427"/>
            <a:ext cx="10020730" cy="356537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371EC04-67C0-2D2F-029F-411AEF74FC13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1D9A34F-54D2-7522-1B30-5846720290B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930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430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Open new file in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Jupyter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CB01AFC-DF4C-3C73-635C-EDBF643609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02" y="1783912"/>
            <a:ext cx="10993396" cy="355135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3E70D09-0036-A654-2347-F5A20C90DDCD}"/>
              </a:ext>
            </a:extLst>
          </p:cNvPr>
          <p:cNvSpPr/>
          <p:nvPr/>
        </p:nvSpPr>
        <p:spPr>
          <a:xfrm>
            <a:off x="9414588" y="2369976"/>
            <a:ext cx="643812" cy="382555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5C87DBB-8197-5606-E810-3794444333B7}"/>
              </a:ext>
            </a:extLst>
          </p:cNvPr>
          <p:cNvSpPr/>
          <p:nvPr/>
        </p:nvSpPr>
        <p:spPr>
          <a:xfrm>
            <a:off x="8642860" y="2785023"/>
            <a:ext cx="1298808" cy="382555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F33F0B6-EE6E-813F-D625-00DC871E1EA1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B51E31F7-D8F2-4F8F-F1D5-94EDD7E7B8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33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4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New Notebook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78CAD40-2C76-9461-BE7D-1A3855B25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741" y="2068809"/>
            <a:ext cx="10167969" cy="215353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5E58DEB-F100-6852-B9BF-C3091C38CBB2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93A6399-12A6-456C-A170-EB6AE80645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54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4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New Notebook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78CAD40-2C76-9461-BE7D-1A3855B25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741" y="2068809"/>
            <a:ext cx="10167969" cy="215353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DB8FFC1-D434-9DED-6E33-19A3E9C871AB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1D63C2F-573D-2A93-0668-FF859BA9D31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1274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80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Sympy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Package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DE4472E-40E2-7BD2-8163-4F27E3DDD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40" y="1821873"/>
            <a:ext cx="11382734" cy="354198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E150E74-1256-96BF-46F6-893CC940090D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BE42EDD-1299-89B0-F583-7D9666EE20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5447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80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Sympy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Package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42C558-DD90-85C9-4B61-284D57E71C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952" y="1811870"/>
            <a:ext cx="9902229" cy="343097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85DF8E1-9BC8-B53D-C158-91DD9C37C01A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349330F-8C02-C4EA-BD32-9BAD754450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715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83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4C55C9-083C-56C6-732F-85B8254A4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1914525"/>
            <a:ext cx="9791700" cy="30289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FB8D447-956A-D97C-E5AF-E92740DB7160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A650CC0-559B-D4E7-833F-BBB4820DF0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57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1002459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7578" y="531170"/>
            <a:ext cx="4041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Factorization by Python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24E577-8CCC-310B-A5F5-1F6D1DF06B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2165042"/>
            <a:ext cx="8372475" cy="19716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A8C647F-AAAB-1663-D0AD-C3F87E0CA5D9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6FCC633-AEC0-35A6-BE68-7869548B3A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829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43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Graph function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98A656A-E90F-4E8C-8E6B-B435C2EF9B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678" y="1244683"/>
            <a:ext cx="6976284" cy="480698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4C80F58-5A62-56AF-B840-9FC3AD250290}"/>
              </a:ext>
            </a:extLst>
          </p:cNvPr>
          <p:cNvSpPr/>
          <p:nvPr/>
        </p:nvSpPr>
        <p:spPr>
          <a:xfrm>
            <a:off x="2882090" y="6051663"/>
            <a:ext cx="92003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9B74EE8-B1A2-6119-FBAC-38CABE608E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025831" y="-36946"/>
            <a:ext cx="1995946" cy="93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00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55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Writing Root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F3543E-BE16-5C29-D025-6FBADD9A58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573" y="2204822"/>
            <a:ext cx="7743825" cy="21336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2139506-A432-366F-D7DC-81EC446F01B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1D390A3-9A66-6440-29C5-9F1133BDAA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61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209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Limits by Python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3711A4D-B9F9-CC0B-A099-AFFD146D6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2637" y="1719262"/>
            <a:ext cx="8086725" cy="34194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23DF9B0-8723-A18C-45E8-2BDFAAC53860}"/>
              </a:ext>
            </a:extLst>
          </p:cNvPr>
          <p:cNvSpPr/>
          <p:nvPr/>
        </p:nvSpPr>
        <p:spPr>
          <a:xfrm>
            <a:off x="1550084" y="611273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2F64709D-1F76-2F2B-B40F-61FB098E319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34796" y="29340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4473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143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for differential </a:t>
            </a:r>
          </a:p>
          <a:p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EC9BAD-CD76-5990-B6FB-406187B7E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6380" y="2316324"/>
            <a:ext cx="7467600" cy="20574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35E9492-00C3-38C3-B30C-5D660B6536A3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82B8046-679A-EF84-616F-A78B759EDF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0599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82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by Python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F1638F4-3C0F-07A2-EA09-74254519C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048" y="2044421"/>
            <a:ext cx="6848475" cy="2209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5CC5D14-45EB-DAA0-D7DF-6A73BF852E4A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BE60CC3-553A-1452-7BE9-0812E543DF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264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82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by Python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D3C035A-FE22-51CD-25E7-A8B2332DC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886" y="2247764"/>
            <a:ext cx="6629400" cy="17811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32714B6-4ED9-2AE4-0705-68EF208923D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91C79F6-6D13-EC0F-3315-980578DA011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34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2059709" y="1813545"/>
            <a:ext cx="934841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Download Python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Python for factorization         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factor(f)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Python for graphing functions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plot(f)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Python for solving limits         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limit(f,x,3)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Python for differential            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diff(f)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Python for Integration                                          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integrate(f)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DAD151-7551-DBEB-666E-CD150F3C86C9}"/>
              </a:ext>
            </a:extLst>
          </p:cNvPr>
          <p:cNvSpPr/>
          <p:nvPr/>
        </p:nvSpPr>
        <p:spPr>
          <a:xfrm>
            <a:off x="1417397" y="616372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8B73B37-5450-F7C8-D752-454204E23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1071" y="0"/>
            <a:ext cx="2163129" cy="82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85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Success Tips for Math 1 Students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DAD151-7551-DBEB-666E-CD150F3C86C9}"/>
              </a:ext>
            </a:extLst>
          </p:cNvPr>
          <p:cNvSpPr/>
          <p:nvPr/>
        </p:nvSpPr>
        <p:spPr>
          <a:xfrm>
            <a:off x="1417397" y="616372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8B73B37-5450-F7C8-D752-454204E23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1071" y="0"/>
            <a:ext cx="2163129" cy="8287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23B894-C09D-9046-A65A-17823A07A41A}"/>
              </a:ext>
            </a:extLst>
          </p:cNvPr>
          <p:cNvSpPr txBox="1"/>
          <p:nvPr/>
        </p:nvSpPr>
        <p:spPr>
          <a:xfrm>
            <a:off x="1257300" y="1932213"/>
            <a:ext cx="911678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1️⃣ Math is not about memorizing</a:t>
            </a:r>
            <a:r>
              <a:rPr lang="ar-EG" b="1" dirty="0"/>
              <a:t> </a:t>
            </a:r>
            <a:r>
              <a:rPr lang="en-US" b="1" dirty="0"/>
              <a:t>… Math is about understanding</a:t>
            </a:r>
          </a:p>
          <a:p>
            <a:pPr algn="just">
              <a:buNone/>
            </a:pPr>
            <a:r>
              <a:rPr lang="en-US" dirty="0"/>
              <a:t>Every rule in differentiation or integration has a geometric and practical meaning.</a:t>
            </a:r>
            <a:br>
              <a:rPr lang="en-US" dirty="0"/>
            </a:br>
            <a:r>
              <a:rPr lang="en-US" dirty="0"/>
              <a:t>Understand </a:t>
            </a:r>
            <a:r>
              <a:rPr lang="en-US" b="1" dirty="0"/>
              <a:t>why</a:t>
            </a:r>
            <a:r>
              <a:rPr lang="en-US" dirty="0"/>
              <a:t> we differentiate and </a:t>
            </a:r>
            <a:r>
              <a:rPr lang="en-US" b="1" dirty="0"/>
              <a:t>why</a:t>
            </a:r>
            <a:r>
              <a:rPr lang="en-US" dirty="0"/>
              <a:t> we integrate.</a:t>
            </a:r>
            <a:endParaRPr lang="ar-EG" dirty="0"/>
          </a:p>
          <a:p>
            <a:pPr algn="just">
              <a:buNone/>
            </a:pPr>
            <a:r>
              <a:rPr lang="en-US" dirty="0"/>
              <a:t>Plot the function before solving — you will understand </a:t>
            </a:r>
            <a:r>
              <a:rPr lang="en-US" b="1" dirty="0"/>
              <a:t>50% of the problem</a:t>
            </a:r>
            <a:r>
              <a:rPr lang="en-US" dirty="0"/>
              <a:t> before you even start.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D571FC-8422-7F16-33AF-57F7FED2778E}"/>
              </a:ext>
            </a:extLst>
          </p:cNvPr>
          <p:cNvSpPr txBox="1"/>
          <p:nvPr/>
        </p:nvSpPr>
        <p:spPr>
          <a:xfrm>
            <a:off x="1257300" y="3963538"/>
            <a:ext cx="103759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2️⃣ Solve problems every day, even just one</a:t>
            </a:r>
          </a:p>
          <a:p>
            <a:pPr>
              <a:buNone/>
            </a:pPr>
            <a:r>
              <a:rPr lang="en-US" dirty="0"/>
              <a:t>Consistency matters more than quantity.</a:t>
            </a:r>
            <a:br>
              <a:rPr lang="en-US" dirty="0"/>
            </a:br>
            <a:r>
              <a:rPr lang="en-US" dirty="0"/>
              <a:t>One problem a day is better than 30 problems the night before the exam.</a:t>
            </a:r>
          </a:p>
          <a:p>
            <a:pPr>
              <a:buNone/>
            </a:pPr>
            <a:r>
              <a:rPr lang="en-US" dirty="0"/>
              <a:t>Remember:</a:t>
            </a:r>
            <a:br>
              <a:rPr lang="en-US" dirty="0"/>
            </a:br>
            <a:r>
              <a:rPr lang="en-US" b="1" dirty="0"/>
              <a:t>Math = Practice × Practice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532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85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Success Tips for Math 1 Students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DAD151-7551-DBEB-666E-CD150F3C86C9}"/>
              </a:ext>
            </a:extLst>
          </p:cNvPr>
          <p:cNvSpPr/>
          <p:nvPr/>
        </p:nvSpPr>
        <p:spPr>
          <a:xfrm>
            <a:off x="1417397" y="616372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8B73B37-5450-F7C8-D752-454204E23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1071" y="0"/>
            <a:ext cx="2163129" cy="8287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23B894-C09D-9046-A65A-17823A07A41A}"/>
              </a:ext>
            </a:extLst>
          </p:cNvPr>
          <p:cNvSpPr txBox="1"/>
          <p:nvPr/>
        </p:nvSpPr>
        <p:spPr>
          <a:xfrm>
            <a:off x="1257300" y="1932213"/>
            <a:ext cx="911678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3️⃣ Use Python to Understand, Not Just to Solve</a:t>
            </a:r>
          </a:p>
          <a:p>
            <a:r>
              <a:rPr lang="en-US" dirty="0"/>
              <a:t>Make Python your learning assistant.</a:t>
            </a:r>
            <a:br>
              <a:rPr lang="en-US" dirty="0"/>
            </a:br>
            <a:r>
              <a:rPr lang="en-US" dirty="0"/>
              <a:t>Use simple libraries like:</a:t>
            </a:r>
            <a:br>
              <a:rPr lang="en-US" dirty="0"/>
            </a:br>
            <a:r>
              <a:rPr lang="en-US" dirty="0" err="1"/>
              <a:t>numpy</a:t>
            </a:r>
            <a:r>
              <a:rPr lang="en-US" dirty="0"/>
              <a:t>, matplotlib, </a:t>
            </a:r>
            <a:r>
              <a:rPr lang="en-US" dirty="0" err="1"/>
              <a:t>sympy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Visualize functions, derivatives, and integrals — seeing the graph will help you understand much faster than reading the formula.</a:t>
            </a:r>
          </a:p>
          <a:p>
            <a:r>
              <a:rPr lang="en-US" dirty="0"/>
              <a:t>Example: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3EB1DC-6DD5-1CAB-59BD-C948838636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414" y="3978728"/>
            <a:ext cx="6398923" cy="158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3148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85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Success Tips for Math 1 Students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DAD151-7551-DBEB-666E-CD150F3C86C9}"/>
              </a:ext>
            </a:extLst>
          </p:cNvPr>
          <p:cNvSpPr/>
          <p:nvPr/>
        </p:nvSpPr>
        <p:spPr>
          <a:xfrm>
            <a:off x="1417397" y="616372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F8B73B37-5450-F7C8-D752-454204E23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1071" y="0"/>
            <a:ext cx="2163129" cy="8287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23B894-C09D-9046-A65A-17823A07A41A}"/>
              </a:ext>
            </a:extLst>
          </p:cNvPr>
          <p:cNvSpPr txBox="1"/>
          <p:nvPr/>
        </p:nvSpPr>
        <p:spPr>
          <a:xfrm>
            <a:off x="1469572" y="1826657"/>
            <a:ext cx="911678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4️⃣ Create a One-Page Summary After Each Lecture</a:t>
            </a:r>
          </a:p>
          <a:p>
            <a:r>
              <a:rPr lang="en-US" dirty="0"/>
              <a:t>Keep it short and useful.</a:t>
            </a:r>
            <a:br>
              <a:rPr lang="en-US" dirty="0"/>
            </a:br>
            <a:r>
              <a:rPr lang="en-US" dirty="0"/>
              <a:t>Include:</a:t>
            </a:r>
          </a:p>
          <a:p>
            <a:r>
              <a:rPr lang="en-US" dirty="0"/>
              <a:t>Key formulas</a:t>
            </a:r>
          </a:p>
          <a:p>
            <a:r>
              <a:rPr lang="en-US" dirty="0"/>
              <a:t>Important examples</a:t>
            </a:r>
          </a:p>
          <a:p>
            <a:r>
              <a:rPr lang="en-US" dirty="0"/>
              <a:t>Common mistakes</a:t>
            </a:r>
          </a:p>
          <a:p>
            <a:r>
              <a:rPr lang="en-US" dirty="0"/>
              <a:t>Two practice questions</a:t>
            </a:r>
          </a:p>
          <a:p>
            <a:r>
              <a:rPr lang="en-US" dirty="0"/>
              <a:t>Your summary sheet will save you </a:t>
            </a:r>
            <a:r>
              <a:rPr lang="en-US" b="1" dirty="0"/>
              <a:t>half the study time</a:t>
            </a:r>
            <a:r>
              <a:rPr lang="en-US" dirty="0"/>
              <a:t> at the end of the semester.</a:t>
            </a:r>
          </a:p>
          <a:p>
            <a:br>
              <a:rPr lang="en-US" dirty="0"/>
            </a:br>
            <a:endParaRPr lang="en-US" dirty="0"/>
          </a:p>
          <a:p>
            <a:r>
              <a:rPr lang="en-US" b="1" dirty="0"/>
              <a:t>5️⃣ Never Hesitate to Ask Questions</a:t>
            </a:r>
          </a:p>
          <a:p>
            <a:r>
              <a:rPr lang="en-US" dirty="0"/>
              <a:t>Most students get stuck in Chapter 2 or 3 simply because they don’t ask.</a:t>
            </a:r>
            <a:br>
              <a:rPr lang="en-US" dirty="0"/>
            </a:br>
            <a:r>
              <a:rPr lang="en-US" dirty="0"/>
              <a:t>There is </a:t>
            </a:r>
            <a:r>
              <a:rPr lang="en-US" b="1" dirty="0"/>
              <a:t>no such thing as a silly question</a:t>
            </a:r>
            <a:r>
              <a:rPr lang="en-US" dirty="0"/>
              <a:t> — the real mistake is continuing without understanding.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222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2526</TotalTime>
  <Words>541</Words>
  <Application>Microsoft Office PowerPoint</Application>
  <PresentationFormat>Widescreen</PresentationFormat>
  <Paragraphs>140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155</cp:revision>
  <dcterms:created xsi:type="dcterms:W3CDTF">2021-08-03T13:03:26Z</dcterms:created>
  <dcterms:modified xsi:type="dcterms:W3CDTF">2025-12-09T13:29:25Z</dcterms:modified>
</cp:coreProperties>
</file>