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0" r:id="rId2"/>
    <p:sldId id="303" r:id="rId3"/>
    <p:sldId id="271" r:id="rId4"/>
    <p:sldId id="313" r:id="rId5"/>
    <p:sldId id="496" r:id="rId6"/>
    <p:sldId id="498" r:id="rId7"/>
    <p:sldId id="499" r:id="rId8"/>
    <p:sldId id="500" r:id="rId9"/>
    <p:sldId id="501" r:id="rId10"/>
    <p:sldId id="502" r:id="rId11"/>
    <p:sldId id="504" r:id="rId12"/>
    <p:sldId id="503"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498"/>
            <p14:sldId id="499"/>
            <p14:sldId id="500"/>
            <p14:sldId id="501"/>
            <p14:sldId id="502"/>
            <p14:sldId id="504"/>
            <p14:sldId id="503"/>
            <p14:sldId id="506"/>
            <p14:sldId id="507"/>
            <p14:sldId id="508"/>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ext uri="{19B8F6BF-5375-455C-9EA6-DF929625EA0E}">
        <p15:presenceInfo xmlns:p15="http://schemas.microsoft.com/office/powerpoint/2012/main" userId="" providerI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p:restoredTop sz="93769" autoAdjust="0"/>
  </p:normalViewPr>
  <p:slideViewPr>
    <p:cSldViewPr snapToGrid="0">
      <p:cViewPr>
        <p:scale>
          <a:sx n="85" d="100"/>
          <a:sy n="85" d="100"/>
        </p:scale>
        <p:origin x="872" y="63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commentAuthors" Target="commentAuthors.xml"/><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09964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02811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1702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94402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82778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58178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6576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985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30902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475203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8103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66537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43908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59332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8746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38394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997780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614097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5203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903220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94759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67854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424476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jp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6.png"/><Relationship Id="rId7" Type="http://schemas.openxmlformats.org/officeDocument/2006/relationships/image" Target="../media/image6.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2.png"/><Relationship Id="rId5" Type="http://schemas.openxmlformats.org/officeDocument/2006/relationships/image" Target="../media/image9.jpeg"/><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0.png"/><Relationship Id="rId1" Type="http://schemas.openxmlformats.org/officeDocument/2006/relationships/slideLayout" Target="../slideLayouts/slideLayout16.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1.png"/><Relationship Id="rId1" Type="http://schemas.openxmlformats.org/officeDocument/2006/relationships/slideLayout" Target="../slideLayouts/slideLayout16.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2.png"/><Relationship Id="rId1" Type="http://schemas.openxmlformats.org/officeDocument/2006/relationships/slideLayout" Target="../slideLayouts/slideLayout16.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6" Type="http://schemas.openxmlformats.org/officeDocument/2006/relationships/image" Target="../media/image12.svg"/><Relationship Id="rId7" Type="http://schemas.openxmlformats.org/officeDocument/2006/relationships/image" Target="../media/image5.png"/><Relationship Id="rId8" Type="http://schemas.openxmlformats.org/officeDocument/2006/relationships/image" Target="../media/image6.svg"/><Relationship Id="rId9" Type="http://schemas.openxmlformats.org/officeDocument/2006/relationships/image" Target="../media/image2.png"/><Relationship Id="rId10" Type="http://schemas.openxmlformats.org/officeDocument/2006/relationships/image" Target="../media/image14.jpg"/><Relationship Id="rId1" Type="http://schemas.openxmlformats.org/officeDocument/2006/relationships/slideLayout" Target="../slideLayouts/slideLayout17.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Sarah </a:t>
            </a:r>
            <a:r>
              <a:rPr lang="en-US" sz="2400" dirty="0" err="1" smtClean="0">
                <a:solidFill>
                  <a:schemeClr val="bg1"/>
                </a:solidFill>
                <a:latin typeface="Times New Roman" panose="02020603050405020304" pitchFamily="18" charset="0"/>
                <a:cs typeface="Times New Roman" panose="02020603050405020304" pitchFamily="18" charset="0"/>
              </a:rPr>
              <a:t>Chahine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421039" y="594018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2209579" cy="1015663"/>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ENT 634</a:t>
            </a:r>
          </a:p>
          <a:p>
            <a:r>
              <a:rPr lang="en-US" sz="2000" dirty="0" smtClean="0">
                <a:solidFill>
                  <a:schemeClr val="bg1"/>
                </a:solidFill>
                <a:latin typeface="Times New Roman" panose="02020603050405020304" pitchFamily="18" charset="0"/>
                <a:cs typeface="Times New Roman" panose="02020603050405020304" pitchFamily="18" charset="0"/>
              </a:rPr>
              <a:t>Feasibility Analysis</a:t>
            </a:r>
            <a:endParaRPr lang="en-US" sz="2000" dirty="0">
              <a:solidFill>
                <a:schemeClr val="bg1"/>
              </a:solidFill>
              <a:latin typeface="Times New Roman" panose="02020603050405020304" pitchFamily="18" charset="0"/>
              <a:cs typeface="Times New Roman" panose="02020603050405020304" pitchFamily="18" charset="0"/>
            </a:endParaRP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3503"/>
    </mc:Choice>
    <mc:Fallback xmlns="">
      <p:transition spd="slow" advTm="7350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55234" y="4802552"/>
            <a:ext cx="220957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Feasibility Analysis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9884"/>
    </mc:Choice>
    <mc:Fallback xmlns="">
      <p:transition spd="slow" advTm="14988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127760" y="4854409"/>
            <a:ext cx="4747323" cy="2086725"/>
          </a:xfrm>
          <a:prstGeom prst="rect">
            <a:avLst/>
          </a:prstGeom>
          <a:noFill/>
        </p:spPr>
        <p:txBody>
          <a:bodyPr wrap="square">
            <a:spAutoFit/>
          </a:bodyPr>
          <a:lstStyle/>
          <a:p>
            <a:pPr algn="just">
              <a:lnSpc>
                <a:spcPct val="120000"/>
              </a:lnSpc>
            </a:pPr>
            <a:r>
              <a:rPr lang="en-US" dirty="0">
                <a:solidFill>
                  <a:schemeClr val="bg1"/>
                </a:solidFill>
                <a:latin typeface="Times New Roman" panose="02020603050405020304" pitchFamily="18" charset="0"/>
                <a:cs typeface="Times New Roman" panose="02020603050405020304" pitchFamily="18" charset="0"/>
              </a:rPr>
              <a:t>In this chapter, we discuss the importance of </a:t>
            </a:r>
            <a:r>
              <a:rPr lang="en-US" dirty="0" smtClean="0">
                <a:solidFill>
                  <a:schemeClr val="bg1"/>
                </a:solidFill>
                <a:latin typeface="Times New Roman" panose="02020603050405020304" pitchFamily="18" charset="0"/>
                <a:cs typeface="Times New Roman" panose="02020603050405020304" pitchFamily="18" charset="0"/>
              </a:rPr>
              <a:t>feasibility analysis in all its different forms; product/service feasibility analysis, industry/target market feasibility analysis, organizational feasibility analysis and financial feasibility analysis.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38997" y="1273877"/>
            <a:ext cx="3570080"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Feasibility Analysis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8425"/>
    </mc:Choice>
    <mc:Fallback xmlns="">
      <p:transition spd="slow" advTm="198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14307" y="1652793"/>
            <a:ext cx="8741929"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Feasibility Analysis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13">
            <a:extLst>
              <a:ext uri="{FF2B5EF4-FFF2-40B4-BE49-F238E27FC236}">
                <a16:creationId xmlns:a16="http://schemas.microsoft.com/office/drawing/2014/main" xmlns="" id="{FFBC9732-D32E-DCF9-3982-D4B68F971747}"/>
              </a:ext>
            </a:extLst>
          </p:cNvPr>
          <p:cNvSpPr/>
          <p:nvPr/>
        </p:nvSpPr>
        <p:spPr>
          <a:xfrm>
            <a:off x="1173625" y="2712473"/>
            <a:ext cx="5282427" cy="3194721"/>
          </a:xfrm>
          <a:prstGeom prst="rect">
            <a:avLst/>
          </a:prstGeom>
          <a:noFill/>
        </p:spPr>
        <p:txBody>
          <a:bodyPr wrap="square">
            <a:spAutoFit/>
          </a:bodyPr>
          <a:lstStyle/>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A Feasibility analysis is the process of determining if a business idea is viable. If a business idea falls short on one or more of the four components of feasibility analysis, it should be dropped or rethought, as shown in the </a:t>
            </a:r>
            <a:r>
              <a:rPr lang="en-US" sz="2400" dirty="0" smtClean="0">
                <a:solidFill>
                  <a:schemeClr val="bg1"/>
                </a:solidFill>
                <a:latin typeface="Times New Roman" panose="02020603050405020304" pitchFamily="18" charset="0"/>
                <a:cs typeface="Times New Roman" panose="02020603050405020304" pitchFamily="18" charset="0"/>
              </a:rPr>
              <a:t>figure in the next slide. </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1540" y="2583156"/>
            <a:ext cx="5145689" cy="3429444"/>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3845"/>
    </mc:Choice>
    <mc:Fallback xmlns="">
      <p:transition spd="slow" advTm="39384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200" y="2155119"/>
            <a:ext cx="10552004" cy="3738985"/>
          </a:xfrm>
          <a:prstGeom prst="rect">
            <a:avLst/>
          </a:prstGeom>
        </p:spPr>
      </p:pic>
    </p:spTree>
    <p:extLst>
      <p:ext uri="{BB962C8B-B14F-4D97-AF65-F5344CB8AC3E}">
        <p14:creationId xmlns:p14="http://schemas.microsoft.com/office/powerpoint/2010/main" val="906533224"/>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59374"/>
            <a:ext cx="10541000" cy="3108543"/>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Completing a feasibility analysis requires both primary and secondary research. </a:t>
            </a:r>
            <a:endParaRPr lang="en-US" sz="2800" dirty="0" smtClean="0">
              <a:solidFill>
                <a:srgbClr val="2D3956"/>
              </a:solidFill>
              <a:latin typeface="Times New Roman" charset="0"/>
              <a:ea typeface="Times New Roman" charset="0"/>
              <a:cs typeface="Times New Roman" charset="0"/>
            </a:endParaRPr>
          </a:p>
          <a:p>
            <a:pPr marL="914400" lvl="1" indent="-457200" algn="just">
              <a:buFont typeface="Arial" charset="0"/>
              <a:buChar char="•"/>
            </a:pPr>
            <a:r>
              <a:rPr lang="en-US" sz="2800" b="1" dirty="0" smtClean="0">
                <a:solidFill>
                  <a:srgbClr val="2D3956"/>
                </a:solidFill>
                <a:latin typeface="Times New Roman" charset="0"/>
                <a:ea typeface="Times New Roman" charset="0"/>
                <a:cs typeface="Times New Roman" charset="0"/>
              </a:rPr>
              <a:t>Primary </a:t>
            </a:r>
            <a:r>
              <a:rPr lang="en-US" sz="2800" b="1" dirty="0">
                <a:solidFill>
                  <a:srgbClr val="2D3956"/>
                </a:solidFill>
                <a:latin typeface="Times New Roman" charset="0"/>
                <a:ea typeface="Times New Roman" charset="0"/>
                <a:cs typeface="Times New Roman" charset="0"/>
              </a:rPr>
              <a:t>research </a:t>
            </a:r>
            <a:r>
              <a:rPr lang="en-US" sz="2800" dirty="0">
                <a:solidFill>
                  <a:srgbClr val="2D3956"/>
                </a:solidFill>
                <a:latin typeface="Times New Roman" charset="0"/>
                <a:ea typeface="Times New Roman" charset="0"/>
                <a:cs typeface="Times New Roman" charset="0"/>
              </a:rPr>
              <a:t>is research that is collected by the person or persons completing the analysis. It normally includes talking to prospective customers, getting feedback from industry experts, conducting focus groups, and administering surveys. </a:t>
            </a:r>
            <a:endParaRPr lang="en-US" sz="2800" dirty="0" smtClean="0">
              <a:solidFill>
                <a:srgbClr val="2D3956"/>
              </a:solidFill>
              <a:latin typeface="Times New Roman" charset="0"/>
              <a:ea typeface="Times New Roman" charset="0"/>
              <a:cs typeface="Times New Roman" charset="0"/>
            </a:endParaRPr>
          </a:p>
          <a:p>
            <a:pPr marL="914400" lvl="1" indent="-457200" algn="just">
              <a:buFont typeface="Arial" charset="0"/>
              <a:buChar char="•"/>
            </a:pPr>
            <a:r>
              <a:rPr lang="en-US" sz="2800" b="1" dirty="0" smtClean="0">
                <a:solidFill>
                  <a:srgbClr val="2D3956"/>
                </a:solidFill>
                <a:latin typeface="Times New Roman" charset="0"/>
                <a:ea typeface="Times New Roman" charset="0"/>
                <a:cs typeface="Times New Roman" charset="0"/>
              </a:rPr>
              <a:t>Secondary </a:t>
            </a:r>
            <a:r>
              <a:rPr lang="en-US" sz="2800" b="1" dirty="0">
                <a:solidFill>
                  <a:srgbClr val="2D3956"/>
                </a:solidFill>
                <a:latin typeface="Times New Roman" charset="0"/>
                <a:ea typeface="Times New Roman" charset="0"/>
                <a:cs typeface="Times New Roman" charset="0"/>
              </a:rPr>
              <a:t>research </a:t>
            </a:r>
            <a:r>
              <a:rPr lang="en-US" sz="2800" dirty="0">
                <a:solidFill>
                  <a:srgbClr val="2D3956"/>
                </a:solidFill>
                <a:latin typeface="Times New Roman" charset="0"/>
                <a:ea typeface="Times New Roman" charset="0"/>
                <a:cs typeface="Times New Roman" charset="0"/>
              </a:rPr>
              <a:t>probes data that is already collected. </a:t>
            </a:r>
            <a:endParaRPr lang="en-US" sz="2800" dirty="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6349093"/>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59374"/>
            <a:ext cx="10541000" cy="3108543"/>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key objective behind feasibility analysis is to put an idea to the test—by eliciting feedback from potential customers, talking to industry experts, studying industry trends, thinking through the financials, and scrutinizing it in other ways</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 some cases, it will be decided that the idea is not feasible. Although regrettable, it is better to know early rather than later if an idea doesn’t have sufficient merit to become a business.</a:t>
            </a:r>
            <a:endParaRPr lang="en-US" sz="2800" dirty="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042619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59374"/>
            <a:ext cx="10541000" cy="1815882"/>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Product/service feasibility analysis is an assessment of the overall appeal of the product or service being </a:t>
            </a:r>
            <a:r>
              <a:rPr lang="en-US" sz="2800" dirty="0" smtClean="0">
                <a:solidFill>
                  <a:srgbClr val="2D3956"/>
                </a:solidFill>
                <a:latin typeface="Times New Roman" charset="0"/>
                <a:ea typeface="Times New Roman" charset="0"/>
                <a:cs typeface="Times New Roman" charset="0"/>
              </a:rPr>
              <a:t>proposed.</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components to product/service feasibility analysis: product/service desirability and product/service demand.</a:t>
            </a:r>
            <a:endParaRPr lang="en-US" sz="2800" dirty="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007362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59374"/>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Product/Service </a:t>
            </a:r>
            <a:r>
              <a:rPr lang="en-US" sz="2800" b="1" dirty="0" smtClean="0">
                <a:solidFill>
                  <a:srgbClr val="2D3956"/>
                </a:solidFill>
                <a:latin typeface="Times New Roman" charset="0"/>
                <a:ea typeface="Times New Roman" charset="0"/>
                <a:cs typeface="Times New Roman" charset="0"/>
              </a:rPr>
              <a:t>Desirability</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first component of product/service feasibility is to affirm that the proposed product or service is desirable and serves a need in the marketplace</a:t>
            </a:r>
            <a:r>
              <a:rPr lang="en-US" sz="2800" dirty="0" smtClean="0">
                <a:solidFill>
                  <a:srgbClr val="2D3956"/>
                </a:solidFill>
                <a:latin typeface="Times New Roman" charset="0"/>
                <a:ea typeface="Times New Roman" charset="0"/>
                <a:cs typeface="Times New Roman" charset="0"/>
              </a:rPr>
              <a:t>.</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Does it make sense? </a:t>
            </a:r>
            <a:r>
              <a:rPr lang="en-US" sz="2800" dirty="0" smtClean="0">
                <a:solidFill>
                  <a:srgbClr val="2D3956"/>
                </a:solidFill>
                <a:latin typeface="Times New Roman" charset="0"/>
                <a:ea typeface="Times New Roman" charset="0"/>
                <a:cs typeface="Times New Roman" charset="0"/>
              </a:rPr>
              <a:t>Is </a:t>
            </a:r>
            <a:r>
              <a:rPr lang="en-US" sz="2800" dirty="0">
                <a:solidFill>
                  <a:srgbClr val="2D3956"/>
                </a:solidFill>
                <a:latin typeface="Times New Roman" charset="0"/>
                <a:ea typeface="Times New Roman" charset="0"/>
                <a:cs typeface="Times New Roman" charset="0"/>
              </a:rPr>
              <a:t>it something real customers will buy</a:t>
            </a:r>
            <a:r>
              <a:rPr lang="en-US" sz="2800" dirty="0" smtClean="0">
                <a:solidFill>
                  <a:srgbClr val="2D3956"/>
                </a:solidFill>
                <a:latin typeface="Times New Roman" charset="0"/>
                <a:ea typeface="Times New Roman" charset="0"/>
                <a:cs typeface="Times New Roman" charset="0"/>
              </a:rPr>
              <a:t>?</a:t>
            </a:r>
          </a:p>
          <a:p>
            <a:pPr marL="914400" lvl="1" indent="-457200" algn="just">
              <a:buFont typeface="Arial" charset="0"/>
              <a:buChar char="•"/>
            </a:pPr>
            <a:r>
              <a:rPr lang="en-US" sz="2800" dirty="0" smtClean="0">
                <a:solidFill>
                  <a:srgbClr val="2D3956"/>
                </a:solidFill>
                <a:latin typeface="Times New Roman" charset="0"/>
                <a:ea typeface="Times New Roman" charset="0"/>
                <a:cs typeface="Times New Roman" charset="0"/>
              </a:rPr>
              <a:t>Does </a:t>
            </a:r>
            <a:r>
              <a:rPr lang="en-US" sz="2800" dirty="0">
                <a:solidFill>
                  <a:srgbClr val="2D3956"/>
                </a:solidFill>
                <a:latin typeface="Times New Roman" charset="0"/>
                <a:ea typeface="Times New Roman" charset="0"/>
                <a:cs typeface="Times New Roman" charset="0"/>
              </a:rPr>
              <a:t>it </a:t>
            </a:r>
            <a:r>
              <a:rPr lang="en-US" sz="2800" dirty="0" smtClean="0">
                <a:solidFill>
                  <a:srgbClr val="2D3956"/>
                </a:solidFill>
                <a:latin typeface="Times New Roman" charset="0"/>
                <a:ea typeface="Times New Roman" charset="0"/>
                <a:cs typeface="Times New Roman" charset="0"/>
              </a:rPr>
              <a:t>solve </a:t>
            </a:r>
            <a:r>
              <a:rPr lang="en-US" sz="2800" dirty="0">
                <a:solidFill>
                  <a:srgbClr val="2D3956"/>
                </a:solidFill>
                <a:latin typeface="Times New Roman" charset="0"/>
                <a:ea typeface="Times New Roman" charset="0"/>
                <a:cs typeface="Times New Roman" charset="0"/>
              </a:rPr>
              <a:t>a problem, or fill a gap in the marketplace</a:t>
            </a:r>
            <a:r>
              <a:rPr lang="en-US" sz="2800" dirty="0" smtClean="0">
                <a:solidFill>
                  <a:srgbClr val="2D3956"/>
                </a:solidFill>
                <a:latin typeface="Times New Roman" charset="0"/>
                <a:ea typeface="Times New Roman" charset="0"/>
                <a:cs typeface="Times New Roman" charset="0"/>
              </a:rPr>
              <a:t>?</a:t>
            </a:r>
          </a:p>
          <a:p>
            <a:pPr marL="914400" lvl="1" indent="-457200" algn="just">
              <a:buFont typeface="Arial" charset="0"/>
              <a:buChar char="•"/>
            </a:pPr>
            <a:r>
              <a:rPr lang="en-US" sz="2800" dirty="0" smtClean="0">
                <a:solidFill>
                  <a:srgbClr val="2D3956"/>
                </a:solidFill>
                <a:latin typeface="Times New Roman" charset="0"/>
                <a:ea typeface="Times New Roman" charset="0"/>
                <a:cs typeface="Times New Roman" charset="0"/>
              </a:rPr>
              <a:t>Is </a:t>
            </a:r>
            <a:r>
              <a:rPr lang="en-US" sz="2800" dirty="0">
                <a:solidFill>
                  <a:srgbClr val="2D3956"/>
                </a:solidFill>
                <a:latin typeface="Times New Roman" charset="0"/>
                <a:ea typeface="Times New Roman" charset="0"/>
                <a:cs typeface="Times New Roman" charset="0"/>
              </a:rPr>
              <a:t>this a good time to introduce the product or service to the market</a:t>
            </a:r>
            <a:r>
              <a:rPr lang="en-US" sz="2800" dirty="0" smtClean="0">
                <a:solidFill>
                  <a:srgbClr val="2D3956"/>
                </a:solidFill>
                <a:latin typeface="Times New Roman" charset="0"/>
                <a:ea typeface="Times New Roman" charset="0"/>
                <a:cs typeface="Times New Roman" charset="0"/>
              </a:rPr>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4890522"/>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63166"/>
            <a:ext cx="10541000" cy="2677656"/>
          </a:xfrm>
          <a:prstGeom prst="rect">
            <a:avLst/>
          </a:prstGeom>
          <a:noFill/>
        </p:spPr>
        <p:txBody>
          <a:bodyPr wrap="square" rtlCol="0">
            <a:spAutoFit/>
          </a:bodyPr>
          <a:lstStyle/>
          <a:p>
            <a:pPr algn="just"/>
            <a:r>
              <a:rPr lang="en-US" sz="2800" b="1" dirty="0" smtClean="0">
                <a:solidFill>
                  <a:srgbClr val="2D3956"/>
                </a:solidFill>
                <a:latin typeface="Times New Roman" charset="0"/>
                <a:ea typeface="Times New Roman" charset="0"/>
                <a:cs typeface="Times New Roman" charset="0"/>
              </a:rPr>
              <a:t>Concept Test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tool that is particularly useful in </a:t>
            </a:r>
            <a:r>
              <a:rPr lang="en-US" sz="2800" dirty="0" smtClean="0">
                <a:solidFill>
                  <a:srgbClr val="2D3956"/>
                </a:solidFill>
                <a:latin typeface="Times New Roman" charset="0"/>
                <a:ea typeface="Times New Roman" charset="0"/>
                <a:cs typeface="Times New Roman" charset="0"/>
              </a:rPr>
              <a:t>collecting feedback </a:t>
            </a:r>
            <a:r>
              <a:rPr lang="en-US" sz="2800" dirty="0">
                <a:solidFill>
                  <a:srgbClr val="2D3956"/>
                </a:solidFill>
                <a:latin typeface="Times New Roman" charset="0"/>
                <a:ea typeface="Times New Roman" charset="0"/>
                <a:cs typeface="Times New Roman" charset="0"/>
              </a:rPr>
              <a:t>and advice from prospective customers is to administer a concept test.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A </a:t>
            </a:r>
            <a:r>
              <a:rPr lang="en-US" sz="2800" dirty="0">
                <a:solidFill>
                  <a:srgbClr val="2D3956"/>
                </a:solidFill>
                <a:latin typeface="Times New Roman" charset="0"/>
                <a:ea typeface="Times New Roman" charset="0"/>
                <a:cs typeface="Times New Roman" charset="0"/>
              </a:rPr>
              <a:t>concept test involves showing a preliminary description of a product or service idea, called a concept statement, to prospective customers and industry experts to solicit their feedback</a:t>
            </a:r>
            <a:r>
              <a:rPr lang="en-US" sz="2800" dirty="0" smtClean="0">
                <a:solidFill>
                  <a:srgbClr val="2D3956"/>
                </a:solidFill>
                <a:latin typeface="Times New Roman" charset="0"/>
                <a:ea typeface="Times New Roman" charset="0"/>
                <a:cs typeface="Times New Roman" charset="0"/>
              </a:rPr>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886657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63166"/>
            <a:ext cx="10541000" cy="2677656"/>
          </a:xfrm>
          <a:prstGeom prst="rect">
            <a:avLst/>
          </a:prstGeom>
          <a:noFill/>
        </p:spPr>
        <p:txBody>
          <a:bodyPr wrap="square" rtlCol="0">
            <a:spAutoFit/>
          </a:bodyPr>
          <a:lstStyle/>
          <a:p>
            <a:pPr algn="just"/>
            <a:r>
              <a:rPr lang="en-US" sz="2800" b="1" dirty="0" smtClean="0">
                <a:solidFill>
                  <a:srgbClr val="2D3956"/>
                </a:solidFill>
                <a:latin typeface="Times New Roman" charset="0"/>
                <a:ea typeface="Times New Roman" charset="0"/>
                <a:cs typeface="Times New Roman" charset="0"/>
              </a:rPr>
              <a:t>Concept Test</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After </a:t>
            </a:r>
            <a:r>
              <a:rPr lang="en-US" sz="2800" dirty="0">
                <a:solidFill>
                  <a:srgbClr val="2D3956"/>
                </a:solidFill>
                <a:latin typeface="Times New Roman" charset="0"/>
                <a:ea typeface="Times New Roman" charset="0"/>
                <a:cs typeface="Times New Roman" charset="0"/>
              </a:rPr>
              <a:t>the concept statement is developed, it should be shown to at least 25 people who are familiar with the industry that the firm plans to enter and who can provide informed feedback</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Avoid family members and friends since they usually only provide positive feedback.</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1327379"/>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6316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Product/Service Demand </a:t>
            </a:r>
            <a:endParaRPr lang="en-US" sz="2800" b="1"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second component of product/service feasibility analysis is to determine if there is demand for the product or service. Three commonly utilized methods for doing </a:t>
            </a:r>
            <a:r>
              <a:rPr lang="en-US" sz="2800" dirty="0" smtClean="0">
                <a:solidFill>
                  <a:srgbClr val="2D3956"/>
                </a:solidFill>
                <a:latin typeface="Times New Roman" charset="0"/>
                <a:ea typeface="Times New Roman" charset="0"/>
                <a:cs typeface="Times New Roman" charset="0"/>
              </a:rPr>
              <a:t>this:</a:t>
            </a:r>
          </a:p>
          <a:p>
            <a:pPr marL="971550" lvl="1" indent="-514350" algn="just">
              <a:buFont typeface="+mj-lt"/>
              <a:buAutoNum type="arabicPeriod"/>
            </a:pPr>
            <a:r>
              <a:rPr lang="en-US" sz="2800" dirty="0" smtClean="0">
                <a:solidFill>
                  <a:srgbClr val="2D3956"/>
                </a:solidFill>
                <a:latin typeface="Times New Roman" charset="0"/>
                <a:ea typeface="Times New Roman" charset="0"/>
                <a:cs typeface="Times New Roman" charset="0"/>
              </a:rPr>
              <a:t>Talking </a:t>
            </a:r>
            <a:r>
              <a:rPr lang="en-US" sz="2800" dirty="0">
                <a:solidFill>
                  <a:srgbClr val="2D3956"/>
                </a:solidFill>
                <a:latin typeface="Times New Roman" charset="0"/>
                <a:ea typeface="Times New Roman" charset="0"/>
                <a:cs typeface="Times New Roman" charset="0"/>
              </a:rPr>
              <a:t>face-to-face with potential </a:t>
            </a:r>
            <a:r>
              <a:rPr lang="en-US" sz="2800" dirty="0" smtClean="0">
                <a:solidFill>
                  <a:srgbClr val="2D3956"/>
                </a:solidFill>
                <a:latin typeface="Times New Roman" charset="0"/>
                <a:ea typeface="Times New Roman" charset="0"/>
                <a:cs typeface="Times New Roman" charset="0"/>
              </a:rPr>
              <a:t>customers</a:t>
            </a:r>
          </a:p>
          <a:p>
            <a:pPr marL="971550" lvl="1" indent="-514350" algn="just">
              <a:buFont typeface="+mj-lt"/>
              <a:buAutoNum type="arabicPeriod"/>
            </a:pPr>
            <a:r>
              <a:rPr lang="en-US" sz="2800" dirty="0" smtClean="0">
                <a:solidFill>
                  <a:srgbClr val="2D3956"/>
                </a:solidFill>
                <a:latin typeface="Times New Roman" charset="0"/>
                <a:ea typeface="Times New Roman" charset="0"/>
                <a:cs typeface="Times New Roman" charset="0"/>
              </a:rPr>
              <a:t>Utilizing </a:t>
            </a:r>
            <a:r>
              <a:rPr lang="en-US" sz="2800" dirty="0">
                <a:solidFill>
                  <a:srgbClr val="2D3956"/>
                </a:solidFill>
                <a:latin typeface="Times New Roman" charset="0"/>
                <a:ea typeface="Times New Roman" charset="0"/>
                <a:cs typeface="Times New Roman" charset="0"/>
              </a:rPr>
              <a:t>online tools, such as Google </a:t>
            </a:r>
            <a:r>
              <a:rPr lang="en-US" sz="2800" dirty="0" smtClean="0">
                <a:solidFill>
                  <a:srgbClr val="2D3956"/>
                </a:solidFill>
                <a:latin typeface="Times New Roman" charset="0"/>
                <a:ea typeface="Times New Roman" charset="0"/>
                <a:cs typeface="Times New Roman" charset="0"/>
              </a:rPr>
              <a:t>AdWords</a:t>
            </a:r>
          </a:p>
          <a:p>
            <a:pPr marL="971550" lvl="1" indent="-514350" algn="just">
              <a:buFont typeface="+mj-lt"/>
              <a:buAutoNum type="arabicPeriod"/>
            </a:pPr>
            <a:r>
              <a:rPr lang="en-US" sz="2800" dirty="0" smtClean="0">
                <a:solidFill>
                  <a:srgbClr val="2D3956"/>
                </a:solidFill>
                <a:latin typeface="Times New Roman" charset="0"/>
                <a:ea typeface="Times New Roman" charset="0"/>
                <a:cs typeface="Times New Roman" charset="0"/>
              </a:rPr>
              <a:t>Library</a:t>
            </a:r>
            <a:r>
              <a:rPr lang="en-US" sz="2800" dirty="0">
                <a:solidFill>
                  <a:srgbClr val="2D3956"/>
                </a:solidFill>
                <a:latin typeface="Times New Roman" charset="0"/>
                <a:ea typeface="Times New Roman" charset="0"/>
                <a:cs typeface="Times New Roman" charset="0"/>
              </a:rPr>
              <a:t>, Internet, and gumshoe research</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2063955"/>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33186"/>
            <a:ext cx="10541000" cy="3970318"/>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Industry/target market feasibility is an assessment of the overall appeal of the industry and the target market of the product </a:t>
            </a:r>
            <a:r>
              <a:rPr lang="en-US" sz="2800">
                <a:solidFill>
                  <a:srgbClr val="2D3956"/>
                </a:solidFill>
                <a:latin typeface="Times New Roman" charset="0"/>
                <a:ea typeface="Times New Roman" charset="0"/>
                <a:cs typeface="Times New Roman" charset="0"/>
              </a:rPr>
              <a:t>or </a:t>
            </a:r>
            <a:r>
              <a:rPr lang="en-US" sz="2800" smtClean="0">
                <a:solidFill>
                  <a:srgbClr val="2D3956"/>
                </a:solidFill>
                <a:latin typeface="Times New Roman" charset="0"/>
                <a:ea typeface="Times New Roman" charset="0"/>
                <a:cs typeface="Times New Roman" charset="0"/>
              </a:rPr>
              <a:t>service.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a:t>
            </a:r>
            <a:r>
              <a:rPr lang="en-US" sz="2800" b="1" dirty="0">
                <a:solidFill>
                  <a:srgbClr val="2D3956"/>
                </a:solidFill>
                <a:latin typeface="Times New Roman" charset="0"/>
                <a:ea typeface="Times New Roman" charset="0"/>
                <a:cs typeface="Times New Roman" charset="0"/>
              </a:rPr>
              <a:t>industry</a:t>
            </a:r>
            <a:r>
              <a:rPr lang="en-US" sz="2800" dirty="0">
                <a:solidFill>
                  <a:srgbClr val="2D3956"/>
                </a:solidFill>
                <a:latin typeface="Times New Roman" charset="0"/>
                <a:ea typeface="Times New Roman" charset="0"/>
                <a:cs typeface="Times New Roman" charset="0"/>
              </a:rPr>
              <a:t> is a group of firms producing a similar product or service, such as computers, children’s toys, airplanes, or social networks</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firm’s </a:t>
            </a:r>
            <a:r>
              <a:rPr lang="en-US" sz="2800" b="1" dirty="0">
                <a:solidFill>
                  <a:srgbClr val="2D3956"/>
                </a:solidFill>
                <a:latin typeface="Times New Roman" charset="0"/>
                <a:ea typeface="Times New Roman" charset="0"/>
                <a:cs typeface="Times New Roman" charset="0"/>
              </a:rPr>
              <a:t>target market </a:t>
            </a:r>
            <a:r>
              <a:rPr lang="en-US" sz="2800" dirty="0">
                <a:solidFill>
                  <a:srgbClr val="2D3956"/>
                </a:solidFill>
                <a:latin typeface="Times New Roman" charset="0"/>
                <a:ea typeface="Times New Roman" charset="0"/>
                <a:cs typeface="Times New Roman" charset="0"/>
              </a:rPr>
              <a:t>is the portion of the industry that it goes after or to which it wants to appeal</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components to industry/target market feasibility analysis: industry attractiveness and target market attractiveness.</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8016422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33186"/>
            <a:ext cx="10541000" cy="2246769"/>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I</a:t>
            </a:r>
            <a:r>
              <a:rPr lang="en-US" sz="2800" b="1" dirty="0" smtClean="0">
                <a:solidFill>
                  <a:srgbClr val="2D3956"/>
                </a:solidFill>
                <a:latin typeface="Times New Roman" charset="0"/>
                <a:ea typeface="Times New Roman" charset="0"/>
                <a:cs typeface="Times New Roman" charset="0"/>
              </a:rPr>
              <a:t>ndustry attractiveness</a:t>
            </a:r>
          </a:p>
          <a:p>
            <a:pPr algn="just"/>
            <a:r>
              <a:rPr lang="en-US" sz="2800" dirty="0">
                <a:solidFill>
                  <a:srgbClr val="2D3956"/>
                </a:solidFill>
                <a:latin typeface="Times New Roman" charset="0"/>
                <a:ea typeface="Times New Roman" charset="0"/>
                <a:cs typeface="Times New Roman" charset="0"/>
              </a:rPr>
              <a:t>Industries vary in </a:t>
            </a:r>
            <a:endParaRPr lang="en-US" sz="2800" dirty="0" smtClean="0">
              <a:solidFill>
                <a:srgbClr val="2D3956"/>
              </a:solidFill>
              <a:latin typeface="Times New Roman" charset="0"/>
              <a:ea typeface="Times New Roman" charset="0"/>
              <a:cs typeface="Times New Roman" charset="0"/>
            </a:endParaRPr>
          </a:p>
          <a:p>
            <a:pPr algn="just"/>
            <a:r>
              <a:rPr lang="en-US" sz="2800" dirty="0" smtClean="0">
                <a:solidFill>
                  <a:srgbClr val="2D3956"/>
                </a:solidFill>
                <a:latin typeface="Times New Roman" charset="0"/>
                <a:ea typeface="Times New Roman" charset="0"/>
                <a:cs typeface="Times New Roman" charset="0"/>
              </a:rPr>
              <a:t>terms </a:t>
            </a:r>
            <a:r>
              <a:rPr lang="en-US" sz="2800" dirty="0">
                <a:solidFill>
                  <a:srgbClr val="2D3956"/>
                </a:solidFill>
                <a:latin typeface="Times New Roman" charset="0"/>
                <a:ea typeface="Times New Roman" charset="0"/>
                <a:cs typeface="Times New Roman" charset="0"/>
              </a:rPr>
              <a:t>of their overall </a:t>
            </a:r>
          </a:p>
          <a:p>
            <a:pPr algn="just"/>
            <a:r>
              <a:rPr lang="en-US" sz="2800" dirty="0" smtClean="0">
                <a:solidFill>
                  <a:srgbClr val="2D3956"/>
                </a:solidFill>
                <a:latin typeface="Times New Roman" charset="0"/>
                <a:ea typeface="Times New Roman" charset="0"/>
                <a:cs typeface="Times New Roman" charset="0"/>
              </a:rPr>
              <a:t>attractiveness.</a:t>
            </a:r>
          </a:p>
          <a:p>
            <a:pPr marL="457200" indent="-457200" algn="just">
              <a:buFont typeface="Arial" charset="0"/>
              <a:buChar char="•"/>
            </a:pP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7900" y="1693454"/>
            <a:ext cx="6104536" cy="4206938"/>
          </a:xfrm>
          <a:prstGeom prst="rect">
            <a:avLst/>
          </a:prstGeom>
        </p:spPr>
      </p:pic>
    </p:spTree>
    <p:extLst>
      <p:ext uri="{BB962C8B-B14F-4D97-AF65-F5344CB8AC3E}">
        <p14:creationId xmlns:p14="http://schemas.microsoft.com/office/powerpoint/2010/main" val="1609347537"/>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3318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I</a:t>
            </a:r>
            <a:r>
              <a:rPr lang="en-US" sz="2800" b="1" dirty="0" smtClean="0">
                <a:solidFill>
                  <a:srgbClr val="2D3956"/>
                </a:solidFill>
                <a:latin typeface="Times New Roman" charset="0"/>
                <a:ea typeface="Times New Roman" charset="0"/>
                <a:cs typeface="Times New Roman" charset="0"/>
              </a:rPr>
              <a:t>ndustry attractiveness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Industries that are young rather than old, are early rather than late in their life cycle, and </a:t>
            </a:r>
            <a:r>
              <a:rPr lang="en-US" sz="2800" dirty="0" smtClean="0">
                <a:solidFill>
                  <a:srgbClr val="2D3956"/>
                </a:solidFill>
                <a:latin typeface="Times New Roman" charset="0"/>
                <a:ea typeface="Times New Roman" charset="0"/>
                <a:cs typeface="Times New Roman" charset="0"/>
              </a:rPr>
              <a:t>are </a:t>
            </a:r>
            <a:r>
              <a:rPr lang="en-US" sz="2800" dirty="0">
                <a:solidFill>
                  <a:srgbClr val="2D3956"/>
                </a:solidFill>
                <a:latin typeface="Times New Roman" charset="0"/>
                <a:ea typeface="Times New Roman" charset="0"/>
                <a:cs typeface="Times New Roman" charset="0"/>
              </a:rPr>
              <a:t>more receptive to new entrants than industries with the opposite characteristics</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You also want to pick an industry that is structurally attractive—meaning start-ups can enter the industry </a:t>
            </a:r>
            <a:r>
              <a:rPr lang="en-US" sz="2800" dirty="0" smtClean="0">
                <a:solidFill>
                  <a:srgbClr val="2D3956"/>
                </a:solidFill>
                <a:latin typeface="Times New Roman" charset="0"/>
                <a:ea typeface="Times New Roman" charset="0"/>
                <a:cs typeface="Times New Roman" charset="0"/>
              </a:rPr>
              <a:t>and </a:t>
            </a:r>
            <a:r>
              <a:rPr lang="en-US" sz="2800" dirty="0">
                <a:solidFill>
                  <a:srgbClr val="2D3956"/>
                </a:solidFill>
                <a:latin typeface="Times New Roman" charset="0"/>
                <a:ea typeface="Times New Roman" charset="0"/>
                <a:cs typeface="Times New Roman" charset="0"/>
              </a:rPr>
              <a:t>compete effectively.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Some </a:t>
            </a:r>
            <a:r>
              <a:rPr lang="en-US" sz="2800" dirty="0">
                <a:solidFill>
                  <a:srgbClr val="2D3956"/>
                </a:solidFill>
                <a:latin typeface="Times New Roman" charset="0"/>
                <a:ea typeface="Times New Roman" charset="0"/>
                <a:cs typeface="Times New Roman" charset="0"/>
              </a:rPr>
              <a:t>industries are characterized by such high barriers to entry or the presence of one or two dominant players that potential new entrants are essentially shut out.</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928680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33186"/>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Target Market </a:t>
            </a:r>
            <a:r>
              <a:rPr lang="en-US" sz="2800" b="1" dirty="0" smtClean="0">
                <a:solidFill>
                  <a:srgbClr val="2D3956"/>
                </a:solidFill>
                <a:latin typeface="Times New Roman" charset="0"/>
                <a:ea typeface="Times New Roman" charset="0"/>
                <a:cs typeface="Times New Roman" charset="0"/>
              </a:rPr>
              <a:t>Attractiveness</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A target </a:t>
            </a:r>
            <a:r>
              <a:rPr lang="en-US" sz="2800" dirty="0">
                <a:solidFill>
                  <a:srgbClr val="2D3956"/>
                </a:solidFill>
                <a:latin typeface="Times New Roman" charset="0"/>
                <a:ea typeface="Times New Roman" charset="0"/>
                <a:cs typeface="Times New Roman" charset="0"/>
              </a:rPr>
              <a:t>market is a segment within a larger market that represents a narrower group of customers with similar needs</a:t>
            </a:r>
            <a:r>
              <a:rPr lang="en-US" sz="2800" dirty="0" smtClean="0">
                <a:solidFill>
                  <a:srgbClr val="2D3956"/>
                </a:solidFill>
                <a:latin typeface="Times New Roman" charset="0"/>
                <a:ea typeface="Times New Roman" charset="0"/>
                <a:cs typeface="Times New Roman" charset="0"/>
              </a:rPr>
              <a:t>. </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Most </a:t>
            </a:r>
            <a:r>
              <a:rPr lang="en-US" sz="2800" dirty="0">
                <a:solidFill>
                  <a:srgbClr val="2D3956"/>
                </a:solidFill>
                <a:latin typeface="Times New Roman" charset="0"/>
                <a:ea typeface="Times New Roman" charset="0"/>
                <a:cs typeface="Times New Roman" charset="0"/>
              </a:rPr>
              <a:t>start-ups simply don’t have the resources needed to participate in a broad </a:t>
            </a:r>
            <a:r>
              <a:rPr lang="en-US" sz="2800" dirty="0" smtClean="0">
                <a:solidFill>
                  <a:srgbClr val="2D3956"/>
                </a:solidFill>
                <a:latin typeface="Times New Roman" charset="0"/>
                <a:ea typeface="Times New Roman" charset="0"/>
                <a:cs typeface="Times New Roman" charset="0"/>
              </a:rPr>
              <a:t>market.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Instead, by focusing on a smaller target market, a firm can usually avoid head-to-head competition with industry leaders and can focus on serving a specialized market very well.</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29292683"/>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Feasibility </a:t>
            </a:r>
            <a:r>
              <a:rPr lang="en-US" sz="2800" b="1" dirty="0">
                <a:solidFill>
                  <a:schemeClr val="bg1"/>
                </a:solidFill>
                <a:latin typeface="Times New Roman" panose="02020603050405020304" pitchFamily="18" charset="0"/>
                <a:cs typeface="Times New Roman" panose="02020603050405020304" pitchFamily="18" charset="0"/>
              </a:rPr>
              <a:t>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2246769"/>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organizational feasibility analysis is conducted to determine whether a proposed business has sufficient management expertise, organizational competence, and resources to successfully launch</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primary issues to consider in this area: management prowess and resource sufficiency.</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084261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Feasibility </a:t>
            </a:r>
            <a:r>
              <a:rPr lang="en-US" sz="2800" b="1" dirty="0">
                <a:solidFill>
                  <a:schemeClr val="bg1"/>
                </a:solidFill>
                <a:latin typeface="Times New Roman" panose="02020603050405020304" pitchFamily="18" charset="0"/>
                <a:cs typeface="Times New Roman" panose="02020603050405020304" pitchFamily="18" charset="0"/>
              </a:rPr>
              <a:t>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Management </a:t>
            </a:r>
            <a:r>
              <a:rPr lang="en-US" sz="2800" b="1" dirty="0" smtClean="0">
                <a:solidFill>
                  <a:srgbClr val="2D3956"/>
                </a:solidFill>
                <a:latin typeface="Times New Roman" charset="0"/>
                <a:ea typeface="Times New Roman" charset="0"/>
                <a:cs typeface="Times New Roman" charset="0"/>
              </a:rPr>
              <a:t>Prowess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proposed business should evaluate the prowess, or ability, of its initial management </a:t>
            </a:r>
            <a:r>
              <a:rPr lang="en-US" sz="2800" dirty="0" smtClean="0">
                <a:solidFill>
                  <a:srgbClr val="2D3956"/>
                </a:solidFill>
                <a:latin typeface="Times New Roman" charset="0"/>
                <a:ea typeface="Times New Roman" charset="0"/>
                <a:cs typeface="Times New Roman" charset="0"/>
              </a:rPr>
              <a:t>team.</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Two of the most important factors in this area </a:t>
            </a:r>
            <a:r>
              <a:rPr lang="en-US" sz="2800" dirty="0" smtClean="0">
                <a:solidFill>
                  <a:srgbClr val="2D3956"/>
                </a:solidFill>
                <a:latin typeface="Times New Roman" charset="0"/>
                <a:ea typeface="Times New Roman" charset="0"/>
                <a:cs typeface="Times New Roman" charset="0"/>
              </a:rPr>
              <a:t>are:</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T</a:t>
            </a:r>
            <a:r>
              <a:rPr lang="en-US" sz="2800" dirty="0" smtClean="0">
                <a:solidFill>
                  <a:srgbClr val="2D3956"/>
                </a:solidFill>
                <a:latin typeface="Times New Roman" charset="0"/>
                <a:ea typeface="Times New Roman" charset="0"/>
                <a:cs typeface="Times New Roman" charset="0"/>
              </a:rPr>
              <a:t>he </a:t>
            </a:r>
            <a:r>
              <a:rPr lang="en-US" sz="2800" dirty="0">
                <a:solidFill>
                  <a:srgbClr val="2D3956"/>
                </a:solidFill>
                <a:latin typeface="Times New Roman" charset="0"/>
                <a:ea typeface="Times New Roman" charset="0"/>
                <a:cs typeface="Times New Roman" charset="0"/>
              </a:rPr>
              <a:t>passion the </a:t>
            </a:r>
            <a:r>
              <a:rPr lang="en-US" sz="2800" dirty="0" smtClean="0">
                <a:solidFill>
                  <a:srgbClr val="2D3956"/>
                </a:solidFill>
                <a:latin typeface="Times New Roman" charset="0"/>
                <a:ea typeface="Times New Roman" charset="0"/>
                <a:cs typeface="Times New Roman" charset="0"/>
              </a:rPr>
              <a:t>entrepreneur has </a:t>
            </a:r>
            <a:r>
              <a:rPr lang="en-US" sz="2800" dirty="0">
                <a:solidFill>
                  <a:srgbClr val="2D3956"/>
                </a:solidFill>
                <a:latin typeface="Times New Roman" charset="0"/>
                <a:ea typeface="Times New Roman" charset="0"/>
                <a:cs typeface="Times New Roman" charset="0"/>
              </a:rPr>
              <a:t>for the business idea </a:t>
            </a:r>
            <a:endParaRPr lang="en-US" sz="2800" dirty="0" smtClean="0">
              <a:solidFill>
                <a:srgbClr val="2D3956"/>
              </a:solidFill>
              <a:latin typeface="Times New Roman" charset="0"/>
              <a:ea typeface="Times New Roman" charset="0"/>
              <a:cs typeface="Times New Roman" charset="0"/>
            </a:endParaRPr>
          </a:p>
          <a:p>
            <a:pPr marL="914400" lvl="1" indent="-457200" algn="just">
              <a:buFont typeface="Arial" charset="0"/>
              <a:buChar char="•"/>
            </a:pPr>
            <a:r>
              <a:rPr lang="en-US" sz="2800" dirty="0" smtClean="0">
                <a:solidFill>
                  <a:srgbClr val="2D3956"/>
                </a:solidFill>
                <a:latin typeface="Times New Roman" charset="0"/>
                <a:ea typeface="Times New Roman" charset="0"/>
                <a:cs typeface="Times New Roman" charset="0"/>
              </a:rPr>
              <a:t>The</a:t>
            </a:r>
            <a:r>
              <a:rPr lang="en-US" sz="2800" dirty="0">
                <a:solidFill>
                  <a:srgbClr val="2D3956"/>
                </a:solidFill>
                <a:latin typeface="Times New Roman" charset="0"/>
                <a:ea typeface="Times New Roman" charset="0"/>
                <a:cs typeface="Times New Roman" charset="0"/>
              </a:rPr>
              <a:t> extent to which the </a:t>
            </a:r>
            <a:r>
              <a:rPr lang="en-US" sz="2800" dirty="0" smtClean="0">
                <a:solidFill>
                  <a:srgbClr val="2D3956"/>
                </a:solidFill>
                <a:latin typeface="Times New Roman" charset="0"/>
                <a:ea typeface="Times New Roman" charset="0"/>
                <a:cs typeface="Times New Roman" charset="0"/>
              </a:rPr>
              <a:t>entrepreneur </a:t>
            </a:r>
            <a:r>
              <a:rPr lang="en-US" sz="2800" dirty="0">
                <a:solidFill>
                  <a:srgbClr val="2D3956"/>
                </a:solidFill>
                <a:latin typeface="Times New Roman" charset="0"/>
                <a:ea typeface="Times New Roman" charset="0"/>
                <a:cs typeface="Times New Roman" charset="0"/>
              </a:rPr>
              <a:t>understands the markets in which the firm will participate</a:t>
            </a:r>
            <a:r>
              <a:rPr lang="en-US" sz="2800" dirty="0" smtClean="0">
                <a:solidFill>
                  <a:srgbClr val="2D3956"/>
                </a:solidFill>
                <a:latin typeface="Times New Roman" charset="0"/>
                <a:ea typeface="Times New Roman" charset="0"/>
                <a:cs typeface="Times New Roman" charset="0"/>
              </a:rPr>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885319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Feasibility </a:t>
            </a:r>
            <a:r>
              <a:rPr lang="en-US" sz="2800" b="1" dirty="0">
                <a:solidFill>
                  <a:schemeClr val="bg1"/>
                </a:solidFill>
                <a:latin typeface="Times New Roman" panose="02020603050405020304" pitchFamily="18" charset="0"/>
                <a:cs typeface="Times New Roman" panose="02020603050405020304" pitchFamily="18" charset="0"/>
              </a:rPr>
              <a:t>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2246769"/>
          </a:xfrm>
          <a:prstGeom prst="rect">
            <a:avLst/>
          </a:prstGeom>
          <a:noFill/>
        </p:spPr>
        <p:txBody>
          <a:bodyPr wrap="square" rtlCol="0">
            <a:spAutoFit/>
          </a:bodyPr>
          <a:lstStyle/>
          <a:p>
            <a:pPr algn="just"/>
            <a:r>
              <a:rPr lang="en-US" sz="2800" b="1" dirty="0" smtClean="0">
                <a:solidFill>
                  <a:srgbClr val="2D3956"/>
                </a:solidFill>
                <a:latin typeface="Times New Roman" charset="0"/>
                <a:ea typeface="Times New Roman" charset="0"/>
                <a:cs typeface="Times New Roman" charset="0"/>
              </a:rPr>
              <a:t>Management Prowess</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Additionally, managers </a:t>
            </a:r>
            <a:r>
              <a:rPr lang="en-US" sz="2800" dirty="0">
                <a:solidFill>
                  <a:srgbClr val="2D3956"/>
                </a:solidFill>
                <a:latin typeface="Times New Roman" charset="0"/>
                <a:ea typeface="Times New Roman" charset="0"/>
                <a:cs typeface="Times New Roman" charset="0"/>
              </a:rPr>
              <a:t>with extensive professional and social networks have an advantage in that they are able to reach out to colleagues and friends to help them plug experience or knowledge gaps. </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922505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Feasibility </a:t>
            </a:r>
            <a:r>
              <a:rPr lang="en-US" sz="2800" b="1" dirty="0">
                <a:solidFill>
                  <a:schemeClr val="bg1"/>
                </a:solidFill>
                <a:latin typeface="Times New Roman" panose="02020603050405020304" pitchFamily="18" charset="0"/>
                <a:cs typeface="Times New Roman" panose="02020603050405020304" pitchFamily="18" charset="0"/>
              </a:rPr>
              <a:t>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539430"/>
          </a:xfrm>
          <a:prstGeom prst="rect">
            <a:avLst/>
          </a:prstGeom>
          <a:noFill/>
        </p:spPr>
        <p:txBody>
          <a:bodyPr wrap="square" rtlCol="0">
            <a:spAutoFit/>
          </a:bodyPr>
          <a:lstStyle/>
          <a:p>
            <a:pPr algn="just"/>
            <a:r>
              <a:rPr lang="en-US" sz="2800" b="1" dirty="0" smtClean="0">
                <a:solidFill>
                  <a:srgbClr val="2D3956"/>
                </a:solidFill>
                <a:latin typeface="Times New Roman" charset="0"/>
                <a:ea typeface="Times New Roman" charset="0"/>
                <a:cs typeface="Times New Roman" charset="0"/>
              </a:rPr>
              <a:t>Resource Sufficiency</a:t>
            </a: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Determining </a:t>
            </a:r>
            <a:r>
              <a:rPr lang="en-US" sz="2800" dirty="0">
                <a:solidFill>
                  <a:srgbClr val="2D3956"/>
                </a:solidFill>
                <a:latin typeface="Times New Roman" charset="0"/>
                <a:ea typeface="Times New Roman" charset="0"/>
                <a:cs typeface="Times New Roman" charset="0"/>
              </a:rPr>
              <a:t>whether the proposed venture has or is capable of obtaining sufficient resources to move forward.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The </a:t>
            </a:r>
            <a:r>
              <a:rPr lang="en-US" sz="2800" dirty="0">
                <a:solidFill>
                  <a:srgbClr val="2D3956"/>
                </a:solidFill>
                <a:latin typeface="Times New Roman" charset="0"/>
                <a:ea typeface="Times New Roman" charset="0"/>
                <a:cs typeface="Times New Roman" charset="0"/>
              </a:rPr>
              <a:t>focus in organizational feasibility analysis is on nonfinancial resources.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The </a:t>
            </a:r>
            <a:r>
              <a:rPr lang="en-US" sz="2800" dirty="0">
                <a:solidFill>
                  <a:srgbClr val="2D3956"/>
                </a:solidFill>
                <a:latin typeface="Times New Roman" charset="0"/>
                <a:ea typeface="Times New Roman" charset="0"/>
                <a:cs typeface="Times New Roman" charset="0"/>
              </a:rPr>
              <a:t>objective is to identify the most important nonfinancial resources and assess their availability.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smtClean="0">
                <a:solidFill>
                  <a:srgbClr val="2D3956"/>
                </a:solidFill>
                <a:latin typeface="Times New Roman" charset="0"/>
                <a:ea typeface="Times New Roman" charset="0"/>
                <a:cs typeface="Times New Roman" charset="0"/>
              </a:rPr>
              <a:t>Example: specialized skills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6041611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Feasibility </a:t>
            </a:r>
            <a:r>
              <a:rPr lang="en-US" sz="2800" b="1" dirty="0">
                <a:solidFill>
                  <a:schemeClr val="bg1"/>
                </a:solidFill>
                <a:latin typeface="Times New Roman" panose="02020603050405020304" pitchFamily="18" charset="0"/>
                <a:cs typeface="Times New Roman" panose="02020603050405020304" pitchFamily="18" charset="0"/>
              </a:rPr>
              <a:t>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24809" r="2172" b="4873"/>
          <a:stretch/>
        </p:blipFill>
        <p:spPr>
          <a:xfrm>
            <a:off x="4438543" y="1962943"/>
            <a:ext cx="6377677" cy="3913201"/>
          </a:xfrm>
          <a:prstGeom prst="rect">
            <a:avLst/>
          </a:prstGeom>
        </p:spPr>
      </p:pic>
      <p:sp>
        <p:nvSpPr>
          <p:cNvPr id="7" name="TextBox 6"/>
          <p:cNvSpPr txBox="1"/>
          <p:nvPr/>
        </p:nvSpPr>
        <p:spPr>
          <a:xfrm>
            <a:off x="1153149" y="2616366"/>
            <a:ext cx="2969146" cy="1569660"/>
          </a:xfrm>
          <a:prstGeom prst="rect">
            <a:avLst/>
          </a:prstGeom>
          <a:noFill/>
        </p:spPr>
        <p:txBody>
          <a:bodyPr wrap="square" rtlCol="0">
            <a:spAutoFit/>
          </a:bodyPr>
          <a:lstStyle/>
          <a:p>
            <a:r>
              <a:rPr lang="en-US" sz="2400" dirty="0" smtClean="0">
                <a:solidFill>
                  <a:srgbClr val="2D3956"/>
                </a:solidFill>
                <a:latin typeface="Times New Roman" charset="0"/>
                <a:ea typeface="Times New Roman" charset="0"/>
                <a:cs typeface="Times New Roman" charset="0"/>
              </a:rPr>
              <a:t>Types of nonfinancial resources that are critical to many start-ups’ success</a:t>
            </a:r>
            <a:endParaRPr lang="en-US" sz="2400" dirty="0">
              <a:solidFill>
                <a:srgbClr val="2D3956"/>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194646122"/>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2246769"/>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For feasibility analysis, a preliminary financial assessment is usually sufficient. The most important issues to consider at this stage are total start-up cash needed, financial performance of similar businesses, and the overall financial attractiveness of the proposed venture.</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1987715"/>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Total Start-Up Cash </a:t>
            </a:r>
            <a:r>
              <a:rPr lang="en-US" sz="2800" b="1" dirty="0" smtClean="0">
                <a:solidFill>
                  <a:srgbClr val="2D3956"/>
                </a:solidFill>
                <a:latin typeface="Times New Roman" charset="0"/>
                <a:ea typeface="Times New Roman" charset="0"/>
                <a:cs typeface="Times New Roman" charset="0"/>
              </a:rPr>
              <a:t>Needed</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actual budget should be prepared that lists all the anticipated capital purchases and operating expenses needed to get the business up and running</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Then, an explanation of where the money will come from should be provided. </a:t>
            </a:r>
            <a:endParaRPr lang="en-US" sz="2800"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After that, a reasonable plan should be stipulated to repay the money. </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643523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Financial Performance of Similar </a:t>
            </a:r>
            <a:r>
              <a:rPr lang="en-US" sz="2800" b="1" dirty="0" smtClean="0">
                <a:solidFill>
                  <a:srgbClr val="2D3956"/>
                </a:solidFill>
                <a:latin typeface="Times New Roman" charset="0"/>
                <a:ea typeface="Times New Roman" charset="0"/>
                <a:cs typeface="Times New Roman" charset="0"/>
              </a:rPr>
              <a:t>Businesses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second component of financial feasibility analysis is estimating a proposed start-up’s potential financial performance by comparing it to similar, already established businesses</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First, substantial archival data, which offers detailed financial reports on thousands of individual firms, is available online. The easiest data to obtain is on publicly traded firms through Hoovers or a similar source.</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8275848"/>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Financial Performance of Similar </a:t>
            </a:r>
            <a:r>
              <a:rPr lang="en-US" sz="2800" b="1" dirty="0" smtClean="0">
                <a:solidFill>
                  <a:srgbClr val="2D3956"/>
                </a:solidFill>
                <a:latin typeface="Times New Roman" charset="0"/>
                <a:ea typeface="Times New Roman" charset="0"/>
                <a:cs typeface="Times New Roman" charset="0"/>
              </a:rPr>
              <a:t>Businesses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challenge is to find the financial performance of small, more comparable firms. </a:t>
            </a:r>
            <a:endParaRPr lang="en-US" sz="2800" dirty="0" smtClean="0">
              <a:solidFill>
                <a:srgbClr val="2D3956"/>
              </a:solidFill>
              <a:latin typeface="Times New Roman" charset="0"/>
              <a:ea typeface="Times New Roman" charset="0"/>
              <a:cs typeface="Times New Roman" charset="0"/>
            </a:endParaRP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Several online tools can be used to provide data on the average sales and profitability for the firms in the industries they track</a:t>
            </a:r>
            <a:r>
              <a:rPr lang="en-US" sz="2800" dirty="0" smtClean="0">
                <a:solidFill>
                  <a:srgbClr val="2D3956"/>
                </a:solidFill>
                <a:latin typeface="Times New Roman" charset="0"/>
                <a:ea typeface="Times New Roman" charset="0"/>
                <a:cs typeface="Times New Roman" charset="0"/>
              </a:rPr>
              <a:t>.</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If a start-up entrepreneur identifies a business that is similar to the one to be started, and the business isn’t likely to be a direct competitor, it is perfectly acceptable to ask the owner or manager of the business to share sales and income data. </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6102284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09314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Overall Financial Attractiveness of the Proposed Venture </a:t>
            </a:r>
            <a:endParaRPr lang="en-US" sz="2800" b="1" dirty="0" smtClean="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number of other factors are associated with evaluating the financial attractiveness of a proposed venture. These evaluations are based primarily on a new venture’s projected sales and rate of return (or profitability</a:t>
            </a:r>
            <a:r>
              <a:rPr lang="en-US" sz="2800" dirty="0" smtClean="0">
                <a:solidFill>
                  <a:srgbClr val="2D3956"/>
                </a:solidFill>
                <a:latin typeface="Times New Roman" charset="0"/>
                <a:ea typeface="Times New Roman" charset="0"/>
                <a:cs typeface="Times New Roman" charset="0"/>
              </a:rPr>
              <a: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more precise estimation can be computed by preparing pro forma (or projected) financial statements, including one- to three-year </a:t>
            </a:r>
            <a:r>
              <a:rPr lang="en-US" sz="2800" dirty="0" smtClean="0">
                <a:solidFill>
                  <a:srgbClr val="2D3956"/>
                </a:solidFill>
                <a:latin typeface="Times New Roman" charset="0"/>
                <a:ea typeface="Times New Roman" charset="0"/>
                <a:cs typeface="Times New Roman" charset="0"/>
              </a:rPr>
              <a:t>projected statements </a:t>
            </a:r>
            <a:r>
              <a:rPr lang="en-US" sz="2800" dirty="0">
                <a:solidFill>
                  <a:srgbClr val="2D3956"/>
                </a:solidFill>
                <a:latin typeface="Times New Roman" charset="0"/>
                <a:ea typeface="Times New Roman" charset="0"/>
                <a:cs typeface="Times New Roman" charset="0"/>
              </a:rPr>
              <a:t>of cash flow, income statements, and balance </a:t>
            </a:r>
            <a:r>
              <a:rPr lang="en-US" sz="2800" dirty="0" smtClean="0">
                <a:solidFill>
                  <a:srgbClr val="2D3956"/>
                </a:solidFill>
                <a:latin typeface="Times New Roman" charset="0"/>
                <a:ea typeface="Times New Roman" charset="0"/>
                <a:cs typeface="Times New Roman" charset="0"/>
              </a:rPr>
              <a:t>sheets.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3095859"/>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818646"/>
            <a:ext cx="10541000" cy="954107"/>
          </a:xfrm>
          <a:prstGeom prst="rect">
            <a:avLst/>
          </a:prstGeom>
          <a:noFill/>
        </p:spPr>
        <p:txBody>
          <a:bodyPr wrap="square" rtlCol="0">
            <a:spAutoFit/>
          </a:bodyPr>
          <a:lstStyle/>
          <a:p>
            <a:pPr algn="ctr"/>
            <a:r>
              <a:rPr lang="en-US" sz="2800" dirty="0" smtClean="0">
                <a:solidFill>
                  <a:srgbClr val="2D3956"/>
                </a:solidFill>
                <a:latin typeface="Times New Roman" charset="0"/>
                <a:ea typeface="Times New Roman" charset="0"/>
                <a:cs typeface="Times New Roman" charset="0"/>
              </a:rPr>
              <a:t>If </a:t>
            </a:r>
            <a:r>
              <a:rPr lang="en-US" sz="2800" dirty="0">
                <a:solidFill>
                  <a:srgbClr val="2D3956"/>
                </a:solidFill>
                <a:latin typeface="Times New Roman" charset="0"/>
                <a:ea typeface="Times New Roman" charset="0"/>
                <a:cs typeface="Times New Roman" charset="0"/>
              </a:rPr>
              <a:t>a business idea </a:t>
            </a:r>
            <a:r>
              <a:rPr lang="en-US" sz="2800" dirty="0" smtClean="0">
                <a:solidFill>
                  <a:srgbClr val="2D3956"/>
                </a:solidFill>
                <a:latin typeface="Times New Roman" charset="0"/>
                <a:ea typeface="Times New Roman" charset="0"/>
                <a:cs typeface="Times New Roman" charset="0"/>
              </a:rPr>
              <a:t>gets through the feasibility </a:t>
            </a:r>
            <a:r>
              <a:rPr lang="en-US" sz="2800" dirty="0">
                <a:solidFill>
                  <a:srgbClr val="2D3956"/>
                </a:solidFill>
                <a:latin typeface="Times New Roman" charset="0"/>
                <a:ea typeface="Times New Roman" charset="0"/>
                <a:cs typeface="Times New Roman" charset="0"/>
              </a:rPr>
              <a:t>stage, the next step is to complete a business plan.</a:t>
            </a:r>
            <a:endParaRPr lang="en-US" sz="2800" dirty="0" smtClean="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8838598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timing>
    <p:tnLst>
      <p:par>
        <p:cTn id="1" dur="indefinite" restart="never" nodeType="tmRoot"/>
      </p:par>
    </p:tnLst>
  </p:timing>
  <p:extLst mod="1"/>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396"/>
    </mc:Choice>
    <mc:Fallback xmlns="">
      <p:transition spd="slow" advTm="22396"/>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12461</TotalTime>
  <Words>1412</Words>
  <Application>Microsoft Macintosh PowerPoint</Application>
  <PresentationFormat>Widescreen</PresentationFormat>
  <Paragraphs>214</Paragraphs>
  <Slides>28</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Calibri</vt:lpstr>
      <vt:lpstr>Calibri Light</vt:lpstr>
      <vt:lpstr>Roboto Light</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104</cp:revision>
  <cp:lastPrinted>2023-10-13T08:26:53Z</cp:lastPrinted>
  <dcterms:created xsi:type="dcterms:W3CDTF">2023-04-29T09:08:23Z</dcterms:created>
  <dcterms:modified xsi:type="dcterms:W3CDTF">2023-10-13T08:27:36Z</dcterms:modified>
</cp:coreProperties>
</file>