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80" r:id="rId2"/>
    <p:sldId id="256" r:id="rId3"/>
    <p:sldId id="503" r:id="rId4"/>
    <p:sldId id="504" r:id="rId5"/>
    <p:sldId id="496" r:id="rId6"/>
    <p:sldId id="498" r:id="rId7"/>
    <p:sldId id="505" r:id="rId8"/>
    <p:sldId id="506" r:id="rId9"/>
    <p:sldId id="499" r:id="rId10"/>
    <p:sldId id="494" r:id="rId11"/>
    <p:sldId id="495" r:id="rId12"/>
    <p:sldId id="500" r:id="rId13"/>
    <p:sldId id="507" r:id="rId14"/>
    <p:sldId id="508" r:id="rId15"/>
    <p:sldId id="509" r:id="rId16"/>
    <p:sldId id="510" r:id="rId17"/>
    <p:sldId id="511" r:id="rId18"/>
    <p:sldId id="501" r:id="rId19"/>
    <p:sldId id="502" r:id="rId20"/>
    <p:sldId id="512" r:id="rId21"/>
    <p:sldId id="513" r:id="rId22"/>
    <p:sldId id="514" r:id="rId23"/>
    <p:sldId id="493"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03"/>
            <p14:sldId id="504"/>
            <p14:sldId id="496"/>
            <p14:sldId id="498"/>
            <p14:sldId id="505"/>
            <p14:sldId id="506"/>
            <p14:sldId id="499"/>
            <p14:sldId id="494"/>
            <p14:sldId id="495"/>
            <p14:sldId id="500"/>
            <p14:sldId id="507"/>
            <p14:sldId id="508"/>
            <p14:sldId id="509"/>
            <p14:sldId id="510"/>
            <p14:sldId id="511"/>
            <p14:sldId id="501"/>
            <p14:sldId id="502"/>
            <p14:sldId id="512"/>
            <p14:sldId id="513"/>
            <p14:sldId id="514"/>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44494" y="4165831"/>
            <a:ext cx="3694041"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د. أسماء رويعي</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594528" cy="1446550"/>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مقرر قانون الخصوصية </a:t>
            </a:r>
          </a:p>
          <a:p>
            <a:pPr algn="ctr"/>
            <a:r>
              <a:rPr lang="ar-EG" sz="4400" b="1" dirty="0">
                <a:solidFill>
                  <a:srgbClr val="00B0F0"/>
                </a:solidFill>
                <a:latin typeface="Times New Roman" panose="02020603050405020304" pitchFamily="18" charset="0"/>
                <a:cs typeface="Times New Roman" panose="02020603050405020304" pitchFamily="18" charset="0"/>
              </a:rPr>
              <a:t>وحماية البيانات</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6261" y="6042025"/>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التعريفيه</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96270" y="4445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211921" y="3573168"/>
            <a:ext cx="2522447"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Law </a:t>
            </a:r>
            <a:r>
              <a:rPr lang="ar-EG" sz="2400">
                <a:solidFill>
                  <a:schemeClr val="bg1"/>
                </a:solidFill>
                <a:latin typeface="Times New Roman" panose="02020603050405020304" pitchFamily="18" charset="0"/>
                <a:cs typeface="Times New Roman" panose="02020603050405020304" pitchFamily="18" charset="0"/>
              </a:rPr>
              <a:t>621</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4"/>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1608" b="2084"/>
          <a:stretch/>
        </p:blipFill>
        <p:spPr bwMode="auto">
          <a:xfrm>
            <a:off x="0" y="1362372"/>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362950" y="3001641"/>
            <a:ext cx="2019804"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7040177" y="3199792"/>
            <a:ext cx="3227512" cy="584775"/>
          </a:xfrm>
          <a:prstGeom prst="rect">
            <a:avLst/>
          </a:prstGeom>
          <a:noFill/>
        </p:spPr>
        <p:txBody>
          <a:bodyPr wrap="square" rtlCol="0">
            <a:spAutoFit/>
          </a:bodyPr>
          <a:lstStyle/>
          <a:p>
            <a:pPr marL="457200" indent="-457200" algn="r" rtl="1">
              <a:buFont typeface="Arial" panose="020B0604020202020204" pitchFamily="34" charset="0"/>
              <a:buChar char="•"/>
            </a:pPr>
            <a:r>
              <a:rPr lang="ar-EG" sz="3200" b="1" dirty="0">
                <a:solidFill>
                  <a:schemeClr val="bg1"/>
                </a:solidFill>
                <a:latin typeface="Times New Roman" panose="02020603050405020304" pitchFamily="18" charset="0"/>
                <a:ea typeface="Times New Roman" panose="02020603050405020304" pitchFamily="18" charset="0"/>
              </a:rPr>
              <a:t>تمهيد</a:t>
            </a:r>
            <a:r>
              <a:rPr lang="ar-SA" sz="3200" b="1" dirty="0">
                <a:solidFill>
                  <a:schemeClr val="bg1"/>
                </a:solidFill>
                <a:latin typeface="Times New Roman" panose="02020603050405020304" pitchFamily="18" charset="0"/>
                <a:ea typeface="Times New Roman" panose="02020603050405020304" pitchFamily="18" charset="0"/>
              </a:rPr>
              <a:t>:</a:t>
            </a:r>
            <a:endParaRPr lang="en-US" sz="32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B53C6CC-348F-438B-B9BB-8082D88A989D}"/>
              </a:ext>
            </a:extLst>
          </p:cNvPr>
          <p:cNvPicPr>
            <a:picLocks noChangeAspect="1"/>
          </p:cNvPicPr>
          <p:nvPr/>
        </p:nvPicPr>
        <p:blipFill>
          <a:blip r:embed="rId3"/>
          <a:stretch>
            <a:fillRect/>
          </a:stretch>
        </p:blipFill>
        <p:spPr>
          <a:xfrm>
            <a:off x="1662538" y="2084569"/>
            <a:ext cx="7462411" cy="322824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6B53C6CC-348F-438B-B9BB-8082D88A989D}"/>
              </a:ext>
            </a:extLst>
          </p:cNvPr>
          <p:cNvPicPr>
            <a:picLocks noChangeAspect="1"/>
          </p:cNvPicPr>
          <p:nvPr/>
        </p:nvPicPr>
        <p:blipFill>
          <a:blip r:embed="rId2"/>
          <a:stretch>
            <a:fillRect/>
          </a:stretch>
        </p:blipFill>
        <p:spPr>
          <a:xfrm>
            <a:off x="1343025" y="1665713"/>
            <a:ext cx="8839704" cy="4046570"/>
          </a:xfrm>
          <a:prstGeom prst="rect">
            <a:avLst/>
          </a:prstGeom>
          <a:ln>
            <a:noFill/>
          </a:ln>
          <a:effectLst>
            <a:softEdge rad="11250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19527" y="2164363"/>
            <a:ext cx="7886700" cy="127536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819527" y="2263437"/>
            <a:ext cx="7848600" cy="1077218"/>
          </a:xfrm>
          <a:prstGeom prst="rect">
            <a:avLst/>
          </a:prstGeom>
          <a:noFill/>
        </p:spPr>
        <p:txBody>
          <a:bodyPr wrap="square" rtlCol="0">
            <a:spAutoFit/>
          </a:bodyPr>
          <a:lstStyle/>
          <a:p>
            <a:pPr algn="r" rtl="1"/>
            <a:r>
              <a:rPr lang="ar-SA" sz="3200" dirty="0">
                <a:solidFill>
                  <a:srgbClr val="000000"/>
                </a:solidFill>
                <a:ea typeface="Calibri" panose="020F0502020204030204" pitchFamily="34" charset="0"/>
                <a:cs typeface="Calibri" panose="020F0502020204030204" pitchFamily="34" charset="0"/>
              </a:rPr>
              <a:t> </a:t>
            </a:r>
            <a:r>
              <a:rPr lang="ar-SA" sz="3200" dirty="0">
                <a:solidFill>
                  <a:schemeClr val="bg1"/>
                </a:solidFill>
                <a:ea typeface="Calibri" panose="020F0502020204030204" pitchFamily="34" charset="0"/>
                <a:cs typeface="Calibri" panose="020F0502020204030204" pitchFamily="34" charset="0"/>
              </a:rPr>
              <a:t>وبالتالي فإن العدوان على الخصوصية يشكل وبشكل مباشر وفعال الاعتداء على كرامة الإنسان</a:t>
            </a:r>
            <a:r>
              <a:rPr lang="en-US" sz="3200" dirty="0">
                <a:solidFill>
                  <a:schemeClr val="bg1"/>
                </a:solidFill>
                <a:ea typeface="Calibri" panose="020F0502020204030204" pitchFamily="34" charset="0"/>
                <a:cs typeface="Calibri" panose="020F0502020204030204" pitchFamily="34" charset="0"/>
              </a:rPr>
              <a:t>.</a:t>
            </a:r>
            <a:r>
              <a:rPr lang="ar-SA" sz="3200" dirty="0">
                <a:solidFill>
                  <a:schemeClr val="bg1"/>
                </a:solidFill>
                <a:ea typeface="Calibri" panose="020F0502020204030204" pitchFamily="34" charset="0"/>
                <a:cs typeface="Calibri" panose="020F0502020204030204" pitchFamily="34" charset="0"/>
              </a:rPr>
              <a:t> </a:t>
            </a:r>
            <a:endParaRPr lang="en-US" sz="32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054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6B53C6CC-348F-438B-B9BB-8082D88A989D}"/>
              </a:ext>
            </a:extLst>
          </p:cNvPr>
          <p:cNvPicPr>
            <a:picLocks noChangeAspect="1"/>
          </p:cNvPicPr>
          <p:nvPr/>
        </p:nvPicPr>
        <p:blipFill>
          <a:blip r:embed="rId2"/>
          <a:stretch>
            <a:fillRect/>
          </a:stretch>
        </p:blipFill>
        <p:spPr>
          <a:xfrm>
            <a:off x="1238250" y="1665713"/>
            <a:ext cx="9277773" cy="4046570"/>
          </a:xfrm>
          <a:prstGeom prst="rect">
            <a:avLst/>
          </a:prstGeom>
          <a:ln>
            <a:noFill/>
          </a:ln>
          <a:effectLst>
            <a:softEdge rad="112500"/>
          </a:effec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19275" y="2182429"/>
            <a:ext cx="8536205" cy="266579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2095500" y="2182430"/>
            <a:ext cx="7848600" cy="2554545"/>
          </a:xfrm>
          <a:prstGeom prst="rect">
            <a:avLst/>
          </a:prstGeom>
          <a:noFill/>
        </p:spPr>
        <p:txBody>
          <a:bodyPr wrap="square" rtlCol="0">
            <a:spAutoFit/>
          </a:bodyPr>
          <a:lstStyle/>
          <a:p>
            <a:pPr algn="just" rtl="1"/>
            <a:r>
              <a:rPr lang="ar-SA" sz="3200" dirty="0">
                <a:solidFill>
                  <a:srgbClr val="000000"/>
                </a:solidFill>
                <a:ea typeface="Calibri" panose="020F0502020204030204" pitchFamily="34" charset="0"/>
                <a:cs typeface="Calibri" panose="020F0502020204030204" pitchFamily="34" charset="0"/>
              </a:rPr>
              <a:t>  </a:t>
            </a:r>
            <a:r>
              <a:rPr lang="ar-EG" sz="3200" dirty="0">
                <a:solidFill>
                  <a:srgbClr val="000000"/>
                </a:solidFill>
                <a:ea typeface="Calibri" panose="020F0502020204030204" pitchFamily="34" charset="0"/>
                <a:cs typeface="Calibri" panose="020F0502020204030204" pitchFamily="34" charset="0"/>
              </a:rPr>
              <a:t>  </a:t>
            </a:r>
            <a:r>
              <a:rPr lang="ar-SA" sz="3200" dirty="0">
                <a:solidFill>
                  <a:schemeClr val="bg1"/>
                </a:solidFill>
                <a:ea typeface="Calibri" panose="020F0502020204030204" pitchFamily="34" charset="0"/>
                <a:cs typeface="Calibri" panose="020F0502020204030204" pitchFamily="34" charset="0"/>
              </a:rPr>
              <a:t>وفي العصر الحديث أصبحت المعلومات عصب الحياة الاقتصادية، والسياسية والاجتماعية والعلمية وأصبح استخدام الحاسوب، والإنترنت من سمات بل وضرورات حسن التنظيم الإداري، أو التجاري، أو الثقافي سواء على مستوي روابط القانون العام أو روابط القانون الخاص</a:t>
            </a:r>
            <a:r>
              <a:rPr lang="ar-EG" sz="3200" dirty="0">
                <a:solidFill>
                  <a:schemeClr val="bg1"/>
                </a:solidFill>
                <a:ea typeface="Calibri" panose="020F0502020204030204" pitchFamily="34" charset="0"/>
                <a:cs typeface="Calibri" panose="020F0502020204030204" pitchFamily="34" charset="0"/>
              </a:rPr>
              <a:t>.</a:t>
            </a:r>
            <a:r>
              <a:rPr lang="ar-SA" sz="3200" dirty="0">
                <a:solidFill>
                  <a:schemeClr val="bg1"/>
                </a:solidFill>
                <a:ea typeface="Calibri" panose="020F0502020204030204" pitchFamily="34" charset="0"/>
                <a:cs typeface="Calibri" panose="020F0502020204030204" pitchFamily="34" charset="0"/>
              </a:rPr>
              <a:t> </a:t>
            </a:r>
            <a:endParaRPr lang="en-US" sz="32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3569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2052" name="Picture 4" descr="الجرائم والعقوبات في نظام حماية البيانات الشخصية">
            <a:extLst>
              <a:ext uri="{FF2B5EF4-FFF2-40B4-BE49-F238E27FC236}">
                <a16:creationId xmlns:a16="http://schemas.microsoft.com/office/drawing/2014/main" id="{19E54BA3-1548-4AD4-94E4-71336E0642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49" y="1684021"/>
            <a:ext cx="9010651" cy="3961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117295" y="3077841"/>
            <a:ext cx="3929618" cy="11791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2439307" y="3341422"/>
            <a:ext cx="3227512"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ea typeface="Times New Roman" panose="02020603050405020304" pitchFamily="18" charset="0"/>
              </a:rPr>
              <a:t>أولا</a:t>
            </a:r>
            <a:r>
              <a:rPr lang="ar-SA" sz="3600" b="1" dirty="0">
                <a:solidFill>
                  <a:schemeClr val="bg1"/>
                </a:solidFill>
                <a:latin typeface="Times New Roman" panose="02020603050405020304" pitchFamily="18" charset="0"/>
                <a:ea typeface="Times New Roman" panose="02020603050405020304" pitchFamily="18" charset="0"/>
              </a:rPr>
              <a:t>:</a:t>
            </a:r>
            <a:r>
              <a:rPr lang="ar-EG" sz="3600" b="1" dirty="0">
                <a:solidFill>
                  <a:schemeClr val="bg1"/>
                </a:solidFill>
                <a:latin typeface="Times New Roman" panose="02020603050405020304" pitchFamily="18" charset="0"/>
                <a:ea typeface="Times New Roman" panose="02020603050405020304" pitchFamily="18" charset="0"/>
              </a:rPr>
              <a:t> تأصيل المقرر:</a:t>
            </a:r>
            <a:endParaRPr lang="en-US" sz="36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0957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مال» تنفرد بنشر مقترحات لائحة قانون حماية البيانات الشخصية - جريدة المال">
            <a:extLst>
              <a:ext uri="{FF2B5EF4-FFF2-40B4-BE49-F238E27FC236}">
                <a16:creationId xmlns:a16="http://schemas.microsoft.com/office/drawing/2014/main" id="{0F7171FD-D1E5-4331-A4F7-5FAC3AEBAC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312" y="1691631"/>
            <a:ext cx="8791574" cy="3997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3"/>
          <a:stretch>
            <a:fillRect/>
          </a:stretch>
        </p:blipFill>
        <p:spPr>
          <a:xfrm>
            <a:off x="3902521" y="4172114"/>
            <a:ext cx="3843155" cy="1179725"/>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3739535" y="4395067"/>
            <a:ext cx="3937615" cy="76944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bg1"/>
                </a:solidFill>
                <a:effectLst/>
                <a:uLnTx/>
                <a:uFillTx/>
                <a:ea typeface="Times New Roman" panose="02020603050405020304" pitchFamily="18" charset="0"/>
                <a:cs typeface="Arial" panose="020B0604020202020204" pitchFamily="34" charset="0"/>
              </a:rPr>
              <a:t>ثانيا: أهمية المقرر:</a:t>
            </a:r>
            <a:endParaRPr kumimoji="0" lang="en-US" sz="4400" b="0" i="0" u="none" strike="noStrike" kern="1200" cap="none" spc="0" normalizeH="0" baseline="0" noProof="0" dirty="0">
              <a:ln>
                <a:noFill/>
              </a:ln>
              <a:solidFill>
                <a:schemeClr val="bg1"/>
              </a:solidFill>
              <a:effectLst/>
              <a:uLnTx/>
              <a:uFillTx/>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5527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مال» تنفرد بنشر مقترحات لائحة قانون حماية البيانات الشخصية - جريدة المال">
            <a:extLst>
              <a:ext uri="{FF2B5EF4-FFF2-40B4-BE49-F238E27FC236}">
                <a16:creationId xmlns:a16="http://schemas.microsoft.com/office/drawing/2014/main" id="{0F7171FD-D1E5-4331-A4F7-5FAC3AEBAC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312" y="1691631"/>
            <a:ext cx="8791574" cy="3997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3"/>
          <a:stretch>
            <a:fillRect/>
          </a:stretch>
        </p:blipFill>
        <p:spPr>
          <a:xfrm>
            <a:off x="1838765" y="3758527"/>
            <a:ext cx="7952935" cy="1631216"/>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962369" y="3669800"/>
            <a:ext cx="7705725" cy="1631216"/>
          </a:xfrm>
          <a:prstGeom prst="rect">
            <a:avLst/>
          </a:prstGeom>
          <a:noFill/>
        </p:spPr>
        <p:txBody>
          <a:bodyPr wrap="square" rtlCol="0">
            <a:spAutoFit/>
          </a:bodyPr>
          <a:lstStyle/>
          <a:p>
            <a:pPr lvl="0" algn="just" rtl="1">
              <a:defRPr/>
            </a:pPr>
            <a:r>
              <a:rPr lang="en-US" sz="4400" dirty="0">
                <a:solidFill>
                  <a:srgbClr val="000000"/>
                </a:solidFill>
                <a:latin typeface="Calibri" panose="020F0502020204030204" pitchFamily="34" charset="0"/>
                <a:ea typeface="Calibri" panose="020F0502020204030204" pitchFamily="34" charset="0"/>
              </a:rPr>
              <a:t> </a:t>
            </a:r>
            <a:r>
              <a:rPr lang="ar-SA" sz="2800" dirty="0">
                <a:solidFill>
                  <a:schemeClr val="bg1"/>
                </a:solidFill>
                <a:latin typeface="Calibri" panose="020F0502020204030204" pitchFamily="34" charset="0"/>
                <a:ea typeface="Calibri" panose="020F0502020204030204" pitchFamily="34" charset="0"/>
              </a:rPr>
              <a:t>وتبدو أهمية وضع تنظيم خاص لإقامة نظم المعلومات في أن الجهة القائمة علي الحاسوب ، إذ تحوز معلومات عن الأشخاص قد تتعلق بحياتهم الخاصة ، فإنه يخشي إساءة استعمالها . </a:t>
            </a:r>
            <a:endParaRPr kumimoji="0" lang="en-US" sz="2800" b="0" i="0" u="none" strike="noStrike" kern="1200" cap="none" spc="0" normalizeH="0" baseline="0" noProof="0" dirty="0">
              <a:ln>
                <a:noFill/>
              </a:ln>
              <a:solidFill>
                <a:schemeClr val="bg1"/>
              </a:solidFill>
              <a:effectLst/>
              <a:uLnTx/>
              <a:uFillTx/>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7623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مال» تنفرد بنشر مقترحات لائحة قانون حماية البيانات الشخصية - جريدة المال">
            <a:extLst>
              <a:ext uri="{FF2B5EF4-FFF2-40B4-BE49-F238E27FC236}">
                <a16:creationId xmlns:a16="http://schemas.microsoft.com/office/drawing/2014/main" id="{0F7171FD-D1E5-4331-A4F7-5FAC3AEBAC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312" y="1691631"/>
            <a:ext cx="8791574" cy="3997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3"/>
          <a:stretch>
            <a:fillRect/>
          </a:stretch>
        </p:blipFill>
        <p:spPr>
          <a:xfrm>
            <a:off x="1962369" y="3423579"/>
            <a:ext cx="7952935" cy="1877437"/>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972114" y="3337129"/>
            <a:ext cx="7734081" cy="1877437"/>
          </a:xfrm>
          <a:prstGeom prst="rect">
            <a:avLst/>
          </a:prstGeom>
          <a:noFill/>
        </p:spPr>
        <p:txBody>
          <a:bodyPr wrap="square" rtlCol="0">
            <a:spAutoFit/>
          </a:bodyPr>
          <a:lstStyle/>
          <a:p>
            <a:pPr lvl="0" algn="just" rtl="1">
              <a:defRPr/>
            </a:pPr>
            <a:r>
              <a:rPr kumimoji="0" lang="en-US" sz="4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 </a:t>
            </a:r>
            <a:r>
              <a:rPr lang="ar-SA" sz="28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rgbClr val="FF0000"/>
                </a:solidFill>
                <a:ea typeface="Times New Roman" panose="02020603050405020304" pitchFamily="18" charset="0"/>
                <a:cs typeface="Calibri" panose="020F0502020204030204" pitchFamily="34" charset="0"/>
              </a:rPr>
              <a:t>وبناء علي ما سبق ، فإن مقرر قانون الخصوصية وحماية البيانات  يعد بحق - أحد الم</a:t>
            </a:r>
            <a:r>
              <a:rPr lang="ar-EG" sz="2400" b="1" dirty="0">
                <a:solidFill>
                  <a:srgbClr val="FF0000"/>
                </a:solidFill>
                <a:ea typeface="Times New Roman" panose="02020603050405020304" pitchFamily="18" charset="0"/>
                <a:cs typeface="Calibri" panose="020F0502020204030204" pitchFamily="34" charset="0"/>
              </a:rPr>
              <a:t>قررات</a:t>
            </a:r>
            <a:r>
              <a:rPr lang="ar-SA" sz="2400" b="1" dirty="0">
                <a:solidFill>
                  <a:srgbClr val="FF0000"/>
                </a:solidFill>
                <a:ea typeface="Times New Roman" panose="02020603050405020304" pitchFamily="18" charset="0"/>
                <a:cs typeface="Calibri" panose="020F0502020204030204" pitchFamily="34" charset="0"/>
              </a:rPr>
              <a:t> الحديثة و الهامة والخطيرة التي تحتاج إلي عناية واهتمام بالغين من جانب الهيئات</a:t>
            </a:r>
            <a:r>
              <a:rPr lang="ar-EG" sz="2400" b="1" dirty="0">
                <a:solidFill>
                  <a:srgbClr val="FF0000"/>
                </a:solidFill>
                <a:ea typeface="Times New Roman" panose="02020603050405020304" pitchFamily="18" charset="0"/>
                <a:cs typeface="Calibri" panose="020F0502020204030204" pitchFamily="34" charset="0"/>
              </a:rPr>
              <a:t> التعليمية</a:t>
            </a:r>
            <a:r>
              <a:rPr lang="ar-SA" sz="2400" b="1" dirty="0">
                <a:solidFill>
                  <a:srgbClr val="FF0000"/>
                </a:solidFill>
                <a:ea typeface="Times New Roman" panose="02020603050405020304" pitchFamily="18" charset="0"/>
                <a:cs typeface="Calibri" panose="020F0502020204030204" pitchFamily="34" charset="0"/>
              </a:rPr>
              <a:t> </a:t>
            </a:r>
            <a:r>
              <a:rPr lang="ar-EG" sz="2400" b="1" dirty="0">
                <a:solidFill>
                  <a:srgbClr val="FF0000"/>
                </a:solidFill>
                <a:ea typeface="Times New Roman" panose="02020603050405020304" pitchFamily="18" charset="0"/>
                <a:cs typeface="Calibri" panose="020F0502020204030204" pitchFamily="34" charset="0"/>
              </a:rPr>
              <a:t>و</a:t>
            </a:r>
            <a:r>
              <a:rPr lang="ar-SA" sz="2400" b="1" dirty="0">
                <a:solidFill>
                  <a:srgbClr val="FF0000"/>
                </a:solidFill>
                <a:ea typeface="Times New Roman" panose="02020603050405020304" pitchFamily="18" charset="0"/>
                <a:cs typeface="Calibri" panose="020F0502020204030204" pitchFamily="34" charset="0"/>
              </a:rPr>
              <a:t>التشريعية والمؤسسات القانونية، سواء علي المستوي الدولي أو المحلي</a:t>
            </a:r>
            <a:r>
              <a:rPr lang="en-US" sz="2400" b="1" dirty="0">
                <a:solidFill>
                  <a:srgbClr val="FF0000"/>
                </a:solidFill>
                <a:ea typeface="Times New Roman" panose="02020603050405020304" pitchFamily="18" charset="0"/>
                <a:cs typeface="Calibri" panose="020F0502020204030204" pitchFamily="34" charset="0"/>
              </a:rPr>
              <a:t>.</a:t>
            </a:r>
            <a:endParaRPr kumimoji="0" lang="en-US" sz="2400" b="1" i="0" u="none" strike="noStrike" kern="1200" cap="none" spc="0" normalizeH="0" baseline="0" noProof="0" dirty="0">
              <a:ln>
                <a:noFill/>
              </a:ln>
              <a:solidFill>
                <a:prstClr val="white"/>
              </a:solidFill>
              <a:effectLst/>
              <a:uLnTx/>
              <a:uFillTx/>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1012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170" name="Picture 2" descr="كيفية إنشاء صور بالذكاء الاصطناعي مجاناً - موقع 24">
            <a:extLst>
              <a:ext uri="{FF2B5EF4-FFF2-40B4-BE49-F238E27FC236}">
                <a16:creationId xmlns:a16="http://schemas.microsoft.com/office/drawing/2014/main" id="{1ECEF40C-A06D-498C-B8A3-7805DA68BC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427" y="1821262"/>
            <a:ext cx="8803342" cy="37348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F8120B7-A653-45E4-9E63-272E93A02EF3}"/>
              </a:ext>
            </a:extLst>
          </p:cNvPr>
          <p:cNvPicPr>
            <a:picLocks noChangeAspect="1"/>
          </p:cNvPicPr>
          <p:nvPr/>
        </p:nvPicPr>
        <p:blipFill>
          <a:blip r:embed="rId3"/>
          <a:stretch>
            <a:fillRect/>
          </a:stretch>
        </p:blipFill>
        <p:spPr>
          <a:xfrm>
            <a:off x="5553267" y="2854961"/>
            <a:ext cx="4425463" cy="2317114"/>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5553267" y="3155864"/>
            <a:ext cx="4316819" cy="1815882"/>
          </a:xfrm>
          <a:prstGeom prst="rect">
            <a:avLst/>
          </a:prstGeom>
          <a:noFill/>
        </p:spPr>
        <p:txBody>
          <a:bodyPr wrap="square" rtlCol="0">
            <a:spAutoFit/>
          </a:bodyPr>
          <a:lstStyle/>
          <a:p>
            <a:pPr algn="just" rtl="1"/>
            <a:r>
              <a:rPr lang="ar-EG" sz="2800" b="1" dirty="0">
                <a:solidFill>
                  <a:schemeClr val="bg1"/>
                </a:solidFill>
                <a:latin typeface="Times New Roman" panose="02020603050405020304" pitchFamily="18" charset="0"/>
                <a:ea typeface="Times New Roman" panose="02020603050405020304" pitchFamily="18" charset="0"/>
              </a:rPr>
              <a:t>   </a:t>
            </a:r>
            <a:r>
              <a:rPr lang="ar-SA" sz="2800" b="1" dirty="0">
                <a:solidFill>
                  <a:schemeClr val="bg1"/>
                </a:solidFill>
                <a:latin typeface="Times New Roman" panose="02020603050405020304" pitchFamily="18" charset="0"/>
                <a:ea typeface="Times New Roman" panose="02020603050405020304" pitchFamily="18" charset="0"/>
              </a:rPr>
              <a:t>مثال تطبيقي عملي</a:t>
            </a:r>
            <a:r>
              <a:rPr lang="ar-EG" sz="2800" b="1" dirty="0">
                <a:solidFill>
                  <a:schemeClr val="bg1"/>
                </a:solidFill>
                <a:latin typeface="Times New Roman" panose="02020603050405020304" pitchFamily="18" charset="0"/>
                <a:ea typeface="Times New Roman" panose="02020603050405020304" pitchFamily="18" charset="0"/>
              </a:rPr>
              <a:t> علي أهمية المقرر</a:t>
            </a:r>
            <a:r>
              <a:rPr lang="ar-SA" sz="2800" b="1" dirty="0">
                <a:solidFill>
                  <a:schemeClr val="bg1"/>
                </a:solidFill>
                <a:latin typeface="Times New Roman" panose="02020603050405020304" pitchFamily="18" charset="0"/>
                <a:ea typeface="Times New Roman" panose="02020603050405020304" pitchFamily="18" charset="0"/>
              </a:rPr>
              <a:t> من خلال فيديو توضيحي مستخدم فيه تقنية الذكاء الإصطناعي </a:t>
            </a:r>
            <a:r>
              <a:rPr lang="ar-EG" sz="2800" b="1" dirty="0">
                <a:solidFill>
                  <a:schemeClr val="bg1"/>
                </a:solidFill>
                <a:latin typeface="Times New Roman" panose="02020603050405020304" pitchFamily="18" charset="0"/>
                <a:ea typeface="Times New Roman" panose="02020603050405020304" pitchFamily="18" charset="0"/>
              </a:rPr>
              <a:t>:</a:t>
            </a:r>
            <a:endParaRPr lang="en-US" sz="28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021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AD8C04B-5599-4F34-AD8A-97DF2D2D0D93}"/>
              </a:ext>
            </a:extLst>
          </p:cNvPr>
          <p:cNvPicPr>
            <a:picLocks noChangeAspect="1"/>
          </p:cNvPicPr>
          <p:nvPr/>
        </p:nvPicPr>
        <p:blipFill>
          <a:blip r:embed="rId5"/>
          <a:stretch>
            <a:fillRect/>
          </a:stretch>
        </p:blipFill>
        <p:spPr>
          <a:xfrm>
            <a:off x="896481" y="1448457"/>
            <a:ext cx="10666869" cy="4952308"/>
          </a:xfrm>
          <a:prstGeom prst="rect">
            <a:avLst/>
          </a:prstGeom>
          <a:ln>
            <a:noFill/>
          </a:ln>
          <a:effectLst>
            <a:softEdge rad="112500"/>
          </a:effectLst>
        </p:spPr>
      </p:pic>
      <p:pic>
        <p:nvPicPr>
          <p:cNvPr id="2" name="الفيديو المستخدم">
            <a:hlinkClick r:id="" action="ppaction://media"/>
            <a:extLst>
              <a:ext uri="{FF2B5EF4-FFF2-40B4-BE49-F238E27FC236}">
                <a16:creationId xmlns:a16="http://schemas.microsoft.com/office/drawing/2014/main" id="{919587BC-3567-4F9D-99F1-CDFE537EA946}"/>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7401448" y="1558101"/>
            <a:ext cx="3684521" cy="4733020"/>
          </a:xfrm>
          <a:prstGeom prst="ellipse">
            <a:avLst/>
          </a:prstGeom>
          <a:ln>
            <a:noFill/>
          </a:ln>
          <a:effectLst>
            <a:softEdge rad="112500"/>
          </a:effectLst>
        </p:spPr>
      </p:pic>
    </p:spTree>
    <p:extLst>
      <p:ext uri="{BB962C8B-B14F-4D97-AF65-F5344CB8AC3E}">
        <p14:creationId xmlns:p14="http://schemas.microsoft.com/office/powerpoint/2010/main" val="296362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6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Lovepik- صورة JPG-500513245 id خلاق بحث - صور حماية البيانات ...">
            <a:extLst>
              <a:ext uri="{FF2B5EF4-FFF2-40B4-BE49-F238E27FC236}">
                <a16:creationId xmlns:a16="http://schemas.microsoft.com/office/drawing/2014/main" id="{94E962E6-B021-4CE7-8AEA-EA65DC91AD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899" y="1666875"/>
            <a:ext cx="8943975" cy="39782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5709920" y="3931778"/>
            <a:ext cx="4451861"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09920" y="4129927"/>
            <a:ext cx="4217605" cy="584775"/>
          </a:xfrm>
          <a:prstGeom prst="rect">
            <a:avLst/>
          </a:prstGeom>
          <a:noFill/>
        </p:spPr>
        <p:txBody>
          <a:bodyPr wrap="square" rtlCol="0">
            <a:spAutoFit/>
          </a:bodyPr>
          <a:lstStyle/>
          <a:p>
            <a:pPr algn="just" rtl="1"/>
            <a:r>
              <a:rPr lang="ar-EG" sz="3200" b="1" dirty="0">
                <a:solidFill>
                  <a:schemeClr val="bg1"/>
                </a:solidFill>
                <a:latin typeface="Times New Roman" panose="02020603050405020304" pitchFamily="18" charset="0"/>
                <a:ea typeface="Times New Roman" panose="02020603050405020304" pitchFamily="18" charset="0"/>
              </a:rPr>
              <a:t>ثالثا : </a:t>
            </a:r>
            <a:r>
              <a:rPr lang="ar-SA" sz="3200" b="1" dirty="0">
                <a:solidFill>
                  <a:schemeClr val="bg1"/>
                </a:solidFill>
                <a:latin typeface="Times New Roman" panose="02020603050405020304" pitchFamily="18" charset="0"/>
                <a:ea typeface="Times New Roman" panose="02020603050405020304" pitchFamily="18" charset="0"/>
              </a:rPr>
              <a:t>أهداف دراسة المقرر:</a:t>
            </a:r>
            <a:endParaRPr lang="en-US" sz="3200" dirty="0">
              <a:solidFill>
                <a:schemeClr val="bg1"/>
              </a:solidFill>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5241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0320" y="1704582"/>
            <a:ext cx="9357360" cy="39405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600540" y="3166553"/>
            <a:ext cx="4990920"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38880" y="3364291"/>
            <a:ext cx="4217605"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white"/>
                </a:solidFill>
                <a:latin typeface="Times New Roman" panose="02020603050405020304" pitchFamily="18" charset="0"/>
                <a:ea typeface="Times New Roman" panose="02020603050405020304" pitchFamily="18" charset="0"/>
                <a:cs typeface="Arial" panose="020B0604020202020204" pitchFamily="34" charset="0"/>
              </a:rPr>
              <a:t>رابعا : موضوعات المقرر:</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7721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0320" y="1704582"/>
            <a:ext cx="9357360" cy="39405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314700" y="3170405"/>
            <a:ext cx="4975563"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944376" y="3429000"/>
            <a:ext cx="5262245" cy="593304"/>
          </a:xfrm>
          <a:prstGeom prst="rect">
            <a:avLst/>
          </a:prstGeom>
          <a:noFill/>
        </p:spPr>
        <p:txBody>
          <a:bodyPr wrap="square" rtlCol="0">
            <a:spAutoFit/>
          </a:bodyPr>
          <a:lstStyle/>
          <a:p>
            <a:pPr marL="342900" marR="0" lvl="0" indent="-342900" algn="just" rtl="1">
              <a:lnSpc>
                <a:spcPct val="107000"/>
              </a:lnSpc>
              <a:spcBef>
                <a:spcPts val="0"/>
              </a:spcBef>
              <a:spcAft>
                <a:spcPts val="800"/>
              </a:spcAft>
              <a:buFont typeface="Wingdings" panose="05000000000000000000" pitchFamily="2" charset="2"/>
              <a:buChar char=""/>
            </a:pPr>
            <a:r>
              <a:rPr lang="ar-SA" sz="32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مدي إقرار الحق في الخصوصية</a:t>
            </a:r>
            <a:r>
              <a:rPr lang="en-US" sz="32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0571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2117" y="1747238"/>
            <a:ext cx="9357360" cy="39405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428017" y="3226988"/>
            <a:ext cx="4975563"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944376" y="3429000"/>
            <a:ext cx="5262245" cy="1165384"/>
          </a:xfrm>
          <a:prstGeom prst="rect">
            <a:avLst/>
          </a:prstGeom>
          <a:noFill/>
        </p:spPr>
        <p:txBody>
          <a:bodyPr wrap="square" rtlCol="0">
            <a:spAutoFit/>
          </a:bodyPr>
          <a:lstStyle/>
          <a:p>
            <a:pPr marL="342900" marR="0" lvl="0" indent="-342900" algn="just" rtl="1">
              <a:lnSpc>
                <a:spcPct val="107000"/>
              </a:lnSpc>
              <a:spcBef>
                <a:spcPts val="0"/>
              </a:spcBef>
              <a:spcAft>
                <a:spcPts val="800"/>
              </a:spcAft>
              <a:buFont typeface="Wingdings" panose="05000000000000000000" pitchFamily="2" charset="2"/>
              <a:buChar char=""/>
            </a:pPr>
            <a:r>
              <a:rPr lang="ar-SA" sz="36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ماهية الحق في الخصوصية:</a:t>
            </a:r>
            <a:endParaRPr lang="en-US" sz="3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1711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2117" y="1747238"/>
            <a:ext cx="9357360" cy="39405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619584" y="3193285"/>
            <a:ext cx="4975563"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281980" y="3424724"/>
            <a:ext cx="5262245" cy="1033616"/>
          </a:xfrm>
          <a:prstGeom prst="rect">
            <a:avLst/>
          </a:prstGeom>
          <a:noFill/>
        </p:spPr>
        <p:txBody>
          <a:bodyPr wrap="square" rtlCol="0">
            <a:spAutoFit/>
          </a:bodyPr>
          <a:lstStyle/>
          <a:p>
            <a:pPr marL="342900" lvl="0" indent="-342900" algn="just" rtl="1">
              <a:lnSpc>
                <a:spcPct val="107000"/>
              </a:lnSpc>
              <a:spcAft>
                <a:spcPts val="800"/>
              </a:spcAft>
              <a:buFont typeface="Wingdings" panose="05000000000000000000" pitchFamily="2" charset="2"/>
              <a:buChar char=""/>
            </a:pPr>
            <a:r>
              <a:rPr lang="ar-SA" sz="2800" b="1" dirty="0">
                <a:solidFill>
                  <a:srgbClr val="000000"/>
                </a:solidFill>
                <a:ea typeface="Calibri" panose="020F0502020204030204" pitchFamily="34" charset="0"/>
                <a:cs typeface="Times New Roman" panose="02020603050405020304" pitchFamily="18" charset="0"/>
              </a:rPr>
              <a:t>الطبيعة القانونية للحق في الخصوصية:</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just"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2775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2117" y="1747238"/>
            <a:ext cx="9357360" cy="39405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923606" y="3193285"/>
            <a:ext cx="3775497"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281980" y="3424724"/>
            <a:ext cx="5262245" cy="1033616"/>
          </a:xfrm>
          <a:prstGeom prst="rect">
            <a:avLst/>
          </a:prstGeom>
          <a:noFill/>
        </p:spPr>
        <p:txBody>
          <a:bodyPr wrap="square" rtlCol="0">
            <a:spAutoFit/>
          </a:bodyPr>
          <a:lstStyle/>
          <a:p>
            <a:pPr marL="1257300" lvl="2" indent="-342900" algn="just" rtl="1">
              <a:lnSpc>
                <a:spcPct val="107000"/>
              </a:lnSpc>
              <a:spcAft>
                <a:spcPts val="800"/>
              </a:spcAft>
              <a:buFont typeface="Wingdings" panose="05000000000000000000" pitchFamily="2" charset="2"/>
              <a:buChar char=""/>
            </a:pPr>
            <a:r>
              <a:rPr lang="ar-EG" sz="2800" b="1" dirty="0">
                <a:solidFill>
                  <a:srgbClr val="000000"/>
                </a:solidFill>
                <a:ea typeface="Calibri" panose="020F0502020204030204" pitchFamily="34" charset="0"/>
                <a:cs typeface="Times New Roman" panose="02020603050405020304" pitchFamily="18" charset="0"/>
              </a:rPr>
              <a:t>ما هية البيانات الشخصية</a:t>
            </a:r>
            <a:r>
              <a:rPr lang="ar-SA" sz="2800" b="1" dirty="0">
                <a:solidFill>
                  <a:srgbClr val="000000"/>
                </a:solidFill>
                <a:ea typeface="Calibri" panose="020F0502020204030204" pitchFamily="34" charset="0"/>
                <a:cs typeface="Times New Roman" panose="02020603050405020304" pitchFamily="18" charset="0"/>
              </a:rPr>
              <a:t>:</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just"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233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2" y="1280017"/>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تعرف على أنواع الأمن الإلكتروني - بوابة المعلومات">
            <a:extLst>
              <a:ext uri="{FF2B5EF4-FFF2-40B4-BE49-F238E27FC236}">
                <a16:creationId xmlns:a16="http://schemas.microsoft.com/office/drawing/2014/main" id="{DD03E03E-D308-4824-9A09-C5C3A9364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49" y="1005164"/>
            <a:ext cx="10658476" cy="5719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152650" y="1170276"/>
            <a:ext cx="8197829" cy="54305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02030" y="1333779"/>
            <a:ext cx="7844926" cy="4909486"/>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أثر التكنولوجيا الحديثة علي الخصوصية المعلوماتية.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أثر بنوك المعلومات علي الخصوصية المعلوماتية .</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en-US" sz="2400" b="1" dirty="0">
                <a:solidFill>
                  <a:srgbClr val="000000"/>
                </a:solidFill>
                <a:ea typeface="Calibri" panose="020F0502020204030204" pitchFamily="34" charset="0"/>
                <a:cs typeface="Arial" panose="020B0604020202020204" pitchFamily="34" charset="0"/>
              </a:rPr>
              <a:t> </a:t>
            </a:r>
            <a:r>
              <a:rPr lang="ar-SA" sz="2400" b="1" dirty="0">
                <a:solidFill>
                  <a:srgbClr val="000000"/>
                </a:solidFill>
                <a:ea typeface="Calibri" panose="020F0502020204030204" pitchFamily="34" charset="0"/>
              </a:rPr>
              <a:t>مبادئ حماية الخصوصية المعلوماتية.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Times New Roman" panose="02020603050405020304" pitchFamily="18" charset="0"/>
              <a:buChar char="-"/>
            </a:pPr>
            <a:r>
              <a:rPr lang="ar-SA" sz="2400" b="1" dirty="0">
                <a:solidFill>
                  <a:srgbClr val="000000"/>
                </a:solidFill>
                <a:ea typeface="Calibri" panose="020F0502020204030204" pitchFamily="34" charset="0"/>
                <a:cs typeface="Times New Roman" panose="02020603050405020304" pitchFamily="18" charset="0"/>
              </a:rPr>
              <a:t>حظر تخزين بعض أنواع المعلومات الشخصية.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Times New Roman" panose="02020603050405020304" pitchFamily="18" charset="0"/>
              <a:buChar char="-"/>
            </a:pPr>
            <a:r>
              <a:rPr lang="ar-SA" sz="2400" b="1" dirty="0">
                <a:solidFill>
                  <a:srgbClr val="000000"/>
                </a:solidFill>
                <a:ea typeface="Calibri" panose="020F0502020204030204" pitchFamily="34" charset="0"/>
                <a:cs typeface="Times New Roman" panose="02020603050405020304" pitchFamily="18" charset="0"/>
              </a:rPr>
              <a:t>مبادئ تخزين ومعالجة المعلومات الشخصية.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Times New Roman" panose="02020603050405020304" pitchFamily="18" charset="0"/>
              <a:buChar char="-"/>
            </a:pPr>
            <a:r>
              <a:rPr lang="ar-SA" sz="2400" b="1" dirty="0">
                <a:solidFill>
                  <a:srgbClr val="000000"/>
                </a:solidFill>
                <a:ea typeface="Calibri" panose="020F0502020204030204" pitchFamily="34" charset="0"/>
                <a:cs typeface="Times New Roman" panose="02020603050405020304" pitchFamily="18" charset="0"/>
              </a:rPr>
              <a:t>حقوق الشخص الذي سجلت المعلومات الشخصية المتعلقة به.</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الحماية الدولية للحق في الخصوصية المعلوماتية.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الحماية الإدارية للحق في الخصوصية المعلوماتية.</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الحماية الدستورية والجنائية للخصوصية المعلوماتية في البيئة الغربية .</a:t>
            </a:r>
            <a:endParaRPr lang="en-US" sz="2400" b="1" dirty="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Wingdings" panose="05000000000000000000" pitchFamily="2" charset="2"/>
              <a:buChar char=""/>
            </a:pPr>
            <a:r>
              <a:rPr lang="ar-SA" sz="2400" b="1" dirty="0">
                <a:solidFill>
                  <a:srgbClr val="000000"/>
                </a:solidFill>
                <a:ea typeface="Calibri" panose="020F0502020204030204" pitchFamily="34" charset="0"/>
                <a:cs typeface="Times New Roman" panose="02020603050405020304" pitchFamily="18" charset="0"/>
              </a:rPr>
              <a:t>الحماية الدستورية و الجنائية للخصوصية المعلوماتية في البيئة العربية. </a:t>
            </a:r>
            <a:endParaRPr lang="en-US" sz="2400" b="1" dirty="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8886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كيفية كتابة قائمة المراجع - YouTube">
            <a:extLst>
              <a:ext uri="{FF2B5EF4-FFF2-40B4-BE49-F238E27FC236}">
                <a16:creationId xmlns:a16="http://schemas.microsoft.com/office/drawing/2014/main" id="{B0F6CC5E-FFD1-4698-A15D-42A03FF81D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159" y="1455419"/>
            <a:ext cx="10381342" cy="5395437"/>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023401" y="2600049"/>
            <a:ext cx="2896801"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5920" y="2703962"/>
            <a:ext cx="4217605"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white"/>
                </a:solidFill>
                <a:latin typeface="Times New Roman" panose="02020603050405020304" pitchFamily="18" charset="0"/>
                <a:ea typeface="Times New Roman" panose="02020603050405020304" pitchFamily="18" charset="0"/>
                <a:cs typeface="Arial" panose="020B0604020202020204" pitchFamily="34" charset="0"/>
              </a:rPr>
              <a:t>خامسا</a:t>
            </a: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 : المراجع :</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769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A6B94E2A-89FF-41B3-9932-3DD9625CD3E7}"/>
              </a:ext>
            </a:extLst>
          </p:cNvPr>
          <p:cNvPicPr>
            <a:picLocks noChangeAspect="1"/>
          </p:cNvPicPr>
          <p:nvPr/>
        </p:nvPicPr>
        <p:blipFill rotWithShape="1">
          <a:blip r:embed="rId3"/>
          <a:srcRect l="15883" t="10325" r="17941" b="11710"/>
          <a:stretch/>
        </p:blipFill>
        <p:spPr>
          <a:xfrm>
            <a:off x="2934308" y="320040"/>
            <a:ext cx="5713784" cy="6080726"/>
          </a:xfrm>
          <a:prstGeom prst="rect">
            <a:avLst/>
          </a:prstGeom>
        </p:spPr>
      </p:pic>
    </p:spTree>
    <p:extLst>
      <p:ext uri="{BB962C8B-B14F-4D97-AF65-F5344CB8AC3E}">
        <p14:creationId xmlns:p14="http://schemas.microsoft.com/office/powerpoint/2010/main" val="3455823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6" name="Picture 4" descr="ما هي وسائل حماية البيانات والمعلومات - موضوع">
            <a:extLst>
              <a:ext uri="{FF2B5EF4-FFF2-40B4-BE49-F238E27FC236}">
                <a16:creationId xmlns:a16="http://schemas.microsoft.com/office/drawing/2014/main" id="{0C73C48D-B26E-464E-9188-A5C0CA8974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550" y="1700893"/>
            <a:ext cx="9248775" cy="3944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088915" y="4455019"/>
            <a:ext cx="3775497"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253983" y="4633887"/>
            <a:ext cx="3445360" cy="523220"/>
          </a:xfrm>
          <a:prstGeom prst="rect">
            <a:avLst/>
          </a:prstGeom>
          <a:noFill/>
        </p:spPr>
        <p:txBody>
          <a:bodyPr wrap="square" rtlCol="0">
            <a:spAutoFit/>
          </a:bodyPr>
          <a:lstStyle/>
          <a:p>
            <a:pPr rtl="1"/>
            <a:r>
              <a:rPr lang="ar-EG" sz="2800" b="1" dirty="0">
                <a:solidFill>
                  <a:schemeClr val="bg1"/>
                </a:solidFill>
              </a:rPr>
              <a:t>سادسا : مخرجات المقرر :</a:t>
            </a:r>
            <a:endParaRPr lang="en-US" sz="2800" dirty="0">
              <a:solidFill>
                <a:schemeClr val="bg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65129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100" name="Picture 4" descr="قالب اختبار الكتروني قابل للتعديل - آفاق علمية وتربوية">
            <a:extLst>
              <a:ext uri="{FF2B5EF4-FFF2-40B4-BE49-F238E27FC236}">
                <a16:creationId xmlns:a16="http://schemas.microsoft.com/office/drawing/2014/main" id="{DCD6448D-4028-44A6-A08D-85386F0770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678" y="1698870"/>
            <a:ext cx="9026347" cy="3946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673995" y="2249128"/>
            <a:ext cx="2513985"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56528" y="2478055"/>
            <a:ext cx="2348917" cy="523220"/>
          </a:xfrm>
          <a:prstGeom prst="rect">
            <a:avLst/>
          </a:prstGeom>
          <a:noFill/>
        </p:spPr>
        <p:txBody>
          <a:bodyPr wrap="square" rtlCol="0">
            <a:spAutoFit/>
          </a:bodyPr>
          <a:lstStyle/>
          <a:p>
            <a:pPr rtl="1"/>
            <a:r>
              <a:rPr lang="ar-EG" sz="2800" b="1" dirty="0">
                <a:solidFill>
                  <a:schemeClr val="bg1"/>
                </a:solidFill>
              </a:rPr>
              <a:t>سابعا : الإختبار :</a:t>
            </a:r>
            <a:endParaRPr lang="en-US" sz="2800" dirty="0">
              <a:solidFill>
                <a:schemeClr val="bg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045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076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34841"/>
            <a:ext cx="9561049" cy="42979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https://i2.wp.com/rjeem.com/wp-content/uploads/2020/09/%D8%A7%D9%84%D8%AA%D8%B9%D9%84%D9%8A%D9%85-%D8%B9%D9%86-%D8%A8%D8%B9%D8%AF.jpg?fit=926%2C617&amp;ssl=1">
            <a:extLst>
              <a:ext uri="{FF2B5EF4-FFF2-40B4-BE49-F238E27FC236}">
                <a16:creationId xmlns:a16="http://schemas.microsoft.com/office/drawing/2014/main" id="{71F7CDAF-EF72-45FB-909D-CB4D3A9C96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678" y="1614178"/>
            <a:ext cx="9108709" cy="4119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358732" y="3040414"/>
            <a:ext cx="3184130" cy="77855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90486" y="3175636"/>
            <a:ext cx="2920622" cy="52322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ar-EG" sz="2800" b="1" dirty="0">
                <a:solidFill>
                  <a:prstClr val="white"/>
                </a:solidFill>
                <a:latin typeface="Calibri" panose="020F0502020204030204"/>
                <a:cs typeface="Arial" panose="020B0604020202020204" pitchFamily="34" charset="0"/>
              </a:rPr>
              <a:t>ث</a:t>
            </a:r>
            <a:r>
              <a:rPr kumimoji="0" lang="ar-EG" sz="2800" b="1" i="0" u="none" strike="noStrike" kern="1200" cap="none" spc="0" normalizeH="0" baseline="0" noProof="0">
                <a:ln>
                  <a:noFill/>
                </a:ln>
                <a:solidFill>
                  <a:prstClr val="white"/>
                </a:solidFill>
                <a:effectLst/>
                <a:uLnTx/>
                <a:uFillTx/>
                <a:latin typeface="Calibri" panose="020F0502020204030204"/>
                <a:ea typeface="+mn-ea"/>
                <a:cs typeface="Arial" panose="020B0604020202020204" pitchFamily="34" charset="0"/>
              </a:rPr>
              <a:t>امنا </a:t>
            </a: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a:t>
            </a:r>
            <a:r>
              <a:rPr lang="ar-EG" sz="2800" b="1" dirty="0">
                <a:solidFill>
                  <a:prstClr val="white"/>
                </a:solidFill>
                <a:latin typeface="Calibri" panose="020F0502020204030204"/>
                <a:cs typeface="Arial" panose="020B0604020202020204" pitchFamily="34" charset="0"/>
              </a:rPr>
              <a:t>حلقات النقاش</a:t>
            </a: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1049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4"/>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لتعريفية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98995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إمكانية حماية المعلومات - موضوع">
            <a:extLst>
              <a:ext uri="{FF2B5EF4-FFF2-40B4-BE49-F238E27FC236}">
                <a16:creationId xmlns:a16="http://schemas.microsoft.com/office/drawing/2014/main" id="{6DFDE986-76C7-43F7-B288-814E91A319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757" y="1413493"/>
            <a:ext cx="9048485" cy="43088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الجرائم والعقوبات في نظام حماية البيانات الشخصية">
            <a:extLst>
              <a:ext uri="{FF2B5EF4-FFF2-40B4-BE49-F238E27FC236}">
                <a16:creationId xmlns:a16="http://schemas.microsoft.com/office/drawing/2014/main" id="{D3A55BB6-04DD-4311-AF70-3D50C308F85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626856" y="1300703"/>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الجرائم والعقوبات في نظام حماية البيانات الشخصية">
            <a:extLst>
              <a:ext uri="{FF2B5EF4-FFF2-40B4-BE49-F238E27FC236}">
                <a16:creationId xmlns:a16="http://schemas.microsoft.com/office/drawing/2014/main" id="{DC17CD6B-2714-4F0E-A008-ABC3EA5DD26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8283241" y="1355395"/>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1637</TotalTime>
  <Words>430</Words>
  <Application>Microsoft Office PowerPoint</Application>
  <PresentationFormat>Widescreen</PresentationFormat>
  <Paragraphs>60</Paragraphs>
  <Slides>24</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77</cp:revision>
  <dcterms:created xsi:type="dcterms:W3CDTF">2023-04-29T09:08:23Z</dcterms:created>
  <dcterms:modified xsi:type="dcterms:W3CDTF">2023-09-25T11:44:13Z</dcterms:modified>
</cp:coreProperties>
</file>