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9"/>
  </p:notesMasterIdLst>
  <p:sldIdLst>
    <p:sldId id="256" r:id="rId2"/>
    <p:sldId id="259" r:id="rId3"/>
    <p:sldId id="269" r:id="rId4"/>
    <p:sldId id="354" r:id="rId5"/>
    <p:sldId id="356" r:id="rId6"/>
    <p:sldId id="303" r:id="rId7"/>
    <p:sldId id="291" r:id="rId8"/>
    <p:sldId id="352" r:id="rId9"/>
    <p:sldId id="357" r:id="rId10"/>
    <p:sldId id="349" r:id="rId11"/>
    <p:sldId id="353" r:id="rId12"/>
    <p:sldId id="355" r:id="rId13"/>
    <p:sldId id="270" r:id="rId14"/>
    <p:sldId id="351" r:id="rId15"/>
    <p:sldId id="350" r:id="rId16"/>
    <p:sldId id="358" r:id="rId17"/>
    <p:sldId id="359" r:id="rId18"/>
    <p:sldId id="261" r:id="rId19"/>
    <p:sldId id="305" r:id="rId20"/>
    <p:sldId id="304" r:id="rId21"/>
    <p:sldId id="306" r:id="rId22"/>
    <p:sldId id="307" r:id="rId23"/>
    <p:sldId id="325" r:id="rId24"/>
    <p:sldId id="326" r:id="rId25"/>
    <p:sldId id="308" r:id="rId26"/>
    <p:sldId id="310" r:id="rId27"/>
    <p:sldId id="327" r:id="rId28"/>
    <p:sldId id="332" r:id="rId29"/>
    <p:sldId id="336" r:id="rId30"/>
    <p:sldId id="333" r:id="rId31"/>
    <p:sldId id="337" r:id="rId32"/>
    <p:sldId id="334" r:id="rId33"/>
    <p:sldId id="341" r:id="rId34"/>
    <p:sldId id="311" r:id="rId35"/>
    <p:sldId id="312" r:id="rId36"/>
    <p:sldId id="342" r:id="rId37"/>
    <p:sldId id="262" r:id="rId3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1" autoAdjust="0"/>
    <p:restoredTop sz="94660"/>
  </p:normalViewPr>
  <p:slideViewPr>
    <p:cSldViewPr snapToGrid="0">
      <p:cViewPr varScale="1">
        <p:scale>
          <a:sx n="69" d="100"/>
          <a:sy n="69" d="100"/>
        </p:scale>
        <p:origin x="488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3AC2A1-E464-4994-ABE8-1247D6A5DEA4}" type="datetimeFigureOut">
              <a:rPr lang="en-US" smtClean="0"/>
              <a:t>1/21/2023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41B2DD-03F0-4084-9842-FA42E4F3E8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10083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B21EF-2027-4F17-8C6B-1AD4B7AC3C77}" type="datetime1">
              <a:rPr lang="en-US" smtClean="0"/>
              <a:t>1/21/2023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ED48B-7009-4349-A9F1-B3B261149EB5}" type="datetime1">
              <a:rPr lang="en-US" smtClean="0"/>
              <a:t>1/21/2023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07BD1-4C5B-4389-9642-C3E2AA9C9304}" type="datetime1">
              <a:rPr lang="en-US" smtClean="0"/>
              <a:t>1/21/2023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EBA851-0CB0-4A06-9D6D-24EDC8C55D5B}" type="datetime1">
              <a:rPr lang="en-US" smtClean="0"/>
              <a:t>1/21/2023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9BEB2-734D-4F5D-A895-04F0F16326B4}" type="datetime1">
              <a:rPr lang="en-US" smtClean="0"/>
              <a:t>1/21/2023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1582C1-FF8E-43B5-8D06-25DA85CC06E0}" type="datetime1">
              <a:rPr lang="en-US" smtClean="0"/>
              <a:t>1/21/2023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2EDD3-223C-425A-949F-6A76C2418AC0}" type="datetime1">
              <a:rPr lang="en-US" smtClean="0"/>
              <a:t>1/21/2023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A65BF-562A-4E74-88B4-6D81E5B94A03}" type="datetime1">
              <a:rPr lang="en-US" smtClean="0"/>
              <a:t>1/21/2023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7F067D-0529-4143-87D3-8586847C8507}" type="datetime1">
              <a:rPr lang="en-US" smtClean="0"/>
              <a:t>1/21/2023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ADAB2-2D67-468C-B1E5-0C7C71E4470C}" type="datetime1">
              <a:rPr lang="en-US" smtClean="0"/>
              <a:t>1/21/2023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5CB00-E6A5-4352-AC67-EAFF544B35A3}" type="datetime1">
              <a:rPr lang="en-US" smtClean="0"/>
              <a:t>1/21/2023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DEB216-103B-4B35-9A6C-E57763A72270}" type="datetime1">
              <a:rPr lang="en-US" smtClean="0"/>
              <a:t>1/21/2023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wmf"/><Relationship Id="rId3" Type="http://schemas.openxmlformats.org/officeDocument/2006/relationships/image" Target="../media/image6.png"/><Relationship Id="rId7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3" y="-93134"/>
            <a:ext cx="12746177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29765" y="422122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45018" y="3192751"/>
            <a:ext cx="6922138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0790" y="715791"/>
            <a:ext cx="4962641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Mathematics </a:t>
            </a: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Israa Lewaa  </a:t>
            </a: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6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096000" y="3247933"/>
            <a:ext cx="603134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MAT 122</a:t>
            </a:r>
          </a:p>
          <a:p>
            <a:pPr lvl="0"/>
            <a:r>
              <a:rPr lang="en-US" sz="2800" dirty="0">
                <a:solidFill>
                  <a:schemeClr val="bg1"/>
                </a:solidFill>
                <a:cs typeface="Tajawal Medium" panose="00000600000000000000" pitchFamily="2" charset="-78"/>
              </a:rPr>
              <a:t>Determinants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6162"/>
    </mc:Choice>
    <mc:Fallback xmlns="">
      <p:transition spd="slow" advTm="46162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7238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Outline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F70AFB4-BEBC-04C5-7F86-77457D49A81E}"/>
              </a:ext>
            </a:extLst>
          </p:cNvPr>
          <p:cNvSpPr txBox="1"/>
          <p:nvPr/>
        </p:nvSpPr>
        <p:spPr>
          <a:xfrm>
            <a:off x="2023353" y="1853034"/>
            <a:ext cx="9438974" cy="33855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Definition of the determinants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800" dirty="0"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Determinant for 2*2 matrix </a:t>
            </a:r>
          </a:p>
          <a:p>
            <a:endParaRPr lang="en-US" sz="2800" dirty="0"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Determinant for 3*3 matrix – First Way 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800" dirty="0"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Determinant for 3*3 matrix – Second Way </a:t>
            </a:r>
          </a:p>
          <a:p>
            <a:endParaRPr lang="en-US" dirty="0"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7141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5257"/>
    </mc:Choice>
    <mc:Fallback xmlns="">
      <p:transition spd="slow" advTm="65257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601733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274" y="-36946"/>
            <a:ext cx="120514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243714" y="506544"/>
            <a:ext cx="76617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Definition </a:t>
            </a:r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the determinants  </a:t>
            </a:r>
            <a:endParaRPr lang="en-US" sz="2000" b="1" dirty="0">
              <a:solidFill>
                <a:srgbClr val="FF951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 15">
            <a:extLst>
              <a:ext uri="{FF2B5EF4-FFF2-40B4-BE49-F238E27FC236}">
                <a16:creationId xmlns:a16="http://schemas.microsoft.com/office/drawing/2014/main" id="{B1985304-66B9-E789-295A-1AB1F9FF4F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6844" y="1845089"/>
            <a:ext cx="8229600" cy="3429000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PMingLiU" panose="02020500000000000000" pitchFamily="18" charset="-12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PMingLiU" panose="02020500000000000000" pitchFamily="18" charset="-12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PMingLiU" panose="02020500000000000000" pitchFamily="18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PMingLiU" panose="02020500000000000000" pitchFamily="18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PMingLiU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PMingLiU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PMingLiU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PMingLiU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PMingLiU" panose="02020500000000000000" pitchFamily="18" charset="-12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TW" sz="2800" b="1" dirty="0">
                <a:latin typeface="Arial" panose="020B0604020202020204" pitchFamily="34" charset="0"/>
              </a:rPr>
              <a:t>Definition</a:t>
            </a:r>
          </a:p>
          <a:p>
            <a:pPr eaLnBrk="1" hangingPunct="1">
              <a:spcBef>
                <a:spcPct val="20000"/>
              </a:spcBef>
            </a:pPr>
            <a:r>
              <a:rPr lang="en-US" altLang="zh-TW" dirty="0"/>
              <a:t>The </a:t>
            </a:r>
            <a:r>
              <a:rPr lang="en-US" altLang="zh-TW" b="1" dirty="0">
                <a:solidFill>
                  <a:srgbClr val="0033CC"/>
                </a:solidFill>
              </a:rPr>
              <a:t>determinant</a:t>
            </a:r>
            <a:r>
              <a:rPr lang="en-US" altLang="zh-TW" dirty="0"/>
              <a:t> of a 2 </a:t>
            </a:r>
            <a:r>
              <a:rPr lang="en-US" altLang="zh-TW" dirty="0">
                <a:sym typeface="Symbol" panose="05050102010706020507" pitchFamily="18" charset="2"/>
              </a:rPr>
              <a:t> 2 matrix </a:t>
            </a:r>
            <a:r>
              <a:rPr lang="en-US" altLang="zh-TW" i="1" dirty="0">
                <a:sym typeface="Symbol" panose="05050102010706020507" pitchFamily="18" charset="2"/>
              </a:rPr>
              <a:t>A</a:t>
            </a:r>
            <a:r>
              <a:rPr lang="en-US" altLang="zh-TW" dirty="0">
                <a:sym typeface="Symbol" panose="05050102010706020507" pitchFamily="18" charset="2"/>
              </a:rPr>
              <a:t> is denoted </a:t>
            </a:r>
            <a:r>
              <a:rPr lang="en-US" altLang="zh-TW" b="1" dirty="0">
                <a:solidFill>
                  <a:srgbClr val="0033CC"/>
                </a:solidFill>
                <a:sym typeface="Symbol" panose="05050102010706020507" pitchFamily="18" charset="2"/>
              </a:rPr>
              <a:t>|</a:t>
            </a:r>
            <a:r>
              <a:rPr lang="en-US" altLang="zh-TW" b="1" i="1" dirty="0">
                <a:solidFill>
                  <a:srgbClr val="0033CC"/>
                </a:solidFill>
                <a:sym typeface="Symbol" panose="05050102010706020507" pitchFamily="18" charset="2"/>
              </a:rPr>
              <a:t>A</a:t>
            </a:r>
            <a:r>
              <a:rPr lang="en-US" altLang="zh-TW" b="1" dirty="0">
                <a:solidFill>
                  <a:srgbClr val="0033CC"/>
                </a:solidFill>
                <a:sym typeface="Symbol" panose="05050102010706020507" pitchFamily="18" charset="2"/>
              </a:rPr>
              <a:t>|</a:t>
            </a:r>
            <a:r>
              <a:rPr lang="en-US" altLang="zh-TW" dirty="0">
                <a:sym typeface="Symbol" panose="05050102010706020507" pitchFamily="18" charset="2"/>
              </a:rPr>
              <a:t> and is given by</a:t>
            </a:r>
          </a:p>
          <a:p>
            <a:pPr eaLnBrk="1" hangingPunct="1">
              <a:spcBef>
                <a:spcPct val="20000"/>
              </a:spcBef>
            </a:pPr>
            <a:endParaRPr lang="en-US" altLang="zh-TW" dirty="0">
              <a:sym typeface="Symbol" panose="05050102010706020507" pitchFamily="18" charset="2"/>
            </a:endParaRPr>
          </a:p>
          <a:p>
            <a:pPr eaLnBrk="1" hangingPunct="1">
              <a:spcBef>
                <a:spcPct val="20000"/>
              </a:spcBef>
            </a:pPr>
            <a:endParaRPr lang="en-US" altLang="zh-TW" dirty="0">
              <a:sym typeface="Symbol" panose="05050102010706020507" pitchFamily="18" charset="2"/>
            </a:endParaRPr>
          </a:p>
          <a:p>
            <a:pPr eaLnBrk="1" hangingPunct="1">
              <a:spcBef>
                <a:spcPct val="20000"/>
              </a:spcBef>
            </a:pPr>
            <a:r>
              <a:rPr lang="en-US" altLang="zh-TW" dirty="0">
                <a:sym typeface="Symbol" panose="05050102010706020507" pitchFamily="18" charset="2"/>
              </a:rPr>
              <a:t>Observe that the determinant of a </a:t>
            </a:r>
            <a:r>
              <a:rPr lang="en-US" altLang="zh-TW" dirty="0"/>
              <a:t>2 </a:t>
            </a:r>
            <a:r>
              <a:rPr lang="en-US" altLang="zh-TW" dirty="0">
                <a:sym typeface="Symbol" panose="05050102010706020507" pitchFamily="18" charset="2"/>
              </a:rPr>
              <a:t> 2 matrix is given by </a:t>
            </a:r>
            <a:r>
              <a:rPr lang="en-US" altLang="zh-TW" i="1" dirty="0">
                <a:sym typeface="Symbol" panose="05050102010706020507" pitchFamily="18" charset="2"/>
              </a:rPr>
              <a:t>the different of the products of the two diagonals</a:t>
            </a:r>
            <a:r>
              <a:rPr lang="en-US" altLang="zh-TW" dirty="0">
                <a:sym typeface="Symbol" panose="05050102010706020507" pitchFamily="18" charset="2"/>
              </a:rPr>
              <a:t> of the matrix.</a:t>
            </a:r>
          </a:p>
          <a:p>
            <a:pPr eaLnBrk="1" hangingPunct="1">
              <a:spcBef>
                <a:spcPct val="20000"/>
              </a:spcBef>
            </a:pPr>
            <a:r>
              <a:rPr lang="en-US" altLang="zh-TW" dirty="0">
                <a:sym typeface="Symbol" panose="05050102010706020507" pitchFamily="18" charset="2"/>
              </a:rPr>
              <a:t>The notation </a:t>
            </a:r>
            <a:r>
              <a:rPr lang="en-US" altLang="zh-TW" b="1" dirty="0">
                <a:solidFill>
                  <a:srgbClr val="0033CC"/>
                </a:solidFill>
                <a:sym typeface="Symbol" panose="05050102010706020507" pitchFamily="18" charset="2"/>
              </a:rPr>
              <a:t>det(</a:t>
            </a:r>
            <a:r>
              <a:rPr lang="en-US" altLang="zh-TW" b="1" i="1" dirty="0">
                <a:solidFill>
                  <a:srgbClr val="0033CC"/>
                </a:solidFill>
                <a:sym typeface="Symbol" panose="05050102010706020507" pitchFamily="18" charset="2"/>
              </a:rPr>
              <a:t>A</a:t>
            </a:r>
            <a:r>
              <a:rPr lang="en-US" altLang="zh-TW" b="1" dirty="0">
                <a:solidFill>
                  <a:srgbClr val="0033CC"/>
                </a:solidFill>
                <a:sym typeface="Symbol" panose="05050102010706020507" pitchFamily="18" charset="2"/>
              </a:rPr>
              <a:t>)</a:t>
            </a:r>
            <a:r>
              <a:rPr lang="en-US" altLang="zh-TW" dirty="0">
                <a:sym typeface="Symbol" panose="05050102010706020507" pitchFamily="18" charset="2"/>
              </a:rPr>
              <a:t> is also used for the determinant of </a:t>
            </a:r>
            <a:r>
              <a:rPr lang="en-US" altLang="zh-TW" i="1" dirty="0">
                <a:sym typeface="Symbol" panose="05050102010706020507" pitchFamily="18" charset="2"/>
              </a:rPr>
              <a:t>A</a:t>
            </a:r>
            <a:r>
              <a:rPr lang="en-US" altLang="zh-TW" dirty="0">
                <a:sym typeface="Symbol" panose="05050102010706020507" pitchFamily="18" charset="2"/>
              </a:rPr>
              <a:t>.</a:t>
            </a:r>
          </a:p>
        </p:txBody>
      </p:sp>
      <p:graphicFrame>
        <p:nvGraphicFramePr>
          <p:cNvPr id="13" name="Object 23">
            <a:extLst>
              <a:ext uri="{FF2B5EF4-FFF2-40B4-BE49-F238E27FC236}">
                <a16:creationId xmlns:a16="http://schemas.microsoft.com/office/drawing/2014/main" id="{AEAC2C79-B00A-63F2-39A7-BBD259B2AF75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06051649"/>
              </p:ext>
            </p:extLst>
          </p:nvPr>
        </p:nvGraphicFramePr>
        <p:xfrm>
          <a:off x="3820881" y="2863850"/>
          <a:ext cx="3629025" cy="1130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4" name="方程式" r:id="rId7" imgW="1549080" imgH="482400" progId="Equation.3">
                  <p:embed/>
                </p:oleObj>
              </mc:Choice>
              <mc:Fallback>
                <p:oleObj name="方程式" r:id="rId7" imgW="1549080" imgH="482400" progId="Equation.3">
                  <p:embed/>
                  <p:pic>
                    <p:nvPicPr>
                      <p:cNvPr id="1026" name="Object 23">
                        <a:extLst>
                          <a:ext uri="{FF2B5EF4-FFF2-40B4-BE49-F238E27FC236}">
                            <a16:creationId xmlns:a16="http://schemas.microsoft.com/office/drawing/2014/main" id="{77C8D92D-906E-25BB-B3A4-55B8A7F04F79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20881" y="2863850"/>
                        <a:ext cx="3629025" cy="1130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7480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347"/>
    </mc:Choice>
    <mc:Fallback xmlns="">
      <p:transition spd="slow" advTm="170347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01733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274" y="-36946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68666" y="506544"/>
            <a:ext cx="347723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</a:t>
            </a:r>
            <a:r>
              <a:rPr lang="en-US" sz="40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Determinant</a:t>
            </a:r>
            <a:endParaRPr lang="en-US" sz="2800" b="1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47900" y="1900237"/>
            <a:ext cx="7696200" cy="3057525"/>
          </a:xfrm>
          <a:prstGeom prst="rect">
            <a:avLst/>
          </a:prstGeom>
        </p:spPr>
      </p:pic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4145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1094"/>
    </mc:Choice>
    <mc:Fallback xmlns="">
      <p:transition spd="slow" advTm="111094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01733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274" y="-36946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68666" y="506544"/>
            <a:ext cx="256672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</a:t>
            </a:r>
            <a:r>
              <a:rPr lang="en-US" sz="40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Matrices</a:t>
            </a:r>
            <a:endParaRPr lang="en-US" sz="2800" b="1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9074FCF1-DD66-3DE8-6F87-E1460E6AA18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01856" y="1493699"/>
            <a:ext cx="6325005" cy="4455545"/>
          </a:xfrm>
          <a:prstGeom prst="rect">
            <a:avLst/>
          </a:prstGeom>
        </p:spPr>
      </p:pic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5585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1399"/>
    </mc:Choice>
    <mc:Fallback xmlns="">
      <p:transition spd="slow" advTm="61399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99441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274" y="-36946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5426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Determinant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D311D6B3-AC45-9F91-3027-8B30BE86836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18470" y="1448736"/>
            <a:ext cx="6464941" cy="4705346"/>
          </a:xfrm>
          <a:prstGeom prst="rect">
            <a:avLst/>
          </a:prstGeom>
        </p:spPr>
      </p:pic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0312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8880"/>
    </mc:Choice>
    <mc:Fallback xmlns="">
      <p:transition spd="slow" advTm="5888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6549" y="640034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274" y="-36946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135013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3600" b="1" dirty="0">
                <a:solidFill>
                  <a:schemeClr val="bg1"/>
                </a:solidFill>
                <a:latin typeface="Helvetica" panose="020B0604020202020204" pitchFamily="34" charset="0"/>
              </a:rPr>
              <a:t> Determinants of 2*2 Matrix</a:t>
            </a:r>
          </a:p>
          <a:p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4E5E823-0515-3A8E-4480-CC49F4A70DB7}"/>
              </a:ext>
            </a:extLst>
          </p:cNvPr>
          <p:cNvSpPr txBox="1"/>
          <p:nvPr/>
        </p:nvSpPr>
        <p:spPr>
          <a:xfrm>
            <a:off x="2351914" y="2855546"/>
            <a:ext cx="8090981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en-US" sz="4000" b="1" dirty="0">
                <a:solidFill>
                  <a:srgbClr val="FF0000"/>
                </a:solidFill>
                <a:latin typeface="Helvetica" panose="020B0604020202020204" pitchFamily="34" charset="0"/>
              </a:rPr>
              <a:t>Determinants of 2*2 Matrix</a:t>
            </a:r>
            <a:endParaRPr lang="en-US" sz="4000" dirty="0">
              <a:solidFill>
                <a:srgbClr val="FF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7791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5366"/>
    </mc:Choice>
    <mc:Fallback xmlns="">
      <p:transition spd="slow" advTm="55366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6549" y="640034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274" y="-36946"/>
            <a:ext cx="11574096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66936" y="543490"/>
            <a:ext cx="5818454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3600" b="1" dirty="0">
                <a:solidFill>
                  <a:schemeClr val="bg1"/>
                </a:solidFill>
                <a:latin typeface="Helvetica" panose="020B0604020202020204" pitchFamily="34" charset="0"/>
              </a:rPr>
              <a:t> Determinants of 2*2 Matrix</a:t>
            </a:r>
          </a:p>
          <a:p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510CB090-51F2-8BEB-395C-889FB6A725B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84657" y="1984138"/>
            <a:ext cx="8261561" cy="3437292"/>
          </a:xfrm>
          <a:prstGeom prst="rect">
            <a:avLst/>
          </a:prstGeom>
        </p:spPr>
      </p:pic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0035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8028"/>
    </mc:Choice>
    <mc:Fallback xmlns="">
      <p:transition spd="slow" advTm="58028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6549" y="640034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274" y="-36946"/>
            <a:ext cx="11574096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66936" y="543490"/>
            <a:ext cx="5818454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3600" b="1" dirty="0">
                <a:solidFill>
                  <a:schemeClr val="bg1"/>
                </a:solidFill>
                <a:latin typeface="Helvetica" panose="020B0604020202020204" pitchFamily="34" charset="0"/>
              </a:rPr>
              <a:t> Determinants of 2*2 Matrix</a:t>
            </a:r>
          </a:p>
          <a:p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510CB090-51F2-8BEB-395C-889FB6A725B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84657" y="1984138"/>
            <a:ext cx="8261561" cy="3437292"/>
          </a:xfrm>
          <a:prstGeom prst="rect">
            <a:avLst/>
          </a:prstGeom>
        </p:spPr>
      </p:pic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9387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6712"/>
    </mc:Choice>
    <mc:Fallback xmlns="">
      <p:transition spd="slow" advTm="86712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6549" y="640034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274" y="-36946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304931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</a:t>
            </a:r>
            <a:r>
              <a:rPr lang="en-US" altLang="en-US" sz="3600" b="1" dirty="0">
                <a:solidFill>
                  <a:schemeClr val="bg1"/>
                </a:solidFill>
                <a:latin typeface="Helvetica" panose="020B0604020202020204" pitchFamily="34" charset="0"/>
              </a:rPr>
              <a:t>Determinants of 2*2 Matrix</a:t>
            </a:r>
          </a:p>
          <a:p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D4D0543-275F-2F2A-F7F9-ACA13178442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34544" y="1630436"/>
            <a:ext cx="6934200" cy="4400550"/>
          </a:xfrm>
          <a:prstGeom prst="rect">
            <a:avLst/>
          </a:prstGeom>
        </p:spPr>
      </p:pic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3369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4478"/>
    </mc:Choice>
    <mc:Fallback xmlns="">
      <p:transition spd="slow" advTm="104478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6549" y="640034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274" y="-36946"/>
            <a:ext cx="11574096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8708346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3600" b="1" dirty="0">
                <a:solidFill>
                  <a:schemeClr val="bg1"/>
                </a:solidFill>
                <a:latin typeface="Helvetica" panose="020B0604020202020204" pitchFamily="34" charset="0"/>
              </a:rPr>
              <a:t> Determinants of 3*3 Matrix – First Way</a:t>
            </a:r>
          </a:p>
          <a:p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4E5E823-0515-3A8E-4480-CC49F4A70DB7}"/>
              </a:ext>
            </a:extLst>
          </p:cNvPr>
          <p:cNvSpPr txBox="1"/>
          <p:nvPr/>
        </p:nvSpPr>
        <p:spPr>
          <a:xfrm>
            <a:off x="1452664" y="2847874"/>
            <a:ext cx="10739336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en-US" sz="4000" b="1" dirty="0">
                <a:solidFill>
                  <a:srgbClr val="FF0000"/>
                </a:solidFill>
                <a:latin typeface="Helvetica" panose="020B0604020202020204" pitchFamily="34" charset="0"/>
              </a:rPr>
              <a:t>Determinants of 3*3 Matrix – First Way</a:t>
            </a:r>
            <a:endParaRPr lang="en-US" sz="4000" dirty="0">
              <a:solidFill>
                <a:srgbClr val="FF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1130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9727"/>
    </mc:Choice>
    <mc:Fallback xmlns="">
      <p:transition spd="slow" advTm="69727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6549" y="640034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274" y="-36946"/>
            <a:ext cx="11574096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8708346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3600" b="1" dirty="0">
                <a:solidFill>
                  <a:schemeClr val="bg1"/>
                </a:solidFill>
                <a:latin typeface="Helvetica" panose="020B0604020202020204" pitchFamily="34" charset="0"/>
              </a:rPr>
              <a:t> Determinants of 3*3 Matrix – First Way</a:t>
            </a:r>
          </a:p>
          <a:p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45B62FAB-4D08-958E-A13B-C8A439B8CAA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96549" y="1899004"/>
            <a:ext cx="7477125" cy="3609975"/>
          </a:xfrm>
          <a:prstGeom prst="rect">
            <a:avLst/>
          </a:prstGeom>
        </p:spPr>
      </p:pic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184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17498"/>
    </mc:Choice>
    <mc:Fallback xmlns="">
      <p:transition spd="slow" advTm="517498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4" y="-46183"/>
            <a:ext cx="1121014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71753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 </a:t>
            </a:r>
            <a:r>
              <a:rPr lang="en-US" altLang="en-US" sz="2800" b="1" dirty="0">
                <a:solidFill>
                  <a:schemeClr val="bg1"/>
                </a:solidFill>
                <a:latin typeface="Helvetica" panose="020B0604020202020204" pitchFamily="34" charset="0"/>
              </a:rPr>
              <a:t>Determinants of 3*3 Matrix – First way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DE37F29E-1372-808A-975F-94E7E02F877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50377" y="1682334"/>
            <a:ext cx="6407183" cy="4148592"/>
          </a:xfrm>
          <a:prstGeom prst="rect">
            <a:avLst/>
          </a:prstGeom>
        </p:spPr>
      </p:pic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4240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3626"/>
    </mc:Choice>
    <mc:Fallback xmlns="">
      <p:transition spd="slow" advTm="303626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6549" y="640034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273" y="-36946"/>
            <a:ext cx="120514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937519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3600" b="1" dirty="0">
                <a:solidFill>
                  <a:schemeClr val="bg1"/>
                </a:solidFill>
                <a:latin typeface="Helvetica" panose="020B0604020202020204" pitchFamily="34" charset="0"/>
              </a:rPr>
              <a:t> Determinants of 3*3 Matrix – Second Way</a:t>
            </a:r>
          </a:p>
          <a:p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4E5E823-0515-3A8E-4480-CC49F4A70DB7}"/>
              </a:ext>
            </a:extLst>
          </p:cNvPr>
          <p:cNvSpPr txBox="1"/>
          <p:nvPr/>
        </p:nvSpPr>
        <p:spPr>
          <a:xfrm>
            <a:off x="1452664" y="2847874"/>
            <a:ext cx="10739336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en-US" sz="4000" b="1" dirty="0">
                <a:solidFill>
                  <a:srgbClr val="FF0000"/>
                </a:solidFill>
                <a:latin typeface="Helvetica" panose="020B0604020202020204" pitchFamily="34" charset="0"/>
              </a:rPr>
              <a:t>Determinants of 3*3 Matrix – Second Way</a:t>
            </a:r>
            <a:endParaRPr lang="en-US" sz="4000" dirty="0">
              <a:solidFill>
                <a:srgbClr val="FF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108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6808"/>
    </mc:Choice>
    <mc:Fallback xmlns="">
      <p:transition spd="slow" advTm="66808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6549" y="640034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274" y="-36946"/>
            <a:ext cx="12004298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950343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3600" b="1" dirty="0">
                <a:solidFill>
                  <a:schemeClr val="bg1"/>
                </a:solidFill>
                <a:latin typeface="Helvetica" panose="020B0604020202020204" pitchFamily="34" charset="0"/>
              </a:rPr>
              <a:t>  Determinants of 3*3 Matrix – Second Way</a:t>
            </a:r>
          </a:p>
          <a:p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8B94E409-8541-3A92-F11E-3985D07AC2B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9838" y="1573254"/>
            <a:ext cx="7664282" cy="4366458"/>
          </a:xfrm>
          <a:prstGeom prst="rect">
            <a:avLst/>
          </a:prstGeom>
        </p:spPr>
      </p:pic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0895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1690"/>
    </mc:Choice>
    <mc:Fallback xmlns="">
      <p:transition spd="slow" advTm="211690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6549" y="640034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274" y="-36946"/>
            <a:ext cx="12004298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950343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3600" b="1" dirty="0">
                <a:solidFill>
                  <a:schemeClr val="bg1"/>
                </a:solidFill>
                <a:latin typeface="Helvetica" panose="020B0604020202020204" pitchFamily="34" charset="0"/>
              </a:rPr>
              <a:t>  Determinants of 3*3 Matrix – Second Way</a:t>
            </a:r>
          </a:p>
          <a:p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8B94E409-8541-3A92-F11E-3985D07AC2B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9838" y="1573254"/>
            <a:ext cx="7664282" cy="4366458"/>
          </a:xfrm>
          <a:prstGeom prst="rect">
            <a:avLst/>
          </a:prstGeom>
        </p:spPr>
      </p:pic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7929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666"/>
    </mc:Choice>
    <mc:Fallback xmlns="">
      <p:transition spd="slow" advTm="70666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6549" y="640034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274" y="-36946"/>
            <a:ext cx="12004298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950343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3600" b="1" dirty="0">
                <a:solidFill>
                  <a:schemeClr val="bg1"/>
                </a:solidFill>
                <a:latin typeface="Helvetica" panose="020B0604020202020204" pitchFamily="34" charset="0"/>
              </a:rPr>
              <a:t>  Determinants of 3*3 Matrix – Second Way</a:t>
            </a:r>
          </a:p>
          <a:p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8B94E409-8541-3A92-F11E-3985D07AC2B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9838" y="1573254"/>
            <a:ext cx="7664282" cy="4366458"/>
          </a:xfrm>
          <a:prstGeom prst="rect">
            <a:avLst/>
          </a:prstGeom>
        </p:spPr>
      </p:pic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8623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6822"/>
    </mc:Choice>
    <mc:Fallback xmlns="">
      <p:transition spd="slow" advTm="66822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42380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22" y="-109671"/>
            <a:ext cx="10312525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719780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2800" b="1" dirty="0">
                <a:solidFill>
                  <a:schemeClr val="bg1"/>
                </a:solidFill>
                <a:latin typeface="Helvetica" panose="020B0604020202020204" pitchFamily="34" charset="0"/>
              </a:rPr>
              <a:t>Determinants of 3*3 Matrix – Second way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AEC653F0-BD7A-0B0E-56D7-81CB3D4867B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41662" y="1500529"/>
            <a:ext cx="7820605" cy="4888995"/>
          </a:xfrm>
          <a:prstGeom prst="rect">
            <a:avLst/>
          </a:prstGeom>
        </p:spPr>
      </p:pic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8836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6092"/>
    </mc:Choice>
    <mc:Fallback xmlns="">
      <p:transition spd="slow" advTm="356092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472442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66185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Properties of Determinants 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F0FF75B-85CA-25B3-497B-93A6319A775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88052" y="1571752"/>
            <a:ext cx="8015895" cy="4746550"/>
          </a:xfrm>
          <a:prstGeom prst="rect">
            <a:avLst/>
          </a:prstGeom>
        </p:spPr>
      </p:pic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4173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7814"/>
    </mc:Choice>
    <mc:Fallback xmlns="">
      <p:transition spd="slow" advTm="207814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31679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43521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Let’s Practice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6AF9BCA-3A30-8893-E116-37E2D5EB3C45}"/>
              </a:ext>
            </a:extLst>
          </p:cNvPr>
          <p:cNvSpPr txBox="1"/>
          <p:nvPr/>
        </p:nvSpPr>
        <p:spPr>
          <a:xfrm>
            <a:off x="3005847" y="3224878"/>
            <a:ext cx="6225702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Let’s Practice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8346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3515"/>
    </mc:Choice>
    <mc:Fallback xmlns="">
      <p:transition spd="slow" advTm="43515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39144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11117782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28139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Example 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7C69E4B-F4FF-AD29-CFCD-E19CDA5DBCA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40788" y="3365770"/>
            <a:ext cx="2028825" cy="781050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6461FFB6-9FF5-0258-F49C-1C01762526B8}"/>
              </a:ext>
            </a:extLst>
          </p:cNvPr>
          <p:cNvSpPr txBox="1"/>
          <p:nvPr/>
        </p:nvSpPr>
        <p:spPr>
          <a:xfrm>
            <a:off x="2440788" y="2100180"/>
            <a:ext cx="62257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Find the determinants for the following matrix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3992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2546"/>
    </mc:Choice>
    <mc:Fallback xmlns="">
      <p:transition spd="slow" advTm="92546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39144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4847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Solution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4C8387DC-1494-3F7B-DD60-F66114C08B8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02492" y="2288579"/>
            <a:ext cx="7286625" cy="2505075"/>
          </a:xfrm>
          <a:prstGeom prst="rect">
            <a:avLst/>
          </a:prstGeom>
        </p:spPr>
      </p:pic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1469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829"/>
    </mc:Choice>
    <mc:Fallback xmlns="">
      <p:transition spd="slow" advTm="26829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39144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683474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 </a:t>
            </a:r>
          </a:p>
          <a:p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AC0F451A-00F6-E563-874A-C321D343AC8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69799" y="2081026"/>
            <a:ext cx="4067175" cy="2381250"/>
          </a:xfrm>
          <a:prstGeom prst="rect">
            <a:avLst/>
          </a:prstGeom>
        </p:spPr>
      </p:pic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0166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3955"/>
    </mc:Choice>
    <mc:Fallback xmlns="">
      <p:transition spd="slow" advTm="93955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39144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4847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Solution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F74684D5-E21E-641D-8A7F-5C532DF2F69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45318" y="2011092"/>
            <a:ext cx="3400425" cy="2505075"/>
          </a:xfrm>
          <a:prstGeom prst="rect">
            <a:avLst/>
          </a:prstGeom>
        </p:spPr>
      </p:pic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7994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1323"/>
    </mc:Choice>
    <mc:Fallback xmlns="">
      <p:transition spd="slow" advTm="41323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39144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D5DF9BBA-514F-5E2A-9288-EBF7CD692C93}"/>
              </a:ext>
            </a:extLst>
          </p:cNvPr>
          <p:cNvPicPr>
            <a:picLocks noChangeAspect="1"/>
          </p:cNvPicPr>
          <p:nvPr/>
        </p:nvPicPr>
        <p:blipFill>
          <a:blip r:embed="rId6">
            <a:biLevel thresh="25000"/>
          </a:blip>
          <a:stretch>
            <a:fillRect/>
          </a:stretch>
        </p:blipFill>
        <p:spPr>
          <a:xfrm>
            <a:off x="2148192" y="2007355"/>
            <a:ext cx="5896638" cy="2603556"/>
          </a:xfrm>
          <a:prstGeom prst="rect">
            <a:avLst/>
          </a:prstGeom>
        </p:spPr>
      </p:pic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2397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9518"/>
    </mc:Choice>
    <mc:Fallback xmlns="">
      <p:transition spd="slow" advTm="119518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39144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54232E03-6ABF-91DC-5814-604B383CD8F1}"/>
              </a:ext>
            </a:extLst>
          </p:cNvPr>
          <p:cNvPicPr>
            <a:picLocks noChangeAspect="1"/>
          </p:cNvPicPr>
          <p:nvPr/>
        </p:nvPicPr>
        <p:blipFill>
          <a:blip r:embed="rId6">
            <a:biLevel thresh="25000"/>
          </a:blip>
          <a:stretch>
            <a:fillRect/>
          </a:stretch>
        </p:blipFill>
        <p:spPr>
          <a:xfrm>
            <a:off x="1874165" y="1811751"/>
            <a:ext cx="5200650" cy="3495675"/>
          </a:xfrm>
          <a:prstGeom prst="rect">
            <a:avLst/>
          </a:prstGeom>
        </p:spPr>
      </p:pic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8759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828"/>
    </mc:Choice>
    <mc:Fallback xmlns="">
      <p:transition spd="slow" advTm="70828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39144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49FCAF1-9ECF-B851-0A93-469FABC6719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24886" y="2204822"/>
            <a:ext cx="6191250" cy="2076450"/>
          </a:xfrm>
          <a:prstGeom prst="rect">
            <a:avLst/>
          </a:prstGeom>
        </p:spPr>
      </p:pic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4031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5091"/>
    </mc:Choice>
    <mc:Fallback xmlns="">
      <p:transition spd="slow" advTm="105091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39144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5547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Extra Practice -- 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28</a:t>
            </a:fld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08884" y="1730789"/>
            <a:ext cx="9848850" cy="3657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0956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6047"/>
    </mc:Choice>
    <mc:Fallback xmlns="">
      <p:transition spd="slow" advTm="266047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39144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5547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Extra Practice -- 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58209DCA-4B44-97F7-F5E4-5DEAB823344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27862" y="2204822"/>
            <a:ext cx="8020050" cy="1562100"/>
          </a:xfrm>
          <a:prstGeom prst="rect">
            <a:avLst/>
          </a:prstGeom>
        </p:spPr>
      </p:pic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0643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6022"/>
    </mc:Choice>
    <mc:Fallback xmlns="">
      <p:transition spd="slow" advTm="246022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39144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30</a:t>
            </a:fld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00225" y="1709737"/>
            <a:ext cx="8591550" cy="3438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0591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3150"/>
    </mc:Choice>
    <mc:Fallback xmlns="">
      <p:transition spd="slow" advTm="113150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39144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DB5E1A73-A95B-9B57-DBD7-AA7C7ABD97D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06886" y="1809206"/>
            <a:ext cx="4343400" cy="3105150"/>
          </a:xfrm>
          <a:prstGeom prst="rect">
            <a:avLst/>
          </a:prstGeom>
        </p:spPr>
      </p:pic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4506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3308"/>
    </mc:Choice>
    <mc:Fallback xmlns="">
      <p:transition spd="slow" advTm="63308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39144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F7CB14AD-2FA8-2781-293F-74599FDE4FE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27241" y="2020009"/>
            <a:ext cx="5553075" cy="3343275"/>
          </a:xfrm>
          <a:prstGeom prst="rect">
            <a:avLst/>
          </a:prstGeom>
        </p:spPr>
      </p:pic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8591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5817"/>
    </mc:Choice>
    <mc:Fallback xmlns="">
      <p:transition spd="slow" advTm="215817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39144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B0DA264D-C241-10B7-8028-95C75B5CE13F}"/>
              </a:ext>
            </a:extLst>
          </p:cNvPr>
          <p:cNvPicPr>
            <a:picLocks noChangeAspect="1"/>
          </p:cNvPicPr>
          <p:nvPr/>
        </p:nvPicPr>
        <p:blipFill>
          <a:blip r:embed="rId6">
            <a:biLevel thresh="25000"/>
          </a:blip>
          <a:stretch>
            <a:fillRect/>
          </a:stretch>
        </p:blipFill>
        <p:spPr>
          <a:xfrm>
            <a:off x="2067527" y="2095313"/>
            <a:ext cx="4333875" cy="2371725"/>
          </a:xfrm>
          <a:prstGeom prst="rect">
            <a:avLst/>
          </a:prstGeom>
        </p:spPr>
      </p:pic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6248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2328"/>
    </mc:Choice>
    <mc:Fallback xmlns="">
      <p:transition spd="slow" advTm="72328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39144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4847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Solution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F466FD7-91C7-0D5C-C755-77FC98B4A3D8}"/>
              </a:ext>
            </a:extLst>
          </p:cNvPr>
          <p:cNvPicPr>
            <a:picLocks noChangeAspect="1"/>
          </p:cNvPicPr>
          <p:nvPr/>
        </p:nvPicPr>
        <p:blipFill>
          <a:blip r:embed="rId6">
            <a:biLevel thresh="25000"/>
          </a:blip>
          <a:stretch>
            <a:fillRect/>
          </a:stretch>
        </p:blipFill>
        <p:spPr>
          <a:xfrm>
            <a:off x="1874165" y="1860904"/>
            <a:ext cx="7991475" cy="3648075"/>
          </a:xfrm>
          <a:prstGeom prst="rect">
            <a:avLst/>
          </a:prstGeom>
        </p:spPr>
      </p:pic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1532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6251"/>
    </mc:Choice>
    <mc:Fallback xmlns="">
      <p:transition spd="slow" advTm="246251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39144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6F41154-94D2-8781-1050-500651EA22F5}"/>
              </a:ext>
            </a:extLst>
          </p:cNvPr>
          <p:cNvPicPr>
            <a:picLocks noChangeAspect="1"/>
          </p:cNvPicPr>
          <p:nvPr/>
        </p:nvPicPr>
        <p:blipFill>
          <a:blip r:embed="rId6">
            <a:biLevel thresh="25000"/>
          </a:blip>
          <a:stretch>
            <a:fillRect/>
          </a:stretch>
        </p:blipFill>
        <p:spPr>
          <a:xfrm>
            <a:off x="2521288" y="2807691"/>
            <a:ext cx="1390650" cy="146685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3BC00A99-0942-95E1-4370-188CD0B8E3EF}"/>
              </a:ext>
            </a:extLst>
          </p:cNvPr>
          <p:cNvSpPr txBox="1"/>
          <p:nvPr/>
        </p:nvSpPr>
        <p:spPr>
          <a:xfrm>
            <a:off x="2011981" y="1892080"/>
            <a:ext cx="79056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Evaluate the following determinant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6537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4155"/>
    </mc:Choice>
    <mc:Fallback xmlns="">
      <p:transition spd="slow" advTm="44155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39144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4847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Solution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E090019D-D0AA-5D36-0CF9-BB78A0B0C118}"/>
              </a:ext>
            </a:extLst>
          </p:cNvPr>
          <p:cNvPicPr>
            <a:picLocks noChangeAspect="1"/>
          </p:cNvPicPr>
          <p:nvPr/>
        </p:nvPicPr>
        <p:blipFill>
          <a:blip r:embed="rId6">
            <a:biLevel thresh="50000"/>
          </a:blip>
          <a:stretch>
            <a:fillRect/>
          </a:stretch>
        </p:blipFill>
        <p:spPr>
          <a:xfrm>
            <a:off x="2170281" y="1949864"/>
            <a:ext cx="5886450" cy="321945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49569E14-8F10-B28C-2301-79DDC0B196ED}"/>
              </a:ext>
            </a:extLst>
          </p:cNvPr>
          <p:cNvSpPr/>
          <p:nvPr/>
        </p:nvSpPr>
        <p:spPr>
          <a:xfrm>
            <a:off x="2266545" y="2383277"/>
            <a:ext cx="583659" cy="53502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0667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0781"/>
    </mc:Choice>
    <mc:Fallback xmlns="">
      <p:transition spd="slow" advTm="180781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4067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Summary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2C97D81-7A77-1F10-5BC0-66E69AF84E0F}"/>
              </a:ext>
            </a:extLst>
          </p:cNvPr>
          <p:cNvSpPr txBox="1"/>
          <p:nvPr/>
        </p:nvSpPr>
        <p:spPr>
          <a:xfrm>
            <a:off x="2440787" y="2101598"/>
            <a:ext cx="8846049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Definition of the determinants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400" dirty="0"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Determinant for 2*2 matrix </a:t>
            </a:r>
          </a:p>
          <a:p>
            <a:endParaRPr lang="en-US" sz="2400" dirty="0"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Determinant for 3*3 matrix – First Way 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400" dirty="0"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Determinant for 3*3 matrix – Second Way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8033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1607"/>
    </mc:Choice>
    <mc:Fallback xmlns="">
      <p:transition spd="slow" advTm="131607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2148</TotalTime>
  <Words>380</Words>
  <Application>Microsoft Office PowerPoint</Application>
  <PresentationFormat>Widescreen</PresentationFormat>
  <Paragraphs>178</Paragraphs>
  <Slides>37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47" baseType="lpstr">
      <vt:lpstr>Arial</vt:lpstr>
      <vt:lpstr>Calibri</vt:lpstr>
      <vt:lpstr>Calibri Light</vt:lpstr>
      <vt:lpstr>Helvetica</vt:lpstr>
      <vt:lpstr>PMingLiU</vt:lpstr>
      <vt:lpstr>Symbol</vt:lpstr>
      <vt:lpstr>Tajawal Medium</vt:lpstr>
      <vt:lpstr>Times New Roman</vt:lpstr>
      <vt:lpstr>Office Theme</vt:lpstr>
      <vt:lpstr>方程式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g</cp:lastModifiedBy>
  <cp:revision>130</cp:revision>
  <dcterms:created xsi:type="dcterms:W3CDTF">2021-08-03T13:03:26Z</dcterms:created>
  <dcterms:modified xsi:type="dcterms:W3CDTF">2023-01-21T19:53:29Z</dcterms:modified>
</cp:coreProperties>
</file>