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540" r:id="rId7"/>
    <p:sldId id="313" r:id="rId8"/>
    <p:sldId id="558" r:id="rId9"/>
    <p:sldId id="559" r:id="rId10"/>
    <p:sldId id="560" r:id="rId11"/>
    <p:sldId id="561" r:id="rId12"/>
    <p:sldId id="564" r:id="rId13"/>
    <p:sldId id="565" r:id="rId14"/>
    <p:sldId id="566" r:id="rId15"/>
    <p:sldId id="567" r:id="rId16"/>
    <p:sldId id="568" r:id="rId17"/>
    <p:sldId id="575" r:id="rId18"/>
    <p:sldId id="576" r:id="rId19"/>
    <p:sldId id="577" r:id="rId20"/>
    <p:sldId id="578" r:id="rId21"/>
    <p:sldId id="579" r:id="rId22"/>
    <p:sldId id="580" r:id="rId23"/>
    <p:sldId id="581" r:id="rId24"/>
    <p:sldId id="582" r:id="rId25"/>
    <p:sldId id="583" r:id="rId26"/>
    <p:sldId id="584" r:id="rId27"/>
    <p:sldId id="585" r:id="rId28"/>
    <p:sldId id="586" r:id="rId29"/>
    <p:sldId id="588" r:id="rId30"/>
    <p:sldId id="590" r:id="rId31"/>
    <p:sldId id="591" r:id="rId32"/>
    <p:sldId id="592" r:id="rId33"/>
    <p:sldId id="594" r:id="rId34"/>
    <p:sldId id="593" r:id="rId35"/>
    <p:sldId id="595" r:id="rId36"/>
    <p:sldId id="596" r:id="rId37"/>
    <p:sldId id="599" r:id="rId38"/>
    <p:sldId id="600" r:id="rId39"/>
    <p:sldId id="601" r:id="rId40"/>
    <p:sldId id="602" r:id="rId41"/>
    <p:sldId id="606" r:id="rId42"/>
    <p:sldId id="607" r:id="rId43"/>
    <p:sldId id="603" r:id="rId44"/>
    <p:sldId id="604" r:id="rId45"/>
    <p:sldId id="605" r:id="rId46"/>
    <p:sldId id="610" r:id="rId47"/>
    <p:sldId id="608" r:id="rId48"/>
    <p:sldId id="523" r:id="rId49"/>
    <p:sldId id="52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559"/>
            <p14:sldId id="560"/>
            <p14:sldId id="561"/>
            <p14:sldId id="564"/>
            <p14:sldId id="565"/>
            <p14:sldId id="566"/>
            <p14:sldId id="567"/>
            <p14:sldId id="568"/>
            <p14:sldId id="575"/>
            <p14:sldId id="576"/>
            <p14:sldId id="577"/>
            <p14:sldId id="578"/>
            <p14:sldId id="579"/>
            <p14:sldId id="580"/>
            <p14:sldId id="581"/>
            <p14:sldId id="582"/>
            <p14:sldId id="583"/>
            <p14:sldId id="584"/>
            <p14:sldId id="585"/>
            <p14:sldId id="586"/>
            <p14:sldId id="588"/>
            <p14:sldId id="590"/>
            <p14:sldId id="591"/>
            <p14:sldId id="592"/>
            <p14:sldId id="594"/>
            <p14:sldId id="593"/>
            <p14:sldId id="595"/>
            <p14:sldId id="596"/>
            <p14:sldId id="599"/>
            <p14:sldId id="600"/>
            <p14:sldId id="601"/>
            <p14:sldId id="602"/>
            <p14:sldId id="606"/>
            <p14:sldId id="607"/>
            <p14:sldId id="603"/>
            <p14:sldId id="604"/>
            <p14:sldId id="605"/>
            <p14:sldId id="610"/>
            <p14:sldId id="608"/>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58221"/>
    <a:srgbClr val="FAC748"/>
    <a:srgbClr val="FFD200"/>
    <a:srgbClr val="00AEEF"/>
    <a:srgbClr val="203E5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15" d="100"/>
          <a:sy n="115" d="100"/>
        </p:scale>
        <p:origin x="920"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6.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2" y="4882702"/>
            <a:ext cx="3516608"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الرابعة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263376" y="2864682"/>
            <a:ext cx="6617449" cy="1077218"/>
          </a:xfrm>
          <a:prstGeom prst="rect">
            <a:avLst/>
          </a:prstGeom>
          <a:noFill/>
        </p:spPr>
        <p:txBody>
          <a:bodyPr wrap="square" rtlCol="0">
            <a:spAutoFit/>
          </a:bodyPr>
          <a:lstStyle/>
          <a:p>
            <a:pPr algn="ctr" rtl="1"/>
            <a:r>
              <a:rPr lang="ar-SA" sz="3200" b="1" dirty="0">
                <a:solidFill>
                  <a:srgbClr val="00B0F0"/>
                </a:solidFill>
                <a:latin typeface="Alexandria" charset="0"/>
                <a:cs typeface="Alexandria" charset="0"/>
              </a:rPr>
              <a:t>الإضاءة </a:t>
            </a:r>
          </a:p>
          <a:p>
            <a:pPr algn="ctr" rtl="1"/>
            <a:r>
              <a:rPr lang="ar-SA" sz="3200" b="1" dirty="0">
                <a:solidFill>
                  <a:srgbClr val="00B0F0"/>
                </a:solidFill>
                <a:latin typeface="Alexandria" charset="0"/>
                <a:cs typeface="Alexandria" charset="0"/>
              </a:rPr>
              <a:t>في التصوير الصحفي الرقمي</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328849" y="47571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الرابعة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978062"/>
            <a:ext cx="609397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وأهداف المحاضرة الرابعة</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437434" y="1379919"/>
            <a:ext cx="7245434" cy="5016181"/>
          </a:xfrm>
          <a:prstGeom prst="rect">
            <a:avLst/>
          </a:prstGeom>
          <a:noFill/>
        </p:spPr>
        <p:txBody>
          <a:bodyPr wrap="square" rtlCol="0">
            <a:spAutoFit/>
          </a:bodyPr>
          <a:lstStyle/>
          <a:p>
            <a:pPr marL="285750" indent="-285750" algn="just" rtl="1">
              <a:lnSpc>
                <a:spcPts val="2400"/>
              </a:lnSpc>
              <a:spcBef>
                <a:spcPts val="600"/>
              </a:spcBef>
              <a:buFont typeface="Wingdings" pitchFamily="2" charset="2"/>
              <a:buChar char="§"/>
            </a:pPr>
            <a:r>
              <a:rPr lang="ar-SA" sz="1600" dirty="0">
                <a:latin typeface="Alexandria" charset="0"/>
                <a:cs typeface="Alexandria" charset="0"/>
              </a:rPr>
              <a:t>مراجعة على المحاضرة السابقة</a:t>
            </a:r>
            <a:endParaRPr lang="en-US" sz="1600" dirty="0">
              <a:latin typeface="Alexandria" charset="0"/>
              <a:cs typeface="Alexandria" charset="0"/>
            </a:endParaRP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أهمية الإضاءة في التصوير الصحفي الرقمي</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جودة الضوء في التصوير الصحفي الرقمي</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اتجاه الضوء في التصوير الصحفي الرقمي</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لون وحرارة الضوء في التصوير الصحفي الرقمي</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مشتت الضوء </a:t>
            </a:r>
            <a:r>
              <a:rPr lang="en-US" sz="1600" dirty="0">
                <a:latin typeface="Alexandria" charset="0"/>
                <a:cs typeface="Alexandria" charset="0"/>
              </a:rPr>
              <a:t>Diffuser)</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عاكس الضوء </a:t>
            </a:r>
            <a:r>
              <a:rPr lang="en-US" sz="1600" dirty="0">
                <a:latin typeface="Alexandria" charset="0"/>
                <a:cs typeface="Alexandria" charset="0"/>
              </a:rPr>
              <a:t>Reflector)</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خصائص وظروف الضوء المناسبة لتصوير المظاهر الطبيعية </a:t>
            </a:r>
            <a:r>
              <a:rPr lang="en-US" sz="1600" dirty="0">
                <a:latin typeface="Alexandria" charset="0"/>
                <a:cs typeface="Alexandria" charset="0"/>
              </a:rPr>
              <a:t>Landscape)</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خصائص وظروف الضوء المناسبة لتصوير الأشخاص </a:t>
            </a:r>
            <a:r>
              <a:rPr lang="en-US" sz="1600" dirty="0">
                <a:latin typeface="Alexandria" charset="0"/>
                <a:cs typeface="Alexandria" charset="0"/>
              </a:rPr>
              <a:t>Portrait)</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بعض المشاكل في تصوير الأشخاص والكائنات الحية </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ميزان الإضاءة الرئيسي</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ضبط التوازن اللوني للكاميرا الرقمية</a:t>
            </a:r>
          </a:p>
          <a:p>
            <a:pPr marL="285750" indent="-285750" algn="just" rtl="1">
              <a:lnSpc>
                <a:spcPts val="2400"/>
              </a:lnSpc>
              <a:spcBef>
                <a:spcPts val="600"/>
              </a:spcBef>
              <a:buFont typeface="Wingdings" pitchFamily="2" charset="2"/>
              <a:buChar char="§"/>
            </a:pPr>
            <a:r>
              <a:rPr lang="ar-SA" sz="1600" dirty="0">
                <a:latin typeface="Alexandria" charset="0"/>
                <a:cs typeface="Alexandria" charset="0"/>
              </a:rPr>
              <a:t>خاتمة</a:t>
            </a:r>
            <a:endParaRPr lang="en-US" sz="1600"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مراجعة على أهم نقاط المحاضرة السابقة</a:t>
            </a:r>
            <a:endParaRPr lang="en-US" sz="2400" b="1" dirty="0">
              <a:solidFill>
                <a:srgbClr val="00206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50" y="2316611"/>
            <a:ext cx="7820600" cy="3172600"/>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dirty="0">
                <a:latin typeface="Alexandria" charset="0"/>
                <a:cs typeface="Alexandria" charset="0"/>
              </a:rPr>
              <a:t>مفهوم العدسات في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الوظيفة الجمالية والبصرية للعدسات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الخصائص البصرية للعدسة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للعدسة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وعمق الميدان وزاوية الرؤية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أنواع العدسات في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والاستخدام المناسب للعدسات</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حساس الضوء/ الأيزو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أهمية الإضاءة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074721"/>
            <a:ext cx="10307385" cy="387163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الإضاءة في التصوير، أي ما كان نوعه، ركن أساسي لأن التصوير هو ببساطة "فن الرسم بالضوء" وبدون ضوء لا توجد 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يعتبر الضوء جزء من الصورة فهو يعطي الحالة والعمق فيها حسب اتجاه الضوء ولونه وكيفية تدرجه.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لتجهيز كاميرا التصوير الصحفي بكمية الإضاءة الكافية لكي تكون الصورة مقبولة فنيا.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لتظهر لنا الحقيقة التي تبدو عليها المادة المصورة بكافة مكوناتها وتناظر بعضها للبعض الآخر لونيا والمناطق المحيطة.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تحديد الوقت الذي يقع فيه الحدث.</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تأسيس الانطباع العام عن الحدث.</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تعبر الإضاءة عن الشعور والحالة العامة، وتتلاءم معه.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3870" y="263921"/>
            <a:ext cx="2305141" cy="1076343"/>
          </a:xfrm>
          <a:prstGeom prst="rect">
            <a:avLst/>
          </a:prstGeom>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خصائص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762001" y="2152781"/>
            <a:ext cx="10487692" cy="70410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يعتبر ‏الضوء داخل الصورة عنصرا كباقي العناصر، وله خصائص معينة علينا أن ندركها حتى نستطيع أن نستعمله كعنصر فعال. وتتضمن خصائص الضوء ما يلي: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CECC6A53-FA38-62B5-F48A-574A1DECF890}"/>
              </a:ext>
            </a:extLst>
          </p:cNvPr>
          <p:cNvSpPr/>
          <p:nvPr/>
        </p:nvSpPr>
        <p:spPr>
          <a:xfrm>
            <a:off x="5020030" y="3606984"/>
            <a:ext cx="2007220" cy="953429"/>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rtl="1" eaLnBrk="1" latinLnBrk="0" hangingPunct="1">
              <a:lnSpc>
                <a:spcPts val="2500"/>
              </a:lnSpc>
              <a:spcBef>
                <a:spcPts val="1200"/>
              </a:spcBef>
            </a:pPr>
            <a:r>
              <a:rPr lang="ar-SA" sz="1800" dirty="0">
                <a:latin typeface="Alexandria" charset="0"/>
                <a:cs typeface="Alexandria" charset="0"/>
              </a:rPr>
              <a:t>جودة الضوء</a:t>
            </a:r>
          </a:p>
        </p:txBody>
      </p:sp>
      <p:sp>
        <p:nvSpPr>
          <p:cNvPr id="8" name="Rounded Rectangle 7">
            <a:extLst>
              <a:ext uri="{FF2B5EF4-FFF2-40B4-BE49-F238E27FC236}">
                <a16:creationId xmlns:a16="http://schemas.microsoft.com/office/drawing/2014/main" id="{7CBF2E2F-A4DB-E4EA-8FA6-2484C6D72270}"/>
              </a:ext>
            </a:extLst>
          </p:cNvPr>
          <p:cNvSpPr/>
          <p:nvPr/>
        </p:nvSpPr>
        <p:spPr>
          <a:xfrm>
            <a:off x="1775814" y="3103684"/>
            <a:ext cx="2303294" cy="953429"/>
          </a:xfrm>
          <a:prstGeom prst="roundRect">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rtl="1" eaLnBrk="1" latinLnBrk="0" hangingPunct="1">
              <a:lnSpc>
                <a:spcPts val="2500"/>
              </a:lnSpc>
              <a:spcBef>
                <a:spcPts val="1200"/>
              </a:spcBef>
            </a:pPr>
            <a:r>
              <a:rPr lang="ar-SA" sz="1800" dirty="0">
                <a:latin typeface="Alexandria" charset="0"/>
                <a:cs typeface="Alexandria" charset="0"/>
              </a:rPr>
              <a:t>اتجاه الضوء</a:t>
            </a:r>
          </a:p>
        </p:txBody>
      </p:sp>
      <p:sp>
        <p:nvSpPr>
          <p:cNvPr id="9" name="Rounded Rectangle 8">
            <a:extLst>
              <a:ext uri="{FF2B5EF4-FFF2-40B4-BE49-F238E27FC236}">
                <a16:creationId xmlns:a16="http://schemas.microsoft.com/office/drawing/2014/main" id="{BA42C6F9-1D22-09AA-7750-B907061DFA7C}"/>
              </a:ext>
            </a:extLst>
          </p:cNvPr>
          <p:cNvSpPr/>
          <p:nvPr/>
        </p:nvSpPr>
        <p:spPr>
          <a:xfrm>
            <a:off x="8011791" y="3103684"/>
            <a:ext cx="2308303" cy="953429"/>
          </a:xfrm>
          <a:prstGeom prst="roundRect">
            <a:avLst/>
          </a:prstGeom>
          <a:solidFill>
            <a:srgbClr val="F5822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00" rtl="1" eaLnBrk="1" latinLnBrk="0" hangingPunct="1">
              <a:lnSpc>
                <a:spcPts val="2500"/>
              </a:lnSpc>
              <a:spcBef>
                <a:spcPts val="1200"/>
              </a:spcBef>
            </a:pPr>
            <a:r>
              <a:rPr lang="ar-SA" sz="1800" dirty="0">
                <a:latin typeface="Alexandria" charset="0"/>
                <a:cs typeface="Alexandria" charset="0"/>
              </a:rPr>
              <a:t>حرارة ولون الضوء</a:t>
            </a:r>
          </a:p>
        </p:txBody>
      </p:sp>
      <p:sp>
        <p:nvSpPr>
          <p:cNvPr id="11" name="Rounded Rectangle 10">
            <a:extLst>
              <a:ext uri="{FF2B5EF4-FFF2-40B4-BE49-F238E27FC236}">
                <a16:creationId xmlns:a16="http://schemas.microsoft.com/office/drawing/2014/main" id="{281F51D1-94E5-C0EB-4042-2964F0C51EAE}"/>
              </a:ext>
            </a:extLst>
          </p:cNvPr>
          <p:cNvSpPr/>
          <p:nvPr/>
        </p:nvSpPr>
        <p:spPr>
          <a:xfrm>
            <a:off x="1775814" y="4483605"/>
            <a:ext cx="2303294" cy="898941"/>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ts val="2500"/>
              </a:lnSpc>
              <a:spcBef>
                <a:spcPts val="1200"/>
              </a:spcBef>
            </a:pPr>
            <a:r>
              <a:rPr lang="ar-SA" sz="1800" dirty="0">
                <a:latin typeface="Alexandria" charset="0"/>
                <a:cs typeface="Alexandria" charset="0"/>
              </a:rPr>
              <a:t>كمية الضوء أو التعريض الضوئي</a:t>
            </a:r>
          </a:p>
        </p:txBody>
      </p:sp>
      <p:sp>
        <p:nvSpPr>
          <p:cNvPr id="12" name="Rounded Rectangle 11">
            <a:extLst>
              <a:ext uri="{FF2B5EF4-FFF2-40B4-BE49-F238E27FC236}">
                <a16:creationId xmlns:a16="http://schemas.microsoft.com/office/drawing/2014/main" id="{C13CC537-036E-5F66-C135-D85406E4F2DD}"/>
              </a:ext>
            </a:extLst>
          </p:cNvPr>
          <p:cNvSpPr/>
          <p:nvPr/>
        </p:nvSpPr>
        <p:spPr>
          <a:xfrm>
            <a:off x="8011790" y="4483605"/>
            <a:ext cx="2308303" cy="898941"/>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defTabSz="914400" rtl="1" eaLnBrk="1" latinLnBrk="0" hangingPunct="1">
              <a:lnSpc>
                <a:spcPts val="2500"/>
              </a:lnSpc>
              <a:spcBef>
                <a:spcPts val="1200"/>
              </a:spcBef>
            </a:pPr>
            <a:r>
              <a:rPr lang="ar-SA" sz="1800" dirty="0">
                <a:latin typeface="Alexandria" charset="0"/>
                <a:cs typeface="Alexandria" charset="0"/>
              </a:rPr>
              <a:t>التدرج الضوئي/ المدي الديناميكي</a:t>
            </a:r>
          </a:p>
        </p:txBody>
      </p:sp>
    </p:spTree>
    <p:extLst>
      <p:ext uri="{BB962C8B-B14F-4D97-AF65-F5344CB8AC3E}">
        <p14:creationId xmlns:p14="http://schemas.microsoft.com/office/powerpoint/2010/main" val="982034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4806175" y="2152781"/>
            <a:ext cx="6443517" cy="403828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قمنا بتسليط الضوء علي عنصر ما يتشكل لدينا في الجانب المقابل ظلال، فيصبح لدينا أضواء وظلال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تعطي هذه الأضواء والظلال الصورة عمقا وأبعادا.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الظل يعطي الصورة العمق واللمسة الجمالية.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كانت الصورة لا تحتوي علي أي ظلال نقول عن إضاءة تلك الصورة بأنها إضاءة منبسطة (</a:t>
            </a:r>
            <a:r>
              <a:rPr lang="en-US" sz="1600" dirty="0">
                <a:latin typeface="Alexandria" charset="0"/>
                <a:cs typeface="Alexandria" charset="0"/>
              </a:rPr>
              <a:t>Flat Light</a:t>
            </a:r>
            <a:r>
              <a:rPr lang="ar-SA" sz="1600" dirty="0">
                <a:latin typeface="Alexandria" charset="0"/>
                <a:cs typeface="Alexandria" charset="0"/>
              </a:rPr>
              <a:t>).</a:t>
            </a:r>
            <a:endParaRPr lang="en-US"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وجود ظلال في الصورة، فإذا كانت عملية التدرج من الضوء إلي الظل سريعة فنقول أن الضوء قاس (</a:t>
            </a:r>
            <a:r>
              <a:rPr lang="en-US" sz="1600" dirty="0">
                <a:latin typeface="Alexandria" charset="0"/>
                <a:cs typeface="Alexandria" charset="0"/>
              </a:rPr>
              <a:t>Hard Light</a:t>
            </a:r>
            <a:r>
              <a:rPr lang="ar-SA" sz="1600" dirty="0">
                <a:latin typeface="Alexandria" charset="0"/>
                <a:cs typeface="Alexandria" charset="0"/>
              </a:rPr>
              <a:t>)، وأما في حال كانت عملية التدرج طويلة فنقول أن الضوء ناعم (</a:t>
            </a:r>
            <a:r>
              <a:rPr lang="en-US" sz="1600" dirty="0">
                <a:latin typeface="Alexandria" charset="0"/>
                <a:cs typeface="Alexandria" charset="0"/>
              </a:rPr>
              <a:t>Soft Light</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blue ball with white text&#10;&#10;Description automatically generated">
            <a:extLst>
              <a:ext uri="{FF2B5EF4-FFF2-40B4-BE49-F238E27FC236}">
                <a16:creationId xmlns:a16="http://schemas.microsoft.com/office/drawing/2014/main" id="{AE5227D5-F987-DD91-A6A5-CAD16A59A4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489038"/>
            <a:ext cx="3731941" cy="2865863"/>
          </a:xfrm>
          <a:prstGeom prst="rect">
            <a:avLst/>
          </a:prstGeom>
        </p:spPr>
      </p:pic>
    </p:spTree>
    <p:extLst>
      <p:ext uri="{BB962C8B-B14F-4D97-AF65-F5344CB8AC3E}">
        <p14:creationId xmlns:p14="http://schemas.microsoft.com/office/powerpoint/2010/main" val="4219457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263375" y="2152781"/>
            <a:ext cx="5986317" cy="3243260"/>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002060"/>
                </a:solidFill>
                <a:latin typeface="Alexandria" charset="0"/>
                <a:cs typeface="Alexandria" charset="0"/>
              </a:rPr>
              <a:t>الضوء القاسي/ القوي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ينتج الضوء القاسي عن مصادر الضوء الصغيرة: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كان مصدر الإضاءة صغيرا نسبة لعنصر الصورة كان تدرج الظل الناتج قليلا أو معدوما تقريبا.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فمثلا: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عندما تكون الشمس ظهرا في منتصف السماء، تعتبر نقطة صغيرة تُنتج ضوء مما ينتج عنها كنتيجة .. ظلال قوية غير جميلة.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a person&#10;&#10;Description automatically generated">
            <a:extLst>
              <a:ext uri="{FF2B5EF4-FFF2-40B4-BE49-F238E27FC236}">
                <a16:creationId xmlns:a16="http://schemas.microsoft.com/office/drawing/2014/main" id="{3CC754D5-5DB1-D7A7-CD6A-DF2FF50AED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054" y="2241984"/>
            <a:ext cx="4346711" cy="3488327"/>
          </a:xfrm>
          <a:prstGeom prst="rect">
            <a:avLst/>
          </a:prstGeom>
        </p:spPr>
      </p:pic>
    </p:spTree>
    <p:extLst>
      <p:ext uri="{BB962C8B-B14F-4D97-AF65-F5344CB8AC3E}">
        <p14:creationId xmlns:p14="http://schemas.microsoft.com/office/powerpoint/2010/main" val="3890611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2448106"/>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كذلك يعتبر الفلاش المباشر بدون وجود أي مُعدلات للضوء أمامه مصدرا صغيرا للضوء، كذلك المصباح يعتبر مصدرا صغيرا للضوء.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تعطي جميع هذه المصادر للضوء ظلال قوية.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للضوء القوي استخدامات حسب الحالة المطلوبة من الصورة والهدف من التقاطها رغم أنه غير محبذا إجمالا في التصوير الفوتوغرافي.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مصادر الضوء الصغيرة هي المصادر الضوئية بدون مُعدلات مثل الفلاش العادي، الشمس وسط النهار.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47576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263375" y="1963214"/>
            <a:ext cx="5986317" cy="38844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002060"/>
                </a:solidFill>
                <a:latin typeface="Alexandria" charset="0"/>
                <a:cs typeface="Alexandria" charset="0"/>
              </a:rPr>
              <a:t>الضوء الناعم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ينتج الضوء الناعم عن مصادر الضوء الكبيرة نسبة لحجم العنصر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كان مصدر الضوء كبيرا زادت نسبة التدرج بين الإضاءة والظلال وزادت درجة نعومة الضوء.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فمثلا: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ضوء الشمس عندما تكون أمامها غيمة كبيرة في هذه الحالة تصبح الغيمة هي مصدر الضوء عوضا عن الشمس وبما أن هذه الغيمة كبيرة نسبيا فإن الضوء الناتج عنها ناعم ويعطي ظلال متدرجة وجميلة.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a person&#10;&#10;Description automatically generated">
            <a:extLst>
              <a:ext uri="{FF2B5EF4-FFF2-40B4-BE49-F238E27FC236}">
                <a16:creationId xmlns:a16="http://schemas.microsoft.com/office/drawing/2014/main" id="{3CC754D5-5DB1-D7A7-CD6A-DF2FF50AED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054" y="2241984"/>
            <a:ext cx="4346711" cy="3488327"/>
          </a:xfrm>
          <a:prstGeom prst="rect">
            <a:avLst/>
          </a:prstGeom>
        </p:spPr>
      </p:pic>
    </p:spTree>
    <p:extLst>
      <p:ext uri="{BB962C8B-B14F-4D97-AF65-F5344CB8AC3E}">
        <p14:creationId xmlns:p14="http://schemas.microsoft.com/office/powerpoint/2010/main" val="3297871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931257" y="2152781"/>
            <a:ext cx="5318435" cy="229428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كذلك عندما ينعكس ضوء الشمس على حائط كبير فإن هذا الحائط يصبح مصدرا للضوء يعطي ظلال متدرجة.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كذلك إذا وضعنا الفلاش داخل مظلة أو (</a:t>
            </a:r>
            <a:r>
              <a:rPr lang="en-US" sz="1600" dirty="0">
                <a:latin typeface="Alexandria" charset="0"/>
                <a:cs typeface="Alexandria" charset="0"/>
              </a:rPr>
              <a:t>Soft Box</a:t>
            </a:r>
            <a:r>
              <a:rPr lang="ar-SA" sz="1600" dirty="0">
                <a:latin typeface="Alexandria" charset="0"/>
                <a:cs typeface="Alexandria" charset="0"/>
              </a:rPr>
              <a:t>) فإن المظلة أو (</a:t>
            </a:r>
            <a:r>
              <a:rPr lang="en-US" sz="1600" dirty="0">
                <a:latin typeface="Alexandria" charset="0"/>
                <a:cs typeface="Alexandria" charset="0"/>
              </a:rPr>
              <a:t>Soft Box</a:t>
            </a:r>
            <a:r>
              <a:rPr lang="ar-SA" sz="1600" dirty="0">
                <a:latin typeface="Alexandria" charset="0"/>
                <a:cs typeface="Alexandria" charset="0"/>
              </a:rPr>
              <a:t>) تصبح مصدرا كبيرا للضوء يعطي ظلالا متدرجة وجميلة للوجه.</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collage of a person&#10;&#10;Description automatically generated">
            <a:extLst>
              <a:ext uri="{FF2B5EF4-FFF2-40B4-BE49-F238E27FC236}">
                <a16:creationId xmlns:a16="http://schemas.microsoft.com/office/drawing/2014/main" id="{B6A11636-3705-7319-516B-7BA9F79653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640" y="2195490"/>
            <a:ext cx="5169257" cy="3616930"/>
          </a:xfrm>
          <a:prstGeom prst="rect">
            <a:avLst/>
          </a:prstGeom>
        </p:spPr>
      </p:pic>
    </p:spTree>
    <p:extLst>
      <p:ext uri="{BB962C8B-B14F-4D97-AF65-F5344CB8AC3E}">
        <p14:creationId xmlns:p14="http://schemas.microsoft.com/office/powerpoint/2010/main" val="48742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جودة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2346765" y="1717893"/>
            <a:ext cx="8902927" cy="38350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dirty="0">
                <a:latin typeface="Alexandria" charset="0"/>
                <a:cs typeface="Alexandria" charset="0"/>
              </a:rPr>
              <a:t>يعتبر الـ (</a:t>
            </a:r>
            <a:r>
              <a:rPr lang="en-US" sz="1600" dirty="0">
                <a:latin typeface="Alexandria" charset="0"/>
                <a:cs typeface="Alexandria" charset="0"/>
              </a:rPr>
              <a:t>Soft Box</a:t>
            </a:r>
            <a:r>
              <a:rPr lang="ar-SA" sz="1600" dirty="0">
                <a:latin typeface="Alexandria" charset="0"/>
                <a:cs typeface="Alexandria" charset="0"/>
              </a:rPr>
              <a:t>) والمظلة مصدرا كبيرا للضوء يعطيان ضوء ناعما أو ظلالا متدرجة.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close-up of a flash umbrella&#10;&#10;Description automatically generated">
            <a:extLst>
              <a:ext uri="{FF2B5EF4-FFF2-40B4-BE49-F238E27FC236}">
                <a16:creationId xmlns:a16="http://schemas.microsoft.com/office/drawing/2014/main" id="{E00946B9-B11F-66BB-CEA4-6974EF4EAC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1437" y="2230833"/>
            <a:ext cx="7772400" cy="3769821"/>
          </a:xfrm>
          <a:prstGeom prst="rect">
            <a:avLst/>
          </a:prstGeom>
        </p:spPr>
      </p:pic>
    </p:spTree>
    <p:extLst>
      <p:ext uri="{BB962C8B-B14F-4D97-AF65-F5344CB8AC3E}">
        <p14:creationId xmlns:p14="http://schemas.microsoft.com/office/powerpoint/2010/main" val="1504339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371774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يؤثر اتجاه الضوء على تحديد الأماكن التي ستقع في الظل أو الضوء في الصورة، وفي هذه الحالة من الممكن أن يكون الضوء أمامي أو خلفي أو جانبي.</a:t>
            </a:r>
          </a:p>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الضوء الأمامي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عندما تكون الشمس أو مصدر الضوء أمام هدف التصوير وخلف المصور، أو عندما تكون الشمس في مكان ما خلف أو علي جانب هدف الصورة ويتم استخدام عاكس ضوئي (</a:t>
            </a:r>
            <a:r>
              <a:rPr lang="en-US" sz="1600" dirty="0">
                <a:latin typeface="Alexandria" charset="0"/>
                <a:cs typeface="Alexandria" charset="0"/>
              </a:rPr>
              <a:t>Reflector</a:t>
            </a:r>
            <a:r>
              <a:rPr lang="ar-SA" sz="1600" dirty="0">
                <a:latin typeface="Alexandria" charset="0"/>
                <a:cs typeface="Alexandria" charset="0"/>
              </a:rPr>
              <a:t>) أمام الهدف ليصبح العاكس مصدر الضوء الأساسي في الصورة بدلا عن الشمس.</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هذه الحالة يكون العنصر في الصورة يقع في الضوء ولا يوجد ظلال لأن الظلال ستقع خلف هدف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يستخدم هذا النوع من الإضاءة في تصوير الأشخاص بكثرة.</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31662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6211229" y="2152781"/>
            <a:ext cx="5038464" cy="229428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الصورة التالية: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وجه الطفل يقابل النافذة التي تشكل مصدر الضوء، وحيث تعتبر النافذة مصدر ضوء كبير فهي تعطي إضاءة ناعمة علي كامل الوجه ولا يوجد أي ظلال تقريبا.</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young child leaning on a counter&#10;&#10;Description automatically generated">
            <a:extLst>
              <a:ext uri="{FF2B5EF4-FFF2-40B4-BE49-F238E27FC236}">
                <a16:creationId xmlns:a16="http://schemas.microsoft.com/office/drawing/2014/main" id="{65FC0F72-B956-E297-90F1-4C2641FDF4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422" y="2119988"/>
            <a:ext cx="5250350" cy="3879425"/>
          </a:xfrm>
          <a:prstGeom prst="rect">
            <a:avLst/>
          </a:prstGeom>
        </p:spPr>
      </p:pic>
    </p:spTree>
    <p:extLst>
      <p:ext uri="{BB962C8B-B14F-4D97-AF65-F5344CB8AC3E}">
        <p14:creationId xmlns:p14="http://schemas.microsoft.com/office/powerpoint/2010/main" val="303257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276877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الضوء من الخلف</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تكون الشمس أو مصدر الضوء في هذه الحالة خلف هدف الصورة وأمام المصور، وسيقع كامل عنصر الصورة في الظل لأن الظل سيكون أمامه.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يستخدم هذا النوع من الإضاءة في تصوير الظلال (</a:t>
            </a:r>
            <a:r>
              <a:rPr lang="en-US" sz="1600" dirty="0">
                <a:latin typeface="Alexandria" charset="0"/>
                <a:cs typeface="Alexandria" charset="0"/>
              </a:rPr>
              <a:t>Silhouette</a:t>
            </a:r>
            <a:r>
              <a:rPr lang="ar-SA" sz="1600" dirty="0">
                <a:latin typeface="Alexandria" charset="0"/>
                <a:cs typeface="Alexandria" charset="0"/>
              </a:rPr>
              <a:t>)/ </a:t>
            </a:r>
            <a:r>
              <a:rPr lang="ar-SA" sz="1600" dirty="0" err="1">
                <a:latin typeface="Alexandria" charset="0"/>
                <a:cs typeface="Alexandria" charset="0"/>
              </a:rPr>
              <a:t>السيلويت</a:t>
            </a:r>
            <a:r>
              <a:rPr lang="ar-SA" sz="1600" dirty="0">
                <a:latin typeface="Alexandria" charset="0"/>
                <a:cs typeface="Alexandria" charset="0"/>
              </a:rPr>
              <a:t>/ عندما تكون الشمس في الساعة الذهبية في الأفق ويكون عنصر الصورة أمامها.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الصورة التالية لـ "شجرة الحياة" في مملكة البحرين حيث تظهر كامل الشجرة في الظلال لأن الشمس موجودة في الأفق ساعة الغروب.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0320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645805" y="2152781"/>
            <a:ext cx="1603888" cy="102470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صورة شجرة الحياة في البحرين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tree with a sunset behind it&#10;&#10;Description automatically generated">
            <a:extLst>
              <a:ext uri="{FF2B5EF4-FFF2-40B4-BE49-F238E27FC236}">
                <a16:creationId xmlns:a16="http://schemas.microsoft.com/office/drawing/2014/main" id="{F0D334AF-206B-6246-DAE0-C1D964253B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7220" y="1729714"/>
            <a:ext cx="7125629" cy="4281973"/>
          </a:xfrm>
          <a:prstGeom prst="rect">
            <a:avLst/>
          </a:prstGeom>
        </p:spPr>
      </p:pic>
    </p:spTree>
    <p:extLst>
      <p:ext uri="{BB962C8B-B14F-4D97-AF65-F5344CB8AC3E}">
        <p14:creationId xmlns:p14="http://schemas.microsoft.com/office/powerpoint/2010/main" val="848700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051502" y="2074724"/>
            <a:ext cx="6198191" cy="3563861"/>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الضوء الجانبي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يسبب الضوء الجانبي ظهور الظلال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تعطي الظلال الدراما والحالة والعمق للصورة وبالتالي تصبح أكثر جمالا.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تصوير الأبنية إذا كان هناك ظلال نستطيع أن نري أبعاد البناء، وفي تصوير الوجوه نري الحالة النفسية والشعورية للصورة وتفاصيل أكثر للوجه.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الصورة التالية تستخدم ضوء جانبي من خلال مظلة مما يجعل الضوء الناعم ينسكب علي الوجه بشكل انسيابي وجميل.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lose-up of a young child&#10;&#10;Description automatically generated">
            <a:extLst>
              <a:ext uri="{FF2B5EF4-FFF2-40B4-BE49-F238E27FC236}">
                <a16:creationId xmlns:a16="http://schemas.microsoft.com/office/drawing/2014/main" id="{09EDAFAB-647C-754C-9414-E59D0EA6F9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397" y="2228543"/>
            <a:ext cx="4153798" cy="3593191"/>
          </a:xfrm>
          <a:prstGeom prst="rect">
            <a:avLst/>
          </a:prstGeom>
        </p:spPr>
      </p:pic>
    </p:spTree>
    <p:extLst>
      <p:ext uri="{BB962C8B-B14F-4D97-AF65-F5344CB8AC3E}">
        <p14:creationId xmlns:p14="http://schemas.microsoft.com/office/powerpoint/2010/main" val="3376543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اتجاه الضوء في التصوير الصحفي الرقمي</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7917120" y="1851701"/>
            <a:ext cx="3387879" cy="262770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كان الضوء يأتي علي الجانب الأكبر من الوجه (المواجه للكاميرا) نقول عنه بأنه ضوء عريض (</a:t>
            </a:r>
            <a:r>
              <a:rPr lang="en-US" sz="1600" dirty="0">
                <a:latin typeface="Alexandria" charset="0"/>
                <a:cs typeface="Alexandria" charset="0"/>
              </a:rPr>
              <a:t>Broad Light</a:t>
            </a:r>
            <a:r>
              <a:rPr lang="ar-SA" sz="1600" dirty="0">
                <a:latin typeface="Alexandria" charset="0"/>
                <a:cs typeface="Alexandria" charset="0"/>
              </a:rPr>
              <a:t>)، وإذا كان الضوء يأتي علي الجانب الأصغر من الوجه (الأبعد والغير مقابل للكاميرا) نقول عنه بأنه ضوء ضيق (</a:t>
            </a:r>
            <a:r>
              <a:rPr lang="en-US" sz="1600" dirty="0">
                <a:latin typeface="Alexandria" charset="0"/>
                <a:cs typeface="Alexandria" charset="0"/>
              </a:rPr>
              <a:t>Narrow Light</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close up of a stuffed animal&#10;&#10;Description automatically generated">
            <a:extLst>
              <a:ext uri="{FF2B5EF4-FFF2-40B4-BE49-F238E27FC236}">
                <a16:creationId xmlns:a16="http://schemas.microsoft.com/office/drawing/2014/main" id="{80903F42-7E30-4DAA-DFAC-33E9D67EA9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736549"/>
            <a:ext cx="7010400" cy="4275263"/>
          </a:xfrm>
          <a:prstGeom prst="rect">
            <a:avLst/>
          </a:prstGeom>
        </p:spPr>
      </p:pic>
    </p:spTree>
    <p:extLst>
      <p:ext uri="{BB962C8B-B14F-4D97-AF65-F5344CB8AC3E}">
        <p14:creationId xmlns:p14="http://schemas.microsoft.com/office/powerpoint/2010/main" val="729752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FF0000"/>
                </a:solidFill>
                <a:latin typeface="Alexandria" charset="0"/>
                <a:cs typeface="Alexandria" charset="0"/>
              </a:rPr>
              <a:t>لون وحرارة الضوء في التصوير الصحفي الرقمي</a:t>
            </a:r>
            <a:endParaRPr lang="en-US" sz="2400" b="1" dirty="0">
              <a:solidFill>
                <a:srgbClr val="FF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371774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ربما لاحظت أن الضوء المنبعث من المصباح العادي يميل إلي اللون الأصفر وأن الضوء المنبعث من مصباح التوفير أو النيون يميل إلي اللون الأبيض.</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إضاءة الشمس أيضا في منتصف النهار تعطي لون يختلف عن اللون الأصفر الذي ينتج عند وقت المغيب/ الغروب.</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درجة الاختلاف هذه في لون الضوء تسمي </a:t>
            </a:r>
            <a:r>
              <a:rPr lang="ar-SA" sz="1600" b="1" dirty="0">
                <a:solidFill>
                  <a:srgbClr val="C00000"/>
                </a:solidFill>
                <a:latin typeface="Alexandria" charset="0"/>
                <a:cs typeface="Alexandria" charset="0"/>
              </a:rPr>
              <a:t>حرارة الضوء</a:t>
            </a:r>
            <a:r>
              <a:rPr lang="ar-SA" sz="1600" dirty="0">
                <a:latin typeface="Alexandria" charset="0"/>
                <a:cs typeface="Alexandria" charset="0"/>
              </a:rPr>
              <a:t> وتقاس بالكلفن.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اتجه اللون إلى اللون الأصفر نقول بأن الضوء حار وكلما اتجه اللون إلى اللون الأزرق نقول بأنه بارد.</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تقوم الكاميرا بتصحيح درجة اللون إلي اللون الطبيعي عن طريق موازنة اللون الأبيض (</a:t>
            </a:r>
            <a:r>
              <a:rPr lang="en-US" sz="1600" dirty="0">
                <a:latin typeface="Alexandria" charset="0"/>
                <a:cs typeface="Alexandria" charset="0"/>
              </a:rPr>
              <a:t>White Balance</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من ناحية أخري قد نجد منابع ضوئية مطلية بألوان مختلفة تسبب تغيير في لون الضوء المسلط علي هدف الصورة، وأيضا انعكاس الضوء علي سطوح وأجسام ملونة قريبة من هدف الصورة تعطي ألوان 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5848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FF0000"/>
                </a:solidFill>
                <a:latin typeface="Alexandria" charset="0"/>
                <a:cs typeface="Alexandria" charset="0"/>
              </a:rPr>
              <a:t>لون وحرارة الضوء في التصوير الصحفي الرقمي</a:t>
            </a:r>
            <a:endParaRPr lang="en-US" sz="2400" b="1" dirty="0">
              <a:solidFill>
                <a:srgbClr val="FF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339714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قد تظهر هذه الألوان علي البشرة ولذلك عليك كمصور صحفي الانتباه إلي الأشياء المحيطة بهدف التصوير واللون المنعكس عنها.</a:t>
            </a:r>
          </a:p>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معدلات خصائص الضوء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كون أحد خصائص الضوء غير مناسب عند التصوير فعليك كمصور صحفي البحث عن ظروف الإضاءة المناسبة إما عن طريق:</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انتظار الوقت المناسب من النهار</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أو تغيير مكان أو زاوية التصوير</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أو استخدام معدلات الضوء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31713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8035904"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معدلات خصائص الضوء في التصوير الصحفي الرقمي</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2787805" y="1863891"/>
            <a:ext cx="8461888" cy="276229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مُعدلات خصائص الضوء من الممكن أن تكون:</a:t>
            </a:r>
            <a:endParaRPr lang="en-US"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a:p>
            <a:pPr algn="ctr" defTabSz="914400" rtl="1" eaLnBrk="1" latinLnBrk="0" hangingPunct="1">
              <a:lnSpc>
                <a:spcPts val="2500"/>
              </a:lnSpc>
              <a:spcBef>
                <a:spcPts val="1200"/>
              </a:spcBef>
            </a:pPr>
            <a:r>
              <a:rPr lang="ar-SA" dirty="0">
                <a:latin typeface="Alexandria" charset="0"/>
                <a:cs typeface="Alexandria" charset="0"/>
              </a:rPr>
              <a:t>أشياء موجودة في المحيط نستطيع الاستفادة منها مثل جدار أو رصيف.</a:t>
            </a:r>
            <a:endParaRPr lang="en-US" dirty="0">
              <a:latin typeface="Alexandria" charset="0"/>
              <a:cs typeface="Alexandria" charset="0"/>
            </a:endParaRPr>
          </a:p>
          <a:p>
            <a:pPr algn="r" defTabSz="914400" rtl="1" eaLnBrk="1" latinLnBrk="0" hangingPunct="1">
              <a:lnSpc>
                <a:spcPts val="2500"/>
              </a:lnSpc>
              <a:spcBef>
                <a:spcPts val="1200"/>
              </a:spcBef>
            </a:pPr>
            <a:r>
              <a:rPr lang="en-US" dirty="0">
                <a:latin typeface="Alexandria" charset="0"/>
                <a:cs typeface="Alexandria" charset="0"/>
              </a:rPr>
              <a:t>       </a:t>
            </a:r>
            <a:r>
              <a:rPr lang="ar-SA" dirty="0">
                <a:latin typeface="Alexandria" charset="0"/>
                <a:cs typeface="Alexandria" charset="0"/>
              </a:rPr>
              <a:t>أو </a:t>
            </a:r>
            <a:r>
              <a:rPr lang="en-US" dirty="0">
                <a:latin typeface="Alexandria" charset="0"/>
                <a:cs typeface="Alexandria" charset="0"/>
              </a:rPr>
              <a:t>       </a:t>
            </a:r>
          </a:p>
          <a:p>
            <a:pPr algn="r" defTabSz="914400" rtl="1" eaLnBrk="1" latinLnBrk="0" hangingPunct="1">
              <a:lnSpc>
                <a:spcPts val="2500"/>
              </a:lnSpc>
              <a:spcBef>
                <a:spcPts val="1200"/>
              </a:spcBef>
            </a:pPr>
            <a:r>
              <a:rPr lang="en-US" dirty="0">
                <a:latin typeface="Alexandria" charset="0"/>
                <a:cs typeface="Alexandria" charset="0"/>
              </a:rPr>
              <a:t>         </a:t>
            </a:r>
            <a:r>
              <a:rPr lang="ar-SA" dirty="0">
                <a:latin typeface="Alexandria" charset="0"/>
                <a:cs typeface="Alexandria" charset="0"/>
              </a:rPr>
              <a:t>من الممكن أن تكون أدوات نستطيع شراؤها.</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4452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FF0000"/>
                </a:solidFill>
                <a:latin typeface="Alexandria" charset="0"/>
                <a:cs typeface="Alexandria" charset="0"/>
              </a:rPr>
              <a:t>مشتت الضوء (</a:t>
            </a:r>
            <a:r>
              <a:rPr lang="en-US" sz="2400" b="1" dirty="0">
                <a:solidFill>
                  <a:srgbClr val="FF0000"/>
                </a:solidFill>
                <a:latin typeface="Alexandria" charset="0"/>
                <a:cs typeface="Alexandria" charset="0"/>
              </a:rPr>
              <a:t>Diffuser</a:t>
            </a:r>
            <a:r>
              <a:rPr lang="ar-SA" sz="2400" b="1" dirty="0">
                <a:solidFill>
                  <a:srgbClr val="FF0000"/>
                </a:solidFill>
                <a:latin typeface="Alexandria" charset="0"/>
                <a:cs typeface="Alexandria" charset="0"/>
              </a:rPr>
              <a:t>)</a:t>
            </a:r>
            <a:endParaRPr lang="en-US" sz="2400" b="1" dirty="0">
              <a:solidFill>
                <a:srgbClr val="FF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2614883"/>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الغرض من استخدام مشتت الضوء هو تحويل مصدر الضوء من صغير إلي كبير وبالتالي يتحول الضوء من قاس/ قوي إلي ناعم.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فإذا كان لدينا مصدر ضوء صغير كالشمس في منتصف السماء/ وقت الظهيرة يصدر إضاءة قاسية وقوية ونريد أن نقوم بتعديل الضوء ليصبح ضوء ناعم نضع مشتت الضوء بين الشمس وهدف الصورة لنحصل علي الإضاءة الناعمة.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ضوء الفلاش المباشر أيضا ضوء قاس لذلك من الممكن تعديله عن طريق تزويده بمظلة أو (</a:t>
            </a:r>
            <a:r>
              <a:rPr lang="en-US" sz="1600" dirty="0">
                <a:latin typeface="Alexandria" charset="0"/>
                <a:cs typeface="Alexandria" charset="0"/>
              </a:rPr>
              <a:t>Soft Box</a:t>
            </a:r>
            <a:r>
              <a:rPr lang="ar-SA" sz="1600" dirty="0">
                <a:latin typeface="Alexandria" charset="0"/>
                <a:cs typeface="Alexandria" charset="0"/>
              </a:rPr>
              <a:t>) ليتحول إلي مصدر ضوء كبير يعطي إضاءة ناعمة.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8855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FF0000"/>
                </a:solidFill>
                <a:latin typeface="Alexandria" charset="0"/>
                <a:cs typeface="Alexandria" charset="0"/>
              </a:rPr>
              <a:t>مشتت الضوء (</a:t>
            </a:r>
            <a:r>
              <a:rPr lang="en-US" sz="2400" b="1" dirty="0">
                <a:solidFill>
                  <a:srgbClr val="FF0000"/>
                </a:solidFill>
                <a:latin typeface="Alexandria" charset="0"/>
                <a:cs typeface="Alexandria" charset="0"/>
              </a:rPr>
              <a:t>Diffuser</a:t>
            </a:r>
            <a:r>
              <a:rPr lang="ar-SA" sz="2400" b="1" dirty="0">
                <a:solidFill>
                  <a:srgbClr val="FF0000"/>
                </a:solidFill>
                <a:latin typeface="Alexandria" charset="0"/>
                <a:cs typeface="Alexandria" charset="0"/>
              </a:rPr>
              <a:t>)</a:t>
            </a:r>
            <a:endParaRPr lang="en-US" sz="2400" b="1" dirty="0">
              <a:solidFill>
                <a:srgbClr val="FF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7058722" y="1862853"/>
            <a:ext cx="4235575" cy="388446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وتوجد عدة أنواع وأشكال من مشتت الضوء:</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سطح أبيض يتم وضعه بين الشمس وهدف الصورة.</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ستارة بيضاء معلقة علي نافذة المنزل تقوم بتشتيت الضوء.</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قطعة ورقة بيضاء في حال تصوير الماكرو.</a:t>
            </a:r>
          </a:p>
          <a:p>
            <a:pPr marL="342900" indent="-342900" algn="just" defTabSz="914400" rtl="1" eaLnBrk="1" latinLnBrk="0" hangingPunct="1">
              <a:lnSpc>
                <a:spcPts val="2500"/>
              </a:lnSpc>
              <a:spcBef>
                <a:spcPts val="1200"/>
              </a:spcBef>
              <a:buFont typeface="+mj-lt"/>
              <a:buAutoNum type="arabicPeriod"/>
            </a:pPr>
            <a:r>
              <a:rPr lang="ar-SA" sz="1600" dirty="0">
                <a:latin typeface="Alexandria" charset="0"/>
                <a:cs typeface="Alexandria" charset="0"/>
              </a:rPr>
              <a:t>جدار أبيض كبير يعكس ضوء الشمس ليتحول إلي (</a:t>
            </a:r>
            <a:r>
              <a:rPr lang="en-US" sz="1600" dirty="0">
                <a:latin typeface="Alexandria" charset="0"/>
                <a:cs typeface="Alexandria" charset="0"/>
              </a:rPr>
              <a:t>Soft Box</a:t>
            </a:r>
            <a:r>
              <a:rPr lang="ar-SA" sz="1600" dirty="0">
                <a:latin typeface="Alexandria" charset="0"/>
                <a:cs typeface="Alexandria" charset="0"/>
              </a:rPr>
              <a:t>) إضاءة ناعمة.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person with dark hair wearing a red shirt&#10;&#10;Description automatically generated">
            <a:extLst>
              <a:ext uri="{FF2B5EF4-FFF2-40B4-BE49-F238E27FC236}">
                <a16:creationId xmlns:a16="http://schemas.microsoft.com/office/drawing/2014/main" id="{279AF824-1D43-0C7A-B68D-7A8FFC0879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851701"/>
            <a:ext cx="6161020" cy="4070903"/>
          </a:xfrm>
          <a:prstGeom prst="rect">
            <a:avLst/>
          </a:prstGeom>
        </p:spPr>
      </p:pic>
    </p:spTree>
    <p:extLst>
      <p:ext uri="{BB962C8B-B14F-4D97-AF65-F5344CB8AC3E}">
        <p14:creationId xmlns:p14="http://schemas.microsoft.com/office/powerpoint/2010/main" val="1762865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عاكس الضوء (</a:t>
            </a:r>
            <a:r>
              <a:rPr lang="en-US" sz="2400" b="1" dirty="0">
                <a:solidFill>
                  <a:srgbClr val="0070C0"/>
                </a:solidFill>
                <a:latin typeface="Alexandria" charset="0"/>
                <a:cs typeface="Alexandria" charset="0"/>
              </a:rPr>
              <a:t>Reflector</a:t>
            </a:r>
            <a:r>
              <a:rPr lang="ar-SA" sz="2400" b="1" dirty="0">
                <a:solidFill>
                  <a:srgbClr val="0070C0"/>
                </a:solidFill>
                <a:latin typeface="Alexandria" charset="0"/>
                <a:cs typeface="Alexandria" charset="0"/>
              </a:rPr>
              <a:t>)</a:t>
            </a:r>
            <a:endParaRPr lang="en-US" sz="2400" b="1" dirty="0">
              <a:solidFill>
                <a:srgbClr val="0070C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052422"/>
            <a:ext cx="10307385" cy="387163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إن الهدف من استخدام العاكس الضوئي (</a:t>
            </a:r>
            <a:r>
              <a:rPr lang="en-US" sz="1600" dirty="0">
                <a:latin typeface="Alexandria" charset="0"/>
                <a:cs typeface="Alexandria" charset="0"/>
              </a:rPr>
              <a:t>Light Reflector</a:t>
            </a:r>
            <a:r>
              <a:rPr lang="ar-SA" sz="1600" dirty="0">
                <a:latin typeface="Alexandria" charset="0"/>
                <a:cs typeface="Alexandria" charset="0"/>
              </a:rPr>
              <a:t>) هو تغيير اتجاه الضوء.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وجود مصدر الضوء خلف أو بجانب الهدف ولا يقع على المكان الذي نريده نقوم بتعديل اتجاه الضوء بواسطة </a:t>
            </a:r>
            <a:r>
              <a:rPr lang="ar-SA" sz="1600" b="1" dirty="0">
                <a:solidFill>
                  <a:srgbClr val="FF0000"/>
                </a:solidFill>
                <a:latin typeface="Alexandria" charset="0"/>
                <a:cs typeface="Alexandria" charset="0"/>
              </a:rPr>
              <a:t>العاكس كالمرآة </a:t>
            </a:r>
            <a:r>
              <a:rPr lang="ar-SA" sz="1600" dirty="0">
                <a:latin typeface="Alexandria" charset="0"/>
                <a:cs typeface="Alexandria" charset="0"/>
              </a:rPr>
              <a:t>تماما.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عاكس الضوء من الممكن أن يكون: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عبارة عن لوح أبيض</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أو عبارة عن جدار أبيض يعكس الضوء فنقوم بوضع الشخص أمامه.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عاكس صناعي نستطيع شراؤه.</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يستعمل العاكس في تصوير البورتريه لملئ الوجه بالضوء أو لتقليل درجة الظل في بعض الزوايا ومنع وقوع بعض الأماكن في الظل التام ويسمي مصدر الضوء في هذه الحالة بضوء </a:t>
            </a:r>
            <a:r>
              <a:rPr lang="ar-SA" sz="1600" dirty="0" err="1">
                <a:latin typeface="Alexandria" charset="0"/>
                <a:cs typeface="Alexandria" charset="0"/>
              </a:rPr>
              <a:t>الملئ</a:t>
            </a:r>
            <a:r>
              <a:rPr lang="ar-SA" sz="1600" dirty="0">
                <a:latin typeface="Alexandria" charset="0"/>
                <a:cs typeface="Alexandria" charset="0"/>
              </a:rPr>
              <a:t> (</a:t>
            </a:r>
            <a:r>
              <a:rPr lang="en-US" sz="1600" dirty="0">
                <a:latin typeface="Alexandria" charset="0"/>
                <a:cs typeface="Alexandria" charset="0"/>
              </a:rPr>
              <a:t>Fill Light</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29834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عاكس الضوء (</a:t>
            </a:r>
            <a:r>
              <a:rPr lang="en-US" sz="2400" b="1" dirty="0">
                <a:solidFill>
                  <a:srgbClr val="0070C0"/>
                </a:solidFill>
                <a:latin typeface="Alexandria" charset="0"/>
                <a:cs typeface="Alexandria" charset="0"/>
              </a:rPr>
              <a:t>Reflector</a:t>
            </a:r>
            <a:r>
              <a:rPr lang="ar-SA" sz="2400" b="1" dirty="0">
                <a:solidFill>
                  <a:srgbClr val="0070C0"/>
                </a:solidFill>
                <a:latin typeface="Alexandria" charset="0"/>
                <a:cs typeface="Alexandria" charset="0"/>
              </a:rPr>
              <a:t>)</a:t>
            </a:r>
            <a:endParaRPr lang="en-US" sz="2400" b="1" dirty="0">
              <a:solidFill>
                <a:srgbClr val="0070C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Different types of photography equipment&#10;&#10;Description automatically generated">
            <a:extLst>
              <a:ext uri="{FF2B5EF4-FFF2-40B4-BE49-F238E27FC236}">
                <a16:creationId xmlns:a16="http://schemas.microsoft.com/office/drawing/2014/main" id="{FD7E3EE0-E323-50A1-E0FF-9F4F9F97B9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1736549"/>
            <a:ext cx="7772400" cy="4269010"/>
          </a:xfrm>
          <a:prstGeom prst="rect">
            <a:avLst/>
          </a:prstGeom>
        </p:spPr>
      </p:pic>
    </p:spTree>
    <p:extLst>
      <p:ext uri="{BB962C8B-B14F-4D97-AF65-F5344CB8AC3E}">
        <p14:creationId xmlns:p14="http://schemas.microsoft.com/office/powerpoint/2010/main" val="3231373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70C0"/>
                </a:solidFill>
                <a:latin typeface="Alexandria" charset="0"/>
                <a:cs typeface="Alexandria" charset="0"/>
              </a:rPr>
              <a:t>عاكس الضوء (</a:t>
            </a:r>
            <a:r>
              <a:rPr lang="en-US" sz="2400" b="1" dirty="0">
                <a:solidFill>
                  <a:srgbClr val="0070C0"/>
                </a:solidFill>
                <a:latin typeface="Alexandria" charset="0"/>
                <a:cs typeface="Alexandria" charset="0"/>
              </a:rPr>
              <a:t>Reflector</a:t>
            </a:r>
            <a:r>
              <a:rPr lang="ar-SA" sz="2400" b="1" dirty="0">
                <a:solidFill>
                  <a:srgbClr val="0070C0"/>
                </a:solidFill>
                <a:latin typeface="Alexandria" charset="0"/>
                <a:cs typeface="Alexandria" charset="0"/>
              </a:rPr>
              <a:t>)</a:t>
            </a:r>
            <a:endParaRPr lang="en-US" sz="2400" b="1" dirty="0">
              <a:solidFill>
                <a:srgbClr val="0070C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006898" y="2101396"/>
            <a:ext cx="6312503" cy="341632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حال استخدام الفلاش الارتدادي (الفلاش بالرأس المتحرك) نستطيع بدلا من أن نقوم بتسليطه بشكل مباشر على هدف الصورة حيث نقوم بتحريك الرأس ليستعمل الجدران أو الأسقف لعكس الضوء؛ وبذلك </a:t>
            </a:r>
            <a:r>
              <a:rPr lang="ar-SA" dirty="0">
                <a:solidFill>
                  <a:srgbClr val="FF0000"/>
                </a:solidFill>
                <a:latin typeface="Alexandria" charset="0"/>
                <a:cs typeface="Alexandria" charset="0"/>
              </a:rPr>
              <a:t>يصبح الجدار والسقف عبارة عن مصدر ضوء كبير يعطي إضاءة ناعمة</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صورة للفلاش الارتدادي ذو الرأس الملتف (</a:t>
            </a:r>
            <a:r>
              <a:rPr lang="en-US" dirty="0">
                <a:latin typeface="Alexandria" charset="0"/>
                <a:cs typeface="Alexandria" charset="0"/>
              </a:rPr>
              <a:t>Bounce Flash</a:t>
            </a:r>
            <a:r>
              <a:rPr lang="ar-SA" dirty="0">
                <a:latin typeface="Alexandria" charset="0"/>
                <a:cs typeface="Alexandria" charset="0"/>
              </a:rPr>
              <a:t>).</a:t>
            </a:r>
            <a:endParaRPr lang="en-US" dirty="0">
              <a:latin typeface="Alexandria" charset="0"/>
              <a:cs typeface="Alexandria" charset="0"/>
            </a:endParaRPr>
          </a:p>
          <a:p>
            <a:pPr marL="285750" indent="-285750" algn="just" rtl="1">
              <a:lnSpc>
                <a:spcPts val="2500"/>
              </a:lnSpc>
              <a:spcBef>
                <a:spcPts val="1200"/>
              </a:spcBef>
              <a:buFont typeface="Wingdings" pitchFamily="2" charset="2"/>
              <a:buChar char="§"/>
            </a:pPr>
            <a:r>
              <a:rPr lang="ar-SA" sz="1800" dirty="0">
                <a:latin typeface="Alexandria" charset="0"/>
                <a:cs typeface="Alexandria" charset="0"/>
              </a:rPr>
              <a:t>باستعمال الجدران والأسقف كمصادر للضوء باستخدام الفلاش الارتدادي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group of men standing in a room&#10;&#10;Description automatically generated">
            <a:extLst>
              <a:ext uri="{FF2B5EF4-FFF2-40B4-BE49-F238E27FC236}">
                <a16:creationId xmlns:a16="http://schemas.microsoft.com/office/drawing/2014/main" id="{45A302DD-D234-6E6F-5BAF-DDE90A132F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538" y="2283378"/>
            <a:ext cx="4077628" cy="3153912"/>
          </a:xfrm>
          <a:prstGeom prst="rect">
            <a:avLst/>
          </a:prstGeom>
        </p:spPr>
      </p:pic>
    </p:spTree>
    <p:extLst>
      <p:ext uri="{BB962C8B-B14F-4D97-AF65-F5344CB8AC3E}">
        <p14:creationId xmlns:p14="http://schemas.microsoft.com/office/powerpoint/2010/main" val="524724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11796"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مُعدلات ألوان الضوء في التصوير الصحفي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324326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err="1">
                <a:latin typeface="Alexandria" charset="0"/>
                <a:cs typeface="Alexandria" charset="0"/>
              </a:rPr>
              <a:t>العواكس</a:t>
            </a:r>
            <a:r>
              <a:rPr lang="ar-SA" sz="1600" dirty="0">
                <a:latin typeface="Alexandria" charset="0"/>
                <a:cs typeface="Alexandria" charset="0"/>
              </a:rPr>
              <a:t> الضوئية تأتي باللون الذهبي أو الفضي أو الأبيض:</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C00000"/>
                </a:solidFill>
                <a:latin typeface="Alexandria" charset="0"/>
                <a:cs typeface="Alexandria" charset="0"/>
              </a:rPr>
              <a:t>في حال كون العاكس ذهبي </a:t>
            </a:r>
            <a:r>
              <a:rPr lang="ar-SA" sz="1600" dirty="0">
                <a:latin typeface="Alexandria" charset="0"/>
                <a:cs typeface="Alexandria" charset="0"/>
              </a:rPr>
              <a:t>أو فضي فإن ذلك يظهر كـ لون ذهبي وفضي علي الوجه، تأكد من استعمال اللون المناسب حسب النتيجة التي تريد الحصول عليها.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بالنسبة للفلاش يتم تغيير درجة حرارة ضوء الفلاش عن طريق وضع الجل (الجلاتين).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الجل (ورق الجلاتين) هو عبارة عن قطعة ملونة شفافة يتم وضعها فوق الفلاش ليتم تغيير اللون ودرجة حرارة الضوء. </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C00000"/>
                </a:solidFill>
                <a:latin typeface="Alexandria" charset="0"/>
                <a:cs typeface="Alexandria" charset="0"/>
              </a:rPr>
              <a:t>في حال استخدام المحيط الخاص بك </a:t>
            </a:r>
            <a:r>
              <a:rPr lang="ar-SA" sz="1600" dirty="0">
                <a:latin typeface="Alexandria" charset="0"/>
                <a:cs typeface="Alexandria" charset="0"/>
              </a:rPr>
              <a:t>الجدران الملونة والعشب تقوم بالعمل كـ </a:t>
            </a:r>
            <a:r>
              <a:rPr lang="ar-SA" sz="1600" dirty="0" err="1">
                <a:latin typeface="Alexandria" charset="0"/>
                <a:cs typeface="Alexandria" charset="0"/>
              </a:rPr>
              <a:t>عواكس</a:t>
            </a:r>
            <a:r>
              <a:rPr lang="ar-SA" sz="1600" dirty="0">
                <a:latin typeface="Alexandria" charset="0"/>
                <a:cs typeface="Alexandria" charset="0"/>
              </a:rPr>
              <a:t> ضوئية تعطي أضواء ملونة ربما تكون غير مرغوب بها أحيانا.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85888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خصائص وظروف الضوء المناسبة لتصوير المظاهر الطبيعية (</a:t>
            </a:r>
            <a:r>
              <a:rPr lang="en-US" sz="2400" b="1" dirty="0">
                <a:solidFill>
                  <a:srgbClr val="F58221"/>
                </a:solidFill>
                <a:latin typeface="Alexandria" charset="0"/>
                <a:cs typeface="Alexandria" charset="0"/>
              </a:rPr>
              <a:t>Landscape</a:t>
            </a:r>
            <a:r>
              <a:rPr lang="ar-SA" sz="2400" b="1" dirty="0">
                <a:solidFill>
                  <a:srgbClr val="F58221"/>
                </a:solidFill>
                <a:latin typeface="Alexandria" charset="0"/>
                <a:cs typeface="Alexandria" charset="0"/>
              </a:rPr>
              <a:t>)</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244817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تصوير المظاهر الطبيعية (</a:t>
            </a:r>
            <a:r>
              <a:rPr lang="en-US" sz="1600" dirty="0">
                <a:latin typeface="Alexandria" charset="0"/>
                <a:cs typeface="Alexandria" charset="0"/>
              </a:rPr>
              <a:t>Landscape</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تعتبر ساعة الشروق أو الغروب أو ما يسمي بالساعة الذهبية أو الساعة الزرقاء قبل الشروق بقليل من أفضل أوقات الإضاءة لأن الشمس تعطي لون أصفر أو أزرق وإضاءة ناعمة للمشهد ككل.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التصوير للمناظر الطبيعية بعد هطول الأمطار وانقشاع الشمس تظهر أشعة الشمس من بين الغيوم وتعطي إضاءة جميلة ودرامية للسماء وظلال ناعمة.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تصوير الظلال علي الأبنية يظهر أبعاد البناء بشكل أكبر.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55996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002060"/>
                </a:solidFill>
                <a:latin typeface="Alexandria" charset="0"/>
                <a:cs typeface="Alexandria" charset="0"/>
              </a:rPr>
              <a:t>خصائص وظروف الضوء المناسبة لتصوير الأشخاص (</a:t>
            </a:r>
            <a:r>
              <a:rPr lang="en-US" sz="2400" b="1" dirty="0">
                <a:solidFill>
                  <a:srgbClr val="002060"/>
                </a:solidFill>
                <a:latin typeface="Alexandria" charset="0"/>
                <a:cs typeface="Alexandria" charset="0"/>
              </a:rPr>
              <a:t>Portrait</a:t>
            </a:r>
            <a:r>
              <a:rPr lang="ar-SA" sz="2400" b="1" dirty="0">
                <a:solidFill>
                  <a:srgbClr val="002060"/>
                </a:solidFill>
                <a:latin typeface="Alexandria" charset="0"/>
                <a:cs typeface="Alexandria" charset="0"/>
              </a:rPr>
              <a:t>)</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1740189"/>
            <a:ext cx="10307385" cy="371774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solidFill>
                  <a:srgbClr val="00B0F0"/>
                </a:solidFill>
                <a:latin typeface="Alexandria" charset="0"/>
                <a:cs typeface="Alexandria" charset="0"/>
              </a:rPr>
              <a:t>بالنسبة لجودة الضوء </a:t>
            </a:r>
            <a:r>
              <a:rPr lang="ar-SA" sz="1600" dirty="0">
                <a:latin typeface="Alexandria" charset="0"/>
                <a:cs typeface="Alexandria" charset="0"/>
              </a:rPr>
              <a:t>(عادة ما نحتاج إلى ضوء ناعم).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حال تصويرنا بضوء الشمس علينا التصوير بعد وقت العصر أو عند ظهور غيوم تقوم بتغيير حجم مصدر ضوء الشمس إلى مصدر كبير يُصدر ضوء ناعم.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أو بالتصوير في المناطق المظلة، أو داخل المنزل بالقرب من النافذة مع وجود ستارة تقوم بتعديل الضوء إلي ضوء ناعم.</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00B0F0"/>
                </a:solidFill>
                <a:latin typeface="Alexandria" charset="0"/>
                <a:cs typeface="Alexandria" charset="0"/>
              </a:rPr>
              <a:t>بالنسبة لاتجاه الضوء</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يفضل أن يكون مصدر الضوء أمامي أو جانبي بدرجة (45) درجة تقريبا بالنسبة لهدف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الهدف من </a:t>
            </a:r>
            <a:r>
              <a:rPr lang="ar-SA" sz="1600" dirty="0" err="1">
                <a:latin typeface="Alexandria" charset="0"/>
                <a:cs typeface="Alexandria" charset="0"/>
              </a:rPr>
              <a:t>البورترية</a:t>
            </a:r>
            <a:r>
              <a:rPr lang="ar-SA" sz="1600" dirty="0">
                <a:latin typeface="Alexandria" charset="0"/>
                <a:cs typeface="Alexandria" charset="0"/>
              </a:rPr>
              <a:t> هو تصوير الشخص وليس الخلفية التي تقع خلفه، قم بمراقبة اتجاه الضوء وحدد زاوية ومكان التصوير بناء على ذلك.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4242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002060"/>
                </a:solidFill>
                <a:latin typeface="Alexandria" charset="0"/>
                <a:cs typeface="Alexandria" charset="0"/>
              </a:rPr>
              <a:t>خصائص وظروف الضوء المناسبة لتصوير الأشخاص (</a:t>
            </a:r>
            <a:r>
              <a:rPr lang="en-US" sz="2400" b="1" dirty="0">
                <a:solidFill>
                  <a:srgbClr val="002060"/>
                </a:solidFill>
                <a:latin typeface="Alexandria" charset="0"/>
                <a:cs typeface="Alexandria" charset="0"/>
              </a:rPr>
              <a:t>Portrait</a:t>
            </a:r>
            <a:r>
              <a:rPr lang="ar-SA" sz="2400" b="1" dirty="0">
                <a:solidFill>
                  <a:srgbClr val="002060"/>
                </a:solidFill>
                <a:latin typeface="Alexandria" charset="0"/>
                <a:cs typeface="Alexandria" charset="0"/>
              </a:rPr>
              <a:t>)</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8" y="2074723"/>
            <a:ext cx="10307385" cy="356386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أو قم باستعمال العاكس الضوئي لإضاءة الوجه أو أضف الفلاش من الأمام لملئ الوجه بالضوء في حال كون الشمس تقع في الخلف.</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العيون في تصوير البورتريه تعتبر روح الصورة لذلك يجب أن يظهر أيضا وميض الضوء في العين يسمي (</a:t>
            </a:r>
            <a:r>
              <a:rPr lang="en-US" sz="1600" dirty="0">
                <a:latin typeface="Alexandria" charset="0"/>
                <a:cs typeface="Alexandria" charset="0"/>
              </a:rPr>
              <a:t>Catch Light</a:t>
            </a:r>
            <a:r>
              <a:rPr lang="ar-SA" sz="1600" dirty="0">
                <a:latin typeface="Alexandria" charset="0"/>
                <a:cs typeface="Alexandria" charset="0"/>
              </a:rPr>
              <a:t>) حتى تعطي الصورة روح للصورة.</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00B0F0"/>
                </a:solidFill>
                <a:latin typeface="Alexandria" charset="0"/>
                <a:cs typeface="Alexandria" charset="0"/>
              </a:rPr>
              <a:t>بالنسبة لدرجة حرارة الإضاءة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نقوم بضبط إعدادات اللون الأبيض (</a:t>
            </a:r>
            <a:r>
              <a:rPr lang="en-US" sz="1600" dirty="0">
                <a:latin typeface="Alexandria" charset="0"/>
                <a:cs typeface="Alexandria" charset="0"/>
              </a:rPr>
              <a:t>White Balance</a:t>
            </a:r>
            <a:r>
              <a:rPr lang="ar-SA" sz="1600" dirty="0">
                <a:latin typeface="Alexandria" charset="0"/>
                <a:cs typeface="Alexandria" charset="0"/>
              </a:rPr>
              <a:t>) عن طريق وضع نوع الإضاءة المناسب في الكاميرا أو عن طريق وضع الضبط التلقائي.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تأكد أيضا من عدم وجود انعكاسات لونية غير مرغوب فيها للضوء على الشخص المراد تصويره من وجود جدران أو أسطح ملونة قريبة.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524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بعض المشاكل في تصوير الأشخاص والكائنات الحية </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6744141" y="1907459"/>
            <a:ext cx="4505552" cy="3743397"/>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dirty="0">
                <a:solidFill>
                  <a:srgbClr val="C00000"/>
                </a:solidFill>
                <a:latin typeface="Alexandria" charset="0"/>
                <a:cs typeface="Alexandria" charset="0"/>
              </a:rPr>
              <a:t>1- إضاءة المكان الخاطئ من الصورة </a:t>
            </a:r>
            <a:r>
              <a:rPr lang="ar-SA" sz="1600" dirty="0">
                <a:latin typeface="Alexandria" charset="0"/>
                <a:cs typeface="Alexandria" charset="0"/>
              </a:rPr>
              <a:t>مثل جعل الخلفية مضيئة والهدف في الظل، فتجد مثلا صورة لشخص ولكن هذا الشخص يكون أضعف شيء في الصورة من الناحية الضوئية، فتذهب عين المشاهد إلي البقع المضيئة بدلا من موضوع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كمثال الصورة التالية لعصفور علي غصن شجرة، فالخلفية مضيئة مقارنة بالطائر وبالتالي بدلا من النظر إلي الطائر تنظر إلي الخلفية وكأن الخلفية هي موضوع الصورة، كذلك لا نستطيع أن نري عين الطائر بوضوح.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bird sitting on a branch&#10;&#10;Description automatically generated">
            <a:extLst>
              <a:ext uri="{FF2B5EF4-FFF2-40B4-BE49-F238E27FC236}">
                <a16:creationId xmlns:a16="http://schemas.microsoft.com/office/drawing/2014/main" id="{07B9188E-1D48-AD1E-973B-67E5ABD692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026" y="1784194"/>
            <a:ext cx="5801833" cy="4248131"/>
          </a:xfrm>
          <a:prstGeom prst="rect">
            <a:avLst/>
          </a:prstGeom>
        </p:spPr>
      </p:pic>
    </p:spTree>
    <p:extLst>
      <p:ext uri="{BB962C8B-B14F-4D97-AF65-F5344CB8AC3E}">
        <p14:creationId xmlns:p14="http://schemas.microsoft.com/office/powerpoint/2010/main" val="2196074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بعض المشاكل في تصوير الأشخاص والكائنات الحية </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5419494" y="2152781"/>
            <a:ext cx="5830200" cy="2614883"/>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dirty="0">
                <a:solidFill>
                  <a:srgbClr val="C00000"/>
                </a:solidFill>
                <a:latin typeface="Alexandria" charset="0"/>
                <a:cs typeface="Alexandria" charset="0"/>
              </a:rPr>
              <a:t>2- عدم إضاءة الوجه بشكل صحيح ووجوده في الظل بشكل كلي أو كبير</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ففي الصورة التالية الضوء الرئيسي يقع في جانب والوجه في الظل.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للتغلب علي المشكلة إما </a:t>
            </a:r>
            <a:r>
              <a:rPr lang="ar-SA" sz="1600" dirty="0">
                <a:solidFill>
                  <a:srgbClr val="00B0F0"/>
                </a:solidFill>
                <a:latin typeface="Alexandria" charset="0"/>
                <a:cs typeface="Alexandria" charset="0"/>
              </a:rPr>
              <a:t>نقوم بالالتفاف نحو الضوء مع وضع مشتت للضوء لتنعيمه </a:t>
            </a:r>
            <a:r>
              <a:rPr lang="ar-SA" sz="1600" dirty="0">
                <a:latin typeface="Alexandria" charset="0"/>
                <a:cs typeface="Alexandria" charset="0"/>
              </a:rPr>
              <a:t>أو </a:t>
            </a:r>
            <a:r>
              <a:rPr lang="ar-SA" sz="1600" dirty="0">
                <a:solidFill>
                  <a:srgbClr val="00B0F0"/>
                </a:solidFill>
                <a:latin typeface="Alexandria" charset="0"/>
                <a:cs typeface="Alexandria" charset="0"/>
              </a:rPr>
              <a:t>نقوم بوضع عاكس ضوئي أمامها</a:t>
            </a:r>
            <a:r>
              <a:rPr lang="ar-SA" sz="1600" dirty="0">
                <a:latin typeface="Alexandria" charset="0"/>
                <a:cs typeface="Alexandria" charset="0"/>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4" descr="Free Images : person, people, sunshine, boy, male, child, facial  expression, smile, face, happy, temple, infant, toddler, eye, head, skin,  organ, laughter, emotion, portrait photography, chinese village 5472x3648 -  - 811985 - Free stock photos - PxHere">
            <a:extLst>
              <a:ext uri="{FF2B5EF4-FFF2-40B4-BE49-F238E27FC236}">
                <a16:creationId xmlns:a16="http://schemas.microsoft.com/office/drawing/2014/main" id="{6E391C17-3AB2-F64F-AC71-C702B1CEF3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050" y="1813710"/>
            <a:ext cx="4247000" cy="4198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603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بعض المشاكل في تصوير الأشخاص والكائنات الحية </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942309" y="1928524"/>
            <a:ext cx="10307384" cy="2922595"/>
          </a:xfrm>
          <a:prstGeom prst="rect">
            <a:avLst/>
          </a:prstGeom>
          <a:noFill/>
        </p:spPr>
        <p:txBody>
          <a:bodyPr wrap="square" rtlCol="0">
            <a:spAutoFit/>
          </a:bodyPr>
          <a:lstStyle/>
          <a:p>
            <a:pPr algn="just" defTabSz="914400" rtl="1" eaLnBrk="1" latinLnBrk="0" hangingPunct="1">
              <a:lnSpc>
                <a:spcPts val="2500"/>
              </a:lnSpc>
              <a:spcBef>
                <a:spcPts val="1200"/>
              </a:spcBef>
            </a:pPr>
            <a:r>
              <a:rPr lang="ar-SA" dirty="0">
                <a:solidFill>
                  <a:srgbClr val="C00000"/>
                </a:solidFill>
                <a:latin typeface="Alexandria" charset="0"/>
                <a:cs typeface="Alexandria" charset="0"/>
              </a:rPr>
              <a:t>3- ظهور بقع مختلفة من الظل والضوء على الوجه والجسم</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كثيرا ما نري أشخاصا في الصور، ولكن لا هُم في الظل ولا هُم في الضوء، بل بين الاثنين أو جود بقع من الضوء والظلال نتيجة أوراق أشجار أو أعمدة أو شيء يحجب الضوء بشكل جزئي.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الشمس في منتصف السماء تسبب ظهور ظلال قوية أسفل العين</a:t>
            </a:r>
            <a:r>
              <a:rPr lang="en-US" dirty="0">
                <a:latin typeface="Alexandria" charset="0"/>
                <a:cs typeface="Alexandria" charset="0"/>
              </a:rPr>
              <a:t>.</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الإضاءة القوية والزائدة تسبب العبوس في الوجه لأن الشخص لا يستطيع أن يتحمل الضوء القوي، تأكد من استخدام ظروف الإضاءة المعتدلة.</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69295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830997"/>
          </a:xfrm>
          <a:prstGeom prst="rect">
            <a:avLst/>
          </a:prstGeom>
          <a:noFill/>
        </p:spPr>
        <p:txBody>
          <a:bodyPr wrap="square" rtlCol="0">
            <a:spAutoFit/>
          </a:bodyPr>
          <a:lstStyle/>
          <a:p>
            <a:pPr marL="0" algn="just" defTabSz="914400" rtl="1" eaLnBrk="1" latinLnBrk="0" hangingPunct="1"/>
            <a:r>
              <a:rPr lang="ar-SA" sz="2400" b="1" dirty="0">
                <a:solidFill>
                  <a:srgbClr val="F58221"/>
                </a:solidFill>
                <a:latin typeface="Alexandria" charset="0"/>
                <a:cs typeface="Alexandria" charset="0"/>
              </a:rPr>
              <a:t>بعض المشاكل في تصوير الأشخاص والكائنات الحية </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8" name="TextBox 47"/>
          <p:cNvSpPr txBox="1"/>
          <p:nvPr/>
        </p:nvSpPr>
        <p:spPr>
          <a:xfrm>
            <a:off x="8051987" y="1808015"/>
            <a:ext cx="3243117" cy="357668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العين تعتبر روح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وبعض الصور لا يوجد بها وميض الضوء في العين (</a:t>
            </a:r>
            <a:r>
              <a:rPr lang="en-US" sz="1600" dirty="0">
                <a:latin typeface="Alexandria" charset="0"/>
                <a:cs typeface="Alexandria" charset="0"/>
              </a:rPr>
              <a:t>Catch Light</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ولذلك في حال تصوير الكائنات بشكل عام يشترط ظهور العيون، وفي حال تصوير البورتريه يشترط ظهور انعكاس الضوء في العين لإعطاء الصورة الحياة.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collage of a child smiling&#10;&#10;Description automatically generated">
            <a:extLst>
              <a:ext uri="{FF2B5EF4-FFF2-40B4-BE49-F238E27FC236}">
                <a16:creationId xmlns:a16="http://schemas.microsoft.com/office/drawing/2014/main" id="{D5EA62D2-AB0B-8DC7-1485-8A395E73F9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748755"/>
            <a:ext cx="7006965" cy="4278254"/>
          </a:xfrm>
          <a:prstGeom prst="rect">
            <a:avLst/>
          </a:prstGeom>
        </p:spPr>
      </p:pic>
    </p:spTree>
    <p:extLst>
      <p:ext uri="{BB962C8B-B14F-4D97-AF65-F5344CB8AC3E}">
        <p14:creationId xmlns:p14="http://schemas.microsoft.com/office/powerpoint/2010/main" val="1100170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7111055" cy="461665"/>
          </a:xfrm>
          <a:prstGeom prst="rect">
            <a:avLst/>
          </a:prstGeom>
          <a:noFill/>
        </p:spPr>
        <p:txBody>
          <a:bodyPr wrap="square" rtlCol="0">
            <a:spAutoFit/>
          </a:bodyPr>
          <a:lstStyle/>
          <a:p>
            <a:pPr marL="0" algn="just" defTabSz="914400" rtl="1" eaLnBrk="1" latinLnBrk="0" hangingPunct="1"/>
            <a:r>
              <a:rPr lang="ar-SA" sz="2400" b="1" dirty="0">
                <a:solidFill>
                  <a:srgbClr val="00B0F0"/>
                </a:solidFill>
                <a:latin typeface="Alexandria" charset="0"/>
                <a:cs typeface="Alexandria" charset="0"/>
              </a:rPr>
              <a:t>مصادر الإضاءة</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467F47B0-B156-BE58-704F-CA56DF8FE6B5}"/>
              </a:ext>
            </a:extLst>
          </p:cNvPr>
          <p:cNvSpPr/>
          <p:nvPr/>
        </p:nvSpPr>
        <p:spPr>
          <a:xfrm>
            <a:off x="4293219" y="1829971"/>
            <a:ext cx="4148254" cy="116598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dirty="0">
                <a:latin typeface="Alexandria" pitchFamily="2" charset="-78"/>
                <a:cs typeface="Alexandria" pitchFamily="2" charset="-78"/>
              </a:rPr>
              <a:t>مصادر الإضاءة</a:t>
            </a:r>
            <a:endParaRPr lang="en-US" dirty="0">
              <a:latin typeface="Alexandria" pitchFamily="2" charset="-78"/>
              <a:cs typeface="Alexandria" pitchFamily="2" charset="-78"/>
            </a:endParaRPr>
          </a:p>
        </p:txBody>
      </p:sp>
      <p:sp>
        <p:nvSpPr>
          <p:cNvPr id="8" name="Oval 7">
            <a:extLst>
              <a:ext uri="{FF2B5EF4-FFF2-40B4-BE49-F238E27FC236}">
                <a16:creationId xmlns:a16="http://schemas.microsoft.com/office/drawing/2014/main" id="{691E2F6C-6AF0-26E0-E9DB-8A9A389A327B}"/>
              </a:ext>
            </a:extLst>
          </p:cNvPr>
          <p:cNvSpPr/>
          <p:nvPr/>
        </p:nvSpPr>
        <p:spPr>
          <a:xfrm>
            <a:off x="8300044" y="2995961"/>
            <a:ext cx="1929161" cy="848130"/>
          </a:xfrm>
          <a:prstGeom prst="ellipse">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SA" dirty="0">
                <a:latin typeface="Alexandria" pitchFamily="2" charset="-78"/>
                <a:cs typeface="Alexandria" pitchFamily="2" charset="-78"/>
              </a:rPr>
              <a:t>طبيعية</a:t>
            </a:r>
            <a:endParaRPr lang="en-US" dirty="0">
              <a:latin typeface="Alexandria" pitchFamily="2" charset="-78"/>
              <a:cs typeface="Alexandria" pitchFamily="2" charset="-78"/>
            </a:endParaRPr>
          </a:p>
        </p:txBody>
      </p:sp>
      <p:sp>
        <p:nvSpPr>
          <p:cNvPr id="11" name="Oval 10">
            <a:extLst>
              <a:ext uri="{FF2B5EF4-FFF2-40B4-BE49-F238E27FC236}">
                <a16:creationId xmlns:a16="http://schemas.microsoft.com/office/drawing/2014/main" id="{6DA4D56B-C4C5-4136-FF93-4BF15BE8B146}"/>
              </a:ext>
            </a:extLst>
          </p:cNvPr>
          <p:cNvSpPr/>
          <p:nvPr/>
        </p:nvSpPr>
        <p:spPr>
          <a:xfrm>
            <a:off x="2513150" y="2995962"/>
            <a:ext cx="1929161" cy="848130"/>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SA" dirty="0">
                <a:latin typeface="Alexandria" pitchFamily="2" charset="-78"/>
                <a:cs typeface="Alexandria" pitchFamily="2" charset="-78"/>
              </a:rPr>
              <a:t>صناعية</a:t>
            </a:r>
            <a:endParaRPr lang="en-US" dirty="0">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33AC1D4B-F879-6891-3260-0E75412057F0}"/>
              </a:ext>
            </a:extLst>
          </p:cNvPr>
          <p:cNvSpPr/>
          <p:nvPr/>
        </p:nvSpPr>
        <p:spPr>
          <a:xfrm>
            <a:off x="6134474" y="3988567"/>
            <a:ext cx="4843347" cy="1934035"/>
          </a:xfrm>
          <a:prstGeom prst="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rtl="1">
              <a:spcBef>
                <a:spcPts val="600"/>
              </a:spcBef>
              <a:buFont typeface="Wingdings" pitchFamily="2" charset="2"/>
              <a:buChar char="§"/>
            </a:pPr>
            <a:r>
              <a:rPr lang="ar-SA" sz="1400" dirty="0">
                <a:latin typeface="Alexandria" pitchFamily="2" charset="-78"/>
                <a:cs typeface="Alexandria" pitchFamily="2" charset="-78"/>
              </a:rPr>
              <a:t>الإضاءة الطبيعية هي التي تؤخذ من مصادر خلقها الله وليس للإنسان أي دخل فيها.</a:t>
            </a:r>
          </a:p>
          <a:p>
            <a:pPr marL="285750" indent="-285750" algn="just" rtl="1">
              <a:spcBef>
                <a:spcPts val="600"/>
              </a:spcBef>
              <a:buFont typeface="Wingdings" pitchFamily="2" charset="2"/>
              <a:buChar char="§"/>
            </a:pPr>
            <a:r>
              <a:rPr lang="ar-SA" sz="1400" dirty="0">
                <a:latin typeface="Alexandria" pitchFamily="2" charset="-78"/>
                <a:cs typeface="Alexandria" pitchFamily="2" charset="-78"/>
              </a:rPr>
              <a:t>وتستخدم هذه الإضاءة للإيحاء بالحالة الآنية التي يتم فيها التصوير.</a:t>
            </a:r>
          </a:p>
          <a:p>
            <a:pPr marL="285750" indent="-285750" algn="just" rtl="1">
              <a:spcBef>
                <a:spcPts val="600"/>
              </a:spcBef>
              <a:buFont typeface="Wingdings" pitchFamily="2" charset="2"/>
              <a:buChar char="§"/>
            </a:pPr>
            <a:r>
              <a:rPr lang="ar-SA" sz="1400" dirty="0">
                <a:latin typeface="Alexandria" pitchFamily="2" charset="-78"/>
                <a:cs typeface="Alexandria" pitchFamily="2" charset="-78"/>
              </a:rPr>
              <a:t>تشكيل صورة واقعية تدل على زمن التصوير. </a:t>
            </a:r>
          </a:p>
          <a:p>
            <a:pPr marL="285750" indent="-285750" algn="just" rtl="1">
              <a:spcBef>
                <a:spcPts val="600"/>
              </a:spcBef>
              <a:buFont typeface="Wingdings" pitchFamily="2" charset="2"/>
              <a:buChar char="§"/>
            </a:pPr>
            <a:r>
              <a:rPr lang="ar-SA" sz="1400" dirty="0">
                <a:latin typeface="Alexandria" pitchFamily="2" charset="-78"/>
                <a:cs typeface="Alexandria" pitchFamily="2" charset="-78"/>
              </a:rPr>
              <a:t>مثل ضوء الشمس – النار - القمر – البرق.</a:t>
            </a:r>
            <a:endParaRPr lang="en-US" sz="1400" dirty="0">
              <a:latin typeface="Alexandria" pitchFamily="2" charset="-78"/>
              <a:cs typeface="Alexandria" pitchFamily="2" charset="-78"/>
            </a:endParaRPr>
          </a:p>
        </p:txBody>
      </p:sp>
      <p:sp>
        <p:nvSpPr>
          <p:cNvPr id="13" name="Rectangle 12">
            <a:extLst>
              <a:ext uri="{FF2B5EF4-FFF2-40B4-BE49-F238E27FC236}">
                <a16:creationId xmlns:a16="http://schemas.microsoft.com/office/drawing/2014/main" id="{CECE6823-29A0-9F35-9888-5C9E98DA83D4}"/>
              </a:ext>
            </a:extLst>
          </p:cNvPr>
          <p:cNvSpPr/>
          <p:nvPr/>
        </p:nvSpPr>
        <p:spPr>
          <a:xfrm>
            <a:off x="1033345" y="3988569"/>
            <a:ext cx="4843347" cy="1934035"/>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rtl="1">
              <a:spcBef>
                <a:spcPts val="600"/>
              </a:spcBef>
              <a:buFont typeface="Wingdings" pitchFamily="2" charset="2"/>
              <a:buChar char="§"/>
            </a:pPr>
            <a:r>
              <a:rPr lang="ar-SA" sz="1400" dirty="0">
                <a:latin typeface="Alexandria" pitchFamily="2" charset="-78"/>
                <a:cs typeface="Alexandria" pitchFamily="2" charset="-78"/>
              </a:rPr>
              <a:t>وهي الإضاءة التي يصنعها الإنسان من خلال الكشافات المختلفة للإيحاء بالزمان المراد التصوير فيه.</a:t>
            </a:r>
          </a:p>
          <a:p>
            <a:pPr marL="285750" indent="-285750" algn="just" rtl="1">
              <a:spcBef>
                <a:spcPts val="600"/>
              </a:spcBef>
              <a:buFont typeface="Wingdings" pitchFamily="2" charset="2"/>
              <a:buChar char="§"/>
            </a:pPr>
            <a:r>
              <a:rPr lang="ar-SA" sz="1400" dirty="0">
                <a:latin typeface="Alexandria" pitchFamily="2" charset="-78"/>
                <a:cs typeface="Alexandria" pitchFamily="2" charset="-78"/>
              </a:rPr>
              <a:t>فمثلا إضاءة زرقاء هادئة على نافورة مياه يدل على وقت الليل.</a:t>
            </a:r>
          </a:p>
          <a:p>
            <a:pPr marL="285750" indent="-285750" algn="just" rtl="1">
              <a:spcBef>
                <a:spcPts val="600"/>
              </a:spcBef>
              <a:buFont typeface="Wingdings" pitchFamily="2" charset="2"/>
              <a:buChar char="§"/>
            </a:pPr>
            <a:r>
              <a:rPr lang="ar-SA" sz="1400" dirty="0">
                <a:latin typeface="Alexandria" pitchFamily="2" charset="-78"/>
                <a:cs typeface="Alexandria" pitchFamily="2" charset="-78"/>
              </a:rPr>
              <a:t>الإضاءة الصناعية مرنة أكثر من الإضاءة الطبيعية.</a:t>
            </a:r>
          </a:p>
          <a:p>
            <a:pPr marL="285750" indent="-285750" algn="just" rtl="1">
              <a:spcBef>
                <a:spcPts val="600"/>
              </a:spcBef>
              <a:buFont typeface="Wingdings" pitchFamily="2" charset="2"/>
              <a:buChar char="§"/>
            </a:pPr>
            <a:r>
              <a:rPr lang="ar-SA" sz="1400" dirty="0">
                <a:latin typeface="Alexandria" pitchFamily="2" charset="-78"/>
                <a:cs typeface="Alexandria" pitchFamily="2" charset="-78"/>
              </a:rPr>
              <a:t>تعتبر الكشافات أهم مصدر إضاءة صناعي يمكن استخدامه.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43723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807200"/>
            <a:ext cx="5694148"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AD70E321-FD59-4784-7FF2-91E3407D6D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77883" y="1685495"/>
            <a:ext cx="7436234" cy="4365305"/>
          </a:xfrm>
          <a:prstGeom prst="rect">
            <a:avLst/>
          </a:prstGeom>
          <a:noFill/>
          <a:ln>
            <a:noFill/>
          </a:ln>
        </p:spPr>
      </p:pic>
    </p:spTree>
    <p:extLst>
      <p:ext uri="{BB962C8B-B14F-4D97-AF65-F5344CB8AC3E}">
        <p14:creationId xmlns:p14="http://schemas.microsoft.com/office/powerpoint/2010/main" val="1775550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5441795" y="1808015"/>
            <a:ext cx="5853310" cy="4217886"/>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الاضاءة الرئيسية </a:t>
            </a:r>
            <a:r>
              <a:rPr lang="en-US" sz="1600" b="1" dirty="0">
                <a:solidFill>
                  <a:srgbClr val="C00000"/>
                </a:solidFill>
                <a:latin typeface="Alexandria" charset="0"/>
                <a:cs typeface="Alexandria" charset="0"/>
              </a:rPr>
              <a:t>Key Light)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تعتبر الإضاءة الرئيسية هي المصدر الأساسي للإضاءة في اللقطة/ المشهد الجاري تصويره. ولا يجب الخلط بينها وبين الإضاءة الخافتة</a:t>
            </a:r>
            <a:r>
              <a:rPr lang="en-US" sz="1600" dirty="0">
                <a:latin typeface="Alexandria" charset="0"/>
                <a:cs typeface="Alexandria" charset="0"/>
              </a:rPr>
              <a:t>low-key)  </a:t>
            </a:r>
            <a:r>
              <a:rPr lang="ar-SA" sz="1600" dirty="0">
                <a:latin typeface="Alexandria" charset="0"/>
                <a:cs typeface="Alexandria" charset="0"/>
              </a:rPr>
              <a:t> أو القوية</a:t>
            </a:r>
            <a:r>
              <a:rPr lang="en-US" sz="1600" dirty="0">
                <a:latin typeface="Alexandria" charset="0"/>
                <a:cs typeface="Alexandria" charset="0"/>
              </a:rPr>
              <a:t>high-key) </a:t>
            </a:r>
            <a:r>
              <a:rPr lang="ar-SA" sz="1600" dirty="0">
                <a:latin typeface="Alexandria" charset="0"/>
                <a:cs typeface="Alexandria" charset="0"/>
              </a:rPr>
              <a:t> فالإضاءة الرئيسية هي المصدر الحقيقي للضوء، بينما الإضاءة الخافتة والإضاءة القوية فتشير إلى درجة نصوع الصورة</a:t>
            </a:r>
            <a:r>
              <a:rPr lang="en-US" sz="1600" dirty="0">
                <a:latin typeface="Alexandria" charset="0"/>
                <a:cs typeface="Alexandria" charset="0"/>
              </a:rPr>
              <a:t>Brightness)، </a:t>
            </a:r>
            <a:r>
              <a:rPr lang="ar-SA" sz="1600" dirty="0">
                <a:latin typeface="Alexandria" charset="0"/>
                <a:cs typeface="Alexandria" charset="0"/>
              </a:rPr>
              <a:t> وفي وضع الإضاءة الكلاسيكية الثلاثية، توضع الإضاءة الرئيسية عند زاوية جانبية 45 درجة أمام الهدف، وبزاوية 45 درجة أدنى منه.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ويعتبر ذلك المصدر هو الأكثر استخداما لبيان تعبيرات الوجه، خاصة في اللقطات القريبة، حتى تظهر الظلال بطريقة طبيعية.</a:t>
            </a:r>
          </a:p>
        </p:txBody>
      </p:sp>
      <p:pic>
        <p:nvPicPr>
          <p:cNvPr id="8" name="Picture 7" descr="A person and person with text&#10;&#10;Description automatically generated">
            <a:extLst>
              <a:ext uri="{FF2B5EF4-FFF2-40B4-BE49-F238E27FC236}">
                <a16:creationId xmlns:a16="http://schemas.microsoft.com/office/drawing/2014/main" id="{A8109EE0-7AFC-2558-7285-23E7C88F2E61}"/>
              </a:ext>
            </a:extLst>
          </p:cNvPr>
          <p:cNvPicPr>
            <a:picLocks noChangeAspect="1"/>
          </p:cNvPicPr>
          <p:nvPr/>
        </p:nvPicPr>
        <p:blipFill rotWithShape="1">
          <a:blip r:embed="rId3"/>
          <a:srcRect r="6297"/>
          <a:stretch/>
        </p:blipFill>
        <p:spPr>
          <a:xfrm>
            <a:off x="683943" y="2141974"/>
            <a:ext cx="4630173" cy="3720849"/>
          </a:xfrm>
          <a:prstGeom prst="rect">
            <a:avLst/>
          </a:prstGeom>
        </p:spPr>
      </p:pic>
    </p:spTree>
    <p:extLst>
      <p:ext uri="{BB962C8B-B14F-4D97-AF65-F5344CB8AC3E}">
        <p14:creationId xmlns:p14="http://schemas.microsoft.com/office/powerpoint/2010/main" val="408110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5441795" y="1808015"/>
            <a:ext cx="5853310" cy="3813929"/>
          </a:xfrm>
          <a:prstGeom prst="rect">
            <a:avLst/>
          </a:prstGeom>
          <a:noFill/>
        </p:spPr>
        <p:txBody>
          <a:bodyPr wrap="square" rtlCol="0">
            <a:spAutoFit/>
          </a:bodyPr>
          <a:lstStyle/>
          <a:p>
            <a:pPr algn="just" defTabSz="914400" rtl="1" eaLnBrk="1" latinLnBrk="0" hangingPunct="1">
              <a:lnSpc>
                <a:spcPts val="2500"/>
              </a:lnSpc>
              <a:spcBef>
                <a:spcPts val="600"/>
              </a:spcBef>
            </a:pPr>
            <a:r>
              <a:rPr lang="ar-SA" sz="1400" dirty="0">
                <a:solidFill>
                  <a:srgbClr val="C00000"/>
                </a:solidFill>
                <a:latin typeface="Alexandria" charset="0"/>
                <a:cs typeface="Alexandria" charset="0"/>
              </a:rPr>
              <a:t>الإضاءة المكملة </a:t>
            </a:r>
            <a:r>
              <a:rPr lang="en-US" sz="1400" dirty="0">
                <a:solidFill>
                  <a:srgbClr val="C00000"/>
                </a:solidFill>
                <a:latin typeface="Alexandria" charset="0"/>
                <a:cs typeface="Alexandria" charset="0"/>
              </a:rPr>
              <a:t>Fill Light</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يؤكد هذا النوع من الإضاءة على الحالة المزاجية للصورة عن طريق التحكم في قوة الظلال الناتجة عن الضوء الرئيسي. فمثلا تتطلب الصورة التي تدل على البهجة إضاءة كثيرة موزعة بدرجة كافية لإخفاء الظلال، أما في صورة ليلية مليئة بالتوتر، فتكون هناك حاجة لتقليل الإضاءة الموزعة أو عدم استخدامها أبدا.</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وأشتق اسم تلك الإضاءة من وظيفتها للمليء بين الظلال.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وعادة ما تكون الكشافات المستخدمة كبيرة الحجم ومُصممة لجمع الضوء وتوزيعه، ويعتمد موقع تلك الإضاءة على المضمون الدرامي للصورة، كما يجب أن يوضع مصدر تلك الإضاءة في الاتجاه المعاكس للإضاءة الرئيسية، عند مستوى العين.</a:t>
            </a:r>
          </a:p>
        </p:txBody>
      </p:sp>
      <p:pic>
        <p:nvPicPr>
          <p:cNvPr id="8" name="Picture 7" descr="A person and person with text&#10;&#10;Description automatically generated">
            <a:extLst>
              <a:ext uri="{FF2B5EF4-FFF2-40B4-BE49-F238E27FC236}">
                <a16:creationId xmlns:a16="http://schemas.microsoft.com/office/drawing/2014/main" id="{A8109EE0-7AFC-2558-7285-23E7C88F2E61}"/>
              </a:ext>
            </a:extLst>
          </p:cNvPr>
          <p:cNvPicPr>
            <a:picLocks noChangeAspect="1"/>
          </p:cNvPicPr>
          <p:nvPr/>
        </p:nvPicPr>
        <p:blipFill rotWithShape="1">
          <a:blip r:embed="rId3"/>
          <a:srcRect r="6297"/>
          <a:stretch/>
        </p:blipFill>
        <p:spPr>
          <a:xfrm>
            <a:off x="683943" y="2141974"/>
            <a:ext cx="4630173" cy="3720849"/>
          </a:xfrm>
          <a:prstGeom prst="rect">
            <a:avLst/>
          </a:prstGeom>
        </p:spPr>
      </p:pic>
    </p:spTree>
    <p:extLst>
      <p:ext uri="{BB962C8B-B14F-4D97-AF65-F5344CB8AC3E}">
        <p14:creationId xmlns:p14="http://schemas.microsoft.com/office/powerpoint/2010/main" val="2362422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5441795" y="1808015"/>
            <a:ext cx="5853310" cy="4211474"/>
          </a:xfrm>
          <a:prstGeom prst="rect">
            <a:avLst/>
          </a:prstGeom>
          <a:noFill/>
        </p:spPr>
        <p:txBody>
          <a:bodyPr wrap="square" rtlCol="0">
            <a:spAutoFit/>
          </a:bodyPr>
          <a:lstStyle/>
          <a:p>
            <a:pPr algn="just" defTabSz="914400" rtl="1" eaLnBrk="1" latinLnBrk="0" hangingPunct="1">
              <a:lnSpc>
                <a:spcPts val="2500"/>
              </a:lnSpc>
              <a:spcBef>
                <a:spcPts val="600"/>
              </a:spcBef>
            </a:pPr>
            <a:r>
              <a:rPr lang="ar-SA" sz="1400" b="1" dirty="0">
                <a:solidFill>
                  <a:srgbClr val="C00000"/>
                </a:solidFill>
                <a:latin typeface="Alexandria" charset="0"/>
                <a:cs typeface="Alexandria" charset="0"/>
              </a:rPr>
              <a:t>إضاءة الخلفية </a:t>
            </a:r>
            <a:r>
              <a:rPr lang="en-US" sz="1400" b="1" dirty="0">
                <a:solidFill>
                  <a:srgbClr val="C00000"/>
                </a:solidFill>
                <a:latin typeface="Alexandria" charset="0"/>
                <a:cs typeface="Alexandria" charset="0"/>
              </a:rPr>
              <a:t>Background Light</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في البداية يجب عدم الخلط بين إضاءة خلفية الهدف الذي يتم تصويره </a:t>
            </a:r>
            <a:r>
              <a:rPr lang="en-US" sz="1400" dirty="0">
                <a:latin typeface="Alexandria" charset="0"/>
                <a:cs typeface="Alexandria" charset="0"/>
              </a:rPr>
              <a:t>Back Light </a:t>
            </a:r>
            <a:r>
              <a:rPr lang="ar-SA" sz="1400" dirty="0">
                <a:latin typeface="Alexandria" charset="0"/>
                <a:cs typeface="Alexandria" charset="0"/>
              </a:rPr>
              <a:t> وبين إضاءة خلفية موقع التصوير </a:t>
            </a:r>
            <a:r>
              <a:rPr lang="en-US" sz="1400" dirty="0">
                <a:latin typeface="Alexandria" charset="0"/>
                <a:cs typeface="Alexandria" charset="0"/>
              </a:rPr>
              <a:t>Background Light  </a:t>
            </a:r>
            <a:r>
              <a:rPr lang="ar-SA" sz="1400" dirty="0">
                <a:latin typeface="Alexandria" charset="0"/>
                <a:cs typeface="Alexandria" charset="0"/>
              </a:rPr>
              <a:t>والتي تستخدم لإضاءة الديكور، وتعد من الطرق المهمة التي تتحكم في الجو النفسي للصورة.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فمثلا في الصور الخافتة، الإضاءة يجب أن تكون الخلفية أكثر إظلام وبالكاد يمكن تميزها أما في الصور ذات الإضاءة القوية، فيجب أن تظهر الخلفية أكثر </a:t>
            </a:r>
            <a:r>
              <a:rPr lang="ar-SA" sz="1400" dirty="0" err="1">
                <a:latin typeface="Alexandria" charset="0"/>
                <a:cs typeface="Alexandria" charset="0"/>
              </a:rPr>
              <a:t>نصوعا</a:t>
            </a:r>
            <a:r>
              <a:rPr lang="ar-SA" sz="1400" dirty="0">
                <a:latin typeface="Alexandria" charset="0"/>
                <a:cs typeface="Alexandria" charset="0"/>
              </a:rPr>
              <a:t> وبهجة.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وتعتمد درجة شدة إضاءة الخلفية على المحتوى الدرامي للصورة، مثلها مثل الإضاءة التي تملأ فراغات الظلال. </a:t>
            </a:r>
          </a:p>
          <a:p>
            <a:pPr marL="285750" indent="-285750" algn="just" defTabSz="914400" rtl="1" eaLnBrk="1" latinLnBrk="0" hangingPunct="1">
              <a:lnSpc>
                <a:spcPts val="2500"/>
              </a:lnSpc>
              <a:spcBef>
                <a:spcPts val="600"/>
              </a:spcBef>
              <a:buFont typeface="Wingdings" pitchFamily="2" charset="2"/>
              <a:buChar char="§"/>
            </a:pPr>
            <a:r>
              <a:rPr lang="ar-SA" sz="1400" dirty="0">
                <a:latin typeface="Alexandria" charset="0"/>
                <a:cs typeface="Alexandria" charset="0"/>
              </a:rPr>
              <a:t>كما يمكن استخدام إضاءة الخلفية لتكوين ظلال أو أنماط ملونة لخلق تكوينات أكثر حيوية، وللتأكيد على الجو النفسي للصورة.</a:t>
            </a:r>
          </a:p>
        </p:txBody>
      </p:sp>
      <p:pic>
        <p:nvPicPr>
          <p:cNvPr id="11" name="Picture 2" descr="5 professional lighting setups for interviews - Videomaker">
            <a:extLst>
              <a:ext uri="{FF2B5EF4-FFF2-40B4-BE49-F238E27FC236}">
                <a16:creationId xmlns:a16="http://schemas.microsoft.com/office/drawing/2014/main" id="{6204EAA0-D452-C07B-E167-88C51CEA53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64626"/>
            <a:ext cx="4544899" cy="3857977"/>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111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4672361" y="1808015"/>
            <a:ext cx="6622744" cy="4205062"/>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C00000"/>
                </a:solidFill>
                <a:latin typeface="Alexandria" charset="0"/>
                <a:cs typeface="Alexandria" charset="0"/>
              </a:rPr>
              <a:t>الإضاءة الخلفية </a:t>
            </a:r>
            <a:r>
              <a:rPr lang="en-US" sz="1600" b="1" dirty="0">
                <a:solidFill>
                  <a:srgbClr val="C00000"/>
                </a:solidFill>
                <a:latin typeface="Alexandria" charset="0"/>
                <a:cs typeface="Alexandria" charset="0"/>
              </a:rPr>
              <a:t>Back Light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تعطى الإضاءة الخلفية عمقا للصورة وذلك عن طريق زيادة الإضاءة </a:t>
            </a:r>
            <a:r>
              <a:rPr lang="en-US" sz="1600" dirty="0">
                <a:latin typeface="Alexandria" charset="0"/>
                <a:cs typeface="Alexandria" charset="0"/>
              </a:rPr>
              <a:t>highlighting </a:t>
            </a:r>
            <a:r>
              <a:rPr lang="ar-SA" sz="1600" dirty="0">
                <a:latin typeface="Alexandria" charset="0"/>
                <a:cs typeface="Alexandria" charset="0"/>
              </a:rPr>
              <a:t>وفصل/ عزل الهدف عن الخلفية.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وعادة ما يكون موقع الضوء خلف الهدف/ الممثل مواجها للكاميرا.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وتؤدى الإضاءة الخلفية وظائف متنوعة، فبجانب دورها في خلق هالة ضيقة من الضوء حول الممثل وهو ما يجعلنا نطلق عليها أسم "إضاءة الطوق </a:t>
            </a:r>
            <a:r>
              <a:rPr lang="en-US" sz="1600" dirty="0">
                <a:latin typeface="Alexandria" charset="0"/>
                <a:cs typeface="Alexandria" charset="0"/>
              </a:rPr>
              <a:t>Rim Light . </a:t>
            </a:r>
            <a:r>
              <a:rPr lang="ar-SA" sz="1600" dirty="0">
                <a:latin typeface="Alexandria" charset="0"/>
                <a:cs typeface="Alexandria" charset="0"/>
              </a:rPr>
              <a:t>كذلك يمكنها أيضا إضفاء نوع من البريق على موضوع التصوير بحيث تعطى شعورا بالتوهج من زوايا معينة.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وتستخدم تلك الإضاءة على وجه الخصوص في تصوير الصور الرومانسية ولكن ينبغي التحكم فيها بعناية حتى لا تعطى شكلا مصطنعاً.</a:t>
            </a:r>
          </a:p>
        </p:txBody>
      </p:sp>
      <p:pic>
        <p:nvPicPr>
          <p:cNvPr id="8" name="Picture 7" descr="A person looking at a television&#10;&#10;Description automatically generated">
            <a:extLst>
              <a:ext uri="{FF2B5EF4-FFF2-40B4-BE49-F238E27FC236}">
                <a16:creationId xmlns:a16="http://schemas.microsoft.com/office/drawing/2014/main" id="{AAF2E2A4-059B-0791-9911-D4B998BEF32F}"/>
              </a:ext>
            </a:extLst>
          </p:cNvPr>
          <p:cNvPicPr>
            <a:picLocks noChangeAspect="1"/>
          </p:cNvPicPr>
          <p:nvPr/>
        </p:nvPicPr>
        <p:blipFill>
          <a:blip r:embed="rId3"/>
          <a:stretch>
            <a:fillRect/>
          </a:stretch>
        </p:blipFill>
        <p:spPr>
          <a:xfrm>
            <a:off x="683943" y="2173188"/>
            <a:ext cx="3910361" cy="3368365"/>
          </a:xfrm>
          <a:prstGeom prst="rect">
            <a:avLst/>
          </a:prstGeom>
        </p:spPr>
      </p:pic>
    </p:spTree>
    <p:extLst>
      <p:ext uri="{BB962C8B-B14F-4D97-AF65-F5344CB8AC3E}">
        <p14:creationId xmlns:p14="http://schemas.microsoft.com/office/powerpoint/2010/main" val="2058706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ميزان الإضاءة الرئيسي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8341111" y="1808015"/>
            <a:ext cx="2953993" cy="389850"/>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C00000"/>
                </a:solidFill>
                <a:latin typeface="Alexandria" charset="0"/>
                <a:cs typeface="Alexandria" charset="0"/>
              </a:rPr>
              <a:t>الإضاءة الثلاثية</a:t>
            </a:r>
          </a:p>
        </p:txBody>
      </p:sp>
      <p:pic>
        <p:nvPicPr>
          <p:cNvPr id="8" name="Picture 4" descr="Lighting Setup for YouTube - a Beginner's Guide">
            <a:extLst>
              <a:ext uri="{FF2B5EF4-FFF2-40B4-BE49-F238E27FC236}">
                <a16:creationId xmlns:a16="http://schemas.microsoft.com/office/drawing/2014/main" id="{9AB3CAAE-9528-3087-67DD-29942C0EE65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04968" y="1685494"/>
            <a:ext cx="5182064" cy="4365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524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درجة حرارة اللون </a:t>
            </a:r>
            <a:r>
              <a:rPr lang="en-US" sz="2400" b="1" dirty="0">
                <a:solidFill>
                  <a:srgbClr val="C00000"/>
                </a:solidFill>
                <a:latin typeface="Alexandria" charset="0"/>
                <a:cs typeface="Alexandria" charset="0"/>
              </a:rPr>
              <a:t>Color Temperature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4899871" y="1808015"/>
            <a:ext cx="6395233" cy="42050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درجة حرارة اللون </a:t>
            </a:r>
            <a:r>
              <a:rPr lang="en-US" sz="1600" dirty="0">
                <a:latin typeface="Alexandria" charset="0"/>
                <a:cs typeface="Alexandria" charset="0"/>
              </a:rPr>
              <a:t>Color Temperature</a:t>
            </a:r>
            <a:endParaRPr lang="ar-SA"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يمكن للعين البشرية أن توائم نفسها بالنسبة للضوء بطريقة يظهر بها الشي ناصع عند مستويات الإضاءة المختلفة والمتعددة.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فمثلا، إذا بدا شيء أبيض تحت الإضاءة الصناعية فإنه يظهر أبيض عند الإضاءة الطبيعية أيضا بالنسبة للعين البشرية.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ولكن الكاميرا الرقمية لا تمتلك هذه المواءمة بحيث أن </a:t>
            </a:r>
            <a:r>
              <a:rPr lang="ar-SA" sz="1600" dirty="0" err="1">
                <a:latin typeface="Alexandria" charset="0"/>
                <a:cs typeface="Alexandria" charset="0"/>
              </a:rPr>
              <a:t>الشئ</a:t>
            </a:r>
            <a:r>
              <a:rPr lang="ar-SA" sz="1600" dirty="0">
                <a:latin typeface="Alexandria" charset="0"/>
                <a:cs typeface="Alexandria" charset="0"/>
              </a:rPr>
              <a:t> الذي يبدو أبيض تحت ظروف إضاءة محددة سيظهر له درجة لون حمراء أو زرقاء عند مستويات الضوء الأخرى.</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وهنا يأتي دور ضبط حرارة اللون بالنسبة للكاميرا الرقمية حتي يتم تعويض هذه الخواص للكاميرا من خلال عملية "ضبط التوازن اللوني" </a:t>
            </a:r>
            <a:r>
              <a:rPr lang="en-US" sz="1600" dirty="0">
                <a:latin typeface="Alexandria" charset="0"/>
                <a:cs typeface="Alexandria" charset="0"/>
              </a:rPr>
              <a:t>White Balance</a:t>
            </a:r>
            <a:r>
              <a:rPr lang="ar-SA" sz="1600" dirty="0">
                <a:latin typeface="Alexandria" charset="0"/>
                <a:cs typeface="Alexandria" charset="0"/>
              </a:rPr>
              <a:t>.  </a:t>
            </a:r>
          </a:p>
        </p:txBody>
      </p:sp>
      <p:pic>
        <p:nvPicPr>
          <p:cNvPr id="8" name="Picture 2" descr="What is Color Temperature Color Wheel StudioBinder">
            <a:extLst>
              <a:ext uri="{FF2B5EF4-FFF2-40B4-BE49-F238E27FC236}">
                <a16:creationId xmlns:a16="http://schemas.microsoft.com/office/drawing/2014/main" id="{F4DAD571-6A08-2786-AD50-DA6E41B99C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639" y="2153125"/>
            <a:ext cx="3910361" cy="35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606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درجة حرارة اللون </a:t>
            </a:r>
            <a:r>
              <a:rPr lang="en-US" sz="2400" b="1" dirty="0">
                <a:solidFill>
                  <a:srgbClr val="C00000"/>
                </a:solidFill>
                <a:latin typeface="Alexandria" charset="0"/>
                <a:cs typeface="Alexandria" charset="0"/>
              </a:rPr>
              <a:t>Color Temperature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762001" y="2008733"/>
            <a:ext cx="10533104" cy="229428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درجة حرارة اللون هي المقياس الذي نقيس به العلاقة بين شدة </a:t>
            </a:r>
            <a:r>
              <a:rPr lang="ar-SA" sz="1600" dirty="0" err="1">
                <a:latin typeface="Alexandria" charset="0"/>
                <a:cs typeface="Alexandria" charset="0"/>
              </a:rPr>
              <a:t>الإحمرار</a:t>
            </a:r>
            <a:r>
              <a:rPr lang="ar-SA" sz="1600" dirty="0">
                <a:latin typeface="Alexandria" charset="0"/>
                <a:cs typeface="Alexandria" charset="0"/>
              </a:rPr>
              <a:t> وشدة الزرقة في الضوء الأبيض، وهي وسيلة لمعرفة لون الأشعة التي تبعثها المصادر الضوئية المختلفة.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ويرجع الفضل في وضعها للعالم الإنجليزي "لورد كلفين" ولذلك سميت وحدات قياس درجة حرارة اللون باسمه (درجات كلفين).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وقد بنيت هذه الوحدات علي أساس أنه لو رفعت درجة حرارة جسم أسود (قطعة حديد)، فإن لونه سيتحول إلي اللون الأحمر القاتم ثم البرتقالي ثم الأصفر ... وأخير يميل لونه إلي الزرقة. </a:t>
            </a:r>
          </a:p>
        </p:txBody>
      </p:sp>
      <p:pic>
        <p:nvPicPr>
          <p:cNvPr id="9" name="Picture 4" descr="What is Color Temperature Color Temperature Chart StudioBinder">
            <a:extLst>
              <a:ext uri="{FF2B5EF4-FFF2-40B4-BE49-F238E27FC236}">
                <a16:creationId xmlns:a16="http://schemas.microsoft.com/office/drawing/2014/main" id="{4175003A-4D0E-1FA9-C39E-CA957EB0AD2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6659" b="28436"/>
          <a:stretch/>
        </p:blipFill>
        <p:spPr bwMode="auto">
          <a:xfrm>
            <a:off x="3131763" y="4545204"/>
            <a:ext cx="5928474" cy="140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9586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1" y="807200"/>
            <a:ext cx="5939474" cy="461665"/>
          </a:xfrm>
          <a:prstGeom prst="rect">
            <a:avLst/>
          </a:prstGeom>
          <a:noFill/>
        </p:spPr>
        <p:txBody>
          <a:bodyPr wrap="square" rtlCol="0">
            <a:spAutoFit/>
          </a:bodyPr>
          <a:lstStyle/>
          <a:p>
            <a:pPr marL="0" algn="just" defTabSz="914400" rtl="1" eaLnBrk="1" latinLnBrk="0" hangingPunct="1"/>
            <a:r>
              <a:rPr lang="ar-SA" sz="2400" b="1" dirty="0">
                <a:solidFill>
                  <a:srgbClr val="C00000"/>
                </a:solidFill>
                <a:latin typeface="Alexandria" charset="0"/>
                <a:cs typeface="Alexandria" charset="0"/>
              </a:rPr>
              <a:t>توازن اللون الأبيض </a:t>
            </a:r>
            <a:r>
              <a:rPr lang="en-US" sz="2400" b="1" dirty="0">
                <a:solidFill>
                  <a:srgbClr val="C00000"/>
                </a:solidFill>
                <a:latin typeface="Alexandria" charset="0"/>
                <a:cs typeface="Alexandria" charset="0"/>
              </a:rPr>
              <a:t>White Balance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C04DC39-3AE3-41FA-4521-8FBFA3BCDFD9}"/>
              </a:ext>
            </a:extLst>
          </p:cNvPr>
          <p:cNvSpPr txBox="1"/>
          <p:nvPr/>
        </p:nvSpPr>
        <p:spPr>
          <a:xfrm>
            <a:off x="5977053" y="1808015"/>
            <a:ext cx="5318051" cy="40447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400" dirty="0">
                <a:latin typeface="Alexandria" charset="0"/>
                <a:cs typeface="Alexandria" charset="0"/>
              </a:rPr>
              <a:t>قلنا أن الكاميرا تختلف عن العين البشرية التي تميز الألوان بشكل تلقائي بدون الحاجة لتصحيح اختلاف الإضاءة ولونها وهذا ما يتطلب ضبط توازن اللون الأبيض.</a:t>
            </a:r>
          </a:p>
          <a:p>
            <a:pPr marL="285750" indent="-285750" algn="just" defTabSz="914400" rtl="1" eaLnBrk="1" latinLnBrk="0" hangingPunct="1">
              <a:lnSpc>
                <a:spcPts val="2500"/>
              </a:lnSpc>
              <a:spcBef>
                <a:spcPts val="1200"/>
              </a:spcBef>
              <a:buFont typeface="Wingdings" pitchFamily="2" charset="2"/>
              <a:buChar char="§"/>
            </a:pPr>
            <a:r>
              <a:rPr lang="ar-SA" sz="1400" dirty="0">
                <a:latin typeface="Alexandria" charset="0"/>
                <a:cs typeface="Alexandria" charset="0"/>
              </a:rPr>
              <a:t>فالمقصود بعملية توازن اللون الأبيض ”</a:t>
            </a:r>
            <a:r>
              <a:rPr lang="en-US" sz="1400" dirty="0">
                <a:latin typeface="Alexandria" charset="0"/>
                <a:cs typeface="Alexandria" charset="0"/>
              </a:rPr>
              <a:t>WB</a:t>
            </a:r>
            <a:r>
              <a:rPr lang="ar-SA" sz="1400" dirty="0">
                <a:latin typeface="Alexandria" charset="0"/>
                <a:cs typeface="Alexandria" charset="0"/>
              </a:rPr>
              <a:t>" أنها عبارة عن عملية إعادة ضبط ألوان الكاميرا بحسب ظروف الإضاءة ما بين صناعية داخلية وطبيعية خارجية.</a:t>
            </a:r>
          </a:p>
          <a:p>
            <a:pPr marL="285750" indent="-285750" algn="just" defTabSz="914400" rtl="1" eaLnBrk="1" latinLnBrk="0" hangingPunct="1">
              <a:lnSpc>
                <a:spcPts val="2500"/>
              </a:lnSpc>
              <a:spcBef>
                <a:spcPts val="1200"/>
              </a:spcBef>
              <a:buFont typeface="Wingdings" pitchFamily="2" charset="2"/>
              <a:buChar char="§"/>
            </a:pPr>
            <a:r>
              <a:rPr lang="ar-SA" sz="1400" dirty="0">
                <a:latin typeface="Alexandria" charset="0"/>
                <a:cs typeface="Alexandria" charset="0"/>
              </a:rPr>
              <a:t>نقوم بعملية التوازن اللوني بعد تشغيل الكاميرا وقبل البدء في التصوير.</a:t>
            </a:r>
          </a:p>
          <a:p>
            <a:pPr marL="285750" indent="-285750" algn="just" defTabSz="914400" rtl="1" eaLnBrk="1" latinLnBrk="0" hangingPunct="1">
              <a:lnSpc>
                <a:spcPts val="2500"/>
              </a:lnSpc>
              <a:spcBef>
                <a:spcPts val="1200"/>
              </a:spcBef>
              <a:buFont typeface="Wingdings" pitchFamily="2" charset="2"/>
              <a:buChar char="§"/>
            </a:pPr>
            <a:r>
              <a:rPr lang="ar-SA" sz="1400" dirty="0">
                <a:latin typeface="Alexandria" charset="0"/>
                <a:cs typeface="Alexandria" charset="0"/>
              </a:rPr>
              <a:t>ونقوم بضبط ألوان الكاميرا على اللون الأبيض لأنه يتكون من ألوان الأشعة الرئيسية الأحمر- الأخضر- الأزرق (</a:t>
            </a:r>
            <a:r>
              <a:rPr lang="en-US" sz="1400" dirty="0">
                <a:latin typeface="Alexandria" charset="0"/>
                <a:cs typeface="Alexandria" charset="0"/>
              </a:rPr>
              <a:t>RGB</a:t>
            </a:r>
            <a:r>
              <a:rPr lang="ar-SA" sz="1400" dirty="0">
                <a:latin typeface="Alexandria" charset="0"/>
                <a:cs typeface="Alexandria" charset="0"/>
              </a:rPr>
              <a:t>)، وبذلك إذا تم ضبط اللون الأبيض سيتم ضبط جميع ألوان الكاميرا.</a:t>
            </a:r>
          </a:p>
        </p:txBody>
      </p:sp>
      <p:pic>
        <p:nvPicPr>
          <p:cNvPr id="8" name="Picture 7" descr="A table of numbers and numbers&#10;&#10;Description automatically generated">
            <a:extLst>
              <a:ext uri="{FF2B5EF4-FFF2-40B4-BE49-F238E27FC236}">
                <a16:creationId xmlns:a16="http://schemas.microsoft.com/office/drawing/2014/main" id="{6A88F38F-211A-50C8-9473-B2018AA7B866}"/>
              </a:ext>
            </a:extLst>
          </p:cNvPr>
          <p:cNvPicPr>
            <a:picLocks noChangeAspect="1"/>
          </p:cNvPicPr>
          <p:nvPr/>
        </p:nvPicPr>
        <p:blipFill>
          <a:blip r:embed="rId3"/>
          <a:stretch>
            <a:fillRect/>
          </a:stretch>
        </p:blipFill>
        <p:spPr>
          <a:xfrm>
            <a:off x="683942" y="1808015"/>
            <a:ext cx="5114691" cy="4187149"/>
          </a:xfrm>
          <a:prstGeom prst="rect">
            <a:avLst/>
          </a:prstGeom>
          <a:ln>
            <a:solidFill>
              <a:schemeClr val="tx1"/>
            </a:solidFill>
          </a:ln>
        </p:spPr>
      </p:pic>
    </p:spTree>
    <p:extLst>
      <p:ext uri="{BB962C8B-B14F-4D97-AF65-F5344CB8AC3E}">
        <p14:creationId xmlns:p14="http://schemas.microsoft.com/office/powerpoint/2010/main" val="1285349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4</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334896"/>
            <a:ext cx="6885708" cy="769441"/>
          </a:xfrm>
          <a:prstGeom prst="rect">
            <a:avLst/>
          </a:prstGeom>
          <a:noFill/>
        </p:spPr>
        <p:txBody>
          <a:bodyPr wrap="square" rtlCol="0">
            <a:spAutoFit/>
          </a:bodyPr>
          <a:lstStyle/>
          <a:p>
            <a:pPr algn="r" rtl="1"/>
            <a:r>
              <a:rPr lang="ar-SA" sz="2200" b="1" dirty="0">
                <a:solidFill>
                  <a:srgbClr val="00B0F0"/>
                </a:solidFill>
                <a:latin typeface="Alexandria" charset="0"/>
                <a:cs typeface="Alexandria" charset="0"/>
              </a:rPr>
              <a:t>خاتمة وملخص بالنقاط الرئيسية بالمحاضرة الرابعة</a:t>
            </a:r>
            <a:endParaRPr lang="en-US" sz="22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3571580" y="2057349"/>
            <a:ext cx="8015910" cy="4352538"/>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أهمية الإضاءة في التصوير الصحفي الرقمي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جودة الضوء في التصوير الصحفي الرقمي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اتجاه الضوء في التصوير الصحفي الرقمي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لون وحرارة الضوء في التصوير الصحفي الرقمي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مشتت الضوء (</a:t>
            </a:r>
            <a:r>
              <a:rPr lang="en-US" sz="1400" dirty="0">
                <a:latin typeface="Alexandria" charset="0"/>
                <a:cs typeface="Alexandria" charset="0"/>
              </a:rPr>
              <a:t>Diffuser)</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عاكس الضوء (</a:t>
            </a:r>
            <a:r>
              <a:rPr lang="en-US" sz="1400" dirty="0">
                <a:latin typeface="Alexandria" charset="0"/>
                <a:cs typeface="Alexandria" charset="0"/>
              </a:rPr>
              <a:t>Reflector)</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خصائص وظروف الضوء المناسبة لتصوير المظاهر الطبيعية (</a:t>
            </a:r>
            <a:r>
              <a:rPr lang="en-US" sz="1400" dirty="0">
                <a:latin typeface="Alexandria" charset="0"/>
                <a:cs typeface="Alexandria" charset="0"/>
              </a:rPr>
              <a:t>Landscape)</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خصائص وظروف الضوء المناسبة لتصوير الأشخاص (</a:t>
            </a:r>
            <a:r>
              <a:rPr lang="en-US" sz="1400" dirty="0">
                <a:latin typeface="Alexandria" charset="0"/>
                <a:cs typeface="Alexandria" charset="0"/>
              </a:rPr>
              <a:t>Portrait)</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بعض المشاكل في تصوير الأشخاص والكائنات الحية </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ميزان الإضاءة الرئيسي</a:t>
            </a:r>
          </a:p>
          <a:p>
            <a:pPr marL="285750" indent="-285750" algn="just" rtl="1">
              <a:lnSpc>
                <a:spcPts val="2500"/>
              </a:lnSpc>
              <a:spcBef>
                <a:spcPts val="600"/>
              </a:spcBef>
              <a:buFont typeface="Wingdings" pitchFamily="2" charset="2"/>
              <a:buChar char="§"/>
            </a:pPr>
            <a:r>
              <a:rPr lang="ar-SA" sz="1400" dirty="0">
                <a:latin typeface="Alexandria" charset="0"/>
                <a:cs typeface="Alexandria" charset="0"/>
              </a:rPr>
              <a:t>ضبط التوازن اللوني للكاميرا الرقمية</a:t>
            </a:r>
          </a:p>
        </p:txBody>
      </p:sp>
    </p:spTree>
    <p:extLst>
      <p:ext uri="{BB962C8B-B14F-4D97-AF65-F5344CB8AC3E}">
        <p14:creationId xmlns:p14="http://schemas.microsoft.com/office/powerpoint/2010/main" val="7015080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4</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547766"/>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a:p>
            <a:pPr algn="just" rtl="1">
              <a:lnSpc>
                <a:spcPts val="2800"/>
              </a:lnSpc>
              <a:spcBef>
                <a:spcPts val="1200"/>
              </a:spcBef>
            </a:pPr>
            <a:endParaRPr lang="ar-SA" dirty="0">
              <a:latin typeface="Alexandria" charset="0"/>
              <a:cs typeface="Alexandria" charset="0"/>
            </a:endParaRPr>
          </a:p>
        </p:txBody>
      </p:sp>
    </p:spTree>
    <p:extLst>
      <p:ext uri="{BB962C8B-B14F-4D97-AF65-F5344CB8AC3E}">
        <p14:creationId xmlns:p14="http://schemas.microsoft.com/office/powerpoint/2010/main" val="24086064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13388</TotalTime>
  <Words>3637</Words>
  <Application>Microsoft Macintosh PowerPoint</Application>
  <PresentationFormat>Widescreen</PresentationFormat>
  <Paragraphs>390</Paragraphs>
  <Slides>47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525</cp:revision>
  <dcterms:created xsi:type="dcterms:W3CDTF">2023-04-29T09:08:00Z</dcterms:created>
  <dcterms:modified xsi:type="dcterms:W3CDTF">2024-05-31T17:59:04Z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