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98" r:id="rId2"/>
    <p:sldId id="297" r:id="rId3"/>
    <p:sldId id="360" r:id="rId4"/>
    <p:sldId id="260" r:id="rId5"/>
    <p:sldId id="330" r:id="rId6"/>
    <p:sldId id="391" r:id="rId7"/>
    <p:sldId id="326" r:id="rId8"/>
    <p:sldId id="328" r:id="rId9"/>
    <p:sldId id="331" r:id="rId10"/>
    <p:sldId id="265" r:id="rId11"/>
    <p:sldId id="263" r:id="rId12"/>
    <p:sldId id="266" r:id="rId13"/>
    <p:sldId id="267" r:id="rId14"/>
    <p:sldId id="378" r:id="rId15"/>
    <p:sldId id="390" r:id="rId16"/>
    <p:sldId id="379" r:id="rId17"/>
    <p:sldId id="392" r:id="rId18"/>
    <p:sldId id="382" r:id="rId19"/>
    <p:sldId id="366" r:id="rId20"/>
    <p:sldId id="396" r:id="rId21"/>
    <p:sldId id="395" r:id="rId22"/>
    <p:sldId id="367" r:id="rId23"/>
    <p:sldId id="368" r:id="rId24"/>
    <p:sldId id="386" r:id="rId25"/>
    <p:sldId id="259" r:id="rId26"/>
    <p:sldId id="383" r:id="rId27"/>
    <p:sldId id="262" r:id="rId28"/>
    <p:sldId id="398" r:id="rId29"/>
    <p:sldId id="399" r:id="rId30"/>
    <p:sldId id="387" r:id="rId31"/>
    <p:sldId id="400" r:id="rId32"/>
    <p:sldId id="261" r:id="rId33"/>
    <p:sldId id="388" r:id="rId34"/>
    <p:sldId id="397" r:id="rId35"/>
    <p:sldId id="389" r:id="rId36"/>
    <p:sldId id="384" r:id="rId37"/>
    <p:sldId id="402" r:id="rId38"/>
    <p:sldId id="407" r:id="rId39"/>
    <p:sldId id="405" r:id="rId40"/>
    <p:sldId id="401"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3" d="100"/>
          <a:sy n="83" d="100"/>
        </p:scale>
        <p:origin x="68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en-US" b="1" i="0" dirty="0">
              <a:solidFill>
                <a:schemeClr val="bg1"/>
              </a:solidFill>
              <a:effectLst/>
              <a:latin typeface="+mn-lt"/>
            </a:rPr>
            <a:t>I- </a:t>
          </a:r>
          <a:r>
            <a:rPr lang="en-US" b="1" dirty="0">
              <a:solidFill>
                <a:schemeClr val="bg1"/>
              </a:solidFill>
              <a:latin typeface="+mn-lt"/>
            </a:rPr>
            <a:t>The  Production Function in Short and Long Run</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dgm:spPr/>
      <dgm:t>
        <a:bodyPr/>
        <a:lstStyle/>
        <a:p>
          <a:pPr>
            <a:buNone/>
          </a:pPr>
          <a:r>
            <a:rPr lang="en-US" b="1" dirty="0"/>
            <a:t>III- Law of returns to scale </a:t>
          </a:r>
        </a:p>
        <a:p>
          <a:pPr>
            <a:buNone/>
          </a:pPr>
          <a:r>
            <a:rPr lang="en-US" b="1" dirty="0"/>
            <a:t>=</a:t>
          </a:r>
        </a:p>
        <a:p>
          <a:pPr>
            <a:buNone/>
          </a:pPr>
          <a:r>
            <a:rPr lang="en-US" b="1" dirty="0"/>
            <a:t> long run production function.</a:t>
          </a: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86E4830E-081E-4653-97C1-09CA902EEDD1}">
      <dgm:prSet/>
      <dgm:spPr/>
      <dgm:t>
        <a:bodyPr/>
        <a:lstStyle/>
        <a:p>
          <a:r>
            <a:rPr lang="en-US" b="1" dirty="0">
              <a:latin typeface="+mn-lt"/>
            </a:rPr>
            <a:t>II-</a:t>
          </a:r>
          <a:r>
            <a:rPr lang="en-US" b="1" dirty="0"/>
            <a:t>Law of variable proportion </a:t>
          </a:r>
        </a:p>
        <a:p>
          <a:r>
            <a:rPr lang="en-US" b="1" dirty="0"/>
            <a:t>= </a:t>
          </a:r>
        </a:p>
        <a:p>
          <a:r>
            <a:rPr lang="en-US" b="1" dirty="0"/>
            <a:t>short run production function.</a:t>
          </a:r>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3"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1" presStyleCnt="3">
        <dgm:presLayoutVars>
          <dgm:bulletEnabled val="1"/>
        </dgm:presLayoutVars>
      </dgm:prSet>
      <dgm:spPr/>
    </dgm:pt>
    <dgm:pt modelId="{5106204F-C65C-4145-9A17-F69A9451538D}" type="pres">
      <dgm:prSet presAssocID="{4F522934-4A53-48AE-A270-84C93756C039}" presName="sibTrans" presStyleCnt="0"/>
      <dgm:spPr/>
    </dgm:pt>
    <dgm:pt modelId="{E16F1399-FA89-4222-BECD-76B336D231DC}" type="pres">
      <dgm:prSet presAssocID="{0CB3D2F5-CB3E-4731-B8D7-B2D102F14CDC}" presName="textNode" presStyleLbl="node1" presStyleIdx="2" presStyleCnt="3" custLinFactNeighborX="-8767" custLinFactNeighborY="-2930">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0456E117-C143-4CAF-BE1E-910F8751D8A5}" srcId="{6141646F-D791-4CA2-A717-C4D765645C71}" destId="{86E4830E-081E-4653-97C1-09CA902EEDD1}" srcOrd="1" destOrd="0" parTransId="{852D14FE-F6A4-4D18-98C2-BF1961B8095D}" sibTransId="{4F522934-4A53-48AE-A270-84C93756C039}"/>
    <dgm:cxn modelId="{5896B283-3339-46E1-B3FC-C09378934C1A}" srcId="{6141646F-D791-4CA2-A717-C4D765645C71}" destId="{0CB3D2F5-CB3E-4731-B8D7-B2D102F14CDC}" srcOrd="2" destOrd="0" parTransId="{DDE38F03-0CF4-498E-9636-0699E11E7903}" sibTransId="{BAA9D0DC-480C-49F7-A10A-965FE3D63D03}"/>
    <dgm:cxn modelId="{E247B1C1-5358-4FD3-9A37-64C4C90EEA73}" type="presOf" srcId="{0CB3D2F5-CB3E-4731-B8D7-B2D102F14CDC}" destId="{E16F1399-FA89-4222-BECD-76B336D231DC}"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8F927E7-5EEA-4905-A590-782336A395F9}" type="presParOf" srcId="{4415ED17-40F4-4D23-8C58-2D632869BCCD}" destId="{5E0978EF-607E-4146-8BF9-1D65CD16C01D}" srcOrd="2" destOrd="0" presId="urn:microsoft.com/office/officeart/2005/8/layout/hProcess9"/>
    <dgm:cxn modelId="{B896743A-6E66-4E59-B9BE-9EEADCE94EC3}" type="presParOf" srcId="{4415ED17-40F4-4D23-8C58-2D632869BCCD}" destId="{5106204F-C65C-4145-9A17-F69A9451538D}" srcOrd="3" destOrd="0" presId="urn:microsoft.com/office/officeart/2005/8/layout/hProcess9"/>
    <dgm:cxn modelId="{796F6B93-AB23-4E2B-9C2D-9068038EFA4F}" type="presParOf" srcId="{4415ED17-40F4-4D23-8C58-2D632869BCCD}" destId="{E16F1399-FA89-4222-BECD-76B336D231DC}"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891539" y="0"/>
          <a:ext cx="1010412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394057" y="1291755"/>
          <a:ext cx="3566160"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i="0" kern="1200" dirty="0">
              <a:solidFill>
                <a:schemeClr val="bg1"/>
              </a:solidFill>
              <a:effectLst/>
              <a:latin typeface="+mn-lt"/>
            </a:rPr>
            <a:t>I- </a:t>
          </a:r>
          <a:r>
            <a:rPr lang="en-US" sz="2100" b="1" kern="1200" dirty="0">
              <a:solidFill>
                <a:schemeClr val="bg1"/>
              </a:solidFill>
              <a:latin typeface="+mn-lt"/>
            </a:rPr>
            <a:t>The  Production Function in Short and Long Run</a:t>
          </a:r>
          <a:endParaRPr lang="en-US" sz="2100" b="1" kern="1200" dirty="0"/>
        </a:p>
      </dsp:txBody>
      <dsp:txXfrm>
        <a:off x="479023" y="1376721"/>
        <a:ext cx="3396228" cy="1570603"/>
      </dsp:txXfrm>
    </dsp:sp>
    <dsp:sp modelId="{5E0978EF-607E-4146-8BF9-1D65CD16C01D}">
      <dsp:nvSpPr>
        <dsp:cNvPr id="0" name=""/>
        <dsp:cNvSpPr/>
      </dsp:nvSpPr>
      <dsp:spPr>
        <a:xfrm>
          <a:off x="4160520" y="1305401"/>
          <a:ext cx="3566160"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latin typeface="+mn-lt"/>
            </a:rPr>
            <a:t>II-</a:t>
          </a:r>
          <a:r>
            <a:rPr lang="en-US" sz="2100" b="1" kern="1200" dirty="0"/>
            <a:t>Law of variable proportion </a:t>
          </a:r>
        </a:p>
        <a:p>
          <a:pPr marL="0" lvl="0" indent="0" algn="ctr" defTabSz="933450">
            <a:lnSpc>
              <a:spcPct val="90000"/>
            </a:lnSpc>
            <a:spcBef>
              <a:spcPct val="0"/>
            </a:spcBef>
            <a:spcAft>
              <a:spcPct val="35000"/>
            </a:spcAft>
            <a:buNone/>
          </a:pPr>
          <a:r>
            <a:rPr lang="en-US" sz="2100" b="1" kern="1200" dirty="0"/>
            <a:t>= </a:t>
          </a:r>
        </a:p>
        <a:p>
          <a:pPr marL="0" lvl="0" indent="0" algn="ctr" defTabSz="933450">
            <a:lnSpc>
              <a:spcPct val="90000"/>
            </a:lnSpc>
            <a:spcBef>
              <a:spcPct val="0"/>
            </a:spcBef>
            <a:spcAft>
              <a:spcPct val="35000"/>
            </a:spcAft>
            <a:buNone/>
          </a:pPr>
          <a:r>
            <a:rPr lang="en-US" sz="2100" b="1" kern="1200" dirty="0"/>
            <a:t>short run production function.</a:t>
          </a:r>
        </a:p>
      </dsp:txBody>
      <dsp:txXfrm>
        <a:off x="4245486" y="1390367"/>
        <a:ext cx="3396228" cy="1570603"/>
      </dsp:txXfrm>
    </dsp:sp>
    <dsp:sp modelId="{E16F1399-FA89-4222-BECD-76B336D231DC}">
      <dsp:nvSpPr>
        <dsp:cNvPr id="0" name=""/>
        <dsp:cNvSpPr/>
      </dsp:nvSpPr>
      <dsp:spPr>
        <a:xfrm>
          <a:off x="7901429" y="1254403"/>
          <a:ext cx="3566160"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t>III- Law of returns to scale </a:t>
          </a:r>
        </a:p>
        <a:p>
          <a:pPr marL="0" lvl="0" indent="0" algn="ctr" defTabSz="933450">
            <a:lnSpc>
              <a:spcPct val="90000"/>
            </a:lnSpc>
            <a:spcBef>
              <a:spcPct val="0"/>
            </a:spcBef>
            <a:spcAft>
              <a:spcPct val="35000"/>
            </a:spcAft>
            <a:buNone/>
          </a:pPr>
          <a:r>
            <a:rPr lang="en-US" sz="2100" b="1" kern="1200" dirty="0"/>
            <a:t>=</a:t>
          </a:r>
        </a:p>
        <a:p>
          <a:pPr marL="0" lvl="0" indent="0" algn="ctr" defTabSz="933450">
            <a:lnSpc>
              <a:spcPct val="90000"/>
            </a:lnSpc>
            <a:spcBef>
              <a:spcPct val="0"/>
            </a:spcBef>
            <a:spcAft>
              <a:spcPct val="35000"/>
            </a:spcAft>
            <a:buNone/>
          </a:pPr>
          <a:r>
            <a:rPr lang="en-US" sz="2100" b="1" kern="1200" dirty="0"/>
            <a:t> long run production function.</a:t>
          </a:r>
        </a:p>
      </dsp:txBody>
      <dsp:txXfrm>
        <a:off x="7986395" y="1339369"/>
        <a:ext cx="3396228"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AD9F55-C6FC-48A6-BBE0-4F857DB59581}"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436C0F-CCA9-4AA1-8AF5-D2144BC3015B}" type="slidenum">
              <a:rPr lang="fr-FR" smtClean="0"/>
              <a:t>‹N°›</a:t>
            </a:fld>
            <a:endParaRPr lang="fr-FR"/>
          </a:p>
        </p:txBody>
      </p:sp>
    </p:spTree>
    <p:extLst>
      <p:ext uri="{BB962C8B-B14F-4D97-AF65-F5344CB8AC3E}">
        <p14:creationId xmlns:p14="http://schemas.microsoft.com/office/powerpoint/2010/main" val="59432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en.wikipedia.org/wiki/University_of_Chicago"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A436C0F-CCA9-4AA1-8AF5-D2144BC3015B}" type="slidenum">
              <a:rPr lang="fr-FR" smtClean="0"/>
              <a:t>13</a:t>
            </a:fld>
            <a:endParaRPr lang="fr-FR"/>
          </a:p>
        </p:txBody>
      </p:sp>
    </p:spTree>
    <p:extLst>
      <p:ext uri="{BB962C8B-B14F-4D97-AF65-F5344CB8AC3E}">
        <p14:creationId xmlns:p14="http://schemas.microsoft.com/office/powerpoint/2010/main" val="1066425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A436C0F-CCA9-4AA1-8AF5-D2144BC3015B}" type="slidenum">
              <a:rPr lang="fr-FR" smtClean="0"/>
              <a:t>24</a:t>
            </a:fld>
            <a:endParaRPr lang="fr-FR"/>
          </a:p>
        </p:txBody>
      </p:sp>
    </p:spTree>
    <p:extLst>
      <p:ext uri="{BB962C8B-B14F-4D97-AF65-F5344CB8AC3E}">
        <p14:creationId xmlns:p14="http://schemas.microsoft.com/office/powerpoint/2010/main" val="2629065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202122"/>
                </a:solidFill>
                <a:effectLst/>
                <a:latin typeface="Arial" panose="020B0604020202020204" pitchFamily="34" charset="0"/>
              </a:rPr>
              <a:t>Richard H. Leftwich</a:t>
            </a:r>
            <a:r>
              <a:rPr lang="en-US" b="0" i="0" dirty="0">
                <a:solidFill>
                  <a:srgbClr val="202122"/>
                </a:solidFill>
                <a:effectLst/>
                <a:latin typeface="Arial" panose="020B0604020202020204" pitchFamily="34" charset="0"/>
              </a:rPr>
              <a:t> (born 1946) is Fuji Bank and Heller Professor of Accounting and Finance Emeritus at the </a:t>
            </a:r>
            <a:r>
              <a:rPr lang="en-US" b="1" i="0" u="none" strike="noStrike" dirty="0">
                <a:solidFill>
                  <a:schemeClr val="tx1"/>
                </a:solidFill>
                <a:effectLst/>
                <a:latin typeface="Arial" panose="020B0604020202020204" pitchFamily="34" charset="0"/>
                <a:hlinkClick r:id="rId3" tooltip="University of Chicago">
                  <a:extLst>
                    <a:ext uri="{A12FA001-AC4F-418D-AE19-62706E023703}">
                      <ahyp:hlinkClr xmlns:ahyp="http://schemas.microsoft.com/office/drawing/2018/hyperlinkcolor" val="tx"/>
                    </a:ext>
                  </a:extLst>
                </a:hlinkClick>
              </a:rPr>
              <a:t>University of Chicago</a:t>
            </a:r>
            <a:endParaRPr lang="fr-FR" b="1" u="none" dirty="0">
              <a:solidFill>
                <a:schemeClr val="tx1"/>
              </a:solidFill>
            </a:endParaRPr>
          </a:p>
        </p:txBody>
      </p:sp>
      <p:sp>
        <p:nvSpPr>
          <p:cNvPr id="4" name="Espace réservé du numéro de diapositive 3"/>
          <p:cNvSpPr>
            <a:spLocks noGrp="1"/>
          </p:cNvSpPr>
          <p:nvPr>
            <p:ph type="sldNum" sz="quarter" idx="5"/>
          </p:nvPr>
        </p:nvSpPr>
        <p:spPr/>
        <p:txBody>
          <a:bodyPr/>
          <a:lstStyle/>
          <a:p>
            <a:fld id="{EA436C0F-CCA9-4AA1-8AF5-D2144BC3015B}" type="slidenum">
              <a:rPr lang="fr-FR" smtClean="0"/>
              <a:t>25</a:t>
            </a:fld>
            <a:endParaRPr lang="fr-FR"/>
          </a:p>
        </p:txBody>
      </p:sp>
    </p:spTree>
    <p:extLst>
      <p:ext uri="{BB962C8B-B14F-4D97-AF65-F5344CB8AC3E}">
        <p14:creationId xmlns:p14="http://schemas.microsoft.com/office/powerpoint/2010/main" val="1928662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0D3F5B-9401-4E54-B541-633C3A8A0B2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EACC241-75C7-444B-8CCA-2CDA9AF5CA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3193A53-CA02-459B-A55B-F4D39A63A81D}"/>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5" name="Espace réservé du pied de page 4">
            <a:extLst>
              <a:ext uri="{FF2B5EF4-FFF2-40B4-BE49-F238E27FC236}">
                <a16:creationId xmlns:a16="http://schemas.microsoft.com/office/drawing/2014/main" id="{E67D3FFE-EDD8-4804-A4A3-80D11FD84D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352615-99EB-4D67-98B1-2A517BABF31A}"/>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598082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957C71-1603-441F-B628-91AD71D8879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1B6B39-44A9-4808-869A-8005FCDF09B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E9766-2963-4E51-B33F-84DB0B07E22C}"/>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5" name="Espace réservé du pied de page 4">
            <a:extLst>
              <a:ext uri="{FF2B5EF4-FFF2-40B4-BE49-F238E27FC236}">
                <a16:creationId xmlns:a16="http://schemas.microsoft.com/office/drawing/2014/main" id="{2FDE166D-7E59-403A-ACFF-B8056B9332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C0B4E0A-0512-4FB7-A73C-F72F1CB97FE6}"/>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2712908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2E0CA6-A73B-403F-B32E-4693C0476A3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17F50BD-A035-47DC-84AB-CF58968AF9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A8E67FD-98EB-4BC6-963D-7CE5A84F6A37}"/>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5" name="Espace réservé du pied de page 4">
            <a:extLst>
              <a:ext uri="{FF2B5EF4-FFF2-40B4-BE49-F238E27FC236}">
                <a16:creationId xmlns:a16="http://schemas.microsoft.com/office/drawing/2014/main" id="{6C8BAA85-AFEC-4B6F-8D77-C90E824A7F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8D1495-DA36-47B6-82D8-E62DFBFE3E57}"/>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4185765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70DB4D-0914-4822-98A8-05B5A90767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745607-6C52-41A6-BFD7-32263C1C053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3AC7B72-3E99-4823-81E4-E8DBEC72056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0C6D7BF-8D30-4364-B194-104521837C8D}"/>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6" name="Espace réservé du pied de page 5">
            <a:extLst>
              <a:ext uri="{FF2B5EF4-FFF2-40B4-BE49-F238E27FC236}">
                <a16:creationId xmlns:a16="http://schemas.microsoft.com/office/drawing/2014/main" id="{CFDAE20A-634A-480D-92E0-20EA637398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5CAA14-988C-45B1-83BA-D4069339D549}"/>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524096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1A8A4-62F9-4D6D-A129-1F79FDDC69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EEEF469-6472-40DC-9488-D6F723C68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80D18ED-9075-4EA3-81EB-53DEEAF8912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83D6A00-64B9-4056-B37B-5583020663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1C8ED17-86CD-4773-827D-748561935B8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9BAD7F3-0696-4EF8-A972-001CCAEDBE0B}"/>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8" name="Espace réservé du pied de page 7">
            <a:extLst>
              <a:ext uri="{FF2B5EF4-FFF2-40B4-BE49-F238E27FC236}">
                <a16:creationId xmlns:a16="http://schemas.microsoft.com/office/drawing/2014/main" id="{98CCC6EE-6D9C-4DAC-9DC7-EEE18DFAD89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1E3A2F9-BB8C-4D6C-94FB-3B1C40B8B011}"/>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2045617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7106DE-56B9-4903-BD8B-DAE0430EFA8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0EF4A6D-91F7-4FE3-BBF9-1FB99C9D9B25}"/>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4" name="Espace réservé du pied de page 3">
            <a:extLst>
              <a:ext uri="{FF2B5EF4-FFF2-40B4-BE49-F238E27FC236}">
                <a16:creationId xmlns:a16="http://schemas.microsoft.com/office/drawing/2014/main" id="{4E131DE7-5D42-4F68-B029-21F5CF8566F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9DAF2F3-4B0B-4DCD-8BBA-4148696CD0A7}"/>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720790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27662C5-C067-4663-85CA-C4D3D0C54755}"/>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3" name="Espace réservé du pied de page 2">
            <a:extLst>
              <a:ext uri="{FF2B5EF4-FFF2-40B4-BE49-F238E27FC236}">
                <a16:creationId xmlns:a16="http://schemas.microsoft.com/office/drawing/2014/main" id="{B9E469B4-CE8C-4D53-8B33-8E90BEFA04C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B2360BA-78A9-4B7C-8744-A07AF5E25ABC}"/>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975098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904780-0556-4743-940C-F4E13A05C2C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7F79EB1-CE3F-4748-9CCF-81DE252611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1DFA8C3-5FFC-4121-8A2D-D029BDD841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5B6D835-7AC8-49C6-9BE6-50A609A1F475}"/>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6" name="Espace réservé du pied de page 5">
            <a:extLst>
              <a:ext uri="{FF2B5EF4-FFF2-40B4-BE49-F238E27FC236}">
                <a16:creationId xmlns:a16="http://schemas.microsoft.com/office/drawing/2014/main" id="{CC36A36B-D493-4929-9967-C5E1B3958C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6E2980E-B49E-4396-AF6D-27E267FBEBF4}"/>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2364902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5C7895-3C17-4371-B97F-08B14D39E67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28C4CE7-2490-43A9-98FD-D594EE022D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11A4466-AC5A-4002-8962-EE7B3F8C18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CB2023C-42EE-4BA8-8EDA-6F116F1F7052}"/>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6" name="Espace réservé du pied de page 5">
            <a:extLst>
              <a:ext uri="{FF2B5EF4-FFF2-40B4-BE49-F238E27FC236}">
                <a16:creationId xmlns:a16="http://schemas.microsoft.com/office/drawing/2014/main" id="{3DAF0ADF-902B-4B91-9DC6-F6C5E4F3B3C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0909FF-F188-4867-B92D-8C4270175589}"/>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580143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9CDB51-2F21-4B91-AB65-02D923FC663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5610EB6-2A73-43BF-9FB4-E9A844E283D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EB0D80-1904-4C2C-BC60-F1FB5421164D}"/>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5" name="Espace réservé du pied de page 4">
            <a:extLst>
              <a:ext uri="{FF2B5EF4-FFF2-40B4-BE49-F238E27FC236}">
                <a16:creationId xmlns:a16="http://schemas.microsoft.com/office/drawing/2014/main" id="{2572EEF2-22BC-42A6-AE18-9AFBC470E6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D0DD93-281B-40E0-8641-DF4D770F30D8}"/>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570846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A834AEE-F603-4189-8EB7-9B3CD3D5F8F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B0F8D2C-296F-4B09-B45C-313B0616AD7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2ADA58-BA43-4FFB-A420-6CA967FC7611}"/>
              </a:ext>
            </a:extLst>
          </p:cNvPr>
          <p:cNvSpPr>
            <a:spLocks noGrp="1"/>
          </p:cNvSpPr>
          <p:nvPr>
            <p:ph type="dt" sz="half" idx="10"/>
          </p:nvPr>
        </p:nvSpPr>
        <p:spPr/>
        <p:txBody>
          <a:bodyPr/>
          <a:lstStyle/>
          <a:p>
            <a:fld id="{A6AD6C61-EC71-4470-B5E7-E154B92643F9}" type="datetimeFigureOut">
              <a:rPr lang="fr-FR" smtClean="0"/>
              <a:t>06/10/2021</a:t>
            </a:fld>
            <a:endParaRPr lang="fr-FR"/>
          </a:p>
        </p:txBody>
      </p:sp>
      <p:sp>
        <p:nvSpPr>
          <p:cNvPr id="5" name="Espace réservé du pied de page 4">
            <a:extLst>
              <a:ext uri="{FF2B5EF4-FFF2-40B4-BE49-F238E27FC236}">
                <a16:creationId xmlns:a16="http://schemas.microsoft.com/office/drawing/2014/main" id="{717B87D4-8CA1-4F92-9CFC-8E889DFD02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829457-D701-4B65-9E35-050C04CAF8B3}"/>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866119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5D4AC3B-0D33-4CD6-836C-0C9B6502F4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B231377-3CD3-4863-B509-B5516EC75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6E2752F-583D-4D38-B1A3-202981CD3D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AD6C61-EC71-4470-B5E7-E154B92643F9}" type="datetimeFigureOut">
              <a:rPr lang="fr-FR" smtClean="0"/>
              <a:t>06/10/2021</a:t>
            </a:fld>
            <a:endParaRPr lang="fr-FR"/>
          </a:p>
        </p:txBody>
      </p:sp>
      <p:sp>
        <p:nvSpPr>
          <p:cNvPr id="5" name="Espace réservé du pied de page 4">
            <a:extLst>
              <a:ext uri="{FF2B5EF4-FFF2-40B4-BE49-F238E27FC236}">
                <a16:creationId xmlns:a16="http://schemas.microsoft.com/office/drawing/2014/main" id="{88B59DA9-1152-4C8E-9E11-9812ABCB42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3C5E8BA-34B1-46FC-9629-111F82EC28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99A2F-775F-4680-9043-A478FF0A370C}" type="slidenum">
              <a:rPr lang="fr-FR" smtClean="0"/>
              <a:t>‹N°›</a:t>
            </a:fld>
            <a:endParaRPr lang="fr-FR"/>
          </a:p>
        </p:txBody>
      </p:sp>
    </p:spTree>
    <p:extLst>
      <p:ext uri="{BB962C8B-B14F-4D97-AF65-F5344CB8AC3E}">
        <p14:creationId xmlns:p14="http://schemas.microsoft.com/office/powerpoint/2010/main" val="2324555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investopedia.com/terms/p/productivity.asp"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30981" y="-2"/>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sp>
        <p:nvSpPr>
          <p:cNvPr id="16" name="TextBox 15"/>
          <p:cNvSpPr txBox="1"/>
          <p:nvPr/>
        </p:nvSpPr>
        <p:spPr>
          <a:xfrm>
            <a:off x="6380761" y="2891189"/>
            <a:ext cx="4299610" cy="1261884"/>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Chapter 6</a:t>
            </a:r>
          </a:p>
          <a:p>
            <a:pPr algn="l"/>
            <a:r>
              <a:rPr lang="en-US" sz="2400" dirty="0"/>
              <a:t>Business Economics and Quantitative Technique</a:t>
            </a:r>
            <a:endParaRPr lang="en-US" sz="2400" b="1" dirty="0">
              <a:solidFill>
                <a:schemeClr val="bg1">
                  <a:lumMod val="95000"/>
                </a:schemeClr>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D1FF15-0DDB-4407-B5AF-5913E6DAE08B}"/>
              </a:ext>
            </a:extLst>
          </p:cNvPr>
          <p:cNvSpPr>
            <a:spLocks noGrp="1"/>
          </p:cNvSpPr>
          <p:nvPr>
            <p:ph type="title"/>
          </p:nvPr>
        </p:nvSpPr>
        <p:spPr>
          <a:xfrm>
            <a:off x="2581275" y="365126"/>
            <a:ext cx="6915150" cy="920750"/>
          </a:xfrm>
        </p:spPr>
        <p:txBody>
          <a:bodyPr/>
          <a:lstStyle/>
          <a:p>
            <a:pPr algn="ctr"/>
            <a:r>
              <a:rPr lang="fr-FR" sz="4400" b="1" dirty="0">
                <a:solidFill>
                  <a:schemeClr val="bg1"/>
                </a:solidFill>
                <a:latin typeface="+mn-lt"/>
              </a:rPr>
              <a:t>Syllabus</a:t>
            </a:r>
            <a:endParaRPr lang="fr-FR" dirty="0">
              <a:latin typeface="+mn-lt"/>
            </a:endParaRPr>
          </a:p>
        </p:txBody>
      </p:sp>
      <p:graphicFrame>
        <p:nvGraphicFramePr>
          <p:cNvPr id="4" name="Content Placeholder 1">
            <a:extLst>
              <a:ext uri="{FF2B5EF4-FFF2-40B4-BE49-F238E27FC236}">
                <a16:creationId xmlns:a16="http://schemas.microsoft.com/office/drawing/2014/main" id="{2BC95BE7-5A35-4D92-9E50-D4160954902D}"/>
              </a:ext>
            </a:extLst>
          </p:cNvPr>
          <p:cNvGraphicFramePr>
            <a:graphicFrameLocks noGrp="1"/>
          </p:cNvGraphicFramePr>
          <p:nvPr>
            <p:ph idx="1"/>
            <p:extLst>
              <p:ext uri="{D42A27DB-BD31-4B8C-83A1-F6EECF244321}">
                <p14:modId xmlns:p14="http://schemas.microsoft.com/office/powerpoint/2010/main" val="1115349628"/>
              </p:ext>
            </p:extLst>
          </p:nvPr>
        </p:nvGraphicFramePr>
        <p:xfrm>
          <a:off x="180975" y="1825625"/>
          <a:ext cx="118872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756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270E6-82B9-4149-8F17-431CD448D6DB}"/>
              </a:ext>
            </a:extLst>
          </p:cNvPr>
          <p:cNvSpPr>
            <a:spLocks noGrp="1"/>
          </p:cNvSpPr>
          <p:nvPr>
            <p:ph type="title"/>
          </p:nvPr>
        </p:nvSpPr>
        <p:spPr>
          <a:xfrm>
            <a:off x="2382982" y="681037"/>
            <a:ext cx="7269018" cy="889145"/>
          </a:xfrm>
        </p:spPr>
        <p:txBody>
          <a:bodyPr>
            <a:normAutofit fontScale="90000"/>
          </a:bodyPr>
          <a:lstStyle/>
          <a:p>
            <a:pPr algn="ctr"/>
            <a:r>
              <a:rPr lang="en-US" sz="4000" b="1" i="0" dirty="0">
                <a:solidFill>
                  <a:schemeClr val="bg1"/>
                </a:solidFill>
                <a:effectLst/>
                <a:latin typeface="+mn-lt"/>
              </a:rPr>
              <a:t>I- </a:t>
            </a:r>
            <a:r>
              <a:rPr lang="en-US" sz="4000" b="1" dirty="0">
                <a:solidFill>
                  <a:schemeClr val="bg1"/>
                </a:solidFill>
                <a:latin typeface="+mn-lt"/>
              </a:rPr>
              <a:t>The  Production Function in Short and Long Run</a:t>
            </a:r>
            <a:br>
              <a:rPr lang="en-US" b="1" dirty="0">
                <a:latin typeface="+mn-lt"/>
              </a:rPr>
            </a:br>
            <a:endParaRPr lang="fr-FR" dirty="0">
              <a:latin typeface="+mn-lt"/>
            </a:endParaRPr>
          </a:p>
        </p:txBody>
      </p:sp>
      <p:sp>
        <p:nvSpPr>
          <p:cNvPr id="3" name="Espace réservé du contenu 2">
            <a:extLst>
              <a:ext uri="{FF2B5EF4-FFF2-40B4-BE49-F238E27FC236}">
                <a16:creationId xmlns:a16="http://schemas.microsoft.com/office/drawing/2014/main" id="{70999FB6-01F7-4C4B-895F-96952C377F26}"/>
              </a:ext>
            </a:extLst>
          </p:cNvPr>
          <p:cNvSpPr>
            <a:spLocks noGrp="1"/>
          </p:cNvSpPr>
          <p:nvPr>
            <p:ph idx="1"/>
          </p:nvPr>
        </p:nvSpPr>
        <p:spPr/>
        <p:txBody>
          <a:bodyPr/>
          <a:lstStyle/>
          <a:p>
            <a:endParaRPr lang="en-US" sz="2800" dirty="0">
              <a:latin typeface="+mn-lt"/>
            </a:endParaRPr>
          </a:p>
          <a:p>
            <a:pPr marL="0" lvl="0" indent="0">
              <a:buNone/>
            </a:pPr>
            <a:r>
              <a:rPr lang="en-US" dirty="0"/>
              <a:t>	</a:t>
            </a:r>
            <a:r>
              <a:rPr lang="en-US" sz="2800" b="1" dirty="0">
                <a:latin typeface="+mn-lt"/>
              </a:rPr>
              <a:t>I-</a:t>
            </a:r>
            <a:r>
              <a:rPr lang="en-US" sz="2800" dirty="0">
                <a:latin typeface="+mn-lt"/>
              </a:rPr>
              <a:t> </a:t>
            </a:r>
            <a:r>
              <a:rPr lang="en-US" b="1" dirty="0">
                <a:latin typeface="+mn-lt"/>
              </a:rPr>
              <a:t>The  Production Function in Short and Long Run</a:t>
            </a:r>
            <a:endParaRPr lang="fr-FR" dirty="0"/>
          </a:p>
          <a:p>
            <a:pPr marL="0" indent="0">
              <a:buNone/>
            </a:pPr>
            <a:r>
              <a:rPr lang="en-US" b="1" dirty="0"/>
              <a:t>I-1- The Production Function</a:t>
            </a:r>
            <a:endParaRPr lang="en-US" b="1" dirty="0">
              <a:latin typeface="Georgia" panose="02040502050405020303" pitchFamily="18" charset="0"/>
            </a:endParaRPr>
          </a:p>
          <a:p>
            <a:pPr marL="0" indent="0" fontAlgn="base">
              <a:buNone/>
            </a:pPr>
            <a:r>
              <a:rPr lang="en-US" sz="2800" b="1" dirty="0"/>
              <a:t>I-2- PRODUCTION WITH ONE VARIABLE INPUT (LABOUR)</a:t>
            </a:r>
          </a:p>
          <a:p>
            <a:pPr marL="0" indent="0">
              <a:buNone/>
            </a:pPr>
            <a:r>
              <a:rPr lang="en-US" sz="2800" b="1" dirty="0">
                <a:latin typeface="+mn-lt"/>
              </a:rPr>
              <a:t>I-3- PRODUCTION WITH 2 VARIABLE INPUTS (LABOUR and CAPITAL)</a:t>
            </a:r>
            <a:endParaRPr lang="en-US" b="1" dirty="0"/>
          </a:p>
          <a:p>
            <a:pPr marL="0" indent="0">
              <a:buNone/>
            </a:pPr>
            <a:endParaRPr lang="en-US" b="1" dirty="0"/>
          </a:p>
          <a:p>
            <a:pPr marL="0" indent="0" fontAlgn="base">
              <a:buNone/>
            </a:pPr>
            <a:endParaRPr lang="en-US" sz="2800" b="1" dirty="0">
              <a:solidFill>
                <a:srgbClr val="FF0000"/>
              </a:solidFill>
            </a:endParaRPr>
          </a:p>
          <a:p>
            <a:pPr marL="0" indent="0" algn="l" fontAlgn="base">
              <a:buNone/>
            </a:pPr>
            <a:endParaRPr lang="fr-FR" dirty="0"/>
          </a:p>
        </p:txBody>
      </p:sp>
    </p:spTree>
    <p:extLst>
      <p:ext uri="{BB962C8B-B14F-4D97-AF65-F5344CB8AC3E}">
        <p14:creationId xmlns:p14="http://schemas.microsoft.com/office/powerpoint/2010/main" val="2375152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AB6413-5595-4C5B-AB4F-A6A63524FB0D}"/>
              </a:ext>
            </a:extLst>
          </p:cNvPr>
          <p:cNvSpPr>
            <a:spLocks noGrp="1"/>
          </p:cNvSpPr>
          <p:nvPr>
            <p:ph type="title"/>
          </p:nvPr>
        </p:nvSpPr>
        <p:spPr>
          <a:xfrm>
            <a:off x="2466975" y="822036"/>
            <a:ext cx="7267576" cy="444790"/>
          </a:xfrm>
        </p:spPr>
        <p:txBody>
          <a:bodyPr>
            <a:normAutofit fontScale="90000"/>
          </a:bodyPr>
          <a:lstStyle/>
          <a:p>
            <a:pPr algn="ctr"/>
            <a:r>
              <a:rPr lang="en-US" sz="3600" b="1" i="0" dirty="0">
                <a:solidFill>
                  <a:schemeClr val="bg1"/>
                </a:solidFill>
                <a:effectLst/>
                <a:latin typeface="+mn-lt"/>
              </a:rPr>
              <a:t>I- </a:t>
            </a:r>
            <a:r>
              <a:rPr lang="en-US" sz="3600" b="1" dirty="0">
                <a:solidFill>
                  <a:schemeClr val="bg1"/>
                </a:solidFill>
                <a:latin typeface="+mn-lt"/>
              </a:rPr>
              <a:t>The  Production Function in Short and Long Run</a:t>
            </a:r>
            <a:br>
              <a:rPr lang="en-US" sz="3600" b="1" dirty="0">
                <a:latin typeface="+mn-lt"/>
              </a:rPr>
            </a:br>
            <a:endParaRPr lang="fr-FR" sz="3600" dirty="0">
              <a:solidFill>
                <a:schemeClr val="bg1"/>
              </a:solidFill>
            </a:endParaRPr>
          </a:p>
        </p:txBody>
      </p:sp>
      <p:sp>
        <p:nvSpPr>
          <p:cNvPr id="3" name="Espace réservé du contenu 2">
            <a:extLst>
              <a:ext uri="{FF2B5EF4-FFF2-40B4-BE49-F238E27FC236}">
                <a16:creationId xmlns:a16="http://schemas.microsoft.com/office/drawing/2014/main" id="{CB38F834-4E3A-424C-8CFE-AFADC29CFE90}"/>
              </a:ext>
            </a:extLst>
          </p:cNvPr>
          <p:cNvSpPr>
            <a:spLocks noGrp="1"/>
          </p:cNvSpPr>
          <p:nvPr>
            <p:ph idx="1"/>
          </p:nvPr>
        </p:nvSpPr>
        <p:spPr>
          <a:xfrm>
            <a:off x="838200" y="1825625"/>
            <a:ext cx="9090891" cy="4351338"/>
          </a:xfrm>
        </p:spPr>
        <p:txBody>
          <a:bodyPr>
            <a:normAutofit/>
          </a:bodyPr>
          <a:lstStyle/>
          <a:p>
            <a:pPr marL="0" indent="0">
              <a:buNone/>
            </a:pPr>
            <a:r>
              <a:rPr lang="en-US" dirty="0"/>
              <a:t>	</a:t>
            </a:r>
            <a:r>
              <a:rPr lang="en-US" b="1" dirty="0">
                <a:solidFill>
                  <a:srgbClr val="FF0000"/>
                </a:solidFill>
              </a:rPr>
              <a:t>I-1- The Production Function</a:t>
            </a:r>
          </a:p>
          <a:p>
            <a:pPr algn="just"/>
            <a:r>
              <a:rPr lang="en-US" b="0" i="0" dirty="0">
                <a:solidFill>
                  <a:srgbClr val="202124"/>
                </a:solidFill>
                <a:effectLst/>
              </a:rPr>
              <a:t>Production functions describe what is technically feasible when the firm operates efficiently.</a:t>
            </a:r>
          </a:p>
          <a:p>
            <a:pPr marL="0" indent="0" algn="just">
              <a:buNone/>
            </a:pPr>
            <a:endParaRPr lang="en-US" b="0" i="0" dirty="0">
              <a:solidFill>
                <a:srgbClr val="202124"/>
              </a:solidFill>
              <a:effectLst/>
            </a:endParaRPr>
          </a:p>
          <a:p>
            <a:pPr algn="just"/>
            <a:r>
              <a:rPr lang="en-US" b="0" i="0" dirty="0">
                <a:solidFill>
                  <a:srgbClr val="202124"/>
                </a:solidFill>
                <a:effectLst/>
              </a:rPr>
              <a:t> </a:t>
            </a:r>
            <a:r>
              <a:rPr lang="en-US" dirty="0">
                <a:solidFill>
                  <a:srgbClr val="202124"/>
                </a:solidFill>
              </a:rPr>
              <a:t>P</a:t>
            </a:r>
            <a:r>
              <a:rPr lang="en-US" b="0" i="0" dirty="0">
                <a:solidFill>
                  <a:srgbClr val="202124"/>
                </a:solidFill>
                <a:effectLst/>
              </a:rPr>
              <a:t>roduction function  </a:t>
            </a:r>
            <a:r>
              <a:rPr lang="en-US" b="1" i="0" dirty="0">
                <a:solidFill>
                  <a:srgbClr val="202124"/>
                </a:solidFill>
                <a:effectLst/>
              </a:rPr>
              <a:t>shows the highest output that a firm can produce for every specified combination of inputs</a:t>
            </a:r>
            <a:r>
              <a:rPr lang="en-US" b="0" i="0" dirty="0">
                <a:solidFill>
                  <a:srgbClr val="202124"/>
                </a:solidFill>
                <a:effectLst/>
              </a:rPr>
              <a:t>. </a:t>
            </a:r>
            <a:endParaRPr lang="fr-FR" dirty="0"/>
          </a:p>
          <a:p>
            <a:pPr marL="0" indent="0">
              <a:buNone/>
            </a:pPr>
            <a:endParaRPr lang="en-US" dirty="0"/>
          </a:p>
          <a:p>
            <a:r>
              <a:rPr lang="fr-FR" dirty="0"/>
              <a:t>The Production </a:t>
            </a:r>
            <a:r>
              <a:rPr lang="fr-FR" dirty="0" err="1"/>
              <a:t>Function</a:t>
            </a:r>
            <a:endParaRPr lang="fr-FR" dirty="0"/>
          </a:p>
          <a:p>
            <a:pPr marL="0" indent="0" algn="ctr">
              <a:buNone/>
            </a:pPr>
            <a:r>
              <a:rPr lang="en-US" b="1" dirty="0">
                <a:solidFill>
                  <a:srgbClr val="FF0000"/>
                </a:solidFill>
              </a:rPr>
              <a:t>q= F (K,L)</a:t>
            </a:r>
          </a:p>
        </p:txBody>
      </p:sp>
    </p:spTree>
    <p:extLst>
      <p:ext uri="{BB962C8B-B14F-4D97-AF65-F5344CB8AC3E}">
        <p14:creationId xmlns:p14="http://schemas.microsoft.com/office/powerpoint/2010/main" val="2354298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8B3D74-D02F-47F0-B848-DD8BBD78F83F}"/>
              </a:ext>
            </a:extLst>
          </p:cNvPr>
          <p:cNvSpPr>
            <a:spLocks noGrp="1"/>
          </p:cNvSpPr>
          <p:nvPr>
            <p:ph type="title"/>
          </p:nvPr>
        </p:nvSpPr>
        <p:spPr>
          <a:xfrm>
            <a:off x="2362200" y="914400"/>
            <a:ext cx="7305675" cy="371476"/>
          </a:xfrm>
        </p:spPr>
        <p:txBody>
          <a:bodyPr>
            <a:noAutofit/>
          </a:bodyPr>
          <a:lstStyle/>
          <a:p>
            <a:r>
              <a:rPr lang="en-US" sz="3200" b="1" i="0" dirty="0">
                <a:solidFill>
                  <a:schemeClr val="bg1"/>
                </a:solidFill>
                <a:effectLst/>
                <a:latin typeface="+mn-lt"/>
              </a:rPr>
              <a:t>I- </a:t>
            </a:r>
            <a:r>
              <a:rPr lang="en-US" sz="3200" b="1" dirty="0">
                <a:solidFill>
                  <a:schemeClr val="bg1"/>
                </a:solidFill>
                <a:latin typeface="+mn-lt"/>
              </a:rPr>
              <a:t>The  Production Function in Short and Long Run</a:t>
            </a:r>
            <a:br>
              <a:rPr lang="en-US" sz="3200" b="1" dirty="0">
                <a:latin typeface="+mn-lt"/>
              </a:rPr>
            </a:br>
            <a:endParaRPr lang="fr-FR" sz="3200" dirty="0">
              <a:solidFill>
                <a:schemeClr val="bg1"/>
              </a:solidFill>
            </a:endParaRPr>
          </a:p>
        </p:txBody>
      </p:sp>
      <p:pic>
        <p:nvPicPr>
          <p:cNvPr id="2050" name="Picture 2" descr="Factors of Production Explained | ROM Economics">
            <a:extLst>
              <a:ext uri="{FF2B5EF4-FFF2-40B4-BE49-F238E27FC236}">
                <a16:creationId xmlns:a16="http://schemas.microsoft.com/office/drawing/2014/main" id="{200E2324-8497-406E-9891-02204BB35EE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3964" y="1505527"/>
            <a:ext cx="9744363" cy="4867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3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6B524F-8142-4C8B-A450-00E42B3CBA70}"/>
              </a:ext>
            </a:extLst>
          </p:cNvPr>
          <p:cNvSpPr>
            <a:spLocks noGrp="1"/>
          </p:cNvSpPr>
          <p:nvPr>
            <p:ph type="title"/>
          </p:nvPr>
        </p:nvSpPr>
        <p:spPr>
          <a:xfrm>
            <a:off x="2438400" y="365126"/>
            <a:ext cx="6706832" cy="974148"/>
          </a:xfrm>
        </p:spPr>
        <p:txBody>
          <a:bodyPr>
            <a:noAutofit/>
          </a:bodyPr>
          <a:lstStyle/>
          <a:p>
            <a:pPr algn="ctr"/>
            <a:r>
              <a:rPr lang="en-US" sz="3600" b="1" i="0" dirty="0">
                <a:solidFill>
                  <a:schemeClr val="bg1"/>
                </a:solidFill>
                <a:effectLst/>
                <a:latin typeface="+mn-lt"/>
              </a:rPr>
              <a:t>I- </a:t>
            </a:r>
            <a:r>
              <a:rPr lang="en-US" sz="3600" b="1" dirty="0">
                <a:solidFill>
                  <a:schemeClr val="bg1"/>
                </a:solidFill>
                <a:latin typeface="+mn-lt"/>
              </a:rPr>
              <a:t>The  Production Function in Short and Long Run</a:t>
            </a:r>
            <a:endParaRPr lang="fr-FR" sz="3600" dirty="0"/>
          </a:p>
        </p:txBody>
      </p:sp>
      <p:sp>
        <p:nvSpPr>
          <p:cNvPr id="7" name="AutoShape 8" descr="Learn About Factors Of Production | Chegg.com">
            <a:extLst>
              <a:ext uri="{FF2B5EF4-FFF2-40B4-BE49-F238E27FC236}">
                <a16:creationId xmlns:a16="http://schemas.microsoft.com/office/drawing/2014/main" id="{A6DC3B76-4FFB-47AB-8E9D-BEE19196C04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10" name="Image 9">
            <a:extLst>
              <a:ext uri="{FF2B5EF4-FFF2-40B4-BE49-F238E27FC236}">
                <a16:creationId xmlns:a16="http://schemas.microsoft.com/office/drawing/2014/main" id="{68724E0D-8F54-41B4-A6CE-184ACC35AB6A}"/>
              </a:ext>
            </a:extLst>
          </p:cNvPr>
          <p:cNvPicPr>
            <a:picLocks noChangeAspect="1"/>
          </p:cNvPicPr>
          <p:nvPr/>
        </p:nvPicPr>
        <p:blipFill>
          <a:blip r:embed="rId2"/>
          <a:stretch>
            <a:fillRect/>
          </a:stretch>
        </p:blipFill>
        <p:spPr>
          <a:xfrm>
            <a:off x="203200" y="1339274"/>
            <a:ext cx="9707418" cy="5023571"/>
          </a:xfrm>
          <a:prstGeom prst="rect">
            <a:avLst/>
          </a:prstGeom>
        </p:spPr>
      </p:pic>
    </p:spTree>
    <p:extLst>
      <p:ext uri="{BB962C8B-B14F-4D97-AF65-F5344CB8AC3E}">
        <p14:creationId xmlns:p14="http://schemas.microsoft.com/office/powerpoint/2010/main" val="1321335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5CE007-DB23-4C80-920D-055A46AD4768}"/>
              </a:ext>
            </a:extLst>
          </p:cNvPr>
          <p:cNvSpPr>
            <a:spLocks noGrp="1"/>
          </p:cNvSpPr>
          <p:nvPr>
            <p:ph type="title"/>
          </p:nvPr>
        </p:nvSpPr>
        <p:spPr>
          <a:xfrm>
            <a:off x="2333624" y="681037"/>
            <a:ext cx="7486651" cy="652463"/>
          </a:xfrm>
        </p:spPr>
        <p:txBody>
          <a:bodyPr>
            <a:normAutofit fontScale="90000"/>
          </a:bodyPr>
          <a:lstStyle/>
          <a:p>
            <a:pPr algn="ctr"/>
            <a:r>
              <a:rPr lang="en-US" sz="3600" b="1" i="0" dirty="0">
                <a:solidFill>
                  <a:schemeClr val="bg1"/>
                </a:solidFill>
                <a:effectLst/>
                <a:latin typeface="+mn-lt"/>
              </a:rPr>
              <a:t>I- </a:t>
            </a:r>
            <a:r>
              <a:rPr lang="en-US" sz="3600" b="1" dirty="0">
                <a:solidFill>
                  <a:schemeClr val="bg1"/>
                </a:solidFill>
                <a:latin typeface="+mn-lt"/>
              </a:rPr>
              <a:t>The  Production Function in Short and Long Run</a:t>
            </a:r>
            <a:br>
              <a:rPr lang="en-US" sz="3600" b="1" dirty="0">
                <a:latin typeface="+mn-lt"/>
              </a:rPr>
            </a:br>
            <a:r>
              <a:rPr lang="en-US" sz="3600" b="1" dirty="0">
                <a:solidFill>
                  <a:schemeClr val="bg1"/>
                </a:solidFill>
                <a:latin typeface="+mn-lt"/>
              </a:rPr>
              <a:t> (LABOR)</a:t>
            </a:r>
            <a:endParaRPr lang="fr-FR" sz="3600" b="1" dirty="0">
              <a:solidFill>
                <a:schemeClr val="bg1"/>
              </a:solidFill>
              <a:latin typeface="+mn-lt"/>
            </a:endParaRPr>
          </a:p>
        </p:txBody>
      </p:sp>
      <p:sp>
        <p:nvSpPr>
          <p:cNvPr id="3" name="Espace réservé du contenu 2">
            <a:extLst>
              <a:ext uri="{FF2B5EF4-FFF2-40B4-BE49-F238E27FC236}">
                <a16:creationId xmlns:a16="http://schemas.microsoft.com/office/drawing/2014/main" id="{AEE6F029-BC7C-4AAF-8EBA-488549073D6B}"/>
              </a:ext>
            </a:extLst>
          </p:cNvPr>
          <p:cNvSpPr>
            <a:spLocks noGrp="1"/>
          </p:cNvSpPr>
          <p:nvPr>
            <p:ph idx="1"/>
          </p:nvPr>
        </p:nvSpPr>
        <p:spPr/>
        <p:txBody>
          <a:bodyPr/>
          <a:lstStyle/>
          <a:p>
            <a:pPr marL="0" indent="0">
              <a:buNone/>
            </a:pPr>
            <a:r>
              <a:rPr lang="en-US" b="1" dirty="0">
                <a:solidFill>
                  <a:srgbClr val="FF0000"/>
                </a:solidFill>
              </a:rPr>
              <a:t>A- The Production Decisions of a Firm</a:t>
            </a:r>
          </a:p>
          <a:p>
            <a:r>
              <a:rPr lang="en-US" dirty="0"/>
              <a:t>The production decisions of firms are analogous to the purchasing decisions of consumers, and can likewise be understood in three steps:</a:t>
            </a:r>
          </a:p>
          <a:p>
            <a:r>
              <a:rPr lang="en-US" dirty="0"/>
              <a:t> 1. Production Technology</a:t>
            </a:r>
          </a:p>
          <a:p>
            <a:r>
              <a:rPr lang="en-US" dirty="0"/>
              <a:t> 2. Cost Constraints </a:t>
            </a:r>
          </a:p>
          <a:p>
            <a:r>
              <a:rPr lang="en-US" dirty="0"/>
              <a:t>3. Input Choices</a:t>
            </a:r>
            <a:endParaRPr lang="fr-FR" dirty="0"/>
          </a:p>
        </p:txBody>
      </p:sp>
    </p:spTree>
    <p:extLst>
      <p:ext uri="{BB962C8B-B14F-4D97-AF65-F5344CB8AC3E}">
        <p14:creationId xmlns:p14="http://schemas.microsoft.com/office/powerpoint/2010/main" val="3531633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B61167-906D-4CD4-93AC-9E86A09252A1}"/>
              </a:ext>
            </a:extLst>
          </p:cNvPr>
          <p:cNvSpPr>
            <a:spLocks noGrp="1"/>
          </p:cNvSpPr>
          <p:nvPr>
            <p:ph type="title"/>
          </p:nvPr>
        </p:nvSpPr>
        <p:spPr>
          <a:xfrm>
            <a:off x="2276475" y="365126"/>
            <a:ext cx="7496176" cy="977900"/>
          </a:xfrm>
        </p:spPr>
        <p:txBody>
          <a:bodyPr>
            <a:normAutofit fontScale="90000"/>
          </a:bodyPr>
          <a:lstStyle/>
          <a:p>
            <a:r>
              <a:rPr lang="en-US" sz="3600" b="1" dirty="0">
                <a:solidFill>
                  <a:schemeClr val="bg1"/>
                </a:solidFill>
                <a:latin typeface="+mn-lt"/>
              </a:rPr>
              <a:t>I-</a:t>
            </a:r>
            <a:r>
              <a:rPr lang="en-US" sz="3600" dirty="0">
                <a:solidFill>
                  <a:schemeClr val="bg1"/>
                </a:solidFill>
                <a:latin typeface="+mn-lt"/>
              </a:rPr>
              <a:t> </a:t>
            </a:r>
            <a:r>
              <a:rPr lang="en-US" sz="3600" b="1" dirty="0">
                <a:solidFill>
                  <a:schemeClr val="bg1"/>
                </a:solidFill>
                <a:latin typeface="+mn-lt"/>
              </a:rPr>
              <a:t>PRODUCTION WITH ONE VARIABLE INPUT (LABOUR)</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E216B199-57DC-4A6B-B2A5-7FC53C223B46}"/>
              </a:ext>
            </a:extLst>
          </p:cNvPr>
          <p:cNvSpPr>
            <a:spLocks noGrp="1"/>
          </p:cNvSpPr>
          <p:nvPr>
            <p:ph idx="1"/>
          </p:nvPr>
        </p:nvSpPr>
        <p:spPr/>
        <p:txBody>
          <a:bodyPr/>
          <a:lstStyle/>
          <a:p>
            <a:pPr marL="0" indent="0">
              <a:buNone/>
            </a:pPr>
            <a:r>
              <a:rPr lang="en-US" b="1" dirty="0">
                <a:solidFill>
                  <a:srgbClr val="FF0000"/>
                </a:solidFill>
              </a:rPr>
              <a:t>B- The Short Run versus the Long Run</a:t>
            </a:r>
          </a:p>
          <a:p>
            <a:pPr marL="0" indent="0">
              <a:buNone/>
            </a:pPr>
            <a:r>
              <a:rPr lang="en-US" dirty="0"/>
              <a:t>● short run Period of time in which quantities of one or more production factors cannot be changed.</a:t>
            </a:r>
          </a:p>
          <a:p>
            <a:pPr marL="0" indent="0">
              <a:buNone/>
            </a:pPr>
            <a:r>
              <a:rPr lang="en-US" dirty="0"/>
              <a:t> ● fixed input Production factor that cannot be varied.</a:t>
            </a:r>
          </a:p>
          <a:p>
            <a:pPr marL="0" indent="0">
              <a:buNone/>
            </a:pPr>
            <a:r>
              <a:rPr lang="en-US" dirty="0"/>
              <a:t> ● long run Amount of time needed to make all production inputs variable</a:t>
            </a:r>
            <a:endParaRPr lang="fr-FR" dirty="0"/>
          </a:p>
        </p:txBody>
      </p:sp>
    </p:spTree>
    <p:extLst>
      <p:ext uri="{BB962C8B-B14F-4D97-AF65-F5344CB8AC3E}">
        <p14:creationId xmlns:p14="http://schemas.microsoft.com/office/powerpoint/2010/main" val="1098334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F58B67-C2DF-4564-B6D3-31D1FA42DFC8}"/>
              </a:ext>
            </a:extLst>
          </p:cNvPr>
          <p:cNvSpPr>
            <a:spLocks noGrp="1"/>
          </p:cNvSpPr>
          <p:nvPr>
            <p:ph type="title"/>
          </p:nvPr>
        </p:nvSpPr>
        <p:spPr>
          <a:xfrm>
            <a:off x="2314574" y="365125"/>
            <a:ext cx="7315201" cy="949325"/>
          </a:xfrm>
        </p:spPr>
        <p:txBody>
          <a:bodyPr>
            <a:normAutofit fontScale="90000"/>
          </a:bodyPr>
          <a:lstStyle/>
          <a:p>
            <a:r>
              <a:rPr lang="en-US" sz="3600" b="1" dirty="0">
                <a:solidFill>
                  <a:schemeClr val="bg1"/>
                </a:solidFill>
                <a:latin typeface="+mn-lt"/>
              </a:rPr>
              <a:t>I- PRODUCTION WITH ONE VARIABLE INPUT (LABOUR)</a:t>
            </a:r>
            <a:endParaRPr lang="fr-FR" sz="3600" b="1" dirty="0">
              <a:solidFill>
                <a:schemeClr val="bg1"/>
              </a:solidFill>
            </a:endParaRPr>
          </a:p>
        </p:txBody>
      </p:sp>
      <p:sp>
        <p:nvSpPr>
          <p:cNvPr id="3" name="Espace réservé du contenu 2">
            <a:extLst>
              <a:ext uri="{FF2B5EF4-FFF2-40B4-BE49-F238E27FC236}">
                <a16:creationId xmlns:a16="http://schemas.microsoft.com/office/drawing/2014/main" id="{E6AB3C58-3D00-4335-9C39-16D06255838B}"/>
              </a:ext>
            </a:extLst>
          </p:cNvPr>
          <p:cNvSpPr>
            <a:spLocks noGrp="1"/>
          </p:cNvSpPr>
          <p:nvPr>
            <p:ph idx="1"/>
          </p:nvPr>
        </p:nvSpPr>
        <p:spPr>
          <a:xfrm>
            <a:off x="123826" y="1825625"/>
            <a:ext cx="9772650" cy="4351338"/>
          </a:xfrm>
        </p:spPr>
        <p:txBody>
          <a:bodyPr>
            <a:normAutofit fontScale="77500" lnSpcReduction="20000"/>
          </a:bodyPr>
          <a:lstStyle/>
          <a:p>
            <a:pPr marL="0" indent="0">
              <a:buNone/>
            </a:pPr>
            <a:r>
              <a:rPr lang="en-US" sz="2800" b="1" dirty="0">
                <a:solidFill>
                  <a:srgbClr val="FF0000"/>
                </a:solidFill>
              </a:rPr>
              <a:t>I-2- PRODUCTION WITH ONE VARIABLE INPUT (LABOUR)</a:t>
            </a:r>
          </a:p>
          <a:p>
            <a:endParaRPr lang="en-US" sz="3100" b="0" i="0" dirty="0">
              <a:solidFill>
                <a:srgbClr val="202124"/>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lang="fr-FR" altLang="fr-FR" sz="3100" dirty="0">
                <a:solidFill>
                  <a:srgbClr val="222222"/>
                </a:solidFill>
                <a:cs typeface="Arial" panose="020B0604020202020204" pitchFamily="34" charset="0"/>
              </a:rPr>
              <a:t>1- A </a:t>
            </a:r>
            <a:r>
              <a:rPr lang="fr-FR" altLang="fr-FR" sz="3100" dirty="0" err="1">
                <a:solidFill>
                  <a:srgbClr val="222222"/>
                </a:solidFill>
                <a:cs typeface="Arial" panose="020B0604020202020204" pitchFamily="34" charset="0"/>
              </a:rPr>
              <a:t>producer</a:t>
            </a:r>
            <a:r>
              <a:rPr lang="fr-FR" altLang="fr-FR" sz="3100" dirty="0">
                <a:solidFill>
                  <a:srgbClr val="222222"/>
                </a:solidFill>
                <a:cs typeface="Arial" panose="020B0604020202020204" pitchFamily="34" charset="0"/>
              </a:rPr>
              <a:t> </a:t>
            </a:r>
            <a:r>
              <a:rPr lang="fr-FR" altLang="fr-FR" sz="3100" dirty="0" err="1">
                <a:solidFill>
                  <a:srgbClr val="222222"/>
                </a:solidFill>
                <a:cs typeface="Arial" panose="020B0604020202020204" pitchFamily="34" charset="0"/>
              </a:rPr>
              <a:t>may</a:t>
            </a:r>
            <a:r>
              <a:rPr lang="fr-FR" altLang="fr-FR" sz="3100" dirty="0">
                <a:solidFill>
                  <a:srgbClr val="222222"/>
                </a:solidFill>
                <a:cs typeface="Arial" panose="020B0604020202020204" pitchFamily="34" charset="0"/>
              </a:rPr>
              <a:t> affect changes in </a:t>
            </a:r>
            <a:r>
              <a:rPr lang="fr-FR" altLang="fr-FR" sz="3100" dirty="0" err="1">
                <a:solidFill>
                  <a:srgbClr val="222222"/>
                </a:solidFill>
                <a:cs typeface="Arial" panose="020B0604020202020204" pitchFamily="34" charset="0"/>
              </a:rPr>
              <a:t>his</a:t>
            </a:r>
            <a:r>
              <a:rPr lang="fr-FR" altLang="fr-FR" sz="3100" dirty="0">
                <a:solidFill>
                  <a:srgbClr val="222222"/>
                </a:solidFill>
                <a:cs typeface="Arial" panose="020B0604020202020204" pitchFamily="34" charset="0"/>
              </a:rPr>
              <a:t> production by </a:t>
            </a:r>
            <a:r>
              <a:rPr lang="fr-FR" altLang="fr-FR" sz="3100" dirty="0" err="1">
                <a:solidFill>
                  <a:srgbClr val="222222"/>
                </a:solidFill>
                <a:cs typeface="Arial" panose="020B0604020202020204" pitchFamily="34" charset="0"/>
              </a:rPr>
              <a:t>changing</a:t>
            </a:r>
            <a:r>
              <a:rPr lang="fr-FR" altLang="fr-FR" sz="3100" dirty="0">
                <a:solidFill>
                  <a:srgbClr val="222222"/>
                </a:solidFill>
                <a:cs typeface="Arial" panose="020B0604020202020204" pitchFamily="34" charset="0"/>
              </a:rPr>
              <a:t> </a:t>
            </a:r>
            <a:r>
              <a:rPr lang="fr-FR" altLang="fr-FR" sz="3100" dirty="0" err="1">
                <a:solidFill>
                  <a:srgbClr val="222222"/>
                </a:solidFill>
                <a:cs typeface="Arial" panose="020B0604020202020204" pitchFamily="34" charset="0"/>
              </a:rPr>
              <a:t>only</a:t>
            </a:r>
            <a:r>
              <a:rPr lang="fr-FR" altLang="fr-FR" sz="3100" dirty="0">
                <a:solidFill>
                  <a:srgbClr val="222222"/>
                </a:solidFill>
                <a:cs typeface="Arial" panose="020B0604020202020204" pitchFamily="34" charset="0"/>
              </a:rPr>
              <a:t> the variable factor, </a:t>
            </a:r>
            <a:r>
              <a:rPr lang="fr-FR" altLang="fr-FR" sz="3100" dirty="0" err="1">
                <a:solidFill>
                  <a:srgbClr val="222222"/>
                </a:solidFill>
                <a:cs typeface="Arial" panose="020B0604020202020204" pitchFamily="34" charset="0"/>
              </a:rPr>
              <a:t>other</a:t>
            </a:r>
            <a:r>
              <a:rPr lang="fr-FR" altLang="fr-FR" sz="3100" dirty="0">
                <a:solidFill>
                  <a:srgbClr val="222222"/>
                </a:solidFill>
                <a:cs typeface="Arial" panose="020B0604020202020204" pitchFamily="34" charset="0"/>
              </a:rPr>
              <a:t> </a:t>
            </a:r>
            <a:r>
              <a:rPr lang="fr-FR" altLang="fr-FR" sz="3100" dirty="0" err="1">
                <a:solidFill>
                  <a:srgbClr val="222222"/>
                </a:solidFill>
                <a:cs typeface="Arial" panose="020B0604020202020204" pitchFamily="34" charset="0"/>
              </a:rPr>
              <a:t>factors</a:t>
            </a:r>
            <a:r>
              <a:rPr lang="fr-FR" altLang="fr-FR" sz="3100" dirty="0">
                <a:solidFill>
                  <a:srgbClr val="222222"/>
                </a:solidFill>
                <a:cs typeface="Arial" panose="020B0604020202020204" pitchFamily="34" charset="0"/>
              </a:rPr>
              <a:t> and </a:t>
            </a:r>
            <a:r>
              <a:rPr lang="fr-FR" altLang="fr-FR" sz="3100" dirty="0" err="1">
                <a:solidFill>
                  <a:srgbClr val="222222"/>
                </a:solidFill>
                <a:cs typeface="Arial" panose="020B0604020202020204" pitchFamily="34" charset="0"/>
              </a:rPr>
              <a:t>technology</a:t>
            </a:r>
            <a:r>
              <a:rPr lang="fr-FR" altLang="fr-FR" sz="3100" dirty="0">
                <a:solidFill>
                  <a:srgbClr val="222222"/>
                </a:solidFill>
                <a:cs typeface="Arial" panose="020B0604020202020204" pitchFamily="34" charset="0"/>
              </a:rPr>
              <a:t> </a:t>
            </a:r>
            <a:r>
              <a:rPr lang="fr-FR" altLang="fr-FR" sz="3100" dirty="0" err="1">
                <a:solidFill>
                  <a:srgbClr val="222222"/>
                </a:solidFill>
                <a:cs typeface="Arial" panose="020B0604020202020204" pitchFamily="34" charset="0"/>
              </a:rPr>
              <a:t>remaining</a:t>
            </a:r>
            <a:r>
              <a:rPr lang="fr-FR" altLang="fr-FR" sz="3100" dirty="0">
                <a:solidFill>
                  <a:srgbClr val="222222"/>
                </a:solidFill>
                <a:cs typeface="Arial" panose="020B0604020202020204" pitchFamily="34" charset="0"/>
              </a:rPr>
              <a:t> constant.</a:t>
            </a:r>
          </a:p>
          <a:p>
            <a:pPr marL="0" marR="0" lvl="0" indent="0" algn="l" defTabSz="914400" rtl="0" eaLnBrk="0" fontAlgn="base" latinLnBrk="0" hangingPunct="0">
              <a:lnSpc>
                <a:spcPct val="100000"/>
              </a:lnSpc>
              <a:spcBef>
                <a:spcPct val="0"/>
              </a:spcBef>
              <a:spcAft>
                <a:spcPct val="0"/>
              </a:spcAft>
              <a:buClrTx/>
              <a:buSzTx/>
              <a:buFontTx/>
              <a:buNone/>
              <a:tabLst/>
            </a:pPr>
            <a:endParaRPr lang="fr-FR" altLang="fr-FR" sz="3400" dirty="0">
              <a:solidFill>
                <a:srgbClr val="222222"/>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3100" i="0" u="none" strike="noStrike" cap="none" normalizeH="0" baseline="0" dirty="0">
                <a:ln>
                  <a:noFill/>
                </a:ln>
                <a:solidFill>
                  <a:srgbClr val="222222"/>
                </a:solidFill>
                <a:effectLst/>
                <a:cs typeface="Arial" panose="020B0604020202020204" pitchFamily="34" charset="0"/>
              </a:rPr>
              <a:t>2- The </a:t>
            </a:r>
            <a:r>
              <a:rPr kumimoji="0" lang="fr-FR" altLang="fr-FR" sz="3100" b="1" i="0" u="none" strike="noStrike" cap="none" normalizeH="0" baseline="0" dirty="0" err="1">
                <a:ln>
                  <a:noFill/>
                </a:ln>
                <a:effectLst/>
                <a:cs typeface="Arial" panose="020B0604020202020204" pitchFamily="34" charset="0"/>
              </a:rPr>
              <a:t>proportional</a:t>
            </a:r>
            <a:r>
              <a:rPr kumimoji="0" lang="fr-FR" altLang="fr-FR" sz="3100" b="1" i="0" u="none" strike="noStrike" cap="none" normalizeH="0" baseline="0" dirty="0">
                <a:ln>
                  <a:noFill/>
                </a:ln>
                <a:effectLst/>
                <a:cs typeface="Arial" panose="020B0604020202020204" pitchFamily="34" charset="0"/>
              </a:rPr>
              <a:t> </a:t>
            </a:r>
            <a:r>
              <a:rPr kumimoji="0" lang="fr-FR" altLang="fr-FR" sz="3100" b="1" i="0" u="none" strike="noStrike" cap="none" normalizeH="0" baseline="0" dirty="0" err="1">
                <a:ln>
                  <a:noFill/>
                </a:ln>
                <a:effectLst/>
                <a:cs typeface="Arial" panose="020B0604020202020204" pitchFamily="34" charset="0"/>
              </a:rPr>
              <a:t>relationship</a:t>
            </a:r>
            <a:r>
              <a:rPr kumimoji="0" lang="fr-FR" altLang="fr-FR" sz="3100" b="1" i="0" u="none" strike="noStrike" cap="none" normalizeH="0" baseline="0" dirty="0">
                <a:ln>
                  <a:noFill/>
                </a:ln>
                <a:effectLst/>
                <a:cs typeface="Arial" panose="020B0604020202020204" pitchFamily="34" charset="0"/>
              </a:rPr>
              <a:t> </a:t>
            </a:r>
            <a:r>
              <a:rPr kumimoji="0" lang="fr-FR" altLang="fr-FR" sz="3100" i="0" u="none" strike="noStrike" cap="none" normalizeH="0" baseline="0" dirty="0" err="1">
                <a:ln>
                  <a:noFill/>
                </a:ln>
                <a:solidFill>
                  <a:srgbClr val="222222"/>
                </a:solidFill>
                <a:effectLst/>
                <a:cs typeface="Arial" panose="020B0604020202020204" pitchFamily="34" charset="0"/>
              </a:rPr>
              <a:t>between</a:t>
            </a:r>
            <a:r>
              <a:rPr kumimoji="0" lang="fr-FR" altLang="fr-FR" sz="3100" i="0" u="none" strike="noStrike" cap="none" normalizeH="0" baseline="0" dirty="0">
                <a:ln>
                  <a:noFill/>
                </a:ln>
                <a:solidFill>
                  <a:srgbClr val="222222"/>
                </a:solidFill>
                <a:effectLst/>
                <a:cs typeface="Arial" panose="020B0604020202020204" pitchFamily="34" charset="0"/>
              </a:rPr>
              <a:t> </a:t>
            </a:r>
            <a:r>
              <a:rPr kumimoji="0" lang="fr-FR" altLang="fr-FR" sz="3100" b="1" i="0" u="none" strike="noStrike" cap="none" normalizeH="0" baseline="0" dirty="0">
                <a:ln>
                  <a:noFill/>
                </a:ln>
                <a:solidFill>
                  <a:srgbClr val="222222"/>
                </a:solidFill>
                <a:effectLst/>
                <a:cs typeface="Arial" panose="020B0604020202020204" pitchFamily="34" charset="0"/>
              </a:rPr>
              <a:t>production</a:t>
            </a:r>
            <a:r>
              <a:rPr kumimoji="0" lang="fr-FR" altLang="fr-FR" sz="3100" i="0" u="none" strike="noStrike" cap="none" normalizeH="0" baseline="0" dirty="0">
                <a:ln>
                  <a:noFill/>
                </a:ln>
                <a:solidFill>
                  <a:srgbClr val="222222"/>
                </a:solidFill>
                <a:effectLst/>
                <a:cs typeface="Arial" panose="020B0604020202020204" pitchFamily="34" charset="0"/>
              </a:rPr>
              <a:t> and </a:t>
            </a:r>
            <a:r>
              <a:rPr kumimoji="0" lang="fr-FR" altLang="fr-FR" sz="3100" b="1" i="0" u="none" strike="noStrike" cap="none" normalizeH="0" baseline="0" dirty="0">
                <a:ln>
                  <a:noFill/>
                </a:ln>
                <a:solidFill>
                  <a:srgbClr val="222222"/>
                </a:solidFill>
                <a:effectLst/>
                <a:cs typeface="Arial" panose="020B0604020202020204" pitchFamily="34" charset="0"/>
              </a:rPr>
              <a:t>variable </a:t>
            </a:r>
            <a:r>
              <a:rPr kumimoji="0" lang="fr-FR" altLang="fr-FR" sz="3100" b="1" i="0" u="none" strike="noStrike" cap="none" normalizeH="0" baseline="0" dirty="0" err="1">
                <a:ln>
                  <a:noFill/>
                </a:ln>
                <a:solidFill>
                  <a:srgbClr val="222222"/>
                </a:solidFill>
                <a:effectLst/>
                <a:cs typeface="Arial" panose="020B0604020202020204" pitchFamily="34" charset="0"/>
              </a:rPr>
              <a:t>factors</a:t>
            </a:r>
            <a:r>
              <a:rPr kumimoji="0" lang="fr-FR" altLang="fr-FR" sz="3100" b="1" i="0" u="none" strike="noStrike" cap="none" normalizeH="0" baseline="0" dirty="0">
                <a:ln>
                  <a:noFill/>
                </a:ln>
                <a:solidFill>
                  <a:srgbClr val="222222"/>
                </a:solidFill>
                <a:effectLst/>
                <a:cs typeface="Arial" panose="020B0604020202020204" pitchFamily="34" charset="0"/>
              </a:rPr>
              <a:t> of production</a:t>
            </a:r>
            <a:r>
              <a:rPr kumimoji="0" lang="fr-FR" altLang="fr-FR" sz="3100" i="0" u="none" strike="noStrike" cap="none" normalizeH="0" baseline="0" dirty="0">
                <a:ln>
                  <a:noFill/>
                </a:ln>
                <a:solidFill>
                  <a:srgbClr val="222222"/>
                </a:solidFill>
                <a:effectLst/>
                <a:cs typeface="Arial" panose="020B0604020202020204" pitchFamily="34" charset="0"/>
              </a:rPr>
              <a:t> </a:t>
            </a:r>
            <a:r>
              <a:rPr kumimoji="0" lang="fr-FR" altLang="fr-FR" sz="3100" i="0" u="none" strike="noStrike" cap="none" normalizeH="0" baseline="0" dirty="0" err="1">
                <a:ln>
                  <a:noFill/>
                </a:ln>
                <a:solidFill>
                  <a:srgbClr val="222222"/>
                </a:solidFill>
                <a:effectLst/>
                <a:cs typeface="Arial" panose="020B0604020202020204" pitchFamily="34" charset="0"/>
              </a:rPr>
              <a:t>is</a:t>
            </a:r>
            <a:r>
              <a:rPr kumimoji="0" lang="fr-FR" altLang="fr-FR" sz="3100" i="0" u="none" strike="noStrike" cap="none" normalizeH="0" baseline="0" dirty="0">
                <a:ln>
                  <a:noFill/>
                </a:ln>
                <a:solidFill>
                  <a:srgbClr val="222222"/>
                </a:solidFill>
                <a:effectLst/>
                <a:cs typeface="Arial" panose="020B0604020202020204" pitchFamily="34" charset="0"/>
              </a:rPr>
              <a:t> </a:t>
            </a:r>
            <a:r>
              <a:rPr kumimoji="0" lang="fr-FR" altLang="fr-FR" sz="3100" i="0" u="none" strike="noStrike" cap="none" normalizeH="0" baseline="0" dirty="0" err="1">
                <a:ln>
                  <a:noFill/>
                </a:ln>
                <a:solidFill>
                  <a:srgbClr val="222222"/>
                </a:solidFill>
                <a:effectLst/>
                <a:cs typeface="Arial" panose="020B0604020202020204" pitchFamily="34" charset="0"/>
              </a:rPr>
              <a:t>termed</a:t>
            </a:r>
            <a:r>
              <a:rPr kumimoji="0" lang="fr-FR" altLang="fr-FR" sz="3100" i="0" u="none" strike="noStrike" cap="none" normalizeH="0" baseline="0" dirty="0">
                <a:ln>
                  <a:noFill/>
                </a:ln>
                <a:solidFill>
                  <a:srgbClr val="222222"/>
                </a:solidFill>
                <a:effectLst/>
                <a:cs typeface="Arial" panose="020B0604020202020204" pitchFamily="34" charset="0"/>
              </a:rPr>
              <a:t> as </a:t>
            </a:r>
            <a:r>
              <a:rPr kumimoji="0" lang="fr-FR" altLang="fr-FR" sz="3100" b="1" i="0" u="none" strike="noStrike" cap="none" normalizeH="0" baseline="0" dirty="0">
                <a:ln>
                  <a:noFill/>
                </a:ln>
                <a:solidFill>
                  <a:srgbClr val="FF0000"/>
                </a:solidFill>
                <a:effectLst/>
                <a:cs typeface="Arial" panose="020B0604020202020204" pitchFamily="34" charset="0"/>
              </a:rPr>
              <a:t>return to factor</a:t>
            </a:r>
            <a:r>
              <a:rPr kumimoji="0" lang="fr-FR" altLang="fr-FR" sz="3100" i="0" u="none" strike="noStrike" cap="none" normalizeH="0" baseline="0" dirty="0">
                <a:ln>
                  <a:noFill/>
                </a:ln>
                <a:solidFill>
                  <a:srgbClr val="222222"/>
                </a:solidFill>
                <a:effectLst/>
                <a:cs typeface="Arial" panose="020B0604020202020204" pitchFamily="34" charset="0"/>
              </a:rPr>
              <a:t>.</a:t>
            </a:r>
            <a:endParaRPr lang="fr-FR" sz="3100" dirty="0"/>
          </a:p>
          <a:p>
            <a:r>
              <a:rPr lang="en-US" sz="3100" b="0" i="0" dirty="0">
                <a:solidFill>
                  <a:srgbClr val="202124"/>
                </a:solidFill>
                <a:effectLst/>
              </a:rPr>
              <a:t>Initially, production with one variable input (</a:t>
            </a:r>
            <a:r>
              <a:rPr lang="en-US" sz="3100" b="0" i="0" dirty="0" err="1">
                <a:solidFill>
                  <a:srgbClr val="202124"/>
                </a:solidFill>
                <a:effectLst/>
              </a:rPr>
              <a:t>labour</a:t>
            </a:r>
            <a:r>
              <a:rPr lang="en-US" sz="3100" b="0" i="0" dirty="0">
                <a:solidFill>
                  <a:srgbClr val="202124"/>
                </a:solidFill>
                <a:effectLst/>
              </a:rPr>
              <a:t>) follows </a:t>
            </a:r>
            <a:r>
              <a:rPr lang="en-US" sz="3100" b="1" i="0" dirty="0">
                <a:solidFill>
                  <a:srgbClr val="FF0000"/>
                </a:solidFill>
                <a:effectLst/>
              </a:rPr>
              <a:t>the law of increasing returns</a:t>
            </a:r>
            <a:r>
              <a:rPr lang="en-US" sz="3100" b="0" i="0" dirty="0">
                <a:solidFill>
                  <a:srgbClr val="FF0000"/>
                </a:solidFill>
                <a:effectLst/>
              </a:rPr>
              <a:t>. </a:t>
            </a:r>
          </a:p>
          <a:p>
            <a:r>
              <a:rPr lang="en-US" sz="3100" b="0" i="0" dirty="0">
                <a:solidFill>
                  <a:srgbClr val="202124"/>
                </a:solidFill>
                <a:effectLst/>
              </a:rPr>
              <a:t>According to this law, output would increase at an increasing rate as the quantity of </a:t>
            </a:r>
            <a:r>
              <a:rPr lang="en-US" sz="3100" b="0" i="0" dirty="0" err="1">
                <a:solidFill>
                  <a:srgbClr val="202124"/>
                </a:solidFill>
                <a:effectLst/>
              </a:rPr>
              <a:t>labour</a:t>
            </a:r>
            <a:r>
              <a:rPr lang="en-US" sz="3100" b="0" i="0" dirty="0">
                <a:solidFill>
                  <a:srgbClr val="202124"/>
                </a:solidFill>
                <a:effectLst/>
              </a:rPr>
              <a:t> increases. </a:t>
            </a:r>
          </a:p>
          <a:p>
            <a:r>
              <a:rPr lang="en-US" sz="3100" dirty="0">
                <a:solidFill>
                  <a:srgbClr val="202124"/>
                </a:solidFill>
              </a:rPr>
              <a:t>The </a:t>
            </a:r>
            <a:r>
              <a:rPr lang="en-US" sz="3100" b="0" i="0" dirty="0">
                <a:solidFill>
                  <a:srgbClr val="202124"/>
                </a:solidFill>
                <a:effectLst/>
              </a:rPr>
              <a:t>output would increase at a diminishing rate as </a:t>
            </a:r>
            <a:r>
              <a:rPr lang="en-US" sz="3100" b="0" i="0" dirty="0" err="1">
                <a:solidFill>
                  <a:srgbClr val="202124"/>
                </a:solidFill>
                <a:effectLst/>
              </a:rPr>
              <a:t>labour</a:t>
            </a:r>
            <a:r>
              <a:rPr lang="en-US" sz="3100" b="0" i="0" dirty="0">
                <a:solidFill>
                  <a:srgbClr val="202124"/>
                </a:solidFill>
                <a:effectLst/>
              </a:rPr>
              <a:t> is used more and more.</a:t>
            </a:r>
          </a:p>
          <a:p>
            <a:pPr marL="0" indent="0">
              <a:buNone/>
            </a:pPr>
            <a:endParaRPr lang="fr-FR" dirty="0"/>
          </a:p>
        </p:txBody>
      </p:sp>
    </p:spTree>
    <p:extLst>
      <p:ext uri="{BB962C8B-B14F-4D97-AF65-F5344CB8AC3E}">
        <p14:creationId xmlns:p14="http://schemas.microsoft.com/office/powerpoint/2010/main" val="2937111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10CC67-D05F-4D55-87EB-4D4EEC6F0623}"/>
              </a:ext>
            </a:extLst>
          </p:cNvPr>
          <p:cNvSpPr>
            <a:spLocks noGrp="1"/>
          </p:cNvSpPr>
          <p:nvPr>
            <p:ph type="title"/>
          </p:nvPr>
        </p:nvSpPr>
        <p:spPr>
          <a:xfrm>
            <a:off x="2495550" y="365125"/>
            <a:ext cx="7143751" cy="968375"/>
          </a:xfrm>
        </p:spPr>
        <p:txBody>
          <a:bodyPr>
            <a:normAutofit fontScale="90000"/>
          </a:bodyPr>
          <a:lstStyle/>
          <a:p>
            <a:r>
              <a:rPr lang="en-US" sz="3400" b="1" dirty="0">
                <a:solidFill>
                  <a:schemeClr val="bg1"/>
                </a:solidFill>
                <a:latin typeface="+mn-lt"/>
              </a:rPr>
              <a:t>I-</a:t>
            </a:r>
            <a:r>
              <a:rPr lang="en-US" sz="3400" dirty="0">
                <a:solidFill>
                  <a:schemeClr val="bg1"/>
                </a:solidFill>
                <a:latin typeface="+mn-lt"/>
              </a:rPr>
              <a:t> </a:t>
            </a:r>
            <a:r>
              <a:rPr lang="en-US" sz="3400" b="1" dirty="0">
                <a:solidFill>
                  <a:schemeClr val="bg1"/>
                </a:solidFill>
                <a:latin typeface="+mn-lt"/>
              </a:rPr>
              <a:t>PRODUCTION WITH ONE VARIABLE INPUT (LABOUR)</a:t>
            </a:r>
            <a:endParaRPr lang="fr-FR" sz="3400" dirty="0">
              <a:solidFill>
                <a:schemeClr val="bg1"/>
              </a:solidFill>
            </a:endParaRPr>
          </a:p>
        </p:txBody>
      </p:sp>
      <p:sp>
        <p:nvSpPr>
          <p:cNvPr id="3" name="Espace réservé du contenu 2">
            <a:extLst>
              <a:ext uri="{FF2B5EF4-FFF2-40B4-BE49-F238E27FC236}">
                <a16:creationId xmlns:a16="http://schemas.microsoft.com/office/drawing/2014/main" id="{72B0AF7B-8E08-4CBA-9868-0EA934A001E9}"/>
              </a:ext>
            </a:extLst>
          </p:cNvPr>
          <p:cNvSpPr>
            <a:spLocks noGrp="1"/>
          </p:cNvSpPr>
          <p:nvPr>
            <p:ph idx="1"/>
          </p:nvPr>
        </p:nvSpPr>
        <p:spPr>
          <a:xfrm>
            <a:off x="228600" y="1657350"/>
            <a:ext cx="9734550" cy="4724399"/>
          </a:xfrm>
        </p:spPr>
        <p:txBody>
          <a:bodyPr/>
          <a:lstStyle/>
          <a:p>
            <a:r>
              <a:rPr lang="en-US" b="1" dirty="0">
                <a:solidFill>
                  <a:srgbClr val="0070C0"/>
                </a:solidFill>
              </a:rPr>
              <a:t>a-Total, Average and Marginal Products</a:t>
            </a:r>
          </a:p>
          <a:p>
            <a:pPr marL="0" indent="0">
              <a:buNone/>
            </a:pPr>
            <a:endParaRPr lang="en-US" b="1" dirty="0">
              <a:solidFill>
                <a:srgbClr val="0070C0"/>
              </a:solidFill>
            </a:endParaRPr>
          </a:p>
          <a:p>
            <a:endParaRPr lang="en-US" b="1" dirty="0">
              <a:solidFill>
                <a:srgbClr val="0070C0"/>
              </a:solidFill>
            </a:endParaRPr>
          </a:p>
        </p:txBody>
      </p:sp>
      <p:pic>
        <p:nvPicPr>
          <p:cNvPr id="7" name="Image 6">
            <a:extLst>
              <a:ext uri="{FF2B5EF4-FFF2-40B4-BE49-F238E27FC236}">
                <a16:creationId xmlns:a16="http://schemas.microsoft.com/office/drawing/2014/main" id="{AE594449-643A-4356-81D9-F6F2220A6C25}"/>
              </a:ext>
            </a:extLst>
          </p:cNvPr>
          <p:cNvPicPr>
            <a:picLocks noChangeAspect="1"/>
          </p:cNvPicPr>
          <p:nvPr/>
        </p:nvPicPr>
        <p:blipFill>
          <a:blip r:embed="rId2"/>
          <a:stretch>
            <a:fillRect/>
          </a:stretch>
        </p:blipFill>
        <p:spPr>
          <a:xfrm>
            <a:off x="0" y="2133601"/>
            <a:ext cx="9963150" cy="4724399"/>
          </a:xfrm>
          <a:prstGeom prst="rect">
            <a:avLst/>
          </a:prstGeom>
        </p:spPr>
      </p:pic>
    </p:spTree>
    <p:extLst>
      <p:ext uri="{BB962C8B-B14F-4D97-AF65-F5344CB8AC3E}">
        <p14:creationId xmlns:p14="http://schemas.microsoft.com/office/powerpoint/2010/main" val="3464110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9D61F2-660A-410B-83E1-8129C31CFEEC}"/>
              </a:ext>
            </a:extLst>
          </p:cNvPr>
          <p:cNvSpPr>
            <a:spLocks noGrp="1"/>
          </p:cNvSpPr>
          <p:nvPr>
            <p:ph type="title"/>
          </p:nvPr>
        </p:nvSpPr>
        <p:spPr>
          <a:xfrm>
            <a:off x="2419350" y="681037"/>
            <a:ext cx="7543800" cy="376238"/>
          </a:xfrm>
        </p:spPr>
        <p:txBody>
          <a:bodyPr>
            <a:noAutofit/>
          </a:bodyPr>
          <a:lstStyle/>
          <a:p>
            <a:r>
              <a:rPr lang="en-US" sz="3400" b="1" dirty="0">
                <a:solidFill>
                  <a:schemeClr val="bg1"/>
                </a:solidFill>
                <a:latin typeface="+mn-lt"/>
              </a:rPr>
              <a:t>I-</a:t>
            </a:r>
            <a:r>
              <a:rPr lang="en-US" sz="3400" dirty="0">
                <a:solidFill>
                  <a:schemeClr val="bg1"/>
                </a:solidFill>
                <a:latin typeface="+mn-lt"/>
              </a:rPr>
              <a:t> </a:t>
            </a:r>
            <a:r>
              <a:rPr lang="en-US" sz="3400" b="1" dirty="0">
                <a:solidFill>
                  <a:schemeClr val="bg1"/>
                </a:solidFill>
                <a:latin typeface="+mn-lt"/>
              </a:rPr>
              <a:t>PRODUCTION WITH ONE VARIABLE INPUT (LABOUR)</a:t>
            </a:r>
            <a:endParaRPr lang="fr-FR" sz="3400" dirty="0">
              <a:solidFill>
                <a:schemeClr val="bg1"/>
              </a:solidFill>
              <a:latin typeface="+mn-lt"/>
            </a:endParaRPr>
          </a:p>
        </p:txBody>
      </p:sp>
      <p:pic>
        <p:nvPicPr>
          <p:cNvPr id="4098" name="Picture 2" descr="Chapter 6 PRODUCTION. CHAPTER 6 OUTLINE 6.1The Technology of Production 6.2 Production with One Variable Input (Labor) 6.3Production with Two Variable.  - ppt download">
            <a:extLst>
              <a:ext uri="{FF2B5EF4-FFF2-40B4-BE49-F238E27FC236}">
                <a16:creationId xmlns:a16="http://schemas.microsoft.com/office/drawing/2014/main" id="{FB909A67-705C-4BB5-A7F3-E7656517E3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4655"/>
            <a:ext cx="7543801" cy="67933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roduction cost ppt@ becdoms">
            <a:extLst>
              <a:ext uri="{FF2B5EF4-FFF2-40B4-BE49-F238E27FC236}">
                <a16:creationId xmlns:a16="http://schemas.microsoft.com/office/drawing/2014/main" id="{1F5885A2-E96C-44CB-9C0D-CE531A0849E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853381" y="-1"/>
            <a:ext cx="5338619" cy="693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2147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EC56A0-C7A8-4D0B-A1F0-34D552FEA75C}"/>
              </a:ext>
            </a:extLst>
          </p:cNvPr>
          <p:cNvSpPr>
            <a:spLocks noGrp="1"/>
          </p:cNvSpPr>
          <p:nvPr>
            <p:ph type="title"/>
          </p:nvPr>
        </p:nvSpPr>
        <p:spPr>
          <a:xfrm>
            <a:off x="2266950" y="419100"/>
            <a:ext cx="9163049" cy="1015267"/>
          </a:xfrm>
        </p:spPr>
        <p:txBody>
          <a:bodyPr>
            <a:normAutofit fontScale="90000"/>
          </a:bodyPr>
          <a:lstStyle/>
          <a:p>
            <a:r>
              <a:rPr lang="en-US" sz="3600" b="1" dirty="0">
                <a:solidFill>
                  <a:schemeClr val="bg1"/>
                </a:solidFill>
                <a:latin typeface="+mn-lt"/>
              </a:rPr>
              <a:t>I- PRODUCTION WITH ONE </a:t>
            </a:r>
            <a:br>
              <a:rPr lang="en-US" sz="3600" b="1" dirty="0">
                <a:solidFill>
                  <a:schemeClr val="bg1"/>
                </a:solidFill>
                <a:latin typeface="+mn-lt"/>
              </a:rPr>
            </a:br>
            <a:r>
              <a:rPr lang="en-US" sz="3600" b="1" dirty="0">
                <a:solidFill>
                  <a:schemeClr val="bg1"/>
                </a:solidFill>
                <a:latin typeface="+mn-lt"/>
              </a:rPr>
              <a:t>VARIABLE INPUT (LABOUR)</a:t>
            </a:r>
            <a:endParaRPr lang="fr-FR" sz="3600" b="1" dirty="0">
              <a:solidFill>
                <a:schemeClr val="bg1"/>
              </a:solidFill>
            </a:endParaRPr>
          </a:p>
        </p:txBody>
      </p:sp>
      <p:sp>
        <p:nvSpPr>
          <p:cNvPr id="3" name="Espace réservé du contenu 2">
            <a:extLst>
              <a:ext uri="{FF2B5EF4-FFF2-40B4-BE49-F238E27FC236}">
                <a16:creationId xmlns:a16="http://schemas.microsoft.com/office/drawing/2014/main" id="{CF7844BF-D5A1-432D-8C67-270C7D62F785}"/>
              </a:ext>
            </a:extLst>
          </p:cNvPr>
          <p:cNvSpPr>
            <a:spLocks noGrp="1"/>
          </p:cNvSpPr>
          <p:nvPr>
            <p:ph idx="1"/>
          </p:nvPr>
        </p:nvSpPr>
        <p:spPr>
          <a:xfrm>
            <a:off x="0" y="1543050"/>
            <a:ext cx="7048500" cy="4876800"/>
          </a:xfrm>
        </p:spPr>
        <p:txBody>
          <a:bodyPr>
            <a:normAutofit fontScale="92500" lnSpcReduction="10000"/>
          </a:bodyPr>
          <a:lstStyle/>
          <a:p>
            <a:pPr marL="0" indent="0">
              <a:buNone/>
            </a:pPr>
            <a:r>
              <a:rPr lang="en-US" b="1" dirty="0"/>
              <a:t>b-The Slopes of the Product Curve </a:t>
            </a:r>
          </a:p>
          <a:p>
            <a:r>
              <a:rPr lang="en-US" sz="2600" dirty="0"/>
              <a:t>The total product curve in (a) shows the output produced for different amounts of labor input.</a:t>
            </a:r>
          </a:p>
          <a:p>
            <a:r>
              <a:rPr lang="en-US" sz="2600" dirty="0"/>
              <a:t> The average and marginal products in (b) can be obtained (using the data in Table 6.1) from the total product curve. </a:t>
            </a:r>
          </a:p>
          <a:p>
            <a:r>
              <a:rPr lang="en-US" sz="2600" dirty="0"/>
              <a:t>At point A in (a), the marginal product is 20 because the tangent to the total product curve has a slope of 20. </a:t>
            </a:r>
          </a:p>
          <a:p>
            <a:r>
              <a:rPr lang="en-US" sz="2600" dirty="0"/>
              <a:t>At point B in (a) the average product of labor is 20, which is the slope of the line from the origin to B. </a:t>
            </a:r>
          </a:p>
          <a:p>
            <a:r>
              <a:rPr lang="en-US" sz="2600" dirty="0"/>
              <a:t>The average product of labor at point C in (a) is given by the slope of the line 0C</a:t>
            </a:r>
            <a:endParaRPr lang="fr-FR" sz="2600" dirty="0"/>
          </a:p>
        </p:txBody>
      </p:sp>
      <p:pic>
        <p:nvPicPr>
          <p:cNvPr id="4" name="Espace réservé du contenu 4">
            <a:extLst>
              <a:ext uri="{FF2B5EF4-FFF2-40B4-BE49-F238E27FC236}">
                <a16:creationId xmlns:a16="http://schemas.microsoft.com/office/drawing/2014/main" id="{CDBE1FB7-E877-4DBA-A315-99D6500640DF}"/>
              </a:ext>
            </a:extLst>
          </p:cNvPr>
          <p:cNvPicPr>
            <a:picLocks noChangeAspect="1"/>
          </p:cNvPicPr>
          <p:nvPr/>
        </p:nvPicPr>
        <p:blipFill>
          <a:blip r:embed="rId2"/>
          <a:stretch>
            <a:fillRect/>
          </a:stretch>
        </p:blipFill>
        <p:spPr>
          <a:xfrm>
            <a:off x="6934200" y="0"/>
            <a:ext cx="5257800" cy="6419850"/>
          </a:xfrm>
          <a:prstGeom prst="rect">
            <a:avLst/>
          </a:prstGeom>
        </p:spPr>
      </p:pic>
    </p:spTree>
    <p:extLst>
      <p:ext uri="{BB962C8B-B14F-4D97-AF65-F5344CB8AC3E}">
        <p14:creationId xmlns:p14="http://schemas.microsoft.com/office/powerpoint/2010/main" val="1965467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C6855B3-B038-496F-A5DC-36F3481732A8}"/>
              </a:ext>
            </a:extLst>
          </p:cNvPr>
          <p:cNvSpPr txBox="1"/>
          <p:nvPr/>
        </p:nvSpPr>
        <p:spPr>
          <a:xfrm>
            <a:off x="111413" y="1760488"/>
            <a:ext cx="5504296" cy="4524315"/>
          </a:xfrm>
          <a:prstGeom prst="rect">
            <a:avLst/>
          </a:prstGeom>
          <a:noFill/>
        </p:spPr>
        <p:txBody>
          <a:bodyPr wrap="square">
            <a:spAutoFit/>
          </a:bodyPr>
          <a:lstStyle/>
          <a:p>
            <a:pPr algn="just"/>
            <a:r>
              <a:rPr lang="en-US" sz="2400" dirty="0"/>
              <a:t>To the left of point E in (b), the marginal product is above the average product and the average is increasing; to the right of E, the marginal product is below the average product and the average is decreasing.</a:t>
            </a:r>
          </a:p>
          <a:p>
            <a:pPr algn="just"/>
            <a:r>
              <a:rPr lang="en-US" sz="2400" dirty="0"/>
              <a:t> As a result, E represents the point at which the average and marginal products are equal, when the average product reaches its maximum. At D, when total output is maximized, the slope of the tangent to the total product curve is 0, as is the marginal product.</a:t>
            </a:r>
            <a:endParaRPr lang="fr-FR" sz="2400" dirty="0"/>
          </a:p>
        </p:txBody>
      </p:sp>
      <p:pic>
        <p:nvPicPr>
          <p:cNvPr id="6" name="Espace réservé du contenu 4">
            <a:extLst>
              <a:ext uri="{FF2B5EF4-FFF2-40B4-BE49-F238E27FC236}">
                <a16:creationId xmlns:a16="http://schemas.microsoft.com/office/drawing/2014/main" id="{E9D4B6BF-6CF4-4064-8A5C-3D8774AA6821}"/>
              </a:ext>
            </a:extLst>
          </p:cNvPr>
          <p:cNvPicPr>
            <a:picLocks noGrp="1" noChangeAspect="1"/>
          </p:cNvPicPr>
          <p:nvPr>
            <p:ph idx="1"/>
          </p:nvPr>
        </p:nvPicPr>
        <p:blipFill>
          <a:blip r:embed="rId3"/>
          <a:stretch>
            <a:fillRect/>
          </a:stretch>
        </p:blipFill>
        <p:spPr>
          <a:xfrm>
            <a:off x="5615709" y="1348509"/>
            <a:ext cx="6464877" cy="5024581"/>
          </a:xfrm>
          <a:prstGeom prst="rect">
            <a:avLst/>
          </a:prstGeom>
        </p:spPr>
      </p:pic>
      <p:sp>
        <p:nvSpPr>
          <p:cNvPr id="8" name="ZoneTexte 7">
            <a:extLst>
              <a:ext uri="{FF2B5EF4-FFF2-40B4-BE49-F238E27FC236}">
                <a16:creationId xmlns:a16="http://schemas.microsoft.com/office/drawing/2014/main" id="{7E4F83CE-47C6-4EAE-8D55-426CFB208752}"/>
              </a:ext>
            </a:extLst>
          </p:cNvPr>
          <p:cNvSpPr txBox="1"/>
          <p:nvPr/>
        </p:nvSpPr>
        <p:spPr>
          <a:xfrm>
            <a:off x="2576945" y="381802"/>
            <a:ext cx="7536873" cy="1077218"/>
          </a:xfrm>
          <a:prstGeom prst="rect">
            <a:avLst/>
          </a:prstGeom>
          <a:noFill/>
        </p:spPr>
        <p:txBody>
          <a:bodyPr wrap="square">
            <a:spAutoFit/>
          </a:bodyPr>
          <a:lstStyle/>
          <a:p>
            <a:r>
              <a:rPr lang="en-US" sz="3200" b="1" dirty="0">
                <a:solidFill>
                  <a:schemeClr val="bg1"/>
                </a:solidFill>
                <a:latin typeface="+mn-lt"/>
              </a:rPr>
              <a:t>I- PRODUCTION WITH ONE </a:t>
            </a:r>
            <a:br>
              <a:rPr lang="en-US" sz="3200" b="1" dirty="0">
                <a:solidFill>
                  <a:schemeClr val="bg1"/>
                </a:solidFill>
                <a:latin typeface="+mn-lt"/>
              </a:rPr>
            </a:br>
            <a:r>
              <a:rPr lang="en-US" sz="3200" b="1" dirty="0">
                <a:solidFill>
                  <a:schemeClr val="bg1"/>
                </a:solidFill>
                <a:latin typeface="+mn-lt"/>
              </a:rPr>
              <a:t>VARIABLE INPUT (LABOUR</a:t>
            </a:r>
            <a:endParaRPr lang="fr-FR" sz="3200" dirty="0"/>
          </a:p>
        </p:txBody>
      </p:sp>
    </p:spTree>
    <p:extLst>
      <p:ext uri="{BB962C8B-B14F-4D97-AF65-F5344CB8AC3E}">
        <p14:creationId xmlns:p14="http://schemas.microsoft.com/office/powerpoint/2010/main" val="1652776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37DBC9-E9C2-4A37-970D-F52F2ECDFF86}"/>
              </a:ext>
            </a:extLst>
          </p:cNvPr>
          <p:cNvSpPr>
            <a:spLocks noGrp="1"/>
          </p:cNvSpPr>
          <p:nvPr>
            <p:ph type="title"/>
          </p:nvPr>
        </p:nvSpPr>
        <p:spPr>
          <a:xfrm>
            <a:off x="2429164" y="785091"/>
            <a:ext cx="7195127" cy="581891"/>
          </a:xfrm>
        </p:spPr>
        <p:txBody>
          <a:bodyPr>
            <a:noAutofit/>
          </a:bodyPr>
          <a:lstStyle/>
          <a:p>
            <a:pPr algn="ctr"/>
            <a:r>
              <a:rPr lang="en-US" sz="3600" b="1" dirty="0">
                <a:solidFill>
                  <a:schemeClr val="bg1"/>
                </a:solidFill>
                <a:latin typeface="+mn-lt"/>
              </a:rPr>
              <a:t>I- Production with one variable input (</a:t>
            </a:r>
            <a:r>
              <a:rPr lang="en-US" sz="3600" b="1" dirty="0" err="1">
                <a:solidFill>
                  <a:schemeClr val="bg1"/>
                </a:solidFill>
                <a:latin typeface="+mn-lt"/>
              </a:rPr>
              <a:t>Labour</a:t>
            </a:r>
            <a:r>
              <a:rPr lang="en-US" sz="3600" b="1" dirty="0">
                <a:solidFill>
                  <a:schemeClr val="bg1"/>
                </a:solidFill>
                <a:latin typeface="+mn-lt"/>
              </a:rPr>
              <a:t>)</a:t>
            </a:r>
            <a:br>
              <a:rPr lang="fr-FR" sz="3600" dirty="0">
                <a:latin typeface="+mn-lt"/>
              </a:rPr>
            </a:br>
            <a:endParaRPr lang="fr-FR" sz="3600" dirty="0">
              <a:latin typeface="+mn-lt"/>
            </a:endParaRPr>
          </a:p>
        </p:txBody>
      </p:sp>
      <p:sp>
        <p:nvSpPr>
          <p:cNvPr id="3" name="Espace réservé du contenu 2">
            <a:extLst>
              <a:ext uri="{FF2B5EF4-FFF2-40B4-BE49-F238E27FC236}">
                <a16:creationId xmlns:a16="http://schemas.microsoft.com/office/drawing/2014/main" id="{599E946E-FE73-4423-9519-33C5EF2BCD11}"/>
              </a:ext>
            </a:extLst>
          </p:cNvPr>
          <p:cNvSpPr>
            <a:spLocks noGrp="1"/>
          </p:cNvSpPr>
          <p:nvPr>
            <p:ph idx="1"/>
          </p:nvPr>
        </p:nvSpPr>
        <p:spPr>
          <a:xfrm>
            <a:off x="209550" y="1825625"/>
            <a:ext cx="9648825" cy="4351338"/>
          </a:xfrm>
        </p:spPr>
        <p:txBody>
          <a:bodyPr/>
          <a:lstStyle/>
          <a:p>
            <a:pPr marL="0" indent="0">
              <a:buNone/>
            </a:pPr>
            <a:r>
              <a:rPr lang="fr-FR" b="1" dirty="0"/>
              <a:t>C-</a:t>
            </a:r>
            <a:r>
              <a:rPr lang="en-US" b="1" dirty="0"/>
              <a:t>The Law of Diminishing Marginal Returns</a:t>
            </a:r>
          </a:p>
          <a:p>
            <a:pPr marL="0" indent="0">
              <a:buNone/>
            </a:pPr>
            <a:endParaRPr lang="en-US" b="1" dirty="0">
              <a:solidFill>
                <a:srgbClr val="FF0000"/>
              </a:solidFill>
            </a:endParaRPr>
          </a:p>
          <a:p>
            <a:pPr marL="0" indent="0">
              <a:buNone/>
            </a:pPr>
            <a:r>
              <a:rPr lang="en-US" b="1" dirty="0">
                <a:solidFill>
                  <a:srgbClr val="FF0000"/>
                </a:solidFill>
              </a:rPr>
              <a:t>Law of diminishing marginal returns </a:t>
            </a:r>
            <a:r>
              <a:rPr lang="en-US" dirty="0"/>
              <a:t>is a principle that as the use of an input increases with other inputs fixed, the resulting additions to output will eventually decrease.</a:t>
            </a:r>
            <a:endParaRPr lang="fr-FR" b="1" dirty="0"/>
          </a:p>
        </p:txBody>
      </p:sp>
    </p:spTree>
    <p:extLst>
      <p:ext uri="{BB962C8B-B14F-4D97-AF65-F5344CB8AC3E}">
        <p14:creationId xmlns:p14="http://schemas.microsoft.com/office/powerpoint/2010/main" val="2893200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A2054B-D130-42D2-A976-651AE26EAD6D}"/>
              </a:ext>
            </a:extLst>
          </p:cNvPr>
          <p:cNvSpPr>
            <a:spLocks noGrp="1"/>
          </p:cNvSpPr>
          <p:nvPr>
            <p:ph type="title"/>
          </p:nvPr>
        </p:nvSpPr>
        <p:spPr/>
        <p:txBody>
          <a:bodyPr/>
          <a:lstStyle/>
          <a:p>
            <a:endParaRPr lang="fr-FR"/>
          </a:p>
        </p:txBody>
      </p:sp>
      <p:pic>
        <p:nvPicPr>
          <p:cNvPr id="1026" name="Picture 2" descr="Chapter 6 PRODUCTION. CHAPTER 6 OUTLINE 6.1The Technology of Production  6.2Production with One Variable Input (Labor) 6.3Production with Two  Variable. - ppt download">
            <a:extLst>
              <a:ext uri="{FF2B5EF4-FFF2-40B4-BE49-F238E27FC236}">
                <a16:creationId xmlns:a16="http://schemas.microsoft.com/office/drawing/2014/main" id="{BD97B811-D8A4-4D74-B199-198B69DE237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49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351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93968F-57B1-4835-BE8D-3F88FE4F9143}"/>
              </a:ext>
            </a:extLst>
          </p:cNvPr>
          <p:cNvSpPr>
            <a:spLocks noGrp="1"/>
          </p:cNvSpPr>
          <p:nvPr>
            <p:ph type="title"/>
          </p:nvPr>
        </p:nvSpPr>
        <p:spPr>
          <a:xfrm>
            <a:off x="2244436" y="365126"/>
            <a:ext cx="7305964" cy="937202"/>
          </a:xfrm>
        </p:spPr>
        <p:txBody>
          <a:bodyPr>
            <a:normAutofit fontScale="90000"/>
          </a:bodyPr>
          <a:lstStyle/>
          <a:p>
            <a:r>
              <a:rPr lang="en-US" sz="3200" b="1" dirty="0">
                <a:solidFill>
                  <a:schemeClr val="bg1"/>
                </a:solidFill>
                <a:latin typeface="+mn-lt"/>
              </a:rPr>
              <a:t>I- Production with one variable input (</a:t>
            </a:r>
            <a:r>
              <a:rPr lang="en-US" sz="3200" b="1" dirty="0" err="1">
                <a:solidFill>
                  <a:schemeClr val="bg1"/>
                </a:solidFill>
                <a:latin typeface="+mn-lt"/>
              </a:rPr>
              <a:t>Labour</a:t>
            </a:r>
            <a:r>
              <a:rPr lang="en-US" sz="3200" b="1" dirty="0">
                <a:solidFill>
                  <a:schemeClr val="bg1"/>
                </a:solidFill>
                <a:latin typeface="+mn-lt"/>
              </a:rPr>
              <a:t>)</a:t>
            </a:r>
            <a:endParaRPr lang="fr-FR" sz="3200" dirty="0"/>
          </a:p>
        </p:txBody>
      </p:sp>
      <p:sp>
        <p:nvSpPr>
          <p:cNvPr id="3" name="Espace réservé du contenu 2">
            <a:extLst>
              <a:ext uri="{FF2B5EF4-FFF2-40B4-BE49-F238E27FC236}">
                <a16:creationId xmlns:a16="http://schemas.microsoft.com/office/drawing/2014/main" id="{DE234148-E9EB-443D-B4C8-E4C56EEAABB2}"/>
              </a:ext>
            </a:extLst>
          </p:cNvPr>
          <p:cNvSpPr>
            <a:spLocks noGrp="1"/>
          </p:cNvSpPr>
          <p:nvPr>
            <p:ph idx="1"/>
          </p:nvPr>
        </p:nvSpPr>
        <p:spPr>
          <a:xfrm>
            <a:off x="266700" y="1825625"/>
            <a:ext cx="9477375" cy="4451350"/>
          </a:xfrm>
        </p:spPr>
        <p:txBody>
          <a:bodyPr/>
          <a:lstStyle/>
          <a:p>
            <a:pPr marL="0" indent="0">
              <a:buNone/>
            </a:pPr>
            <a:r>
              <a:rPr lang="fr-FR" b="1" dirty="0"/>
              <a:t>d-Labor </a:t>
            </a:r>
            <a:r>
              <a:rPr lang="fr-FR" b="1" dirty="0" err="1"/>
              <a:t>Productivity</a:t>
            </a:r>
            <a:endParaRPr lang="en-US" b="1" dirty="0"/>
          </a:p>
          <a:p>
            <a:r>
              <a:rPr lang="en-US" b="1" dirty="0">
                <a:solidFill>
                  <a:srgbClr val="FF0000"/>
                </a:solidFill>
              </a:rPr>
              <a:t>The Labor Productivity </a:t>
            </a:r>
            <a:r>
              <a:rPr lang="en-US" dirty="0"/>
              <a:t>=the Average product of labor for an entire industry or for the economy as a whole.</a:t>
            </a:r>
            <a:endParaRPr lang="fr-FR" dirty="0"/>
          </a:p>
          <a:p>
            <a:r>
              <a:rPr lang="en-US" b="1" dirty="0">
                <a:solidFill>
                  <a:srgbClr val="FF0000"/>
                </a:solidFill>
              </a:rPr>
              <a:t>Productivity and the Standard of Living </a:t>
            </a:r>
          </a:p>
          <a:p>
            <a:pPr marL="0" indent="0">
              <a:buNone/>
            </a:pPr>
            <a:r>
              <a:rPr lang="en-US" dirty="0"/>
              <a:t>● stock of capital Total amount of capital available for use in production. </a:t>
            </a:r>
          </a:p>
          <a:p>
            <a:pPr marL="0" indent="0">
              <a:buNone/>
            </a:pPr>
            <a:r>
              <a:rPr lang="en-US" dirty="0"/>
              <a:t>● technological change Development of new technologies allowing factors of production to be used more effectively.</a:t>
            </a:r>
            <a:endParaRPr lang="fr-FR" dirty="0"/>
          </a:p>
        </p:txBody>
      </p:sp>
    </p:spTree>
    <p:extLst>
      <p:ext uri="{BB962C8B-B14F-4D97-AF65-F5344CB8AC3E}">
        <p14:creationId xmlns:p14="http://schemas.microsoft.com/office/powerpoint/2010/main" val="1328573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AF1DD9-7A2F-40D8-A742-4ADD5AE138DF}"/>
              </a:ext>
            </a:extLst>
          </p:cNvPr>
          <p:cNvSpPr>
            <a:spLocks noGrp="1"/>
          </p:cNvSpPr>
          <p:nvPr>
            <p:ph type="title"/>
          </p:nvPr>
        </p:nvSpPr>
        <p:spPr>
          <a:xfrm>
            <a:off x="2235200" y="365126"/>
            <a:ext cx="7647710" cy="1029566"/>
          </a:xfrm>
        </p:spPr>
        <p:txBody>
          <a:bodyPr>
            <a:normAutofit/>
          </a:bodyPr>
          <a:lstStyle/>
          <a:p>
            <a:pPr algn="ctr"/>
            <a:r>
              <a:rPr lang="en-US" sz="3200" b="1" dirty="0">
                <a:solidFill>
                  <a:schemeClr val="bg1"/>
                </a:solidFill>
                <a:latin typeface="+mn-lt"/>
              </a:rPr>
              <a:t>I- Production with one variable input (</a:t>
            </a:r>
            <a:r>
              <a:rPr lang="en-US" sz="3200" b="1" dirty="0" err="1">
                <a:solidFill>
                  <a:schemeClr val="bg1"/>
                </a:solidFill>
                <a:latin typeface="+mn-lt"/>
              </a:rPr>
              <a:t>Labour</a:t>
            </a:r>
            <a:r>
              <a:rPr lang="en-US" sz="3200" b="1" dirty="0">
                <a:solidFill>
                  <a:schemeClr val="bg1"/>
                </a:solidFill>
                <a:latin typeface="+mn-lt"/>
              </a:rPr>
              <a:t>)</a:t>
            </a:r>
            <a:endParaRPr lang="fr-FR" sz="3200" dirty="0"/>
          </a:p>
        </p:txBody>
      </p:sp>
      <p:sp>
        <p:nvSpPr>
          <p:cNvPr id="3" name="Espace réservé du contenu 2">
            <a:extLst>
              <a:ext uri="{FF2B5EF4-FFF2-40B4-BE49-F238E27FC236}">
                <a16:creationId xmlns:a16="http://schemas.microsoft.com/office/drawing/2014/main" id="{0B38F5EC-717C-4E7B-B602-12BE6DBA5B83}"/>
              </a:ext>
            </a:extLst>
          </p:cNvPr>
          <p:cNvSpPr>
            <a:spLocks noGrp="1"/>
          </p:cNvSpPr>
          <p:nvPr>
            <p:ph idx="1"/>
          </p:nvPr>
        </p:nvSpPr>
        <p:spPr>
          <a:xfrm>
            <a:off x="138546" y="1825625"/>
            <a:ext cx="9744364" cy="4351338"/>
          </a:xfrm>
        </p:spPr>
        <p:txBody>
          <a:bodyPr>
            <a:normAutofit lnSpcReduction="10000"/>
          </a:bodyPr>
          <a:lstStyle/>
          <a:p>
            <a:pPr marL="0" indent="0">
              <a:buNone/>
            </a:pPr>
            <a:r>
              <a:rPr lang="en-US" sz="3200" b="1" dirty="0">
                <a:solidFill>
                  <a:srgbClr val="111111"/>
                </a:solidFill>
                <a:latin typeface="Calibri" panose="020F0502020204030204" pitchFamily="34" charset="0"/>
                <a:ea typeface="Times New Roman" panose="02020603050405020304" pitchFamily="18" charset="0"/>
                <a:cs typeface="Calibri" panose="020F0502020204030204" pitchFamily="34" charset="0"/>
              </a:rPr>
              <a:t>e-</a:t>
            </a:r>
            <a:r>
              <a:rPr lang="en-US" sz="3200" dirty="0">
                <a:solidFill>
                  <a:srgbClr val="111111"/>
                </a:solidFill>
                <a:latin typeface="Calibri" panose="020F0502020204030204" pitchFamily="34" charset="0"/>
                <a:ea typeface="Times New Roman" panose="02020603050405020304" pitchFamily="18" charset="0"/>
                <a:cs typeface="Calibri" panose="020F0502020204030204" pitchFamily="34" charset="0"/>
              </a:rPr>
              <a:t> </a:t>
            </a:r>
            <a:r>
              <a:rPr lang="en-US" sz="3200" b="1"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 law of diminishing marginal productivity </a:t>
            </a:r>
          </a:p>
          <a:p>
            <a:pPr algn="just"/>
            <a:r>
              <a:rPr lang="en-US" sz="32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 law of diminishing marginal productivity is an economic principle usually considered by managers in </a:t>
            </a:r>
            <a:r>
              <a:rPr lang="en-US" sz="3200" u="sng" dirty="0">
                <a:solidFill>
                  <a:srgbClr val="2C40D0"/>
                </a:solidFill>
                <a:effectLst/>
                <a:latin typeface="Calibri" panose="020F0502020204030204" pitchFamily="34" charset="0"/>
                <a:ea typeface="Times New Roman" panose="02020603050405020304" pitchFamily="18" charset="0"/>
                <a:cs typeface="Calibri" panose="020F0502020204030204" pitchFamily="34" charset="0"/>
                <a:hlinkClick r:id="rId2"/>
              </a:rPr>
              <a:t>productivity</a:t>
            </a:r>
            <a:r>
              <a:rPr lang="en-US" sz="32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management. </a:t>
            </a:r>
          </a:p>
          <a:p>
            <a:pPr marL="0" indent="0" algn="just">
              <a:buNone/>
            </a:pPr>
            <a:endParaRPr lang="en-US" sz="32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32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Generally, it states that advantages gained from slight improvement on the input side of the production equation will only advance marginally per unit and may level off or even decrease after a specific point. </a:t>
            </a:r>
            <a:endParaRPr lang="fr-FR" sz="32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Tree>
    <p:extLst>
      <p:ext uri="{BB962C8B-B14F-4D97-AF65-F5344CB8AC3E}">
        <p14:creationId xmlns:p14="http://schemas.microsoft.com/office/powerpoint/2010/main" val="2016670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BCA27E-5BC3-4C25-985E-03E53BBCD4E9}"/>
              </a:ext>
            </a:extLst>
          </p:cNvPr>
          <p:cNvSpPr>
            <a:spLocks noGrp="1"/>
          </p:cNvSpPr>
          <p:nvPr>
            <p:ph type="title"/>
          </p:nvPr>
        </p:nvSpPr>
        <p:spPr>
          <a:xfrm>
            <a:off x="2286000" y="923925"/>
            <a:ext cx="7353300" cy="304801"/>
          </a:xfrm>
        </p:spPr>
        <p:txBody>
          <a:bodyPr>
            <a:noAutofit/>
          </a:bodyPr>
          <a:lstStyle/>
          <a:p>
            <a:pPr algn="ctr"/>
            <a:r>
              <a:rPr lang="en-US" sz="3200" b="1" dirty="0">
                <a:solidFill>
                  <a:schemeClr val="bg1"/>
                </a:solidFill>
                <a:effectLst/>
                <a:latin typeface="+mn-lt"/>
              </a:rPr>
              <a:t>II- Production Functions with Two Variable Factors</a:t>
            </a:r>
            <a:r>
              <a:rPr lang="en-US" sz="3200" b="1" dirty="0">
                <a:solidFill>
                  <a:schemeClr val="bg1"/>
                </a:solidFill>
                <a:latin typeface="+mn-lt"/>
              </a:rPr>
              <a:t> and the </a:t>
            </a:r>
            <a:r>
              <a:rPr lang="en-US" sz="3200" b="1" dirty="0">
                <a:solidFill>
                  <a:schemeClr val="bg1"/>
                </a:solidFill>
                <a:effectLst/>
                <a:latin typeface="+mn-lt"/>
              </a:rPr>
              <a:t>Isoquants</a:t>
            </a:r>
            <a:br>
              <a:rPr lang="en-US" sz="3200" b="1" dirty="0">
                <a:solidFill>
                  <a:schemeClr val="bg1"/>
                </a:solidFill>
                <a:effectLst/>
                <a:latin typeface="+mn-lt"/>
              </a:rPr>
            </a:br>
            <a:endParaRPr lang="fr-FR" sz="3200" dirty="0">
              <a:solidFill>
                <a:schemeClr val="bg1"/>
              </a:solidFill>
              <a:latin typeface="+mn-lt"/>
            </a:endParaRPr>
          </a:p>
        </p:txBody>
      </p:sp>
      <p:sp>
        <p:nvSpPr>
          <p:cNvPr id="3" name="Espace réservé du contenu 2">
            <a:extLst>
              <a:ext uri="{FF2B5EF4-FFF2-40B4-BE49-F238E27FC236}">
                <a16:creationId xmlns:a16="http://schemas.microsoft.com/office/drawing/2014/main" id="{49E19E76-AAAF-47A4-8BF8-BC53BCEA7D07}"/>
              </a:ext>
            </a:extLst>
          </p:cNvPr>
          <p:cNvSpPr>
            <a:spLocks noGrp="1"/>
          </p:cNvSpPr>
          <p:nvPr>
            <p:ph idx="1"/>
          </p:nvPr>
        </p:nvSpPr>
        <p:spPr>
          <a:xfrm>
            <a:off x="219076" y="1825624"/>
            <a:ext cx="9753600" cy="4479925"/>
          </a:xfrm>
        </p:spPr>
        <p:txBody>
          <a:bodyPr/>
          <a:lstStyle/>
          <a:p>
            <a:pPr algn="just"/>
            <a:r>
              <a:rPr lang="en-US" b="0" i="0" dirty="0">
                <a:effectLst/>
                <a:latin typeface="Georgia" panose="02040502050405020303" pitchFamily="18" charset="0"/>
              </a:rPr>
              <a:t>For the analysis of production function with two variable factors we make use of the concept called </a:t>
            </a:r>
            <a:r>
              <a:rPr lang="en-US" b="1" i="0" dirty="0">
                <a:solidFill>
                  <a:srgbClr val="FF0000"/>
                </a:solidFill>
                <a:effectLst/>
                <a:latin typeface="Georgia" panose="02040502050405020303" pitchFamily="18" charset="0"/>
              </a:rPr>
              <a:t>isoquants</a:t>
            </a:r>
            <a:r>
              <a:rPr lang="en-US" b="0" i="0" dirty="0">
                <a:effectLst/>
                <a:latin typeface="Georgia" panose="02040502050405020303" pitchFamily="18" charset="0"/>
              </a:rPr>
              <a:t> or </a:t>
            </a:r>
            <a:r>
              <a:rPr lang="en-US" b="1" i="0" dirty="0">
                <a:solidFill>
                  <a:srgbClr val="FF0000"/>
                </a:solidFill>
                <a:effectLst/>
                <a:latin typeface="Georgia" panose="02040502050405020303" pitchFamily="18" charset="0"/>
              </a:rPr>
              <a:t>iso- product curves </a:t>
            </a:r>
            <a:r>
              <a:rPr lang="en-US" b="0" i="0" dirty="0">
                <a:effectLst/>
                <a:latin typeface="Georgia" panose="02040502050405020303" pitchFamily="18" charset="0"/>
              </a:rPr>
              <a:t>which are similar to indifference curves of the theory of demand. </a:t>
            </a:r>
          </a:p>
          <a:p>
            <a:pPr algn="just"/>
            <a:endParaRPr lang="en-US" b="0" i="0" dirty="0">
              <a:effectLst/>
              <a:latin typeface="Georgia" panose="02040502050405020303" pitchFamily="18" charset="0"/>
            </a:endParaRPr>
          </a:p>
          <a:p>
            <a:pPr marL="0" indent="0" algn="just">
              <a:buNone/>
            </a:pPr>
            <a:r>
              <a:rPr lang="en-US" b="0" i="0" dirty="0">
                <a:effectLst/>
                <a:latin typeface="Georgia" panose="02040502050405020303" pitchFamily="18" charset="0"/>
              </a:rPr>
              <a:t>	Therefore, before we explain the production function with two variable factors and </a:t>
            </a:r>
            <a:r>
              <a:rPr lang="en-US" b="1" i="0" dirty="0">
                <a:solidFill>
                  <a:srgbClr val="FF0000"/>
                </a:solidFill>
                <a:effectLst/>
                <a:latin typeface="Georgia" panose="02040502050405020303" pitchFamily="18" charset="0"/>
              </a:rPr>
              <a:t>returns to scale</a:t>
            </a:r>
            <a:r>
              <a:rPr lang="en-US" b="0" i="0" dirty="0">
                <a:effectLst/>
                <a:latin typeface="Georgia" panose="02040502050405020303" pitchFamily="18" charset="0"/>
              </a:rPr>
              <a:t>, we shall explain the concept of </a:t>
            </a:r>
            <a:r>
              <a:rPr lang="en-US" b="1" i="0" dirty="0">
                <a:solidFill>
                  <a:srgbClr val="FF0000"/>
                </a:solidFill>
                <a:effectLst/>
                <a:latin typeface="Georgia" panose="02040502050405020303" pitchFamily="18" charset="0"/>
              </a:rPr>
              <a:t>isoquants</a:t>
            </a:r>
            <a:r>
              <a:rPr lang="en-US" b="0" i="0" dirty="0">
                <a:effectLst/>
                <a:latin typeface="Georgia" panose="02040502050405020303" pitchFamily="18" charset="0"/>
              </a:rPr>
              <a:t> (that is, equal product curves) and their properties.</a:t>
            </a:r>
            <a:endParaRPr lang="fr-FR" dirty="0"/>
          </a:p>
        </p:txBody>
      </p:sp>
      <p:sp>
        <p:nvSpPr>
          <p:cNvPr id="4" name="Flèche : droite 3">
            <a:extLst>
              <a:ext uri="{FF2B5EF4-FFF2-40B4-BE49-F238E27FC236}">
                <a16:creationId xmlns:a16="http://schemas.microsoft.com/office/drawing/2014/main" id="{7AA473F7-972D-47EE-8691-A5B3CC11C6C7}"/>
              </a:ext>
            </a:extLst>
          </p:cNvPr>
          <p:cNvSpPr/>
          <p:nvPr/>
        </p:nvSpPr>
        <p:spPr>
          <a:xfrm>
            <a:off x="219076" y="397192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560397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6AB16-A48E-4B01-82D5-C345CC24BD30}"/>
              </a:ext>
            </a:extLst>
          </p:cNvPr>
          <p:cNvSpPr>
            <a:spLocks noGrp="1"/>
          </p:cNvSpPr>
          <p:nvPr>
            <p:ph type="title"/>
          </p:nvPr>
        </p:nvSpPr>
        <p:spPr>
          <a:xfrm>
            <a:off x="2429164" y="365125"/>
            <a:ext cx="6881091" cy="911225"/>
          </a:xfrm>
        </p:spPr>
        <p:txBody>
          <a:bodyPr>
            <a:noAutofit/>
          </a:bodyPr>
          <a:lstStyle/>
          <a:p>
            <a:r>
              <a:rPr lang="en-US" sz="3200" b="1" dirty="0">
                <a:solidFill>
                  <a:schemeClr val="bg1"/>
                </a:solidFill>
                <a:effectLst/>
                <a:latin typeface="+mn-lt"/>
              </a:rPr>
              <a:t>II- Production Functions with Two Variable Factors</a:t>
            </a:r>
            <a:r>
              <a:rPr lang="en-US" sz="3200" b="1" dirty="0">
                <a:solidFill>
                  <a:schemeClr val="bg1"/>
                </a:solidFill>
                <a:latin typeface="+mn-lt"/>
              </a:rPr>
              <a:t> and the </a:t>
            </a:r>
            <a:r>
              <a:rPr lang="en-US" sz="3200" b="1" dirty="0">
                <a:solidFill>
                  <a:schemeClr val="bg1"/>
                </a:solidFill>
                <a:effectLst/>
                <a:latin typeface="+mn-lt"/>
              </a:rPr>
              <a:t>Isoquants</a:t>
            </a:r>
            <a:endParaRPr lang="fr-FR" sz="3200" dirty="0"/>
          </a:p>
        </p:txBody>
      </p:sp>
      <p:sp>
        <p:nvSpPr>
          <p:cNvPr id="3" name="Espace réservé du contenu 2">
            <a:extLst>
              <a:ext uri="{FF2B5EF4-FFF2-40B4-BE49-F238E27FC236}">
                <a16:creationId xmlns:a16="http://schemas.microsoft.com/office/drawing/2014/main" id="{8612C48E-BC7F-4177-B6B7-728315389A0A}"/>
              </a:ext>
            </a:extLst>
          </p:cNvPr>
          <p:cNvSpPr>
            <a:spLocks noGrp="1"/>
          </p:cNvSpPr>
          <p:nvPr>
            <p:ph idx="1"/>
          </p:nvPr>
        </p:nvSpPr>
        <p:spPr>
          <a:xfrm>
            <a:off x="171450" y="1762125"/>
            <a:ext cx="9639300" cy="4620202"/>
          </a:xfrm>
        </p:spPr>
        <p:txBody>
          <a:bodyPr>
            <a:normAutofit/>
          </a:bodyPr>
          <a:lstStyle/>
          <a:p>
            <a:pPr marL="0" indent="0">
              <a:buNone/>
            </a:pPr>
            <a:r>
              <a:rPr lang="fr-FR" b="1" i="0" dirty="0">
                <a:effectLst/>
                <a:latin typeface="Georgia" panose="02040502050405020303" pitchFamily="18" charset="0"/>
              </a:rPr>
              <a:t> I-4- Isoquants</a:t>
            </a:r>
            <a:r>
              <a:rPr lang="fr-FR" b="1" i="0" dirty="0">
                <a:solidFill>
                  <a:srgbClr val="424142"/>
                </a:solidFill>
                <a:effectLst/>
                <a:latin typeface="Georgia" panose="02040502050405020303" pitchFamily="18" charset="0"/>
              </a:rPr>
              <a:t>:</a:t>
            </a:r>
          </a:p>
          <a:p>
            <a:pPr algn="just"/>
            <a:r>
              <a:rPr lang="en-US" b="1" i="0" dirty="0">
                <a:solidFill>
                  <a:srgbClr val="FF0000"/>
                </a:solidFill>
                <a:effectLst/>
              </a:rPr>
              <a:t>Isoquants</a:t>
            </a:r>
            <a:r>
              <a:rPr lang="en-US" b="0" i="0" dirty="0">
                <a:effectLst/>
              </a:rPr>
              <a:t>, which are also called </a:t>
            </a:r>
            <a:r>
              <a:rPr lang="en-US" b="1" i="0" dirty="0">
                <a:solidFill>
                  <a:srgbClr val="FF0000"/>
                </a:solidFill>
                <a:effectLst/>
              </a:rPr>
              <a:t>equal product curves</a:t>
            </a:r>
            <a:r>
              <a:rPr lang="en-US" b="0" i="0" dirty="0">
                <a:effectLst/>
              </a:rPr>
              <a:t>, are similar to the indifference curves of the theory of consumer’s </a:t>
            </a:r>
            <a:r>
              <a:rPr lang="en-US" b="0" i="0" dirty="0" err="1">
                <a:effectLst/>
              </a:rPr>
              <a:t>behaviour</a:t>
            </a:r>
            <a:r>
              <a:rPr lang="en-US" b="0" i="0" dirty="0">
                <a:effectLst/>
              </a:rPr>
              <a:t>. An isoquant represents all those factor combinations which are capable of producing the same level of output.</a:t>
            </a:r>
          </a:p>
          <a:p>
            <a:pPr algn="just"/>
            <a:r>
              <a:rPr lang="en-US" b="0" i="0" dirty="0">
                <a:effectLst/>
              </a:rPr>
              <a:t>The isoquants are thus contour lines which trace the loci of equal outputs. Since an isoquant represents those combinations of inputs which will be ca­pable of producing an equal quantity of output, the producer would be indifferent between them. Therefore, isoquants are also often called equal product curves production-indifference curves</a:t>
            </a:r>
            <a:r>
              <a:rPr lang="en-US" b="0" i="0" dirty="0">
                <a:effectLst/>
                <a:latin typeface="Georgia" panose="02040502050405020303" pitchFamily="18" charset="0"/>
              </a:rPr>
              <a:t>.</a:t>
            </a:r>
            <a:endParaRPr lang="fr-FR" dirty="0"/>
          </a:p>
        </p:txBody>
      </p:sp>
    </p:spTree>
    <p:extLst>
      <p:ext uri="{BB962C8B-B14F-4D97-AF65-F5344CB8AC3E}">
        <p14:creationId xmlns:p14="http://schemas.microsoft.com/office/powerpoint/2010/main" val="1049445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1C104D-2026-4ABA-BA7F-E7427C2CB5C4}"/>
              </a:ext>
            </a:extLst>
          </p:cNvPr>
          <p:cNvSpPr>
            <a:spLocks noGrp="1"/>
          </p:cNvSpPr>
          <p:nvPr>
            <p:ph type="title"/>
          </p:nvPr>
        </p:nvSpPr>
        <p:spPr>
          <a:xfrm>
            <a:off x="2262909" y="365125"/>
            <a:ext cx="7195128" cy="1011093"/>
          </a:xfrm>
        </p:spPr>
        <p:txBody>
          <a:bodyPr>
            <a:normAutofit/>
          </a:bodyPr>
          <a:lstStyle/>
          <a:p>
            <a:r>
              <a:rPr lang="en-US" sz="3200" b="1" dirty="0">
                <a:solidFill>
                  <a:schemeClr val="bg1"/>
                </a:solidFill>
                <a:effectLst/>
                <a:latin typeface="+mn-lt"/>
              </a:rPr>
              <a:t>II- Production Functions with Two Variable Factors</a:t>
            </a:r>
            <a:r>
              <a:rPr lang="en-US" sz="3200" b="1" dirty="0">
                <a:solidFill>
                  <a:schemeClr val="bg1"/>
                </a:solidFill>
                <a:latin typeface="+mn-lt"/>
              </a:rPr>
              <a:t> and the </a:t>
            </a:r>
            <a:r>
              <a:rPr lang="en-US" sz="3200" b="1" dirty="0">
                <a:solidFill>
                  <a:schemeClr val="bg1"/>
                </a:solidFill>
                <a:effectLst/>
                <a:latin typeface="+mn-lt"/>
              </a:rPr>
              <a:t>Isoquants</a:t>
            </a:r>
            <a:endParaRPr lang="fr-FR" sz="3200" dirty="0"/>
          </a:p>
        </p:txBody>
      </p:sp>
      <p:sp>
        <p:nvSpPr>
          <p:cNvPr id="3" name="Espace réservé du contenu 2">
            <a:extLst>
              <a:ext uri="{FF2B5EF4-FFF2-40B4-BE49-F238E27FC236}">
                <a16:creationId xmlns:a16="http://schemas.microsoft.com/office/drawing/2014/main" id="{9A6AD163-89FF-4DFA-8AE2-AD260512F87E}"/>
              </a:ext>
            </a:extLst>
          </p:cNvPr>
          <p:cNvSpPr>
            <a:spLocks noGrp="1"/>
          </p:cNvSpPr>
          <p:nvPr>
            <p:ph sz="half" idx="1"/>
          </p:nvPr>
        </p:nvSpPr>
        <p:spPr>
          <a:xfrm>
            <a:off x="166256" y="1825625"/>
            <a:ext cx="4442690" cy="4351338"/>
          </a:xfrm>
        </p:spPr>
        <p:txBody>
          <a:bodyPr/>
          <a:lstStyle/>
          <a:p>
            <a:pPr marL="0" indent="0" algn="just">
              <a:buNone/>
            </a:pPr>
            <a:r>
              <a:rPr lang="en-US" sz="2800" b="1" dirty="0">
                <a:solidFill>
                  <a:srgbClr val="FF0000"/>
                </a:solidFill>
                <a:latin typeface="+mn-lt"/>
              </a:rPr>
              <a:t>Isoquants </a:t>
            </a:r>
            <a:endParaRPr lang="en-US" sz="2800" dirty="0">
              <a:solidFill>
                <a:srgbClr val="FF0000"/>
              </a:solidFill>
            </a:endParaRPr>
          </a:p>
          <a:p>
            <a:pPr marL="0" indent="0" algn="just">
              <a:buNone/>
            </a:pPr>
            <a:r>
              <a:rPr lang="en-US" sz="2800" dirty="0"/>
              <a:t>Isoquants shows the different combination of </a:t>
            </a:r>
            <a:r>
              <a:rPr lang="en-US" sz="2800" b="1" dirty="0" err="1"/>
              <a:t>labo</a:t>
            </a:r>
            <a:r>
              <a:rPr lang="en-US" sz="2800" dirty="0" err="1"/>
              <a:t>ur</a:t>
            </a:r>
            <a:r>
              <a:rPr lang="en-US" sz="2800" dirty="0"/>
              <a:t> and </a:t>
            </a:r>
            <a:r>
              <a:rPr lang="en-US" sz="2800" b="1" dirty="0"/>
              <a:t>capital</a:t>
            </a:r>
            <a:r>
              <a:rPr lang="en-US" sz="2800" dirty="0"/>
              <a:t> to produce the same level of output</a:t>
            </a:r>
            <a:r>
              <a:rPr lang="en-US" sz="2000" dirty="0"/>
              <a:t>.</a:t>
            </a:r>
          </a:p>
          <a:p>
            <a:endParaRPr lang="fr-FR" dirty="0"/>
          </a:p>
        </p:txBody>
      </p:sp>
      <p:pic>
        <p:nvPicPr>
          <p:cNvPr id="7" name="Espace réservé du contenu 6">
            <a:extLst>
              <a:ext uri="{FF2B5EF4-FFF2-40B4-BE49-F238E27FC236}">
                <a16:creationId xmlns:a16="http://schemas.microsoft.com/office/drawing/2014/main" id="{1181088B-9818-46A1-A9A8-B6072E6FA10A}"/>
              </a:ext>
            </a:extLst>
          </p:cNvPr>
          <p:cNvPicPr>
            <a:picLocks noGrp="1" noChangeAspect="1"/>
          </p:cNvPicPr>
          <p:nvPr>
            <p:ph sz="half" idx="2"/>
          </p:nvPr>
        </p:nvPicPr>
        <p:blipFill>
          <a:blip r:embed="rId2"/>
          <a:stretch>
            <a:fillRect/>
          </a:stretch>
        </p:blipFill>
        <p:spPr>
          <a:xfrm>
            <a:off x="4608946" y="1376218"/>
            <a:ext cx="5338618" cy="4950691"/>
          </a:xfrm>
        </p:spPr>
      </p:pic>
    </p:spTree>
    <p:extLst>
      <p:ext uri="{BB962C8B-B14F-4D97-AF65-F5344CB8AC3E}">
        <p14:creationId xmlns:p14="http://schemas.microsoft.com/office/powerpoint/2010/main" val="552548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1245E8-03D2-4199-86F8-E082D7D549E7}"/>
              </a:ext>
            </a:extLst>
          </p:cNvPr>
          <p:cNvSpPr>
            <a:spLocks noGrp="1"/>
          </p:cNvSpPr>
          <p:nvPr>
            <p:ph type="title"/>
          </p:nvPr>
        </p:nvSpPr>
        <p:spPr/>
        <p:txBody>
          <a:bodyPr/>
          <a:lstStyle/>
          <a:p>
            <a:endParaRPr lang="fr-FR"/>
          </a:p>
        </p:txBody>
      </p:sp>
      <p:pic>
        <p:nvPicPr>
          <p:cNvPr id="4" name="Content Placeholder 4">
            <a:extLst>
              <a:ext uri="{FF2B5EF4-FFF2-40B4-BE49-F238E27FC236}">
                <a16:creationId xmlns:a16="http://schemas.microsoft.com/office/drawing/2014/main" id="{C23AFF00-A7D3-4880-8A70-B5638AD368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1673" y="1690687"/>
            <a:ext cx="9605818" cy="4645457"/>
          </a:xfrm>
        </p:spPr>
      </p:pic>
    </p:spTree>
    <p:extLst>
      <p:ext uri="{BB962C8B-B14F-4D97-AF65-F5344CB8AC3E}">
        <p14:creationId xmlns:p14="http://schemas.microsoft.com/office/powerpoint/2010/main" val="1933556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6FE431-3EE5-467F-9482-840A9B8334B6}"/>
              </a:ext>
            </a:extLst>
          </p:cNvPr>
          <p:cNvSpPr>
            <a:spLocks noGrp="1"/>
          </p:cNvSpPr>
          <p:nvPr>
            <p:ph type="title"/>
          </p:nvPr>
        </p:nvSpPr>
        <p:spPr/>
        <p:txBody>
          <a:bodyPr/>
          <a:lstStyle/>
          <a:p>
            <a:endParaRPr lang="fr-FR"/>
          </a:p>
        </p:txBody>
      </p:sp>
      <p:pic>
        <p:nvPicPr>
          <p:cNvPr id="9" name="Espace réservé du contenu 8">
            <a:extLst>
              <a:ext uri="{FF2B5EF4-FFF2-40B4-BE49-F238E27FC236}">
                <a16:creationId xmlns:a16="http://schemas.microsoft.com/office/drawing/2014/main" id="{7E9FDF1C-859D-4B9C-B51B-262F4125F5DE}"/>
              </a:ext>
            </a:extLst>
          </p:cNvPr>
          <p:cNvPicPr>
            <a:picLocks noGrp="1" noChangeAspect="1"/>
          </p:cNvPicPr>
          <p:nvPr>
            <p:ph idx="1"/>
          </p:nvPr>
        </p:nvPicPr>
        <p:blipFill>
          <a:blip r:embed="rId2"/>
          <a:stretch>
            <a:fillRect/>
          </a:stretch>
        </p:blipFill>
        <p:spPr>
          <a:xfrm>
            <a:off x="0" y="-97631"/>
            <a:ext cx="6638925" cy="4002881"/>
          </a:xfrm>
        </p:spPr>
      </p:pic>
      <p:pic>
        <p:nvPicPr>
          <p:cNvPr id="11" name="Image 10">
            <a:extLst>
              <a:ext uri="{FF2B5EF4-FFF2-40B4-BE49-F238E27FC236}">
                <a16:creationId xmlns:a16="http://schemas.microsoft.com/office/drawing/2014/main" id="{F2F35DFD-7E17-4B15-AD1C-EEC9C6F82631}"/>
              </a:ext>
            </a:extLst>
          </p:cNvPr>
          <p:cNvPicPr>
            <a:picLocks noChangeAspect="1"/>
          </p:cNvPicPr>
          <p:nvPr/>
        </p:nvPicPr>
        <p:blipFill>
          <a:blip r:embed="rId3"/>
          <a:stretch>
            <a:fillRect/>
          </a:stretch>
        </p:blipFill>
        <p:spPr>
          <a:xfrm>
            <a:off x="6529388" y="-97631"/>
            <a:ext cx="5757862" cy="6157912"/>
          </a:xfrm>
          <a:prstGeom prst="rect">
            <a:avLst/>
          </a:prstGeom>
        </p:spPr>
      </p:pic>
      <p:pic>
        <p:nvPicPr>
          <p:cNvPr id="13" name="Image 12">
            <a:extLst>
              <a:ext uri="{FF2B5EF4-FFF2-40B4-BE49-F238E27FC236}">
                <a16:creationId xmlns:a16="http://schemas.microsoft.com/office/drawing/2014/main" id="{4EA62141-147E-40C2-8861-8D8FDE227882}"/>
              </a:ext>
            </a:extLst>
          </p:cNvPr>
          <p:cNvPicPr>
            <a:picLocks noChangeAspect="1"/>
          </p:cNvPicPr>
          <p:nvPr/>
        </p:nvPicPr>
        <p:blipFill>
          <a:blip r:embed="rId4"/>
          <a:stretch>
            <a:fillRect/>
          </a:stretch>
        </p:blipFill>
        <p:spPr>
          <a:xfrm>
            <a:off x="2728913" y="3790950"/>
            <a:ext cx="3800475" cy="2438400"/>
          </a:xfrm>
          <a:prstGeom prst="rect">
            <a:avLst/>
          </a:prstGeom>
        </p:spPr>
      </p:pic>
    </p:spTree>
    <p:extLst>
      <p:ext uri="{BB962C8B-B14F-4D97-AF65-F5344CB8AC3E}">
        <p14:creationId xmlns:p14="http://schemas.microsoft.com/office/powerpoint/2010/main" val="3192012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6AFE3A-EE7B-4411-A475-6AF28A368CE3}"/>
              </a:ext>
            </a:extLst>
          </p:cNvPr>
          <p:cNvSpPr>
            <a:spLocks noGrp="1"/>
          </p:cNvSpPr>
          <p:nvPr>
            <p:ph type="title"/>
          </p:nvPr>
        </p:nvSpPr>
        <p:spPr/>
        <p:txBody>
          <a:bodyPr/>
          <a:lstStyle/>
          <a:p>
            <a:endParaRPr lang="fr-FR"/>
          </a:p>
        </p:txBody>
      </p:sp>
      <p:pic>
        <p:nvPicPr>
          <p:cNvPr id="5" name="Image 4">
            <a:extLst>
              <a:ext uri="{FF2B5EF4-FFF2-40B4-BE49-F238E27FC236}">
                <a16:creationId xmlns:a16="http://schemas.microsoft.com/office/drawing/2014/main" id="{638562A2-9F5A-4F0D-B28B-6476C78B235D}"/>
              </a:ext>
            </a:extLst>
          </p:cNvPr>
          <p:cNvPicPr>
            <a:picLocks noChangeAspect="1"/>
          </p:cNvPicPr>
          <p:nvPr/>
        </p:nvPicPr>
        <p:blipFill>
          <a:blip r:embed="rId2"/>
          <a:stretch>
            <a:fillRect/>
          </a:stretch>
        </p:blipFill>
        <p:spPr>
          <a:xfrm>
            <a:off x="0" y="0"/>
            <a:ext cx="10191750" cy="6381750"/>
          </a:xfrm>
          <a:prstGeom prst="rect">
            <a:avLst/>
          </a:prstGeom>
        </p:spPr>
      </p:pic>
    </p:spTree>
    <p:extLst>
      <p:ext uri="{BB962C8B-B14F-4D97-AF65-F5344CB8AC3E}">
        <p14:creationId xmlns:p14="http://schemas.microsoft.com/office/powerpoint/2010/main" val="260048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E8457CA-ADD5-4AFC-8A3E-1A84D02BD1B8}"/>
              </a:ext>
            </a:extLst>
          </p:cNvPr>
          <p:cNvSpPr>
            <a:spLocks noGrp="1"/>
          </p:cNvSpPr>
          <p:nvPr>
            <p:ph idx="1"/>
          </p:nvPr>
        </p:nvSpPr>
        <p:spPr>
          <a:xfrm>
            <a:off x="166255" y="1825625"/>
            <a:ext cx="11187545" cy="4351338"/>
          </a:xfrm>
        </p:spPr>
        <p:txBody>
          <a:bodyPr/>
          <a:lstStyle/>
          <a:p>
            <a:pPr marL="0" indent="0">
              <a:buNone/>
            </a:pPr>
            <a:r>
              <a:rPr lang="en-US" sz="2800" b="1" dirty="0">
                <a:latin typeface="+mn-lt"/>
              </a:rPr>
              <a:t>	</a:t>
            </a:r>
          </a:p>
          <a:p>
            <a:pPr marL="0" indent="0">
              <a:buNone/>
            </a:pPr>
            <a:r>
              <a:rPr lang="en-US" b="1" dirty="0"/>
              <a:t>	</a:t>
            </a:r>
            <a:r>
              <a:rPr lang="en-US" sz="2800" b="1" dirty="0">
                <a:latin typeface="+mn-lt"/>
              </a:rPr>
              <a:t>II- Law of Variable Proportion = short run Production Function</a:t>
            </a:r>
          </a:p>
          <a:p>
            <a:pPr marL="0" indent="0">
              <a:buNone/>
            </a:pPr>
            <a:endParaRPr lang="en-US" sz="2800" b="1" dirty="0">
              <a:latin typeface="+mn-lt"/>
            </a:endParaRPr>
          </a:p>
          <a:p>
            <a:pPr marL="0" indent="0">
              <a:buNone/>
            </a:pPr>
            <a:r>
              <a:rPr lang="en-US" b="1" dirty="0"/>
              <a:t>		II-1- Definition</a:t>
            </a:r>
          </a:p>
          <a:p>
            <a:pPr marL="0" indent="0">
              <a:buNone/>
            </a:pPr>
            <a:endParaRPr lang="en-US" b="1" dirty="0"/>
          </a:p>
          <a:p>
            <a:pPr marL="0" indent="0">
              <a:buNone/>
            </a:pPr>
            <a:r>
              <a:rPr lang="en-US" sz="2800" b="1" dirty="0">
                <a:latin typeface="+mn-lt"/>
              </a:rPr>
              <a:t>		II-2- Assumptions of the Law of Variable Proportion</a:t>
            </a:r>
            <a:endParaRPr lang="en-US" b="1" dirty="0"/>
          </a:p>
          <a:p>
            <a:pPr marL="0" indent="0">
              <a:buNone/>
            </a:pPr>
            <a:endParaRPr lang="fr-FR" dirty="0"/>
          </a:p>
        </p:txBody>
      </p:sp>
    </p:spTree>
    <p:extLst>
      <p:ext uri="{BB962C8B-B14F-4D97-AF65-F5344CB8AC3E}">
        <p14:creationId xmlns:p14="http://schemas.microsoft.com/office/powerpoint/2010/main" val="934697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3625" y="365125"/>
            <a:ext cx="7305676" cy="949325"/>
          </a:xfrm>
        </p:spPr>
        <p:txBody>
          <a:bodyPr>
            <a:normAutofit fontScale="90000"/>
          </a:bodyPr>
          <a:lstStyle/>
          <a:p>
            <a:br>
              <a:rPr lang="en-US" dirty="0"/>
            </a:br>
            <a:br>
              <a:rPr lang="en-US" dirty="0"/>
            </a:br>
            <a:r>
              <a:rPr lang="en-US" sz="4000" b="1" dirty="0">
                <a:solidFill>
                  <a:schemeClr val="bg1"/>
                </a:solidFill>
                <a:latin typeface="+mn-lt"/>
              </a:rPr>
              <a:t>II- Law of variable proportion = </a:t>
            </a:r>
            <a:br>
              <a:rPr lang="en-US" sz="4000" b="1" dirty="0">
                <a:solidFill>
                  <a:schemeClr val="bg1"/>
                </a:solidFill>
                <a:latin typeface="+mn-lt"/>
              </a:rPr>
            </a:br>
            <a:r>
              <a:rPr lang="en-US" sz="4000" b="1" dirty="0">
                <a:solidFill>
                  <a:schemeClr val="bg1"/>
                </a:solidFill>
                <a:latin typeface="+mn-lt"/>
              </a:rPr>
              <a:t>short run production function</a:t>
            </a:r>
            <a:br>
              <a:rPr lang="en-US" sz="4000" b="1" dirty="0">
                <a:solidFill>
                  <a:schemeClr val="bg1"/>
                </a:solidFill>
                <a:latin typeface="+mn-lt"/>
              </a:rPr>
            </a:br>
            <a:br>
              <a:rPr lang="en-US" dirty="0"/>
            </a:br>
            <a:endParaRPr lang="en-US" dirty="0"/>
          </a:p>
        </p:txBody>
      </p:sp>
      <p:sp>
        <p:nvSpPr>
          <p:cNvPr id="3" name="Content Placeholder 2"/>
          <p:cNvSpPr>
            <a:spLocks noGrp="1"/>
          </p:cNvSpPr>
          <p:nvPr>
            <p:ph idx="1"/>
          </p:nvPr>
        </p:nvSpPr>
        <p:spPr>
          <a:xfrm>
            <a:off x="161925" y="1562100"/>
            <a:ext cx="9705975" cy="4614863"/>
          </a:xfrm>
        </p:spPr>
        <p:txBody>
          <a:bodyPr>
            <a:normAutofit/>
          </a:bodyPr>
          <a:lstStyle/>
          <a:p>
            <a:pPr marL="0" indent="0" algn="just">
              <a:buNone/>
            </a:pPr>
            <a:r>
              <a:rPr lang="en-US" b="1" dirty="0"/>
              <a:t>II-1- Definition</a:t>
            </a:r>
          </a:p>
          <a:p>
            <a:pPr algn="just"/>
            <a:r>
              <a:rPr lang="en-US" dirty="0"/>
              <a:t>This law is also called </a:t>
            </a:r>
            <a:r>
              <a:rPr lang="en-US" b="1" dirty="0">
                <a:solidFill>
                  <a:srgbClr val="FF0000"/>
                </a:solidFill>
              </a:rPr>
              <a:t>the law of Proportionality</a:t>
            </a:r>
            <a:r>
              <a:rPr lang="en-US" dirty="0"/>
              <a:t>.</a:t>
            </a:r>
          </a:p>
          <a:p>
            <a:pPr algn="just"/>
            <a:r>
              <a:rPr lang="en-US" dirty="0"/>
              <a:t>The law state that change in output due to the change in any one input by the same rate.</a:t>
            </a:r>
          </a:p>
          <a:p>
            <a:pPr algn="just"/>
            <a:r>
              <a:rPr lang="en-US" dirty="0"/>
              <a:t>Leftwitch: “</a:t>
            </a:r>
            <a:r>
              <a:rPr lang="en-US" b="1" i="1" dirty="0"/>
              <a:t>the law of variable proportion states that if the inputs of one resource is increased by equal increment per unit of time while the inputs of other resources are held constant, total output will increase, but beyond some point the resulting output increase will become smaller and smaller</a:t>
            </a:r>
            <a:r>
              <a:rPr lang="en-US" dirty="0"/>
              <a:t>”.</a:t>
            </a:r>
          </a:p>
        </p:txBody>
      </p:sp>
    </p:spTree>
    <p:extLst>
      <p:ext uri="{BB962C8B-B14F-4D97-AF65-F5344CB8AC3E}">
        <p14:creationId xmlns:p14="http://schemas.microsoft.com/office/powerpoint/2010/main" val="1594932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90B4B3-6230-4D14-A1C3-9B6DDA4C4BB7}"/>
              </a:ext>
            </a:extLst>
          </p:cNvPr>
          <p:cNvSpPr>
            <a:spLocks noGrp="1"/>
          </p:cNvSpPr>
          <p:nvPr>
            <p:ph type="title"/>
          </p:nvPr>
        </p:nvSpPr>
        <p:spPr>
          <a:xfrm>
            <a:off x="2503055" y="365126"/>
            <a:ext cx="7056582" cy="974148"/>
          </a:xfrm>
        </p:spPr>
        <p:txBody>
          <a:bodyPr>
            <a:normAutofit/>
          </a:bodyPr>
          <a:lstStyle/>
          <a:p>
            <a:pPr algn="ctr"/>
            <a:r>
              <a:rPr lang="en-US" sz="3200" b="1" dirty="0">
                <a:solidFill>
                  <a:schemeClr val="bg1"/>
                </a:solidFill>
                <a:latin typeface="+mn-lt"/>
              </a:rPr>
              <a:t>II- Law of variable proportion or short run production function</a:t>
            </a:r>
            <a:endParaRPr lang="fr-FR" sz="3200" dirty="0"/>
          </a:p>
        </p:txBody>
      </p:sp>
      <p:sp>
        <p:nvSpPr>
          <p:cNvPr id="4" name="Rectangle 1">
            <a:extLst>
              <a:ext uri="{FF2B5EF4-FFF2-40B4-BE49-F238E27FC236}">
                <a16:creationId xmlns:a16="http://schemas.microsoft.com/office/drawing/2014/main" id="{980A15DC-6E61-4C36-B1B4-0D6CB4133C4B}"/>
              </a:ext>
            </a:extLst>
          </p:cNvPr>
          <p:cNvSpPr>
            <a:spLocks noGrp="1" noChangeArrowheads="1"/>
          </p:cNvSpPr>
          <p:nvPr>
            <p:ph idx="1"/>
          </p:nvPr>
        </p:nvSpPr>
        <p:spPr bwMode="auto">
          <a:xfrm>
            <a:off x="161926" y="2585523"/>
            <a:ext cx="9715500" cy="2831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lang="en-US" sz="2400" i="0" dirty="0">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400" i="0" dirty="0">
                <a:effectLst/>
                <a:latin typeface="+mn-lt"/>
              </a:rPr>
              <a:t> 	</a:t>
            </a:r>
            <a:r>
              <a:rPr lang="en-US" sz="2600" b="1" i="1" dirty="0">
                <a:effectLst/>
                <a:latin typeface="+mn-lt"/>
              </a:rPr>
              <a:t>”The law of variable proportion states that if a variable quantity of one resource is applied to a fixed amount of other inputs, output per unit of variable input will increase but beyond some point the resulting increase will be less and less and with total output reaching a maximum before it finally begins to decline.”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400" b="1" i="0" u="none" strike="noStrike" cap="none" normalizeH="0" baseline="0" dirty="0">
                <a:ln>
                  <a:noFill/>
                </a:ln>
                <a:effectLst/>
                <a:latin typeface="+mn-lt"/>
                <a:cs typeface="Arial" panose="020B0604020202020204" pitchFamily="34" charset="0"/>
              </a:rPr>
              <a:t>	</a:t>
            </a:r>
            <a:endParaRPr kumimoji="0" lang="fr-FR" altLang="fr-FR" sz="2400" b="0" i="0"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1398282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6"/>
            <a:ext cx="7467600" cy="1016000"/>
          </a:xfrm>
        </p:spPr>
        <p:txBody>
          <a:bodyPr>
            <a:normAutofit/>
          </a:bodyPr>
          <a:lstStyle/>
          <a:p>
            <a:pPr algn="ctr"/>
            <a:r>
              <a:rPr lang="en-US" sz="3200" b="1" dirty="0">
                <a:solidFill>
                  <a:schemeClr val="bg1"/>
                </a:solidFill>
                <a:latin typeface="+mn-lt"/>
              </a:rPr>
              <a:t>II- Law of variable proportion or short run production function</a:t>
            </a:r>
            <a:endParaRPr lang="en-US" sz="3200" dirty="0">
              <a:latin typeface="+mn-lt"/>
            </a:endParaRPr>
          </a:p>
        </p:txBody>
      </p:sp>
      <p:sp>
        <p:nvSpPr>
          <p:cNvPr id="3" name="Content Placeholder 2"/>
          <p:cNvSpPr>
            <a:spLocks noGrp="1"/>
          </p:cNvSpPr>
          <p:nvPr>
            <p:ph idx="1"/>
          </p:nvPr>
        </p:nvSpPr>
        <p:spPr>
          <a:xfrm>
            <a:off x="133350" y="1825625"/>
            <a:ext cx="9810750" cy="4351338"/>
          </a:xfrm>
        </p:spPr>
        <p:txBody>
          <a:bodyPr>
            <a:normAutofit lnSpcReduction="10000"/>
          </a:bodyPr>
          <a:lstStyle/>
          <a:p>
            <a:pPr marL="0" indent="0">
              <a:buNone/>
            </a:pPr>
            <a:r>
              <a:rPr lang="en-US" sz="2800" b="1" dirty="0">
                <a:latin typeface="+mn-lt"/>
              </a:rPr>
              <a:t>II-2- Assumptions of the Law of variable proportion</a:t>
            </a:r>
            <a:endParaRPr lang="en-US" b="1" dirty="0"/>
          </a:p>
          <a:p>
            <a:r>
              <a:rPr lang="en-US" dirty="0"/>
              <a:t>The law is based on no change in the technology.</a:t>
            </a:r>
          </a:p>
          <a:p>
            <a:r>
              <a:rPr lang="en-US" dirty="0"/>
              <a:t>All units of the variable factor are </a:t>
            </a:r>
            <a:r>
              <a:rPr lang="en-US" b="1" dirty="0"/>
              <a:t>homogenous.</a:t>
            </a:r>
          </a:p>
          <a:p>
            <a:r>
              <a:rPr lang="en-US" dirty="0"/>
              <a:t>Only one factor is variable, others remaining constant.</a:t>
            </a:r>
          </a:p>
          <a:p>
            <a:pPr marL="0" indent="0">
              <a:buNone/>
            </a:pPr>
            <a:r>
              <a:rPr lang="en-US" dirty="0"/>
              <a:t>		Only applicable under </a:t>
            </a:r>
            <a:r>
              <a:rPr lang="en-US" b="1" dirty="0"/>
              <a:t>short run</a:t>
            </a:r>
            <a:r>
              <a:rPr lang="en-US" dirty="0"/>
              <a:t>.</a:t>
            </a:r>
          </a:p>
          <a:p>
            <a:pPr marL="0" indent="0">
              <a:buNone/>
            </a:pPr>
            <a:endParaRPr lang="en-US" dirty="0"/>
          </a:p>
          <a:p>
            <a:r>
              <a:rPr lang="en-US" dirty="0"/>
              <a:t>The products are measured in </a:t>
            </a:r>
            <a:r>
              <a:rPr lang="en-US" b="1" dirty="0"/>
              <a:t>physical units</a:t>
            </a:r>
            <a:r>
              <a:rPr lang="en-US" dirty="0"/>
              <a:t>. Example quintals, </a:t>
            </a:r>
            <a:r>
              <a:rPr lang="en-US" dirty="0" err="1"/>
              <a:t>tonnes</a:t>
            </a:r>
            <a:r>
              <a:rPr lang="en-US" dirty="0"/>
              <a:t> etc.</a:t>
            </a:r>
          </a:p>
          <a:p>
            <a:r>
              <a:rPr lang="en-US" dirty="0"/>
              <a:t>It is assumed that all variable factors are </a:t>
            </a:r>
            <a:r>
              <a:rPr lang="en-US" b="1" dirty="0"/>
              <a:t>equally efficient</a:t>
            </a:r>
            <a:r>
              <a:rPr lang="en-US" dirty="0"/>
              <a:t>.</a:t>
            </a:r>
          </a:p>
        </p:txBody>
      </p:sp>
      <p:sp>
        <p:nvSpPr>
          <p:cNvPr id="4" name="Flèche : droite 3">
            <a:extLst>
              <a:ext uri="{FF2B5EF4-FFF2-40B4-BE49-F238E27FC236}">
                <a16:creationId xmlns:a16="http://schemas.microsoft.com/office/drawing/2014/main" id="{803FA71E-B9C7-4BD9-BC1D-E34E73FD522B}"/>
              </a:ext>
            </a:extLst>
          </p:cNvPr>
          <p:cNvSpPr/>
          <p:nvPr/>
        </p:nvSpPr>
        <p:spPr>
          <a:xfrm>
            <a:off x="914400" y="387667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176288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7B57EC-7155-41FC-8504-A3E382ECDFBE}"/>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F1136012-3CDA-4ECC-B0DA-53846D095BDE}"/>
              </a:ext>
            </a:extLst>
          </p:cNvPr>
          <p:cNvSpPr>
            <a:spLocks noGrp="1"/>
          </p:cNvSpPr>
          <p:nvPr>
            <p:ph idx="1"/>
          </p:nvPr>
        </p:nvSpPr>
        <p:spPr>
          <a:xfrm>
            <a:off x="92364" y="1825625"/>
            <a:ext cx="9799781" cy="4351338"/>
          </a:xfrm>
        </p:spPr>
        <p:txBody>
          <a:bodyPr>
            <a:normAutofit/>
          </a:bodyPr>
          <a:lstStyle/>
          <a:p>
            <a:pPr marL="0" indent="0" algn="just">
              <a:buNone/>
            </a:pPr>
            <a:r>
              <a:rPr lang="en-US" sz="2800" b="1" dirty="0">
                <a:solidFill>
                  <a:srgbClr val="000000"/>
                </a:solidFill>
                <a:effectLst/>
                <a:ea typeface="Times New Roman" panose="02020603050405020304" pitchFamily="18" charset="0"/>
                <a:cs typeface="Times New Roman" panose="02020603050405020304" pitchFamily="18" charset="0"/>
              </a:rPr>
              <a:t>II-3- The Three Stages of the Law</a:t>
            </a:r>
          </a:p>
          <a:p>
            <a:pPr marL="0" indent="0" algn="just">
              <a:buNone/>
            </a:pPr>
            <a:endParaRPr lang="en-US" b="0" i="0" dirty="0">
              <a:solidFill>
                <a:srgbClr val="333333"/>
              </a:solidFill>
              <a:effectLst/>
            </a:endParaRPr>
          </a:p>
          <a:p>
            <a:pPr marL="0" indent="0" algn="just">
              <a:buNone/>
            </a:pPr>
            <a:r>
              <a:rPr lang="en-US" b="0" i="0" dirty="0">
                <a:effectLst/>
              </a:rPr>
              <a:t>The Law of Variable proportions has three stages, which are discussed below.</a:t>
            </a:r>
          </a:p>
          <a:p>
            <a:pPr marL="0" indent="0" algn="just">
              <a:buNone/>
            </a:pPr>
            <a:endParaRPr lang="en-US" b="0" i="0" dirty="0">
              <a:effectLst/>
            </a:endParaRPr>
          </a:p>
          <a:p>
            <a:pPr algn="just">
              <a:buFont typeface="+mj-lt"/>
              <a:buAutoNum type="arabicPeriod"/>
            </a:pPr>
            <a:r>
              <a:rPr lang="en-US" b="1" i="0" dirty="0">
                <a:effectLst/>
              </a:rPr>
              <a:t>First Stage </a:t>
            </a:r>
            <a:r>
              <a:rPr lang="en-US" b="0" i="0" dirty="0">
                <a:effectLst/>
              </a:rPr>
              <a:t>or </a:t>
            </a:r>
            <a:r>
              <a:rPr lang="en-US" b="0" i="0" dirty="0">
                <a:solidFill>
                  <a:srgbClr val="FF0000"/>
                </a:solidFill>
                <a:effectLst/>
              </a:rPr>
              <a:t>Stage of Increasing returns</a:t>
            </a:r>
            <a:r>
              <a:rPr lang="en-US" b="0" i="0" dirty="0">
                <a:effectLst/>
              </a:rPr>
              <a:t>: In this stage, the total product increases at an increasing rate. </a:t>
            </a:r>
          </a:p>
          <a:p>
            <a:pPr marL="0" indent="0" algn="just">
              <a:buNone/>
            </a:pPr>
            <a:r>
              <a:rPr lang="en-US" b="0" i="0" dirty="0">
                <a:effectLst/>
              </a:rPr>
              <a:t>This happens because the efficiency of the fixed factors increases with addition of variable inputs to the product.</a:t>
            </a:r>
          </a:p>
          <a:p>
            <a:endParaRPr lang="fr-FR" dirty="0"/>
          </a:p>
        </p:txBody>
      </p:sp>
    </p:spTree>
    <p:extLst>
      <p:ext uri="{BB962C8B-B14F-4D97-AF65-F5344CB8AC3E}">
        <p14:creationId xmlns:p14="http://schemas.microsoft.com/office/powerpoint/2010/main" val="3764635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8B76EF-BED6-4B32-BABD-7FA8E8E338AC}"/>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36437092-1737-4B57-8F9B-E5DDA2C376BB}"/>
              </a:ext>
            </a:extLst>
          </p:cNvPr>
          <p:cNvSpPr>
            <a:spLocks noGrp="1"/>
          </p:cNvSpPr>
          <p:nvPr>
            <p:ph idx="1"/>
          </p:nvPr>
        </p:nvSpPr>
        <p:spPr>
          <a:xfrm>
            <a:off x="83127" y="1825625"/>
            <a:ext cx="9864437" cy="4351338"/>
          </a:xfrm>
        </p:spPr>
        <p:txBody>
          <a:bodyPr/>
          <a:lstStyle/>
          <a:p>
            <a:pPr marL="0" indent="0" algn="just">
              <a:buNone/>
            </a:pPr>
            <a:r>
              <a:rPr lang="en-US" dirty="0"/>
              <a:t>2</a:t>
            </a:r>
            <a:r>
              <a:rPr lang="en-US" b="0" i="0" dirty="0">
                <a:effectLst/>
              </a:rPr>
              <a:t>- </a:t>
            </a:r>
            <a:r>
              <a:rPr lang="en-US" b="1" i="0" dirty="0">
                <a:effectLst/>
              </a:rPr>
              <a:t>Second Stage </a:t>
            </a:r>
            <a:r>
              <a:rPr lang="en-US" b="0" i="0" dirty="0">
                <a:effectLst/>
              </a:rPr>
              <a:t>or Stage of Diminishing Returns: In this stage, the total product increases at a diminishing rate until it reaches the maximum point. The marginal and average product are positive but diminishing gradually.</a:t>
            </a:r>
          </a:p>
          <a:p>
            <a:pPr marL="0" indent="0" algn="just">
              <a:buNone/>
            </a:pPr>
            <a:endParaRPr lang="en-US" b="0" i="0" dirty="0">
              <a:effectLst/>
            </a:endParaRPr>
          </a:p>
          <a:p>
            <a:pPr marL="0" indent="0" algn="just">
              <a:buNone/>
            </a:pPr>
            <a:r>
              <a:rPr lang="en-US" dirty="0"/>
              <a:t>3- </a:t>
            </a:r>
            <a:r>
              <a:rPr lang="en-US" b="1" i="0" dirty="0">
                <a:effectLst/>
              </a:rPr>
              <a:t>Third Stage </a:t>
            </a:r>
            <a:r>
              <a:rPr lang="en-US" b="0" i="0" dirty="0">
                <a:effectLst/>
              </a:rPr>
              <a:t>or Stage of Negative Returns: In this stage, the total product declines and the marginal product becomes negative.</a:t>
            </a:r>
          </a:p>
          <a:p>
            <a:endParaRPr lang="fr-FR" dirty="0"/>
          </a:p>
        </p:txBody>
      </p:sp>
    </p:spTree>
    <p:extLst>
      <p:ext uri="{BB962C8B-B14F-4D97-AF65-F5344CB8AC3E}">
        <p14:creationId xmlns:p14="http://schemas.microsoft.com/office/powerpoint/2010/main" val="36206538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4F3D1E-79BA-4042-A849-1DEE703A5E89}"/>
              </a:ext>
            </a:extLst>
          </p:cNvPr>
          <p:cNvSpPr>
            <a:spLocks noGrp="1"/>
          </p:cNvSpPr>
          <p:nvPr>
            <p:ph type="title"/>
          </p:nvPr>
        </p:nvSpPr>
        <p:spPr>
          <a:xfrm>
            <a:off x="2290618" y="365126"/>
            <a:ext cx="7324437" cy="901700"/>
          </a:xfrm>
        </p:spPr>
        <p:txBody>
          <a:bodyPr>
            <a:normAutofit fontScale="90000"/>
          </a:bodyPr>
          <a:lstStyle/>
          <a:p>
            <a:pPr algn="ctr"/>
            <a:r>
              <a:rPr lang="en-US" sz="3200" b="1" dirty="0">
                <a:solidFill>
                  <a:schemeClr val="bg1"/>
                </a:solidFill>
                <a:latin typeface="+mn-lt"/>
              </a:rPr>
              <a:t>II- Law of variable proportion or short run production function</a:t>
            </a:r>
            <a:endParaRPr lang="fr-FR" sz="3200" dirty="0"/>
          </a:p>
        </p:txBody>
      </p:sp>
      <p:sp>
        <p:nvSpPr>
          <p:cNvPr id="6" name="Espace réservé du contenu 2">
            <a:extLst>
              <a:ext uri="{FF2B5EF4-FFF2-40B4-BE49-F238E27FC236}">
                <a16:creationId xmlns:a16="http://schemas.microsoft.com/office/drawing/2014/main" id="{3B4C58C0-6C8E-40D5-A6A9-E5F84A1690D2}"/>
              </a:ext>
            </a:extLst>
          </p:cNvPr>
          <p:cNvSpPr txBox="1">
            <a:spLocks/>
          </p:cNvSpPr>
          <p:nvPr/>
        </p:nvSpPr>
        <p:spPr>
          <a:xfrm>
            <a:off x="95250" y="2408270"/>
            <a:ext cx="10515600" cy="4525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fr-FR" dirty="0"/>
          </a:p>
        </p:txBody>
      </p:sp>
      <p:pic>
        <p:nvPicPr>
          <p:cNvPr id="7" name="Picture 2" descr="Three Stages of Law of Production Function">
            <a:extLst>
              <a:ext uri="{FF2B5EF4-FFF2-40B4-BE49-F238E27FC236}">
                <a16:creationId xmlns:a16="http://schemas.microsoft.com/office/drawing/2014/main" id="{FEDEA00E-A6D3-45C0-9FDF-A1AAD52DB3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625600"/>
            <a:ext cx="8105775" cy="52705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Graphical Presentation of Variable Factor of Production">
            <a:extLst>
              <a:ext uri="{FF2B5EF4-FFF2-40B4-BE49-F238E27FC236}">
                <a16:creationId xmlns:a16="http://schemas.microsoft.com/office/drawing/2014/main" id="{EE4B953C-BB74-403E-95B9-725F051ED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1975" y="1266825"/>
            <a:ext cx="4029075" cy="559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145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1B1E7F-EA2E-4936-8BA8-4C3D829EC164}"/>
              </a:ext>
            </a:extLst>
          </p:cNvPr>
          <p:cNvSpPr>
            <a:spLocks noGrp="1"/>
          </p:cNvSpPr>
          <p:nvPr>
            <p:ph type="title"/>
          </p:nvPr>
        </p:nvSpPr>
        <p:spPr>
          <a:xfrm>
            <a:off x="2327564" y="365126"/>
            <a:ext cx="6890327" cy="891020"/>
          </a:xfrm>
        </p:spPr>
        <p:txBody>
          <a:bodyPr>
            <a:normAutofit fontScale="90000"/>
          </a:bodyPr>
          <a:lstStyle/>
          <a:p>
            <a:pPr algn="ctr"/>
            <a:r>
              <a:rPr lang="en-US" sz="3200" b="1" dirty="0">
                <a:solidFill>
                  <a:schemeClr val="bg1"/>
                </a:solidFill>
                <a:latin typeface="+mn-lt"/>
              </a:rPr>
              <a:t>II- Law of variable proportion or short run production function</a:t>
            </a:r>
            <a:endParaRPr lang="fr-FR" sz="3200" dirty="0"/>
          </a:p>
        </p:txBody>
      </p:sp>
      <p:sp>
        <p:nvSpPr>
          <p:cNvPr id="3" name="Espace réservé du contenu 2">
            <a:extLst>
              <a:ext uri="{FF2B5EF4-FFF2-40B4-BE49-F238E27FC236}">
                <a16:creationId xmlns:a16="http://schemas.microsoft.com/office/drawing/2014/main" id="{66AE6A22-B42A-466D-BBEE-442CD808459F}"/>
              </a:ext>
            </a:extLst>
          </p:cNvPr>
          <p:cNvSpPr>
            <a:spLocks noGrp="1"/>
          </p:cNvSpPr>
          <p:nvPr>
            <p:ph idx="1"/>
          </p:nvPr>
        </p:nvSpPr>
        <p:spPr>
          <a:xfrm>
            <a:off x="147782" y="1690688"/>
            <a:ext cx="11206018" cy="4486275"/>
          </a:xfrm>
        </p:spPr>
        <p:txBody>
          <a:bodyPr/>
          <a:lstStyle/>
          <a:p>
            <a:pPr marL="0" indent="0">
              <a:buNone/>
            </a:pPr>
            <a:r>
              <a:rPr lang="fr-FR" dirty="0"/>
              <a:t>Example:</a:t>
            </a:r>
          </a:p>
          <a:p>
            <a:pPr marL="0" indent="0">
              <a:buNone/>
            </a:pPr>
            <a:endParaRPr lang="fr-FR" dirty="0"/>
          </a:p>
          <a:p>
            <a:pPr marL="0" indent="0">
              <a:buNone/>
            </a:pPr>
            <a:endParaRPr lang="fr-FR" dirty="0"/>
          </a:p>
        </p:txBody>
      </p:sp>
      <p:pic>
        <p:nvPicPr>
          <p:cNvPr id="4" name="Espace réservé du contenu 6">
            <a:extLst>
              <a:ext uri="{FF2B5EF4-FFF2-40B4-BE49-F238E27FC236}">
                <a16:creationId xmlns:a16="http://schemas.microsoft.com/office/drawing/2014/main" id="{04B9AA73-22E2-4F88-A0C5-98570C0252B2}"/>
              </a:ext>
            </a:extLst>
          </p:cNvPr>
          <p:cNvPicPr>
            <a:picLocks noChangeAspect="1"/>
          </p:cNvPicPr>
          <p:nvPr/>
        </p:nvPicPr>
        <p:blipFill>
          <a:blip r:embed="rId2"/>
          <a:stretch>
            <a:fillRect/>
          </a:stretch>
        </p:blipFill>
        <p:spPr>
          <a:xfrm>
            <a:off x="147782" y="2201336"/>
            <a:ext cx="9799781" cy="4116335"/>
          </a:xfrm>
          <a:prstGeom prst="rect">
            <a:avLst/>
          </a:prstGeom>
        </p:spPr>
      </p:pic>
    </p:spTree>
    <p:extLst>
      <p:ext uri="{BB962C8B-B14F-4D97-AF65-F5344CB8AC3E}">
        <p14:creationId xmlns:p14="http://schemas.microsoft.com/office/powerpoint/2010/main" val="892500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sz="2400" dirty="0">
              <a:latin typeface="+mn-lt"/>
            </a:endParaRPr>
          </a:p>
        </p:txBody>
      </p:sp>
      <p:pic>
        <p:nvPicPr>
          <p:cNvPr id="1026" name="Picture 2" descr="Law of Variable Proportion: Detailed Explanation - Leverage Edu">
            <a:extLst>
              <a:ext uri="{FF2B5EF4-FFF2-40B4-BE49-F238E27FC236}">
                <a16:creationId xmlns:a16="http://schemas.microsoft.com/office/drawing/2014/main" id="{861318EB-E044-43E3-A4D4-B2960E3F25D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0"/>
            <a:ext cx="9667875" cy="5572125"/>
          </a:xfrm>
          <a:prstGeom prst="rect">
            <a:avLst/>
          </a:prstGeom>
          <a:noFill/>
          <a:extLst>
            <a:ext uri="{909E8E84-426E-40DD-AFC4-6F175D3DCCD1}">
              <a14:hiddenFill xmlns:a14="http://schemas.microsoft.com/office/drawing/2010/main">
                <a:solidFill>
                  <a:srgbClr val="FFFFFF"/>
                </a:solidFill>
              </a14:hiddenFill>
            </a:ext>
          </a:extLst>
        </p:spPr>
      </p:pic>
      <p:sp>
        <p:nvSpPr>
          <p:cNvPr id="11" name="ZoneTexte 10">
            <a:extLst>
              <a:ext uri="{FF2B5EF4-FFF2-40B4-BE49-F238E27FC236}">
                <a16:creationId xmlns:a16="http://schemas.microsoft.com/office/drawing/2014/main" id="{D1BB290C-B96D-4D50-930B-373BB180A7A3}"/>
              </a:ext>
            </a:extLst>
          </p:cNvPr>
          <p:cNvSpPr txBox="1"/>
          <p:nvPr/>
        </p:nvSpPr>
        <p:spPr>
          <a:xfrm>
            <a:off x="1743075" y="5614084"/>
            <a:ext cx="6096000" cy="830997"/>
          </a:xfrm>
          <a:prstGeom prst="rect">
            <a:avLst/>
          </a:prstGeom>
          <a:noFill/>
        </p:spPr>
        <p:txBody>
          <a:bodyPr wrap="square">
            <a:spAutoFit/>
          </a:bodyPr>
          <a:lstStyle/>
          <a:p>
            <a:r>
              <a:rPr lang="en-US" sz="2400" b="1" dirty="0">
                <a:latin typeface="+mn-lt"/>
              </a:rPr>
              <a:t>Graph: Diagrammatic representation- Law of variable proportion</a:t>
            </a:r>
            <a:endParaRPr lang="fr-FR" sz="2400" b="1" dirty="0"/>
          </a:p>
        </p:txBody>
      </p:sp>
    </p:spTree>
    <p:extLst>
      <p:ext uri="{BB962C8B-B14F-4D97-AF65-F5344CB8AC3E}">
        <p14:creationId xmlns:p14="http://schemas.microsoft.com/office/powerpoint/2010/main" val="562847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DA3D65-2D4E-4985-8103-7C4067BCF48D}"/>
              </a:ext>
            </a:extLst>
          </p:cNvPr>
          <p:cNvSpPr>
            <a:spLocks noGrp="1"/>
          </p:cNvSpPr>
          <p:nvPr>
            <p:ph type="title"/>
          </p:nvPr>
        </p:nvSpPr>
        <p:spPr>
          <a:xfrm>
            <a:off x="2410691" y="365125"/>
            <a:ext cx="7398328" cy="964911"/>
          </a:xfrm>
        </p:spPr>
        <p:txBody>
          <a:bodyPr>
            <a:normAutofit fontScale="90000"/>
          </a:bodyPr>
          <a:lstStyle/>
          <a:p>
            <a:pPr algn="ctr"/>
            <a:r>
              <a:rPr lang="en-US" sz="3200" b="1" dirty="0">
                <a:solidFill>
                  <a:schemeClr val="bg1"/>
                </a:solidFill>
                <a:latin typeface="+mn-lt"/>
              </a:rPr>
              <a:t>II- Law of variable proportion or short run production function</a:t>
            </a:r>
            <a:endParaRPr lang="fr-FR" sz="3200" dirty="0"/>
          </a:p>
        </p:txBody>
      </p:sp>
      <p:sp>
        <p:nvSpPr>
          <p:cNvPr id="3" name="Espace réservé du contenu 2">
            <a:extLst>
              <a:ext uri="{FF2B5EF4-FFF2-40B4-BE49-F238E27FC236}">
                <a16:creationId xmlns:a16="http://schemas.microsoft.com/office/drawing/2014/main" id="{5CB6D535-0863-41D7-AB44-E2698C64E73D}"/>
              </a:ext>
            </a:extLst>
          </p:cNvPr>
          <p:cNvSpPr>
            <a:spLocks noGrp="1"/>
          </p:cNvSpPr>
          <p:nvPr>
            <p:ph idx="1"/>
          </p:nvPr>
        </p:nvSpPr>
        <p:spPr>
          <a:xfrm>
            <a:off x="180975" y="1825625"/>
            <a:ext cx="9782175" cy="4351338"/>
          </a:xfrm>
        </p:spPr>
        <p:txBody>
          <a:bodyPr/>
          <a:lstStyle/>
          <a:p>
            <a:pPr marL="0" indent="0">
              <a:buNone/>
            </a:pPr>
            <a:r>
              <a:rPr lang="fr-FR" sz="2600" b="1" dirty="0"/>
              <a:t>III-4- </a:t>
            </a:r>
            <a:r>
              <a:rPr lang="en-US" sz="2600" b="1" dirty="0">
                <a:solidFill>
                  <a:srgbClr val="000000"/>
                </a:solidFill>
                <a:effectLst/>
              </a:rPr>
              <a:t>Applicability of the Law of Variable Proportions:</a:t>
            </a:r>
          </a:p>
          <a:p>
            <a:r>
              <a:rPr lang="en-US" sz="2600" b="0" i="0" dirty="0">
                <a:effectLst/>
              </a:rPr>
              <a:t>The law of variable proportions is universal as it applies to all fields of production. </a:t>
            </a:r>
          </a:p>
          <a:p>
            <a:endParaRPr lang="en-US" sz="2600" dirty="0"/>
          </a:p>
          <a:p>
            <a:r>
              <a:rPr lang="en-US" sz="2600" b="0" i="0" dirty="0">
                <a:effectLst/>
              </a:rPr>
              <a:t>This law applies to any field of production where some factors are fixed and others are variable.</a:t>
            </a:r>
          </a:p>
          <a:p>
            <a:endParaRPr lang="en-US" sz="2600" dirty="0"/>
          </a:p>
          <a:p>
            <a:r>
              <a:rPr lang="en-US" sz="2600" b="0" i="0" dirty="0">
                <a:effectLst/>
              </a:rPr>
              <a:t> That is why it is called the law of universal application.</a:t>
            </a:r>
            <a:endParaRPr lang="fr-FR" dirty="0"/>
          </a:p>
        </p:txBody>
      </p:sp>
    </p:spTree>
    <p:extLst>
      <p:ext uri="{BB962C8B-B14F-4D97-AF65-F5344CB8AC3E}">
        <p14:creationId xmlns:p14="http://schemas.microsoft.com/office/powerpoint/2010/main" val="3796006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5F12FF-FB2D-4E79-BA37-C481F86AC9FF}"/>
              </a:ext>
            </a:extLst>
          </p:cNvPr>
          <p:cNvSpPr>
            <a:spLocks noGrp="1"/>
          </p:cNvSpPr>
          <p:nvPr>
            <p:ph type="title"/>
          </p:nvPr>
        </p:nvSpPr>
        <p:spPr>
          <a:xfrm>
            <a:off x="2355273" y="365125"/>
            <a:ext cx="7352146" cy="1066511"/>
          </a:xfrm>
        </p:spPr>
        <p:txBody>
          <a:bodyPr>
            <a:normAutofit/>
          </a:bodyPr>
          <a:lstStyle/>
          <a:p>
            <a:pPr algn="ctr"/>
            <a:r>
              <a:rPr lang="en-US" sz="3200" b="1" dirty="0">
                <a:solidFill>
                  <a:schemeClr val="bg1"/>
                </a:solidFill>
                <a:latin typeface="+mn-lt"/>
              </a:rPr>
              <a:t>II- Law of variable proportion or short run production function</a:t>
            </a:r>
            <a:endParaRPr lang="fr-FR" sz="3200" dirty="0"/>
          </a:p>
        </p:txBody>
      </p:sp>
      <p:sp>
        <p:nvSpPr>
          <p:cNvPr id="3" name="Espace réservé du contenu 2">
            <a:extLst>
              <a:ext uri="{FF2B5EF4-FFF2-40B4-BE49-F238E27FC236}">
                <a16:creationId xmlns:a16="http://schemas.microsoft.com/office/drawing/2014/main" id="{8760194B-5D0C-457E-8CCA-6CDA19A2682C}"/>
              </a:ext>
            </a:extLst>
          </p:cNvPr>
          <p:cNvSpPr>
            <a:spLocks noGrp="1"/>
          </p:cNvSpPr>
          <p:nvPr>
            <p:ph idx="1"/>
          </p:nvPr>
        </p:nvSpPr>
        <p:spPr>
          <a:xfrm>
            <a:off x="230910" y="1838035"/>
            <a:ext cx="9652000" cy="4338927"/>
          </a:xfrm>
        </p:spPr>
        <p:txBody>
          <a:bodyPr/>
          <a:lstStyle/>
          <a:p>
            <a:endParaRPr lang="en-US" sz="2800" b="0" i="0" dirty="0">
              <a:solidFill>
                <a:srgbClr val="424142"/>
              </a:solidFill>
              <a:effectLst/>
            </a:endParaRPr>
          </a:p>
          <a:p>
            <a:r>
              <a:rPr lang="en-US" sz="2800" b="0" i="0" dirty="0">
                <a:effectLst/>
              </a:rPr>
              <a:t>The main cause of application of this law is the fixity of any one factor.</a:t>
            </a:r>
          </a:p>
          <a:p>
            <a:r>
              <a:rPr lang="en-US" sz="2800" b="0" i="0" dirty="0">
                <a:effectLst/>
              </a:rPr>
              <a:t> Land, mines, fisheries, and house building etc. are not the only examples of fixed factors. </a:t>
            </a:r>
          </a:p>
          <a:p>
            <a:r>
              <a:rPr lang="en-US" sz="2800" b="0" i="0" dirty="0">
                <a:effectLst/>
              </a:rPr>
              <a:t>Machines, raw materials may also become fixed in the short period. </a:t>
            </a:r>
          </a:p>
          <a:p>
            <a:r>
              <a:rPr lang="en-US" sz="2800" b="0" i="0" dirty="0">
                <a:effectLst/>
              </a:rPr>
              <a:t>Therefore, this law holds good in all activities of production etc. agriculture, mining, manufacturing industries.</a:t>
            </a:r>
            <a:endParaRPr lang="en-US" sz="2800" b="1" dirty="0">
              <a:effectLst/>
            </a:endParaRPr>
          </a:p>
          <a:p>
            <a:endParaRPr lang="fr-FR" dirty="0"/>
          </a:p>
        </p:txBody>
      </p:sp>
    </p:spTree>
    <p:extLst>
      <p:ext uri="{BB962C8B-B14F-4D97-AF65-F5344CB8AC3E}">
        <p14:creationId xmlns:p14="http://schemas.microsoft.com/office/powerpoint/2010/main" val="28862700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EFAFA3-BBBA-4584-ABC6-664DFB3379B7}"/>
              </a:ext>
            </a:extLst>
          </p:cNvPr>
          <p:cNvSpPr>
            <a:spLocks noGrp="1"/>
          </p:cNvSpPr>
          <p:nvPr>
            <p:ph type="title"/>
          </p:nvPr>
        </p:nvSpPr>
        <p:spPr>
          <a:xfrm>
            <a:off x="1985818" y="438150"/>
            <a:ext cx="7564582" cy="938068"/>
          </a:xfrm>
        </p:spPr>
        <p:txBody>
          <a:bodyPr>
            <a:normAutofit fontScale="90000"/>
          </a:bodyPr>
          <a:lstStyle/>
          <a:p>
            <a:pPr algn="ctr"/>
            <a:r>
              <a:rPr lang="en-US" sz="3200" b="1" dirty="0">
                <a:solidFill>
                  <a:schemeClr val="bg1"/>
                </a:solidFill>
                <a:latin typeface="+mn-lt"/>
              </a:rPr>
              <a:t>II- Law of variable proportion or short run production function</a:t>
            </a:r>
            <a:endParaRPr lang="fr-FR" sz="3200" dirty="0"/>
          </a:p>
        </p:txBody>
      </p:sp>
      <p:sp>
        <p:nvSpPr>
          <p:cNvPr id="3" name="Espace réservé du contenu 2">
            <a:extLst>
              <a:ext uri="{FF2B5EF4-FFF2-40B4-BE49-F238E27FC236}">
                <a16:creationId xmlns:a16="http://schemas.microsoft.com/office/drawing/2014/main" id="{EB0D0B9C-2170-4CBA-BBBE-5161E0ADCB4A}"/>
              </a:ext>
            </a:extLst>
          </p:cNvPr>
          <p:cNvSpPr>
            <a:spLocks noGrp="1"/>
          </p:cNvSpPr>
          <p:nvPr>
            <p:ph idx="1"/>
          </p:nvPr>
        </p:nvSpPr>
        <p:spPr>
          <a:xfrm>
            <a:off x="190500" y="1628775"/>
            <a:ext cx="9715500" cy="4791075"/>
          </a:xfrm>
        </p:spPr>
        <p:txBody>
          <a:bodyPr>
            <a:noAutofit/>
          </a:bodyPr>
          <a:lstStyle/>
          <a:p>
            <a:r>
              <a:rPr lang="fr-FR" sz="2400" b="1" dirty="0">
                <a:solidFill>
                  <a:srgbClr val="000000"/>
                </a:solidFill>
                <a:effectLst/>
              </a:rPr>
              <a:t>Application to Agriculture</a:t>
            </a:r>
          </a:p>
          <a:p>
            <a:pPr marL="0" indent="0" algn="just">
              <a:buNone/>
            </a:pPr>
            <a:r>
              <a:rPr lang="en-US" sz="2400" b="0" i="0" dirty="0">
                <a:effectLst/>
              </a:rPr>
              <a:t>With a view of raising agricultural production, </a:t>
            </a:r>
            <a:r>
              <a:rPr lang="en-US" sz="2400" b="0" i="0" dirty="0" err="1">
                <a:effectLst/>
              </a:rPr>
              <a:t>labour</a:t>
            </a:r>
            <a:r>
              <a:rPr lang="en-US" sz="2400" b="0" i="0" dirty="0">
                <a:effectLst/>
              </a:rPr>
              <a:t> and capital can be increased to any extent but not the land, being fixed factor. Thus when more and more units of variable factors like </a:t>
            </a:r>
            <a:r>
              <a:rPr lang="en-US" sz="2400" b="0" i="0" dirty="0" err="1">
                <a:effectLst/>
              </a:rPr>
              <a:t>labour</a:t>
            </a:r>
            <a:r>
              <a:rPr lang="en-US" sz="2400" b="0" i="0" dirty="0">
                <a:effectLst/>
              </a:rPr>
              <a:t> and capital are applied to a fixed factor then their marginal product starts to diminish and this law becomes operative.</a:t>
            </a:r>
            <a:endParaRPr lang="fr-FR" sz="2400" b="1" dirty="0">
              <a:effectLst/>
            </a:endParaRPr>
          </a:p>
          <a:p>
            <a:pPr algn="just"/>
            <a:r>
              <a:rPr lang="fr-FR" sz="2400" b="1" dirty="0">
                <a:effectLst/>
              </a:rPr>
              <a:t>Application to Industries</a:t>
            </a:r>
          </a:p>
          <a:p>
            <a:pPr marL="0" indent="0" algn="just">
              <a:buNone/>
            </a:pPr>
            <a:r>
              <a:rPr lang="en-US" sz="2400" b="0" i="0" dirty="0">
                <a:effectLst/>
              </a:rPr>
              <a:t>In order to increase production of manufactured goods, factors of production has to be increased. It can be increased as desired for a long period, being variable factors. </a:t>
            </a:r>
          </a:p>
          <a:p>
            <a:pPr marL="0" indent="0" algn="just">
              <a:buNone/>
            </a:pPr>
            <a:r>
              <a:rPr lang="en-US" sz="2400" b="0" i="0" dirty="0">
                <a:effectLst/>
              </a:rPr>
              <a:t>Thus, law of increasing returns operates in industries for a long period. But, this situation arises when additional units of </a:t>
            </a:r>
            <a:r>
              <a:rPr lang="en-US" sz="2400" b="0" i="0" dirty="0" err="1">
                <a:effectLst/>
              </a:rPr>
              <a:t>labour</a:t>
            </a:r>
            <a:r>
              <a:rPr lang="en-US" sz="2400" b="0" i="0" dirty="0">
                <a:effectLst/>
              </a:rPr>
              <a:t>, capital and enterprise are of inferior quality or are available at higher cost.</a:t>
            </a:r>
            <a:endParaRPr lang="fr-FR" sz="2400" dirty="0"/>
          </a:p>
        </p:txBody>
      </p:sp>
    </p:spTree>
    <p:extLst>
      <p:ext uri="{BB962C8B-B14F-4D97-AF65-F5344CB8AC3E}">
        <p14:creationId xmlns:p14="http://schemas.microsoft.com/office/powerpoint/2010/main" val="18111670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Production Function(Economics) - PowerPoint Slides">
            <a:extLst>
              <a:ext uri="{FF2B5EF4-FFF2-40B4-BE49-F238E27FC236}">
                <a16:creationId xmlns:a16="http://schemas.microsoft.com/office/drawing/2014/main" id="{7DCF97A1-3FD5-4DA6-B476-D730E1CB453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Tree>
    <p:extLst>
      <p:ext uri="{BB962C8B-B14F-4D97-AF65-F5344CB8AC3E}">
        <p14:creationId xmlns:p14="http://schemas.microsoft.com/office/powerpoint/2010/main" val="6589466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What is the production function in economics? - Market Business News">
            <a:extLst>
              <a:ext uri="{FF2B5EF4-FFF2-40B4-BE49-F238E27FC236}">
                <a16:creationId xmlns:a16="http://schemas.microsoft.com/office/drawing/2014/main" id="{CAC5ED14-6D1A-4701-A44F-3F1C669B7BC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947563" cy="67517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Learn About the Production Function in Economics">
            <a:extLst>
              <a:ext uri="{FF2B5EF4-FFF2-40B4-BE49-F238E27FC236}">
                <a16:creationId xmlns:a16="http://schemas.microsoft.com/office/drawing/2014/main" id="{2EBB9077-252E-4C89-9E5F-9FB2021D34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2218" y="2628900"/>
            <a:ext cx="2179781"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5967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E942C4-9215-4835-93F9-2696FC699A6C}"/>
              </a:ext>
            </a:extLst>
          </p:cNvPr>
          <p:cNvSpPr>
            <a:spLocks noGrp="1"/>
          </p:cNvSpPr>
          <p:nvPr>
            <p:ph type="title"/>
          </p:nvPr>
        </p:nvSpPr>
        <p:spPr/>
        <p:txBody>
          <a:bodyPr/>
          <a:lstStyle/>
          <a:p>
            <a:endParaRPr lang="fr-FR" dirty="0"/>
          </a:p>
        </p:txBody>
      </p:sp>
      <p:pic>
        <p:nvPicPr>
          <p:cNvPr id="7" name="Espace réservé du contenu 6">
            <a:extLst>
              <a:ext uri="{FF2B5EF4-FFF2-40B4-BE49-F238E27FC236}">
                <a16:creationId xmlns:a16="http://schemas.microsoft.com/office/drawing/2014/main" id="{31D58738-30BE-41D8-862F-AF0C8807EE29}"/>
              </a:ext>
            </a:extLst>
          </p:cNvPr>
          <p:cNvPicPr>
            <a:picLocks noGrp="1" noChangeAspect="1"/>
          </p:cNvPicPr>
          <p:nvPr>
            <p:ph sz="half" idx="2"/>
          </p:nvPr>
        </p:nvPicPr>
        <p:blipFill>
          <a:blip r:embed="rId2"/>
          <a:stretch>
            <a:fillRect/>
          </a:stretch>
        </p:blipFill>
        <p:spPr>
          <a:xfrm>
            <a:off x="0" y="1796028"/>
            <a:ext cx="5227782" cy="4696847"/>
          </a:xfrm>
        </p:spPr>
      </p:pic>
      <p:pic>
        <p:nvPicPr>
          <p:cNvPr id="8" name="Espace réservé du contenu 7">
            <a:extLst>
              <a:ext uri="{FF2B5EF4-FFF2-40B4-BE49-F238E27FC236}">
                <a16:creationId xmlns:a16="http://schemas.microsoft.com/office/drawing/2014/main" id="{1D36D2C1-69AF-4116-A3D4-1100FB42BCC9}"/>
              </a:ext>
            </a:extLst>
          </p:cNvPr>
          <p:cNvPicPr>
            <a:picLocks noGrp="1" noChangeAspect="1"/>
          </p:cNvPicPr>
          <p:nvPr>
            <p:ph sz="quarter" idx="4"/>
          </p:nvPr>
        </p:nvPicPr>
        <p:blipFill>
          <a:blip r:embed="rId3"/>
          <a:stretch>
            <a:fillRect/>
          </a:stretch>
        </p:blipFill>
        <p:spPr>
          <a:xfrm>
            <a:off x="5785082" y="1796028"/>
            <a:ext cx="6406918" cy="4493936"/>
          </a:xfrm>
          <a:prstGeom prst="rect">
            <a:avLst/>
          </a:prstGeom>
        </p:spPr>
      </p:pic>
    </p:spTree>
    <p:extLst>
      <p:ext uri="{BB962C8B-B14F-4D97-AF65-F5344CB8AC3E}">
        <p14:creationId xmlns:p14="http://schemas.microsoft.com/office/powerpoint/2010/main" val="2379661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E9E9750B-1AA0-440F-8803-0B690A08E7E7}"/>
              </a:ext>
            </a:extLst>
          </p:cNvPr>
          <p:cNvPicPr>
            <a:picLocks noGrp="1" noChangeAspect="1"/>
          </p:cNvPicPr>
          <p:nvPr>
            <p:ph idx="1"/>
          </p:nvPr>
        </p:nvPicPr>
        <p:blipFill>
          <a:blip r:embed="rId2"/>
          <a:stretch>
            <a:fillRect/>
          </a:stretch>
        </p:blipFill>
        <p:spPr>
          <a:xfrm>
            <a:off x="1" y="0"/>
            <a:ext cx="12192000" cy="6770255"/>
          </a:xfrm>
        </p:spPr>
      </p:pic>
    </p:spTree>
    <p:extLst>
      <p:ext uri="{BB962C8B-B14F-4D97-AF65-F5344CB8AC3E}">
        <p14:creationId xmlns:p14="http://schemas.microsoft.com/office/powerpoint/2010/main" val="23429703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E74D267-7D79-4968-ADE5-D68621818744}"/>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8690017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2372</TotalTime>
  <Words>1832</Words>
  <Application>Microsoft Office PowerPoint</Application>
  <PresentationFormat>Grand écran</PresentationFormat>
  <Paragraphs>149</Paragraphs>
  <Slides>40</Slides>
  <Notes>3</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40</vt:i4>
      </vt:variant>
    </vt:vector>
  </HeadingPairs>
  <TitlesOfParts>
    <vt:vector size="46" baseType="lpstr">
      <vt:lpstr>Arial</vt:lpstr>
      <vt:lpstr>Calibri</vt:lpstr>
      <vt:lpstr>Calibri Light</vt:lpstr>
      <vt:lpstr>Georgia</vt:lpstr>
      <vt:lpstr>Tajawal Medium</vt:lpstr>
      <vt:lpstr>Thème Office</vt:lpstr>
      <vt:lpstr>Présentation PowerPoint</vt:lpstr>
      <vt:lpstr>Syllabus</vt:lpstr>
      <vt:lpstr>I- The  Production Function in Short and Long Run </vt:lpstr>
      <vt:lpstr>I- The  Production Function in Short and Long Run </vt:lpstr>
      <vt:lpstr>I- The  Production Function in Short and Long Run </vt:lpstr>
      <vt:lpstr>I- The  Production Function in Short and Long Run</vt:lpstr>
      <vt:lpstr>I- The  Production Function in Short and Long Run  (LABOR)</vt:lpstr>
      <vt:lpstr>I- PRODUCTION WITH ONE VARIABLE INPUT (LABOUR)</vt:lpstr>
      <vt:lpstr>I- PRODUCTION WITH ONE VARIABLE INPUT (LABOUR)</vt:lpstr>
      <vt:lpstr>I- PRODUCTION WITH ONE VARIABLE INPUT (LABOUR)</vt:lpstr>
      <vt:lpstr>I- PRODUCTION WITH ONE VARIABLE INPUT (LABOUR)</vt:lpstr>
      <vt:lpstr>I- PRODUCTION WITH ONE  VARIABLE INPUT (LABOUR)</vt:lpstr>
      <vt:lpstr>Présentation PowerPoint</vt:lpstr>
      <vt:lpstr>I- Production with one variable input (Labour) </vt:lpstr>
      <vt:lpstr>Présentation PowerPoint</vt:lpstr>
      <vt:lpstr>I- Production with one variable input (Labour)</vt:lpstr>
      <vt:lpstr>I- Production with one variable input (Labour)</vt:lpstr>
      <vt:lpstr>II- Production Functions with Two Variable Factors and the Isoquants </vt:lpstr>
      <vt:lpstr>II- Production Functions with Two Variable Factors and the Isoquants</vt:lpstr>
      <vt:lpstr>II- Production Functions with Two Variable Factors and the Isoquants</vt:lpstr>
      <vt:lpstr>Présentation PowerPoint</vt:lpstr>
      <vt:lpstr>Présentation PowerPoint</vt:lpstr>
      <vt:lpstr>Présentation PowerPoint</vt:lpstr>
      <vt:lpstr>Présentation PowerPoint</vt:lpstr>
      <vt:lpstr>  II- Law of variable proportion =  short run production function  </vt:lpstr>
      <vt:lpstr>II- Law of variable proportion or short run production function</vt:lpstr>
      <vt:lpstr>II- Law of variable proportion or short run production function</vt:lpstr>
      <vt:lpstr>Présentation PowerPoint</vt:lpstr>
      <vt:lpstr>Présentation PowerPoint</vt:lpstr>
      <vt:lpstr>II- Law of variable proportion or short run production function</vt:lpstr>
      <vt:lpstr>II- Law of variable proportion or short run production function</vt:lpstr>
      <vt:lpstr>Présentation PowerPoint</vt:lpstr>
      <vt:lpstr>II- Law of variable proportion or short run production function</vt:lpstr>
      <vt:lpstr>II- Law of variable proportion or short run production function</vt:lpstr>
      <vt:lpstr>II- Law of variable proportion or short run production function</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21</cp:revision>
  <dcterms:created xsi:type="dcterms:W3CDTF">2021-10-05T16:21:01Z</dcterms:created>
  <dcterms:modified xsi:type="dcterms:W3CDTF">2021-10-07T19:49:27Z</dcterms:modified>
</cp:coreProperties>
</file>