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21"/>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Lst>
  <p:sldSz cx="12192000" cy="6858000"/>
  <p:notesSz cx="6858000" cy="9144000"/>
  <p:embeddedFontLst>
    <p:embeddedFont>
      <p:font typeface="Angsana New" panose="02020603050405020304" pitchFamily="18" charset="-34"/>
      <p:regular r:id="rId22"/>
      <p:bold r:id="rId23"/>
      <p:italic r:id="rId24"/>
      <p:boldItalic r:id="rId25"/>
    </p:embeddedFont>
    <p:embeddedFont>
      <p:font typeface="Calibri" panose="020F0502020204030204" pitchFamily="34" charset="0"/>
      <p:regular r:id="rId26"/>
      <p:bold r:id="rId27"/>
      <p:italic r:id="rId28"/>
      <p:boldItalic r:id="rId29"/>
    </p:embeddedFont>
    <p:embeddedFont>
      <p:font typeface="Simplified Arabic" panose="02020603050405020304" pitchFamily="18" charset="-78"/>
      <p:regular r:id="rId30"/>
      <p:bold r:id="rId31"/>
    </p:embeddedFont>
    <p:embeddedFont>
      <p:font typeface="Tajawal ExtraBold" panose="020B0604020202020204" charset="-78"/>
      <p:bold r:id="rId32"/>
    </p:embeddedFont>
    <p:embeddedFont>
      <p:font typeface="Tajawal Medium" panose="00000600000000000000" charset="-78"/>
      <p:regular r:id="rId33"/>
      <p:bold r:id="rId34"/>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35" roundtripDataSignature="AMtx7mjFVJVIkiWaiHtJVNTH75m9E+otQA=="/>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809" autoAdjust="0"/>
    <p:restoredTop sz="94660"/>
  </p:normalViewPr>
  <p:slideViewPr>
    <p:cSldViewPr snapToGrid="0">
      <p:cViewPr varScale="1">
        <p:scale>
          <a:sx n="65" d="100"/>
          <a:sy n="65" d="100"/>
        </p:scale>
        <p:origin x="822" y="6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5.fntdata"/><Relationship Id="rId39" Type="http://schemas.openxmlformats.org/officeDocument/2006/relationships/tableStyles" Target="tableStyles.xml"/><Relationship Id="rId21" Type="http://schemas.openxmlformats.org/officeDocument/2006/relationships/notesMaster" Target="notesMasters/notesMaster1.xml"/><Relationship Id="rId34" Type="http://schemas.openxmlformats.org/officeDocument/2006/relationships/font" Target="fonts/font13.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4.fntdata"/><Relationship Id="rId33" Type="http://schemas.openxmlformats.org/officeDocument/2006/relationships/font" Target="fonts/font12.fntdata"/><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8.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3.fntdata"/><Relationship Id="rId32" Type="http://schemas.openxmlformats.org/officeDocument/2006/relationships/font" Target="fonts/font11.fntdata"/><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2.fntdata"/><Relationship Id="rId28" Type="http://schemas.openxmlformats.org/officeDocument/2006/relationships/font" Target="fonts/font7.fntdata"/><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10.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1.fntdata"/><Relationship Id="rId27" Type="http://schemas.openxmlformats.org/officeDocument/2006/relationships/font" Target="fonts/font6.fntdata"/><Relationship Id="rId30" Type="http://schemas.openxmlformats.org/officeDocument/2006/relationships/font" Target="fonts/font9.fntdata"/><Relationship Id="rId35" Type="http://customschemas.google.com/relationships/presentationmetadata" Target="metadata"/><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ar-EG"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0" name="Google Shape;100;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01" name="Google Shape;101;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ar-EG"/>
              <a:t>1</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8"/>
        <p:cNvGrpSpPr/>
        <p:nvPr/>
      </p:nvGrpSpPr>
      <p:grpSpPr>
        <a:xfrm>
          <a:off x="0" y="0"/>
          <a:ext cx="0" cy="0"/>
          <a:chOff x="0" y="0"/>
          <a:chExt cx="0" cy="0"/>
        </a:xfrm>
      </p:grpSpPr>
      <p:sp>
        <p:nvSpPr>
          <p:cNvPr id="119" name="Google Shape;119;p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20" name="Google Shape;120;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9"/>
        <p:cNvGrpSpPr/>
        <p:nvPr/>
      </p:nvGrpSpPr>
      <p:grpSpPr>
        <a:xfrm>
          <a:off x="0" y="0"/>
          <a:ext cx="0" cy="0"/>
          <a:chOff x="0" y="0"/>
          <a:chExt cx="0" cy="0"/>
        </a:xfrm>
      </p:grpSpPr>
      <p:sp>
        <p:nvSpPr>
          <p:cNvPr id="130" name="Google Shape;130;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31" name="Google Shape;131;p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2" name="Google Shape;132;p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ar-EG"/>
              <a:t>3</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1"/>
        <p:cNvGrpSpPr/>
        <p:nvPr/>
      </p:nvGrpSpPr>
      <p:grpSpPr>
        <a:xfrm>
          <a:off x="0" y="0"/>
          <a:ext cx="0" cy="0"/>
          <a:chOff x="0" y="0"/>
          <a:chExt cx="0" cy="0"/>
        </a:xfrm>
      </p:grpSpPr>
      <p:sp>
        <p:nvSpPr>
          <p:cNvPr id="142" name="Google Shape;142;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3" name="Google Shape;143;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3"/>
        <p:cNvGrpSpPr/>
        <p:nvPr/>
      </p:nvGrpSpPr>
      <p:grpSpPr>
        <a:xfrm>
          <a:off x="0" y="0"/>
          <a:ext cx="0" cy="0"/>
          <a:chOff x="0" y="0"/>
          <a:chExt cx="0" cy="0"/>
        </a:xfrm>
      </p:grpSpPr>
      <p:sp>
        <p:nvSpPr>
          <p:cNvPr id="154" name="Google Shape;154;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5" name="Google Shape;155;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56" name="Google Shape;156;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ar-EG"/>
              <a:t>5</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9"/>
        <p:cNvGrpSpPr/>
        <p:nvPr/>
      </p:nvGrpSpPr>
      <p:grpSpPr>
        <a:xfrm>
          <a:off x="0" y="0"/>
          <a:ext cx="0" cy="0"/>
          <a:chOff x="0" y="0"/>
          <a:chExt cx="0" cy="0"/>
        </a:xfrm>
      </p:grpSpPr>
      <p:sp>
        <p:nvSpPr>
          <p:cNvPr id="170" name="Google Shape;170;p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71" name="Google Shape;171;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1"/>
        <p:cNvGrpSpPr/>
        <p:nvPr/>
      </p:nvGrpSpPr>
      <p:grpSpPr>
        <a:xfrm>
          <a:off x="0" y="0"/>
          <a:ext cx="0" cy="0"/>
          <a:chOff x="0" y="0"/>
          <a:chExt cx="0" cy="0"/>
        </a:xfrm>
      </p:grpSpPr>
      <p:sp>
        <p:nvSpPr>
          <p:cNvPr id="182" name="Google Shape;182;p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83" name="Google Shape;183;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2"/>
        <p:cNvGrpSpPr/>
        <p:nvPr/>
      </p:nvGrpSpPr>
      <p:grpSpPr>
        <a:xfrm>
          <a:off x="0" y="0"/>
          <a:ext cx="0" cy="0"/>
          <a:chOff x="0" y="0"/>
          <a:chExt cx="0" cy="0"/>
        </a:xfrm>
      </p:grpSpPr>
      <p:sp>
        <p:nvSpPr>
          <p:cNvPr id="193" name="Google Shape;193;p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94" name="Google Shape;194;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11" name="Google Shape;211;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1"/>
        <p:cNvGrpSpPr/>
        <p:nvPr/>
      </p:nvGrpSpPr>
      <p:grpSpPr>
        <a:xfrm>
          <a:off x="0" y="0"/>
          <a:ext cx="0" cy="0"/>
          <a:chOff x="0" y="0"/>
          <a:chExt cx="0" cy="0"/>
        </a:xfrm>
      </p:grpSpPr>
      <p:sp>
        <p:nvSpPr>
          <p:cNvPr id="222" name="Google Shape;222;p10: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23" name="Google Shape;223;p1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3"/>
        <p:cNvGrpSpPr/>
        <p:nvPr/>
      </p:nvGrpSpPr>
      <p:grpSpPr>
        <a:xfrm>
          <a:off x="0" y="0"/>
          <a:ext cx="0" cy="0"/>
          <a:chOff x="0" y="0"/>
          <a:chExt cx="0" cy="0"/>
        </a:xfrm>
      </p:grpSpPr>
      <p:sp>
        <p:nvSpPr>
          <p:cNvPr id="234" name="Google Shape;234;p1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35" name="Google Shape;235;p1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5"/>
        <p:cNvGrpSpPr/>
        <p:nvPr/>
      </p:nvGrpSpPr>
      <p:grpSpPr>
        <a:xfrm>
          <a:off x="0" y="0"/>
          <a:ext cx="0" cy="0"/>
          <a:chOff x="0" y="0"/>
          <a:chExt cx="0" cy="0"/>
        </a:xfrm>
      </p:grpSpPr>
      <p:sp>
        <p:nvSpPr>
          <p:cNvPr id="246" name="Google Shape;246;p1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47" name="Google Shape;247;p1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8"/>
        <p:cNvGrpSpPr/>
        <p:nvPr/>
      </p:nvGrpSpPr>
      <p:grpSpPr>
        <a:xfrm>
          <a:off x="0" y="0"/>
          <a:ext cx="0" cy="0"/>
          <a:chOff x="0" y="0"/>
          <a:chExt cx="0" cy="0"/>
        </a:xfrm>
      </p:grpSpPr>
      <p:sp>
        <p:nvSpPr>
          <p:cNvPr id="259" name="Google Shape;259;p1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60" name="Google Shape;260;p1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1"/>
        <p:cNvGrpSpPr/>
        <p:nvPr/>
      </p:nvGrpSpPr>
      <p:grpSpPr>
        <a:xfrm>
          <a:off x="0" y="0"/>
          <a:ext cx="0" cy="0"/>
          <a:chOff x="0" y="0"/>
          <a:chExt cx="0" cy="0"/>
        </a:xfrm>
      </p:grpSpPr>
      <p:sp>
        <p:nvSpPr>
          <p:cNvPr id="272" name="Google Shape;272;p1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73" name="Google Shape;273;p1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4"/>
        <p:cNvGrpSpPr/>
        <p:nvPr/>
      </p:nvGrpSpPr>
      <p:grpSpPr>
        <a:xfrm>
          <a:off x="0" y="0"/>
          <a:ext cx="0" cy="0"/>
          <a:chOff x="0" y="0"/>
          <a:chExt cx="0" cy="0"/>
        </a:xfrm>
      </p:grpSpPr>
      <p:sp>
        <p:nvSpPr>
          <p:cNvPr id="285" name="Google Shape;285;p1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86" name="Google Shape;286;p1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6"/>
        <p:cNvGrpSpPr/>
        <p:nvPr/>
      </p:nvGrpSpPr>
      <p:grpSpPr>
        <a:xfrm>
          <a:off x="0" y="0"/>
          <a:ext cx="0" cy="0"/>
          <a:chOff x="0" y="0"/>
          <a:chExt cx="0" cy="0"/>
        </a:xfrm>
      </p:grpSpPr>
      <p:sp>
        <p:nvSpPr>
          <p:cNvPr id="297" name="Google Shape;297;p1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98" name="Google Shape;298;p1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8"/>
        <p:cNvGrpSpPr/>
        <p:nvPr/>
      </p:nvGrpSpPr>
      <p:grpSpPr>
        <a:xfrm>
          <a:off x="0" y="0"/>
          <a:ext cx="0" cy="0"/>
          <a:chOff x="0" y="0"/>
          <a:chExt cx="0" cy="0"/>
        </a:xfrm>
      </p:grpSpPr>
      <p:sp>
        <p:nvSpPr>
          <p:cNvPr id="309" name="Google Shape;309;p1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10" name="Google Shape;310;p1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0"/>
        <p:cNvGrpSpPr/>
        <p:nvPr/>
      </p:nvGrpSpPr>
      <p:grpSpPr>
        <a:xfrm>
          <a:off x="0" y="0"/>
          <a:ext cx="0" cy="0"/>
          <a:chOff x="0" y="0"/>
          <a:chExt cx="0" cy="0"/>
        </a:xfrm>
      </p:grpSpPr>
      <p:sp>
        <p:nvSpPr>
          <p:cNvPr id="321" name="Google Shape;321;p1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22" name="Google Shape;322;p1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2"/>
        <p:cNvGrpSpPr/>
        <p:nvPr/>
      </p:nvGrpSpPr>
      <p:grpSpPr>
        <a:xfrm>
          <a:off x="0" y="0"/>
          <a:ext cx="0" cy="0"/>
          <a:chOff x="0" y="0"/>
          <a:chExt cx="0" cy="0"/>
        </a:xfrm>
      </p:grpSpPr>
      <p:sp>
        <p:nvSpPr>
          <p:cNvPr id="333" name="Google Shape;333;p1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34" name="Google Shape;334;p1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8_Title Slide">
  <p:cSld name="8_Title Slide">
    <p:spTree>
      <p:nvGrpSpPr>
        <p:cNvPr id="1" name="Shape 15"/>
        <p:cNvGrpSpPr/>
        <p:nvPr/>
      </p:nvGrpSpPr>
      <p:grpSpPr>
        <a:xfrm>
          <a:off x="0" y="0"/>
          <a:ext cx="0" cy="0"/>
          <a:chOff x="0" y="0"/>
          <a:chExt cx="0" cy="0"/>
        </a:xfrm>
      </p:grpSpPr>
      <p:sp>
        <p:nvSpPr>
          <p:cNvPr id="16" name="Google Shape;16;p21"/>
          <p:cNvSpPr>
            <a:spLocks noGrp="1"/>
          </p:cNvSpPr>
          <p:nvPr>
            <p:ph type="pic" idx="2"/>
          </p:nvPr>
        </p:nvSpPr>
        <p:spPr>
          <a:xfrm>
            <a:off x="0" y="0"/>
            <a:ext cx="12192000" cy="6858000"/>
          </a:xfrm>
          <a:prstGeom prst="rect">
            <a:avLst/>
          </a:prstGeom>
          <a:noFill/>
          <a:ln>
            <a:noFill/>
          </a:ln>
        </p:spPr>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23_Title Slide">
  <p:cSld name="23_Title Slide">
    <p:spTree>
      <p:nvGrpSpPr>
        <p:cNvPr id="1" name="Shape 17"/>
        <p:cNvGrpSpPr/>
        <p:nvPr/>
      </p:nvGrpSpPr>
      <p:grpSpPr>
        <a:xfrm>
          <a:off x="0" y="0"/>
          <a:ext cx="0" cy="0"/>
          <a:chOff x="0" y="0"/>
          <a:chExt cx="0" cy="0"/>
        </a:xfrm>
      </p:grpSpPr>
      <p:sp>
        <p:nvSpPr>
          <p:cNvPr id="18" name="Google Shape;18;p22"/>
          <p:cNvSpPr>
            <a:spLocks noGrp="1"/>
          </p:cNvSpPr>
          <p:nvPr>
            <p:ph type="pic" idx="2"/>
          </p:nvPr>
        </p:nvSpPr>
        <p:spPr>
          <a:xfrm>
            <a:off x="1" y="0"/>
            <a:ext cx="9740898" cy="596265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29_Title Slide">
  <p:cSld name="29_Title Slide">
    <p:spTree>
      <p:nvGrpSpPr>
        <p:cNvPr id="1" name="Shape 19"/>
        <p:cNvGrpSpPr/>
        <p:nvPr/>
      </p:nvGrpSpPr>
      <p:grpSpPr>
        <a:xfrm>
          <a:off x="0" y="0"/>
          <a:ext cx="0" cy="0"/>
          <a:chOff x="0" y="0"/>
          <a:chExt cx="0" cy="0"/>
        </a:xfrm>
      </p:grpSpPr>
      <p:sp>
        <p:nvSpPr>
          <p:cNvPr id="20" name="Google Shape;20;p23"/>
          <p:cNvSpPr>
            <a:spLocks noGrp="1"/>
          </p:cNvSpPr>
          <p:nvPr>
            <p:ph type="pic" idx="2"/>
          </p:nvPr>
        </p:nvSpPr>
        <p:spPr>
          <a:xfrm>
            <a:off x="1127760" y="1123950"/>
            <a:ext cx="9936480" cy="461010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33_Title Slide">
  <p:cSld name="33_Title Slide">
    <p:spTree>
      <p:nvGrpSpPr>
        <p:cNvPr id="1" name="Shape 21"/>
        <p:cNvGrpSpPr/>
        <p:nvPr/>
      </p:nvGrpSpPr>
      <p:grpSpPr>
        <a:xfrm>
          <a:off x="0" y="0"/>
          <a:ext cx="0" cy="0"/>
          <a:chOff x="0" y="0"/>
          <a:chExt cx="0" cy="0"/>
        </a:xfrm>
      </p:grpSpPr>
      <p:sp>
        <p:nvSpPr>
          <p:cNvPr id="22" name="Google Shape;22;p24"/>
          <p:cNvSpPr>
            <a:spLocks noGrp="1"/>
          </p:cNvSpPr>
          <p:nvPr>
            <p:ph type="pic" idx="2"/>
          </p:nvPr>
        </p:nvSpPr>
        <p:spPr>
          <a:xfrm>
            <a:off x="0" y="1"/>
            <a:ext cx="6826172" cy="6857998"/>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p:tgtEl>
                                          <p:spTgt spid="22"/>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3_Title Slide">
  <p:cSld name="3_Title Slide">
    <p:bg>
      <p:bgPr>
        <a:gradFill>
          <a:gsLst>
            <a:gs pos="0">
              <a:schemeClr val="lt1"/>
            </a:gs>
            <a:gs pos="1000">
              <a:schemeClr val="lt1"/>
            </a:gs>
            <a:gs pos="100000">
              <a:srgbClr val="F5F5F5"/>
            </a:gs>
          </a:gsLst>
          <a:lin ang="5400000" scaled="0"/>
        </a:gradFill>
        <a:effectLst/>
      </p:bgPr>
    </p:bg>
    <p:spTree>
      <p:nvGrpSpPr>
        <p:cNvPr id="1" name="Shape 23"/>
        <p:cNvGrpSpPr/>
        <p:nvPr/>
      </p:nvGrpSpPr>
      <p:grpSpPr>
        <a:xfrm>
          <a:off x="0" y="0"/>
          <a:ext cx="0" cy="0"/>
          <a:chOff x="0" y="0"/>
          <a:chExt cx="0" cy="0"/>
        </a:xfrm>
      </p:grpSpPr>
      <p:sp>
        <p:nvSpPr>
          <p:cNvPr id="24" name="Google Shape;24;p25"/>
          <p:cNvSpPr>
            <a:spLocks noGrp="1"/>
          </p:cNvSpPr>
          <p:nvPr>
            <p:ph type="pic" idx="2"/>
          </p:nvPr>
        </p:nvSpPr>
        <p:spPr>
          <a:xfrm>
            <a:off x="7088924" y="508820"/>
            <a:ext cx="3701847" cy="5184057"/>
          </a:xfrm>
          <a:prstGeom prst="rect">
            <a:avLst/>
          </a:prstGeom>
          <a:solidFill>
            <a:srgbClr val="D8D8D8">
              <a:alpha val="49803"/>
            </a:srgbClr>
          </a:solidFill>
          <a:ln w="127000" cap="flat" cmpd="sng">
            <a:solidFill>
              <a:schemeClr val="lt1"/>
            </a:solidFill>
            <a:prstDash val="solid"/>
            <a:miter lim="800000"/>
            <a:headEnd type="none" w="sm" len="sm"/>
            <a:tailEnd type="none" w="sm" len="sm"/>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75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25"/>
        <p:cNvGrpSpPr/>
        <p:nvPr/>
      </p:nvGrpSpPr>
      <p:grpSpPr>
        <a:xfrm>
          <a:off x="0" y="0"/>
          <a:ext cx="0" cy="0"/>
          <a:chOff x="0" y="0"/>
          <a:chExt cx="0" cy="0"/>
        </a:xfrm>
      </p:grpSpPr>
      <p:sp>
        <p:nvSpPr>
          <p:cNvPr id="26" name="Google Shape;26;p26"/>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7" name="Google Shape;27;p26"/>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28" name="Google Shape;28;p2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9" name="Google Shape;29;p2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0" name="Google Shape;30;p2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25_Title Slide">
  <p:cSld name="25_Title Slide">
    <p:spTree>
      <p:nvGrpSpPr>
        <p:cNvPr id="1" name="Shape 31"/>
        <p:cNvGrpSpPr/>
        <p:nvPr/>
      </p:nvGrpSpPr>
      <p:grpSpPr>
        <a:xfrm>
          <a:off x="0" y="0"/>
          <a:ext cx="0" cy="0"/>
          <a:chOff x="0" y="0"/>
          <a:chExt cx="0" cy="0"/>
        </a:xfrm>
      </p:grpSpPr>
      <p:sp>
        <p:nvSpPr>
          <p:cNvPr id="32" name="Google Shape;32;p27"/>
          <p:cNvSpPr>
            <a:spLocks noGrp="1"/>
          </p:cNvSpPr>
          <p:nvPr>
            <p:ph type="pic" idx="2"/>
          </p:nvPr>
        </p:nvSpPr>
        <p:spPr>
          <a:xfrm>
            <a:off x="6096000" y="933450"/>
            <a:ext cx="4962146" cy="249555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250"/>
                                  </p:stCondLst>
                                  <p:childTnLst>
                                    <p:set>
                                      <p:cBhvr>
                                        <p:cTn id="6" dur="1" fill="hold">
                                          <p:stCondLst>
                                            <p:cond delay="0"/>
                                          </p:stCondLst>
                                        </p:cTn>
                                        <p:tgtEl>
                                          <p:spTgt spid="32"/>
                                        </p:tgtEl>
                                        <p:attrNameLst>
                                          <p:attrName>style.visibility</p:attrName>
                                        </p:attrNameLst>
                                      </p:cBhvr>
                                      <p:to>
                                        <p:strVal val="visible"/>
                                      </p:to>
                                    </p:set>
                                    <p:anim calcmode="lin" valueType="num">
                                      <p:cBhvr additive="base">
                                        <p:cTn id="7" dur="500"/>
                                        <p:tgtEl>
                                          <p:spTgt spid="32"/>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48_Title Slide">
  <p:cSld name="48_Title Slide">
    <p:spTree>
      <p:nvGrpSpPr>
        <p:cNvPr id="1" name="Shape 33"/>
        <p:cNvGrpSpPr/>
        <p:nvPr/>
      </p:nvGrpSpPr>
      <p:grpSpPr>
        <a:xfrm>
          <a:off x="0" y="0"/>
          <a:ext cx="0" cy="0"/>
          <a:chOff x="0" y="0"/>
          <a:chExt cx="0" cy="0"/>
        </a:xfrm>
      </p:grpSpPr>
      <p:sp>
        <p:nvSpPr>
          <p:cNvPr id="34" name="Google Shape;34;p28"/>
          <p:cNvSpPr>
            <a:spLocks noGrp="1"/>
          </p:cNvSpPr>
          <p:nvPr>
            <p:ph type="pic" idx="2"/>
          </p:nvPr>
        </p:nvSpPr>
        <p:spPr>
          <a:xfrm>
            <a:off x="3452649" y="-3"/>
            <a:ext cx="8739351" cy="685800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50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500"/>
                                        <p:tgtEl>
                                          <p:spTgt spid="34"/>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35"/>
        <p:cNvGrpSpPr/>
        <p:nvPr/>
      </p:nvGrpSpPr>
      <p:grpSpPr>
        <a:xfrm>
          <a:off x="0" y="0"/>
          <a:ext cx="0" cy="0"/>
          <a:chOff x="0" y="0"/>
          <a:chExt cx="0" cy="0"/>
        </a:xfrm>
      </p:grpSpPr>
      <p:sp>
        <p:nvSpPr>
          <p:cNvPr id="36" name="Google Shape;36;p2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7" name="Google Shape;37;p2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8" name="Google Shape;38;p2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2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0" name="Google Shape;40;p2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41"/>
        <p:cNvGrpSpPr/>
        <p:nvPr/>
      </p:nvGrpSpPr>
      <p:grpSpPr>
        <a:xfrm>
          <a:off x="0" y="0"/>
          <a:ext cx="0" cy="0"/>
          <a:chOff x="0" y="0"/>
          <a:chExt cx="0" cy="0"/>
        </a:xfrm>
      </p:grpSpPr>
      <p:sp>
        <p:nvSpPr>
          <p:cNvPr id="42" name="Google Shape;42;p30"/>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3" name="Google Shape;43;p30"/>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44" name="Google Shape;44;p3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5" name="Google Shape;45;p3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6" name="Google Shape;46;p3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47"/>
        <p:cNvGrpSpPr/>
        <p:nvPr/>
      </p:nvGrpSpPr>
      <p:grpSpPr>
        <a:xfrm>
          <a:off x="0" y="0"/>
          <a:ext cx="0" cy="0"/>
          <a:chOff x="0" y="0"/>
          <a:chExt cx="0" cy="0"/>
        </a:xfrm>
      </p:grpSpPr>
      <p:sp>
        <p:nvSpPr>
          <p:cNvPr id="48" name="Google Shape;48;p3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9" name="Google Shape;49;p31"/>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0" name="Google Shape;50;p31"/>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1" name="Google Shape;51;p3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3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3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54"/>
        <p:cNvGrpSpPr/>
        <p:nvPr/>
      </p:nvGrpSpPr>
      <p:grpSpPr>
        <a:xfrm>
          <a:off x="0" y="0"/>
          <a:ext cx="0" cy="0"/>
          <a:chOff x="0" y="0"/>
          <a:chExt cx="0" cy="0"/>
        </a:xfrm>
      </p:grpSpPr>
      <p:sp>
        <p:nvSpPr>
          <p:cNvPr id="55" name="Google Shape;55;p32"/>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32"/>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7" name="Google Shape;57;p32"/>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8" name="Google Shape;58;p32"/>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9" name="Google Shape;59;p32"/>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0" name="Google Shape;60;p3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1" name="Google Shape;61;p3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2" name="Google Shape;62;p3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63"/>
        <p:cNvGrpSpPr/>
        <p:nvPr/>
      </p:nvGrpSpPr>
      <p:grpSpPr>
        <a:xfrm>
          <a:off x="0" y="0"/>
          <a:ext cx="0" cy="0"/>
          <a:chOff x="0" y="0"/>
          <a:chExt cx="0" cy="0"/>
        </a:xfrm>
      </p:grpSpPr>
      <p:sp>
        <p:nvSpPr>
          <p:cNvPr id="64" name="Google Shape;64;p3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5" name="Google Shape;65;p3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3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3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68"/>
        <p:cNvGrpSpPr/>
        <p:nvPr/>
      </p:nvGrpSpPr>
      <p:grpSpPr>
        <a:xfrm>
          <a:off x="0" y="0"/>
          <a:ext cx="0" cy="0"/>
          <a:chOff x="0" y="0"/>
          <a:chExt cx="0" cy="0"/>
        </a:xfrm>
      </p:grpSpPr>
      <p:sp>
        <p:nvSpPr>
          <p:cNvPr id="69" name="Google Shape;69;p3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0" name="Google Shape;70;p3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1" name="Google Shape;71;p3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72"/>
        <p:cNvGrpSpPr/>
        <p:nvPr/>
      </p:nvGrpSpPr>
      <p:grpSpPr>
        <a:xfrm>
          <a:off x="0" y="0"/>
          <a:ext cx="0" cy="0"/>
          <a:chOff x="0" y="0"/>
          <a:chExt cx="0" cy="0"/>
        </a:xfrm>
      </p:grpSpPr>
      <p:sp>
        <p:nvSpPr>
          <p:cNvPr id="73" name="Google Shape;73;p3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4" name="Google Shape;74;p35"/>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75" name="Google Shape;75;p35"/>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6" name="Google Shape;76;p3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7" name="Google Shape;77;p3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3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79"/>
        <p:cNvGrpSpPr/>
        <p:nvPr/>
      </p:nvGrpSpPr>
      <p:grpSpPr>
        <a:xfrm>
          <a:off x="0" y="0"/>
          <a:ext cx="0" cy="0"/>
          <a:chOff x="0" y="0"/>
          <a:chExt cx="0" cy="0"/>
        </a:xfrm>
      </p:grpSpPr>
      <p:sp>
        <p:nvSpPr>
          <p:cNvPr id="80" name="Google Shape;80;p36"/>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1" name="Google Shape;81;p36"/>
          <p:cNvSpPr>
            <a:spLocks noGrp="1"/>
          </p:cNvSpPr>
          <p:nvPr>
            <p:ph type="pic" idx="2"/>
          </p:nvPr>
        </p:nvSpPr>
        <p:spPr>
          <a:xfrm>
            <a:off x="5183188" y="987425"/>
            <a:ext cx="6172200" cy="4873625"/>
          </a:xfrm>
          <a:prstGeom prst="rect">
            <a:avLst/>
          </a:prstGeom>
          <a:noFill/>
          <a:ln>
            <a:noFill/>
          </a:ln>
        </p:spPr>
      </p:sp>
      <p:sp>
        <p:nvSpPr>
          <p:cNvPr id="82" name="Google Shape;82;p36"/>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83" name="Google Shape;83;p3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4" name="Google Shape;84;p3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5" name="Google Shape;85;p3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86"/>
        <p:cNvGrpSpPr/>
        <p:nvPr/>
      </p:nvGrpSpPr>
      <p:grpSpPr>
        <a:xfrm>
          <a:off x="0" y="0"/>
          <a:ext cx="0" cy="0"/>
          <a:chOff x="0" y="0"/>
          <a:chExt cx="0" cy="0"/>
        </a:xfrm>
      </p:grpSpPr>
      <p:sp>
        <p:nvSpPr>
          <p:cNvPr id="87" name="Google Shape;87;p37"/>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8" name="Google Shape;88;p37"/>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9" name="Google Shape;89;p3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0" name="Google Shape;90;p3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1" name="Google Shape;91;p3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92"/>
        <p:cNvGrpSpPr/>
        <p:nvPr/>
      </p:nvGrpSpPr>
      <p:grpSpPr>
        <a:xfrm>
          <a:off x="0" y="0"/>
          <a:ext cx="0" cy="0"/>
          <a:chOff x="0" y="0"/>
          <a:chExt cx="0" cy="0"/>
        </a:xfrm>
      </p:grpSpPr>
      <p:sp>
        <p:nvSpPr>
          <p:cNvPr id="93" name="Google Shape;93;p38"/>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4" name="Google Shape;94;p38"/>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5" name="Google Shape;95;p3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6" name="Google Shape;96;p3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7" name="Google Shape;97;p3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EG"/>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a:blip r:embed="rId20">
            <a:alphaModFix amt="76000"/>
          </a:blip>
          <a:stretch>
            <a:fillRect/>
          </a:stretch>
        </a:blipFill>
        <a:effectLst/>
      </p:bgPr>
    </p:bg>
    <p:spTree>
      <p:nvGrpSpPr>
        <p:cNvPr id="1" name="Shape 9"/>
        <p:cNvGrpSpPr/>
        <p:nvPr/>
      </p:nvGrpSpPr>
      <p:grpSpPr>
        <a:xfrm>
          <a:off x="0" y="0"/>
          <a:ext cx="0" cy="0"/>
          <a:chOff x="0" y="0"/>
          <a:chExt cx="0" cy="0"/>
        </a:xfrm>
      </p:grpSpPr>
      <p:sp>
        <p:nvSpPr>
          <p:cNvPr id="10" name="Google Shape;10;p2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20"/>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2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2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2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ar-EG"/>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14.png"/><Relationship Id="rId5" Type="http://schemas.openxmlformats.org/officeDocument/2006/relationships/image" Target="../media/image4.png"/><Relationship Id="rId4" Type="http://schemas.openxmlformats.org/officeDocument/2006/relationships/image" Target="../media/image13.png"/></Relationships>
</file>

<file path=ppt/slides/_rels/slide4.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image" Target="../media/image13.png"/><Relationship Id="rId5" Type="http://schemas.openxmlformats.org/officeDocument/2006/relationships/image" Target="../media/image16.png"/><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openxmlformats.org/officeDocument/2006/relationships/image" Target="../media/image13.png"/><Relationship Id="rId5" Type="http://schemas.openxmlformats.org/officeDocument/2006/relationships/image" Target="../media/image16.png"/><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6.xml"/><Relationship Id="rId1" Type="http://schemas.openxmlformats.org/officeDocument/2006/relationships/slideLayout" Target="../slideLayouts/slideLayout5.xml"/><Relationship Id="rId5" Type="http://schemas.openxmlformats.org/officeDocument/2006/relationships/image" Target="../media/image14.png"/><Relationship Id="rId4" Type="http://schemas.openxmlformats.org/officeDocument/2006/relationships/image" Target="../media/image13.png"/></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6.xml"/><Relationship Id="rId5" Type="http://schemas.openxmlformats.org/officeDocument/2006/relationships/image" Target="../media/image13.png"/><Relationship Id="rId4" Type="http://schemas.openxmlformats.org/officeDocument/2006/relationships/image" Target="../media/image16.png"/></Relationships>
</file>

<file path=ppt/slides/_rels/slide8.xml.rels><?xml version="1.0" encoding="UTF-8" standalone="yes"?>
<Relationships xmlns="http://schemas.openxmlformats.org/package/2006/relationships"><Relationship Id="rId8" Type="http://schemas.openxmlformats.org/officeDocument/2006/relationships/image" Target="../media/image20.jpg"/><Relationship Id="rId3" Type="http://schemas.openxmlformats.org/officeDocument/2006/relationships/image" Target="../media/image3.png"/><Relationship Id="rId7" Type="http://schemas.openxmlformats.org/officeDocument/2006/relationships/image" Target="../media/image19.pn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16.png"/><Relationship Id="rId4" Type="http://schemas.openxmlformats.org/officeDocument/2006/relationships/image" Target="../media/image18.png"/><Relationship Id="rId9" Type="http://schemas.openxmlformats.org/officeDocument/2006/relationships/image" Target="../media/image21.jpg"/></Relationships>
</file>

<file path=ppt/slides/_rels/slide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9.xml"/><Relationship Id="rId1" Type="http://schemas.openxmlformats.org/officeDocument/2006/relationships/slideLayout" Target="../slideLayouts/slideLayout5.xml"/><Relationship Id="rId5" Type="http://schemas.openxmlformats.org/officeDocument/2006/relationships/image" Target="../media/image14.png"/><Relationship Id="rId4" Type="http://schemas.openxmlformats.org/officeDocument/2006/relationships/image" Target="../media/image13.png"/></Relationships>
</file>

<file path=ppt/slides/_rels/slide1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0.xml"/><Relationship Id="rId1" Type="http://schemas.openxmlformats.org/officeDocument/2006/relationships/slideLayout" Target="../slideLayouts/slideLayout5.xml"/><Relationship Id="rId5" Type="http://schemas.openxmlformats.org/officeDocument/2006/relationships/image" Target="../media/image14.png"/><Relationship Id="rId4" Type="http://schemas.openxmlformats.org/officeDocument/2006/relationships/image" Target="../media/image13.png"/></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6.xml"/><Relationship Id="rId6" Type="http://schemas.openxmlformats.org/officeDocument/2006/relationships/image" Target="../media/image22.jpg"/><Relationship Id="rId5" Type="http://schemas.openxmlformats.org/officeDocument/2006/relationships/image" Target="../media/image13.png"/><Relationship Id="rId4" Type="http://schemas.openxmlformats.org/officeDocument/2006/relationships/image" Target="../media/image16.png"/></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2.xml"/><Relationship Id="rId1" Type="http://schemas.openxmlformats.org/officeDocument/2006/relationships/slideLayout" Target="../slideLayouts/slideLayout5.xml"/><Relationship Id="rId6" Type="http://schemas.openxmlformats.org/officeDocument/2006/relationships/image" Target="../media/image23.png"/><Relationship Id="rId5" Type="http://schemas.openxmlformats.org/officeDocument/2006/relationships/image" Target="../media/image14.png"/><Relationship Id="rId4" Type="http://schemas.openxmlformats.org/officeDocument/2006/relationships/image" Target="../media/image13.png"/></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3.xml"/><Relationship Id="rId1" Type="http://schemas.openxmlformats.org/officeDocument/2006/relationships/slideLayout" Target="../slideLayouts/slideLayout5.xml"/><Relationship Id="rId6" Type="http://schemas.openxmlformats.org/officeDocument/2006/relationships/image" Target="../media/image24.png"/><Relationship Id="rId5" Type="http://schemas.openxmlformats.org/officeDocument/2006/relationships/image" Target="../media/image14.png"/><Relationship Id="rId4" Type="http://schemas.openxmlformats.org/officeDocument/2006/relationships/image" Target="../media/image13.png"/></Relationships>
</file>

<file path=ppt/slides/_rels/slide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4.xml"/><Relationship Id="rId1" Type="http://schemas.openxmlformats.org/officeDocument/2006/relationships/slideLayout" Target="../slideLayouts/slideLayout5.xml"/><Relationship Id="rId6" Type="http://schemas.openxmlformats.org/officeDocument/2006/relationships/image" Target="../media/image25.png"/><Relationship Id="rId5" Type="http://schemas.openxmlformats.org/officeDocument/2006/relationships/image" Target="../media/image14.png"/><Relationship Id="rId4" Type="http://schemas.openxmlformats.org/officeDocument/2006/relationships/image" Target="../media/image13.png"/></Relationships>
</file>

<file path=ppt/slides/_rels/slide1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5.xml"/><Relationship Id="rId1" Type="http://schemas.openxmlformats.org/officeDocument/2006/relationships/slideLayout" Target="../slideLayouts/slideLayout5.xml"/><Relationship Id="rId5" Type="http://schemas.openxmlformats.org/officeDocument/2006/relationships/image" Target="../media/image14.png"/><Relationship Id="rId4" Type="http://schemas.openxmlformats.org/officeDocument/2006/relationships/image" Target="../media/image13.png"/></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6.xml"/><Relationship Id="rId1" Type="http://schemas.openxmlformats.org/officeDocument/2006/relationships/slideLayout" Target="../slideLayouts/slideLayout5.xml"/><Relationship Id="rId5" Type="http://schemas.openxmlformats.org/officeDocument/2006/relationships/image" Target="../media/image14.png"/><Relationship Id="rId4" Type="http://schemas.openxmlformats.org/officeDocument/2006/relationships/image" Target="../media/image13.png"/></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7.xml"/><Relationship Id="rId1" Type="http://schemas.openxmlformats.org/officeDocument/2006/relationships/slideLayout" Target="../slideLayouts/slideLayout5.xml"/><Relationship Id="rId5" Type="http://schemas.openxmlformats.org/officeDocument/2006/relationships/image" Target="../media/image14.png"/><Relationship Id="rId4" Type="http://schemas.openxmlformats.org/officeDocument/2006/relationships/image" Target="../media/image13.png"/></Relationships>
</file>

<file path=ppt/slides/_rels/slide1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8.xml"/><Relationship Id="rId1" Type="http://schemas.openxmlformats.org/officeDocument/2006/relationships/slideLayout" Target="../slideLayouts/slideLayout5.xml"/><Relationship Id="rId5" Type="http://schemas.openxmlformats.org/officeDocument/2006/relationships/image" Target="../media/image14.png"/><Relationship Id="rId4" Type="http://schemas.openxmlformats.org/officeDocument/2006/relationships/image" Target="../media/image13.png"/></Relationships>
</file>

<file path=ppt/slides/_rels/slide19.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9.xml"/><Relationship Id="rId1" Type="http://schemas.openxmlformats.org/officeDocument/2006/relationships/slideLayout" Target="../slideLayouts/slideLayout8.xml"/><Relationship Id="rId6" Type="http://schemas.openxmlformats.org/officeDocument/2006/relationships/image" Target="../media/image4.png"/><Relationship Id="rId5" Type="http://schemas.openxmlformats.org/officeDocument/2006/relationships/image" Target="../media/image14.png"/><Relationship Id="rId4" Type="http://schemas.openxmlformats.org/officeDocument/2006/relationships/image" Target="../media/image2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02"/>
        <p:cNvGrpSpPr/>
        <p:nvPr/>
      </p:nvGrpSpPr>
      <p:grpSpPr>
        <a:xfrm>
          <a:off x="0" y="0"/>
          <a:ext cx="0" cy="0"/>
          <a:chOff x="0" y="0"/>
          <a:chExt cx="0" cy="0"/>
        </a:xfrm>
      </p:grpSpPr>
      <p:grpSp>
        <p:nvGrpSpPr>
          <p:cNvPr id="103" name="Google Shape;103;p1"/>
          <p:cNvGrpSpPr/>
          <p:nvPr/>
        </p:nvGrpSpPr>
        <p:grpSpPr>
          <a:xfrm>
            <a:off x="321733" y="0"/>
            <a:ext cx="2024825" cy="1879600"/>
            <a:chOff x="321733" y="0"/>
            <a:chExt cx="2024825" cy="1879600"/>
          </a:xfrm>
        </p:grpSpPr>
        <p:sp>
          <p:nvSpPr>
            <p:cNvPr id="104" name="Google Shape;104;p1"/>
            <p:cNvSpPr/>
            <p:nvPr/>
          </p:nvSpPr>
          <p:spPr>
            <a:xfrm>
              <a:off x="321733" y="0"/>
              <a:ext cx="1821625" cy="1100667"/>
            </a:xfrm>
            <a:prstGeom prst="parallelogram">
              <a:avLst>
                <a:gd name="adj" fmla="val 97502"/>
              </a:avLst>
            </a:prstGeom>
            <a:solidFill>
              <a:schemeClr val="lt1">
                <a:alpha val="6666"/>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05" name="Google Shape;105;p1"/>
            <p:cNvSpPr/>
            <p:nvPr/>
          </p:nvSpPr>
          <p:spPr>
            <a:xfrm>
              <a:off x="524933" y="778933"/>
              <a:ext cx="1821625" cy="1100667"/>
            </a:xfrm>
            <a:prstGeom prst="parallelogram">
              <a:avLst>
                <a:gd name="adj" fmla="val 97502"/>
              </a:avLst>
            </a:prstGeom>
            <a:solidFill>
              <a:schemeClr val="lt1">
                <a:alpha val="6666"/>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grpSp>
      <p:sp>
        <p:nvSpPr>
          <p:cNvPr id="106" name="Google Shape;106;p1"/>
          <p:cNvSpPr txBox="1"/>
          <p:nvPr/>
        </p:nvSpPr>
        <p:spPr>
          <a:xfrm>
            <a:off x="6595790" y="3700918"/>
            <a:ext cx="4886400" cy="1077178"/>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3200" i="0" u="none" strike="noStrike" cap="none" dirty="0">
                <a:solidFill>
                  <a:srgbClr val="0070C0"/>
                </a:solidFill>
                <a:latin typeface="Simplified Arabic"/>
                <a:ea typeface="Simplified Arabic"/>
                <a:cs typeface="mohammad bold art 1" pitchFamily="2" charset="-78"/>
                <a:sym typeface="Simplified Arabic"/>
              </a:rPr>
              <a:t>إعـــــداد: </a:t>
            </a:r>
            <a:endParaRPr sz="3200" dirty="0">
              <a:solidFill>
                <a:srgbClr val="0070C0"/>
              </a:solidFill>
              <a:cs typeface="mohammad bold art 1" pitchFamily="2" charset="-78"/>
            </a:endParaRPr>
          </a:p>
          <a:p>
            <a:pPr marL="0" marR="0" lvl="0" indent="0" algn="ctr" rtl="0">
              <a:spcBef>
                <a:spcPts val="0"/>
              </a:spcBef>
              <a:spcAft>
                <a:spcPts val="0"/>
              </a:spcAft>
              <a:buNone/>
            </a:pPr>
            <a:r>
              <a:rPr lang="ar-EG" sz="3200" i="0" u="none" strike="noStrike" cap="none" dirty="0">
                <a:solidFill>
                  <a:srgbClr val="FF0000"/>
                </a:solidFill>
                <a:latin typeface="Simplified Arabic"/>
                <a:ea typeface="Simplified Arabic"/>
                <a:cs typeface="mohammad bold art 1" pitchFamily="2" charset="-78"/>
                <a:sym typeface="Simplified Arabic"/>
              </a:rPr>
              <a:t>د/ شيرين فاروق ربيع </a:t>
            </a:r>
            <a:endParaRPr sz="3200" i="0" u="none" strike="noStrike" cap="none" dirty="0">
              <a:solidFill>
                <a:srgbClr val="FF0000"/>
              </a:solidFill>
              <a:latin typeface="Simplified Arabic"/>
              <a:ea typeface="Simplified Arabic"/>
              <a:cs typeface="mohammad bold art 1" pitchFamily="2" charset="-78"/>
              <a:sym typeface="Simplified Arabic"/>
            </a:endParaRPr>
          </a:p>
        </p:txBody>
      </p:sp>
      <p:sp>
        <p:nvSpPr>
          <p:cNvPr id="107" name="Google Shape;107;p1"/>
          <p:cNvSpPr/>
          <p:nvPr/>
        </p:nvSpPr>
        <p:spPr>
          <a:xfrm rot="10800000" flipH="1">
            <a:off x="4889591" y="-44450"/>
            <a:ext cx="1549309" cy="2063750"/>
          </a:xfrm>
          <a:custGeom>
            <a:avLst/>
            <a:gdLst/>
            <a:ahLst/>
            <a:cxnLst/>
            <a:rect l="l" t="t" r="r" b="b"/>
            <a:pathLst>
              <a:path w="1549309" h="2063750" extrusionOk="0">
                <a:moveTo>
                  <a:pt x="0" y="2063750"/>
                </a:moveTo>
                <a:lnTo>
                  <a:pt x="812755" y="0"/>
                </a:lnTo>
                <a:lnTo>
                  <a:pt x="1549309" y="2057400"/>
                </a:lnTo>
                <a:lnTo>
                  <a:pt x="0" y="2063750"/>
                </a:lnTo>
                <a:close/>
              </a:path>
            </a:pathLst>
          </a:custGeom>
          <a:solidFill>
            <a:srgbClr val="2D395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08" name="Google Shape;108;p1"/>
          <p:cNvSpPr txBox="1"/>
          <p:nvPr/>
        </p:nvSpPr>
        <p:spPr>
          <a:xfrm>
            <a:off x="7229380" y="2648170"/>
            <a:ext cx="3247800" cy="52320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800" i="0" u="none" strike="noStrike" cap="none" dirty="0">
                <a:solidFill>
                  <a:srgbClr val="FF0000"/>
                </a:solidFill>
                <a:latin typeface="Simplified Arabic"/>
                <a:ea typeface="Simplified Arabic"/>
                <a:cs typeface="mohammad bold art 1" pitchFamily="2" charset="-78"/>
                <a:sym typeface="Simplified Arabic"/>
              </a:rPr>
              <a:t>محاضرة : تمهيدية </a:t>
            </a:r>
            <a:endParaRPr sz="2800" i="0" u="none" strike="noStrike" cap="none" dirty="0">
              <a:solidFill>
                <a:srgbClr val="FF0000"/>
              </a:solidFill>
              <a:latin typeface="Simplified Arabic"/>
              <a:ea typeface="Simplified Arabic"/>
              <a:cs typeface="mohammad bold art 1" pitchFamily="2" charset="-78"/>
              <a:sym typeface="Simplified Arabic"/>
            </a:endParaRPr>
          </a:p>
        </p:txBody>
      </p:sp>
      <p:sp>
        <p:nvSpPr>
          <p:cNvPr id="109" name="Google Shape;109;p1"/>
          <p:cNvSpPr/>
          <p:nvPr/>
        </p:nvSpPr>
        <p:spPr>
          <a:xfrm>
            <a:off x="-57150" y="-19050"/>
            <a:ext cx="7446074" cy="6916864"/>
          </a:xfrm>
          <a:custGeom>
            <a:avLst/>
            <a:gdLst/>
            <a:ahLst/>
            <a:cxnLst/>
            <a:rect l="l" t="t" r="r" b="b"/>
            <a:pathLst>
              <a:path w="7372350" h="6934200" extrusionOk="0">
                <a:moveTo>
                  <a:pt x="38100" y="19050"/>
                </a:moveTo>
                <a:lnTo>
                  <a:pt x="4743450" y="0"/>
                </a:lnTo>
                <a:lnTo>
                  <a:pt x="7372350" y="6915150"/>
                </a:lnTo>
                <a:lnTo>
                  <a:pt x="0" y="6934200"/>
                </a:lnTo>
                <a:lnTo>
                  <a:pt x="38100" y="19050"/>
                </a:lnTo>
                <a:close/>
              </a:path>
            </a:pathLst>
          </a:custGeom>
          <a:blipFill rotWithShape="1">
            <a:blip r:embed="rId3">
              <a:alphaModFix amt="76000"/>
            </a:blip>
            <a:stretch>
              <a:fillRect t="-999"/>
            </a:stretch>
          </a:blip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110" name="Google Shape;110;p1"/>
          <p:cNvPicPr preferRelativeResize="0"/>
          <p:nvPr/>
        </p:nvPicPr>
        <p:blipFill rotWithShape="1">
          <a:blip r:embed="rId4">
            <a:alphaModFix/>
          </a:blip>
          <a:srcRect/>
          <a:stretch/>
        </p:blipFill>
        <p:spPr>
          <a:xfrm>
            <a:off x="9551037" y="-394321"/>
            <a:ext cx="2319230" cy="1751173"/>
          </a:xfrm>
          <a:prstGeom prst="rect">
            <a:avLst/>
          </a:prstGeom>
          <a:noFill/>
          <a:ln>
            <a:noFill/>
          </a:ln>
        </p:spPr>
      </p:pic>
      <p:sp>
        <p:nvSpPr>
          <p:cNvPr id="111" name="Google Shape;111;p1"/>
          <p:cNvSpPr/>
          <p:nvPr/>
        </p:nvSpPr>
        <p:spPr>
          <a:xfrm rot="4043456">
            <a:off x="-459862" y="6293391"/>
            <a:ext cx="5381392" cy="134671"/>
          </a:xfrm>
          <a:prstGeom prst="parallelogram">
            <a:avLst>
              <a:gd name="adj" fmla="val 25000"/>
            </a:avLst>
          </a:prstGeom>
          <a:solidFill>
            <a:srgbClr val="FAC748"/>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12" name="Google Shape;112;p1"/>
          <p:cNvSpPr txBox="1"/>
          <p:nvPr/>
        </p:nvSpPr>
        <p:spPr>
          <a:xfrm>
            <a:off x="6295757" y="1752312"/>
            <a:ext cx="5048292"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3200" i="0" u="none" strike="noStrike" cap="none" dirty="0">
                <a:solidFill>
                  <a:srgbClr val="0070C0"/>
                </a:solidFill>
                <a:latin typeface="Simplified Arabic"/>
                <a:ea typeface="Simplified Arabic"/>
                <a:cs typeface="mohammad bold art 1" pitchFamily="2" charset="-78"/>
                <a:sym typeface="Simplified Arabic"/>
              </a:rPr>
              <a:t>نظريات الاتصال الإعلامي</a:t>
            </a:r>
            <a:endParaRPr sz="3200" i="0" u="none" strike="noStrike" cap="none" dirty="0">
              <a:solidFill>
                <a:srgbClr val="0070C0"/>
              </a:solidFill>
              <a:latin typeface="Simplified Arabic"/>
              <a:ea typeface="Simplified Arabic"/>
              <a:cs typeface="mohammad bold art 1" pitchFamily="2" charset="-78"/>
              <a:sym typeface="Simplified Arabic"/>
            </a:endParaRPr>
          </a:p>
        </p:txBody>
      </p:sp>
      <p:sp>
        <p:nvSpPr>
          <p:cNvPr id="113" name="Google Shape;113;p1"/>
          <p:cNvSpPr/>
          <p:nvPr/>
        </p:nvSpPr>
        <p:spPr>
          <a:xfrm>
            <a:off x="-57150" y="1756704"/>
            <a:ext cx="2084784" cy="5143500"/>
          </a:xfrm>
          <a:prstGeom prst="rtTriangle">
            <a:avLst/>
          </a:prstGeom>
          <a:solidFill>
            <a:srgbClr val="2D395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114" name="Google Shape;114;p1"/>
          <p:cNvPicPr preferRelativeResize="0"/>
          <p:nvPr/>
        </p:nvPicPr>
        <p:blipFill rotWithShape="1">
          <a:blip r:embed="rId5">
            <a:alphaModFix/>
          </a:blip>
          <a:srcRect/>
          <a:stretch/>
        </p:blipFill>
        <p:spPr>
          <a:xfrm>
            <a:off x="35289" y="214896"/>
            <a:ext cx="2457656" cy="670874"/>
          </a:xfrm>
          <a:prstGeom prst="rect">
            <a:avLst/>
          </a:prstGeom>
          <a:noFill/>
          <a:ln>
            <a:noFill/>
          </a:ln>
        </p:spPr>
      </p:pic>
      <p:sp>
        <p:nvSpPr>
          <p:cNvPr id="115" name="Google Shape;115;p1"/>
          <p:cNvSpPr/>
          <p:nvPr/>
        </p:nvSpPr>
        <p:spPr>
          <a:xfrm>
            <a:off x="9551037" y="6020748"/>
            <a:ext cx="3269192" cy="726842"/>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ar-EG" sz="2400" b="1" i="0" u="none" strike="noStrike" cap="none" dirty="0">
                <a:solidFill>
                  <a:srgbClr val="FF0000"/>
                </a:solidFill>
                <a:latin typeface="Calibri"/>
                <a:ea typeface="Calibri"/>
                <a:cs typeface="Calibri"/>
                <a:sym typeface="Calibri"/>
              </a:rPr>
              <a:t>كود المقرر: </a:t>
            </a:r>
            <a:endParaRPr sz="2400" b="1" i="0" u="none" strike="noStrike" cap="none" dirty="0">
              <a:solidFill>
                <a:srgbClr val="FF0000"/>
              </a:solidFill>
              <a:latin typeface="Calibri"/>
              <a:ea typeface="Calibri"/>
              <a:cs typeface="Calibri"/>
              <a:sym typeface="Calibri"/>
            </a:endParaRPr>
          </a:p>
        </p:txBody>
      </p:sp>
      <p:pic>
        <p:nvPicPr>
          <p:cNvPr id="116" name="Google Shape;116;p1" descr="C:\Users\NoteBook\Desktop\جامعة الجميع الذكية\formal pic.png"/>
          <p:cNvPicPr preferRelativeResize="0"/>
          <p:nvPr/>
        </p:nvPicPr>
        <p:blipFill rotWithShape="1">
          <a:blip r:embed="rId6">
            <a:alphaModFix/>
          </a:blip>
          <a:srcRect/>
          <a:stretch/>
        </p:blipFill>
        <p:spPr>
          <a:xfrm>
            <a:off x="35289" y="2189590"/>
            <a:ext cx="2296635" cy="2931528"/>
          </a:xfrm>
          <a:prstGeom prst="roundRect">
            <a:avLst>
              <a:gd name="adj" fmla="val 8594"/>
            </a:avLst>
          </a:prstGeom>
          <a:solidFill>
            <a:srgbClr val="ECECEC"/>
          </a:solidFill>
          <a:ln>
            <a:noFill/>
          </a:ln>
          <a:effectLst>
            <a:reflection stA="38000" endPos="28000" dist="5000" dir="5400000" sy="-100000" algn="bl" rotWithShape="0"/>
          </a:effectLst>
        </p:spPr>
      </p:pic>
      <p:sp>
        <p:nvSpPr>
          <p:cNvPr id="117" name="Google Shape;117;p1"/>
          <p:cNvSpPr/>
          <p:nvPr/>
        </p:nvSpPr>
        <p:spPr>
          <a:xfrm>
            <a:off x="8819903" y="6116993"/>
            <a:ext cx="1657277" cy="487465"/>
          </a:xfrm>
          <a:prstGeom prst="rect">
            <a:avLst/>
          </a:prstGeom>
          <a:noFill/>
          <a:ln>
            <a:noFill/>
          </a:ln>
        </p:spPr>
        <p:txBody>
          <a:bodyPr spcFirstLastPara="1" wrap="square" lIns="91425" tIns="45700" rIns="91425" bIns="45700" anchor="t" anchorCtr="0">
            <a:spAutoFit/>
          </a:bodyPr>
          <a:lstStyle/>
          <a:p>
            <a:pPr marL="0" marR="0" lvl="0" indent="0" algn="r" rtl="1">
              <a:lnSpc>
                <a:spcPct val="107000"/>
              </a:lnSpc>
              <a:spcBef>
                <a:spcPts val="0"/>
              </a:spcBef>
              <a:spcAft>
                <a:spcPts val="0"/>
              </a:spcAft>
              <a:buNone/>
            </a:pPr>
            <a:r>
              <a:rPr lang="en-US" sz="2400" b="1" i="0" u="none" strike="noStrike" cap="none" dirty="0">
                <a:solidFill>
                  <a:srgbClr val="0070C0"/>
                </a:solidFill>
                <a:latin typeface="Times New Roman"/>
                <a:ea typeface="Times New Roman"/>
                <a:cs typeface="Times New Roman"/>
                <a:sym typeface="Times New Roman"/>
              </a:rPr>
              <a:t>DGM 122</a:t>
            </a:r>
            <a:endParaRPr sz="2400" b="0" i="0" u="none" strike="noStrike" cap="none" dirty="0">
              <a:solidFill>
                <a:srgbClr val="0070C0"/>
              </a:solidFill>
              <a:latin typeface="Calibri"/>
              <a:ea typeface="Calibri"/>
              <a:cs typeface="Calibri"/>
              <a:sym typeface="Calibri"/>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21"/>
        <p:cNvGrpSpPr/>
        <p:nvPr/>
      </p:nvGrpSpPr>
      <p:grpSpPr>
        <a:xfrm>
          <a:off x="0" y="0"/>
          <a:ext cx="0" cy="0"/>
          <a:chOff x="0" y="0"/>
          <a:chExt cx="0" cy="0"/>
        </a:xfrm>
      </p:grpSpPr>
      <p:pic>
        <p:nvPicPr>
          <p:cNvPr id="122" name="Google Shape;122;p2"/>
          <p:cNvPicPr preferRelativeResize="0"/>
          <p:nvPr/>
        </p:nvPicPr>
        <p:blipFill rotWithShape="1">
          <a:blip r:embed="rId3">
            <a:alphaModFix/>
          </a:blip>
          <a:srcRect/>
          <a:stretch/>
        </p:blipFill>
        <p:spPr>
          <a:xfrm>
            <a:off x="83128" y="623980"/>
            <a:ext cx="5548312" cy="5572125"/>
          </a:xfrm>
          <a:prstGeom prst="rect">
            <a:avLst/>
          </a:prstGeom>
          <a:noFill/>
          <a:ln>
            <a:noFill/>
          </a:ln>
        </p:spPr>
      </p:pic>
      <p:pic>
        <p:nvPicPr>
          <p:cNvPr id="123" name="Google Shape;123;p2"/>
          <p:cNvPicPr preferRelativeResize="0"/>
          <p:nvPr/>
        </p:nvPicPr>
        <p:blipFill rotWithShape="1">
          <a:blip r:embed="rId4">
            <a:alphaModFix/>
          </a:blip>
          <a:srcRect/>
          <a:stretch/>
        </p:blipFill>
        <p:spPr>
          <a:xfrm>
            <a:off x="9945153" y="-105780"/>
            <a:ext cx="2036762" cy="1174657"/>
          </a:xfrm>
          <a:prstGeom prst="rect">
            <a:avLst/>
          </a:prstGeom>
          <a:noFill/>
          <a:ln>
            <a:noFill/>
          </a:ln>
        </p:spPr>
      </p:pic>
      <p:pic>
        <p:nvPicPr>
          <p:cNvPr id="124" name="Google Shape;124;p2"/>
          <p:cNvPicPr preferRelativeResize="0"/>
          <p:nvPr/>
        </p:nvPicPr>
        <p:blipFill rotWithShape="1">
          <a:blip r:embed="rId5">
            <a:alphaModFix/>
          </a:blip>
          <a:srcRect/>
          <a:stretch/>
        </p:blipFill>
        <p:spPr>
          <a:xfrm>
            <a:off x="2957205" y="647756"/>
            <a:ext cx="6516688" cy="42863"/>
          </a:xfrm>
          <a:prstGeom prst="rect">
            <a:avLst/>
          </a:prstGeom>
          <a:noFill/>
          <a:ln>
            <a:noFill/>
          </a:ln>
        </p:spPr>
      </p:pic>
      <p:pic>
        <p:nvPicPr>
          <p:cNvPr id="125" name="Google Shape;125;p2"/>
          <p:cNvPicPr preferRelativeResize="0"/>
          <p:nvPr/>
        </p:nvPicPr>
        <p:blipFill rotWithShape="1">
          <a:blip r:embed="rId6">
            <a:alphaModFix/>
          </a:blip>
          <a:srcRect/>
          <a:stretch/>
        </p:blipFill>
        <p:spPr>
          <a:xfrm>
            <a:off x="83128" y="6196105"/>
            <a:ext cx="2170112" cy="495640"/>
          </a:xfrm>
          <a:prstGeom prst="rect">
            <a:avLst/>
          </a:prstGeom>
          <a:noFill/>
          <a:ln>
            <a:noFill/>
          </a:ln>
        </p:spPr>
      </p:pic>
      <p:pic>
        <p:nvPicPr>
          <p:cNvPr id="126" name="Google Shape;126;p2"/>
          <p:cNvPicPr preferRelativeResize="0"/>
          <p:nvPr/>
        </p:nvPicPr>
        <p:blipFill rotWithShape="1">
          <a:blip r:embed="rId7">
            <a:alphaModFix/>
          </a:blip>
          <a:srcRect/>
          <a:stretch/>
        </p:blipFill>
        <p:spPr>
          <a:xfrm>
            <a:off x="9945153" y="6348805"/>
            <a:ext cx="1878012" cy="311150"/>
          </a:xfrm>
          <a:prstGeom prst="rect">
            <a:avLst/>
          </a:prstGeom>
          <a:noFill/>
          <a:ln>
            <a:noFill/>
          </a:ln>
        </p:spPr>
      </p:pic>
      <p:sp>
        <p:nvSpPr>
          <p:cNvPr id="127" name="Google Shape;127;p2"/>
          <p:cNvSpPr/>
          <p:nvPr/>
        </p:nvSpPr>
        <p:spPr>
          <a:xfrm>
            <a:off x="855406" y="1187532"/>
            <a:ext cx="11047134" cy="5008573"/>
          </a:xfrm>
          <a:prstGeom prst="rect">
            <a:avLst/>
          </a:prstGeom>
          <a:noFill/>
          <a:ln>
            <a:noFill/>
          </a:ln>
        </p:spPr>
        <p:txBody>
          <a:bodyPr spcFirstLastPara="1" wrap="square" lIns="91425" tIns="45700" rIns="91425" bIns="45700" anchor="ctr" anchorCtr="0">
            <a:noAutofit/>
          </a:bodyPr>
          <a:lstStyle/>
          <a:p>
            <a:pPr marL="342900" marR="0" lvl="0" indent="-342900" algn="r" rtl="1">
              <a:lnSpc>
                <a:spcPct val="115000"/>
              </a:lnSpc>
              <a:spcBef>
                <a:spcPts val="0"/>
              </a:spcBef>
              <a:spcAft>
                <a:spcPts val="0"/>
              </a:spcAft>
              <a:buClr>
                <a:srgbClr val="0070C0"/>
              </a:buClr>
              <a:buSzPts val="2400"/>
              <a:buFont typeface="Noto Sans Symbols"/>
              <a:buChar char="▪"/>
            </a:pPr>
            <a:r>
              <a:rPr lang="ar-EG" sz="2400" b="1" i="0" u="none" strike="noStrike" cap="none" dirty="0">
                <a:solidFill>
                  <a:srgbClr val="FF0000"/>
                </a:solidFill>
                <a:latin typeface="Angsana New"/>
                <a:ea typeface="Angsana New"/>
                <a:cs typeface="+mj-cs"/>
                <a:sym typeface="Angsana New"/>
              </a:rPr>
              <a:t>شغلت عدداً من الوظائف، وحصُلت على العديد من الدرجات العلمية أهمها:</a:t>
            </a:r>
            <a:endParaRPr sz="2400" b="1" i="0" u="none" strike="noStrike" cap="none" dirty="0">
              <a:solidFill>
                <a:srgbClr val="FF0000"/>
              </a:solidFill>
              <a:latin typeface="Angsana New"/>
              <a:ea typeface="Angsana New"/>
              <a:cs typeface="+mj-cs"/>
              <a:sym typeface="Angsana New"/>
            </a:endParaRPr>
          </a:p>
          <a:p>
            <a:pPr marL="342900" marR="0" lvl="0" indent="-342900" algn="justLow" rtl="1">
              <a:lnSpc>
                <a:spcPct val="115000"/>
              </a:lnSpc>
              <a:spcBef>
                <a:spcPts val="0"/>
              </a:spcBef>
              <a:spcAft>
                <a:spcPts val="0"/>
              </a:spcAft>
              <a:buClr>
                <a:srgbClr val="C00000"/>
              </a:buClr>
              <a:buSzPts val="2000"/>
              <a:buFont typeface="Simplified Arabic"/>
              <a:buChar char="-"/>
            </a:pPr>
            <a:r>
              <a:rPr lang="ar-EG" sz="2400" b="1" i="0" u="none" strike="noStrike" cap="none" dirty="0">
                <a:solidFill>
                  <a:srgbClr val="0070C0"/>
                </a:solidFill>
                <a:latin typeface="Calibri"/>
                <a:ea typeface="Calibri"/>
                <a:cs typeface="+mj-cs"/>
                <a:sym typeface="Calibri"/>
              </a:rPr>
              <a:t>درجة الدكتوراه في مجال الإعلام الرقمي وتقنيات الذكاء الاصطناعي وخوارزميات تعلم الآلة بتقدير ممتاز مع مرتبة الشرف الأولي والتوصية بالطبع والتبادل بين الجامعات ( مصر: 2022)</a:t>
            </a:r>
            <a:endParaRPr sz="2400" b="1" i="0" u="none" strike="noStrike" cap="none" dirty="0">
              <a:solidFill>
                <a:srgbClr val="0070C0"/>
              </a:solidFill>
              <a:latin typeface="Calibri"/>
              <a:ea typeface="Calibri"/>
              <a:cs typeface="+mj-cs"/>
              <a:sym typeface="Calibri"/>
            </a:endParaRPr>
          </a:p>
          <a:p>
            <a:pPr marL="342900" marR="0" lvl="0" indent="-342900" algn="justLow" rtl="1">
              <a:lnSpc>
                <a:spcPct val="115000"/>
              </a:lnSpc>
              <a:spcBef>
                <a:spcPts val="0"/>
              </a:spcBef>
              <a:spcAft>
                <a:spcPts val="0"/>
              </a:spcAft>
              <a:buClr>
                <a:srgbClr val="C00000"/>
              </a:buClr>
              <a:buSzPts val="2000"/>
              <a:buFont typeface="Simplified Arabic"/>
              <a:buChar char="-"/>
            </a:pPr>
            <a:r>
              <a:rPr lang="ar-EG" sz="2400" b="1" i="0" u="none" strike="noStrike" cap="none" dirty="0">
                <a:solidFill>
                  <a:srgbClr val="0070C0"/>
                </a:solidFill>
                <a:latin typeface="Calibri"/>
                <a:ea typeface="Calibri"/>
                <a:cs typeface="+mj-cs"/>
                <a:sym typeface="Calibri"/>
              </a:rPr>
              <a:t>درجة الماجستير في مجال الإعلام الرقمي وعلوم الاتصال السياسي بتقدير ممتاز مع مرتبة الشرف ( مصر: 2017).</a:t>
            </a:r>
            <a:endParaRPr sz="2400" b="1" i="0" u="none" strike="noStrike" cap="none" dirty="0">
              <a:solidFill>
                <a:srgbClr val="0070C0"/>
              </a:solidFill>
              <a:latin typeface="Calibri"/>
              <a:ea typeface="Calibri"/>
              <a:cs typeface="+mj-cs"/>
              <a:sym typeface="Calibri"/>
            </a:endParaRPr>
          </a:p>
          <a:p>
            <a:pPr marL="342900" marR="0" lvl="0" indent="-342900" algn="justLow" rtl="1">
              <a:lnSpc>
                <a:spcPct val="115000"/>
              </a:lnSpc>
              <a:spcBef>
                <a:spcPts val="0"/>
              </a:spcBef>
              <a:spcAft>
                <a:spcPts val="0"/>
              </a:spcAft>
              <a:buClr>
                <a:srgbClr val="C00000"/>
              </a:buClr>
              <a:buSzPts val="2000"/>
              <a:buFont typeface="Simplified Arabic"/>
              <a:buChar char="-"/>
            </a:pPr>
            <a:r>
              <a:rPr lang="ar-EG" sz="2400" b="1" i="0" u="none" strike="noStrike" cap="none" dirty="0">
                <a:solidFill>
                  <a:srgbClr val="0070C0"/>
                </a:solidFill>
                <a:latin typeface="Simplified Arabic"/>
                <a:ea typeface="Simplified Arabic"/>
                <a:cs typeface="+mj-cs"/>
                <a:sym typeface="Simplified Arabic"/>
              </a:rPr>
              <a:t> محاضراً بقسم الإعلام، كلية الآداب، جامعة المنيا (2016: 2020).</a:t>
            </a:r>
            <a:endParaRPr sz="2400" b="1" i="0" u="none" strike="noStrike" cap="none" dirty="0">
              <a:solidFill>
                <a:srgbClr val="0070C0"/>
              </a:solidFill>
              <a:latin typeface="Calibri"/>
              <a:ea typeface="Calibri"/>
              <a:cs typeface="+mj-cs"/>
              <a:sym typeface="Calibri"/>
            </a:endParaRPr>
          </a:p>
          <a:p>
            <a:pPr marL="342900" marR="0" lvl="0" indent="-342900" algn="justLow" rtl="1">
              <a:lnSpc>
                <a:spcPct val="115000"/>
              </a:lnSpc>
              <a:spcBef>
                <a:spcPts val="0"/>
              </a:spcBef>
              <a:spcAft>
                <a:spcPts val="0"/>
              </a:spcAft>
              <a:buClr>
                <a:srgbClr val="C00000"/>
              </a:buClr>
              <a:buSzPts val="2000"/>
              <a:buFont typeface="Simplified Arabic"/>
              <a:buChar char="-"/>
            </a:pPr>
            <a:r>
              <a:rPr lang="ar-EG" sz="2400" b="1" i="0" u="none" strike="noStrike" cap="none" dirty="0">
                <a:solidFill>
                  <a:srgbClr val="0070C0"/>
                </a:solidFill>
                <a:latin typeface="Calibri"/>
                <a:ea typeface="Calibri"/>
                <a:cs typeface="+mj-cs"/>
                <a:sym typeface="Calibri"/>
              </a:rPr>
              <a:t>درست العلوم الاستراتيجية والأمن القومي بكلية الدفاع الوطني، أكاديمية ناصر العليا للعلوم العسكرية 2020 </a:t>
            </a:r>
            <a:endParaRPr sz="2400" b="1" i="0" u="none" strike="noStrike" cap="none" dirty="0">
              <a:solidFill>
                <a:srgbClr val="0070C0"/>
              </a:solidFill>
              <a:latin typeface="Calibri"/>
              <a:ea typeface="Calibri"/>
              <a:cs typeface="+mj-cs"/>
              <a:sym typeface="Calibri"/>
            </a:endParaRPr>
          </a:p>
          <a:p>
            <a:pPr marL="342900" marR="0" lvl="0" indent="-342900" algn="justLow" rtl="1">
              <a:lnSpc>
                <a:spcPct val="115000"/>
              </a:lnSpc>
              <a:spcBef>
                <a:spcPts val="0"/>
              </a:spcBef>
              <a:spcAft>
                <a:spcPts val="0"/>
              </a:spcAft>
              <a:buClr>
                <a:srgbClr val="C00000"/>
              </a:buClr>
              <a:buSzPts val="2000"/>
              <a:buFont typeface="Simplified Arabic"/>
              <a:buChar char="-"/>
            </a:pPr>
            <a:r>
              <a:rPr lang="ar-EG" sz="2400" b="1" i="0" u="none" strike="noStrike" cap="none" dirty="0">
                <a:solidFill>
                  <a:srgbClr val="0070C0"/>
                </a:solidFill>
                <a:latin typeface="Calibri"/>
                <a:ea typeface="Calibri"/>
                <a:cs typeface="+mj-cs"/>
                <a:sym typeface="Calibri"/>
              </a:rPr>
              <a:t>لي عدد من الأبحاث العلمية المنشورة بعدد من الدوريات العلمية في مجال الإعلام الرقمي، والحروب الإعلامية الحديثة.</a:t>
            </a:r>
            <a:endParaRPr sz="2400" dirty="0">
              <a:solidFill>
                <a:srgbClr val="0070C0"/>
              </a:solidFill>
              <a:cs typeface="+mj-cs"/>
            </a:endParaRPr>
          </a:p>
          <a:p>
            <a:pPr marL="342900" marR="0" lvl="0" indent="-342900" algn="justLow" rtl="1">
              <a:lnSpc>
                <a:spcPct val="115000"/>
              </a:lnSpc>
              <a:spcBef>
                <a:spcPts val="1000"/>
              </a:spcBef>
              <a:spcAft>
                <a:spcPts val="0"/>
              </a:spcAft>
              <a:buClr>
                <a:srgbClr val="C00000"/>
              </a:buClr>
              <a:buSzPts val="2000"/>
              <a:buFont typeface="Simplified Arabic"/>
              <a:buChar char="-"/>
            </a:pPr>
            <a:r>
              <a:rPr lang="ar-EG" sz="2400" b="1" i="0" u="none" strike="noStrike" cap="none" dirty="0">
                <a:solidFill>
                  <a:srgbClr val="0070C0"/>
                </a:solidFill>
                <a:latin typeface="Calibri"/>
                <a:ea typeface="Calibri"/>
                <a:cs typeface="+mj-cs"/>
                <a:sym typeface="Calibri"/>
              </a:rPr>
              <a:t>  شاركت في العديد من المؤتمرات والمنتديات العلمية محلياً ودولياً.</a:t>
            </a:r>
            <a:endParaRPr sz="2400" dirty="0">
              <a:solidFill>
                <a:srgbClr val="0070C0"/>
              </a:solidFill>
              <a:cs typeface="+mj-cs"/>
            </a:endParaRPr>
          </a:p>
          <a:p>
            <a:pPr marL="342900" marR="0" lvl="0" indent="-342900" algn="justLow" rtl="1">
              <a:lnSpc>
                <a:spcPct val="115000"/>
              </a:lnSpc>
              <a:spcBef>
                <a:spcPts val="1000"/>
              </a:spcBef>
              <a:spcAft>
                <a:spcPts val="0"/>
              </a:spcAft>
              <a:buClr>
                <a:srgbClr val="C00000"/>
              </a:buClr>
              <a:buSzPts val="2000"/>
              <a:buFont typeface="Simplified Arabic"/>
              <a:buChar char="-"/>
            </a:pPr>
            <a:r>
              <a:rPr lang="ar-EG" sz="2400" b="1" i="0" u="none" strike="noStrike" cap="none" dirty="0">
                <a:solidFill>
                  <a:srgbClr val="0070C0"/>
                </a:solidFill>
                <a:latin typeface="Calibri"/>
                <a:ea typeface="Calibri"/>
                <a:cs typeface="+mj-cs"/>
                <a:sym typeface="Calibri"/>
              </a:rPr>
              <a:t> تتركز اهتماماتي العلمية الحالية بمجال دراسات الإعلام الرقمي وخوارزميات التعلم الآلي والتعلم العميق .</a:t>
            </a:r>
            <a:endParaRPr sz="2400" b="0" i="0" u="none" strike="noStrike" cap="none" dirty="0">
              <a:solidFill>
                <a:srgbClr val="0070C0"/>
              </a:solidFill>
              <a:latin typeface="Calibri"/>
              <a:ea typeface="Calibri"/>
              <a:cs typeface="+mj-cs"/>
              <a:sym typeface="Calibri"/>
            </a:endParaRPr>
          </a:p>
        </p:txBody>
      </p:sp>
      <p:pic>
        <p:nvPicPr>
          <p:cNvPr id="128" name="Google Shape;128;p2"/>
          <p:cNvPicPr preferRelativeResize="0"/>
          <p:nvPr/>
        </p:nvPicPr>
        <p:blipFill rotWithShape="1">
          <a:blip r:embed="rId8">
            <a:alphaModFix/>
          </a:blip>
          <a:srcRect/>
          <a:stretch/>
        </p:blipFill>
        <p:spPr>
          <a:xfrm>
            <a:off x="7851921" y="232493"/>
            <a:ext cx="1857602" cy="895712"/>
          </a:xfrm>
          <a:prstGeom prst="rect">
            <a:avLst/>
          </a:prstGeom>
          <a:noFill/>
          <a:ln>
            <a:noFill/>
          </a:ln>
        </p:spPr>
      </p:pic>
    </p:spTree>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xmlns:ahyp="http://schemas.microsoft.com/office/drawing/2018/hyperlinkcolor">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33"/>
        <p:cNvGrpSpPr/>
        <p:nvPr/>
      </p:nvGrpSpPr>
      <p:grpSpPr>
        <a:xfrm>
          <a:off x="0" y="0"/>
          <a:ext cx="0" cy="0"/>
          <a:chOff x="0" y="0"/>
          <a:chExt cx="0" cy="0"/>
        </a:xfrm>
      </p:grpSpPr>
      <p:sp>
        <p:nvSpPr>
          <p:cNvPr id="134" name="Google Shape;134;p3"/>
          <p:cNvSpPr/>
          <p:nvPr/>
        </p:nvSpPr>
        <p:spPr>
          <a:xfrm rot="10800000" flipH="1">
            <a:off x="97492" y="-43546"/>
            <a:ext cx="12191998" cy="6901549"/>
          </a:xfrm>
          <a:prstGeom prst="round1Rect">
            <a:avLst>
              <a:gd name="adj" fmla="val 32222"/>
            </a:avLst>
          </a:prstGeom>
          <a:gradFill>
            <a:gsLst>
              <a:gs pos="0">
                <a:srgbClr val="54313E"/>
              </a:gs>
              <a:gs pos="50000">
                <a:srgbClr val="79475A"/>
              </a:gs>
              <a:gs pos="100000">
                <a:srgbClr val="91566B"/>
              </a:gs>
            </a:gsLst>
            <a:lin ang="81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135" name="Google Shape;135;p3"/>
          <p:cNvPicPr preferRelativeResize="0">
            <a:picLocks noGrp="1"/>
          </p:cNvPicPr>
          <p:nvPr>
            <p:ph type="pic" idx="2"/>
          </p:nvPr>
        </p:nvPicPr>
        <p:blipFill rotWithShape="1">
          <a:blip r:embed="rId3">
            <a:alphaModFix/>
          </a:blip>
          <a:srcRect l="4175" r="4175"/>
          <a:stretch/>
        </p:blipFill>
        <p:spPr>
          <a:xfrm>
            <a:off x="97491" y="-21771"/>
            <a:ext cx="6096000" cy="6901542"/>
          </a:xfrm>
          <a:prstGeom prst="rect">
            <a:avLst/>
          </a:prstGeom>
          <a:solidFill>
            <a:srgbClr val="D8D8D8">
              <a:alpha val="49803"/>
            </a:srgbClr>
          </a:solidFill>
          <a:ln>
            <a:noFill/>
          </a:ln>
        </p:spPr>
      </p:pic>
      <p:pic>
        <p:nvPicPr>
          <p:cNvPr id="136" name="Google Shape;136;p3"/>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137" name="Google Shape;137;p3"/>
          <p:cNvPicPr preferRelativeResize="0"/>
          <p:nvPr/>
        </p:nvPicPr>
        <p:blipFill rotWithShape="1">
          <a:blip r:embed="rId5">
            <a:alphaModFix/>
          </a:blip>
          <a:srcRect/>
          <a:stretch/>
        </p:blipFill>
        <p:spPr>
          <a:xfrm>
            <a:off x="99162" y="92466"/>
            <a:ext cx="2457656" cy="670874"/>
          </a:xfrm>
          <a:prstGeom prst="rect">
            <a:avLst/>
          </a:prstGeom>
          <a:noFill/>
          <a:ln>
            <a:noFill/>
          </a:ln>
        </p:spPr>
      </p:pic>
      <p:pic>
        <p:nvPicPr>
          <p:cNvPr id="138" name="Google Shape;138;p3"/>
          <p:cNvPicPr preferRelativeResize="0"/>
          <p:nvPr/>
        </p:nvPicPr>
        <p:blipFill rotWithShape="1">
          <a:blip r:embed="rId6">
            <a:alphaModFix/>
          </a:blip>
          <a:srcRect/>
          <a:stretch/>
        </p:blipFill>
        <p:spPr>
          <a:xfrm>
            <a:off x="9832135" y="-43551"/>
            <a:ext cx="2262373" cy="942908"/>
          </a:xfrm>
          <a:prstGeom prst="rect">
            <a:avLst/>
          </a:prstGeom>
          <a:noFill/>
          <a:ln>
            <a:noFill/>
          </a:ln>
        </p:spPr>
      </p:pic>
      <p:sp>
        <p:nvSpPr>
          <p:cNvPr id="139" name="Google Shape;139;p3"/>
          <p:cNvSpPr/>
          <p:nvPr/>
        </p:nvSpPr>
        <p:spPr>
          <a:xfrm>
            <a:off x="6095999" y="486697"/>
            <a:ext cx="2738285" cy="814007"/>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ar-EG" sz="2400" b="1" i="0" u="none" strike="noStrike" cap="none" dirty="0">
                <a:solidFill>
                  <a:schemeClr val="lt1"/>
                </a:solidFill>
                <a:latin typeface="Calibri"/>
                <a:ea typeface="Calibri"/>
                <a:cs typeface="Calibri"/>
                <a:sym typeface="Calibri"/>
              </a:rPr>
              <a:t>محاضرة تمهيدية </a:t>
            </a:r>
            <a:endParaRPr sz="2400" b="1" i="0" u="none" strike="noStrike" cap="none" dirty="0">
              <a:solidFill>
                <a:schemeClr val="lt1"/>
              </a:solidFill>
              <a:latin typeface="Calibri"/>
              <a:ea typeface="Calibri"/>
              <a:cs typeface="Calibri"/>
              <a:sym typeface="Calibri"/>
            </a:endParaRPr>
          </a:p>
        </p:txBody>
      </p:sp>
      <p:sp>
        <p:nvSpPr>
          <p:cNvPr id="140" name="Google Shape;140;p3"/>
          <p:cNvSpPr/>
          <p:nvPr/>
        </p:nvSpPr>
        <p:spPr>
          <a:xfrm>
            <a:off x="1852551" y="1271808"/>
            <a:ext cx="10082150" cy="4784608"/>
          </a:xfrm>
          <a:prstGeom prst="rect">
            <a:avLst/>
          </a:prstGeom>
          <a:noFill/>
          <a:ln>
            <a:noFill/>
          </a:ln>
        </p:spPr>
        <p:txBody>
          <a:bodyPr spcFirstLastPara="1" wrap="square" lIns="91425" tIns="45700" rIns="91425" bIns="45700" anchor="ctr" anchorCtr="0">
            <a:noAutofit/>
          </a:bodyPr>
          <a:lstStyle/>
          <a:p>
            <a:pPr marL="342900" marR="0" lvl="0" indent="-342900" algn="r" rtl="1">
              <a:lnSpc>
                <a:spcPct val="115000"/>
              </a:lnSpc>
              <a:spcBef>
                <a:spcPts val="0"/>
              </a:spcBef>
              <a:spcAft>
                <a:spcPts val="0"/>
              </a:spcAft>
              <a:buClr>
                <a:schemeClr val="lt1"/>
              </a:buClr>
              <a:buSzPts val="2400"/>
              <a:buFont typeface="Noto Sans Symbols"/>
              <a:buChar char="▪"/>
            </a:pPr>
            <a:r>
              <a:rPr lang="ar-EG" sz="2800" b="1" i="0" u="none" strike="noStrike" cap="none" dirty="0">
                <a:solidFill>
                  <a:schemeClr val="lt1"/>
                </a:solidFill>
                <a:latin typeface="Calibri"/>
                <a:ea typeface="Calibri"/>
                <a:cs typeface="+mj-cs"/>
                <a:sym typeface="Calibri"/>
              </a:rPr>
              <a:t>المحاور الرئيسية :-</a:t>
            </a:r>
            <a:endParaRPr sz="2800" b="0" i="0" u="none" strike="noStrike" cap="none" dirty="0">
              <a:solidFill>
                <a:schemeClr val="lt1"/>
              </a:solidFill>
              <a:latin typeface="Calibri"/>
              <a:ea typeface="Calibri"/>
              <a:cs typeface="+mj-cs"/>
              <a:sym typeface="Calibri"/>
            </a:endParaRPr>
          </a:p>
          <a:p>
            <a:pPr marL="342900" marR="0" lvl="0" indent="-342900" algn="r" rtl="1">
              <a:lnSpc>
                <a:spcPct val="115000"/>
              </a:lnSpc>
              <a:spcBef>
                <a:spcPts val="0"/>
              </a:spcBef>
              <a:spcAft>
                <a:spcPts val="0"/>
              </a:spcAft>
              <a:buClr>
                <a:schemeClr val="lt1"/>
              </a:buClr>
              <a:buSzPts val="2400"/>
              <a:buFont typeface="Calibri"/>
              <a:buAutoNum type="arabicPeriod"/>
            </a:pPr>
            <a:r>
              <a:rPr lang="ar-EG" sz="2800" b="1" i="0" u="none" strike="noStrike" cap="none" dirty="0">
                <a:solidFill>
                  <a:schemeClr val="lt1"/>
                </a:solidFill>
                <a:latin typeface="Calibri"/>
                <a:ea typeface="Calibri"/>
                <a:cs typeface="+mj-cs"/>
                <a:sym typeface="Calibri"/>
              </a:rPr>
              <a:t>توصيف المقرر.</a:t>
            </a:r>
            <a:endParaRPr sz="2800" b="1" i="0" u="none" strike="noStrike" cap="none" dirty="0">
              <a:solidFill>
                <a:schemeClr val="lt1"/>
              </a:solidFill>
              <a:latin typeface="Calibri"/>
              <a:ea typeface="Calibri"/>
              <a:cs typeface="+mj-cs"/>
              <a:sym typeface="Calibri"/>
            </a:endParaRPr>
          </a:p>
          <a:p>
            <a:pPr marL="342900" marR="0" lvl="0" indent="-342900" algn="r" rtl="1">
              <a:lnSpc>
                <a:spcPct val="115000"/>
              </a:lnSpc>
              <a:spcBef>
                <a:spcPts val="0"/>
              </a:spcBef>
              <a:spcAft>
                <a:spcPts val="0"/>
              </a:spcAft>
              <a:buClr>
                <a:schemeClr val="lt1"/>
              </a:buClr>
              <a:buSzPts val="2400"/>
              <a:buFont typeface="Calibri"/>
              <a:buAutoNum type="arabicPeriod"/>
            </a:pPr>
            <a:r>
              <a:rPr lang="ar-EG" sz="2800" b="1" i="0" u="none" strike="noStrike" cap="none" dirty="0">
                <a:solidFill>
                  <a:schemeClr val="lt1"/>
                </a:solidFill>
                <a:latin typeface="Calibri"/>
                <a:ea typeface="Calibri"/>
                <a:cs typeface="+mj-cs"/>
                <a:sym typeface="Calibri"/>
              </a:rPr>
              <a:t>أهداف المقرر.</a:t>
            </a:r>
            <a:endParaRPr sz="2800" b="1" i="0" u="none" strike="noStrike" cap="none" dirty="0">
              <a:solidFill>
                <a:schemeClr val="lt1"/>
              </a:solidFill>
              <a:latin typeface="Calibri"/>
              <a:ea typeface="Calibri"/>
              <a:cs typeface="+mj-cs"/>
              <a:sym typeface="Calibri"/>
            </a:endParaRPr>
          </a:p>
          <a:p>
            <a:pPr marL="342900" marR="0" lvl="0" indent="-342900" algn="r" rtl="1">
              <a:lnSpc>
                <a:spcPct val="115000"/>
              </a:lnSpc>
              <a:spcBef>
                <a:spcPts val="0"/>
              </a:spcBef>
              <a:spcAft>
                <a:spcPts val="0"/>
              </a:spcAft>
              <a:buClr>
                <a:schemeClr val="lt1"/>
              </a:buClr>
              <a:buSzPts val="2400"/>
              <a:buFont typeface="Calibri"/>
              <a:buAutoNum type="arabicPeriod"/>
            </a:pPr>
            <a:r>
              <a:rPr lang="ar-EG" sz="2800" b="1" i="0" u="none" strike="noStrike" cap="none" dirty="0">
                <a:solidFill>
                  <a:schemeClr val="lt1"/>
                </a:solidFill>
                <a:latin typeface="Calibri"/>
                <a:ea typeface="Calibri"/>
                <a:cs typeface="+mj-cs"/>
                <a:sym typeface="Calibri"/>
              </a:rPr>
              <a:t>مخرجات التعلم.</a:t>
            </a:r>
            <a:endParaRPr sz="2800" b="1" i="0" u="none" strike="noStrike" cap="none" dirty="0">
              <a:solidFill>
                <a:schemeClr val="lt1"/>
              </a:solidFill>
              <a:latin typeface="Calibri"/>
              <a:ea typeface="Calibri"/>
              <a:cs typeface="+mj-cs"/>
              <a:sym typeface="Calibri"/>
            </a:endParaRPr>
          </a:p>
          <a:p>
            <a:pPr marL="342900" marR="0" lvl="0" indent="-342900" algn="r" rtl="1">
              <a:lnSpc>
                <a:spcPct val="115000"/>
              </a:lnSpc>
              <a:spcBef>
                <a:spcPts val="0"/>
              </a:spcBef>
              <a:spcAft>
                <a:spcPts val="0"/>
              </a:spcAft>
              <a:buClr>
                <a:schemeClr val="lt1"/>
              </a:buClr>
              <a:buSzPts val="2400"/>
              <a:buFont typeface="Calibri"/>
              <a:buAutoNum type="arabicPeriod"/>
            </a:pPr>
            <a:r>
              <a:rPr lang="ar-EG" sz="2800" b="1" i="0" u="none" strike="noStrike" cap="none" dirty="0">
                <a:solidFill>
                  <a:schemeClr val="lt1"/>
                </a:solidFill>
                <a:latin typeface="Calibri"/>
                <a:ea typeface="Calibri"/>
                <a:cs typeface="+mj-cs"/>
                <a:sym typeface="Calibri"/>
              </a:rPr>
              <a:t>تقييم الطلاب.</a:t>
            </a:r>
            <a:endParaRPr sz="2800" b="1" i="0" u="none" strike="noStrike" cap="none" dirty="0">
              <a:solidFill>
                <a:schemeClr val="lt1"/>
              </a:solidFill>
              <a:latin typeface="Calibri"/>
              <a:ea typeface="Calibri"/>
              <a:cs typeface="+mj-cs"/>
              <a:sym typeface="Calibri"/>
            </a:endParaRPr>
          </a:p>
          <a:p>
            <a:pPr marL="342900" marR="0" lvl="0" indent="-342900" algn="r" rtl="1">
              <a:lnSpc>
                <a:spcPct val="115000"/>
              </a:lnSpc>
              <a:spcBef>
                <a:spcPts val="0"/>
              </a:spcBef>
              <a:spcAft>
                <a:spcPts val="0"/>
              </a:spcAft>
              <a:buClr>
                <a:schemeClr val="lt1"/>
              </a:buClr>
              <a:buSzPts val="2400"/>
              <a:buFont typeface="Calibri"/>
              <a:buAutoNum type="arabicPeriod"/>
            </a:pPr>
            <a:r>
              <a:rPr lang="ar-EG" sz="2800" b="1" i="0" u="none" strike="noStrike" cap="none" dirty="0">
                <a:solidFill>
                  <a:schemeClr val="lt1"/>
                </a:solidFill>
                <a:latin typeface="Calibri"/>
                <a:ea typeface="Calibri"/>
                <a:cs typeface="+mj-cs"/>
                <a:sym typeface="Calibri"/>
              </a:rPr>
              <a:t>الموضوعات. </a:t>
            </a:r>
            <a:endParaRPr sz="2800" b="1" i="0" u="none" strike="noStrike" cap="none" dirty="0">
              <a:solidFill>
                <a:schemeClr val="lt1"/>
              </a:solidFill>
              <a:latin typeface="Calibri"/>
              <a:ea typeface="Calibri"/>
              <a:cs typeface="+mj-cs"/>
              <a:sym typeface="Calibri"/>
            </a:endParaRPr>
          </a:p>
          <a:p>
            <a:pPr marL="342900" marR="0" lvl="0" indent="-342900" algn="r" rtl="1">
              <a:lnSpc>
                <a:spcPct val="115000"/>
              </a:lnSpc>
              <a:spcBef>
                <a:spcPts val="0"/>
              </a:spcBef>
              <a:spcAft>
                <a:spcPts val="0"/>
              </a:spcAft>
              <a:buClr>
                <a:schemeClr val="lt1"/>
              </a:buClr>
              <a:buSzPts val="2400"/>
              <a:buFont typeface="Calibri"/>
              <a:buAutoNum type="arabicPeriod"/>
            </a:pPr>
            <a:r>
              <a:rPr lang="ar-EG" sz="2800" b="1" i="0" u="none" strike="noStrike" cap="none" dirty="0">
                <a:solidFill>
                  <a:schemeClr val="lt1"/>
                </a:solidFill>
                <a:latin typeface="Calibri"/>
                <a:ea typeface="Calibri"/>
                <a:cs typeface="+mj-cs"/>
                <a:sym typeface="Calibri"/>
              </a:rPr>
              <a:t>مفهوم الاتصال، ومراحل تطوره الإنساني، وأنواعه.</a:t>
            </a:r>
            <a:endParaRPr sz="2800" b="1" i="0" u="none" strike="noStrike" cap="none" dirty="0">
              <a:solidFill>
                <a:schemeClr val="lt1"/>
              </a:solidFill>
              <a:latin typeface="Calibri"/>
              <a:ea typeface="Calibri"/>
              <a:cs typeface="+mj-cs"/>
              <a:sym typeface="Calibri"/>
            </a:endParaRPr>
          </a:p>
          <a:p>
            <a:pPr marL="342900" marR="0" lvl="0" indent="-342900" algn="r" rtl="1">
              <a:lnSpc>
                <a:spcPct val="115000"/>
              </a:lnSpc>
              <a:spcBef>
                <a:spcPts val="0"/>
              </a:spcBef>
              <a:spcAft>
                <a:spcPts val="0"/>
              </a:spcAft>
              <a:buClr>
                <a:schemeClr val="lt1"/>
              </a:buClr>
              <a:buSzPts val="2400"/>
              <a:buFont typeface="Calibri"/>
              <a:buAutoNum type="arabicPeriod"/>
            </a:pPr>
            <a:r>
              <a:rPr lang="ar-EG" sz="2800" b="1" i="0" u="none" strike="noStrike" cap="none" dirty="0">
                <a:solidFill>
                  <a:schemeClr val="lt1"/>
                </a:solidFill>
                <a:latin typeface="Calibri"/>
                <a:ea typeface="Calibri"/>
                <a:cs typeface="+mj-cs"/>
                <a:sym typeface="Calibri"/>
              </a:rPr>
              <a:t>عناصر العملية الاتصالية.</a:t>
            </a:r>
            <a:endParaRPr sz="2800" b="1" i="0" u="none" strike="noStrike" cap="none" dirty="0">
              <a:solidFill>
                <a:schemeClr val="lt1"/>
              </a:solidFill>
              <a:latin typeface="Calibri"/>
              <a:ea typeface="Calibri"/>
              <a:cs typeface="+mj-cs"/>
              <a:sym typeface="Calibri"/>
            </a:endParaRPr>
          </a:p>
          <a:p>
            <a:pPr marL="342900" marR="0" lvl="0" indent="-342900" algn="r" rtl="1">
              <a:lnSpc>
                <a:spcPct val="115000"/>
              </a:lnSpc>
              <a:spcBef>
                <a:spcPts val="0"/>
              </a:spcBef>
              <a:spcAft>
                <a:spcPts val="0"/>
              </a:spcAft>
              <a:buClr>
                <a:schemeClr val="lt1"/>
              </a:buClr>
              <a:buSzPts val="2400"/>
              <a:buFont typeface="Calibri"/>
              <a:buAutoNum type="arabicPeriod"/>
            </a:pPr>
            <a:r>
              <a:rPr lang="ar-EG" sz="2800" b="1" i="0" u="none" strike="noStrike" cap="none" dirty="0">
                <a:solidFill>
                  <a:schemeClr val="lt1"/>
                </a:solidFill>
                <a:latin typeface="Calibri"/>
                <a:ea typeface="Calibri"/>
                <a:cs typeface="+mj-cs"/>
                <a:sym typeface="Calibri"/>
              </a:rPr>
              <a:t>مفهوم النظرية العلمية الاتصالية وأوجه الاستفادة منها.</a:t>
            </a:r>
            <a:endParaRPr sz="2800" b="1" i="0" u="none" strike="noStrike" cap="none" dirty="0">
              <a:solidFill>
                <a:schemeClr val="lt1"/>
              </a:solidFill>
              <a:latin typeface="Calibri"/>
              <a:ea typeface="Calibri"/>
              <a:cs typeface="+mj-cs"/>
              <a:sym typeface="Calibri"/>
            </a:endParaRPr>
          </a:p>
          <a:p>
            <a:pPr marL="342900" marR="0" lvl="0" indent="-342900" algn="r" rtl="1">
              <a:lnSpc>
                <a:spcPct val="115000"/>
              </a:lnSpc>
              <a:spcBef>
                <a:spcPts val="0"/>
              </a:spcBef>
              <a:spcAft>
                <a:spcPts val="0"/>
              </a:spcAft>
              <a:buClr>
                <a:schemeClr val="lt1"/>
              </a:buClr>
              <a:buSzPts val="2400"/>
              <a:buFont typeface="Calibri"/>
              <a:buAutoNum type="arabicPeriod"/>
            </a:pPr>
            <a:r>
              <a:rPr lang="ar-EG" sz="2800" b="1" i="0" u="none" strike="noStrike" cap="none" dirty="0">
                <a:solidFill>
                  <a:schemeClr val="lt1"/>
                </a:solidFill>
                <a:latin typeface="Calibri"/>
                <a:ea typeface="Calibri"/>
                <a:cs typeface="+mj-cs"/>
                <a:sym typeface="Calibri"/>
              </a:rPr>
              <a:t>خاتمة.</a:t>
            </a:r>
            <a:endParaRPr sz="2800" b="1" i="0" u="none" strike="noStrike" cap="none" dirty="0">
              <a:solidFill>
                <a:schemeClr val="lt1"/>
              </a:solidFill>
              <a:latin typeface="Calibri"/>
              <a:ea typeface="Calibri"/>
              <a:cs typeface="+mj-cs"/>
              <a:sym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44"/>
        <p:cNvGrpSpPr/>
        <p:nvPr/>
      </p:nvGrpSpPr>
      <p:grpSpPr>
        <a:xfrm>
          <a:off x="0" y="0"/>
          <a:ext cx="0" cy="0"/>
          <a:chOff x="0" y="0"/>
          <a:chExt cx="0" cy="0"/>
        </a:xfrm>
      </p:grpSpPr>
      <p:pic>
        <p:nvPicPr>
          <p:cNvPr id="145" name="Google Shape;145;p4"/>
          <p:cNvPicPr preferRelativeResize="0">
            <a:picLocks noGrp="1"/>
          </p:cNvPicPr>
          <p:nvPr>
            <p:ph type="pic" idx="2"/>
          </p:nvPr>
        </p:nvPicPr>
        <p:blipFill rotWithShape="1">
          <a:blip r:embed="rId3">
            <a:alphaModFix/>
          </a:blip>
          <a:srcRect t="8679" b="8678"/>
          <a:stretch/>
        </p:blipFill>
        <p:spPr>
          <a:xfrm>
            <a:off x="305631" y="1368041"/>
            <a:ext cx="4284293" cy="4475265"/>
          </a:xfrm>
          <a:prstGeom prst="rect">
            <a:avLst/>
          </a:prstGeom>
          <a:solidFill>
            <a:srgbClr val="D8D8D8">
              <a:alpha val="49803"/>
            </a:srgbClr>
          </a:solidFill>
          <a:ln>
            <a:noFill/>
          </a:ln>
        </p:spPr>
      </p:pic>
      <p:sp>
        <p:nvSpPr>
          <p:cNvPr id="146" name="Google Shape;146;p4"/>
          <p:cNvSpPr/>
          <p:nvPr/>
        </p:nvSpPr>
        <p:spPr>
          <a:xfrm>
            <a:off x="2447778" y="512053"/>
            <a:ext cx="9355016" cy="61235"/>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47" name="Google Shape;147;p4"/>
          <p:cNvSpPr txBox="1"/>
          <p:nvPr/>
        </p:nvSpPr>
        <p:spPr>
          <a:xfrm>
            <a:off x="9923145" y="712661"/>
            <a:ext cx="1996860" cy="46166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400" b="1" i="0" u="none" strike="noStrike" cap="none">
                <a:solidFill>
                  <a:srgbClr val="8E5A6D"/>
                </a:solidFill>
                <a:latin typeface="Simplified Arabic"/>
                <a:ea typeface="Simplified Arabic"/>
                <a:cs typeface="Simplified Arabic"/>
                <a:sym typeface="Simplified Arabic"/>
              </a:rPr>
              <a:t>محاضرة تمهيدية </a:t>
            </a:r>
            <a:endParaRPr sz="2400" b="1" i="0" u="none" strike="noStrike" cap="none">
              <a:solidFill>
                <a:srgbClr val="8E5A6D"/>
              </a:solidFill>
              <a:latin typeface="Simplified Arabic"/>
              <a:ea typeface="Simplified Arabic"/>
              <a:cs typeface="Simplified Arabic"/>
              <a:sym typeface="Simplified Arabic"/>
            </a:endParaRPr>
          </a:p>
        </p:txBody>
      </p:sp>
      <p:pic>
        <p:nvPicPr>
          <p:cNvPr id="148" name="Google Shape;148;p4"/>
          <p:cNvPicPr preferRelativeResize="0"/>
          <p:nvPr/>
        </p:nvPicPr>
        <p:blipFill rotWithShape="1">
          <a:blip r:embed="rId4">
            <a:alphaModFix/>
          </a:blip>
          <a:srcRect/>
          <a:stretch/>
        </p:blipFill>
        <p:spPr>
          <a:xfrm>
            <a:off x="245860" y="-372928"/>
            <a:ext cx="2036258" cy="1800993"/>
          </a:xfrm>
          <a:prstGeom prst="rect">
            <a:avLst/>
          </a:prstGeom>
          <a:noFill/>
          <a:ln>
            <a:noFill/>
          </a:ln>
        </p:spPr>
      </p:pic>
      <p:pic>
        <p:nvPicPr>
          <p:cNvPr id="149" name="Google Shape;149;p4"/>
          <p:cNvPicPr preferRelativeResize="0"/>
          <p:nvPr/>
        </p:nvPicPr>
        <p:blipFill rotWithShape="1">
          <a:blip r:embed="rId5">
            <a:alphaModFix/>
          </a:blip>
          <a:srcRect/>
          <a:stretch/>
        </p:blipFill>
        <p:spPr>
          <a:xfrm>
            <a:off x="280308" y="6043914"/>
            <a:ext cx="2167470" cy="591661"/>
          </a:xfrm>
          <a:prstGeom prst="rect">
            <a:avLst/>
          </a:prstGeom>
          <a:noFill/>
          <a:ln>
            <a:noFill/>
          </a:ln>
        </p:spPr>
      </p:pic>
      <p:pic>
        <p:nvPicPr>
          <p:cNvPr id="150" name="Google Shape;150;p4"/>
          <p:cNvPicPr preferRelativeResize="0"/>
          <p:nvPr/>
        </p:nvPicPr>
        <p:blipFill rotWithShape="1">
          <a:blip r:embed="rId6">
            <a:alphaModFix/>
          </a:blip>
          <a:srcRect/>
          <a:stretch/>
        </p:blipFill>
        <p:spPr>
          <a:xfrm>
            <a:off x="9923145" y="6311380"/>
            <a:ext cx="1879649" cy="309233"/>
          </a:xfrm>
          <a:prstGeom prst="rect">
            <a:avLst/>
          </a:prstGeom>
          <a:noFill/>
          <a:ln>
            <a:noFill/>
          </a:ln>
        </p:spPr>
      </p:pic>
      <p:sp>
        <p:nvSpPr>
          <p:cNvPr id="151" name="Google Shape;151;p4"/>
          <p:cNvSpPr/>
          <p:nvPr/>
        </p:nvSpPr>
        <p:spPr>
          <a:xfrm>
            <a:off x="4619502" y="1428065"/>
            <a:ext cx="7398328" cy="4355218"/>
          </a:xfrm>
          <a:prstGeom prst="rect">
            <a:avLst/>
          </a:prstGeom>
          <a:solidFill>
            <a:srgbClr val="852F4A"/>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226695" marR="0" lvl="0" indent="0" algn="just" rtl="1">
              <a:lnSpc>
                <a:spcPct val="115000"/>
              </a:lnSpc>
              <a:spcBef>
                <a:spcPts val="0"/>
              </a:spcBef>
              <a:spcAft>
                <a:spcPts val="0"/>
              </a:spcAft>
              <a:buNone/>
            </a:pPr>
            <a:r>
              <a:rPr lang="ar-EG" sz="2400" b="1" i="0" u="none" strike="noStrike" cap="none" dirty="0">
                <a:solidFill>
                  <a:schemeClr val="lt1"/>
                </a:solidFill>
                <a:latin typeface="Calibri"/>
                <a:ea typeface="Calibri"/>
                <a:cs typeface="Calibri"/>
                <a:sym typeface="Calibri"/>
              </a:rPr>
              <a:t>توصيف المقرر</a:t>
            </a:r>
            <a:r>
              <a:rPr lang="ar-EG" sz="2000" b="1" i="0" u="none" strike="noStrike" cap="none" dirty="0">
                <a:solidFill>
                  <a:schemeClr val="lt1"/>
                </a:solidFill>
                <a:latin typeface="Calibri"/>
                <a:ea typeface="Calibri"/>
                <a:cs typeface="Calibri"/>
                <a:sym typeface="Calibri"/>
              </a:rPr>
              <a:t>:</a:t>
            </a:r>
            <a:endParaRPr dirty="0"/>
          </a:p>
          <a:p>
            <a:pPr marL="226695" marR="0" lvl="0" indent="0" algn="justLow" rtl="1">
              <a:lnSpc>
                <a:spcPct val="115000"/>
              </a:lnSpc>
              <a:spcBef>
                <a:spcPts val="1000"/>
              </a:spcBef>
              <a:spcAft>
                <a:spcPts val="0"/>
              </a:spcAft>
              <a:buNone/>
            </a:pPr>
            <a:r>
              <a:rPr lang="ar-EG" sz="2400" b="0" i="0" u="none" strike="noStrike" cap="none" dirty="0">
                <a:solidFill>
                  <a:schemeClr val="lt1"/>
                </a:solidFill>
                <a:latin typeface="Calibri"/>
                <a:ea typeface="Calibri"/>
                <a:cs typeface="+mj-cs"/>
                <a:sym typeface="Calibri"/>
              </a:rPr>
              <a:t>يتناول المقرر المفاهيم الخاصة بعلم الاتصال والتي تستعرض مفهوم الاتصال ومراحل تطوره الإنساني، وأهميته للفرد والمجتمع، وأنواعه، ومكونات (عناصر) العملية الاتصالية، ووظائف وسائل الاتصال الجماهيري، وشروط كفاءة العملية الاتصالية، وأبرز وأهم عوامل فشلها.  كما يتناول المقرر أيضا دراسة النماذج الاتصالية من حيث المفهوم والوظائف وتناول لأهم النماذج الاتصالية ، مع عرض لمفهوم النظريات ووظائفها، وأهم نظريات الإعلام الكلاسيكي والإعلام الرقمي مع استعراض فروضها وسبُل توظيفها فى مجال البحث العلمي.</a:t>
            </a:r>
            <a:endParaRPr sz="1600" b="0" i="0" u="none" strike="noStrike" cap="none" dirty="0">
              <a:solidFill>
                <a:schemeClr val="lt1"/>
              </a:solidFill>
              <a:latin typeface="Calibri"/>
              <a:ea typeface="Calibri"/>
              <a:cs typeface="+mj-cs"/>
              <a:sym typeface="Calibri"/>
            </a:endParaRPr>
          </a:p>
        </p:txBody>
      </p:sp>
      <p:sp>
        <p:nvSpPr>
          <p:cNvPr id="152" name="Google Shape;152;p4"/>
          <p:cNvSpPr/>
          <p:nvPr/>
        </p:nvSpPr>
        <p:spPr>
          <a:xfrm>
            <a:off x="9923145" y="712661"/>
            <a:ext cx="1879649" cy="584775"/>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57"/>
        <p:cNvGrpSpPr/>
        <p:nvPr/>
      </p:nvGrpSpPr>
      <p:grpSpPr>
        <a:xfrm>
          <a:off x="0" y="0"/>
          <a:ext cx="0" cy="0"/>
          <a:chOff x="0" y="0"/>
          <a:chExt cx="0" cy="0"/>
        </a:xfrm>
      </p:grpSpPr>
      <p:pic>
        <p:nvPicPr>
          <p:cNvPr id="158" name="Google Shape;158;p5"/>
          <p:cNvPicPr preferRelativeResize="0">
            <a:picLocks noGrp="1"/>
          </p:cNvPicPr>
          <p:nvPr>
            <p:ph type="pic" idx="2"/>
          </p:nvPr>
        </p:nvPicPr>
        <p:blipFill rotWithShape="1">
          <a:blip r:embed="rId3">
            <a:alphaModFix/>
          </a:blip>
          <a:srcRect l="13924" r="13924"/>
          <a:stretch/>
        </p:blipFill>
        <p:spPr>
          <a:xfrm>
            <a:off x="2808" y="-1"/>
            <a:ext cx="5547685" cy="6857999"/>
          </a:xfrm>
          <a:prstGeom prst="rect">
            <a:avLst/>
          </a:prstGeom>
          <a:solidFill>
            <a:srgbClr val="D8D8D8">
              <a:alpha val="49803"/>
            </a:srgbClr>
          </a:solidFill>
          <a:ln>
            <a:noFill/>
          </a:ln>
        </p:spPr>
      </p:pic>
      <p:sp>
        <p:nvSpPr>
          <p:cNvPr id="159" name="Google Shape;159;p5"/>
          <p:cNvSpPr/>
          <p:nvPr/>
        </p:nvSpPr>
        <p:spPr>
          <a:xfrm rot="5400000">
            <a:off x="-4175" y="4176"/>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60" name="Google Shape;160;p5"/>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rgbClr val="669BBC"/>
              </a:solidFill>
              <a:latin typeface="Calibri"/>
              <a:ea typeface="Calibri"/>
              <a:cs typeface="Calibri"/>
              <a:sym typeface="Calibri"/>
            </a:endParaRPr>
          </a:p>
        </p:txBody>
      </p:sp>
      <p:sp>
        <p:nvSpPr>
          <p:cNvPr id="161" name="Google Shape;161;p5"/>
          <p:cNvSpPr txBox="1"/>
          <p:nvPr/>
        </p:nvSpPr>
        <p:spPr>
          <a:xfrm>
            <a:off x="9709484" y="902060"/>
            <a:ext cx="2093310" cy="523220"/>
          </a:xfrm>
          <a:prstGeom prst="rect">
            <a:avLst/>
          </a:prstGeom>
          <a:noFill/>
          <a:ln>
            <a:noFill/>
          </a:ln>
        </p:spPr>
        <p:txBody>
          <a:bodyPr spcFirstLastPara="1" wrap="square" lIns="91425" tIns="45700" rIns="91425" bIns="45700" anchor="t" anchorCtr="0">
            <a:spAutoFit/>
          </a:bodyPr>
          <a:lstStyle/>
          <a:p>
            <a:pPr marL="0" marR="0" lvl="0" indent="0" algn="r" rtl="0">
              <a:spcBef>
                <a:spcPts val="0"/>
              </a:spcBef>
              <a:spcAft>
                <a:spcPts val="0"/>
              </a:spcAft>
              <a:buNone/>
            </a:pPr>
            <a:r>
              <a:rPr lang="ar-EG" sz="2400" b="1" i="0" u="none" strike="noStrike" cap="none">
                <a:solidFill>
                  <a:srgbClr val="2D3956"/>
                </a:solidFill>
                <a:latin typeface="Simplified Arabic"/>
                <a:ea typeface="Simplified Arabic"/>
                <a:cs typeface="Simplified Arabic"/>
                <a:sym typeface="Simplified Arabic"/>
              </a:rPr>
              <a:t>أهداف المقرر</a:t>
            </a:r>
            <a:r>
              <a:rPr lang="ar-EG" sz="2800" b="1" i="0" u="none" strike="noStrike" cap="none">
                <a:solidFill>
                  <a:srgbClr val="2D3956"/>
                </a:solidFill>
                <a:latin typeface="Simplified Arabic"/>
                <a:ea typeface="Simplified Arabic"/>
                <a:cs typeface="Simplified Arabic"/>
                <a:sym typeface="Simplified Arabic"/>
              </a:rPr>
              <a:t>:</a:t>
            </a:r>
            <a:endParaRPr sz="2800" b="1" i="0" u="none" strike="noStrike" cap="none">
              <a:solidFill>
                <a:srgbClr val="2D3956"/>
              </a:solidFill>
              <a:latin typeface="Simplified Arabic"/>
              <a:ea typeface="Simplified Arabic"/>
              <a:cs typeface="Simplified Arabic"/>
              <a:sym typeface="Simplified Arabic"/>
            </a:endParaRPr>
          </a:p>
        </p:txBody>
      </p:sp>
      <p:sp>
        <p:nvSpPr>
          <p:cNvPr id="162" name="Google Shape;162;p5"/>
          <p:cNvSpPr/>
          <p:nvPr/>
        </p:nvSpPr>
        <p:spPr>
          <a:xfrm flipV="1">
            <a:off x="3150823" y="484252"/>
            <a:ext cx="5547685" cy="99196"/>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163" name="Google Shape;163;p5"/>
          <p:cNvPicPr preferRelativeResize="0"/>
          <p:nvPr/>
        </p:nvPicPr>
        <p:blipFill rotWithShape="1">
          <a:blip r:embed="rId4">
            <a:alphaModFix/>
          </a:blip>
          <a:srcRect/>
          <a:stretch/>
        </p:blipFill>
        <p:spPr>
          <a:xfrm>
            <a:off x="8853287" y="62899"/>
            <a:ext cx="2907760" cy="972593"/>
          </a:xfrm>
          <a:prstGeom prst="rect">
            <a:avLst/>
          </a:prstGeom>
          <a:noFill/>
          <a:ln>
            <a:noFill/>
          </a:ln>
        </p:spPr>
      </p:pic>
      <p:sp>
        <p:nvSpPr>
          <p:cNvPr id="164" name="Google Shape;164;p5"/>
          <p:cNvSpPr txBox="1"/>
          <p:nvPr/>
        </p:nvSpPr>
        <p:spPr>
          <a:xfrm>
            <a:off x="3598250" y="2495028"/>
            <a:ext cx="8417320"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1800">
              <a:solidFill>
                <a:srgbClr val="0A1F61"/>
              </a:solidFill>
              <a:latin typeface="Tajawal ExtraBold"/>
              <a:ea typeface="Tajawal ExtraBold"/>
              <a:cs typeface="Tajawal ExtraBold"/>
              <a:sym typeface="Tajawal ExtraBold"/>
            </a:endParaRPr>
          </a:p>
          <a:p>
            <a:pPr marL="0" marR="0" lvl="0" indent="0" algn="l" rtl="0">
              <a:spcBef>
                <a:spcPts val="0"/>
              </a:spcBef>
              <a:spcAft>
                <a:spcPts val="0"/>
              </a:spcAft>
              <a:buNone/>
            </a:pPr>
            <a:endParaRPr sz="1800">
              <a:solidFill>
                <a:srgbClr val="0A1F61"/>
              </a:solidFill>
              <a:latin typeface="Tajawal ExtraBold"/>
              <a:ea typeface="Tajawal ExtraBold"/>
              <a:cs typeface="Tajawal ExtraBold"/>
              <a:sym typeface="Tajawal ExtraBold"/>
            </a:endParaRPr>
          </a:p>
        </p:txBody>
      </p:sp>
      <p:pic>
        <p:nvPicPr>
          <p:cNvPr id="165" name="Google Shape;165;p5"/>
          <p:cNvPicPr preferRelativeResize="0"/>
          <p:nvPr/>
        </p:nvPicPr>
        <p:blipFill rotWithShape="1">
          <a:blip r:embed="rId5">
            <a:alphaModFix/>
          </a:blip>
          <a:srcRect/>
          <a:stretch/>
        </p:blipFill>
        <p:spPr>
          <a:xfrm>
            <a:off x="280308" y="6043914"/>
            <a:ext cx="2167470" cy="591661"/>
          </a:xfrm>
          <a:prstGeom prst="rect">
            <a:avLst/>
          </a:prstGeom>
          <a:noFill/>
          <a:ln>
            <a:noFill/>
          </a:ln>
        </p:spPr>
      </p:pic>
      <p:pic>
        <p:nvPicPr>
          <p:cNvPr id="166" name="Google Shape;166;p5"/>
          <p:cNvPicPr preferRelativeResize="0"/>
          <p:nvPr/>
        </p:nvPicPr>
        <p:blipFill rotWithShape="1">
          <a:blip r:embed="rId6">
            <a:alphaModFix/>
          </a:blip>
          <a:srcRect/>
          <a:stretch/>
        </p:blipFill>
        <p:spPr>
          <a:xfrm>
            <a:off x="9923145" y="6311380"/>
            <a:ext cx="1879649" cy="309233"/>
          </a:xfrm>
          <a:prstGeom prst="rect">
            <a:avLst/>
          </a:prstGeom>
          <a:noFill/>
          <a:ln>
            <a:noFill/>
          </a:ln>
        </p:spPr>
      </p:pic>
      <p:sp>
        <p:nvSpPr>
          <p:cNvPr id="167" name="Google Shape;167;p5"/>
          <p:cNvSpPr/>
          <p:nvPr/>
        </p:nvSpPr>
        <p:spPr>
          <a:xfrm>
            <a:off x="3567340" y="693173"/>
            <a:ext cx="1983153" cy="638259"/>
          </a:xfrm>
          <a:prstGeom prst="rect">
            <a:avLst/>
          </a:prstGeom>
          <a:solidFill>
            <a:srgbClr val="852F4A"/>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ar-EG" sz="1800" b="1">
                <a:solidFill>
                  <a:schemeClr val="lt1"/>
                </a:solidFill>
                <a:latin typeface="Calibri"/>
                <a:ea typeface="Calibri"/>
                <a:cs typeface="Calibri"/>
                <a:sym typeface="Calibri"/>
              </a:rPr>
              <a:t>محاضرة تمهيدية</a:t>
            </a:r>
            <a:endParaRPr sz="1800" b="1">
              <a:solidFill>
                <a:schemeClr val="lt1"/>
              </a:solidFill>
              <a:latin typeface="Calibri"/>
              <a:ea typeface="Calibri"/>
              <a:cs typeface="Calibri"/>
              <a:sym typeface="Calibri"/>
            </a:endParaRPr>
          </a:p>
        </p:txBody>
      </p:sp>
      <p:sp>
        <p:nvSpPr>
          <p:cNvPr id="168" name="Google Shape;168;p5"/>
          <p:cNvSpPr/>
          <p:nvPr/>
        </p:nvSpPr>
        <p:spPr>
          <a:xfrm>
            <a:off x="3150823" y="1540354"/>
            <a:ext cx="8417320" cy="4684758"/>
          </a:xfrm>
          <a:prstGeom prst="rect">
            <a:avLst/>
          </a:prstGeom>
          <a:solidFill>
            <a:srgbClr val="8E5A6D"/>
          </a:solidFill>
          <a:ln>
            <a:noFill/>
          </a:ln>
          <a:effectLst>
            <a:outerShdw blurRad="57150" dist="19050" dir="5400000" algn="ctr" rotWithShape="0">
              <a:srgbClr val="000000">
                <a:alpha val="62745"/>
              </a:srgbClr>
            </a:outerShdw>
          </a:effectLst>
        </p:spPr>
        <p:txBody>
          <a:bodyPr spcFirstLastPara="1" wrap="square" lIns="91425" tIns="45700" rIns="91425" bIns="45700" anchor="ctr" anchorCtr="0">
            <a:noAutofit/>
          </a:bodyPr>
          <a:lstStyle/>
          <a:p>
            <a:pPr marL="342900" marR="0" lvl="0" indent="-342900" algn="justLow" rtl="1">
              <a:lnSpc>
                <a:spcPct val="107000"/>
              </a:lnSpc>
              <a:spcBef>
                <a:spcPts val="0"/>
              </a:spcBef>
              <a:spcAft>
                <a:spcPts val="0"/>
              </a:spcAft>
              <a:buClr>
                <a:schemeClr val="lt1"/>
              </a:buClr>
              <a:buSzPts val="2400"/>
              <a:buFont typeface="Simplified Arabic"/>
              <a:buChar char="-"/>
            </a:pPr>
            <a:r>
              <a:rPr lang="ar-EG" sz="2400" dirty="0">
                <a:solidFill>
                  <a:schemeClr val="lt1"/>
                </a:solidFill>
                <a:latin typeface="Simplified Arabic"/>
                <a:ea typeface="Simplified Arabic"/>
                <a:cs typeface="+mj-cs"/>
                <a:sym typeface="Simplified Arabic"/>
              </a:rPr>
              <a:t>يهدف المقرر إلى تدعيم قدرة الطلاب على توجيه دراستهم الوجهة العلمية الصحيحة والاهتداء إلى المنهج العلمي الذي يتناسب وطبيعة دراستهم ومجالاتهم، وبما يعزز كذلك قدرتهم النقدية على المحتوى الإعلامي الذى يتلقونه من مختلف الوسائل الإعلامية.</a:t>
            </a:r>
            <a:endParaRPr sz="2400" dirty="0">
              <a:solidFill>
                <a:schemeClr val="lt1"/>
              </a:solidFill>
              <a:latin typeface="Simplified Arabic"/>
              <a:ea typeface="Simplified Arabic"/>
              <a:cs typeface="+mj-cs"/>
              <a:sym typeface="Simplified Arabic"/>
            </a:endParaRPr>
          </a:p>
          <a:p>
            <a:pPr marL="342900" marR="0" lvl="0" indent="-342900" algn="justLow" rtl="1">
              <a:lnSpc>
                <a:spcPct val="107000"/>
              </a:lnSpc>
              <a:spcBef>
                <a:spcPts val="800"/>
              </a:spcBef>
              <a:spcAft>
                <a:spcPts val="0"/>
              </a:spcAft>
              <a:buClr>
                <a:schemeClr val="lt1"/>
              </a:buClr>
              <a:buSzPts val="2400"/>
              <a:buFont typeface="Simplified Arabic"/>
              <a:buChar char="-"/>
            </a:pPr>
            <a:r>
              <a:rPr lang="ar-EG" sz="2400" dirty="0">
                <a:solidFill>
                  <a:schemeClr val="lt1"/>
                </a:solidFill>
                <a:latin typeface="Simplified Arabic"/>
                <a:ea typeface="Simplified Arabic"/>
                <a:cs typeface="+mj-cs"/>
                <a:sym typeface="Simplified Arabic"/>
              </a:rPr>
              <a:t>كما يهدف المقرر كذلك إلى تزويد الطالب بالفروض العلمية. </a:t>
            </a:r>
            <a:endParaRPr sz="2400" dirty="0">
              <a:solidFill>
                <a:schemeClr val="lt1"/>
              </a:solidFill>
              <a:latin typeface="Simplified Arabic"/>
              <a:ea typeface="Simplified Arabic"/>
              <a:cs typeface="+mj-cs"/>
              <a:sym typeface="Simplified Arabic"/>
            </a:endParaRPr>
          </a:p>
          <a:p>
            <a:pPr marL="342900" marR="0" lvl="0" indent="-342900" algn="justLow" rtl="1">
              <a:lnSpc>
                <a:spcPct val="107000"/>
              </a:lnSpc>
              <a:spcBef>
                <a:spcPts val="800"/>
              </a:spcBef>
              <a:spcAft>
                <a:spcPts val="0"/>
              </a:spcAft>
              <a:buClr>
                <a:schemeClr val="lt1"/>
              </a:buClr>
              <a:buSzPts val="2400"/>
              <a:buFont typeface="Simplified Arabic"/>
              <a:buChar char="-"/>
            </a:pPr>
            <a:r>
              <a:rPr lang="ar-EG" sz="2400" dirty="0">
                <a:solidFill>
                  <a:schemeClr val="lt1"/>
                </a:solidFill>
                <a:latin typeface="Simplified Arabic"/>
                <a:ea typeface="Simplified Arabic"/>
                <a:cs typeface="+mj-cs"/>
                <a:sym typeface="Simplified Arabic"/>
              </a:rPr>
              <a:t>كذلك فإن دراسة مقرر نظريات الاتصال يساعد الطالب على تنظيم نتائج دراسته وملاحظاته في صورة متناسقة تُتيح له إضافات جديدة وتطبيقات تعم فائدتها المجتمع. </a:t>
            </a:r>
            <a:endParaRPr sz="2400" dirty="0">
              <a:solidFill>
                <a:schemeClr val="lt1"/>
              </a:solidFill>
              <a:latin typeface="Simplified Arabic"/>
              <a:ea typeface="Simplified Arabic"/>
              <a:cs typeface="+mj-cs"/>
              <a:sym typeface="Simplified Arabic"/>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72"/>
        <p:cNvGrpSpPr/>
        <p:nvPr/>
      </p:nvGrpSpPr>
      <p:grpSpPr>
        <a:xfrm>
          <a:off x="0" y="0"/>
          <a:ext cx="0" cy="0"/>
          <a:chOff x="0" y="0"/>
          <a:chExt cx="0" cy="0"/>
        </a:xfrm>
      </p:grpSpPr>
      <p:sp>
        <p:nvSpPr>
          <p:cNvPr id="173" name="Google Shape;173;p6"/>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174" name="Google Shape;174;p6"/>
          <p:cNvSpPr txBox="1"/>
          <p:nvPr/>
        </p:nvSpPr>
        <p:spPr>
          <a:xfrm>
            <a:off x="4855528" y="411518"/>
            <a:ext cx="4412682" cy="52322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800" b="1" dirty="0">
                <a:solidFill>
                  <a:schemeClr val="lt1"/>
                </a:solidFill>
                <a:latin typeface="Simplified Arabic"/>
                <a:ea typeface="Simplified Arabic"/>
                <a:cs typeface="Simplified Arabic"/>
                <a:sym typeface="Simplified Arabic"/>
              </a:rPr>
              <a:t>مخرجات التعلم</a:t>
            </a:r>
            <a:endParaRPr sz="2800" b="1" dirty="0">
              <a:solidFill>
                <a:schemeClr val="lt1"/>
              </a:solidFill>
              <a:latin typeface="Simplified Arabic"/>
              <a:ea typeface="Simplified Arabic"/>
              <a:cs typeface="Simplified Arabic"/>
              <a:sym typeface="Simplified Arabic"/>
            </a:endParaRPr>
          </a:p>
        </p:txBody>
      </p:sp>
      <p:sp>
        <p:nvSpPr>
          <p:cNvPr id="175" name="Google Shape;175;p6"/>
          <p:cNvSpPr/>
          <p:nvPr/>
        </p:nvSpPr>
        <p:spPr>
          <a:xfrm>
            <a:off x="2287424" y="1128237"/>
            <a:ext cx="9000621" cy="511772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just" rtl="1">
              <a:lnSpc>
                <a:spcPct val="150000"/>
              </a:lnSpc>
              <a:spcBef>
                <a:spcPts val="0"/>
              </a:spcBef>
              <a:spcAft>
                <a:spcPts val="0"/>
              </a:spcAft>
              <a:buNone/>
            </a:pPr>
            <a:r>
              <a:rPr lang="ar-EG" sz="2400" b="1" dirty="0">
                <a:solidFill>
                  <a:srgbClr val="002060"/>
                </a:solidFill>
                <a:latin typeface="Calibri"/>
                <a:ea typeface="Calibri"/>
                <a:cs typeface="Calibri"/>
                <a:sym typeface="Calibri"/>
              </a:rPr>
              <a:t>فى نهاية هذا المقرر سيكون الطلاب قادرين على ما يلي:-</a:t>
            </a:r>
            <a:endParaRPr sz="2400" b="1" dirty="0">
              <a:solidFill>
                <a:srgbClr val="002060"/>
              </a:solidFill>
              <a:latin typeface="Calibri"/>
              <a:ea typeface="Calibri"/>
              <a:cs typeface="Calibri"/>
              <a:sym typeface="Calibri"/>
            </a:endParaRPr>
          </a:p>
          <a:p>
            <a:pPr marL="0" marR="0" lvl="0" indent="0" algn="just" rtl="1">
              <a:lnSpc>
                <a:spcPct val="150000"/>
              </a:lnSpc>
              <a:spcBef>
                <a:spcPts val="0"/>
              </a:spcBef>
              <a:spcAft>
                <a:spcPts val="0"/>
              </a:spcAft>
              <a:buNone/>
            </a:pPr>
            <a:r>
              <a:rPr lang="ar-EG" sz="2400" dirty="0">
                <a:solidFill>
                  <a:srgbClr val="002060"/>
                </a:solidFill>
                <a:latin typeface="Calibri"/>
                <a:ea typeface="Calibri"/>
                <a:cs typeface="Calibri"/>
                <a:sym typeface="Calibri"/>
              </a:rPr>
              <a:t>-  معرفة مفهوم الاتصال ومراحل تطوره الإنساني.</a:t>
            </a:r>
            <a:endParaRPr sz="2400" dirty="0">
              <a:solidFill>
                <a:srgbClr val="002060"/>
              </a:solidFill>
              <a:latin typeface="Calibri"/>
              <a:ea typeface="Calibri"/>
              <a:cs typeface="Calibri"/>
              <a:sym typeface="Calibri"/>
            </a:endParaRPr>
          </a:p>
          <a:p>
            <a:pPr marL="0" marR="0" lvl="0" indent="0" algn="just" rtl="1">
              <a:lnSpc>
                <a:spcPct val="150000"/>
              </a:lnSpc>
              <a:spcBef>
                <a:spcPts val="0"/>
              </a:spcBef>
              <a:spcAft>
                <a:spcPts val="0"/>
              </a:spcAft>
              <a:buNone/>
            </a:pPr>
            <a:r>
              <a:rPr lang="ar-EG" sz="2400" dirty="0">
                <a:solidFill>
                  <a:srgbClr val="002060"/>
                </a:solidFill>
                <a:latin typeface="Calibri"/>
                <a:ea typeface="Calibri"/>
                <a:cs typeface="Calibri"/>
                <a:sym typeface="Calibri"/>
              </a:rPr>
              <a:t>- إدراك أهمية الاتصال للفرد والمجتمع.</a:t>
            </a:r>
            <a:endParaRPr sz="2400" dirty="0">
              <a:solidFill>
                <a:srgbClr val="002060"/>
              </a:solidFill>
              <a:latin typeface="Calibri"/>
              <a:ea typeface="Calibri"/>
              <a:cs typeface="Calibri"/>
              <a:sym typeface="Calibri"/>
            </a:endParaRPr>
          </a:p>
          <a:p>
            <a:pPr marL="0" marR="0" lvl="0" indent="0" algn="just" rtl="1">
              <a:lnSpc>
                <a:spcPct val="150000"/>
              </a:lnSpc>
              <a:spcBef>
                <a:spcPts val="0"/>
              </a:spcBef>
              <a:spcAft>
                <a:spcPts val="0"/>
              </a:spcAft>
              <a:buNone/>
            </a:pPr>
            <a:r>
              <a:rPr lang="ar-EG" sz="2400" dirty="0">
                <a:solidFill>
                  <a:srgbClr val="002060"/>
                </a:solidFill>
                <a:latin typeface="Calibri"/>
                <a:ea typeface="Calibri"/>
                <a:cs typeface="Calibri"/>
                <a:sym typeface="Calibri"/>
              </a:rPr>
              <a:t>- استيعاب محددات الاتصال وتصنيفاته.</a:t>
            </a:r>
            <a:endParaRPr sz="2400" dirty="0">
              <a:solidFill>
                <a:srgbClr val="002060"/>
              </a:solidFill>
              <a:latin typeface="Calibri"/>
              <a:ea typeface="Calibri"/>
              <a:cs typeface="Calibri"/>
              <a:sym typeface="Calibri"/>
            </a:endParaRPr>
          </a:p>
          <a:p>
            <a:pPr marL="0" marR="0" lvl="0" indent="0" algn="just" rtl="1">
              <a:lnSpc>
                <a:spcPct val="150000"/>
              </a:lnSpc>
              <a:spcBef>
                <a:spcPts val="0"/>
              </a:spcBef>
              <a:spcAft>
                <a:spcPts val="0"/>
              </a:spcAft>
              <a:buNone/>
            </a:pPr>
            <a:r>
              <a:rPr lang="ar-EG" sz="2400" dirty="0">
                <a:solidFill>
                  <a:srgbClr val="002060"/>
                </a:solidFill>
                <a:latin typeface="Calibri"/>
                <a:ea typeface="Calibri"/>
                <a:cs typeface="Calibri"/>
                <a:sym typeface="Calibri"/>
              </a:rPr>
              <a:t>- فهم مكونات وعناصر العملية الاتصالية.</a:t>
            </a:r>
            <a:endParaRPr sz="2400" dirty="0">
              <a:solidFill>
                <a:srgbClr val="002060"/>
              </a:solidFill>
              <a:latin typeface="Calibri"/>
              <a:ea typeface="Calibri"/>
              <a:cs typeface="Calibri"/>
              <a:sym typeface="Calibri"/>
            </a:endParaRPr>
          </a:p>
          <a:p>
            <a:pPr marL="342900" marR="0" lvl="0" indent="-342900" algn="just" rtl="1">
              <a:lnSpc>
                <a:spcPct val="150000"/>
              </a:lnSpc>
              <a:spcBef>
                <a:spcPts val="0"/>
              </a:spcBef>
              <a:spcAft>
                <a:spcPts val="0"/>
              </a:spcAft>
              <a:buClr>
                <a:srgbClr val="002060"/>
              </a:buClr>
              <a:buSzPts val="2000"/>
              <a:buFont typeface="Simplified Arabic"/>
              <a:buChar char="-"/>
            </a:pPr>
            <a:r>
              <a:rPr lang="ar-EG" sz="2400" dirty="0">
                <a:solidFill>
                  <a:srgbClr val="002060"/>
                </a:solidFill>
                <a:latin typeface="Calibri"/>
                <a:ea typeface="Calibri"/>
                <a:cs typeface="Calibri"/>
                <a:sym typeface="Calibri"/>
              </a:rPr>
              <a:t>استيعاب وظائف وسائل الاتصال الجماهيري.</a:t>
            </a:r>
            <a:endParaRPr sz="2400" dirty="0">
              <a:solidFill>
                <a:srgbClr val="002060"/>
              </a:solidFill>
              <a:latin typeface="Calibri"/>
              <a:ea typeface="Calibri"/>
              <a:cs typeface="Calibri"/>
              <a:sym typeface="Calibri"/>
            </a:endParaRPr>
          </a:p>
          <a:p>
            <a:pPr marL="342900" marR="0" lvl="0" indent="-342900" algn="just" rtl="1">
              <a:lnSpc>
                <a:spcPct val="150000"/>
              </a:lnSpc>
              <a:spcBef>
                <a:spcPts val="0"/>
              </a:spcBef>
              <a:spcAft>
                <a:spcPts val="0"/>
              </a:spcAft>
              <a:buClr>
                <a:srgbClr val="002060"/>
              </a:buClr>
              <a:buSzPts val="2000"/>
              <a:buFont typeface="Simplified Arabic"/>
              <a:buChar char="-"/>
            </a:pPr>
            <a:r>
              <a:rPr lang="ar-EG" sz="2400" dirty="0">
                <a:solidFill>
                  <a:srgbClr val="002060"/>
                </a:solidFill>
                <a:latin typeface="Calibri"/>
                <a:ea typeface="Calibri"/>
                <a:cs typeface="Calibri"/>
                <a:sym typeface="Calibri"/>
              </a:rPr>
              <a:t>معرفة معايير نجاح العملية الاتصالية وأبرز عوامل فشلها.</a:t>
            </a:r>
            <a:endParaRPr sz="2400" dirty="0">
              <a:solidFill>
                <a:srgbClr val="002060"/>
              </a:solidFill>
              <a:latin typeface="Calibri"/>
              <a:ea typeface="Calibri"/>
              <a:cs typeface="Calibri"/>
              <a:sym typeface="Calibri"/>
            </a:endParaRPr>
          </a:p>
          <a:p>
            <a:pPr marL="342900" marR="0" lvl="0" indent="-342900" algn="just" rtl="1">
              <a:lnSpc>
                <a:spcPct val="150000"/>
              </a:lnSpc>
              <a:spcBef>
                <a:spcPts val="0"/>
              </a:spcBef>
              <a:spcAft>
                <a:spcPts val="0"/>
              </a:spcAft>
              <a:buClr>
                <a:srgbClr val="002060"/>
              </a:buClr>
              <a:buSzPts val="2000"/>
              <a:buFont typeface="Simplified Arabic"/>
              <a:buChar char="-"/>
            </a:pPr>
            <a:r>
              <a:rPr lang="ar-EG" sz="2400" dirty="0">
                <a:solidFill>
                  <a:srgbClr val="002060"/>
                </a:solidFill>
                <a:latin typeface="Calibri"/>
                <a:ea typeface="Calibri"/>
                <a:cs typeface="Calibri"/>
                <a:sym typeface="Calibri"/>
              </a:rPr>
              <a:t>معرفة مفهوم النموذج الاتصالي وأبرز وظائفه. فضلاً عن الكشف عن أبرز النماذج الاتصالية (الخطية، التفاعلية ثنائية الاتجاه، النماذج التصويرية) وأدوارها المختلفة.</a:t>
            </a:r>
            <a:endParaRPr sz="2400" dirty="0">
              <a:solidFill>
                <a:srgbClr val="002060"/>
              </a:solidFill>
              <a:latin typeface="Calibri"/>
              <a:ea typeface="Calibri"/>
              <a:cs typeface="Calibri"/>
              <a:sym typeface="Calibri"/>
            </a:endParaRPr>
          </a:p>
          <a:p>
            <a:pPr marL="342900" marR="0" lvl="0" indent="-254000" algn="just" rtl="1">
              <a:lnSpc>
                <a:spcPct val="115000"/>
              </a:lnSpc>
              <a:spcBef>
                <a:spcPts val="0"/>
              </a:spcBef>
              <a:spcAft>
                <a:spcPts val="0"/>
              </a:spcAft>
              <a:buClr>
                <a:schemeClr val="dk1"/>
              </a:buClr>
              <a:buSzPts val="1400"/>
              <a:buFont typeface="Simplified Arabic"/>
              <a:buNone/>
            </a:pPr>
            <a:endParaRPr sz="1400" dirty="0">
              <a:solidFill>
                <a:srgbClr val="002060"/>
              </a:solidFill>
              <a:latin typeface="Calibri"/>
              <a:ea typeface="Calibri"/>
              <a:cs typeface="Calibri"/>
              <a:sym typeface="Calibri"/>
            </a:endParaRPr>
          </a:p>
        </p:txBody>
      </p:sp>
      <p:sp>
        <p:nvSpPr>
          <p:cNvPr id="176" name="Google Shape;176;p6"/>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77" name="Google Shape;177;p6"/>
          <p:cNvSpPr txBox="1"/>
          <p:nvPr/>
        </p:nvSpPr>
        <p:spPr>
          <a:xfrm>
            <a:off x="457891" y="516217"/>
            <a:ext cx="1223605" cy="70784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000" b="1" dirty="0">
                <a:solidFill>
                  <a:schemeClr val="lt1"/>
                </a:solidFill>
                <a:latin typeface="Simplified Arabic"/>
                <a:ea typeface="Simplified Arabic"/>
                <a:cs typeface="Simplified Arabic"/>
                <a:sym typeface="Simplified Arabic"/>
              </a:rPr>
              <a:t>محاضرة تمهيدية </a:t>
            </a:r>
            <a:endParaRPr sz="2000" b="1" dirty="0">
              <a:solidFill>
                <a:schemeClr val="lt1"/>
              </a:solidFill>
              <a:latin typeface="Simplified Arabic"/>
              <a:ea typeface="Simplified Arabic"/>
              <a:cs typeface="Simplified Arabic"/>
              <a:sym typeface="Simplified Arabic"/>
            </a:endParaRPr>
          </a:p>
        </p:txBody>
      </p:sp>
      <p:pic>
        <p:nvPicPr>
          <p:cNvPr id="178" name="Google Shape;178;p6"/>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179" name="Google Shape;179;p6"/>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180" name="Google Shape;180;p6"/>
          <p:cNvPicPr preferRelativeResize="0"/>
          <p:nvPr/>
        </p:nvPicPr>
        <p:blipFill rotWithShape="1">
          <a:blip r:embed="rId5">
            <a:alphaModFix/>
          </a:blip>
          <a:srcRect/>
          <a:stretch/>
        </p:blipFill>
        <p:spPr>
          <a:xfrm>
            <a:off x="9638941" y="218018"/>
            <a:ext cx="2226241" cy="523221"/>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84"/>
        <p:cNvGrpSpPr/>
        <p:nvPr/>
      </p:nvGrpSpPr>
      <p:grpSpPr>
        <a:xfrm>
          <a:off x="0" y="0"/>
          <a:ext cx="0" cy="0"/>
          <a:chOff x="0" y="0"/>
          <a:chExt cx="0" cy="0"/>
        </a:xfrm>
      </p:grpSpPr>
      <p:sp>
        <p:nvSpPr>
          <p:cNvPr id="185" name="Google Shape;185;p7"/>
          <p:cNvSpPr/>
          <p:nvPr/>
        </p:nvSpPr>
        <p:spPr>
          <a:xfrm>
            <a:off x="2282118" y="697383"/>
            <a:ext cx="9922203"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86" name="Google Shape;186;p7"/>
          <p:cNvPicPr preferRelativeResize="0"/>
          <p:nvPr/>
        </p:nvPicPr>
        <p:blipFill rotWithShape="1">
          <a:blip r:embed="rId3">
            <a:alphaModFix/>
          </a:blip>
          <a:srcRect/>
          <a:stretch/>
        </p:blipFill>
        <p:spPr>
          <a:xfrm>
            <a:off x="245860" y="-372928"/>
            <a:ext cx="2036258" cy="1800993"/>
          </a:xfrm>
          <a:prstGeom prst="rect">
            <a:avLst/>
          </a:prstGeom>
          <a:noFill/>
          <a:ln>
            <a:noFill/>
          </a:ln>
        </p:spPr>
      </p:pic>
      <p:sp>
        <p:nvSpPr>
          <p:cNvPr id="187" name="Google Shape;187;p7"/>
          <p:cNvSpPr/>
          <p:nvPr/>
        </p:nvSpPr>
        <p:spPr>
          <a:xfrm>
            <a:off x="7965731" y="720243"/>
            <a:ext cx="4128422" cy="4952309"/>
          </a:xfrm>
          <a:prstGeom prst="roundRect">
            <a:avLst>
              <a:gd name="adj" fmla="val 6140"/>
            </a:avLst>
          </a:prstGeom>
          <a:solidFill>
            <a:srgbClr val="669BBC">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88" name="Google Shape;188;p7"/>
          <p:cNvSpPr/>
          <p:nvPr/>
        </p:nvSpPr>
        <p:spPr>
          <a:xfrm>
            <a:off x="672815" y="989563"/>
            <a:ext cx="10728205" cy="4589217"/>
          </a:xfrm>
          <a:prstGeom prst="roundRect">
            <a:avLst>
              <a:gd name="adj" fmla="val 6140"/>
            </a:avLst>
          </a:prstGeom>
          <a:solidFill>
            <a:schemeClr val="lt1"/>
          </a:solidFill>
          <a:ln w="38100" cap="flat" cmpd="sng">
            <a:solidFill>
              <a:srgbClr val="669BBC"/>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89" name="Google Shape;189;p7"/>
          <p:cNvSpPr txBox="1"/>
          <p:nvPr/>
        </p:nvSpPr>
        <p:spPr>
          <a:xfrm>
            <a:off x="1364043" y="1338065"/>
            <a:ext cx="9345900" cy="4326000"/>
          </a:xfrm>
          <a:prstGeom prst="rect">
            <a:avLst/>
          </a:prstGeom>
          <a:noFill/>
          <a:ln>
            <a:noFill/>
          </a:ln>
        </p:spPr>
        <p:txBody>
          <a:bodyPr spcFirstLastPara="1" wrap="square" lIns="91425" tIns="45700" rIns="91425" bIns="45700" anchor="t" anchorCtr="0">
            <a:spAutoFit/>
          </a:bodyPr>
          <a:lstStyle/>
          <a:p>
            <a:pPr marL="0" marR="0" lvl="0" indent="0" algn="just" rtl="1">
              <a:lnSpc>
                <a:spcPct val="115000"/>
              </a:lnSpc>
              <a:spcBef>
                <a:spcPts val="0"/>
              </a:spcBef>
              <a:spcAft>
                <a:spcPts val="0"/>
              </a:spcAft>
              <a:buNone/>
            </a:pPr>
            <a:endParaRPr sz="700" dirty="0">
              <a:solidFill>
                <a:srgbClr val="0070C0"/>
              </a:solidFill>
              <a:latin typeface="Calibri"/>
              <a:ea typeface="Calibri"/>
              <a:cs typeface="Calibri"/>
              <a:sym typeface="Calibri"/>
            </a:endParaRPr>
          </a:p>
          <a:p>
            <a:pPr marL="342900" marR="0" lvl="0" indent="-342900" algn="just" rtl="1">
              <a:lnSpc>
                <a:spcPct val="115000"/>
              </a:lnSpc>
              <a:spcBef>
                <a:spcPts val="0"/>
              </a:spcBef>
              <a:spcAft>
                <a:spcPts val="0"/>
              </a:spcAft>
              <a:buClr>
                <a:srgbClr val="0070C0"/>
              </a:buClr>
              <a:buSzPts val="2000"/>
              <a:buFont typeface="Simplified Arabic"/>
              <a:buChar char="-"/>
            </a:pPr>
            <a:r>
              <a:rPr lang="ar-EG" sz="2000" dirty="0">
                <a:solidFill>
                  <a:srgbClr val="0070C0"/>
                </a:solidFill>
                <a:latin typeface="Calibri"/>
                <a:ea typeface="Calibri"/>
                <a:cs typeface="Calibri"/>
                <a:sym typeface="Calibri"/>
              </a:rPr>
              <a:t>إدراك تأثير نظريات تأثيرات وسائل الإعلام على الجمهور</a:t>
            </a:r>
            <a:r>
              <a:rPr lang="ar-EG" sz="1600" dirty="0">
                <a:solidFill>
                  <a:srgbClr val="0070C0"/>
                </a:solidFill>
                <a:latin typeface="Calibri"/>
                <a:ea typeface="Calibri"/>
                <a:cs typeface="Calibri"/>
                <a:sym typeface="Calibri"/>
              </a:rPr>
              <a:t> </a:t>
            </a:r>
            <a:r>
              <a:rPr lang="ar-EG" sz="2000" dirty="0">
                <a:solidFill>
                  <a:srgbClr val="0070C0"/>
                </a:solidFill>
                <a:latin typeface="Calibri"/>
                <a:ea typeface="Calibri"/>
                <a:cs typeface="Calibri"/>
                <a:sym typeface="Calibri"/>
              </a:rPr>
              <a:t>وفروضها وكيفية توظيفها فى البحث العلمي، وأبرز الانتقادات الموجهة لها.</a:t>
            </a:r>
            <a:endParaRPr sz="1600" dirty="0">
              <a:solidFill>
                <a:srgbClr val="0070C0"/>
              </a:solidFill>
              <a:latin typeface="Calibri"/>
              <a:ea typeface="Calibri"/>
              <a:cs typeface="Calibri"/>
              <a:sym typeface="Calibri"/>
            </a:endParaRPr>
          </a:p>
          <a:p>
            <a:pPr marL="342900" marR="0" lvl="0" indent="-342900" algn="just" rtl="1">
              <a:lnSpc>
                <a:spcPct val="115000"/>
              </a:lnSpc>
              <a:spcBef>
                <a:spcPts val="0"/>
              </a:spcBef>
              <a:spcAft>
                <a:spcPts val="0"/>
              </a:spcAft>
              <a:buClr>
                <a:srgbClr val="0070C0"/>
              </a:buClr>
              <a:buSzPts val="2000"/>
              <a:buFont typeface="Simplified Arabic"/>
              <a:buChar char="-"/>
            </a:pPr>
            <a:r>
              <a:rPr lang="ar-EG" sz="2000" dirty="0">
                <a:solidFill>
                  <a:srgbClr val="0070C0"/>
                </a:solidFill>
                <a:latin typeface="Calibri"/>
                <a:ea typeface="Calibri"/>
                <a:cs typeface="Calibri"/>
                <a:sym typeface="Calibri"/>
              </a:rPr>
              <a:t>فهم أهم نظريات التأثير الانتقائي وفروضها وكيفية توظيفها فى البحث العلمي، وأبرز الانتقادات الموجهة لها.</a:t>
            </a:r>
            <a:endParaRPr sz="1600" dirty="0">
              <a:solidFill>
                <a:srgbClr val="0070C0"/>
              </a:solidFill>
              <a:latin typeface="Calibri"/>
              <a:ea typeface="Calibri"/>
              <a:cs typeface="Calibri"/>
              <a:sym typeface="Calibri"/>
            </a:endParaRPr>
          </a:p>
          <a:p>
            <a:pPr marL="342900" marR="0" lvl="0" indent="-342900" algn="just" rtl="1">
              <a:lnSpc>
                <a:spcPct val="115000"/>
              </a:lnSpc>
              <a:spcBef>
                <a:spcPts val="0"/>
              </a:spcBef>
              <a:spcAft>
                <a:spcPts val="0"/>
              </a:spcAft>
              <a:buClr>
                <a:srgbClr val="0070C0"/>
              </a:buClr>
              <a:buSzPts val="2000"/>
              <a:buFont typeface="Simplified Arabic"/>
              <a:buChar char="-"/>
            </a:pPr>
            <a:r>
              <a:rPr lang="ar-EG" sz="2000" dirty="0">
                <a:solidFill>
                  <a:srgbClr val="0070C0"/>
                </a:solidFill>
                <a:latin typeface="Calibri"/>
                <a:ea typeface="Calibri"/>
                <a:cs typeface="Calibri"/>
                <a:sym typeface="Calibri"/>
              </a:rPr>
              <a:t>التعرف على نظريات التأثير القوي لوسائل الإعلام  وفروضها وكيفية توظيفها فى البحث العلمي، وأبرز الانتقادات الموجهة لها.</a:t>
            </a:r>
            <a:endParaRPr sz="1600" dirty="0">
              <a:solidFill>
                <a:srgbClr val="0070C0"/>
              </a:solidFill>
              <a:latin typeface="Calibri"/>
              <a:ea typeface="Calibri"/>
              <a:cs typeface="Calibri"/>
              <a:sym typeface="Calibri"/>
            </a:endParaRPr>
          </a:p>
          <a:p>
            <a:pPr marL="342900" marR="0" lvl="0" indent="-342900" algn="just" rtl="1">
              <a:lnSpc>
                <a:spcPct val="115000"/>
              </a:lnSpc>
              <a:spcBef>
                <a:spcPts val="0"/>
              </a:spcBef>
              <a:spcAft>
                <a:spcPts val="0"/>
              </a:spcAft>
              <a:buClr>
                <a:srgbClr val="0070C0"/>
              </a:buClr>
              <a:buSzPts val="2000"/>
              <a:buFont typeface="Simplified Arabic"/>
              <a:buChar char="-"/>
            </a:pPr>
            <a:r>
              <a:rPr lang="ar-EG" sz="2000" dirty="0">
                <a:solidFill>
                  <a:srgbClr val="0070C0"/>
                </a:solidFill>
                <a:latin typeface="Calibri"/>
                <a:ea typeface="Calibri"/>
                <a:cs typeface="Calibri"/>
                <a:sym typeface="Calibri"/>
              </a:rPr>
              <a:t>استيعاب  نظريات التأثير المعتدل وفروضها وكيفية توظيفها فى البحث العلمي، وأبرز الانتقادات الموجهة لها.</a:t>
            </a:r>
            <a:endParaRPr sz="1600" dirty="0">
              <a:solidFill>
                <a:srgbClr val="0070C0"/>
              </a:solidFill>
              <a:latin typeface="Calibri"/>
              <a:ea typeface="Calibri"/>
              <a:cs typeface="Calibri"/>
              <a:sym typeface="Calibri"/>
            </a:endParaRPr>
          </a:p>
          <a:p>
            <a:pPr marL="342900" marR="0" lvl="0" indent="-342900" algn="just" rtl="1">
              <a:lnSpc>
                <a:spcPct val="115000"/>
              </a:lnSpc>
              <a:spcBef>
                <a:spcPts val="0"/>
              </a:spcBef>
              <a:spcAft>
                <a:spcPts val="0"/>
              </a:spcAft>
              <a:buClr>
                <a:srgbClr val="0070C0"/>
              </a:buClr>
              <a:buSzPts val="2000"/>
              <a:buFont typeface="Simplified Arabic"/>
              <a:buChar char="-"/>
            </a:pPr>
            <a:r>
              <a:rPr lang="ar-EG" sz="2000" dirty="0">
                <a:solidFill>
                  <a:srgbClr val="0070C0"/>
                </a:solidFill>
                <a:latin typeface="Calibri"/>
                <a:ea typeface="Calibri"/>
                <a:cs typeface="Calibri"/>
                <a:sym typeface="Calibri"/>
              </a:rPr>
              <a:t>فهم نظريات المعرفة من وسائل الإعلام</a:t>
            </a:r>
            <a:r>
              <a:rPr lang="ar-EG" sz="1600" dirty="0">
                <a:solidFill>
                  <a:srgbClr val="0070C0"/>
                </a:solidFill>
                <a:latin typeface="Calibri"/>
                <a:ea typeface="Calibri"/>
                <a:cs typeface="Calibri"/>
                <a:sym typeface="Calibri"/>
              </a:rPr>
              <a:t> </a:t>
            </a:r>
            <a:r>
              <a:rPr lang="ar-EG" sz="2000" dirty="0">
                <a:solidFill>
                  <a:srgbClr val="0070C0"/>
                </a:solidFill>
                <a:latin typeface="Calibri"/>
                <a:ea typeface="Calibri"/>
                <a:cs typeface="Calibri"/>
                <a:sym typeface="Calibri"/>
              </a:rPr>
              <a:t>وفروضها وكيفية توظيفها فى البحث العلمي، وأبرز الانتقادات الموجهة لها.</a:t>
            </a:r>
            <a:endParaRPr sz="1600" dirty="0">
              <a:solidFill>
                <a:srgbClr val="0070C0"/>
              </a:solidFill>
              <a:latin typeface="Calibri"/>
              <a:ea typeface="Calibri"/>
              <a:cs typeface="Calibri"/>
              <a:sym typeface="Calibri"/>
            </a:endParaRPr>
          </a:p>
          <a:p>
            <a:pPr marL="342900" marR="0" lvl="0" indent="-342900" algn="just" rtl="1">
              <a:lnSpc>
                <a:spcPct val="115000"/>
              </a:lnSpc>
              <a:spcBef>
                <a:spcPts val="0"/>
              </a:spcBef>
              <a:spcAft>
                <a:spcPts val="0"/>
              </a:spcAft>
              <a:buClr>
                <a:srgbClr val="0070C0"/>
              </a:buClr>
              <a:buSzPts val="2000"/>
              <a:buFont typeface="Simplified Arabic"/>
              <a:buChar char="-"/>
            </a:pPr>
            <a:r>
              <a:rPr lang="ar-EG" sz="2000" dirty="0">
                <a:solidFill>
                  <a:srgbClr val="0070C0"/>
                </a:solidFill>
                <a:latin typeface="Calibri"/>
                <a:ea typeface="Calibri"/>
                <a:cs typeface="Calibri"/>
                <a:sym typeface="Calibri"/>
              </a:rPr>
              <a:t>معرفة النظريات المفسرة للعنف الممارس من وسائل الإعلام وفروضها وكيفية توظيفها فى البحث العلمي، وأبرز الانتقادات الموجهة لها.</a:t>
            </a:r>
            <a:endParaRPr sz="1600" dirty="0">
              <a:solidFill>
                <a:srgbClr val="0070C0"/>
              </a:solidFill>
              <a:latin typeface="Calibri"/>
              <a:ea typeface="Calibri"/>
              <a:cs typeface="Calibri"/>
              <a:sym typeface="Calibri"/>
            </a:endParaRPr>
          </a:p>
          <a:p>
            <a:pPr marL="342900" marR="0" lvl="0" indent="-342900" algn="just" rtl="1">
              <a:lnSpc>
                <a:spcPct val="115000"/>
              </a:lnSpc>
              <a:spcBef>
                <a:spcPts val="0"/>
              </a:spcBef>
              <a:spcAft>
                <a:spcPts val="0"/>
              </a:spcAft>
              <a:buClr>
                <a:srgbClr val="0070C0"/>
              </a:buClr>
              <a:buSzPts val="2000"/>
              <a:buFont typeface="Simplified Arabic"/>
              <a:buChar char="-"/>
            </a:pPr>
            <a:r>
              <a:rPr lang="ar-EG" sz="2000" dirty="0">
                <a:solidFill>
                  <a:srgbClr val="0070C0"/>
                </a:solidFill>
                <a:latin typeface="Calibri"/>
                <a:ea typeface="Calibri"/>
                <a:cs typeface="Calibri"/>
                <a:sym typeface="Calibri"/>
              </a:rPr>
              <a:t>فهم النظريات التي طورها واستحدثها الإعلام الرقمي، وأهم فروضها العلمية، وسُبل توظيفها في البحث العلمي</a:t>
            </a:r>
            <a:r>
              <a:rPr lang="ar-EG" sz="2000" b="1" dirty="0">
                <a:solidFill>
                  <a:srgbClr val="0070C0"/>
                </a:solidFill>
                <a:latin typeface="Calibri"/>
                <a:ea typeface="Calibri"/>
                <a:cs typeface="Calibri"/>
                <a:sym typeface="Calibri"/>
              </a:rPr>
              <a:t>. </a:t>
            </a:r>
            <a:endParaRPr sz="2000" dirty="0">
              <a:solidFill>
                <a:srgbClr val="0070C0"/>
              </a:solidFill>
              <a:latin typeface="Tajawal ExtraBold"/>
              <a:ea typeface="Tajawal ExtraBold"/>
              <a:cs typeface="Tajawal ExtraBold"/>
              <a:sym typeface="Tajawal ExtraBold"/>
            </a:endParaRPr>
          </a:p>
          <a:p>
            <a:pPr marL="342900" marR="0" lvl="0" indent="-254000" algn="just" rtl="1">
              <a:lnSpc>
                <a:spcPct val="115000"/>
              </a:lnSpc>
              <a:spcBef>
                <a:spcPts val="0"/>
              </a:spcBef>
              <a:spcAft>
                <a:spcPts val="0"/>
              </a:spcAft>
              <a:buClr>
                <a:schemeClr val="dk1"/>
              </a:buClr>
              <a:buSzPts val="1400"/>
              <a:buFont typeface="Simplified Arabic"/>
              <a:buNone/>
            </a:pPr>
            <a:endParaRPr sz="1400" dirty="0">
              <a:solidFill>
                <a:schemeClr val="dk1"/>
              </a:solidFill>
              <a:latin typeface="Calibri"/>
              <a:ea typeface="Calibri"/>
              <a:cs typeface="Calibri"/>
              <a:sym typeface="Calibri"/>
            </a:endParaRPr>
          </a:p>
        </p:txBody>
      </p:sp>
      <p:pic>
        <p:nvPicPr>
          <p:cNvPr id="190" name="Google Shape;190;p7"/>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91" name="Google Shape;191;p7"/>
          <p:cNvPicPr preferRelativeResize="0"/>
          <p:nvPr/>
        </p:nvPicPr>
        <p:blipFill rotWithShape="1">
          <a:blip r:embed="rId5">
            <a:alphaModFix/>
          </a:blip>
          <a:srcRect/>
          <a:stretch/>
        </p:blipFill>
        <p:spPr>
          <a:xfrm>
            <a:off x="9923145" y="6311380"/>
            <a:ext cx="1879649" cy="309233"/>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95"/>
        <p:cNvGrpSpPr/>
        <p:nvPr/>
      </p:nvGrpSpPr>
      <p:grpSpPr>
        <a:xfrm>
          <a:off x="0" y="0"/>
          <a:ext cx="0" cy="0"/>
          <a:chOff x="0" y="0"/>
          <a:chExt cx="0" cy="0"/>
        </a:xfrm>
      </p:grpSpPr>
      <p:sp>
        <p:nvSpPr>
          <p:cNvPr id="196" name="Google Shape;196;p8"/>
          <p:cNvSpPr/>
          <p:nvPr/>
        </p:nvSpPr>
        <p:spPr>
          <a:xfrm>
            <a:off x="1133854" y="1397680"/>
            <a:ext cx="4955591" cy="4414561"/>
          </a:xfrm>
          <a:prstGeom prst="rect">
            <a:avLst/>
          </a:prstGeom>
          <a:gradFill>
            <a:gsLst>
              <a:gs pos="0">
                <a:srgbClr val="7FB75F"/>
              </a:gs>
              <a:gs pos="50000">
                <a:srgbClr val="6EB141"/>
              </a:gs>
              <a:gs pos="100000">
                <a:srgbClr val="5FA134"/>
              </a:gs>
            </a:gsLst>
            <a:lin ang="5400000" scaled="0"/>
          </a:gradFill>
          <a:ln w="9525" cap="flat" cmpd="sng">
            <a:solidFill>
              <a:schemeClr val="accent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97" name="Google Shape;197;p8"/>
          <p:cNvSpPr/>
          <p:nvPr/>
        </p:nvSpPr>
        <p:spPr>
          <a:xfrm>
            <a:off x="1308298" y="1549486"/>
            <a:ext cx="4222539" cy="368049"/>
          </a:xfrm>
          <a:prstGeom prst="rect">
            <a:avLst/>
          </a:prstGeom>
          <a:noFill/>
          <a:ln>
            <a:noFill/>
          </a:ln>
        </p:spPr>
        <p:txBody>
          <a:bodyPr spcFirstLastPara="1" wrap="square" lIns="91425" tIns="45700" rIns="91425" bIns="45700" anchor="t" anchorCtr="0">
            <a:spAutoFit/>
          </a:bodyPr>
          <a:lstStyle/>
          <a:p>
            <a:pPr marL="0" marR="0" lvl="0" indent="0" algn="l" rtl="0">
              <a:lnSpc>
                <a:spcPct val="120000"/>
              </a:lnSpc>
              <a:spcBef>
                <a:spcPts val="0"/>
              </a:spcBef>
              <a:spcAft>
                <a:spcPts val="0"/>
              </a:spcAft>
              <a:buNone/>
            </a:pPr>
            <a:endParaRPr sz="1600">
              <a:solidFill>
                <a:schemeClr val="lt1"/>
              </a:solidFill>
              <a:latin typeface="Calibri"/>
              <a:ea typeface="Calibri"/>
              <a:cs typeface="Calibri"/>
              <a:sym typeface="Calibri"/>
            </a:endParaRPr>
          </a:p>
        </p:txBody>
      </p:sp>
      <p:sp>
        <p:nvSpPr>
          <p:cNvPr id="198" name="Google Shape;198;p8"/>
          <p:cNvSpPr txBox="1"/>
          <p:nvPr/>
        </p:nvSpPr>
        <p:spPr>
          <a:xfrm>
            <a:off x="4728293" y="747301"/>
            <a:ext cx="4113898" cy="52322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800" b="1">
                <a:solidFill>
                  <a:srgbClr val="993366"/>
                </a:solidFill>
                <a:latin typeface="Simplified Arabic"/>
                <a:ea typeface="Simplified Arabic"/>
                <a:cs typeface="Simplified Arabic"/>
                <a:sym typeface="Simplified Arabic"/>
              </a:rPr>
              <a:t>التقييم الطلابي</a:t>
            </a:r>
            <a:endParaRPr sz="2800" b="1">
              <a:solidFill>
                <a:srgbClr val="993366"/>
              </a:solidFill>
              <a:latin typeface="Simplified Arabic"/>
              <a:ea typeface="Simplified Arabic"/>
              <a:cs typeface="Simplified Arabic"/>
              <a:sym typeface="Simplified Arabic"/>
            </a:endParaRPr>
          </a:p>
        </p:txBody>
      </p:sp>
      <p:sp>
        <p:nvSpPr>
          <p:cNvPr id="199" name="Google Shape;199;p8"/>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200" name="Google Shape;200;p8"/>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201" name="Google Shape;201;p8"/>
          <p:cNvPicPr preferRelativeResize="0"/>
          <p:nvPr/>
        </p:nvPicPr>
        <p:blipFill rotWithShape="1">
          <a:blip r:embed="rId4">
            <a:alphaModFix/>
          </a:blip>
          <a:srcRect/>
          <a:stretch/>
        </p:blipFill>
        <p:spPr>
          <a:xfrm>
            <a:off x="9425756" y="425241"/>
            <a:ext cx="2362200" cy="142875"/>
          </a:xfrm>
          <a:prstGeom prst="rect">
            <a:avLst/>
          </a:prstGeom>
          <a:noFill/>
          <a:ln>
            <a:noFill/>
          </a:ln>
        </p:spPr>
      </p:pic>
      <p:pic>
        <p:nvPicPr>
          <p:cNvPr id="202" name="Google Shape;202;p8"/>
          <p:cNvPicPr preferRelativeResize="0"/>
          <p:nvPr/>
        </p:nvPicPr>
        <p:blipFill rotWithShape="1">
          <a:blip r:embed="rId5">
            <a:alphaModFix/>
          </a:blip>
          <a:srcRect/>
          <a:stretch/>
        </p:blipFill>
        <p:spPr>
          <a:xfrm>
            <a:off x="280308" y="6043914"/>
            <a:ext cx="2167470" cy="591661"/>
          </a:xfrm>
          <a:prstGeom prst="rect">
            <a:avLst/>
          </a:prstGeom>
          <a:noFill/>
          <a:ln>
            <a:noFill/>
          </a:ln>
        </p:spPr>
      </p:pic>
      <p:pic>
        <p:nvPicPr>
          <p:cNvPr id="203" name="Google Shape;203;p8"/>
          <p:cNvPicPr preferRelativeResize="0"/>
          <p:nvPr/>
        </p:nvPicPr>
        <p:blipFill rotWithShape="1">
          <a:blip r:embed="rId6">
            <a:alphaModFix/>
          </a:blip>
          <a:srcRect/>
          <a:stretch/>
        </p:blipFill>
        <p:spPr>
          <a:xfrm>
            <a:off x="9923145" y="6311380"/>
            <a:ext cx="1879649" cy="309233"/>
          </a:xfrm>
          <a:prstGeom prst="rect">
            <a:avLst/>
          </a:prstGeom>
          <a:noFill/>
          <a:ln>
            <a:noFill/>
          </a:ln>
        </p:spPr>
      </p:pic>
      <p:pic>
        <p:nvPicPr>
          <p:cNvPr id="204" name="Google Shape;204;p8"/>
          <p:cNvPicPr preferRelativeResize="0"/>
          <p:nvPr/>
        </p:nvPicPr>
        <p:blipFill rotWithShape="1">
          <a:blip r:embed="rId7">
            <a:alphaModFix/>
          </a:blip>
          <a:srcRect/>
          <a:stretch/>
        </p:blipFill>
        <p:spPr>
          <a:xfrm>
            <a:off x="6208320" y="1428065"/>
            <a:ext cx="4956175" cy="4413250"/>
          </a:xfrm>
          <a:prstGeom prst="rect">
            <a:avLst/>
          </a:prstGeom>
          <a:noFill/>
          <a:ln>
            <a:noFill/>
          </a:ln>
        </p:spPr>
      </p:pic>
      <p:pic>
        <p:nvPicPr>
          <p:cNvPr id="205" name="Google Shape;205;p8" descr="C:\Users\NoteBook\Desktop\امتحان-الكتروني.jpg"/>
          <p:cNvPicPr preferRelativeResize="0"/>
          <p:nvPr/>
        </p:nvPicPr>
        <p:blipFill rotWithShape="1">
          <a:blip r:embed="rId8">
            <a:alphaModFix/>
          </a:blip>
          <a:srcRect/>
          <a:stretch/>
        </p:blipFill>
        <p:spPr>
          <a:xfrm>
            <a:off x="6724107" y="2343420"/>
            <a:ext cx="3882749" cy="2565238"/>
          </a:xfrm>
          <a:prstGeom prst="roundRect">
            <a:avLst>
              <a:gd name="adj" fmla="val 8594"/>
            </a:avLst>
          </a:prstGeom>
          <a:solidFill>
            <a:srgbClr val="ECECEC"/>
          </a:solidFill>
          <a:ln>
            <a:noFill/>
          </a:ln>
          <a:effectLst>
            <a:reflection stA="38000" endPos="28000" dist="5000" dir="5400000" sy="-100000" algn="bl" rotWithShape="0"/>
          </a:effectLst>
        </p:spPr>
      </p:pic>
      <p:sp>
        <p:nvSpPr>
          <p:cNvPr id="206" name="Google Shape;206;p8"/>
          <p:cNvSpPr/>
          <p:nvPr/>
        </p:nvSpPr>
        <p:spPr>
          <a:xfrm>
            <a:off x="7077694" y="1656077"/>
            <a:ext cx="3396342" cy="635574"/>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ar-EG" sz="2000" b="1">
                <a:solidFill>
                  <a:schemeClr val="lt1"/>
                </a:solidFill>
                <a:latin typeface="Calibri"/>
                <a:ea typeface="Calibri"/>
                <a:cs typeface="Calibri"/>
                <a:sym typeface="Calibri"/>
              </a:rPr>
              <a:t>اختبارات أسبوعية </a:t>
            </a:r>
            <a:endParaRPr sz="2000" b="1">
              <a:solidFill>
                <a:schemeClr val="lt1"/>
              </a:solidFill>
              <a:latin typeface="Calibri"/>
              <a:ea typeface="Calibri"/>
              <a:cs typeface="Calibri"/>
              <a:sym typeface="Calibri"/>
            </a:endParaRPr>
          </a:p>
        </p:txBody>
      </p:sp>
      <p:pic>
        <p:nvPicPr>
          <p:cNvPr id="207" name="Google Shape;207;p8" descr="C:\Users\NoteBook\Desktop\378977.jpg"/>
          <p:cNvPicPr preferRelativeResize="0"/>
          <p:nvPr/>
        </p:nvPicPr>
        <p:blipFill rotWithShape="1">
          <a:blip r:embed="rId9">
            <a:alphaModFix/>
          </a:blip>
          <a:srcRect/>
          <a:stretch/>
        </p:blipFill>
        <p:spPr>
          <a:xfrm>
            <a:off x="1711312" y="2360721"/>
            <a:ext cx="3819525" cy="2547937"/>
          </a:xfrm>
          <a:prstGeom prst="roundRect">
            <a:avLst>
              <a:gd name="adj" fmla="val 8594"/>
            </a:avLst>
          </a:prstGeom>
          <a:solidFill>
            <a:srgbClr val="ECECEC"/>
          </a:solidFill>
          <a:ln>
            <a:noFill/>
          </a:ln>
          <a:effectLst>
            <a:reflection stA="38000" endPos="28000" dist="5000" dir="5400000" sy="-100000" algn="bl" rotWithShape="0"/>
          </a:effectLst>
        </p:spPr>
      </p:pic>
      <p:sp>
        <p:nvSpPr>
          <p:cNvPr id="208" name="Google Shape;208;p8"/>
          <p:cNvSpPr/>
          <p:nvPr/>
        </p:nvSpPr>
        <p:spPr>
          <a:xfrm>
            <a:off x="2054431" y="1656077"/>
            <a:ext cx="2909455" cy="635574"/>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ar-EG" sz="2000" b="1">
                <a:solidFill>
                  <a:schemeClr val="lt1"/>
                </a:solidFill>
                <a:latin typeface="Calibri"/>
                <a:ea typeface="Calibri"/>
                <a:cs typeface="Calibri"/>
                <a:sym typeface="Calibri"/>
              </a:rPr>
              <a:t>حلقات نقاش أسبوعية</a:t>
            </a:r>
            <a:endParaRPr sz="2000" b="1">
              <a:solidFill>
                <a:schemeClr val="lt1"/>
              </a:solidFill>
              <a:latin typeface="Calibri"/>
              <a:ea typeface="Calibri"/>
              <a:cs typeface="Calibri"/>
              <a:sym typeface="Calibri"/>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3" name="Google Shape;213;p9"/>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214" name="Google Shape;214;p9"/>
          <p:cNvSpPr/>
          <p:nvPr/>
        </p:nvSpPr>
        <p:spPr>
          <a:xfrm>
            <a:off x="1585196" y="1066387"/>
            <a:ext cx="9670376" cy="462455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just" rtl="1">
              <a:lnSpc>
                <a:spcPct val="115000"/>
              </a:lnSpc>
              <a:spcBef>
                <a:spcPts val="0"/>
              </a:spcBef>
              <a:spcAft>
                <a:spcPts val="0"/>
              </a:spcAft>
              <a:buNone/>
            </a:pPr>
            <a:r>
              <a:rPr lang="ar-EG" sz="1600" dirty="0">
                <a:solidFill>
                  <a:srgbClr val="002060"/>
                </a:solidFill>
                <a:latin typeface="Calibri"/>
                <a:ea typeface="Calibri"/>
                <a:cs typeface="Calibri"/>
                <a:sym typeface="Calibri"/>
              </a:rPr>
              <a:t>-  </a:t>
            </a:r>
            <a:r>
              <a:rPr lang="ar-EG" sz="2000" dirty="0">
                <a:solidFill>
                  <a:srgbClr val="002060"/>
                </a:solidFill>
                <a:latin typeface="Arial"/>
                <a:ea typeface="Arial"/>
                <a:cs typeface="Arial"/>
                <a:sym typeface="Arial"/>
              </a:rPr>
              <a:t>مفهوم الاتصال ومراحل تطوره الإنساني.</a:t>
            </a:r>
            <a:endParaRPr sz="2000" dirty="0">
              <a:solidFill>
                <a:srgbClr val="002060"/>
              </a:solidFill>
              <a:latin typeface="Arial"/>
              <a:ea typeface="Arial"/>
              <a:cs typeface="Arial"/>
              <a:sym typeface="Arial"/>
            </a:endParaRPr>
          </a:p>
          <a:p>
            <a:pPr marL="0" marR="0" lvl="0" indent="0" algn="just" rtl="1">
              <a:lnSpc>
                <a:spcPct val="115000"/>
              </a:lnSpc>
              <a:spcBef>
                <a:spcPts val="0"/>
              </a:spcBef>
              <a:spcAft>
                <a:spcPts val="0"/>
              </a:spcAft>
              <a:buNone/>
            </a:pPr>
            <a:r>
              <a:rPr lang="ar-EG" sz="2000" dirty="0">
                <a:solidFill>
                  <a:srgbClr val="002060"/>
                </a:solidFill>
                <a:latin typeface="Arial"/>
                <a:ea typeface="Arial"/>
                <a:cs typeface="Arial"/>
                <a:sym typeface="Arial"/>
              </a:rPr>
              <a:t>-  أهمية الاتصال للفرد والمجتمع.</a:t>
            </a:r>
            <a:endParaRPr sz="2000" dirty="0">
              <a:solidFill>
                <a:srgbClr val="002060"/>
              </a:solidFill>
              <a:latin typeface="Arial"/>
              <a:ea typeface="Arial"/>
              <a:cs typeface="Arial"/>
              <a:sym typeface="Arial"/>
            </a:endParaRPr>
          </a:p>
          <a:p>
            <a:pPr marL="0" marR="0" lvl="0" indent="0" algn="just" rtl="1">
              <a:lnSpc>
                <a:spcPct val="115000"/>
              </a:lnSpc>
              <a:spcBef>
                <a:spcPts val="0"/>
              </a:spcBef>
              <a:spcAft>
                <a:spcPts val="0"/>
              </a:spcAft>
              <a:buNone/>
            </a:pPr>
            <a:r>
              <a:rPr lang="ar-EG" sz="2000" dirty="0">
                <a:solidFill>
                  <a:srgbClr val="002060"/>
                </a:solidFill>
                <a:latin typeface="Arial"/>
                <a:ea typeface="Arial"/>
                <a:cs typeface="Arial"/>
                <a:sym typeface="Arial"/>
              </a:rPr>
              <a:t>-  محددات الاتصال وتصنيفاته.</a:t>
            </a:r>
            <a:endParaRPr sz="2000" dirty="0">
              <a:solidFill>
                <a:srgbClr val="002060"/>
              </a:solidFill>
              <a:latin typeface="Arial"/>
              <a:ea typeface="Arial"/>
              <a:cs typeface="Arial"/>
              <a:sym typeface="Arial"/>
            </a:endParaRPr>
          </a:p>
          <a:p>
            <a:pPr marL="0" marR="0" lvl="0" indent="0" algn="just" rtl="1">
              <a:lnSpc>
                <a:spcPct val="115000"/>
              </a:lnSpc>
              <a:spcBef>
                <a:spcPts val="0"/>
              </a:spcBef>
              <a:spcAft>
                <a:spcPts val="0"/>
              </a:spcAft>
              <a:buNone/>
            </a:pPr>
            <a:r>
              <a:rPr lang="ar-EG" sz="2000" dirty="0">
                <a:solidFill>
                  <a:srgbClr val="002060"/>
                </a:solidFill>
                <a:latin typeface="Arial"/>
                <a:ea typeface="Arial"/>
                <a:cs typeface="Arial"/>
                <a:sym typeface="Arial"/>
              </a:rPr>
              <a:t>-  مكونات وعناصر العملية الاتصالية.</a:t>
            </a:r>
            <a:endParaRPr sz="2000" dirty="0">
              <a:solidFill>
                <a:srgbClr val="002060"/>
              </a:solidFill>
              <a:latin typeface="Arial"/>
              <a:ea typeface="Arial"/>
              <a:cs typeface="Arial"/>
              <a:sym typeface="Arial"/>
            </a:endParaRPr>
          </a:p>
          <a:p>
            <a:pPr marL="342900" marR="0" lvl="0" indent="-342900" algn="just" rtl="1">
              <a:lnSpc>
                <a:spcPct val="115000"/>
              </a:lnSpc>
              <a:spcBef>
                <a:spcPts val="0"/>
              </a:spcBef>
              <a:spcAft>
                <a:spcPts val="0"/>
              </a:spcAft>
              <a:buClr>
                <a:srgbClr val="002060"/>
              </a:buClr>
              <a:buSzPts val="2000"/>
              <a:buFont typeface="Simplified Arabic"/>
              <a:buChar char="-"/>
            </a:pPr>
            <a:r>
              <a:rPr lang="ar-EG" sz="2000" dirty="0">
                <a:solidFill>
                  <a:srgbClr val="002060"/>
                </a:solidFill>
                <a:latin typeface="Arial"/>
                <a:ea typeface="Arial"/>
                <a:cs typeface="Arial"/>
                <a:sym typeface="Arial"/>
              </a:rPr>
              <a:t>وظائف وسائل الاتصال الجماهيري.</a:t>
            </a:r>
            <a:endParaRPr sz="2000" dirty="0">
              <a:solidFill>
                <a:srgbClr val="002060"/>
              </a:solidFill>
              <a:latin typeface="Arial"/>
              <a:ea typeface="Arial"/>
              <a:cs typeface="Arial"/>
              <a:sym typeface="Arial"/>
            </a:endParaRPr>
          </a:p>
          <a:p>
            <a:pPr marL="342900" marR="0" lvl="0" indent="-342900" algn="just" rtl="1">
              <a:lnSpc>
                <a:spcPct val="115000"/>
              </a:lnSpc>
              <a:spcBef>
                <a:spcPts val="0"/>
              </a:spcBef>
              <a:spcAft>
                <a:spcPts val="0"/>
              </a:spcAft>
              <a:buClr>
                <a:srgbClr val="002060"/>
              </a:buClr>
              <a:buSzPts val="2000"/>
              <a:buFont typeface="Simplified Arabic"/>
              <a:buChar char="-"/>
            </a:pPr>
            <a:r>
              <a:rPr lang="ar-EG" sz="2000" dirty="0">
                <a:solidFill>
                  <a:srgbClr val="002060"/>
                </a:solidFill>
                <a:latin typeface="Arial"/>
                <a:ea typeface="Arial"/>
                <a:cs typeface="Arial"/>
                <a:sym typeface="Arial"/>
              </a:rPr>
              <a:t>معايير نجاح العملية الاتصالية وأبرز عوامل فشلها.</a:t>
            </a:r>
            <a:endParaRPr sz="2000" dirty="0">
              <a:solidFill>
                <a:srgbClr val="002060"/>
              </a:solidFill>
              <a:latin typeface="Arial"/>
              <a:ea typeface="Arial"/>
              <a:cs typeface="Arial"/>
              <a:sym typeface="Arial"/>
            </a:endParaRPr>
          </a:p>
          <a:p>
            <a:pPr marL="342900" marR="0" lvl="0" indent="-342900" algn="just" rtl="1">
              <a:lnSpc>
                <a:spcPct val="115000"/>
              </a:lnSpc>
              <a:spcBef>
                <a:spcPts val="0"/>
              </a:spcBef>
              <a:spcAft>
                <a:spcPts val="0"/>
              </a:spcAft>
              <a:buClr>
                <a:srgbClr val="002060"/>
              </a:buClr>
              <a:buSzPts val="2000"/>
              <a:buFont typeface="Simplified Arabic"/>
              <a:buChar char="-"/>
            </a:pPr>
            <a:r>
              <a:rPr lang="ar-EG" sz="2000" dirty="0">
                <a:solidFill>
                  <a:srgbClr val="002060"/>
                </a:solidFill>
                <a:latin typeface="Arial"/>
                <a:ea typeface="Arial"/>
                <a:cs typeface="Arial"/>
                <a:sym typeface="Arial"/>
              </a:rPr>
              <a:t>مفهوم النموذج الاتصالي وأبرز وظائفه.</a:t>
            </a:r>
            <a:endParaRPr sz="2000" dirty="0">
              <a:solidFill>
                <a:srgbClr val="002060"/>
              </a:solidFill>
              <a:latin typeface="Arial"/>
              <a:ea typeface="Arial"/>
              <a:cs typeface="Arial"/>
              <a:sym typeface="Arial"/>
            </a:endParaRPr>
          </a:p>
          <a:p>
            <a:pPr marL="342900" marR="0" lvl="0" indent="-342900" algn="just" rtl="1">
              <a:lnSpc>
                <a:spcPct val="115000"/>
              </a:lnSpc>
              <a:spcBef>
                <a:spcPts val="0"/>
              </a:spcBef>
              <a:spcAft>
                <a:spcPts val="0"/>
              </a:spcAft>
              <a:buClr>
                <a:srgbClr val="002060"/>
              </a:buClr>
              <a:buSzPts val="2000"/>
              <a:buFont typeface="Simplified Arabic"/>
              <a:buChar char="-"/>
            </a:pPr>
            <a:r>
              <a:rPr lang="ar-EG" sz="2000" dirty="0">
                <a:solidFill>
                  <a:srgbClr val="002060"/>
                </a:solidFill>
                <a:latin typeface="Arial"/>
                <a:ea typeface="Arial"/>
                <a:cs typeface="Arial"/>
                <a:sym typeface="Arial"/>
              </a:rPr>
              <a:t>النماذج الاتصالية (الخطية، التفاعلية ثنائية الاتجاه، النماذج التصويرية) وأدوارها المختلفة.</a:t>
            </a:r>
            <a:endParaRPr sz="2000" dirty="0">
              <a:solidFill>
                <a:srgbClr val="002060"/>
              </a:solidFill>
              <a:latin typeface="Arial"/>
              <a:ea typeface="Arial"/>
              <a:cs typeface="Arial"/>
              <a:sym typeface="Arial"/>
            </a:endParaRPr>
          </a:p>
          <a:p>
            <a:pPr marL="342900" marR="0" lvl="0" indent="-342900" algn="just" rtl="1">
              <a:lnSpc>
                <a:spcPct val="115000"/>
              </a:lnSpc>
              <a:spcBef>
                <a:spcPts val="0"/>
              </a:spcBef>
              <a:spcAft>
                <a:spcPts val="0"/>
              </a:spcAft>
              <a:buClr>
                <a:srgbClr val="002060"/>
              </a:buClr>
              <a:buSzPts val="2000"/>
              <a:buFont typeface="Simplified Arabic"/>
              <a:buChar char="-"/>
            </a:pPr>
            <a:r>
              <a:rPr lang="ar-EG" sz="2000" dirty="0">
                <a:solidFill>
                  <a:srgbClr val="002060"/>
                </a:solidFill>
                <a:latin typeface="Arial"/>
                <a:ea typeface="Arial"/>
                <a:cs typeface="Arial"/>
                <a:sym typeface="Arial"/>
              </a:rPr>
              <a:t>نظريات تأثيرات وسائل الإعلام على الجمهور ( كنظرية الرصاصة، ونظرية التوازن المعرفي ، نظرية اللعب فى الاتصال الجماهيري .. وأهم فروض هذه النظريات، والانتقادات الموجهة لها.</a:t>
            </a:r>
            <a:endParaRPr sz="2000" dirty="0">
              <a:solidFill>
                <a:srgbClr val="002060"/>
              </a:solidFill>
              <a:latin typeface="Arial"/>
              <a:ea typeface="Arial"/>
              <a:cs typeface="Arial"/>
              <a:sym typeface="Arial"/>
            </a:endParaRPr>
          </a:p>
          <a:p>
            <a:pPr marL="342900" marR="0" lvl="0" indent="-342900" algn="just" rtl="1">
              <a:lnSpc>
                <a:spcPct val="115000"/>
              </a:lnSpc>
              <a:spcBef>
                <a:spcPts val="0"/>
              </a:spcBef>
              <a:spcAft>
                <a:spcPts val="0"/>
              </a:spcAft>
              <a:buClr>
                <a:srgbClr val="002060"/>
              </a:buClr>
              <a:buSzPts val="2000"/>
              <a:buFont typeface="Simplified Arabic"/>
              <a:buChar char="-"/>
            </a:pPr>
            <a:r>
              <a:rPr lang="ar-EG" sz="2000" dirty="0">
                <a:solidFill>
                  <a:srgbClr val="002060"/>
                </a:solidFill>
                <a:latin typeface="Arial"/>
                <a:ea typeface="Arial"/>
                <a:cs typeface="Arial"/>
                <a:sym typeface="Arial"/>
              </a:rPr>
              <a:t>نظريات التأثير </a:t>
            </a:r>
            <a:r>
              <a:rPr lang="ar-EG" sz="2000" dirty="0">
                <a:solidFill>
                  <a:srgbClr val="002060"/>
                </a:solidFill>
              </a:rPr>
              <a:t>الانتقائي</a:t>
            </a:r>
            <a:r>
              <a:rPr lang="ar-EG" sz="2000" dirty="0">
                <a:solidFill>
                  <a:srgbClr val="002060"/>
                </a:solidFill>
                <a:latin typeface="Arial"/>
                <a:ea typeface="Arial"/>
                <a:cs typeface="Arial"/>
                <a:sym typeface="Arial"/>
              </a:rPr>
              <a:t> (  كنظرية الاستخدامات والإشباعات، نظرية انتشار المبتكرات المستحدثة).</a:t>
            </a:r>
            <a:endParaRPr sz="2000" dirty="0">
              <a:solidFill>
                <a:srgbClr val="002060"/>
              </a:solidFill>
              <a:latin typeface="Arial"/>
              <a:ea typeface="Arial"/>
              <a:cs typeface="Arial"/>
              <a:sym typeface="Arial"/>
            </a:endParaRPr>
          </a:p>
          <a:p>
            <a:pPr marL="342900" marR="0" lvl="0" indent="-266700" algn="just" rtl="1">
              <a:lnSpc>
                <a:spcPct val="115000"/>
              </a:lnSpc>
              <a:spcBef>
                <a:spcPts val="0"/>
              </a:spcBef>
              <a:spcAft>
                <a:spcPts val="0"/>
              </a:spcAft>
              <a:buClr>
                <a:schemeClr val="dk1"/>
              </a:buClr>
              <a:buSzPts val="1200"/>
              <a:buFont typeface="Simplified Arabic"/>
              <a:buNone/>
            </a:pPr>
            <a:endParaRPr sz="1200" dirty="0">
              <a:solidFill>
                <a:srgbClr val="002060"/>
              </a:solidFill>
              <a:latin typeface="Calibri"/>
              <a:ea typeface="Calibri"/>
              <a:cs typeface="Calibri"/>
              <a:sym typeface="Calibri"/>
            </a:endParaRPr>
          </a:p>
        </p:txBody>
      </p:sp>
      <p:sp>
        <p:nvSpPr>
          <p:cNvPr id="215" name="Google Shape;215;p9"/>
          <p:cNvSpPr txBox="1"/>
          <p:nvPr/>
        </p:nvSpPr>
        <p:spPr>
          <a:xfrm>
            <a:off x="4171938" y="406647"/>
            <a:ext cx="4087830" cy="52322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800" b="1">
                <a:solidFill>
                  <a:srgbClr val="FFFFFF"/>
                </a:solidFill>
                <a:latin typeface="Simplified Arabic"/>
                <a:ea typeface="Simplified Arabic"/>
                <a:cs typeface="Simplified Arabic"/>
                <a:sym typeface="Simplified Arabic"/>
              </a:rPr>
              <a:t>موضوعات المقرر</a:t>
            </a:r>
            <a:endParaRPr sz="2800" b="1">
              <a:solidFill>
                <a:srgbClr val="FFFFFF"/>
              </a:solidFill>
              <a:latin typeface="Simplified Arabic"/>
              <a:ea typeface="Simplified Arabic"/>
              <a:cs typeface="Simplified Arabic"/>
              <a:sym typeface="Simplified Arabic"/>
            </a:endParaRPr>
          </a:p>
        </p:txBody>
      </p:sp>
      <p:sp>
        <p:nvSpPr>
          <p:cNvPr id="216" name="Google Shape;216;p9"/>
          <p:cNvSpPr/>
          <p:nvPr/>
        </p:nvSpPr>
        <p:spPr>
          <a:xfrm>
            <a:off x="280308" y="222808"/>
            <a:ext cx="1404457" cy="907017"/>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sp>
        <p:nvSpPr>
          <p:cNvPr id="217" name="Google Shape;217;p9"/>
          <p:cNvSpPr txBox="1"/>
          <p:nvPr/>
        </p:nvSpPr>
        <p:spPr>
          <a:xfrm>
            <a:off x="361591" y="358501"/>
            <a:ext cx="1223605" cy="70788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000" b="1">
                <a:solidFill>
                  <a:srgbClr val="FFFFFF"/>
                </a:solidFill>
                <a:latin typeface="Simplified Arabic"/>
                <a:ea typeface="Simplified Arabic"/>
                <a:cs typeface="Simplified Arabic"/>
                <a:sym typeface="Simplified Arabic"/>
              </a:rPr>
              <a:t>محاضرة تمهيدية </a:t>
            </a:r>
            <a:endParaRPr sz="3200" b="1">
              <a:solidFill>
                <a:srgbClr val="FFFFFF"/>
              </a:solidFill>
              <a:latin typeface="Simplified Arabic"/>
              <a:ea typeface="Simplified Arabic"/>
              <a:cs typeface="Simplified Arabic"/>
              <a:sym typeface="Simplified Arabic"/>
            </a:endParaRPr>
          </a:p>
        </p:txBody>
      </p:sp>
      <p:pic>
        <p:nvPicPr>
          <p:cNvPr id="218" name="Google Shape;218;p9"/>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219" name="Google Shape;219;p9"/>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220" name="Google Shape;220;p9"/>
          <p:cNvPicPr preferRelativeResize="0"/>
          <p:nvPr/>
        </p:nvPicPr>
        <p:blipFill rotWithShape="1">
          <a:blip r:embed="rId5">
            <a:alphaModFix/>
          </a:blip>
          <a:srcRect/>
          <a:stretch/>
        </p:blipFill>
        <p:spPr>
          <a:xfrm>
            <a:off x="9295373" y="51169"/>
            <a:ext cx="2649477" cy="817879"/>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24"/>
        <p:cNvGrpSpPr/>
        <p:nvPr/>
      </p:nvGrpSpPr>
      <p:grpSpPr>
        <a:xfrm>
          <a:off x="0" y="0"/>
          <a:ext cx="0" cy="0"/>
          <a:chOff x="0" y="0"/>
          <a:chExt cx="0" cy="0"/>
        </a:xfrm>
      </p:grpSpPr>
      <p:sp>
        <p:nvSpPr>
          <p:cNvPr id="225" name="Google Shape;225;p10"/>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226" name="Google Shape;226;p10"/>
          <p:cNvSpPr/>
          <p:nvPr/>
        </p:nvSpPr>
        <p:spPr>
          <a:xfrm>
            <a:off x="1542977" y="1187355"/>
            <a:ext cx="10078751" cy="5022376"/>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justLow" rtl="1">
              <a:lnSpc>
                <a:spcPct val="115000"/>
              </a:lnSpc>
              <a:spcBef>
                <a:spcPts val="0"/>
              </a:spcBef>
              <a:spcAft>
                <a:spcPts val="0"/>
              </a:spcAft>
              <a:buNone/>
            </a:pPr>
            <a:r>
              <a:rPr lang="ar-EG" sz="2400" dirty="0">
                <a:solidFill>
                  <a:srgbClr val="002060"/>
                </a:solidFill>
                <a:latin typeface="Calibri"/>
                <a:ea typeface="Calibri"/>
                <a:cs typeface="Calibri"/>
                <a:sym typeface="Calibri"/>
              </a:rPr>
              <a:t>- </a:t>
            </a:r>
            <a:r>
              <a:rPr lang="ar-EG" sz="2400" dirty="0">
                <a:solidFill>
                  <a:srgbClr val="002060"/>
                </a:solidFill>
                <a:latin typeface="Calibri"/>
                <a:ea typeface="Calibri"/>
                <a:cs typeface="+mj-cs"/>
                <a:sym typeface="Calibri"/>
              </a:rPr>
              <a:t>نظريات التأثير القوي لوسائل الإعلام ( كنظرية اجتياز المجتمع التقليدي، ونظرية دوامة الصمت) وفروضها العلمية، وأبرز الانتقادات الموجهة لها.</a:t>
            </a:r>
            <a:endParaRPr dirty="0">
              <a:cs typeface="+mj-cs"/>
            </a:endParaRPr>
          </a:p>
          <a:p>
            <a:pPr marL="0" marR="0" lvl="0" indent="0" algn="justLow" rtl="1">
              <a:lnSpc>
                <a:spcPct val="115000"/>
              </a:lnSpc>
              <a:spcBef>
                <a:spcPts val="0"/>
              </a:spcBef>
              <a:spcAft>
                <a:spcPts val="0"/>
              </a:spcAft>
              <a:buNone/>
            </a:pPr>
            <a:r>
              <a:rPr lang="ar-EG" sz="2400" dirty="0">
                <a:solidFill>
                  <a:srgbClr val="002060"/>
                </a:solidFill>
                <a:latin typeface="Calibri"/>
                <a:ea typeface="Calibri"/>
                <a:cs typeface="+mj-cs"/>
                <a:sym typeface="Calibri"/>
              </a:rPr>
              <a:t>- نظريات التأثير المعتدل ( كنظرية الغرس الثقافي، نظرية ترتيب الأولويات، ونظرية الاعتماد على وسائل الإعلام) وفروضها العلمية.</a:t>
            </a:r>
            <a:endParaRPr dirty="0">
              <a:cs typeface="+mj-cs"/>
            </a:endParaRPr>
          </a:p>
          <a:p>
            <a:pPr marL="0" marR="0" lvl="0" indent="0" algn="justLow" rtl="1">
              <a:lnSpc>
                <a:spcPct val="115000"/>
              </a:lnSpc>
              <a:spcBef>
                <a:spcPts val="0"/>
              </a:spcBef>
              <a:spcAft>
                <a:spcPts val="0"/>
              </a:spcAft>
              <a:buNone/>
            </a:pPr>
            <a:r>
              <a:rPr lang="ar-EG" sz="2400" dirty="0">
                <a:solidFill>
                  <a:srgbClr val="002060"/>
                </a:solidFill>
                <a:latin typeface="Calibri"/>
                <a:ea typeface="Calibri"/>
                <a:cs typeface="+mj-cs"/>
                <a:sym typeface="Calibri"/>
              </a:rPr>
              <a:t>- نظريات المعرفة من وسائل الإعلام ( كنظرية فجوة المعرفة، نظرية التماس المعلومات، نظرية الأُطر الإعلامية ) .وفروضها العلمية وكيفية توظيفها فى البحث العلمي، وأبرز الانتقادات الموجهة لها.</a:t>
            </a:r>
            <a:endParaRPr dirty="0">
              <a:cs typeface="+mj-cs"/>
            </a:endParaRPr>
          </a:p>
          <a:p>
            <a:pPr marL="0" marR="0" lvl="0" indent="0" algn="justLow" rtl="1">
              <a:lnSpc>
                <a:spcPct val="115000"/>
              </a:lnSpc>
              <a:spcBef>
                <a:spcPts val="0"/>
              </a:spcBef>
              <a:spcAft>
                <a:spcPts val="0"/>
              </a:spcAft>
              <a:buNone/>
            </a:pPr>
            <a:r>
              <a:rPr lang="ar-EG" sz="2400" dirty="0">
                <a:solidFill>
                  <a:srgbClr val="002060"/>
                </a:solidFill>
                <a:latin typeface="Calibri"/>
                <a:ea typeface="Calibri"/>
                <a:cs typeface="+mj-cs"/>
                <a:sym typeface="Calibri"/>
              </a:rPr>
              <a:t>- النظريات المفسرة للعنف الممارس من وسائل الإعلام ( كنظرية التوحد، ونظرية التعلم بالملاحظة).</a:t>
            </a:r>
            <a:endParaRPr dirty="0">
              <a:cs typeface="+mj-cs"/>
            </a:endParaRPr>
          </a:p>
          <a:p>
            <a:pPr marL="0" marR="0" lvl="0" indent="0" algn="justLow" rtl="1">
              <a:lnSpc>
                <a:spcPct val="115000"/>
              </a:lnSpc>
              <a:spcBef>
                <a:spcPts val="0"/>
              </a:spcBef>
              <a:spcAft>
                <a:spcPts val="0"/>
              </a:spcAft>
              <a:buNone/>
            </a:pPr>
            <a:r>
              <a:rPr lang="ar-EG" sz="2400" dirty="0">
                <a:solidFill>
                  <a:srgbClr val="002060"/>
                </a:solidFill>
                <a:latin typeface="Calibri"/>
                <a:ea typeface="Calibri"/>
                <a:cs typeface="+mj-cs"/>
                <a:sym typeface="Calibri"/>
              </a:rPr>
              <a:t>- نظريات طورها الإعلام الرقمي، (كنظرية المجال العام، نظرية ثراء الوسيلة، نظرية الحضور الاجتماعي) وفروضها العلمية، وسُبل توظيفها في البحث العلمي.</a:t>
            </a:r>
            <a:endParaRPr dirty="0">
              <a:cs typeface="+mj-cs"/>
            </a:endParaRPr>
          </a:p>
        </p:txBody>
      </p:sp>
      <p:sp>
        <p:nvSpPr>
          <p:cNvPr id="227" name="Google Shape;227;p10"/>
          <p:cNvSpPr txBox="1"/>
          <p:nvPr/>
        </p:nvSpPr>
        <p:spPr>
          <a:xfrm>
            <a:off x="4656222" y="483378"/>
            <a:ext cx="3664032" cy="52322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800" b="1">
                <a:solidFill>
                  <a:srgbClr val="FFFFFF"/>
                </a:solidFill>
                <a:latin typeface="Simplified Arabic"/>
                <a:ea typeface="Simplified Arabic"/>
                <a:cs typeface="Simplified Arabic"/>
                <a:sym typeface="Simplified Arabic"/>
              </a:rPr>
              <a:t>موضوعات المقرر</a:t>
            </a:r>
            <a:endParaRPr sz="2800" b="1">
              <a:solidFill>
                <a:srgbClr val="FFFFFF"/>
              </a:solidFill>
              <a:latin typeface="Simplified Arabic"/>
              <a:ea typeface="Simplified Arabic"/>
              <a:cs typeface="Simplified Arabic"/>
              <a:sym typeface="Simplified Arabic"/>
            </a:endParaRPr>
          </a:p>
        </p:txBody>
      </p:sp>
      <p:sp>
        <p:nvSpPr>
          <p:cNvPr id="228" name="Google Shape;228;p10"/>
          <p:cNvSpPr/>
          <p:nvPr/>
        </p:nvSpPr>
        <p:spPr>
          <a:xfrm>
            <a:off x="280308" y="54190"/>
            <a:ext cx="1404457" cy="1078978"/>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sp>
        <p:nvSpPr>
          <p:cNvPr id="229" name="Google Shape;229;p10"/>
          <p:cNvSpPr txBox="1"/>
          <p:nvPr/>
        </p:nvSpPr>
        <p:spPr>
          <a:xfrm>
            <a:off x="341915" y="265914"/>
            <a:ext cx="1281241" cy="70788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000" b="1" dirty="0">
                <a:solidFill>
                  <a:srgbClr val="FFFFFF"/>
                </a:solidFill>
                <a:latin typeface="Simplified Arabic"/>
                <a:ea typeface="Simplified Arabic"/>
                <a:cs typeface="Simplified Arabic"/>
                <a:sym typeface="Simplified Arabic"/>
              </a:rPr>
              <a:t>محاضرة تمهيدية </a:t>
            </a:r>
            <a:endParaRPr sz="3200" b="1" dirty="0">
              <a:solidFill>
                <a:srgbClr val="FFFFFF"/>
              </a:solidFill>
              <a:latin typeface="Simplified Arabic"/>
              <a:ea typeface="Simplified Arabic"/>
              <a:cs typeface="Simplified Arabic"/>
              <a:sym typeface="Simplified Arabic"/>
            </a:endParaRPr>
          </a:p>
        </p:txBody>
      </p:sp>
      <p:pic>
        <p:nvPicPr>
          <p:cNvPr id="230" name="Google Shape;230;p10"/>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231" name="Google Shape;231;p10"/>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232" name="Google Shape;232;p10"/>
          <p:cNvPicPr preferRelativeResize="0"/>
          <p:nvPr/>
        </p:nvPicPr>
        <p:blipFill rotWithShape="1">
          <a:blip r:embed="rId5">
            <a:alphaModFix/>
          </a:blip>
          <a:srcRect/>
          <a:stretch/>
        </p:blipFill>
        <p:spPr>
          <a:xfrm>
            <a:off x="9379594" y="5892"/>
            <a:ext cx="2649477" cy="892413"/>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36"/>
        <p:cNvGrpSpPr/>
        <p:nvPr/>
      </p:nvGrpSpPr>
      <p:grpSpPr>
        <a:xfrm>
          <a:off x="0" y="0"/>
          <a:ext cx="0" cy="0"/>
          <a:chOff x="0" y="0"/>
          <a:chExt cx="0" cy="0"/>
        </a:xfrm>
      </p:grpSpPr>
      <p:sp>
        <p:nvSpPr>
          <p:cNvPr id="237" name="Google Shape;237;p11"/>
          <p:cNvSpPr/>
          <p:nvPr/>
        </p:nvSpPr>
        <p:spPr>
          <a:xfrm>
            <a:off x="2127414" y="504708"/>
            <a:ext cx="9922203"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38" name="Google Shape;238;p11"/>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239" name="Google Shape;239;p11"/>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240" name="Google Shape;240;p11"/>
          <p:cNvPicPr preferRelativeResize="0"/>
          <p:nvPr/>
        </p:nvPicPr>
        <p:blipFill rotWithShape="1">
          <a:blip r:embed="rId5">
            <a:alphaModFix/>
          </a:blip>
          <a:srcRect/>
          <a:stretch/>
        </p:blipFill>
        <p:spPr>
          <a:xfrm>
            <a:off x="9923145" y="6311380"/>
            <a:ext cx="1879649" cy="309233"/>
          </a:xfrm>
          <a:prstGeom prst="rect">
            <a:avLst/>
          </a:prstGeom>
          <a:noFill/>
          <a:ln>
            <a:noFill/>
          </a:ln>
        </p:spPr>
      </p:pic>
      <p:sp>
        <p:nvSpPr>
          <p:cNvPr id="241" name="Google Shape;241;p11"/>
          <p:cNvSpPr/>
          <p:nvPr/>
        </p:nvSpPr>
        <p:spPr>
          <a:xfrm>
            <a:off x="9476509" y="190005"/>
            <a:ext cx="2173185" cy="688770"/>
          </a:xfrm>
          <a:prstGeom prst="rect">
            <a:avLst/>
          </a:prstGeom>
          <a:solidFill>
            <a:srgbClr val="852F4A"/>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ar-EG" sz="1800" b="1" dirty="0">
                <a:solidFill>
                  <a:schemeClr val="lt1"/>
                </a:solidFill>
                <a:latin typeface="Calibri"/>
                <a:ea typeface="Calibri"/>
                <a:cs typeface="+mj-cs"/>
                <a:sym typeface="Calibri"/>
              </a:rPr>
              <a:t>محاضرة تمهيدية</a:t>
            </a:r>
            <a:endParaRPr sz="1800" b="1" dirty="0">
              <a:solidFill>
                <a:schemeClr val="lt1"/>
              </a:solidFill>
              <a:latin typeface="Calibri"/>
              <a:ea typeface="Calibri"/>
              <a:cs typeface="+mj-cs"/>
              <a:sym typeface="Calibri"/>
            </a:endParaRPr>
          </a:p>
        </p:txBody>
      </p:sp>
      <p:pic>
        <p:nvPicPr>
          <p:cNvPr id="242" name="Google Shape;242;p11" descr="C:\Users\NoteBook\Desktop\عناصر-عملية-الاتصال.jpg"/>
          <p:cNvPicPr preferRelativeResize="0"/>
          <p:nvPr/>
        </p:nvPicPr>
        <p:blipFill rotWithShape="1">
          <a:blip r:embed="rId6">
            <a:alphaModFix/>
          </a:blip>
          <a:srcRect/>
          <a:stretch/>
        </p:blipFill>
        <p:spPr>
          <a:xfrm>
            <a:off x="481263" y="1300730"/>
            <a:ext cx="4879891" cy="4213594"/>
          </a:xfrm>
          <a:prstGeom prst="rect">
            <a:avLst/>
          </a:prstGeom>
          <a:noFill/>
          <a:ln>
            <a:noFill/>
          </a:ln>
        </p:spPr>
      </p:pic>
      <p:sp>
        <p:nvSpPr>
          <p:cNvPr id="243" name="Google Shape;243;p11"/>
          <p:cNvSpPr/>
          <p:nvPr/>
        </p:nvSpPr>
        <p:spPr>
          <a:xfrm>
            <a:off x="9558066" y="1151162"/>
            <a:ext cx="2622886" cy="614595"/>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ar-EG" sz="2800" b="1" dirty="0">
                <a:solidFill>
                  <a:srgbClr val="0070C0"/>
                </a:solidFill>
                <a:latin typeface="Calibri"/>
                <a:ea typeface="Calibri"/>
                <a:cs typeface="+mj-cs"/>
                <a:sym typeface="Calibri"/>
              </a:rPr>
              <a:t>مفهوم الاتصال</a:t>
            </a:r>
            <a:r>
              <a:rPr lang="ar-EG" sz="2400" b="1" dirty="0">
                <a:solidFill>
                  <a:srgbClr val="0070C0"/>
                </a:solidFill>
                <a:latin typeface="Calibri"/>
                <a:ea typeface="Calibri"/>
                <a:cs typeface="Calibri"/>
                <a:sym typeface="Calibri"/>
              </a:rPr>
              <a:t>:</a:t>
            </a:r>
            <a:endParaRPr sz="2400" b="1" dirty="0">
              <a:solidFill>
                <a:srgbClr val="0070C0"/>
              </a:solidFill>
              <a:latin typeface="Calibri"/>
              <a:ea typeface="Calibri"/>
              <a:cs typeface="Calibri"/>
              <a:sym typeface="Calibri"/>
            </a:endParaRPr>
          </a:p>
        </p:txBody>
      </p:sp>
      <p:sp>
        <p:nvSpPr>
          <p:cNvPr id="244" name="Google Shape;244;p11"/>
          <p:cNvSpPr/>
          <p:nvPr/>
        </p:nvSpPr>
        <p:spPr>
          <a:xfrm>
            <a:off x="5739311" y="1756411"/>
            <a:ext cx="6063484" cy="3813116"/>
          </a:xfrm>
          <a:prstGeom prst="rect">
            <a:avLst/>
          </a:prstGeom>
          <a:noFill/>
          <a:ln>
            <a:noFill/>
          </a:ln>
        </p:spPr>
        <p:txBody>
          <a:bodyPr spcFirstLastPara="1" wrap="square" lIns="91425" tIns="45700" rIns="91425" bIns="45700" anchor="ctr" anchorCtr="0">
            <a:noAutofit/>
          </a:bodyPr>
          <a:lstStyle/>
          <a:p>
            <a:pPr marL="0" marR="0" lvl="0" indent="0" algn="justLow" rtl="1">
              <a:lnSpc>
                <a:spcPct val="150000"/>
              </a:lnSpc>
              <a:spcBef>
                <a:spcPts val="0"/>
              </a:spcBef>
              <a:spcAft>
                <a:spcPts val="0"/>
              </a:spcAft>
              <a:buNone/>
            </a:pPr>
            <a:r>
              <a:rPr lang="ar-EG" sz="2400" b="1" dirty="0">
                <a:solidFill>
                  <a:srgbClr val="993366"/>
                </a:solidFill>
                <a:latin typeface="Calibri"/>
                <a:ea typeface="Calibri"/>
                <a:cs typeface="+mj-cs"/>
                <a:sym typeface="Calibri"/>
              </a:rPr>
              <a:t>يمكن تعريف الاتصال على أنه تبادل الآراء والمعلومات والمشاعر بين المرسل والمستقبل عن طريق رموز وإشارات يعُبر عنها لإدراك مضامينها.</a:t>
            </a:r>
            <a:endParaRPr lang="ar-EG" sz="2400" dirty="0">
              <a:ea typeface="Calibri"/>
              <a:cs typeface="+mj-cs"/>
            </a:endParaRPr>
          </a:p>
          <a:p>
            <a:pPr marL="0" marR="0" lvl="0" indent="0" algn="justLow" rtl="1">
              <a:lnSpc>
                <a:spcPct val="150000"/>
              </a:lnSpc>
              <a:spcBef>
                <a:spcPts val="0"/>
              </a:spcBef>
              <a:spcAft>
                <a:spcPts val="0"/>
              </a:spcAft>
              <a:buNone/>
            </a:pPr>
            <a:r>
              <a:rPr lang="ar-EG" sz="2400" b="1" dirty="0">
                <a:solidFill>
                  <a:srgbClr val="993366"/>
                </a:solidFill>
                <a:latin typeface="Calibri"/>
                <a:ea typeface="Calibri"/>
                <a:cs typeface="+mj-cs"/>
                <a:sym typeface="Calibri"/>
              </a:rPr>
              <a:t>وهو أيضا عملية نقل وتبادل الأفكار والمعلومات بين الأفراد سواء أكان ذلك بأسلوب كتابي أم شفهي بقصد تحقيق أهداف معينة.</a:t>
            </a:r>
            <a:endParaRPr sz="2400" dirty="0">
              <a:solidFill>
                <a:srgbClr val="993366"/>
              </a:solidFill>
              <a:latin typeface="Calibri"/>
              <a:ea typeface="Calibri"/>
              <a:cs typeface="+mj-cs"/>
              <a:sym typeface="Calibri"/>
            </a:endParaRPr>
          </a:p>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48"/>
        <p:cNvGrpSpPr/>
        <p:nvPr/>
      </p:nvGrpSpPr>
      <p:grpSpPr>
        <a:xfrm>
          <a:off x="0" y="0"/>
          <a:ext cx="0" cy="0"/>
          <a:chOff x="0" y="0"/>
          <a:chExt cx="0" cy="0"/>
        </a:xfrm>
      </p:grpSpPr>
      <p:sp>
        <p:nvSpPr>
          <p:cNvPr id="249" name="Google Shape;249;p12"/>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250" name="Google Shape;250;p12"/>
          <p:cNvSpPr/>
          <p:nvPr/>
        </p:nvSpPr>
        <p:spPr>
          <a:xfrm>
            <a:off x="1542978" y="1426150"/>
            <a:ext cx="9345750" cy="439965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342900" marR="0" lvl="0" indent="-241300" algn="just" rtl="1">
              <a:lnSpc>
                <a:spcPct val="115000"/>
              </a:lnSpc>
              <a:spcBef>
                <a:spcPts val="0"/>
              </a:spcBef>
              <a:spcAft>
                <a:spcPts val="0"/>
              </a:spcAft>
              <a:buClr>
                <a:schemeClr val="dk1"/>
              </a:buClr>
              <a:buSzPts val="1600"/>
              <a:buFont typeface="Simplified Arabic"/>
              <a:buNone/>
            </a:pPr>
            <a:endParaRPr sz="1600">
              <a:solidFill>
                <a:srgbClr val="002060"/>
              </a:solidFill>
              <a:latin typeface="Calibri"/>
              <a:ea typeface="Calibri"/>
              <a:cs typeface="Calibri"/>
              <a:sym typeface="Calibri"/>
            </a:endParaRPr>
          </a:p>
        </p:txBody>
      </p:sp>
      <p:sp>
        <p:nvSpPr>
          <p:cNvPr id="251" name="Google Shape;251;p12"/>
          <p:cNvSpPr txBox="1"/>
          <p:nvPr/>
        </p:nvSpPr>
        <p:spPr>
          <a:xfrm>
            <a:off x="3082456" y="647667"/>
            <a:ext cx="5329990" cy="52322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800" b="1" dirty="0">
                <a:solidFill>
                  <a:srgbClr val="FFFFFF"/>
                </a:solidFill>
                <a:latin typeface="Tajawal Medium"/>
                <a:ea typeface="Tajawal Medium"/>
                <a:cs typeface="+mj-cs"/>
                <a:sym typeface="Tajawal Medium"/>
              </a:rPr>
              <a:t>مراحل تطور الاتصال الإنساني</a:t>
            </a:r>
            <a:endParaRPr sz="2800" b="1" dirty="0">
              <a:solidFill>
                <a:srgbClr val="FFFFFF"/>
              </a:solidFill>
              <a:latin typeface="Tajawal Medium"/>
              <a:ea typeface="Tajawal Medium"/>
              <a:cs typeface="+mj-cs"/>
              <a:sym typeface="Tajawal Medium"/>
            </a:endParaRPr>
          </a:p>
        </p:txBody>
      </p:sp>
      <p:sp>
        <p:nvSpPr>
          <p:cNvPr id="252" name="Google Shape;252;p12"/>
          <p:cNvSpPr/>
          <p:nvPr/>
        </p:nvSpPr>
        <p:spPr>
          <a:xfrm>
            <a:off x="167512" y="32643"/>
            <a:ext cx="1404457" cy="93108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sp>
        <p:nvSpPr>
          <p:cNvPr id="253" name="Google Shape;253;p12"/>
          <p:cNvSpPr txBox="1"/>
          <p:nvPr/>
        </p:nvSpPr>
        <p:spPr>
          <a:xfrm>
            <a:off x="280308" y="130077"/>
            <a:ext cx="1223605" cy="70788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000" b="1" dirty="0">
                <a:solidFill>
                  <a:srgbClr val="FFFFFF"/>
                </a:solidFill>
                <a:latin typeface="Tajawal Medium"/>
                <a:ea typeface="Tajawal Medium"/>
                <a:cs typeface="+mj-cs"/>
                <a:sym typeface="Tajawal Medium"/>
              </a:rPr>
              <a:t>محاضرة تمهيدية </a:t>
            </a:r>
            <a:endParaRPr sz="3200" b="1" dirty="0">
              <a:solidFill>
                <a:srgbClr val="FFFFFF"/>
              </a:solidFill>
              <a:latin typeface="Tajawal Medium"/>
              <a:ea typeface="Tajawal Medium"/>
              <a:cs typeface="+mj-cs"/>
              <a:sym typeface="Tajawal Medium"/>
            </a:endParaRPr>
          </a:p>
        </p:txBody>
      </p:sp>
      <p:pic>
        <p:nvPicPr>
          <p:cNvPr id="254" name="Google Shape;254;p12"/>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255" name="Google Shape;255;p12"/>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256" name="Google Shape;256;p12"/>
          <p:cNvPicPr preferRelativeResize="0"/>
          <p:nvPr/>
        </p:nvPicPr>
        <p:blipFill rotWithShape="1">
          <a:blip r:embed="rId5">
            <a:alphaModFix/>
          </a:blip>
          <a:srcRect/>
          <a:stretch/>
        </p:blipFill>
        <p:spPr>
          <a:xfrm>
            <a:off x="9296211" y="130077"/>
            <a:ext cx="2728277" cy="707886"/>
          </a:xfrm>
          <a:prstGeom prst="rect">
            <a:avLst/>
          </a:prstGeom>
          <a:noFill/>
          <a:ln>
            <a:noFill/>
          </a:ln>
        </p:spPr>
      </p:pic>
      <p:pic>
        <p:nvPicPr>
          <p:cNvPr id="257" name="Google Shape;257;p12" descr="C:\Users\NoteBook\Desktop\jj.png"/>
          <p:cNvPicPr preferRelativeResize="0"/>
          <p:nvPr/>
        </p:nvPicPr>
        <p:blipFill rotWithShape="1">
          <a:blip r:embed="rId6">
            <a:alphaModFix/>
          </a:blip>
          <a:srcRect/>
          <a:stretch/>
        </p:blipFill>
        <p:spPr>
          <a:xfrm>
            <a:off x="2318753" y="1606985"/>
            <a:ext cx="8046844" cy="4007825"/>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61"/>
        <p:cNvGrpSpPr/>
        <p:nvPr/>
      </p:nvGrpSpPr>
      <p:grpSpPr>
        <a:xfrm>
          <a:off x="0" y="0"/>
          <a:ext cx="0" cy="0"/>
          <a:chOff x="0" y="0"/>
          <a:chExt cx="0" cy="0"/>
        </a:xfrm>
      </p:grpSpPr>
      <p:sp>
        <p:nvSpPr>
          <p:cNvPr id="262" name="Google Shape;262;p13"/>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263" name="Google Shape;263;p13"/>
          <p:cNvSpPr/>
          <p:nvPr/>
        </p:nvSpPr>
        <p:spPr>
          <a:xfrm>
            <a:off x="1364043" y="1166002"/>
            <a:ext cx="9524685" cy="4659798"/>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342900" marR="0" lvl="0" indent="-241300" algn="just" rtl="1">
              <a:lnSpc>
                <a:spcPct val="115000"/>
              </a:lnSpc>
              <a:spcBef>
                <a:spcPts val="0"/>
              </a:spcBef>
              <a:spcAft>
                <a:spcPts val="0"/>
              </a:spcAft>
              <a:buClr>
                <a:schemeClr val="dk1"/>
              </a:buClr>
              <a:buSzPts val="1600"/>
              <a:buFont typeface="Simplified Arabic"/>
              <a:buNone/>
            </a:pPr>
            <a:endParaRPr sz="1600">
              <a:solidFill>
                <a:srgbClr val="002060"/>
              </a:solidFill>
              <a:latin typeface="Calibri"/>
              <a:ea typeface="Calibri"/>
              <a:cs typeface="Calibri"/>
              <a:sym typeface="Calibri"/>
            </a:endParaRPr>
          </a:p>
        </p:txBody>
      </p:sp>
      <p:sp>
        <p:nvSpPr>
          <p:cNvPr id="264" name="Google Shape;264;p13"/>
          <p:cNvSpPr txBox="1"/>
          <p:nvPr/>
        </p:nvSpPr>
        <p:spPr>
          <a:xfrm>
            <a:off x="4006515" y="582217"/>
            <a:ext cx="3594847" cy="52322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800" b="1">
                <a:solidFill>
                  <a:srgbClr val="FFFFFF"/>
                </a:solidFill>
                <a:latin typeface="Simplified Arabic"/>
                <a:ea typeface="Simplified Arabic"/>
                <a:cs typeface="Simplified Arabic"/>
                <a:sym typeface="Simplified Arabic"/>
              </a:rPr>
              <a:t>أنواع الاتصال</a:t>
            </a:r>
            <a:endParaRPr sz="2800" b="1">
              <a:solidFill>
                <a:srgbClr val="FFFFFF"/>
              </a:solidFill>
              <a:latin typeface="Simplified Arabic"/>
              <a:ea typeface="Simplified Arabic"/>
              <a:cs typeface="Simplified Arabic"/>
              <a:sym typeface="Simplified Arabic"/>
            </a:endParaRPr>
          </a:p>
        </p:txBody>
      </p:sp>
      <p:sp>
        <p:nvSpPr>
          <p:cNvPr id="265" name="Google Shape;265;p13"/>
          <p:cNvSpPr/>
          <p:nvPr/>
        </p:nvSpPr>
        <p:spPr>
          <a:xfrm>
            <a:off x="0" y="156410"/>
            <a:ext cx="1404457" cy="1009591"/>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sp>
        <p:nvSpPr>
          <p:cNvPr id="266" name="Google Shape;266;p13"/>
          <p:cNvSpPr txBox="1"/>
          <p:nvPr/>
        </p:nvSpPr>
        <p:spPr>
          <a:xfrm>
            <a:off x="140438" y="322298"/>
            <a:ext cx="1223605" cy="70788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000" b="1" dirty="0">
                <a:solidFill>
                  <a:srgbClr val="FFFFFF"/>
                </a:solidFill>
                <a:latin typeface="Tajawal Medium"/>
                <a:ea typeface="Tajawal Medium"/>
                <a:cs typeface="+mj-cs"/>
                <a:sym typeface="Tajawal Medium"/>
              </a:rPr>
              <a:t>محاضرة تمهيدية </a:t>
            </a:r>
            <a:endParaRPr sz="3200" b="1" dirty="0">
              <a:solidFill>
                <a:srgbClr val="FFFFFF"/>
              </a:solidFill>
              <a:latin typeface="Tajawal Medium"/>
              <a:ea typeface="Tajawal Medium"/>
              <a:cs typeface="+mj-cs"/>
              <a:sym typeface="Tajawal Medium"/>
            </a:endParaRPr>
          </a:p>
        </p:txBody>
      </p:sp>
      <p:pic>
        <p:nvPicPr>
          <p:cNvPr id="267" name="Google Shape;267;p13"/>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268" name="Google Shape;268;p13"/>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269" name="Google Shape;269;p13"/>
          <p:cNvPicPr preferRelativeResize="0"/>
          <p:nvPr/>
        </p:nvPicPr>
        <p:blipFill rotWithShape="1">
          <a:blip r:embed="rId5">
            <a:alphaModFix/>
          </a:blip>
          <a:srcRect/>
          <a:stretch/>
        </p:blipFill>
        <p:spPr>
          <a:xfrm>
            <a:off x="9630697" y="78205"/>
            <a:ext cx="2301443" cy="746520"/>
          </a:xfrm>
          <a:prstGeom prst="rect">
            <a:avLst/>
          </a:prstGeom>
          <a:noFill/>
          <a:ln>
            <a:noFill/>
          </a:ln>
        </p:spPr>
      </p:pic>
      <p:pic>
        <p:nvPicPr>
          <p:cNvPr id="270" name="Google Shape;270;p13" descr="C:\Users\NoteBook\Desktop\انواع الاتصال.png"/>
          <p:cNvPicPr preferRelativeResize="0"/>
          <p:nvPr/>
        </p:nvPicPr>
        <p:blipFill rotWithShape="1">
          <a:blip r:embed="rId6">
            <a:alphaModFix/>
          </a:blip>
          <a:srcRect/>
          <a:stretch/>
        </p:blipFill>
        <p:spPr>
          <a:xfrm>
            <a:off x="1190691" y="1166001"/>
            <a:ext cx="9698037" cy="4867275"/>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74"/>
        <p:cNvGrpSpPr/>
        <p:nvPr/>
      </p:nvGrpSpPr>
      <p:grpSpPr>
        <a:xfrm>
          <a:off x="0" y="0"/>
          <a:ext cx="0" cy="0"/>
          <a:chOff x="0" y="0"/>
          <a:chExt cx="0" cy="0"/>
        </a:xfrm>
      </p:grpSpPr>
      <p:sp>
        <p:nvSpPr>
          <p:cNvPr id="275" name="Google Shape;275;p14"/>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276" name="Google Shape;276;p14"/>
          <p:cNvSpPr/>
          <p:nvPr/>
        </p:nvSpPr>
        <p:spPr>
          <a:xfrm>
            <a:off x="1364043" y="1166002"/>
            <a:ext cx="9524685" cy="4659798"/>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342900" marR="0" lvl="0" indent="-241300" algn="just" rtl="1">
              <a:lnSpc>
                <a:spcPct val="115000"/>
              </a:lnSpc>
              <a:spcBef>
                <a:spcPts val="0"/>
              </a:spcBef>
              <a:spcAft>
                <a:spcPts val="0"/>
              </a:spcAft>
              <a:buClr>
                <a:schemeClr val="dk1"/>
              </a:buClr>
              <a:buSzPts val="1600"/>
              <a:buFont typeface="Simplified Arabic"/>
              <a:buNone/>
            </a:pPr>
            <a:endParaRPr sz="1600">
              <a:solidFill>
                <a:srgbClr val="002060"/>
              </a:solidFill>
              <a:latin typeface="Calibri"/>
              <a:ea typeface="Calibri"/>
              <a:cs typeface="Calibri"/>
              <a:sym typeface="Calibri"/>
            </a:endParaRPr>
          </a:p>
        </p:txBody>
      </p:sp>
      <p:sp>
        <p:nvSpPr>
          <p:cNvPr id="277" name="Google Shape;277;p14"/>
          <p:cNvSpPr txBox="1"/>
          <p:nvPr/>
        </p:nvSpPr>
        <p:spPr>
          <a:xfrm>
            <a:off x="2755233" y="430020"/>
            <a:ext cx="5847346" cy="52322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800" b="1">
                <a:solidFill>
                  <a:srgbClr val="FFFFFF"/>
                </a:solidFill>
                <a:latin typeface="Simplified Arabic"/>
                <a:ea typeface="Simplified Arabic"/>
                <a:cs typeface="Simplified Arabic"/>
                <a:sym typeface="Simplified Arabic"/>
              </a:rPr>
              <a:t>عناصر العملية الاتصالية </a:t>
            </a:r>
            <a:endParaRPr sz="2800" b="1">
              <a:solidFill>
                <a:srgbClr val="FFFFFF"/>
              </a:solidFill>
              <a:latin typeface="Simplified Arabic"/>
              <a:ea typeface="Simplified Arabic"/>
              <a:cs typeface="Simplified Arabic"/>
              <a:sym typeface="Simplified Arabic"/>
            </a:endParaRPr>
          </a:p>
        </p:txBody>
      </p:sp>
      <p:sp>
        <p:nvSpPr>
          <p:cNvPr id="278" name="Google Shape;278;p14"/>
          <p:cNvSpPr/>
          <p:nvPr/>
        </p:nvSpPr>
        <p:spPr>
          <a:xfrm>
            <a:off x="0" y="192504"/>
            <a:ext cx="1404457" cy="973497"/>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sp>
        <p:nvSpPr>
          <p:cNvPr id="279" name="Google Shape;279;p14"/>
          <p:cNvSpPr txBox="1"/>
          <p:nvPr/>
        </p:nvSpPr>
        <p:spPr>
          <a:xfrm>
            <a:off x="140438" y="322298"/>
            <a:ext cx="1223605" cy="70788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000" b="1">
                <a:solidFill>
                  <a:srgbClr val="FFFFFF"/>
                </a:solidFill>
                <a:latin typeface="Simplified Arabic"/>
                <a:ea typeface="Simplified Arabic"/>
                <a:cs typeface="Simplified Arabic"/>
                <a:sym typeface="Simplified Arabic"/>
              </a:rPr>
              <a:t>محاضرة تمهيدية </a:t>
            </a:r>
            <a:endParaRPr sz="3200" b="1">
              <a:solidFill>
                <a:srgbClr val="FFFFFF"/>
              </a:solidFill>
              <a:latin typeface="Simplified Arabic"/>
              <a:ea typeface="Simplified Arabic"/>
              <a:cs typeface="Simplified Arabic"/>
              <a:sym typeface="Simplified Arabic"/>
            </a:endParaRPr>
          </a:p>
        </p:txBody>
      </p:sp>
      <p:pic>
        <p:nvPicPr>
          <p:cNvPr id="280" name="Google Shape;280;p14"/>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281" name="Google Shape;281;p14"/>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282" name="Google Shape;282;p14"/>
          <p:cNvPicPr preferRelativeResize="0"/>
          <p:nvPr/>
        </p:nvPicPr>
        <p:blipFill rotWithShape="1">
          <a:blip r:embed="rId5">
            <a:alphaModFix/>
          </a:blip>
          <a:srcRect/>
          <a:stretch/>
        </p:blipFill>
        <p:spPr>
          <a:xfrm>
            <a:off x="9249092" y="75796"/>
            <a:ext cx="2649477" cy="738291"/>
          </a:xfrm>
          <a:prstGeom prst="rect">
            <a:avLst/>
          </a:prstGeom>
          <a:noFill/>
          <a:ln>
            <a:noFill/>
          </a:ln>
        </p:spPr>
      </p:pic>
      <p:pic>
        <p:nvPicPr>
          <p:cNvPr id="283" name="Google Shape;283;p14" descr="C:\Users\NoteBook\Desktop\2.png"/>
          <p:cNvPicPr preferRelativeResize="0"/>
          <p:nvPr/>
        </p:nvPicPr>
        <p:blipFill rotWithShape="1">
          <a:blip r:embed="rId6">
            <a:alphaModFix/>
          </a:blip>
          <a:srcRect/>
          <a:stretch/>
        </p:blipFill>
        <p:spPr>
          <a:xfrm>
            <a:off x="1752729" y="1081314"/>
            <a:ext cx="8467904" cy="4659798"/>
          </a:xfrm>
          <a:prstGeom prst="rect">
            <a:avLst/>
          </a:prstGeom>
          <a:solidFill>
            <a:srgbClr val="ECECEC"/>
          </a:solidFill>
          <a:ln w="88900" cap="sq" cmpd="sng">
            <a:solidFill>
              <a:srgbClr val="FFFFFF"/>
            </a:solidFill>
            <a:prstDash val="solid"/>
            <a:miter lim="800000"/>
            <a:headEnd type="none" w="sm" len="sm"/>
            <a:tailEnd type="none" w="sm" len="sm"/>
          </a:ln>
          <a:effectLst>
            <a:outerShdw blurRad="55000" dist="18000" dir="5400000" algn="tl" rotWithShape="0">
              <a:srgbClr val="000000">
                <a:alpha val="40000"/>
              </a:srgbClr>
            </a:outerShdw>
          </a:effec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87"/>
        <p:cNvGrpSpPr/>
        <p:nvPr/>
      </p:nvGrpSpPr>
      <p:grpSpPr>
        <a:xfrm>
          <a:off x="0" y="0"/>
          <a:ext cx="0" cy="0"/>
          <a:chOff x="0" y="0"/>
          <a:chExt cx="0" cy="0"/>
        </a:xfrm>
      </p:grpSpPr>
      <p:sp>
        <p:nvSpPr>
          <p:cNvPr id="288" name="Google Shape;288;p15"/>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289" name="Google Shape;289;p15"/>
          <p:cNvSpPr/>
          <p:nvPr/>
        </p:nvSpPr>
        <p:spPr>
          <a:xfrm>
            <a:off x="1338284" y="1014794"/>
            <a:ext cx="9524685" cy="502912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justLow" rtl="1">
              <a:lnSpc>
                <a:spcPct val="107000"/>
              </a:lnSpc>
              <a:spcBef>
                <a:spcPts val="0"/>
              </a:spcBef>
              <a:spcAft>
                <a:spcPts val="0"/>
              </a:spcAft>
              <a:buNone/>
            </a:pPr>
            <a:r>
              <a:rPr lang="ar-EG" sz="2400" b="1" dirty="0">
                <a:solidFill>
                  <a:srgbClr val="0070C0"/>
                </a:solidFill>
                <a:latin typeface="Calibri"/>
                <a:ea typeface="Calibri"/>
                <a:cs typeface="+mj-cs"/>
                <a:sym typeface="Calibri"/>
              </a:rPr>
              <a:t>تعريف النظرية العلمية  الاتصالية </a:t>
            </a:r>
            <a:r>
              <a:rPr lang="ar-EG" sz="2000" dirty="0">
                <a:solidFill>
                  <a:srgbClr val="0070C0"/>
                </a:solidFill>
                <a:latin typeface="Calibri"/>
                <a:ea typeface="Calibri"/>
                <a:cs typeface="+mj-cs"/>
                <a:sym typeface="Calibri"/>
              </a:rPr>
              <a:t>: </a:t>
            </a:r>
            <a:endParaRPr sz="1600" dirty="0">
              <a:solidFill>
                <a:srgbClr val="0070C0"/>
              </a:solidFill>
              <a:latin typeface="Calibri"/>
              <a:ea typeface="Calibri"/>
              <a:cs typeface="+mj-cs"/>
              <a:sym typeface="Calibri"/>
            </a:endParaRPr>
          </a:p>
          <a:p>
            <a:pPr marL="0" marR="0" lvl="0" indent="0" algn="justLow" rtl="1">
              <a:lnSpc>
                <a:spcPct val="107000"/>
              </a:lnSpc>
              <a:spcBef>
                <a:spcPts val="800"/>
              </a:spcBef>
              <a:spcAft>
                <a:spcPts val="0"/>
              </a:spcAft>
              <a:buNone/>
            </a:pPr>
            <a:r>
              <a:rPr lang="ar-EG" sz="2400" b="1" dirty="0">
                <a:solidFill>
                  <a:srgbClr val="262626"/>
                </a:solidFill>
                <a:latin typeface="Calibri"/>
                <a:ea typeface="Calibri"/>
                <a:cs typeface="+mj-cs"/>
                <a:sym typeface="Calibri"/>
              </a:rPr>
              <a:t>هي:</a:t>
            </a:r>
            <a:r>
              <a:rPr lang="ar-EG" sz="2400" dirty="0">
                <a:solidFill>
                  <a:srgbClr val="262626"/>
                </a:solidFill>
                <a:latin typeface="Calibri"/>
                <a:ea typeface="Calibri"/>
                <a:cs typeface="+mj-cs"/>
                <a:sym typeface="Calibri"/>
              </a:rPr>
              <a:t> قالب فكري منظم يبدأ بمجموعة من التخيلات العقلية (فروض علمية) تقوم بربط مجموعة من المتغيرات تُعين الطالب على تفسير العلاقة بين هذه المتغيرات تفسيراً منهجياً. </a:t>
            </a:r>
            <a:endParaRPr sz="1800" dirty="0">
              <a:solidFill>
                <a:srgbClr val="262626"/>
              </a:solidFill>
              <a:latin typeface="Calibri"/>
              <a:ea typeface="Calibri"/>
              <a:cs typeface="+mj-cs"/>
              <a:sym typeface="Calibri"/>
            </a:endParaRPr>
          </a:p>
          <a:p>
            <a:pPr lvl="0" algn="justLow" rtl="1">
              <a:lnSpc>
                <a:spcPct val="107000"/>
              </a:lnSpc>
              <a:spcBef>
                <a:spcPts val="800"/>
              </a:spcBef>
            </a:pPr>
            <a:r>
              <a:rPr lang="ar-EG" sz="2400" dirty="0">
                <a:solidFill>
                  <a:srgbClr val="262626"/>
                </a:solidFill>
                <a:latin typeface="Calibri"/>
                <a:ea typeface="Calibri"/>
                <a:cs typeface="+mj-cs"/>
                <a:sym typeface="Calibri"/>
              </a:rPr>
              <a:t>و</a:t>
            </a:r>
            <a:r>
              <a:rPr lang="ar-EG" sz="2400" b="1" dirty="0">
                <a:solidFill>
                  <a:srgbClr val="262626"/>
                </a:solidFill>
                <a:latin typeface="Calibri"/>
                <a:ea typeface="Calibri"/>
                <a:cs typeface="+mj-cs"/>
                <a:sym typeface="Calibri"/>
              </a:rPr>
              <a:t>هي </a:t>
            </a:r>
            <a:r>
              <a:rPr lang="ar-EG" sz="2400" b="1" dirty="0">
                <a:solidFill>
                  <a:srgbClr val="262626"/>
                </a:solidFill>
                <a:latin typeface="Simplified Arabic"/>
                <a:ea typeface="Simplified Arabic"/>
                <a:cs typeface="+mj-cs"/>
                <a:sym typeface="Simplified Arabic"/>
              </a:rPr>
              <a:t>"</a:t>
            </a:r>
            <a:r>
              <a:rPr lang="ar-EG" sz="2400" dirty="0">
                <a:solidFill>
                  <a:srgbClr val="262626"/>
                </a:solidFill>
                <a:latin typeface="Calibri"/>
                <a:ea typeface="Calibri"/>
                <a:cs typeface="+mj-cs"/>
                <a:sym typeface="Calibri"/>
              </a:rPr>
              <a:t>مبدأ عام تشكل لتفسير مجموعة من الظواهر المترابطة، أو نظام من التقارير الفرضية يهتم بتفسير جانب محدد من العلم</a:t>
            </a:r>
            <a:r>
              <a:rPr lang="ar-EG" sz="2400" dirty="0">
                <a:solidFill>
                  <a:srgbClr val="262626"/>
                </a:solidFill>
                <a:latin typeface="Simplified Arabic"/>
                <a:ea typeface="Simplified Arabic"/>
                <a:cs typeface="+mj-cs"/>
                <a:sym typeface="Simplified Arabic"/>
              </a:rPr>
              <a:t>"</a:t>
            </a:r>
            <a:r>
              <a:rPr lang="ar-EG" sz="2400" dirty="0">
                <a:solidFill>
                  <a:srgbClr val="262626"/>
                </a:solidFill>
                <a:latin typeface="Calibri"/>
                <a:ea typeface="Calibri"/>
                <a:cs typeface="+mj-cs"/>
                <a:sym typeface="Calibri"/>
              </a:rPr>
              <a:t>.</a:t>
            </a:r>
            <a:endParaRPr sz="1800" dirty="0">
              <a:solidFill>
                <a:srgbClr val="262626"/>
              </a:solidFill>
              <a:latin typeface="Simplified Arabic"/>
              <a:ea typeface="Simplified Arabic"/>
              <a:cs typeface="+mj-cs"/>
              <a:sym typeface="Simplified Arabic"/>
            </a:endParaRPr>
          </a:p>
          <a:p>
            <a:pPr marL="0" marR="0" lvl="0" indent="0" algn="justLow" rtl="1">
              <a:lnSpc>
                <a:spcPct val="107000"/>
              </a:lnSpc>
              <a:spcBef>
                <a:spcPts val="800"/>
              </a:spcBef>
              <a:spcAft>
                <a:spcPts val="0"/>
              </a:spcAft>
              <a:buNone/>
            </a:pPr>
            <a:r>
              <a:rPr lang="ar-EG" sz="2400" dirty="0">
                <a:solidFill>
                  <a:srgbClr val="262626"/>
                </a:solidFill>
                <a:latin typeface="Calibri"/>
                <a:ea typeface="Calibri"/>
                <a:cs typeface="+mj-cs"/>
                <a:sym typeface="Calibri"/>
              </a:rPr>
              <a:t>ويقدم بعض العلماء تعريفاً للنظرية بأنها: " مجموعة من المسلمات أو الافتراضات المتلازمة لتفسير (الشخصية والسلوك الإنساني) أو (الظاهرة الإعلامية)</a:t>
            </a:r>
            <a:r>
              <a:rPr lang="ar-EG" sz="2400" b="1" dirty="0">
                <a:solidFill>
                  <a:srgbClr val="262626"/>
                </a:solidFill>
                <a:latin typeface="Calibri"/>
                <a:ea typeface="Calibri"/>
                <a:cs typeface="+mj-cs"/>
                <a:sym typeface="Calibri"/>
              </a:rPr>
              <a:t>.</a:t>
            </a:r>
            <a:endParaRPr sz="1800" dirty="0">
              <a:solidFill>
                <a:srgbClr val="262626"/>
              </a:solidFill>
              <a:latin typeface="Calibri"/>
              <a:ea typeface="Calibri"/>
              <a:cs typeface="+mj-cs"/>
              <a:sym typeface="Calibri"/>
            </a:endParaRPr>
          </a:p>
          <a:p>
            <a:pPr marL="89535" marR="0" lvl="0" indent="0" algn="justLow" rtl="1">
              <a:lnSpc>
                <a:spcPct val="107000"/>
              </a:lnSpc>
              <a:spcBef>
                <a:spcPts val="800"/>
              </a:spcBef>
              <a:spcAft>
                <a:spcPts val="0"/>
              </a:spcAft>
              <a:buNone/>
            </a:pPr>
            <a:r>
              <a:rPr lang="ar-EG" sz="2400" dirty="0">
                <a:solidFill>
                  <a:srgbClr val="262626"/>
                </a:solidFill>
                <a:latin typeface="Calibri"/>
                <a:ea typeface="Calibri"/>
                <a:cs typeface="+mj-cs"/>
                <a:sym typeface="Calibri"/>
              </a:rPr>
              <a:t>وفي تعريف آخر هي</a:t>
            </a:r>
            <a:r>
              <a:rPr lang="ar-EG" sz="2400" b="1" dirty="0">
                <a:solidFill>
                  <a:srgbClr val="262626"/>
                </a:solidFill>
                <a:latin typeface="Calibri"/>
                <a:ea typeface="Calibri"/>
                <a:cs typeface="+mj-cs"/>
                <a:sym typeface="Calibri"/>
              </a:rPr>
              <a:t>:</a:t>
            </a:r>
            <a:r>
              <a:rPr lang="ar-EG" sz="2400" dirty="0">
                <a:solidFill>
                  <a:srgbClr val="262626"/>
                </a:solidFill>
                <a:latin typeface="Calibri"/>
                <a:ea typeface="Calibri"/>
                <a:cs typeface="+mj-cs"/>
                <a:sym typeface="Calibri"/>
              </a:rPr>
              <a:t> جسم مؤسس على قاعدة عريضة من قوانين، فرضيات، وحقائق علمية لتفسير ظاهرة طبيعية ما بأدلة مادية ملموسة ومقنعة تم التأكد من صحتها بالتجربة أو الملاحظة لمرات عديدة. </a:t>
            </a:r>
            <a:endParaRPr sz="2400" dirty="0">
              <a:solidFill>
                <a:srgbClr val="262626"/>
              </a:solidFill>
              <a:latin typeface="Calibri"/>
              <a:ea typeface="Calibri"/>
              <a:cs typeface="+mj-cs"/>
              <a:sym typeface="Calibri"/>
            </a:endParaRPr>
          </a:p>
        </p:txBody>
      </p:sp>
      <p:sp>
        <p:nvSpPr>
          <p:cNvPr id="290" name="Google Shape;290;p15"/>
          <p:cNvSpPr txBox="1"/>
          <p:nvPr/>
        </p:nvSpPr>
        <p:spPr>
          <a:xfrm>
            <a:off x="3707896" y="322298"/>
            <a:ext cx="4785460" cy="52322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800" b="1">
                <a:solidFill>
                  <a:srgbClr val="FFFFFF"/>
                </a:solidFill>
                <a:latin typeface="Simplified Arabic"/>
                <a:ea typeface="Simplified Arabic"/>
                <a:cs typeface="Simplified Arabic"/>
                <a:sym typeface="Simplified Arabic"/>
              </a:rPr>
              <a:t>النظرية العلمية الاتصالية</a:t>
            </a:r>
            <a:endParaRPr sz="2800" b="1">
              <a:solidFill>
                <a:srgbClr val="FFFFFF"/>
              </a:solidFill>
              <a:latin typeface="Simplified Arabic"/>
              <a:ea typeface="Simplified Arabic"/>
              <a:cs typeface="Simplified Arabic"/>
              <a:sym typeface="Simplified Arabic"/>
            </a:endParaRPr>
          </a:p>
        </p:txBody>
      </p:sp>
      <p:sp>
        <p:nvSpPr>
          <p:cNvPr id="291" name="Google Shape;291;p15"/>
          <p:cNvSpPr/>
          <p:nvPr/>
        </p:nvSpPr>
        <p:spPr>
          <a:xfrm>
            <a:off x="0" y="156410"/>
            <a:ext cx="1404457" cy="1009591"/>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sp>
        <p:nvSpPr>
          <p:cNvPr id="292" name="Google Shape;292;p15"/>
          <p:cNvSpPr txBox="1"/>
          <p:nvPr/>
        </p:nvSpPr>
        <p:spPr>
          <a:xfrm>
            <a:off x="140438" y="322298"/>
            <a:ext cx="1223605" cy="70788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000" b="1">
                <a:solidFill>
                  <a:srgbClr val="FFFFFF"/>
                </a:solidFill>
                <a:latin typeface="Simplified Arabic"/>
                <a:ea typeface="Simplified Arabic"/>
                <a:cs typeface="Simplified Arabic"/>
                <a:sym typeface="Simplified Arabic"/>
              </a:rPr>
              <a:t>محاضرة تمهيدية </a:t>
            </a:r>
            <a:endParaRPr sz="3200" b="1">
              <a:solidFill>
                <a:srgbClr val="FFFFFF"/>
              </a:solidFill>
              <a:latin typeface="Simplified Arabic"/>
              <a:ea typeface="Simplified Arabic"/>
              <a:cs typeface="Simplified Arabic"/>
              <a:sym typeface="Simplified Arabic"/>
            </a:endParaRPr>
          </a:p>
        </p:txBody>
      </p:sp>
      <p:pic>
        <p:nvPicPr>
          <p:cNvPr id="293" name="Google Shape;293;p15"/>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294" name="Google Shape;294;p15"/>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295" name="Google Shape;295;p15"/>
          <p:cNvPicPr preferRelativeResize="0"/>
          <p:nvPr/>
        </p:nvPicPr>
        <p:blipFill rotWithShape="1">
          <a:blip r:embed="rId5">
            <a:alphaModFix/>
          </a:blip>
          <a:srcRect/>
          <a:stretch/>
        </p:blipFill>
        <p:spPr>
          <a:xfrm>
            <a:off x="9586452" y="-151207"/>
            <a:ext cx="2529775" cy="898535"/>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99"/>
        <p:cNvGrpSpPr/>
        <p:nvPr/>
      </p:nvGrpSpPr>
      <p:grpSpPr>
        <a:xfrm>
          <a:off x="0" y="0"/>
          <a:ext cx="0" cy="0"/>
          <a:chOff x="0" y="0"/>
          <a:chExt cx="0" cy="0"/>
        </a:xfrm>
      </p:grpSpPr>
      <p:sp>
        <p:nvSpPr>
          <p:cNvPr id="300" name="Google Shape;300;p16"/>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301" name="Google Shape;301;p16"/>
          <p:cNvSpPr txBox="1"/>
          <p:nvPr/>
        </p:nvSpPr>
        <p:spPr>
          <a:xfrm>
            <a:off x="1895407" y="360686"/>
            <a:ext cx="7799242" cy="52322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800" b="1" dirty="0">
                <a:solidFill>
                  <a:srgbClr val="FFFFFF"/>
                </a:solidFill>
                <a:latin typeface="Tajawal Medium"/>
                <a:ea typeface="Tajawal Medium"/>
                <a:cs typeface="+mj-cs"/>
                <a:sym typeface="Tajawal Medium"/>
              </a:rPr>
              <a:t>النظرية الاتصالية وأوجه </a:t>
            </a:r>
            <a:r>
              <a:rPr lang="ar-EG" sz="2800" b="1" dirty="0">
                <a:solidFill>
                  <a:srgbClr val="FFFFFF"/>
                </a:solidFill>
                <a:latin typeface="Simplified Arabic"/>
                <a:ea typeface="Simplified Arabic"/>
                <a:cs typeface="+mj-cs"/>
                <a:sym typeface="Simplified Arabic"/>
              </a:rPr>
              <a:t>الاستفادة العلمية</a:t>
            </a:r>
            <a:r>
              <a:rPr lang="ar-EG" sz="2800" b="1" dirty="0">
                <a:solidFill>
                  <a:srgbClr val="FFFFFF"/>
                </a:solidFill>
                <a:latin typeface="Tajawal Medium"/>
                <a:ea typeface="Tajawal Medium"/>
                <a:cs typeface="+mj-cs"/>
                <a:sym typeface="Tajawal Medium"/>
              </a:rPr>
              <a:t> </a:t>
            </a:r>
            <a:r>
              <a:rPr lang="ar-EG" sz="2800" b="1" dirty="0">
                <a:solidFill>
                  <a:srgbClr val="FFFFFF"/>
                </a:solidFill>
                <a:latin typeface="Simplified Arabic"/>
                <a:ea typeface="Simplified Arabic"/>
                <a:cs typeface="+mj-cs"/>
                <a:sym typeface="Simplified Arabic"/>
              </a:rPr>
              <a:t>منها</a:t>
            </a:r>
            <a:r>
              <a:rPr lang="ar-EG" sz="2800" b="1" dirty="0">
                <a:solidFill>
                  <a:srgbClr val="FFFFFF"/>
                </a:solidFill>
                <a:latin typeface="Simplified Arabic"/>
                <a:ea typeface="Simplified Arabic"/>
                <a:cs typeface="Simplified Arabic"/>
                <a:sym typeface="Simplified Arabic"/>
              </a:rPr>
              <a:t>:</a:t>
            </a:r>
            <a:endParaRPr sz="2800" b="1" dirty="0">
              <a:solidFill>
                <a:srgbClr val="FFFFFF"/>
              </a:solidFill>
              <a:latin typeface="Simplified Arabic"/>
              <a:ea typeface="Simplified Arabic"/>
              <a:cs typeface="Simplified Arabic"/>
              <a:sym typeface="Simplified Arabic"/>
            </a:endParaRPr>
          </a:p>
        </p:txBody>
      </p:sp>
      <p:sp>
        <p:nvSpPr>
          <p:cNvPr id="302" name="Google Shape;302;p16"/>
          <p:cNvSpPr/>
          <p:nvPr/>
        </p:nvSpPr>
        <p:spPr>
          <a:xfrm>
            <a:off x="1338284" y="1014794"/>
            <a:ext cx="9524685" cy="502912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342900" marR="0" lvl="0" indent="-342900" algn="justLow" rtl="1">
              <a:lnSpc>
                <a:spcPct val="107000"/>
              </a:lnSpc>
              <a:spcBef>
                <a:spcPts val="0"/>
              </a:spcBef>
              <a:spcAft>
                <a:spcPts val="0"/>
              </a:spcAft>
              <a:buFont typeface="Wingdings" panose="05000000000000000000" pitchFamily="2" charset="2"/>
              <a:buChar char="Ø"/>
            </a:pPr>
            <a:r>
              <a:rPr lang="ar-EG" sz="2400" b="1" dirty="0">
                <a:solidFill>
                  <a:srgbClr val="852F4A"/>
                </a:solidFill>
                <a:latin typeface="Calibri"/>
                <a:ea typeface="Calibri"/>
                <a:cs typeface="+mj-cs"/>
                <a:sym typeface="Calibri"/>
              </a:rPr>
              <a:t>يستفيد الطالب من دراسته للنظرية العلمية ما يلي:</a:t>
            </a:r>
            <a:endParaRPr sz="1800" b="1" dirty="0">
              <a:solidFill>
                <a:srgbClr val="852F4A"/>
              </a:solidFill>
              <a:latin typeface="Calibri"/>
              <a:ea typeface="Calibri"/>
              <a:cs typeface="+mj-cs"/>
              <a:sym typeface="Calibri"/>
            </a:endParaRPr>
          </a:p>
          <a:p>
            <a:pPr marL="342900" marR="0" lvl="0" indent="-342900" algn="justLow" rtl="1">
              <a:lnSpc>
                <a:spcPct val="107000"/>
              </a:lnSpc>
              <a:spcBef>
                <a:spcPts val="800"/>
              </a:spcBef>
              <a:spcAft>
                <a:spcPts val="0"/>
              </a:spcAft>
              <a:buClr>
                <a:srgbClr val="852F4A"/>
              </a:buClr>
              <a:buSzPts val="2400"/>
              <a:buFont typeface="Simplified Arabic"/>
              <a:buChar char="-"/>
            </a:pPr>
            <a:r>
              <a:rPr lang="ar-EG" sz="2400" dirty="0">
                <a:solidFill>
                  <a:srgbClr val="852F4A"/>
                </a:solidFill>
                <a:latin typeface="Calibri"/>
                <a:ea typeface="Calibri"/>
                <a:cs typeface="+mj-cs"/>
                <a:sym typeface="Calibri"/>
              </a:rPr>
              <a:t>فهم عملية الاتصال وتأثيرها على الجمهور.</a:t>
            </a:r>
            <a:endParaRPr sz="1800" dirty="0">
              <a:solidFill>
                <a:srgbClr val="852F4A"/>
              </a:solidFill>
              <a:latin typeface="Calibri"/>
              <a:ea typeface="Calibri"/>
              <a:cs typeface="+mj-cs"/>
              <a:sym typeface="Calibri"/>
            </a:endParaRPr>
          </a:p>
          <a:p>
            <a:pPr marL="342900" marR="0" lvl="0" indent="-342900" algn="justLow" rtl="1">
              <a:lnSpc>
                <a:spcPct val="107000"/>
              </a:lnSpc>
              <a:spcBef>
                <a:spcPts val="800"/>
              </a:spcBef>
              <a:spcAft>
                <a:spcPts val="0"/>
              </a:spcAft>
              <a:buClr>
                <a:srgbClr val="852F4A"/>
              </a:buClr>
              <a:buSzPts val="2400"/>
              <a:buFont typeface="Simplified Arabic"/>
              <a:buChar char="-"/>
            </a:pPr>
            <a:r>
              <a:rPr lang="ar-EG" sz="2400" dirty="0">
                <a:solidFill>
                  <a:srgbClr val="852F4A"/>
                </a:solidFill>
                <a:latin typeface="Calibri"/>
                <a:ea typeface="Calibri"/>
                <a:cs typeface="+mj-cs"/>
                <a:sym typeface="Calibri"/>
              </a:rPr>
              <a:t>تساعد الطالب على تنظيم نتائج دراسته وملاحظاته في صورة متناسقة تُتيح له إضافات جديدة وتطبيقات تعم فائدتها المجتمع. </a:t>
            </a:r>
            <a:endParaRPr sz="2400" dirty="0">
              <a:solidFill>
                <a:srgbClr val="852F4A"/>
              </a:solidFill>
              <a:latin typeface="Calibri"/>
              <a:ea typeface="Calibri"/>
              <a:cs typeface="+mj-cs"/>
              <a:sym typeface="Calibri"/>
            </a:endParaRPr>
          </a:p>
          <a:p>
            <a:pPr marL="342900" marR="0" lvl="0" indent="-342900" algn="justLow" rtl="1">
              <a:lnSpc>
                <a:spcPct val="107000"/>
              </a:lnSpc>
              <a:spcBef>
                <a:spcPts val="800"/>
              </a:spcBef>
              <a:spcAft>
                <a:spcPts val="0"/>
              </a:spcAft>
              <a:buClr>
                <a:srgbClr val="852F4A"/>
              </a:buClr>
              <a:buSzPts val="2400"/>
              <a:buFont typeface="Simplified Arabic"/>
              <a:buChar char="-"/>
            </a:pPr>
            <a:r>
              <a:rPr lang="ar-EG" sz="2400" dirty="0">
                <a:solidFill>
                  <a:srgbClr val="852F4A"/>
                </a:solidFill>
                <a:latin typeface="Calibri"/>
                <a:ea typeface="Calibri"/>
                <a:cs typeface="+mj-cs"/>
                <a:sym typeface="Calibri"/>
              </a:rPr>
              <a:t>تؤدي النظرية إلى مزيد من البحوث، وتلك البحوث بدورها يمكن أن توّلد نظريات جديدة.</a:t>
            </a:r>
            <a:endParaRPr dirty="0">
              <a:cs typeface="+mj-cs"/>
            </a:endParaRPr>
          </a:p>
          <a:p>
            <a:pPr marL="342900" marR="0" lvl="0" indent="-342900" algn="justLow" rtl="1">
              <a:lnSpc>
                <a:spcPct val="107000"/>
              </a:lnSpc>
              <a:spcBef>
                <a:spcPts val="800"/>
              </a:spcBef>
              <a:spcAft>
                <a:spcPts val="0"/>
              </a:spcAft>
              <a:buClr>
                <a:srgbClr val="852F4A"/>
              </a:buClr>
              <a:buSzPts val="2400"/>
              <a:buFont typeface="Simplified Arabic"/>
              <a:buChar char="-"/>
            </a:pPr>
            <a:r>
              <a:rPr lang="ar-EG" sz="2400" dirty="0">
                <a:solidFill>
                  <a:srgbClr val="852F4A"/>
                </a:solidFill>
                <a:latin typeface="Calibri"/>
                <a:ea typeface="Calibri"/>
                <a:cs typeface="+mj-cs"/>
                <a:sym typeface="Calibri"/>
              </a:rPr>
              <a:t>مساعدة الطالب فى عمله كإعلامي، بحيث يكون لديه القدرة على استيعاب الرسالة الإعلامية التي يقدمها للجمهور المستهدف.</a:t>
            </a:r>
            <a:endParaRPr dirty="0">
              <a:cs typeface="+mj-cs"/>
            </a:endParaRPr>
          </a:p>
          <a:p>
            <a:pPr marL="342900" marR="0" lvl="0" indent="-342900" algn="justLow" rtl="1">
              <a:lnSpc>
                <a:spcPct val="107000"/>
              </a:lnSpc>
              <a:spcBef>
                <a:spcPts val="800"/>
              </a:spcBef>
              <a:spcAft>
                <a:spcPts val="0"/>
              </a:spcAft>
              <a:buClr>
                <a:srgbClr val="852F4A"/>
              </a:buClr>
              <a:buSzPts val="2400"/>
              <a:buFont typeface="Simplified Arabic"/>
              <a:buChar char="-"/>
            </a:pPr>
            <a:r>
              <a:rPr lang="ar-EG" sz="2400" dirty="0">
                <a:solidFill>
                  <a:srgbClr val="852F4A"/>
                </a:solidFill>
                <a:latin typeface="Calibri"/>
                <a:ea typeface="Calibri"/>
                <a:cs typeface="+mj-cs"/>
                <a:sym typeface="Calibri"/>
              </a:rPr>
              <a:t>توجيه الطالب دراسته الوجهة العلمية الصحيحة والاهتداء إلى المنهج العلمي الذي يتناسب وطبيعة دراسته ومجالاتها.</a:t>
            </a:r>
            <a:endParaRPr sz="1800" dirty="0">
              <a:solidFill>
                <a:srgbClr val="852F4A"/>
              </a:solidFill>
              <a:latin typeface="Calibri"/>
              <a:ea typeface="Calibri"/>
              <a:cs typeface="+mj-cs"/>
              <a:sym typeface="Calibri"/>
            </a:endParaRPr>
          </a:p>
          <a:p>
            <a:pPr marL="342900" marR="0" lvl="0" indent="-228600" algn="just" rtl="1">
              <a:lnSpc>
                <a:spcPct val="107000"/>
              </a:lnSpc>
              <a:spcBef>
                <a:spcPts val="800"/>
              </a:spcBef>
              <a:spcAft>
                <a:spcPts val="0"/>
              </a:spcAft>
              <a:buClr>
                <a:schemeClr val="dk1"/>
              </a:buClr>
              <a:buSzPts val="1800"/>
              <a:buFont typeface="Simplified Arabic"/>
              <a:buNone/>
            </a:pPr>
            <a:endParaRPr sz="1800" dirty="0">
              <a:solidFill>
                <a:srgbClr val="262626"/>
              </a:solidFill>
              <a:latin typeface="Calibri"/>
              <a:ea typeface="Calibri"/>
              <a:cs typeface="Calibri"/>
              <a:sym typeface="Calibri"/>
            </a:endParaRPr>
          </a:p>
        </p:txBody>
      </p:sp>
      <p:sp>
        <p:nvSpPr>
          <p:cNvPr id="303" name="Google Shape;303;p16"/>
          <p:cNvSpPr/>
          <p:nvPr/>
        </p:nvSpPr>
        <p:spPr>
          <a:xfrm>
            <a:off x="107068" y="110931"/>
            <a:ext cx="1404457" cy="961465"/>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sp>
        <p:nvSpPr>
          <p:cNvPr id="304" name="Google Shape;304;p16"/>
          <p:cNvSpPr txBox="1"/>
          <p:nvPr/>
        </p:nvSpPr>
        <p:spPr>
          <a:xfrm>
            <a:off x="222690" y="237576"/>
            <a:ext cx="1223605" cy="70788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000" b="1" dirty="0">
                <a:solidFill>
                  <a:srgbClr val="FFFFFF"/>
                </a:solidFill>
                <a:latin typeface="Tajawal Medium"/>
                <a:ea typeface="Tajawal Medium"/>
                <a:cs typeface="+mj-cs"/>
                <a:sym typeface="Tajawal Medium"/>
              </a:rPr>
              <a:t>محاضرة تمهيدية </a:t>
            </a:r>
            <a:endParaRPr sz="3200" b="1" dirty="0">
              <a:solidFill>
                <a:srgbClr val="FFFFFF"/>
              </a:solidFill>
              <a:latin typeface="Tajawal Medium"/>
              <a:ea typeface="Tajawal Medium"/>
              <a:cs typeface="+mj-cs"/>
              <a:sym typeface="Tajawal Medium"/>
            </a:endParaRPr>
          </a:p>
        </p:txBody>
      </p:sp>
      <p:pic>
        <p:nvPicPr>
          <p:cNvPr id="305" name="Google Shape;305;p16"/>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306" name="Google Shape;306;p16"/>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307" name="Google Shape;307;p16"/>
          <p:cNvPicPr preferRelativeResize="0"/>
          <p:nvPr/>
        </p:nvPicPr>
        <p:blipFill rotWithShape="1">
          <a:blip r:embed="rId5">
            <a:alphaModFix/>
          </a:blip>
          <a:srcRect/>
          <a:stretch/>
        </p:blipFill>
        <p:spPr>
          <a:xfrm>
            <a:off x="9694649" y="-138663"/>
            <a:ext cx="2394580" cy="1022569"/>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311"/>
        <p:cNvGrpSpPr/>
        <p:nvPr/>
      </p:nvGrpSpPr>
      <p:grpSpPr>
        <a:xfrm>
          <a:off x="0" y="0"/>
          <a:ext cx="0" cy="0"/>
          <a:chOff x="0" y="0"/>
          <a:chExt cx="0" cy="0"/>
        </a:xfrm>
      </p:grpSpPr>
      <p:sp>
        <p:nvSpPr>
          <p:cNvPr id="312" name="Google Shape;312;p17"/>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313" name="Google Shape;313;p17"/>
          <p:cNvSpPr/>
          <p:nvPr/>
        </p:nvSpPr>
        <p:spPr>
          <a:xfrm>
            <a:off x="1364043" y="1293665"/>
            <a:ext cx="9176840" cy="4014405"/>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justLow" rtl="1">
              <a:lnSpc>
                <a:spcPct val="150000"/>
              </a:lnSpc>
              <a:spcBef>
                <a:spcPts val="0"/>
              </a:spcBef>
              <a:spcAft>
                <a:spcPts val="0"/>
              </a:spcAft>
              <a:buNone/>
            </a:pPr>
            <a:r>
              <a:rPr lang="ar-EG" sz="1600" dirty="0">
                <a:solidFill>
                  <a:schemeClr val="dk1"/>
                </a:solidFill>
                <a:latin typeface="Times New Roman"/>
                <a:ea typeface="Times New Roman"/>
                <a:cs typeface="Times New Roman"/>
                <a:sym typeface="Times New Roman"/>
              </a:rPr>
              <a:t> </a:t>
            </a:r>
            <a:r>
              <a:rPr lang="ar-EG" sz="2800" dirty="0">
                <a:solidFill>
                  <a:schemeClr val="dk1"/>
                </a:solidFill>
                <a:latin typeface="Times New Roman"/>
                <a:ea typeface="Times New Roman"/>
                <a:cs typeface="Times New Roman"/>
                <a:sym typeface="Times New Roman"/>
              </a:rPr>
              <a:t>تم استعراض توصيف المقرر، وأهداف المقرر، ومخرجات عملية التعلم، وطرق التقييم الطلابي بالإضافة لاستعراض للموضوعات الخاصة بالدراسة، ثم تم تناول مفهوم موجز عن الاتصال، ومراحل تطوره الإنساني، وأهم أنواعه، بالإضافة لتناول عناصر العملية الاتصالية، كما تم استعراض مفهوم موجز أيضا للنظريات العلمية، من حيث المفهوم وأوجه الاستفادة العلمية منها.</a:t>
            </a:r>
            <a:endParaRPr sz="2800" dirty="0">
              <a:solidFill>
                <a:schemeClr val="dk1"/>
              </a:solidFill>
              <a:latin typeface="Times New Roman"/>
              <a:ea typeface="Times New Roman"/>
              <a:cs typeface="Times New Roman"/>
              <a:sym typeface="Times New Roman"/>
            </a:endParaRPr>
          </a:p>
        </p:txBody>
      </p:sp>
      <p:sp>
        <p:nvSpPr>
          <p:cNvPr id="314" name="Google Shape;314;p17"/>
          <p:cNvSpPr txBox="1"/>
          <p:nvPr/>
        </p:nvSpPr>
        <p:spPr>
          <a:xfrm>
            <a:off x="4082137" y="445409"/>
            <a:ext cx="2607745"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3200" b="1" dirty="0">
                <a:solidFill>
                  <a:srgbClr val="FFFFFF"/>
                </a:solidFill>
                <a:latin typeface="Simplified Arabic"/>
                <a:ea typeface="Simplified Arabic"/>
                <a:cs typeface="Simplified Arabic"/>
                <a:sym typeface="Simplified Arabic"/>
              </a:rPr>
              <a:t>خاتمة</a:t>
            </a:r>
            <a:r>
              <a:rPr lang="ar-EG" sz="3200" b="1" dirty="0">
                <a:solidFill>
                  <a:srgbClr val="FFFFFF"/>
                </a:solidFill>
                <a:latin typeface="Tajawal Medium"/>
                <a:ea typeface="Tajawal Medium"/>
                <a:cs typeface="Tajawal Medium"/>
                <a:sym typeface="Tajawal Medium"/>
              </a:rPr>
              <a:t> </a:t>
            </a:r>
            <a:endParaRPr sz="3200" b="1" dirty="0">
              <a:solidFill>
                <a:srgbClr val="FFFFFF"/>
              </a:solidFill>
              <a:latin typeface="Tajawal Medium"/>
              <a:ea typeface="Tajawal Medium"/>
              <a:cs typeface="Tajawal Medium"/>
              <a:sym typeface="Tajawal Medium"/>
            </a:endParaRPr>
          </a:p>
        </p:txBody>
      </p:sp>
      <p:sp>
        <p:nvSpPr>
          <p:cNvPr id="315" name="Google Shape;315;p17"/>
          <p:cNvSpPr/>
          <p:nvPr/>
        </p:nvSpPr>
        <p:spPr>
          <a:xfrm>
            <a:off x="0" y="156410"/>
            <a:ext cx="1404457" cy="1009591"/>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sp>
        <p:nvSpPr>
          <p:cNvPr id="316" name="Google Shape;316;p17"/>
          <p:cNvSpPr txBox="1"/>
          <p:nvPr/>
        </p:nvSpPr>
        <p:spPr>
          <a:xfrm>
            <a:off x="140438" y="322298"/>
            <a:ext cx="1223605" cy="70788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000" b="1">
                <a:solidFill>
                  <a:srgbClr val="FFFFFF"/>
                </a:solidFill>
                <a:latin typeface="Simplified Arabic"/>
                <a:ea typeface="Simplified Arabic"/>
                <a:cs typeface="Simplified Arabic"/>
                <a:sym typeface="Simplified Arabic"/>
              </a:rPr>
              <a:t>محاضرة تمهيدية </a:t>
            </a:r>
            <a:endParaRPr sz="3200" b="1">
              <a:solidFill>
                <a:srgbClr val="FFFFFF"/>
              </a:solidFill>
              <a:latin typeface="Simplified Arabic"/>
              <a:ea typeface="Simplified Arabic"/>
              <a:cs typeface="Simplified Arabic"/>
              <a:sym typeface="Simplified Arabic"/>
            </a:endParaRPr>
          </a:p>
        </p:txBody>
      </p:sp>
      <p:pic>
        <p:nvPicPr>
          <p:cNvPr id="317" name="Google Shape;317;p17"/>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318" name="Google Shape;318;p17"/>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319" name="Google Shape;319;p17"/>
          <p:cNvPicPr preferRelativeResize="0"/>
          <p:nvPr/>
        </p:nvPicPr>
        <p:blipFill rotWithShape="1">
          <a:blip r:embed="rId5">
            <a:alphaModFix/>
          </a:blip>
          <a:srcRect/>
          <a:stretch/>
        </p:blipFill>
        <p:spPr>
          <a:xfrm>
            <a:off x="9923145" y="2"/>
            <a:ext cx="2093894" cy="781676"/>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323"/>
        <p:cNvGrpSpPr/>
        <p:nvPr/>
      </p:nvGrpSpPr>
      <p:grpSpPr>
        <a:xfrm>
          <a:off x="0" y="0"/>
          <a:ext cx="0" cy="0"/>
          <a:chOff x="0" y="0"/>
          <a:chExt cx="0" cy="0"/>
        </a:xfrm>
      </p:grpSpPr>
      <p:sp>
        <p:nvSpPr>
          <p:cNvPr id="324" name="Google Shape;324;p18"/>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325" name="Google Shape;325;p18"/>
          <p:cNvSpPr/>
          <p:nvPr/>
        </p:nvSpPr>
        <p:spPr>
          <a:xfrm>
            <a:off x="1784555" y="1014795"/>
            <a:ext cx="9854357" cy="4810489"/>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justLow" rtl="1">
              <a:lnSpc>
                <a:spcPct val="150000"/>
              </a:lnSpc>
              <a:spcBef>
                <a:spcPts val="0"/>
              </a:spcBef>
              <a:spcAft>
                <a:spcPts val="0"/>
              </a:spcAft>
              <a:buNone/>
            </a:pPr>
            <a:r>
              <a:rPr lang="ar-EG" sz="2400" b="1" dirty="0">
                <a:solidFill>
                  <a:schemeClr val="dk1"/>
                </a:solidFill>
                <a:latin typeface="Times New Roman"/>
                <a:ea typeface="Times New Roman"/>
                <a:cs typeface="Times New Roman"/>
                <a:sym typeface="Times New Roman"/>
              </a:rPr>
              <a:t>1. </a:t>
            </a:r>
            <a:r>
              <a:rPr lang="ar-EG" sz="2400" dirty="0">
                <a:solidFill>
                  <a:schemeClr val="dk1"/>
                </a:solidFill>
                <a:latin typeface="Times New Roman"/>
                <a:ea typeface="Times New Roman"/>
                <a:cs typeface="Times New Roman"/>
                <a:sym typeface="Times New Roman"/>
              </a:rPr>
              <a:t>كمال الحاج، نظريات الإعلام والاتصال، الجامعة الافتراضية السورية، 2020.</a:t>
            </a:r>
            <a:endParaRPr dirty="0"/>
          </a:p>
          <a:p>
            <a:pPr marL="0" marR="0" lvl="0" indent="0" algn="justLow" rtl="1">
              <a:lnSpc>
                <a:spcPct val="150000"/>
              </a:lnSpc>
              <a:spcBef>
                <a:spcPts val="800"/>
              </a:spcBef>
              <a:spcAft>
                <a:spcPts val="0"/>
              </a:spcAft>
              <a:buNone/>
            </a:pPr>
            <a:r>
              <a:rPr lang="ar-EG" sz="2400" b="1" dirty="0">
                <a:solidFill>
                  <a:schemeClr val="dk1"/>
                </a:solidFill>
                <a:latin typeface="Times New Roman"/>
                <a:ea typeface="Times New Roman"/>
                <a:cs typeface="Times New Roman"/>
                <a:sym typeface="Times New Roman"/>
              </a:rPr>
              <a:t>2. </a:t>
            </a:r>
            <a:r>
              <a:rPr lang="ar-EG" sz="2400" dirty="0">
                <a:solidFill>
                  <a:schemeClr val="dk1"/>
                </a:solidFill>
                <a:latin typeface="Times New Roman"/>
                <a:ea typeface="Times New Roman"/>
                <a:cs typeface="Times New Roman"/>
                <a:sym typeface="Times New Roman"/>
              </a:rPr>
              <a:t>رضا عكاشه، تأثيرات الإعلام " نظريات ونماذج الاتصال فى مجال المنصات الرقمية"، ط4، يناير 2020.</a:t>
            </a:r>
            <a:endParaRPr dirty="0"/>
          </a:p>
          <a:p>
            <a:pPr marL="0" marR="0" lvl="0" indent="0" algn="justLow" rtl="1">
              <a:lnSpc>
                <a:spcPct val="150000"/>
              </a:lnSpc>
              <a:spcBef>
                <a:spcPts val="800"/>
              </a:spcBef>
              <a:spcAft>
                <a:spcPts val="0"/>
              </a:spcAft>
              <a:buNone/>
            </a:pPr>
            <a:r>
              <a:rPr lang="ar-EG" sz="2400" b="1" dirty="0">
                <a:solidFill>
                  <a:schemeClr val="dk1"/>
                </a:solidFill>
                <a:latin typeface="Times New Roman"/>
                <a:ea typeface="Times New Roman"/>
                <a:cs typeface="Times New Roman"/>
                <a:sym typeface="Times New Roman"/>
              </a:rPr>
              <a:t>3</a:t>
            </a:r>
            <a:r>
              <a:rPr lang="ar-EG" sz="2400" dirty="0">
                <a:solidFill>
                  <a:schemeClr val="dk1"/>
                </a:solidFill>
                <a:latin typeface="Times New Roman"/>
                <a:ea typeface="Times New Roman"/>
                <a:cs typeface="Times New Roman"/>
                <a:sym typeface="Times New Roman"/>
              </a:rPr>
              <a:t>. هشام رشدي خير الله، محاضرات فى نظريات الإعلام، </a:t>
            </a:r>
            <a:r>
              <a:rPr lang="ar-EG" sz="2400" b="1" dirty="0">
                <a:solidFill>
                  <a:schemeClr val="dk1"/>
                </a:solidFill>
                <a:latin typeface="Times New Roman"/>
                <a:ea typeface="Times New Roman"/>
                <a:cs typeface="Times New Roman"/>
                <a:sym typeface="Times New Roman"/>
              </a:rPr>
              <a:t>جامعة المنوفية، كلية التربية النوعية</a:t>
            </a:r>
            <a:r>
              <a:rPr lang="ar-EG" sz="2400" dirty="0">
                <a:solidFill>
                  <a:schemeClr val="dk1"/>
                </a:solidFill>
                <a:latin typeface="Times New Roman"/>
                <a:ea typeface="Times New Roman"/>
                <a:cs typeface="Times New Roman"/>
                <a:sym typeface="Times New Roman"/>
              </a:rPr>
              <a:t>، قسم العلوم الاجتماعية والإعلام، 2020.</a:t>
            </a:r>
            <a:endParaRPr dirty="0"/>
          </a:p>
          <a:p>
            <a:pPr marL="0" marR="0" lvl="0" indent="0" algn="justLow" rtl="1">
              <a:lnSpc>
                <a:spcPct val="150000"/>
              </a:lnSpc>
              <a:spcBef>
                <a:spcPts val="800"/>
              </a:spcBef>
              <a:spcAft>
                <a:spcPts val="0"/>
              </a:spcAft>
              <a:buNone/>
            </a:pPr>
            <a:r>
              <a:rPr lang="ar-EG" sz="2400" b="1" dirty="0">
                <a:solidFill>
                  <a:schemeClr val="dk1"/>
                </a:solidFill>
                <a:latin typeface="Times New Roman"/>
                <a:ea typeface="Times New Roman"/>
                <a:cs typeface="Times New Roman"/>
                <a:sym typeface="Times New Roman"/>
              </a:rPr>
              <a:t>4</a:t>
            </a:r>
            <a:r>
              <a:rPr lang="ar-EG" sz="2400" dirty="0">
                <a:solidFill>
                  <a:schemeClr val="dk1"/>
                </a:solidFill>
                <a:latin typeface="Times New Roman"/>
                <a:ea typeface="Times New Roman"/>
                <a:cs typeface="Times New Roman"/>
                <a:sym typeface="Times New Roman"/>
              </a:rPr>
              <a:t>. محمد عبد الحميد، نظريات الإعلام واتجاهات التأثير، </a:t>
            </a:r>
            <a:r>
              <a:rPr lang="ar-EG" sz="2400" b="1" dirty="0">
                <a:solidFill>
                  <a:schemeClr val="dk1"/>
                </a:solidFill>
                <a:latin typeface="Times New Roman"/>
                <a:ea typeface="Times New Roman"/>
                <a:cs typeface="Times New Roman"/>
                <a:sym typeface="Times New Roman"/>
              </a:rPr>
              <a:t>عالم الكتب</a:t>
            </a:r>
            <a:r>
              <a:rPr lang="ar-EG" sz="2400" dirty="0">
                <a:solidFill>
                  <a:schemeClr val="dk1"/>
                </a:solidFill>
                <a:latin typeface="Times New Roman"/>
                <a:ea typeface="Times New Roman"/>
                <a:cs typeface="Times New Roman"/>
                <a:sym typeface="Times New Roman"/>
              </a:rPr>
              <a:t>، ط3، 2004.</a:t>
            </a:r>
            <a:endParaRPr sz="2400" dirty="0">
              <a:solidFill>
                <a:schemeClr val="dk1"/>
              </a:solidFill>
              <a:latin typeface="Times New Roman"/>
              <a:ea typeface="Times New Roman"/>
              <a:cs typeface="Times New Roman"/>
              <a:sym typeface="Times New Roman"/>
            </a:endParaRPr>
          </a:p>
          <a:p>
            <a:pPr marL="0" marR="0" lvl="0" indent="0" algn="justLow" rtl="1">
              <a:lnSpc>
                <a:spcPct val="150000"/>
              </a:lnSpc>
              <a:spcBef>
                <a:spcPts val="0"/>
              </a:spcBef>
              <a:spcAft>
                <a:spcPts val="0"/>
              </a:spcAft>
              <a:buNone/>
            </a:pPr>
            <a:r>
              <a:rPr lang="ar-EG" sz="2400" b="1" dirty="0">
                <a:solidFill>
                  <a:schemeClr val="dk1"/>
                </a:solidFill>
                <a:latin typeface="Times New Roman"/>
                <a:ea typeface="Times New Roman"/>
                <a:cs typeface="Times New Roman"/>
                <a:sym typeface="Times New Roman"/>
              </a:rPr>
              <a:t>5</a:t>
            </a:r>
            <a:r>
              <a:rPr lang="ar-EG" sz="2400" dirty="0">
                <a:solidFill>
                  <a:schemeClr val="dk1"/>
                </a:solidFill>
                <a:latin typeface="Times New Roman"/>
                <a:ea typeface="Times New Roman"/>
                <a:cs typeface="Times New Roman"/>
                <a:sym typeface="Times New Roman"/>
              </a:rPr>
              <a:t>.  عاطف عدلي العبد، نظريات الإعلام والرأي العام: الأُسس العلمية والتطبيقات العربية، </a:t>
            </a:r>
            <a:r>
              <a:rPr lang="ar-EG" sz="2400" b="1" dirty="0">
                <a:solidFill>
                  <a:schemeClr val="dk1"/>
                </a:solidFill>
                <a:latin typeface="Times New Roman"/>
                <a:ea typeface="Times New Roman"/>
                <a:cs typeface="Times New Roman"/>
                <a:sym typeface="Times New Roman"/>
              </a:rPr>
              <a:t>دار الفكر العربي،</a:t>
            </a:r>
            <a:r>
              <a:rPr lang="ar-EG" sz="2400" dirty="0">
                <a:solidFill>
                  <a:schemeClr val="dk1"/>
                </a:solidFill>
                <a:latin typeface="Times New Roman"/>
                <a:ea typeface="Times New Roman"/>
                <a:cs typeface="Times New Roman"/>
                <a:sym typeface="Times New Roman"/>
              </a:rPr>
              <a:t> </a:t>
            </a:r>
            <a:r>
              <a:rPr lang="ar-EG" sz="2400" dirty="0">
                <a:solidFill>
                  <a:schemeClr val="dk1"/>
                </a:solidFill>
                <a:latin typeface="Calibri"/>
                <a:ea typeface="Calibri"/>
                <a:cs typeface="Calibri"/>
                <a:sym typeface="Calibri"/>
              </a:rPr>
              <a:t>2002</a:t>
            </a:r>
            <a:endParaRPr sz="2400" dirty="0">
              <a:solidFill>
                <a:schemeClr val="dk1"/>
              </a:solidFill>
              <a:latin typeface="Calibri"/>
              <a:ea typeface="Calibri"/>
              <a:cs typeface="Calibri"/>
              <a:sym typeface="Calibri"/>
            </a:endParaRPr>
          </a:p>
        </p:txBody>
      </p:sp>
      <p:sp>
        <p:nvSpPr>
          <p:cNvPr id="326" name="Google Shape;326;p18"/>
          <p:cNvSpPr txBox="1"/>
          <p:nvPr/>
        </p:nvSpPr>
        <p:spPr>
          <a:xfrm>
            <a:off x="4483477" y="430020"/>
            <a:ext cx="2891881"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3200" b="1" dirty="0">
                <a:solidFill>
                  <a:srgbClr val="FFFFFF"/>
                </a:solidFill>
                <a:latin typeface="Tajawal Medium"/>
                <a:ea typeface="Tajawal Medium"/>
                <a:cs typeface="+mj-cs"/>
                <a:sym typeface="Tajawal Medium"/>
              </a:rPr>
              <a:t>المصادر:</a:t>
            </a:r>
            <a:endParaRPr sz="3200" b="1" dirty="0">
              <a:solidFill>
                <a:srgbClr val="FFFFFF"/>
              </a:solidFill>
              <a:latin typeface="Tajawal Medium"/>
              <a:ea typeface="Tajawal Medium"/>
              <a:cs typeface="Tajawal Medium"/>
              <a:sym typeface="Tajawal Medium"/>
            </a:endParaRPr>
          </a:p>
        </p:txBody>
      </p:sp>
      <p:sp>
        <p:nvSpPr>
          <p:cNvPr id="327" name="Google Shape;327;p18"/>
          <p:cNvSpPr/>
          <p:nvPr/>
        </p:nvSpPr>
        <p:spPr>
          <a:xfrm>
            <a:off x="0" y="168442"/>
            <a:ext cx="1404457" cy="861742"/>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sp>
        <p:nvSpPr>
          <p:cNvPr id="328" name="Google Shape;328;p18"/>
          <p:cNvSpPr txBox="1"/>
          <p:nvPr/>
        </p:nvSpPr>
        <p:spPr>
          <a:xfrm>
            <a:off x="140438" y="306909"/>
            <a:ext cx="1223605" cy="70788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000" b="1">
                <a:solidFill>
                  <a:srgbClr val="FFFFFF"/>
                </a:solidFill>
                <a:latin typeface="Simplified Arabic"/>
                <a:ea typeface="Simplified Arabic"/>
                <a:cs typeface="Simplified Arabic"/>
                <a:sym typeface="Simplified Arabic"/>
              </a:rPr>
              <a:t>محاضرة تمهيدية </a:t>
            </a:r>
            <a:endParaRPr sz="3200" b="1">
              <a:solidFill>
                <a:srgbClr val="FFFFFF"/>
              </a:solidFill>
              <a:latin typeface="Simplified Arabic"/>
              <a:ea typeface="Simplified Arabic"/>
              <a:cs typeface="Simplified Arabic"/>
              <a:sym typeface="Simplified Arabic"/>
            </a:endParaRPr>
          </a:p>
        </p:txBody>
      </p:sp>
      <p:pic>
        <p:nvPicPr>
          <p:cNvPr id="329" name="Google Shape;329;p18"/>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330" name="Google Shape;330;p18"/>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331" name="Google Shape;331;p18"/>
          <p:cNvPicPr preferRelativeResize="0"/>
          <p:nvPr/>
        </p:nvPicPr>
        <p:blipFill rotWithShape="1">
          <a:blip r:embed="rId5">
            <a:alphaModFix/>
          </a:blip>
          <a:srcRect/>
          <a:stretch/>
        </p:blipFill>
        <p:spPr>
          <a:xfrm>
            <a:off x="9923145" y="-50188"/>
            <a:ext cx="2073262" cy="861742"/>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335"/>
        <p:cNvGrpSpPr/>
        <p:nvPr/>
      </p:nvGrpSpPr>
      <p:grpSpPr>
        <a:xfrm>
          <a:off x="0" y="0"/>
          <a:ext cx="0" cy="0"/>
          <a:chOff x="0" y="0"/>
          <a:chExt cx="0" cy="0"/>
        </a:xfrm>
      </p:grpSpPr>
      <p:pic>
        <p:nvPicPr>
          <p:cNvPr id="336" name="Google Shape;336;p19"/>
          <p:cNvPicPr preferRelativeResize="0"/>
          <p:nvPr/>
        </p:nvPicPr>
        <p:blipFill rotWithShape="1">
          <a:blip r:embed="rId3">
            <a:alphaModFix/>
          </a:blip>
          <a:srcRect/>
          <a:stretch/>
        </p:blipFill>
        <p:spPr>
          <a:xfrm>
            <a:off x="0" y="7112"/>
            <a:ext cx="12192000" cy="6843776"/>
          </a:xfrm>
          <a:prstGeom prst="rect">
            <a:avLst/>
          </a:prstGeom>
          <a:noFill/>
          <a:ln>
            <a:noFill/>
          </a:ln>
        </p:spPr>
      </p:pic>
      <p:sp>
        <p:nvSpPr>
          <p:cNvPr id="337" name="Google Shape;337;p19"/>
          <p:cNvSpPr/>
          <p:nvPr/>
        </p:nvSpPr>
        <p:spPr>
          <a:xfrm flipH="1">
            <a:off x="6512645" y="3153102"/>
            <a:ext cx="5679355" cy="3704899"/>
          </a:xfrm>
          <a:prstGeom prst="rtTriangle">
            <a:avLst/>
          </a:prstGeom>
          <a:solidFill>
            <a:srgbClr val="669BBC">
              <a:alpha val="76862"/>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38" name="Google Shape;338;p19"/>
          <p:cNvSpPr txBox="1"/>
          <p:nvPr/>
        </p:nvSpPr>
        <p:spPr>
          <a:xfrm>
            <a:off x="402370" y="3881989"/>
            <a:ext cx="4346280" cy="658601"/>
          </a:xfrm>
          <a:prstGeom prst="rect">
            <a:avLst/>
          </a:prstGeom>
          <a:noFill/>
          <a:ln>
            <a:noFill/>
          </a:ln>
        </p:spPr>
        <p:txBody>
          <a:bodyPr spcFirstLastPara="1" wrap="square" lIns="91425" tIns="45700" rIns="91425" bIns="45700" anchor="t" anchorCtr="0">
            <a:spAutoFit/>
          </a:bodyPr>
          <a:lstStyle/>
          <a:p>
            <a:pPr marL="0" marR="0" lvl="0" indent="0" algn="ctr" rtl="1">
              <a:lnSpc>
                <a:spcPct val="115000"/>
              </a:lnSpc>
              <a:spcBef>
                <a:spcPts val="0"/>
              </a:spcBef>
              <a:spcAft>
                <a:spcPts val="0"/>
              </a:spcAft>
              <a:buNone/>
            </a:pPr>
            <a:r>
              <a:rPr lang="ar-EG" sz="3200" b="1" dirty="0">
                <a:solidFill>
                  <a:schemeClr val="lt1"/>
                </a:solidFill>
                <a:latin typeface="Times New Roman"/>
                <a:ea typeface="Times New Roman"/>
                <a:cs typeface="Times New Roman"/>
                <a:sym typeface="Times New Roman"/>
              </a:rPr>
              <a:t>Thank You</a:t>
            </a:r>
            <a:endParaRPr sz="3200" dirty="0"/>
          </a:p>
        </p:txBody>
      </p:sp>
      <p:pic>
        <p:nvPicPr>
          <p:cNvPr id="339" name="Google Shape;339;p19"/>
          <p:cNvPicPr preferRelativeResize="0"/>
          <p:nvPr/>
        </p:nvPicPr>
        <p:blipFill rotWithShape="1">
          <a:blip r:embed="rId4">
            <a:alphaModFix/>
          </a:blip>
          <a:srcRect/>
          <a:stretch/>
        </p:blipFill>
        <p:spPr>
          <a:xfrm>
            <a:off x="9576180" y="6168740"/>
            <a:ext cx="2279266" cy="384052"/>
          </a:xfrm>
          <a:prstGeom prst="rect">
            <a:avLst/>
          </a:prstGeom>
          <a:noFill/>
          <a:ln>
            <a:noFill/>
          </a:ln>
        </p:spPr>
      </p:pic>
      <p:sp>
        <p:nvSpPr>
          <p:cNvPr id="340" name="Google Shape;340;p19"/>
          <p:cNvSpPr/>
          <p:nvPr/>
        </p:nvSpPr>
        <p:spPr>
          <a:xfrm rot="5400000" flipH="1">
            <a:off x="-949648" y="2504225"/>
            <a:ext cx="3801492" cy="1097456"/>
          </a:xfrm>
          <a:custGeom>
            <a:avLst/>
            <a:gdLst/>
            <a:ahLst/>
            <a:cxnLst/>
            <a:rect l="l" t="t" r="r" b="b"/>
            <a:pathLst>
              <a:path w="3801492" h="1097456" extrusionOk="0">
                <a:moveTo>
                  <a:pt x="0" y="1097456"/>
                </a:moveTo>
                <a:lnTo>
                  <a:pt x="1102581" y="0"/>
                </a:lnTo>
                <a:lnTo>
                  <a:pt x="3801492" y="12700"/>
                </a:lnTo>
                <a:lnTo>
                  <a:pt x="2724311" y="1097456"/>
                </a:lnTo>
                <a:lnTo>
                  <a:pt x="0" y="1097456"/>
                </a:lnTo>
                <a:close/>
              </a:path>
            </a:pathLst>
          </a:custGeom>
          <a:solidFill>
            <a:srgbClr val="669BBC"/>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669BBC"/>
              </a:solidFill>
              <a:latin typeface="Calibri"/>
              <a:ea typeface="Calibri"/>
              <a:cs typeface="Calibri"/>
              <a:sym typeface="Calibri"/>
            </a:endParaRPr>
          </a:p>
        </p:txBody>
      </p:sp>
      <p:pic>
        <p:nvPicPr>
          <p:cNvPr id="341" name="Google Shape;341;p19"/>
          <p:cNvPicPr preferRelativeResize="0"/>
          <p:nvPr/>
        </p:nvPicPr>
        <p:blipFill rotWithShape="1">
          <a:blip r:embed="rId5">
            <a:alphaModFix/>
          </a:blip>
          <a:srcRect/>
          <a:stretch/>
        </p:blipFill>
        <p:spPr>
          <a:xfrm>
            <a:off x="9576180" y="80637"/>
            <a:ext cx="2425619" cy="923856"/>
          </a:xfrm>
          <a:prstGeom prst="rect">
            <a:avLst/>
          </a:prstGeom>
          <a:noFill/>
          <a:ln>
            <a:noFill/>
          </a:ln>
        </p:spPr>
      </p:pic>
      <p:pic>
        <p:nvPicPr>
          <p:cNvPr id="342" name="Google Shape;342;p19"/>
          <p:cNvPicPr preferRelativeResize="0"/>
          <p:nvPr/>
        </p:nvPicPr>
        <p:blipFill rotWithShape="1">
          <a:blip r:embed="rId6">
            <a:alphaModFix/>
          </a:blip>
          <a:srcRect/>
          <a:stretch/>
        </p:blipFill>
        <p:spPr>
          <a:xfrm>
            <a:off x="120405" y="166020"/>
            <a:ext cx="2758843" cy="753090"/>
          </a:xfrm>
          <a:prstGeom prst="rect">
            <a:avLst/>
          </a:prstGeom>
          <a:noFill/>
          <a:ln>
            <a:noFill/>
          </a:ln>
        </p:spPr>
      </p:pic>
      <p:sp>
        <p:nvSpPr>
          <p:cNvPr id="343" name="Google Shape;343;p19"/>
          <p:cNvSpPr/>
          <p:nvPr/>
        </p:nvSpPr>
        <p:spPr>
          <a:xfrm>
            <a:off x="2945081" y="5707075"/>
            <a:ext cx="6407241" cy="923330"/>
          </a:xfrm>
          <a:prstGeom prst="roundRect">
            <a:avLst>
              <a:gd name="adj" fmla="val 16667"/>
            </a:avLst>
          </a:prstGeom>
          <a:noFill/>
          <a:ln>
            <a:noFill/>
          </a:ln>
        </p:spPr>
        <p:txBody>
          <a:bodyPr spcFirstLastPara="1" wrap="square" lIns="91425" tIns="45700" rIns="91425" bIns="45700" anchor="ctr" anchorCtr="0">
            <a:noAutofit/>
          </a:bodyPr>
          <a:lstStyle/>
          <a:p>
            <a:pPr marL="0" marR="0" lvl="0" indent="0" algn="ctr" rtl="1">
              <a:lnSpc>
                <a:spcPct val="115000"/>
              </a:lnSpc>
              <a:spcBef>
                <a:spcPts val="0"/>
              </a:spcBef>
              <a:spcAft>
                <a:spcPts val="0"/>
              </a:spcAft>
              <a:buNone/>
            </a:pPr>
            <a:r>
              <a:rPr lang="ar-EG" sz="2000" b="1">
                <a:solidFill>
                  <a:schemeClr val="lt1"/>
                </a:solidFill>
                <a:latin typeface="Calibri"/>
                <a:ea typeface="Calibri"/>
                <a:cs typeface="Calibri"/>
                <a:sym typeface="Calibri"/>
              </a:rPr>
              <a:t>لمزيد من الاستفسارات يمكنكم مراسلتي عبر البريد الالكتروني التالي:</a:t>
            </a:r>
            <a:endParaRPr sz="1600" b="1">
              <a:solidFill>
                <a:schemeClr val="lt1"/>
              </a:solidFill>
              <a:latin typeface="Calibri"/>
              <a:ea typeface="Calibri"/>
              <a:cs typeface="Calibri"/>
              <a:sym typeface="Calibri"/>
            </a:endParaRPr>
          </a:p>
          <a:p>
            <a:pPr marL="0" marR="0" lvl="0" indent="0" algn="ctr" rtl="1">
              <a:lnSpc>
                <a:spcPct val="115000"/>
              </a:lnSpc>
              <a:spcBef>
                <a:spcPts val="1000"/>
              </a:spcBef>
              <a:spcAft>
                <a:spcPts val="0"/>
              </a:spcAft>
              <a:buNone/>
            </a:pPr>
            <a:r>
              <a:rPr lang="ar-EG" sz="1800" b="1">
                <a:solidFill>
                  <a:schemeClr val="lt1"/>
                </a:solidFill>
                <a:latin typeface="Times New Roman"/>
                <a:ea typeface="Times New Roman"/>
                <a:cs typeface="Times New Roman"/>
                <a:sym typeface="Times New Roman"/>
              </a:rPr>
              <a:t>Email: shereen.farouk@esu.ac.ae</a:t>
            </a:r>
            <a:endParaRPr sz="1600">
              <a:solidFill>
                <a:schemeClr val="lt1"/>
              </a:solidFill>
              <a:latin typeface="Calibri"/>
              <a:ea typeface="Calibri"/>
              <a:cs typeface="Calibri"/>
              <a:sym typeface="Calibri"/>
            </a:endParaRPr>
          </a:p>
        </p:txBody>
      </p:sp>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29</TotalTime>
  <Words>1282</Words>
  <Application>Microsoft Office PowerPoint</Application>
  <PresentationFormat>Widescreen</PresentationFormat>
  <Paragraphs>114</Paragraphs>
  <Slides>19</Slides>
  <Notes>19</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19</vt:i4>
      </vt:variant>
    </vt:vector>
  </HeadingPairs>
  <TitlesOfParts>
    <vt:vector size="29" baseType="lpstr">
      <vt:lpstr>Times New Roman</vt:lpstr>
      <vt:lpstr>Angsana New</vt:lpstr>
      <vt:lpstr>Wingdings</vt:lpstr>
      <vt:lpstr>Calibri</vt:lpstr>
      <vt:lpstr>Tajawal Medium</vt:lpstr>
      <vt:lpstr>Arial</vt:lpstr>
      <vt:lpstr>Noto Sans Symbols</vt:lpstr>
      <vt:lpstr>Simplified Arabic</vt:lpstr>
      <vt:lpstr>Tajawal ExtraBold</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NoteBook</cp:lastModifiedBy>
  <cp:revision>4</cp:revision>
  <dcterms:created xsi:type="dcterms:W3CDTF">2023-04-29T09:08:23Z</dcterms:created>
  <dcterms:modified xsi:type="dcterms:W3CDTF">2023-08-25T07:45:07Z</dcterms:modified>
</cp:coreProperties>
</file>