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6"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viewProps" Target="viewProps.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presProps" Target="pres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tableStyles" Target="tableStyle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2e46a423fa9_0_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2" name="Google Shape;122;g2e46a423fa9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2e46a423fa9_0_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g2e46a423fa9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11d910032f_0_3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g211d910032f_0_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211d910032f_0_1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 name="Google Shape;164;g211d910032f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211d910032f_0_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g211d910032f_0_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211d910032f_0_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 name="Google Shape;187;g211d910032f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211d910032f_0_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g211d910032f_0_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2e46a423fa9_0_1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g2e46a423fa9_0_1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e46a423fa9_0_1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9" name="Google Shape;229;g2e46a423fa9_0_1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2e46a423fa9_0_1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g2e46a423fa9_0_1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2e46a423fa9_0_14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g2e46a423fa9_0_1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e46a423fa9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g2e46a423fa9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e46a423fa9_0_3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5" name="Google Shape;275;g2e46a423fa9_0_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2e46a423fa9_0_4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g2e46a423fa9_0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2e46a423fa9_0_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g2e46a423fa9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2e46a423fa9_0_6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g2e46a423fa9_0_6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2e46a423fa9_0_9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9" name="Google Shape;319;g2e46a423fa9_0_9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1" name="Google Shape;33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5"/>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3"/>
        <p:cNvGrpSpPr/>
        <p:nvPr/>
      </p:nvGrpSpPr>
      <p:grpSpPr>
        <a:xfrm>
          <a:off x="0" y="0"/>
          <a:ext cx="0" cy="0"/>
          <a:chOff x="0" y="0"/>
          <a:chExt cx="0" cy="0"/>
        </a:xfrm>
      </p:grpSpPr>
      <p:sp>
        <p:nvSpPr>
          <p:cNvPr id="24" name="Google Shape;24;p6"/>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8"/>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9"/>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5"/>
        <p:cNvGrpSpPr/>
        <p:nvPr/>
      </p:nvGrpSpPr>
      <p:grpSpPr>
        <a:xfrm>
          <a:off x="0" y="0"/>
          <a:ext cx="0" cy="0"/>
          <a:chOff x="0" y="0"/>
          <a:chExt cx="0" cy="0"/>
        </a:xfrm>
      </p:grpSpPr>
      <p:sp>
        <p:nvSpPr>
          <p:cNvPr id="36" name="Google Shape;3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3" name="Google Shape;63;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1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7"/>
          <p:cNvSpPr>
            <a:spLocks noGrp="1"/>
          </p:cNvSpPr>
          <p:nvPr>
            <p:ph type="pic" idx="2"/>
          </p:nvPr>
        </p:nvSpPr>
        <p:spPr>
          <a:xfrm>
            <a:off x="5183188" y="987425"/>
            <a:ext cx="6172200" cy="4873625"/>
          </a:xfrm>
          <a:prstGeom prst="rect">
            <a:avLst/>
          </a:prstGeom>
          <a:noFill/>
          <a:ln>
            <a:noFill/>
          </a:ln>
        </p:spPr>
      </p:sp>
      <p:sp>
        <p:nvSpPr>
          <p:cNvPr id="82" name="Google Shape;82;p1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1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1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image" Target="../media/image1.png"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0">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xml" /><Relationship Id="rId4" Type="http://schemas.openxmlformats.org/officeDocument/2006/relationships/image" Target="../media/image3.png" /></Relationships>
</file>

<file path=ppt/slides/_rels/slide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 Id="rId5" Type="http://schemas.openxmlformats.org/officeDocument/2006/relationships/image" Target="../media/image6.png" /><Relationship Id="rId4" Type="http://schemas.openxmlformats.org/officeDocument/2006/relationships/image" Target="../media/image5.jpg"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5.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5.xml" /></Relationships>
</file>

<file path=ppt/slides/_rels/slide6.xml.rels><?xml version="1.0" encoding="UTF-8" standalone="yes"?>
<Relationships xmlns="http://schemas.openxmlformats.org/package/2006/relationships"><Relationship Id="rId3" Type="http://schemas.openxmlformats.org/officeDocument/2006/relationships/hyperlink" Target="https://www.esl-lab.com/intermediate/traffic-ticket/" TargetMode="External" /><Relationship Id="rId2" Type="http://schemas.openxmlformats.org/officeDocument/2006/relationships/notesSlide" Target="../notesSlides/notesSlide6.xml" /><Relationship Id="rId1" Type="http://schemas.openxmlformats.org/officeDocument/2006/relationships/slideLayout" Target="../slideLayouts/slideLayout5.xml" /><Relationship Id="rId4" Type="http://schemas.openxmlformats.org/officeDocument/2006/relationships/image" Target="../media/image6.png"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5.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8.xml" /><Relationship Id="rId1" Type="http://schemas.openxmlformats.org/officeDocument/2006/relationships/slideLayout" Target="../slideLayouts/slideLayout5.xml" /></Relationships>
</file>

<file path=ppt/slides/_rels/slide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9.xml" /><Relationship Id="rId1" Type="http://schemas.openxmlformats.org/officeDocument/2006/relationships/slideLayout" Target="../slideLayouts/slideLayout5.xml" /></Relationships>
</file>

<file path=ppt/slides/_rels/slide1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0.xml" /><Relationship Id="rId1" Type="http://schemas.openxmlformats.org/officeDocument/2006/relationships/slideLayout" Target="../slideLayouts/slideLayout5.xml" /></Relationships>
</file>

<file path=ppt/slides/_rels/slide1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1.xml" /><Relationship Id="rId1" Type="http://schemas.openxmlformats.org/officeDocument/2006/relationships/slideLayout" Target="../slideLayouts/slideLayout6.xml" /></Relationships>
</file>

<file path=ppt/slides/_rels/slide1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2.xml" /><Relationship Id="rId1" Type="http://schemas.openxmlformats.org/officeDocument/2006/relationships/slideLayout" Target="../slideLayouts/slideLayout5.xml" /><Relationship Id="rId4" Type="http://schemas.openxmlformats.org/officeDocument/2006/relationships/image" Target="../media/image7.jpg" /></Relationships>
</file>

<file path=ppt/slides/_rels/slide1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3.xml" /><Relationship Id="rId1" Type="http://schemas.openxmlformats.org/officeDocument/2006/relationships/slideLayout" Target="../slideLayouts/slideLayout5.xml" /><Relationship Id="rId4" Type="http://schemas.openxmlformats.org/officeDocument/2006/relationships/image" Target="../media/image8.jpg" /></Relationships>
</file>

<file path=ppt/slides/_rels/slide1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4.xml" /><Relationship Id="rId1" Type="http://schemas.openxmlformats.org/officeDocument/2006/relationships/slideLayout" Target="../slideLayouts/slideLayout5.xml" /><Relationship Id="rId4" Type="http://schemas.openxmlformats.org/officeDocument/2006/relationships/image" Target="../media/image9.jpg" /></Relationships>
</file>

<file path=ppt/slides/_rels/slide1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5.xml" /><Relationship Id="rId1" Type="http://schemas.openxmlformats.org/officeDocument/2006/relationships/slideLayout" Target="../slideLayouts/slideLayout5.xml" /><Relationship Id="rId4" Type="http://schemas.openxmlformats.org/officeDocument/2006/relationships/image" Target="../media/image10.jpg" /></Relationships>
</file>

<file path=ppt/slides/_rels/slide1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6.xml" /><Relationship Id="rId1" Type="http://schemas.openxmlformats.org/officeDocument/2006/relationships/slideLayout" Target="../slideLayouts/slideLayout6.xml" /></Relationships>
</file>

<file path=ppt/slides/_rels/slide1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7.xml" /><Relationship Id="rId1" Type="http://schemas.openxmlformats.org/officeDocument/2006/relationships/slideLayout" Target="../slideLayouts/slideLayout5.xml" /></Relationships>
</file>

<file path=ppt/slides/_rels/slide1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8.xml" /><Relationship Id="rId1" Type="http://schemas.openxmlformats.org/officeDocument/2006/relationships/slideLayout" Target="../slideLayouts/slideLayout5.xml" /></Relationships>
</file>

<file path=ppt/slides/_rels/slide19.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9.xml" /><Relationship Id="rId1" Type="http://schemas.openxmlformats.org/officeDocument/2006/relationships/slideLayout" Target="../slideLayouts/slideLayout5.xml" /></Relationships>
</file>

<file path=ppt/slides/_rels/slide20.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0.xml" /><Relationship Id="rId1" Type="http://schemas.openxmlformats.org/officeDocument/2006/relationships/slideLayout" Target="../slideLayouts/slideLayout5.xml" /></Relationships>
</file>

<file path=ppt/slides/_rels/slide21.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1.xml" /><Relationship Id="rId1" Type="http://schemas.openxmlformats.org/officeDocument/2006/relationships/slideLayout" Target="../slideLayouts/slideLayout5.xml" /></Relationships>
</file>

<file path=ppt/slides/_rels/slide22.xml.rels><?xml version="1.0" encoding="UTF-8" standalone="yes"?>
<Relationships xmlns="http://schemas.openxmlformats.org/package/2006/relationships"><Relationship Id="rId3" Type="http://schemas.openxmlformats.org/officeDocument/2006/relationships/image" Target="../media/image11.jpg" /><Relationship Id="rId2" Type="http://schemas.openxmlformats.org/officeDocument/2006/relationships/notesSlide" Target="../notesSlides/notesSlide22.xml" /><Relationship Id="rId1" Type="http://schemas.openxmlformats.org/officeDocument/2006/relationships/slideLayout" Target="../slideLayouts/slideLayout8.xml" /><Relationship Id="rId6" Type="http://schemas.openxmlformats.org/officeDocument/2006/relationships/image" Target="../media/image14.png" /><Relationship Id="rId5" Type="http://schemas.openxmlformats.org/officeDocument/2006/relationships/image" Target="../media/image13.png" /><Relationship Id="rId4" Type="http://schemas.openxmlformats.org/officeDocument/2006/relationships/image" Target="../media/image12.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0"/>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4" name="Google Shape;104;p20"/>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a:solidFill>
                  <a:schemeClr val="dk1"/>
                </a:solidFill>
                <a:latin typeface="Times New Roman"/>
                <a:ea typeface="Times New Roman"/>
                <a:cs typeface="Times New Roman"/>
                <a:sym typeface="Times New Roman"/>
              </a:rPr>
              <a:t>Prepared by</a:t>
            </a:r>
            <a:endParaRPr/>
          </a:p>
        </p:txBody>
      </p:sp>
      <p:sp>
        <p:nvSpPr>
          <p:cNvPr id="105" name="Google Shape;105;p20"/>
          <p:cNvSpPr/>
          <p:nvPr/>
        </p:nvSpPr>
        <p:spPr>
          <a:xfrm>
            <a:off x="505360" y="5028707"/>
            <a:ext cx="3516600" cy="529200"/>
          </a:xfrm>
          <a:prstGeom prst="roundRect">
            <a:avLst>
              <a:gd name="adj" fmla="val 16667"/>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a:solidFill>
                  <a:schemeClr val="lt1"/>
                </a:solidFill>
                <a:latin typeface="Times New Roman"/>
                <a:ea typeface="Times New Roman"/>
                <a:cs typeface="Times New Roman"/>
                <a:sym typeface="Times New Roman"/>
              </a:rPr>
              <a:t>Ahmed Soliman</a:t>
            </a:r>
            <a:endParaRPr sz="2800" b="1">
              <a:solidFill>
                <a:schemeClr val="lt1"/>
              </a:solidFill>
              <a:latin typeface="Times New Roman"/>
              <a:ea typeface="Times New Roman"/>
              <a:cs typeface="Times New Roman"/>
              <a:sym typeface="Times New Roman"/>
            </a:endParaRPr>
          </a:p>
        </p:txBody>
      </p:sp>
      <p:sp>
        <p:nvSpPr>
          <p:cNvPr id="106" name="Google Shape;106;p20"/>
          <p:cNvSpPr/>
          <p:nvPr/>
        </p:nvSpPr>
        <p:spPr>
          <a:xfrm>
            <a:off x="6200343" y="-320675"/>
            <a:ext cx="7410450" cy="7410450"/>
          </a:xfrm>
          <a:prstGeom prst="ellipse">
            <a:avLst/>
          </a:prstGeom>
          <a:blipFill rotWithShape="1">
            <a:blip r:embed="rId3">
              <a:alphaModFix/>
            </a:blip>
            <a:stretch>
              <a:fillRect t="-999"/>
            </a:stretch>
          </a:blip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7" name="Google Shape;107;p20"/>
          <p:cNvPicPr preferRelativeResize="0"/>
          <p:nvPr/>
        </p:nvPicPr>
        <p:blipFill rotWithShape="1">
          <a:blip r:embed="rId4">
            <a:alphaModFix/>
          </a:blip>
          <a:srcRect t="27877" b="25428"/>
          <a:stretch/>
        </p:blipFill>
        <p:spPr>
          <a:xfrm>
            <a:off x="194617" y="269653"/>
            <a:ext cx="2954655" cy="1379622"/>
          </a:xfrm>
          <a:prstGeom prst="rect">
            <a:avLst/>
          </a:prstGeom>
          <a:noFill/>
          <a:ln>
            <a:noFill/>
          </a:ln>
        </p:spPr>
      </p:pic>
      <p:sp>
        <p:nvSpPr>
          <p:cNvPr id="108" name="Google Shape;108;p20"/>
          <p:cNvSpPr txBox="1"/>
          <p:nvPr/>
        </p:nvSpPr>
        <p:spPr>
          <a:xfrm>
            <a:off x="194625" y="2245000"/>
            <a:ext cx="532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800" b="1">
                <a:solidFill>
                  <a:schemeClr val="dk1"/>
                </a:solidFill>
                <a:latin typeface="Times New Roman"/>
                <a:ea typeface="Times New Roman"/>
                <a:cs typeface="Times New Roman"/>
                <a:sym typeface="Times New Roman"/>
              </a:rPr>
              <a:t>English Course- Advanced Level</a:t>
            </a:r>
            <a:endParaRPr sz="2800" b="1">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21"/>
          <p:cNvPicPr preferRelativeResize="0"/>
          <p:nvPr/>
        </p:nvPicPr>
        <p:blipFill rotWithShape="1">
          <a:blip r:embed="rId3">
            <a:alphaModFix/>
          </a:blip>
          <a:srcRect/>
          <a:stretch/>
        </p:blipFill>
        <p:spPr>
          <a:xfrm>
            <a:off x="-59992" y="-58058"/>
            <a:ext cx="12663752" cy="7053944"/>
          </a:xfrm>
          <a:prstGeom prst="rect">
            <a:avLst/>
          </a:prstGeom>
          <a:noFill/>
          <a:ln>
            <a:noFill/>
          </a:ln>
        </p:spPr>
      </p:pic>
      <p:sp>
        <p:nvSpPr>
          <p:cNvPr id="115" name="Google Shape;115;p21"/>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6" name="Google Shape;116;p21"/>
          <p:cNvPicPr preferRelativeResize="0">
            <a:picLocks noGrp="1"/>
          </p:cNvPicPr>
          <p:nvPr>
            <p:ph type="pic" idx="2"/>
          </p:nvPr>
        </p:nvPicPr>
        <p:blipFill rotWithShape="1">
          <a:blip r:embed="rId4">
            <a:alphaModFix/>
          </a:blip>
          <a:srcRect l="4175" r="4175"/>
          <a:stretch/>
        </p:blipFill>
        <p:spPr>
          <a:xfrm>
            <a:off x="0" y="-43542"/>
            <a:ext cx="8659664" cy="5300798"/>
          </a:xfrm>
          <a:prstGeom prst="rect">
            <a:avLst/>
          </a:prstGeom>
          <a:solidFill>
            <a:srgbClr val="D8D8D8">
              <a:alpha val="49803"/>
            </a:srgbClr>
          </a:solidFill>
          <a:ln>
            <a:noFill/>
          </a:ln>
        </p:spPr>
      </p:pic>
      <p:sp>
        <p:nvSpPr>
          <p:cNvPr id="117" name="Google Shape;117;p21"/>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a:solidFill>
                  <a:schemeClr val="dk1"/>
                </a:solidFill>
                <a:latin typeface="Times New Roman"/>
                <a:ea typeface="Times New Roman"/>
                <a:cs typeface="Times New Roman"/>
                <a:sym typeface="Times New Roman"/>
              </a:rPr>
              <a:t>Lecture 1</a:t>
            </a:r>
            <a:endParaRPr sz="2800" b="1">
              <a:solidFill>
                <a:schemeClr val="dk1"/>
              </a:solidFill>
              <a:latin typeface="Times New Roman"/>
              <a:ea typeface="Times New Roman"/>
              <a:cs typeface="Times New Roman"/>
              <a:sym typeface="Times New Roman"/>
            </a:endParaRPr>
          </a:p>
        </p:txBody>
      </p:sp>
      <p:sp>
        <p:nvSpPr>
          <p:cNvPr id="118" name="Google Shape;118;p21"/>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pic>
        <p:nvPicPr>
          <p:cNvPr id="119" name="Google Shape;119;p21"/>
          <p:cNvPicPr preferRelativeResize="0"/>
          <p:nvPr/>
        </p:nvPicPr>
        <p:blipFill rotWithShape="1">
          <a:blip r:embed="rId5">
            <a:alphaModFix/>
          </a:blip>
          <a:srcRect t="27877" b="25428"/>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2"/>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5" name="Google Shape;125;p22"/>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6" name="Google Shape;126;p22"/>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7" name="Google Shape;127;p22"/>
          <p:cNvSpPr txBox="1"/>
          <p:nvPr/>
        </p:nvSpPr>
        <p:spPr>
          <a:xfrm>
            <a:off x="1675976" y="1468531"/>
            <a:ext cx="8417400" cy="2388900"/>
          </a:xfrm>
          <a:prstGeom prst="rect">
            <a:avLst/>
          </a:prstGeom>
          <a:noFill/>
          <a:ln>
            <a:noFill/>
          </a:ln>
        </p:spPr>
        <p:txBody>
          <a:bodyPr spcFirstLastPara="1" wrap="square" lIns="91425" tIns="45700" rIns="91425" bIns="45700" anchor="t" anchorCtr="0">
            <a:spAutoFit/>
          </a:bodyPr>
          <a:lstStyle/>
          <a:p>
            <a:pPr marL="0" lvl="0" indent="0" algn="ctr" rtl="0">
              <a:lnSpc>
                <a:spcPct val="85000"/>
              </a:lnSpc>
              <a:spcBef>
                <a:spcPts val="0"/>
              </a:spcBef>
              <a:spcAft>
                <a:spcPts val="0"/>
              </a:spcAft>
              <a:buSzPts val="8000"/>
              <a:buNone/>
            </a:pP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r>
              <a:rPr lang="en-US" sz="3800" b="1">
                <a:solidFill>
                  <a:srgbClr val="FF0000"/>
                </a:solidFill>
                <a:latin typeface="Times New Roman"/>
                <a:ea typeface="Times New Roman"/>
                <a:cs typeface="Times New Roman"/>
                <a:sym typeface="Times New Roman"/>
              </a:rPr>
              <a:t>Listening </a:t>
            </a: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r>
              <a:rPr lang="en-US" sz="3800" b="1">
                <a:solidFill>
                  <a:srgbClr val="FF0000"/>
                </a:solidFill>
                <a:latin typeface="Times New Roman"/>
                <a:ea typeface="Times New Roman"/>
                <a:cs typeface="Times New Roman"/>
                <a:sym typeface="Times New Roman"/>
              </a:rPr>
              <a:t>(Traffic Tickets)</a:t>
            </a:r>
            <a:endParaRPr sz="3800" b="1">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2D3956"/>
              </a:solidFill>
              <a:latin typeface="Times New Roman"/>
              <a:ea typeface="Times New Roman"/>
              <a:cs typeface="Times New Roman"/>
              <a:sym typeface="Times New Roman"/>
            </a:endParaRPr>
          </a:p>
        </p:txBody>
      </p:sp>
      <p:sp>
        <p:nvSpPr>
          <p:cNvPr id="128" name="Google Shape;128;p2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29" name="Google Shape;129;p22"/>
          <p:cNvPicPr preferRelativeResize="0"/>
          <p:nvPr/>
        </p:nvPicPr>
        <p:blipFill rotWithShape="1">
          <a:blip r:embed="rId3">
            <a:alphaModFix/>
          </a:blip>
          <a:srcRect t="27876" b="25429"/>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3"/>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5" name="Google Shape;135;p23"/>
          <p:cNvSpPr txBox="1"/>
          <p:nvPr/>
        </p:nvSpPr>
        <p:spPr>
          <a:xfrm>
            <a:off x="889000" y="1019075"/>
            <a:ext cx="8016900" cy="538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900" b="1">
                <a:solidFill>
                  <a:srgbClr val="FF0000"/>
                </a:solidFill>
                <a:latin typeface="Times New Roman"/>
                <a:ea typeface="Times New Roman"/>
                <a:cs typeface="Times New Roman"/>
                <a:sym typeface="Times New Roman"/>
              </a:rPr>
              <a:t>Vocabulary and Sample Sentences</a:t>
            </a:r>
            <a:endParaRPr sz="1500" b="1">
              <a:solidFill>
                <a:srgbClr val="FF0000"/>
              </a:solidFill>
            </a:endParaRPr>
          </a:p>
        </p:txBody>
      </p:sp>
      <p:sp>
        <p:nvSpPr>
          <p:cNvPr id="136" name="Google Shape;136;p2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1">
              <a:solidFill>
                <a:schemeClr val="lt1"/>
              </a:solidFill>
              <a:latin typeface="Times New Roman"/>
              <a:ea typeface="Times New Roman"/>
              <a:cs typeface="Times New Roman"/>
              <a:sym typeface="Times New Roman"/>
            </a:endParaRPr>
          </a:p>
        </p:txBody>
      </p:sp>
      <p:sp>
        <p:nvSpPr>
          <p:cNvPr id="137" name="Google Shape;137;p23"/>
          <p:cNvSpPr txBox="1"/>
          <p:nvPr/>
        </p:nvSpPr>
        <p:spPr>
          <a:xfrm>
            <a:off x="617375" y="1685500"/>
            <a:ext cx="10812600" cy="4420800"/>
          </a:xfrm>
          <a:prstGeom prst="rect">
            <a:avLst/>
          </a:prstGeom>
          <a:noFill/>
          <a:ln>
            <a:noFill/>
          </a:ln>
        </p:spPr>
        <p:txBody>
          <a:bodyPr spcFirstLastPara="1" wrap="square" lIns="91425" tIns="45700" rIns="91425" bIns="45700" anchor="t" anchorCtr="0">
            <a:spAutoFit/>
          </a:bodyPr>
          <a:lstStyle/>
          <a:p>
            <a:pPr marL="457200" lvl="0" indent="-349250" algn="l" rtl="0">
              <a:lnSpc>
                <a:spcPct val="115000"/>
              </a:lnSpc>
              <a:spcBef>
                <a:spcPts val="0"/>
              </a:spcBef>
              <a:spcAft>
                <a:spcPts val="0"/>
              </a:spcAft>
              <a:buClr>
                <a:srgbClr val="070707"/>
              </a:buClr>
              <a:buSzPts val="1900"/>
              <a:buChar char="●"/>
            </a:pPr>
            <a:r>
              <a:rPr lang="en-US" sz="1900" b="1">
                <a:solidFill>
                  <a:srgbClr val="070707"/>
                </a:solidFill>
                <a:highlight>
                  <a:srgbClr val="FFFFFF"/>
                </a:highlight>
              </a:rPr>
              <a:t>glove compartment</a:t>
            </a:r>
            <a:r>
              <a:rPr lang="en-US" sz="1900">
                <a:solidFill>
                  <a:srgbClr val="070707"/>
                </a:solidFill>
                <a:highlight>
                  <a:srgbClr val="FFFFFF"/>
                </a:highlight>
              </a:rPr>
              <a:t> </a:t>
            </a:r>
            <a:r>
              <a:rPr lang="en-US" sz="1900" i="1">
                <a:solidFill>
                  <a:srgbClr val="070707"/>
                </a:solidFill>
                <a:highlight>
                  <a:srgbClr val="FFFFFF"/>
                </a:highlight>
              </a:rPr>
              <a:t>(noun)</a:t>
            </a:r>
            <a:r>
              <a:rPr lang="en-US" sz="1900">
                <a:solidFill>
                  <a:srgbClr val="070707"/>
                </a:solidFill>
                <a:highlight>
                  <a:srgbClr val="FFFFFF"/>
                </a:highlight>
              </a:rPr>
              <a:t>: a small space, usually on the dashboard of the car, used for storage</a:t>
            </a:r>
            <a:br>
              <a:rPr lang="en-US" sz="1900">
                <a:solidFill>
                  <a:srgbClr val="070707"/>
                </a:solidFill>
                <a:highlight>
                  <a:srgbClr val="FFFFFF"/>
                </a:highlight>
              </a:rPr>
            </a:br>
            <a:r>
              <a:rPr lang="en-US" sz="1900">
                <a:solidFill>
                  <a:srgbClr val="070707"/>
                </a:solidFill>
                <a:highlight>
                  <a:srgbClr val="FFFFFF"/>
                </a:highlight>
              </a:rPr>
              <a:t>– People usually keep the car’s registration and other small items in the </a:t>
            </a:r>
            <a:r>
              <a:rPr lang="en-US" sz="1900" u="sng">
                <a:solidFill>
                  <a:srgbClr val="070707"/>
                </a:solidFill>
                <a:highlight>
                  <a:srgbClr val="FFFFFF"/>
                </a:highlight>
              </a:rPr>
              <a:t>glove compartment</a:t>
            </a:r>
            <a:r>
              <a:rPr lang="en-US" sz="1900">
                <a:solidFill>
                  <a:srgbClr val="070707"/>
                </a:solidFill>
                <a:highlight>
                  <a:srgbClr val="FFFFFF"/>
                </a:highlight>
              </a:rPr>
              <a:t>.</a:t>
            </a:r>
            <a:endParaRPr sz="1900">
              <a:solidFill>
                <a:srgbClr val="070707"/>
              </a:solidFill>
              <a:highlight>
                <a:srgbClr val="FFFFFF"/>
              </a:highlight>
            </a:endParaRPr>
          </a:p>
          <a:p>
            <a:pPr marL="457200" lvl="0" indent="-349250" algn="l" rtl="0">
              <a:lnSpc>
                <a:spcPct val="115000"/>
              </a:lnSpc>
              <a:spcBef>
                <a:spcPts val="0"/>
              </a:spcBef>
              <a:spcAft>
                <a:spcPts val="0"/>
              </a:spcAft>
              <a:buClr>
                <a:srgbClr val="070707"/>
              </a:buClr>
              <a:buSzPts val="1900"/>
              <a:buChar char="●"/>
            </a:pPr>
            <a:r>
              <a:rPr lang="en-US" sz="1900" b="1">
                <a:solidFill>
                  <a:srgbClr val="070707"/>
                </a:solidFill>
                <a:highlight>
                  <a:srgbClr val="FFFFFF"/>
                </a:highlight>
              </a:rPr>
              <a:t>zone</a:t>
            </a:r>
            <a:r>
              <a:rPr lang="en-US" sz="1900">
                <a:solidFill>
                  <a:srgbClr val="070707"/>
                </a:solidFill>
                <a:highlight>
                  <a:srgbClr val="FFFFFF"/>
                </a:highlight>
              </a:rPr>
              <a:t> </a:t>
            </a:r>
            <a:r>
              <a:rPr lang="en-US" sz="1900" i="1">
                <a:solidFill>
                  <a:srgbClr val="070707"/>
                </a:solidFill>
                <a:highlight>
                  <a:srgbClr val="FFFFFF"/>
                </a:highlight>
              </a:rPr>
              <a:t>(noun)</a:t>
            </a:r>
            <a:r>
              <a:rPr lang="en-US" sz="1900">
                <a:solidFill>
                  <a:srgbClr val="070707"/>
                </a:solidFill>
                <a:highlight>
                  <a:srgbClr val="FFFFFF"/>
                </a:highlight>
              </a:rPr>
              <a:t>: area</a:t>
            </a:r>
            <a:br>
              <a:rPr lang="en-US" sz="1900">
                <a:solidFill>
                  <a:srgbClr val="070707"/>
                </a:solidFill>
                <a:highlight>
                  <a:srgbClr val="FFFFFF"/>
                </a:highlight>
              </a:rPr>
            </a:br>
            <a:r>
              <a:rPr lang="en-US" sz="1900">
                <a:solidFill>
                  <a:srgbClr val="070707"/>
                </a:solidFill>
                <a:highlight>
                  <a:srgbClr val="FFFFFF"/>
                </a:highlight>
              </a:rPr>
              <a:t>– You cannot park your car in this </a:t>
            </a:r>
            <a:r>
              <a:rPr lang="en-US" sz="1900" u="sng">
                <a:solidFill>
                  <a:srgbClr val="070707"/>
                </a:solidFill>
                <a:highlight>
                  <a:srgbClr val="FFFFFF"/>
                </a:highlight>
              </a:rPr>
              <a:t>zone</a:t>
            </a:r>
            <a:r>
              <a:rPr lang="en-US" sz="1900">
                <a:solidFill>
                  <a:srgbClr val="070707"/>
                </a:solidFill>
                <a:highlight>
                  <a:srgbClr val="FFFFFF"/>
                </a:highlight>
              </a:rPr>
              <a:t> outside the airport.</a:t>
            </a:r>
            <a:endParaRPr sz="1900">
              <a:solidFill>
                <a:srgbClr val="070707"/>
              </a:solidFill>
              <a:highlight>
                <a:srgbClr val="FFFFFF"/>
              </a:highlight>
            </a:endParaRPr>
          </a:p>
          <a:p>
            <a:pPr marL="457200" lvl="0" indent="-349250" algn="l" rtl="0">
              <a:lnSpc>
                <a:spcPct val="115000"/>
              </a:lnSpc>
              <a:spcBef>
                <a:spcPts val="0"/>
              </a:spcBef>
              <a:spcAft>
                <a:spcPts val="0"/>
              </a:spcAft>
              <a:buClr>
                <a:srgbClr val="070707"/>
              </a:buClr>
              <a:buSzPts val="1900"/>
              <a:buChar char="●"/>
            </a:pPr>
            <a:r>
              <a:rPr lang="en-US" sz="1900" b="1">
                <a:solidFill>
                  <a:srgbClr val="070707"/>
                </a:solidFill>
                <a:highlight>
                  <a:srgbClr val="FFFFFF"/>
                </a:highlight>
              </a:rPr>
              <a:t>odometer</a:t>
            </a:r>
            <a:r>
              <a:rPr lang="en-US" sz="1900">
                <a:solidFill>
                  <a:srgbClr val="070707"/>
                </a:solidFill>
                <a:highlight>
                  <a:srgbClr val="FFFFFF"/>
                </a:highlight>
              </a:rPr>
              <a:t> </a:t>
            </a:r>
            <a:r>
              <a:rPr lang="en-US" sz="1900" i="1">
                <a:solidFill>
                  <a:srgbClr val="070707"/>
                </a:solidFill>
                <a:highlight>
                  <a:srgbClr val="FFFFFF"/>
                </a:highlight>
              </a:rPr>
              <a:t>(noun)</a:t>
            </a:r>
            <a:r>
              <a:rPr lang="en-US" sz="1900">
                <a:solidFill>
                  <a:srgbClr val="070707"/>
                </a:solidFill>
                <a:highlight>
                  <a:srgbClr val="FFFFFF"/>
                </a:highlight>
              </a:rPr>
              <a:t>: a meter that measures speed and distance traveled</a:t>
            </a:r>
            <a:br>
              <a:rPr lang="en-US" sz="1900">
                <a:solidFill>
                  <a:srgbClr val="070707"/>
                </a:solidFill>
                <a:highlight>
                  <a:srgbClr val="FFFFFF"/>
                </a:highlight>
              </a:rPr>
            </a:br>
            <a:r>
              <a:rPr lang="en-US" sz="1900">
                <a:solidFill>
                  <a:srgbClr val="070707"/>
                </a:solidFill>
                <a:highlight>
                  <a:srgbClr val="FFFFFF"/>
                </a:highlight>
              </a:rPr>
              <a:t>– Check your </a:t>
            </a:r>
            <a:r>
              <a:rPr lang="en-US" sz="1900" u="sng">
                <a:solidFill>
                  <a:srgbClr val="070707"/>
                </a:solidFill>
                <a:highlight>
                  <a:srgbClr val="FFFFFF"/>
                </a:highlight>
              </a:rPr>
              <a:t>odometer</a:t>
            </a:r>
            <a:r>
              <a:rPr lang="en-US" sz="1900">
                <a:solidFill>
                  <a:srgbClr val="070707"/>
                </a:solidFill>
                <a:highlight>
                  <a:srgbClr val="FFFFFF"/>
                </a:highlight>
              </a:rPr>
              <a:t>. I think you’re speeding.</a:t>
            </a:r>
            <a:endParaRPr sz="1900">
              <a:solidFill>
                <a:srgbClr val="070707"/>
              </a:solidFill>
              <a:highlight>
                <a:srgbClr val="FFFFFF"/>
              </a:highlight>
            </a:endParaRPr>
          </a:p>
          <a:p>
            <a:pPr marL="457200" lvl="0" indent="-349250" algn="l" rtl="0">
              <a:lnSpc>
                <a:spcPct val="115000"/>
              </a:lnSpc>
              <a:spcBef>
                <a:spcPts val="0"/>
              </a:spcBef>
              <a:spcAft>
                <a:spcPts val="0"/>
              </a:spcAft>
              <a:buClr>
                <a:srgbClr val="070707"/>
              </a:buClr>
              <a:buSzPts val="1900"/>
              <a:buChar char="●"/>
            </a:pPr>
            <a:r>
              <a:rPr lang="en-US" sz="1900" b="1">
                <a:solidFill>
                  <a:srgbClr val="070707"/>
                </a:solidFill>
                <a:highlight>
                  <a:srgbClr val="FFFFFF"/>
                </a:highlight>
              </a:rPr>
              <a:t>malfunction</a:t>
            </a:r>
            <a:r>
              <a:rPr lang="en-US" sz="1900" i="1">
                <a:solidFill>
                  <a:srgbClr val="070707"/>
                </a:solidFill>
                <a:highlight>
                  <a:srgbClr val="FFFFFF"/>
                </a:highlight>
              </a:rPr>
              <a:t>(verb)</a:t>
            </a:r>
            <a:r>
              <a:rPr lang="en-US" sz="1900">
                <a:solidFill>
                  <a:srgbClr val="070707"/>
                </a:solidFill>
                <a:highlight>
                  <a:srgbClr val="FFFFFF"/>
                </a:highlight>
              </a:rPr>
              <a:t>: fail to perform properly </a:t>
            </a:r>
            <a:br>
              <a:rPr lang="en-US" sz="1900">
                <a:solidFill>
                  <a:srgbClr val="070707"/>
                </a:solidFill>
                <a:highlight>
                  <a:srgbClr val="FFFFFF"/>
                </a:highlight>
              </a:rPr>
            </a:br>
            <a:r>
              <a:rPr lang="en-US" sz="1900">
                <a:solidFill>
                  <a:srgbClr val="070707"/>
                </a:solidFill>
                <a:highlight>
                  <a:srgbClr val="FFFFFF"/>
                </a:highlight>
              </a:rPr>
              <a:t>– If any part of your car </a:t>
            </a:r>
            <a:r>
              <a:rPr lang="en-US" sz="1900" u="sng">
                <a:solidFill>
                  <a:srgbClr val="070707"/>
                </a:solidFill>
                <a:highlight>
                  <a:srgbClr val="FFFFFF"/>
                </a:highlight>
              </a:rPr>
              <a:t>malfunctions</a:t>
            </a:r>
            <a:r>
              <a:rPr lang="en-US" sz="1900">
                <a:solidFill>
                  <a:srgbClr val="070707"/>
                </a:solidFill>
                <a:highlight>
                  <a:srgbClr val="FFFFFF"/>
                </a:highlight>
              </a:rPr>
              <a:t> during the warranty period, just take it back to the car dealership.</a:t>
            </a:r>
            <a:endParaRPr sz="1900">
              <a:solidFill>
                <a:srgbClr val="070707"/>
              </a:solidFill>
              <a:highlight>
                <a:srgbClr val="FFFFFF"/>
              </a:highlight>
            </a:endParaRPr>
          </a:p>
          <a:p>
            <a:pPr marL="457200" lvl="0" indent="-349250" algn="l" rtl="0">
              <a:lnSpc>
                <a:spcPct val="115000"/>
              </a:lnSpc>
              <a:spcBef>
                <a:spcPts val="0"/>
              </a:spcBef>
              <a:spcAft>
                <a:spcPts val="0"/>
              </a:spcAft>
              <a:buClr>
                <a:srgbClr val="070707"/>
              </a:buClr>
              <a:buSzPts val="1900"/>
              <a:buChar char="●"/>
            </a:pPr>
            <a:r>
              <a:rPr lang="en-US" sz="1900" b="1">
                <a:solidFill>
                  <a:srgbClr val="070707"/>
                </a:solidFill>
                <a:highlight>
                  <a:srgbClr val="FFFFFF"/>
                </a:highlight>
              </a:rPr>
              <a:t>intersection</a:t>
            </a:r>
            <a:r>
              <a:rPr lang="en-US" sz="1900">
                <a:solidFill>
                  <a:srgbClr val="070707"/>
                </a:solidFill>
                <a:highlight>
                  <a:srgbClr val="FFFFFF"/>
                </a:highlight>
              </a:rPr>
              <a:t> </a:t>
            </a:r>
            <a:r>
              <a:rPr lang="en-US" sz="1900" i="1">
                <a:solidFill>
                  <a:srgbClr val="070707"/>
                </a:solidFill>
                <a:highlight>
                  <a:srgbClr val="FFFFFF"/>
                </a:highlight>
              </a:rPr>
              <a:t>(noun)</a:t>
            </a:r>
            <a:r>
              <a:rPr lang="en-US" sz="1900">
                <a:solidFill>
                  <a:srgbClr val="070707"/>
                </a:solidFill>
                <a:highlight>
                  <a:srgbClr val="FFFFFF"/>
                </a:highlight>
              </a:rPr>
              <a:t>: the place where two or more roads cross each other</a:t>
            </a:r>
            <a:br>
              <a:rPr lang="en-US" sz="1900">
                <a:solidFill>
                  <a:srgbClr val="070707"/>
                </a:solidFill>
                <a:highlight>
                  <a:srgbClr val="FFFFFF"/>
                </a:highlight>
              </a:rPr>
            </a:br>
            <a:r>
              <a:rPr lang="en-US" sz="1900">
                <a:solidFill>
                  <a:srgbClr val="070707"/>
                </a:solidFill>
                <a:highlight>
                  <a:srgbClr val="FFFFFF"/>
                </a:highlight>
              </a:rPr>
              <a:t>– It looks like the traffic light at the </a:t>
            </a:r>
            <a:r>
              <a:rPr lang="en-US" sz="1900" u="sng">
                <a:solidFill>
                  <a:srgbClr val="070707"/>
                </a:solidFill>
                <a:highlight>
                  <a:srgbClr val="FFFFFF"/>
                </a:highlight>
              </a:rPr>
              <a:t>intersection</a:t>
            </a:r>
            <a:r>
              <a:rPr lang="en-US" sz="1900">
                <a:solidFill>
                  <a:srgbClr val="070707"/>
                </a:solidFill>
                <a:highlight>
                  <a:srgbClr val="FFFFFF"/>
                </a:highlight>
              </a:rPr>
              <a:t> is malfunctioning and is not changing from stop to go.</a:t>
            </a:r>
            <a:endParaRPr sz="2500">
              <a:solidFill>
                <a:schemeClr val="dk1"/>
              </a:solidFill>
              <a:latin typeface="Times New Roman"/>
              <a:ea typeface="Times New Roman"/>
              <a:cs typeface="Times New Roman"/>
              <a:sym typeface="Times New Roman"/>
            </a:endParaRPr>
          </a:p>
        </p:txBody>
      </p:sp>
      <p:sp>
        <p:nvSpPr>
          <p:cNvPr id="138" name="Google Shape;138;p2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39" name="Google Shape;139;p23"/>
          <p:cNvPicPr preferRelativeResize="0"/>
          <p:nvPr/>
        </p:nvPicPr>
        <p:blipFill rotWithShape="1">
          <a:blip r:embed="rId3">
            <a:alphaModFix/>
          </a:blip>
          <a:srcRect t="27877" b="25428"/>
          <a:stretch/>
        </p:blipFill>
        <p:spPr>
          <a:xfrm>
            <a:off x="9678850" y="268963"/>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24"/>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146" name="Google Shape;146;p2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lt1"/>
              </a:solidFill>
              <a:latin typeface="Times New Roman"/>
              <a:ea typeface="Times New Roman"/>
              <a:cs typeface="Times New Roman"/>
              <a:sym typeface="Times New Roman"/>
            </a:endParaRPr>
          </a:p>
        </p:txBody>
      </p:sp>
      <p:sp>
        <p:nvSpPr>
          <p:cNvPr id="147" name="Google Shape;147;p24"/>
          <p:cNvSpPr txBox="1"/>
          <p:nvPr/>
        </p:nvSpPr>
        <p:spPr>
          <a:xfrm>
            <a:off x="617500" y="1835975"/>
            <a:ext cx="10812600" cy="3853500"/>
          </a:xfrm>
          <a:prstGeom prst="rect">
            <a:avLst/>
          </a:prstGeom>
          <a:noFill/>
          <a:ln>
            <a:noFill/>
          </a:ln>
        </p:spPr>
        <p:txBody>
          <a:bodyPr spcFirstLastPara="1" wrap="square" lIns="91425" tIns="45700" rIns="91425" bIns="45700" anchor="t" anchorCtr="0">
            <a:spAutoFit/>
          </a:bodyPr>
          <a:lstStyle/>
          <a:p>
            <a:pPr marL="457200" lvl="0" indent="-361950" algn="l" rtl="0">
              <a:lnSpc>
                <a:spcPct val="115000"/>
              </a:lnSpc>
              <a:spcBef>
                <a:spcPts val="0"/>
              </a:spcBef>
              <a:spcAft>
                <a:spcPts val="0"/>
              </a:spcAft>
              <a:buClr>
                <a:srgbClr val="070707"/>
              </a:buClr>
              <a:buSzPts val="2100"/>
              <a:buChar char="●"/>
            </a:pPr>
            <a:r>
              <a:rPr lang="en-US" sz="2100" b="1">
                <a:solidFill>
                  <a:srgbClr val="070707"/>
                </a:solidFill>
                <a:highlight>
                  <a:srgbClr val="FFFFFF"/>
                </a:highlight>
              </a:rPr>
              <a:t>pal</a:t>
            </a:r>
            <a:r>
              <a:rPr lang="en-US" sz="2100">
                <a:solidFill>
                  <a:srgbClr val="070707"/>
                </a:solidFill>
                <a:highlight>
                  <a:srgbClr val="FFFFFF"/>
                </a:highlight>
              </a:rPr>
              <a:t> </a:t>
            </a:r>
            <a:r>
              <a:rPr lang="en-US" sz="2100" i="1">
                <a:solidFill>
                  <a:srgbClr val="070707"/>
                </a:solidFill>
                <a:highlight>
                  <a:srgbClr val="FFFFFF"/>
                </a:highlight>
              </a:rPr>
              <a:t>(noun)</a:t>
            </a:r>
            <a:r>
              <a:rPr lang="en-US" sz="2100">
                <a:solidFill>
                  <a:srgbClr val="070707"/>
                </a:solidFill>
                <a:highlight>
                  <a:srgbClr val="FFFFFF"/>
                </a:highlight>
              </a:rPr>
              <a:t>: a close friend</a:t>
            </a:r>
            <a:br>
              <a:rPr lang="en-US" sz="2100">
                <a:solidFill>
                  <a:srgbClr val="070707"/>
                </a:solidFill>
                <a:highlight>
                  <a:srgbClr val="FFFFFF"/>
                </a:highlight>
              </a:rPr>
            </a:br>
            <a:r>
              <a:rPr lang="en-US" sz="2100">
                <a:solidFill>
                  <a:srgbClr val="070707"/>
                </a:solidFill>
                <a:highlight>
                  <a:srgbClr val="FFFFFF"/>
                </a:highlight>
              </a:rPr>
              <a:t>– He went for a drive with some of his high school </a:t>
            </a:r>
            <a:r>
              <a:rPr lang="en-US" sz="2100" u="sng">
                <a:solidFill>
                  <a:srgbClr val="070707"/>
                </a:solidFill>
                <a:highlight>
                  <a:srgbClr val="FFFFFF"/>
                </a:highlight>
              </a:rPr>
              <a:t>pals</a:t>
            </a:r>
            <a:r>
              <a:rPr lang="en-US" sz="2100">
                <a:solidFill>
                  <a:srgbClr val="070707"/>
                </a:solidFill>
                <a:highlight>
                  <a:srgbClr val="FFFFFF"/>
                </a:highlight>
              </a:rPr>
              <a:t>.</a:t>
            </a:r>
            <a:endParaRPr sz="2100">
              <a:solidFill>
                <a:srgbClr val="070707"/>
              </a:solidFill>
              <a:highlight>
                <a:srgbClr val="FFFFFF"/>
              </a:highlight>
            </a:endParaRPr>
          </a:p>
          <a:p>
            <a:pPr marL="457200" lvl="0" indent="-361950" algn="l" rtl="0">
              <a:lnSpc>
                <a:spcPct val="115000"/>
              </a:lnSpc>
              <a:spcBef>
                <a:spcPts val="0"/>
              </a:spcBef>
              <a:spcAft>
                <a:spcPts val="0"/>
              </a:spcAft>
              <a:buClr>
                <a:srgbClr val="070707"/>
              </a:buClr>
              <a:buSzPts val="2100"/>
              <a:buChar char="●"/>
            </a:pPr>
            <a:r>
              <a:rPr lang="en-US" sz="2100" b="1">
                <a:solidFill>
                  <a:srgbClr val="070707"/>
                </a:solidFill>
                <a:highlight>
                  <a:srgbClr val="FFFFFF"/>
                </a:highlight>
              </a:rPr>
              <a:t>impound</a:t>
            </a:r>
            <a:r>
              <a:rPr lang="en-US" sz="2100">
                <a:solidFill>
                  <a:srgbClr val="070707"/>
                </a:solidFill>
                <a:highlight>
                  <a:srgbClr val="FFFFFF"/>
                </a:highlight>
              </a:rPr>
              <a:t> </a:t>
            </a:r>
            <a:r>
              <a:rPr lang="en-US" sz="2100" i="1">
                <a:solidFill>
                  <a:srgbClr val="070707"/>
                </a:solidFill>
                <a:highlight>
                  <a:srgbClr val="FFFFFF"/>
                </a:highlight>
              </a:rPr>
              <a:t>(verb)</a:t>
            </a:r>
            <a:r>
              <a:rPr lang="en-US" sz="2100">
                <a:solidFill>
                  <a:srgbClr val="070707"/>
                </a:solidFill>
                <a:highlight>
                  <a:srgbClr val="FFFFFF"/>
                </a:highlight>
              </a:rPr>
              <a:t>: to take or seize by legal authority</a:t>
            </a:r>
            <a:br>
              <a:rPr lang="en-US" sz="2100">
                <a:solidFill>
                  <a:srgbClr val="070707"/>
                </a:solidFill>
                <a:highlight>
                  <a:srgbClr val="FFFFFF"/>
                </a:highlight>
              </a:rPr>
            </a:br>
            <a:r>
              <a:rPr lang="en-US" sz="2100">
                <a:solidFill>
                  <a:srgbClr val="070707"/>
                </a:solidFill>
                <a:highlight>
                  <a:srgbClr val="FFFFFF"/>
                </a:highlight>
              </a:rPr>
              <a:t>– The police </a:t>
            </a:r>
            <a:r>
              <a:rPr lang="en-US" sz="2100" u="sng">
                <a:solidFill>
                  <a:srgbClr val="070707"/>
                </a:solidFill>
                <a:highlight>
                  <a:srgbClr val="FFFFFF"/>
                </a:highlight>
              </a:rPr>
              <a:t>impounded</a:t>
            </a:r>
            <a:r>
              <a:rPr lang="en-US" sz="2100">
                <a:solidFill>
                  <a:srgbClr val="070707"/>
                </a:solidFill>
                <a:highlight>
                  <a:srgbClr val="FFFFFF"/>
                </a:highlight>
              </a:rPr>
              <a:t> the man’s car because it was involved in a crime.</a:t>
            </a:r>
            <a:endParaRPr sz="2100">
              <a:solidFill>
                <a:srgbClr val="070707"/>
              </a:solidFill>
              <a:highlight>
                <a:srgbClr val="FFFFFF"/>
              </a:highlight>
            </a:endParaRPr>
          </a:p>
          <a:p>
            <a:pPr marL="457200" lvl="0" indent="-361950" algn="l" rtl="0">
              <a:lnSpc>
                <a:spcPct val="115000"/>
              </a:lnSpc>
              <a:spcBef>
                <a:spcPts val="0"/>
              </a:spcBef>
              <a:spcAft>
                <a:spcPts val="0"/>
              </a:spcAft>
              <a:buClr>
                <a:srgbClr val="070707"/>
              </a:buClr>
              <a:buSzPts val="2100"/>
              <a:buChar char="●"/>
            </a:pPr>
            <a:r>
              <a:rPr lang="en-US" sz="2100" b="1">
                <a:solidFill>
                  <a:srgbClr val="070707"/>
                </a:solidFill>
                <a:highlight>
                  <a:srgbClr val="FFFFFF"/>
                </a:highlight>
              </a:rPr>
              <a:t>infractions</a:t>
            </a:r>
            <a:r>
              <a:rPr lang="en-US" sz="2100">
                <a:solidFill>
                  <a:srgbClr val="070707"/>
                </a:solidFill>
                <a:highlight>
                  <a:srgbClr val="FFFFFF"/>
                </a:highlight>
              </a:rPr>
              <a:t> </a:t>
            </a:r>
            <a:r>
              <a:rPr lang="en-US" sz="2100" i="1">
                <a:solidFill>
                  <a:srgbClr val="070707"/>
                </a:solidFill>
                <a:highlight>
                  <a:srgbClr val="FFFFFF"/>
                </a:highlight>
              </a:rPr>
              <a:t>(noun)</a:t>
            </a:r>
            <a:r>
              <a:rPr lang="en-US" sz="2100">
                <a:solidFill>
                  <a:srgbClr val="070707"/>
                </a:solidFill>
                <a:highlight>
                  <a:srgbClr val="FFFFFF"/>
                </a:highlight>
              </a:rPr>
              <a:t>: minor crimes or violations against the law</a:t>
            </a:r>
            <a:br>
              <a:rPr lang="en-US" sz="2100">
                <a:solidFill>
                  <a:srgbClr val="070707"/>
                </a:solidFill>
                <a:highlight>
                  <a:srgbClr val="FFFFFF"/>
                </a:highlight>
              </a:rPr>
            </a:br>
            <a:r>
              <a:rPr lang="en-US" sz="2100">
                <a:solidFill>
                  <a:srgbClr val="070707"/>
                </a:solidFill>
                <a:highlight>
                  <a:srgbClr val="FFFFFF"/>
                </a:highlight>
              </a:rPr>
              <a:t>– Because the man had been involved in numerous </a:t>
            </a:r>
            <a:r>
              <a:rPr lang="en-US" sz="2100" u="sng">
                <a:solidFill>
                  <a:srgbClr val="070707"/>
                </a:solidFill>
                <a:highlight>
                  <a:srgbClr val="FFFFFF"/>
                </a:highlight>
              </a:rPr>
              <a:t>infractions</a:t>
            </a:r>
            <a:r>
              <a:rPr lang="en-US" sz="2100">
                <a:solidFill>
                  <a:srgbClr val="070707"/>
                </a:solidFill>
                <a:highlight>
                  <a:srgbClr val="FFFFFF"/>
                </a:highlight>
              </a:rPr>
              <a:t> with the law, his license was suspended for an entire year .</a:t>
            </a:r>
            <a:endParaRPr sz="2100">
              <a:solidFill>
                <a:srgbClr val="070707"/>
              </a:solidFill>
              <a:highlight>
                <a:srgbClr val="FFFFFF"/>
              </a:highlight>
            </a:endParaRPr>
          </a:p>
          <a:p>
            <a:pPr marL="457200" lvl="0" indent="-361950" algn="l" rtl="0">
              <a:lnSpc>
                <a:spcPct val="115000"/>
              </a:lnSpc>
              <a:spcBef>
                <a:spcPts val="0"/>
              </a:spcBef>
              <a:spcAft>
                <a:spcPts val="0"/>
              </a:spcAft>
              <a:buClr>
                <a:srgbClr val="070707"/>
              </a:buClr>
              <a:buSzPts val="2100"/>
              <a:buChar char="●"/>
            </a:pPr>
            <a:r>
              <a:rPr lang="en-US" sz="2100" b="1">
                <a:solidFill>
                  <a:srgbClr val="070707"/>
                </a:solidFill>
                <a:highlight>
                  <a:srgbClr val="FFFFFF"/>
                </a:highlight>
              </a:rPr>
              <a:t>fine</a:t>
            </a:r>
            <a:r>
              <a:rPr lang="en-US" sz="2100">
                <a:solidFill>
                  <a:srgbClr val="070707"/>
                </a:solidFill>
                <a:highlight>
                  <a:srgbClr val="FFFFFF"/>
                </a:highlight>
              </a:rPr>
              <a:t> </a:t>
            </a:r>
            <a:r>
              <a:rPr lang="en-US" sz="2100" i="1">
                <a:solidFill>
                  <a:srgbClr val="070707"/>
                </a:solidFill>
                <a:highlight>
                  <a:srgbClr val="FFFFFF"/>
                </a:highlight>
              </a:rPr>
              <a:t>(noun)</a:t>
            </a:r>
            <a:r>
              <a:rPr lang="en-US" sz="2100">
                <a:solidFill>
                  <a:srgbClr val="070707"/>
                </a:solidFill>
                <a:highlight>
                  <a:srgbClr val="FFFFFF"/>
                </a:highlight>
              </a:rPr>
              <a:t>: money that is paid as a penalty</a:t>
            </a:r>
            <a:br>
              <a:rPr lang="en-US" sz="2100">
                <a:solidFill>
                  <a:srgbClr val="070707"/>
                </a:solidFill>
                <a:highlight>
                  <a:srgbClr val="FFFFFF"/>
                </a:highlight>
              </a:rPr>
            </a:br>
            <a:r>
              <a:rPr lang="en-US" sz="2100">
                <a:solidFill>
                  <a:srgbClr val="070707"/>
                </a:solidFill>
                <a:highlight>
                  <a:srgbClr val="FFFFFF"/>
                </a:highlight>
              </a:rPr>
              <a:t>– She had to pay a one hundred dollar traffic </a:t>
            </a:r>
            <a:r>
              <a:rPr lang="en-US" sz="2100" u="sng">
                <a:solidFill>
                  <a:srgbClr val="070707"/>
                </a:solidFill>
                <a:highlight>
                  <a:srgbClr val="FFFFFF"/>
                </a:highlight>
              </a:rPr>
              <a:t>fine</a:t>
            </a:r>
            <a:r>
              <a:rPr lang="en-US" sz="2100">
                <a:solidFill>
                  <a:srgbClr val="070707"/>
                </a:solidFill>
                <a:highlight>
                  <a:srgbClr val="FFFFFF"/>
                </a:highlight>
              </a:rPr>
              <a:t> for running a red light.</a:t>
            </a:r>
            <a:endParaRPr sz="2100">
              <a:solidFill>
                <a:srgbClr val="070707"/>
              </a:solidFill>
              <a:highlight>
                <a:srgbClr val="FFFFFF"/>
              </a:highlight>
            </a:endParaRPr>
          </a:p>
          <a:p>
            <a:pPr marL="0" marR="0" lvl="0" indent="0" algn="l" rtl="0">
              <a:spcBef>
                <a:spcPts val="0"/>
              </a:spcBef>
              <a:spcAft>
                <a:spcPts val="0"/>
              </a:spcAft>
              <a:buNone/>
            </a:pPr>
            <a:endParaRPr sz="2700">
              <a:solidFill>
                <a:schemeClr val="dk1"/>
              </a:solidFill>
              <a:latin typeface="Times New Roman"/>
              <a:ea typeface="Times New Roman"/>
              <a:cs typeface="Times New Roman"/>
              <a:sym typeface="Times New Roman"/>
            </a:endParaRPr>
          </a:p>
        </p:txBody>
      </p:sp>
      <p:sp>
        <p:nvSpPr>
          <p:cNvPr id="148" name="Google Shape;148;p2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49" name="Google Shape;149;p24"/>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5"/>
          <p:cNvSpPr/>
          <p:nvPr/>
        </p:nvSpPr>
        <p:spPr>
          <a:xfrm>
            <a:off x="617275" y="1499175"/>
            <a:ext cx="10812600" cy="4556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5" name="Google Shape;155;p25"/>
          <p:cNvSpPr txBox="1"/>
          <p:nvPr/>
        </p:nvSpPr>
        <p:spPr>
          <a:xfrm>
            <a:off x="725775" y="1019075"/>
            <a:ext cx="8780100" cy="4464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300" b="1">
                <a:solidFill>
                  <a:srgbClr val="FF0000"/>
                </a:solidFill>
              </a:rPr>
              <a:t>Listen to the recording and answer the questions.</a:t>
            </a:r>
            <a:endParaRPr/>
          </a:p>
        </p:txBody>
      </p:sp>
      <p:sp>
        <p:nvSpPr>
          <p:cNvPr id="156" name="Google Shape;156;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lt1"/>
              </a:solidFill>
              <a:latin typeface="Times New Roman"/>
              <a:ea typeface="Times New Roman"/>
              <a:cs typeface="Times New Roman"/>
              <a:sym typeface="Times New Roman"/>
            </a:endParaRPr>
          </a:p>
        </p:txBody>
      </p:sp>
      <p:sp>
        <p:nvSpPr>
          <p:cNvPr id="157" name="Google Shape;157;p25"/>
          <p:cNvSpPr txBox="1"/>
          <p:nvPr/>
        </p:nvSpPr>
        <p:spPr>
          <a:xfrm>
            <a:off x="617500" y="1499175"/>
            <a:ext cx="10812600" cy="451110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700" u="sng">
                <a:solidFill>
                  <a:schemeClr val="hlink"/>
                </a:solidFill>
                <a:latin typeface="Times New Roman"/>
                <a:ea typeface="Times New Roman"/>
                <a:cs typeface="Times New Roman"/>
                <a:sym typeface="Times New Roman"/>
                <a:hlinkClick r:id="rId3"/>
              </a:rPr>
              <a:t>https://www.esl-lab.com/intermediate/traffic-ticket/</a:t>
            </a:r>
            <a:r>
              <a:rPr lang="en-US" sz="2700">
                <a:solidFill>
                  <a:schemeClr val="dk1"/>
                </a:solidFill>
                <a:latin typeface="Times New Roman"/>
                <a:ea typeface="Times New Roman"/>
                <a:cs typeface="Times New Roman"/>
                <a:sym typeface="Times New Roman"/>
              </a:rPr>
              <a:t> </a:t>
            </a:r>
            <a:endParaRPr sz="2700">
              <a:solidFill>
                <a:schemeClr val="dk1"/>
              </a:solidFill>
              <a:latin typeface="Times New Roman"/>
              <a:ea typeface="Times New Roman"/>
              <a:cs typeface="Times New Roman"/>
              <a:sym typeface="Times New Roman"/>
            </a:endParaRPr>
          </a:p>
          <a:p>
            <a:pPr marL="190500" marR="190500" lvl="0" indent="0" algn="l" rtl="0">
              <a:lnSpc>
                <a:spcPct val="150000"/>
              </a:lnSpc>
              <a:spcBef>
                <a:spcPts val="0"/>
              </a:spcBef>
              <a:spcAft>
                <a:spcPts val="0"/>
              </a:spcAft>
              <a:buClr>
                <a:schemeClr val="dk1"/>
              </a:buClr>
              <a:buSzPts val="1100"/>
              <a:buFont typeface="Arial"/>
              <a:buNone/>
            </a:pPr>
            <a:r>
              <a:rPr lang="en-US" sz="2200" b="1">
                <a:solidFill>
                  <a:schemeClr val="dk1"/>
                </a:solidFill>
                <a:highlight>
                  <a:srgbClr val="FFFFFF"/>
                </a:highlight>
                <a:latin typeface="Times New Roman"/>
                <a:ea typeface="Times New Roman"/>
                <a:cs typeface="Times New Roman"/>
                <a:sym typeface="Times New Roman"/>
              </a:rPr>
              <a:t>1- The man broke the law when he ____________</a:t>
            </a:r>
            <a:endParaRPr sz="2200" b="1">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exceeded the speed limit</a:t>
            </a:r>
            <a:endParaRPr sz="22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parked illegally near the school</a:t>
            </a:r>
            <a:endParaRPr sz="22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200000"/>
              </a:lnSpc>
              <a:spcBef>
                <a:spcPts val="0"/>
              </a:spcBef>
              <a:spcAft>
                <a:spcPts val="0"/>
              </a:spcAft>
              <a:buSzPts val="1100"/>
              <a:buNone/>
            </a:pPr>
            <a:r>
              <a:rPr lang="en-US" sz="2200">
                <a:solidFill>
                  <a:schemeClr val="dk1"/>
                </a:solidFill>
                <a:highlight>
                  <a:srgbClr val="FFFFFF"/>
                </a:highlight>
                <a:latin typeface="Times New Roman"/>
                <a:ea typeface="Times New Roman"/>
                <a:cs typeface="Times New Roman"/>
                <a:sym typeface="Times New Roman"/>
              </a:rPr>
              <a:t>didn't yield to children crossing the road</a:t>
            </a:r>
            <a:endParaRPr sz="2200">
              <a:solidFill>
                <a:schemeClr val="dk1"/>
              </a:solidFill>
              <a:highlight>
                <a:srgbClr val="FFFFFF"/>
              </a:highlight>
              <a:latin typeface="Times New Roman"/>
              <a:ea typeface="Times New Roman"/>
              <a:cs typeface="Times New Roman"/>
              <a:sym typeface="Times New Roman"/>
            </a:endParaRPr>
          </a:p>
          <a:p>
            <a:pPr marL="190500" marR="190500" lvl="0" indent="0" algn="l" rtl="0">
              <a:lnSpc>
                <a:spcPct val="150000"/>
              </a:lnSpc>
              <a:spcBef>
                <a:spcPts val="0"/>
              </a:spcBef>
              <a:spcAft>
                <a:spcPts val="0"/>
              </a:spcAft>
              <a:buClr>
                <a:schemeClr val="dk1"/>
              </a:buClr>
              <a:buSzPts val="1100"/>
              <a:buFont typeface="Arial"/>
              <a:buNone/>
            </a:pPr>
            <a:r>
              <a:rPr lang="en-US" sz="2200" b="1">
                <a:solidFill>
                  <a:schemeClr val="dk1"/>
                </a:solidFill>
                <a:highlight>
                  <a:srgbClr val="FFFFFF"/>
                </a:highlight>
                <a:latin typeface="Times New Roman"/>
                <a:ea typeface="Times New Roman"/>
                <a:cs typeface="Times New Roman"/>
                <a:sym typeface="Times New Roman"/>
              </a:rPr>
              <a:t>2- What happened at the intersection?</a:t>
            </a:r>
            <a:endParaRPr sz="2200" b="1">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The driver failed to yield to other drivers.</a:t>
            </a:r>
            <a:endParaRPr sz="22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The driver didn't use his turn signals.</a:t>
            </a:r>
            <a:endParaRPr sz="22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The driver didn't come to a complete stop.</a:t>
            </a:r>
            <a:endParaRPr sz="2200">
              <a:solidFill>
                <a:schemeClr val="dk1"/>
              </a:solidFill>
              <a:highlight>
                <a:srgbClr val="FFFFFF"/>
              </a:highlight>
              <a:latin typeface="Times New Roman"/>
              <a:ea typeface="Times New Roman"/>
              <a:cs typeface="Times New Roman"/>
              <a:sym typeface="Times New Roman"/>
            </a:endParaRPr>
          </a:p>
          <a:p>
            <a:pPr marL="0" marR="0" lvl="0" indent="0" algn="l" rtl="0">
              <a:spcBef>
                <a:spcPts val="0"/>
              </a:spcBef>
              <a:spcAft>
                <a:spcPts val="0"/>
              </a:spcAft>
              <a:buNone/>
            </a:pPr>
            <a:endParaRPr sz="1600">
              <a:solidFill>
                <a:schemeClr val="dk1"/>
              </a:solidFill>
              <a:latin typeface="Times New Roman"/>
              <a:ea typeface="Times New Roman"/>
              <a:cs typeface="Times New Roman"/>
              <a:sym typeface="Times New Roman"/>
            </a:endParaRPr>
          </a:p>
        </p:txBody>
      </p:sp>
      <p:sp>
        <p:nvSpPr>
          <p:cNvPr id="158" name="Google Shape;158;p2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59" name="Google Shape;159;p25"/>
          <p:cNvPicPr preferRelativeResize="0"/>
          <p:nvPr/>
        </p:nvPicPr>
        <p:blipFill rotWithShape="1">
          <a:blip r:embed="rId4">
            <a:alphaModFix/>
          </a:blip>
          <a:srcRect t="27876" b="25429"/>
          <a:stretch/>
        </p:blipFill>
        <p:spPr>
          <a:xfrm>
            <a:off x="9678850" y="268963"/>
            <a:ext cx="2305141" cy="1076343"/>
          </a:xfrm>
          <a:prstGeom prst="rect">
            <a:avLst/>
          </a:prstGeom>
          <a:noFill/>
          <a:ln>
            <a:noFill/>
          </a:ln>
        </p:spPr>
      </p:pic>
      <p:cxnSp>
        <p:nvCxnSpPr>
          <p:cNvPr id="160" name="Google Shape;160;p25"/>
          <p:cNvCxnSpPr/>
          <p:nvPr/>
        </p:nvCxnSpPr>
        <p:spPr>
          <a:xfrm rot="10800000" flipH="1">
            <a:off x="1017925" y="3020050"/>
            <a:ext cx="2906100" cy="15300"/>
          </a:xfrm>
          <a:prstGeom prst="straightConnector1">
            <a:avLst/>
          </a:prstGeom>
          <a:noFill/>
          <a:ln w="28575" cap="flat" cmpd="sng">
            <a:solidFill>
              <a:srgbClr val="0000FF"/>
            </a:solidFill>
            <a:prstDash val="solid"/>
            <a:round/>
            <a:headEnd type="none" w="med" len="med"/>
            <a:tailEnd type="none" w="med" len="med"/>
          </a:ln>
        </p:spPr>
      </p:cxnSp>
      <p:cxnSp>
        <p:nvCxnSpPr>
          <p:cNvPr id="161" name="Google Shape;161;p25"/>
          <p:cNvCxnSpPr/>
          <p:nvPr/>
        </p:nvCxnSpPr>
        <p:spPr>
          <a:xfrm rot="10800000" flipH="1">
            <a:off x="1153150" y="5680200"/>
            <a:ext cx="4431600" cy="44700"/>
          </a:xfrm>
          <a:prstGeom prst="straightConnector1">
            <a:avLst/>
          </a:prstGeom>
          <a:noFill/>
          <a:ln w="28575" cap="flat" cmpd="sng">
            <a:solidFill>
              <a:srgbClr val="0000FF"/>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7" name="Google Shape;167;p26"/>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168" name="Google Shape;168;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lt1"/>
              </a:solidFill>
              <a:latin typeface="Times New Roman"/>
              <a:ea typeface="Times New Roman"/>
              <a:cs typeface="Times New Roman"/>
              <a:sym typeface="Times New Roman"/>
            </a:endParaRPr>
          </a:p>
        </p:txBody>
      </p:sp>
      <p:sp>
        <p:nvSpPr>
          <p:cNvPr id="169" name="Google Shape;169;p26"/>
          <p:cNvSpPr txBox="1"/>
          <p:nvPr/>
        </p:nvSpPr>
        <p:spPr>
          <a:xfrm>
            <a:off x="617500" y="1835975"/>
            <a:ext cx="10812600" cy="4456200"/>
          </a:xfrm>
          <a:prstGeom prst="rect">
            <a:avLst/>
          </a:prstGeom>
          <a:noFill/>
          <a:ln>
            <a:noFill/>
          </a:ln>
        </p:spPr>
        <p:txBody>
          <a:bodyPr spcFirstLastPara="1" wrap="square" lIns="91425" tIns="45700" rIns="91425" bIns="45700" anchor="t" anchorCtr="0">
            <a:spAutoFit/>
          </a:bodyPr>
          <a:lstStyle/>
          <a:p>
            <a:pPr marL="190500" marR="190500" lvl="0" indent="0" algn="l" rtl="0">
              <a:lnSpc>
                <a:spcPct val="150000"/>
              </a:lnSpc>
              <a:spcBef>
                <a:spcPts val="0"/>
              </a:spcBef>
              <a:spcAft>
                <a:spcPts val="0"/>
              </a:spcAft>
              <a:buSzPts val="1100"/>
              <a:buNone/>
            </a:pPr>
            <a:r>
              <a:rPr lang="en-US" sz="2100" b="1">
                <a:solidFill>
                  <a:schemeClr val="dk1"/>
                </a:solidFill>
                <a:highlight>
                  <a:srgbClr val="FFFFFF"/>
                </a:highlight>
                <a:latin typeface="Times New Roman"/>
                <a:ea typeface="Times New Roman"/>
                <a:cs typeface="Times New Roman"/>
                <a:sym typeface="Times New Roman"/>
              </a:rPr>
              <a:t>3- What does the police officer tell the man about his driver's license?</a:t>
            </a:r>
            <a:endParaRPr sz="2100" b="1">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50000"/>
              </a:lnSpc>
              <a:spcBef>
                <a:spcPts val="0"/>
              </a:spcBef>
              <a:spcAft>
                <a:spcPts val="0"/>
              </a:spcAft>
              <a:buSzPts val="1100"/>
              <a:buNone/>
            </a:pPr>
            <a:r>
              <a:rPr lang="en-US" sz="2100">
                <a:solidFill>
                  <a:schemeClr val="dk1"/>
                </a:solidFill>
                <a:highlight>
                  <a:srgbClr val="FFFFFF"/>
                </a:highlight>
                <a:latin typeface="Times New Roman"/>
                <a:ea typeface="Times New Roman"/>
                <a:cs typeface="Times New Roman"/>
                <a:sym typeface="Times New Roman"/>
              </a:rPr>
              <a:t>The driver is using someone else's license.</a:t>
            </a:r>
            <a:endParaRPr sz="21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50000"/>
              </a:lnSpc>
              <a:spcBef>
                <a:spcPts val="0"/>
              </a:spcBef>
              <a:spcAft>
                <a:spcPts val="0"/>
              </a:spcAft>
              <a:buSzPts val="1100"/>
              <a:buNone/>
            </a:pPr>
            <a:r>
              <a:rPr lang="en-US" sz="2100">
                <a:solidFill>
                  <a:schemeClr val="dk1"/>
                </a:solidFill>
                <a:highlight>
                  <a:srgbClr val="FFFFFF"/>
                </a:highlight>
                <a:latin typeface="Times New Roman"/>
                <a:ea typeface="Times New Roman"/>
                <a:cs typeface="Times New Roman"/>
                <a:sym typeface="Times New Roman"/>
              </a:rPr>
              <a:t>The license is only good for 6 more months.</a:t>
            </a:r>
            <a:endParaRPr sz="21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200000"/>
              </a:lnSpc>
              <a:spcBef>
                <a:spcPts val="0"/>
              </a:spcBef>
              <a:spcAft>
                <a:spcPts val="0"/>
              </a:spcAft>
              <a:buSzPts val="1100"/>
              <a:buNone/>
            </a:pPr>
            <a:r>
              <a:rPr lang="en-US" sz="2100">
                <a:solidFill>
                  <a:schemeClr val="dk1"/>
                </a:solidFill>
                <a:highlight>
                  <a:srgbClr val="FFFFFF"/>
                </a:highlight>
                <a:latin typeface="Times New Roman"/>
                <a:ea typeface="Times New Roman"/>
                <a:cs typeface="Times New Roman"/>
                <a:sym typeface="Times New Roman"/>
              </a:rPr>
              <a:t>The license is no longer valid.</a:t>
            </a:r>
            <a:endParaRPr sz="2100">
              <a:solidFill>
                <a:schemeClr val="dk1"/>
              </a:solidFill>
              <a:highlight>
                <a:srgbClr val="FFFFFF"/>
              </a:highlight>
              <a:latin typeface="Times New Roman"/>
              <a:ea typeface="Times New Roman"/>
              <a:cs typeface="Times New Roman"/>
              <a:sym typeface="Times New Roman"/>
            </a:endParaRPr>
          </a:p>
          <a:p>
            <a:pPr marL="190500" marR="190500" lvl="0" indent="0" algn="l" rtl="0">
              <a:lnSpc>
                <a:spcPct val="150000"/>
              </a:lnSpc>
              <a:spcBef>
                <a:spcPts val="0"/>
              </a:spcBef>
              <a:spcAft>
                <a:spcPts val="0"/>
              </a:spcAft>
              <a:buSzPts val="1100"/>
              <a:buNone/>
            </a:pPr>
            <a:r>
              <a:rPr lang="en-US" sz="2100" b="1">
                <a:solidFill>
                  <a:schemeClr val="dk1"/>
                </a:solidFill>
                <a:highlight>
                  <a:srgbClr val="FFFFFF"/>
                </a:highlight>
                <a:latin typeface="Times New Roman"/>
                <a:ea typeface="Times New Roman"/>
                <a:cs typeface="Times New Roman"/>
                <a:sym typeface="Times New Roman"/>
              </a:rPr>
              <a:t>4- The driver asks about the officer's name because he __________.</a:t>
            </a:r>
            <a:endParaRPr sz="2100" b="1">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50000"/>
              </a:lnSpc>
              <a:spcBef>
                <a:spcPts val="0"/>
              </a:spcBef>
              <a:spcAft>
                <a:spcPts val="0"/>
              </a:spcAft>
              <a:buSzPts val="1100"/>
              <a:buNone/>
            </a:pPr>
            <a:r>
              <a:rPr lang="en-US" sz="2100">
                <a:solidFill>
                  <a:schemeClr val="dk1"/>
                </a:solidFill>
                <a:highlight>
                  <a:srgbClr val="FFFFFF"/>
                </a:highlight>
                <a:latin typeface="Times New Roman"/>
                <a:ea typeface="Times New Roman"/>
                <a:cs typeface="Times New Roman"/>
                <a:sym typeface="Times New Roman"/>
              </a:rPr>
              <a:t>plans to report the officer to his superiors</a:t>
            </a:r>
            <a:endParaRPr sz="21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50000"/>
              </a:lnSpc>
              <a:spcBef>
                <a:spcPts val="0"/>
              </a:spcBef>
              <a:spcAft>
                <a:spcPts val="0"/>
              </a:spcAft>
              <a:buSzPts val="1100"/>
              <a:buNone/>
            </a:pPr>
            <a:r>
              <a:rPr lang="en-US" sz="2100">
                <a:solidFill>
                  <a:schemeClr val="dk1"/>
                </a:solidFill>
                <a:highlight>
                  <a:srgbClr val="FFFFFF"/>
                </a:highlight>
                <a:latin typeface="Times New Roman"/>
                <a:ea typeface="Times New Roman"/>
                <a:cs typeface="Times New Roman"/>
                <a:sym typeface="Times New Roman"/>
              </a:rPr>
              <a:t>tells the officer that they could have met before</a:t>
            </a:r>
            <a:endParaRPr sz="2100">
              <a:solidFill>
                <a:schemeClr val="dk1"/>
              </a:solidFill>
              <a:highlight>
                <a:srgbClr val="FFFFFF"/>
              </a:highlight>
              <a:latin typeface="Times New Roman"/>
              <a:ea typeface="Times New Roman"/>
              <a:cs typeface="Times New Roman"/>
              <a:sym typeface="Times New Roman"/>
            </a:endParaRPr>
          </a:p>
          <a:p>
            <a:pPr marL="304800" marR="304800" lvl="0" indent="0" algn="l" rtl="0">
              <a:lnSpc>
                <a:spcPct val="150000"/>
              </a:lnSpc>
              <a:spcBef>
                <a:spcPts val="0"/>
              </a:spcBef>
              <a:spcAft>
                <a:spcPts val="0"/>
              </a:spcAft>
              <a:buSzPts val="1100"/>
              <a:buNone/>
            </a:pPr>
            <a:r>
              <a:rPr lang="en-US" sz="2100">
                <a:solidFill>
                  <a:schemeClr val="dk1"/>
                </a:solidFill>
                <a:highlight>
                  <a:srgbClr val="FFFFFF"/>
                </a:highlight>
                <a:latin typeface="Times New Roman"/>
                <a:ea typeface="Times New Roman"/>
                <a:cs typeface="Times New Roman"/>
                <a:sym typeface="Times New Roman"/>
              </a:rPr>
              <a:t>suggests that the officer could let him go</a:t>
            </a:r>
            <a:endParaRPr sz="2100">
              <a:solidFill>
                <a:schemeClr val="dk1"/>
              </a:solidFill>
              <a:highlight>
                <a:srgbClr val="FFFFFF"/>
              </a:highlight>
              <a:latin typeface="Times New Roman"/>
              <a:ea typeface="Times New Roman"/>
              <a:cs typeface="Times New Roman"/>
              <a:sym typeface="Times New Roman"/>
            </a:endParaRPr>
          </a:p>
          <a:p>
            <a:pPr marL="0" marR="0" lvl="0" indent="0" algn="l" rtl="0">
              <a:lnSpc>
                <a:spcPct val="150000"/>
              </a:lnSpc>
              <a:spcBef>
                <a:spcPts val="0"/>
              </a:spcBef>
              <a:spcAft>
                <a:spcPts val="0"/>
              </a:spcAft>
              <a:buNone/>
            </a:pPr>
            <a:endParaRPr sz="2100">
              <a:solidFill>
                <a:schemeClr val="dk1"/>
              </a:solidFill>
              <a:latin typeface="Times New Roman"/>
              <a:ea typeface="Times New Roman"/>
              <a:cs typeface="Times New Roman"/>
              <a:sym typeface="Times New Roman"/>
            </a:endParaRPr>
          </a:p>
        </p:txBody>
      </p:sp>
      <p:sp>
        <p:nvSpPr>
          <p:cNvPr id="170" name="Google Shape;170;p2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71" name="Google Shape;171;p26"/>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cxnSp>
        <p:nvCxnSpPr>
          <p:cNvPr id="172" name="Google Shape;172;p26"/>
          <p:cNvCxnSpPr/>
          <p:nvPr/>
        </p:nvCxnSpPr>
        <p:spPr>
          <a:xfrm>
            <a:off x="1048675" y="3681175"/>
            <a:ext cx="3090600" cy="0"/>
          </a:xfrm>
          <a:prstGeom prst="straightConnector1">
            <a:avLst/>
          </a:prstGeom>
          <a:noFill/>
          <a:ln w="28575" cap="flat" cmpd="sng">
            <a:solidFill>
              <a:srgbClr val="0000FF"/>
            </a:solidFill>
            <a:prstDash val="solid"/>
            <a:round/>
            <a:headEnd type="none" w="med" len="med"/>
            <a:tailEnd type="none" w="med" len="med"/>
          </a:ln>
        </p:spPr>
      </p:cxnSp>
      <p:cxnSp>
        <p:nvCxnSpPr>
          <p:cNvPr id="173" name="Google Shape;173;p26"/>
          <p:cNvCxnSpPr/>
          <p:nvPr/>
        </p:nvCxnSpPr>
        <p:spPr>
          <a:xfrm rot="10800000" flipH="1">
            <a:off x="1048675" y="5757000"/>
            <a:ext cx="4320900" cy="29400"/>
          </a:xfrm>
          <a:prstGeom prst="straightConnector1">
            <a:avLst/>
          </a:prstGeom>
          <a:noFill/>
          <a:ln w="28575" cap="flat" cmpd="sng">
            <a:solidFill>
              <a:srgbClr val="0000FF"/>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9" name="Google Shape;179;p27"/>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180" name="Google Shape;180;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lt1"/>
              </a:solidFill>
              <a:latin typeface="Times New Roman"/>
              <a:ea typeface="Times New Roman"/>
              <a:cs typeface="Times New Roman"/>
              <a:sym typeface="Times New Roman"/>
            </a:endParaRPr>
          </a:p>
        </p:txBody>
      </p:sp>
      <p:sp>
        <p:nvSpPr>
          <p:cNvPr id="181" name="Google Shape;181;p27"/>
          <p:cNvSpPr txBox="1"/>
          <p:nvPr/>
        </p:nvSpPr>
        <p:spPr>
          <a:xfrm>
            <a:off x="617500" y="1835975"/>
            <a:ext cx="10812600" cy="24474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Clr>
                <a:schemeClr val="dk1"/>
              </a:buClr>
              <a:buSzPts val="1100"/>
              <a:buFont typeface="Arial"/>
              <a:buNone/>
            </a:pPr>
            <a:r>
              <a:rPr lang="en-US" sz="2100" b="1">
                <a:solidFill>
                  <a:schemeClr val="dk1"/>
                </a:solidFill>
                <a:highlight>
                  <a:srgbClr val="FFFFFF"/>
                </a:highlight>
                <a:latin typeface="Times New Roman"/>
                <a:ea typeface="Times New Roman"/>
                <a:cs typeface="Times New Roman"/>
                <a:sym typeface="Times New Roman"/>
              </a:rPr>
              <a:t>5- What happens at the end of the conversation?</a:t>
            </a:r>
            <a:endParaRPr sz="2100" b="1">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The officer arrests the driver.</a:t>
            </a:r>
            <a:endParaRPr sz="21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The driver is taken to court.</a:t>
            </a:r>
            <a:endParaRPr sz="2100">
              <a:solidFill>
                <a:schemeClr val="dk1"/>
              </a:solidFill>
              <a:highlight>
                <a:srgbClr val="FFFFFF"/>
              </a:highlight>
              <a:latin typeface="Times New Roman"/>
              <a:ea typeface="Times New Roman"/>
              <a:cs typeface="Times New Roman"/>
              <a:sym typeface="Times New Roman"/>
            </a:endParaRPr>
          </a:p>
          <a:p>
            <a:pPr marL="114300" marR="114300" lvl="0" indent="0" algn="l" rtl="0">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The driver gets a ticket.</a:t>
            </a:r>
            <a:endParaRPr sz="2100">
              <a:solidFill>
                <a:schemeClr val="dk1"/>
              </a:solidFill>
              <a:highlight>
                <a:srgbClr val="FFFFFF"/>
              </a:highlight>
              <a:latin typeface="Times New Roman"/>
              <a:ea typeface="Times New Roman"/>
              <a:cs typeface="Times New Roman"/>
              <a:sym typeface="Times New Roman"/>
            </a:endParaRPr>
          </a:p>
          <a:p>
            <a:pPr marL="0" marR="0" lvl="0" indent="0" algn="l" rtl="0">
              <a:spcBef>
                <a:spcPts val="0"/>
              </a:spcBef>
              <a:spcAft>
                <a:spcPts val="0"/>
              </a:spcAft>
              <a:buNone/>
            </a:pPr>
            <a:endParaRPr sz="2700">
              <a:solidFill>
                <a:schemeClr val="dk1"/>
              </a:solidFill>
              <a:latin typeface="Times New Roman"/>
              <a:ea typeface="Times New Roman"/>
              <a:cs typeface="Times New Roman"/>
              <a:sym typeface="Times New Roman"/>
            </a:endParaRPr>
          </a:p>
        </p:txBody>
      </p:sp>
      <p:sp>
        <p:nvSpPr>
          <p:cNvPr id="182" name="Google Shape;182;p2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83" name="Google Shape;183;p27"/>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cxnSp>
        <p:nvCxnSpPr>
          <p:cNvPr id="184" name="Google Shape;184;p27"/>
          <p:cNvCxnSpPr/>
          <p:nvPr/>
        </p:nvCxnSpPr>
        <p:spPr>
          <a:xfrm rot="10800000" flipH="1">
            <a:off x="695000" y="3681250"/>
            <a:ext cx="2906100" cy="15300"/>
          </a:xfrm>
          <a:prstGeom prst="straightConnector1">
            <a:avLst/>
          </a:prstGeom>
          <a:noFill/>
          <a:ln w="28575" cap="flat" cmpd="sng">
            <a:solidFill>
              <a:srgbClr val="0000FF"/>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0" name="Google Shape;190;p28"/>
          <p:cNvSpPr txBox="1"/>
          <p:nvPr/>
        </p:nvSpPr>
        <p:spPr>
          <a:xfrm>
            <a:off x="883225" y="1068369"/>
            <a:ext cx="3902100" cy="461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rPr>
              <a:t>Listening Script</a:t>
            </a:r>
            <a:endParaRPr sz="2400" b="1">
              <a:solidFill>
                <a:srgbClr val="FF0000"/>
              </a:solidFill>
            </a:endParaRPr>
          </a:p>
        </p:txBody>
      </p:sp>
      <p:sp>
        <p:nvSpPr>
          <p:cNvPr id="191" name="Google Shape;19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lt1"/>
              </a:solidFill>
              <a:latin typeface="Times New Roman"/>
              <a:ea typeface="Times New Roman"/>
              <a:cs typeface="Times New Roman"/>
              <a:sym typeface="Times New Roman"/>
            </a:endParaRPr>
          </a:p>
        </p:txBody>
      </p:sp>
      <p:sp>
        <p:nvSpPr>
          <p:cNvPr id="192" name="Google Shape;192;p28"/>
          <p:cNvSpPr txBox="1"/>
          <p:nvPr/>
        </p:nvSpPr>
        <p:spPr>
          <a:xfrm>
            <a:off x="617500" y="1835975"/>
            <a:ext cx="10812600" cy="4224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Okay. May I see your driver’s license please?</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What? Did I do anything wrong?</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License, please. And your car registration.</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Oh, yeah. It’s, uh, somewhere here in the </a:t>
            </a:r>
            <a:r>
              <a:rPr lang="en-US" sz="1800" b="1">
                <a:solidFill>
                  <a:srgbClr val="070707"/>
                </a:solidFill>
                <a:highlight>
                  <a:srgbClr val="FFFFFF"/>
                </a:highlight>
              </a:rPr>
              <a:t>glove compartment</a:t>
            </a:r>
            <a:r>
              <a:rPr lang="en-US" sz="1800">
                <a:solidFill>
                  <a:srgbClr val="070707"/>
                </a:solidFill>
                <a:highlight>
                  <a:srgbClr val="FFFFFF"/>
                </a:highlight>
              </a:rPr>
              <a:t>. Yeah, here it is.</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Sir, did you realize you were speeding in a school </a:t>
            </a:r>
            <a:r>
              <a:rPr lang="en-US" sz="1800" b="1">
                <a:solidFill>
                  <a:srgbClr val="070707"/>
                </a:solidFill>
                <a:highlight>
                  <a:srgbClr val="FFFFFF"/>
                </a:highlight>
              </a:rPr>
              <a:t>zone</a:t>
            </a:r>
            <a:r>
              <a:rPr lang="en-US" sz="1800">
                <a:solidFill>
                  <a:srgbClr val="070707"/>
                </a:solidFill>
                <a:highlight>
                  <a:srgbClr val="FFFFFF"/>
                </a:highlight>
              </a:rPr>
              <a:t>?</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What? No, I didn’t. That’s probably because my </a:t>
            </a:r>
            <a:r>
              <a:rPr lang="en-US" sz="1800" b="1">
                <a:solidFill>
                  <a:srgbClr val="070707"/>
                </a:solidFill>
                <a:highlight>
                  <a:srgbClr val="FFFFFF"/>
                </a:highlight>
              </a:rPr>
              <a:t>odometer</a:t>
            </a:r>
            <a:r>
              <a:rPr lang="en-US" sz="1800">
                <a:solidFill>
                  <a:srgbClr val="070707"/>
                </a:solidFill>
                <a:highlight>
                  <a:srgbClr val="FFFFFF"/>
                </a:highlight>
              </a:rPr>
              <a:t> is broken, I . . . I mean, </a:t>
            </a:r>
            <a:r>
              <a:rPr lang="en-US" sz="1800" b="1">
                <a:solidFill>
                  <a:srgbClr val="070707"/>
                </a:solidFill>
                <a:highlight>
                  <a:srgbClr val="FFFFFF"/>
                </a:highlight>
              </a:rPr>
              <a:t>malfunctioning</a:t>
            </a:r>
            <a:r>
              <a:rPr lang="en-US" sz="1800">
                <a:solidFill>
                  <a:srgbClr val="070707"/>
                </a:solidFill>
                <a:highlight>
                  <a:srgbClr val="FFFFFF"/>
                </a:highlight>
              </a:rPr>
              <a:t>.</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Yes, you were going 50 miles per hour in a 20 miles per hour zone. And [</a:t>
            </a:r>
            <a:r>
              <a:rPr lang="en-US" sz="1800" i="1">
                <a:solidFill>
                  <a:srgbClr val="070707"/>
                </a:solidFill>
                <a:highlight>
                  <a:srgbClr val="FFFFFF"/>
                </a:highlight>
              </a:rPr>
              <a:t>What?</a:t>
            </a:r>
            <a:r>
              <a:rPr lang="en-US" sz="1800">
                <a:solidFill>
                  <a:srgbClr val="070707"/>
                </a:solidFill>
                <a:highlight>
                  <a:srgbClr val="FFFFFF"/>
                </a:highlight>
              </a:rPr>
              <a:t>] AND, you failed to come to a complete stop at the </a:t>
            </a:r>
            <a:r>
              <a:rPr lang="en-US" sz="1800" b="1">
                <a:solidFill>
                  <a:srgbClr val="070707"/>
                </a:solidFill>
                <a:highlight>
                  <a:srgbClr val="FFFFFF"/>
                </a:highlight>
              </a:rPr>
              <a:t>intersection </a:t>
            </a:r>
            <a:r>
              <a:rPr lang="en-US" sz="1800">
                <a:solidFill>
                  <a:srgbClr val="070707"/>
                </a:solidFill>
                <a:highlight>
                  <a:srgbClr val="FFFFFF"/>
                </a:highlight>
              </a:rPr>
              <a:t>back there.</a:t>
            </a:r>
            <a:endParaRPr sz="1800">
              <a:solidFill>
                <a:srgbClr val="070707"/>
              </a:solidFill>
              <a:highlight>
                <a:srgbClr val="FFFFFF"/>
              </a:highlight>
            </a:endParaRPr>
          </a:p>
          <a:p>
            <a:pPr marL="0" lvl="0" indent="0" algn="l" rtl="0">
              <a:lnSpc>
                <a:spcPct val="115000"/>
              </a:lnSpc>
              <a:spcBef>
                <a:spcPts val="1100"/>
              </a:spcBef>
              <a:spcAft>
                <a:spcPts val="110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Rolling stops don’t count?</a:t>
            </a:r>
            <a:endParaRPr sz="1800">
              <a:solidFill>
                <a:srgbClr val="070707"/>
              </a:solidFill>
              <a:highlight>
                <a:srgbClr val="FFFFFF"/>
              </a:highlight>
            </a:endParaRPr>
          </a:p>
        </p:txBody>
      </p:sp>
      <p:sp>
        <p:nvSpPr>
          <p:cNvPr id="193" name="Google Shape;193;p2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194" name="Google Shape;194;p28"/>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0" name="Google Shape;200;p29"/>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201" name="Google Shape;201;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a:solidFill>
                <a:schemeClr val="lt1"/>
              </a:solidFill>
              <a:latin typeface="Times New Roman"/>
              <a:ea typeface="Times New Roman"/>
              <a:cs typeface="Times New Roman"/>
              <a:sym typeface="Times New Roman"/>
            </a:endParaRPr>
          </a:p>
        </p:txBody>
      </p:sp>
      <p:sp>
        <p:nvSpPr>
          <p:cNvPr id="202" name="Google Shape;202;p29"/>
          <p:cNvSpPr txBox="1"/>
          <p:nvPr/>
        </p:nvSpPr>
        <p:spPr>
          <a:xfrm>
            <a:off x="617500" y="1835975"/>
            <a:ext cx="10812600" cy="42612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And, one of your brake lights is out, [</a:t>
            </a:r>
            <a:r>
              <a:rPr lang="en-US" sz="1800" i="1">
                <a:solidFill>
                  <a:srgbClr val="070707"/>
                </a:solidFill>
                <a:highlight>
                  <a:srgbClr val="FFFFFF"/>
                </a:highlight>
              </a:rPr>
              <a:t>Huh?</a:t>
            </a:r>
            <a:r>
              <a:rPr lang="en-US" sz="1800">
                <a:solidFill>
                  <a:srgbClr val="070707"/>
                </a:solidFill>
                <a:highlight>
                  <a:srgbClr val="FFFFFF"/>
                </a:highlight>
              </a:rPr>
              <a:t>], and you’re not wearing a seat belt, AND your driver’s license expired six months ag o.</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And your name is . . . . Officer Smith? Hey, are you related to the Smiths in town? [</a:t>
            </a:r>
            <a:r>
              <a:rPr lang="en-US" sz="1800" i="1">
                <a:solidFill>
                  <a:srgbClr val="2D2E33"/>
                </a:solidFill>
                <a:highlight>
                  <a:srgbClr val="FFFFFF"/>
                </a:highlight>
              </a:rPr>
              <a:t>Well . . .</a:t>
            </a:r>
            <a:r>
              <a:rPr lang="en-US" sz="1800">
                <a:solidFill>
                  <a:srgbClr val="070707"/>
                </a:solidFill>
                <a:highlight>
                  <a:srgbClr val="FFFFFF"/>
                </a:highlight>
              </a:rPr>
              <a:t>] My wife’s cousin’s husband (I think his name is Fred) works for the police department here. Or was that the fire department. Anyway, I thought you might be good </a:t>
            </a:r>
            <a:r>
              <a:rPr lang="en-US" sz="1800" b="1">
                <a:solidFill>
                  <a:srgbClr val="070707"/>
                </a:solidFill>
                <a:highlight>
                  <a:srgbClr val="FFFFFF"/>
                </a:highlight>
              </a:rPr>
              <a:t>pals</a:t>
            </a:r>
            <a:r>
              <a:rPr lang="en-US" sz="1800">
                <a:solidFill>
                  <a:srgbClr val="070707"/>
                </a:solidFill>
                <a:highlight>
                  <a:srgbClr val="FFFFFF"/>
                </a:highlight>
              </a:rPr>
              <a:t>, and you know . . .</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Hey, are you trying to influence an officer? I could have this car </a:t>
            </a:r>
            <a:r>
              <a:rPr lang="en-US" sz="1800" b="1">
                <a:solidFill>
                  <a:srgbClr val="070707"/>
                </a:solidFill>
                <a:highlight>
                  <a:srgbClr val="FFFFFF"/>
                </a:highlight>
              </a:rPr>
              <a:t>impounded </a:t>
            </a:r>
            <a:r>
              <a:rPr lang="en-US" sz="1800">
                <a:solidFill>
                  <a:srgbClr val="070707"/>
                </a:solidFill>
                <a:highlight>
                  <a:srgbClr val="FFFFFF"/>
                </a:highlight>
              </a:rPr>
              <a:t>right here because of these </a:t>
            </a:r>
            <a:r>
              <a:rPr lang="en-US" sz="1800" b="1">
                <a:solidFill>
                  <a:srgbClr val="070707"/>
                </a:solidFill>
                <a:highlight>
                  <a:srgbClr val="FFFFFF"/>
                </a:highlight>
              </a:rPr>
              <a:t>infractions</a:t>
            </a:r>
            <a:r>
              <a:rPr lang="en-US" sz="1800">
                <a:solidFill>
                  <a:srgbClr val="070707"/>
                </a:solidFill>
                <a:highlight>
                  <a:srgbClr val="FFFFFF"/>
                </a:highlight>
              </a:rPr>
              <a:t>.</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No, of course not.</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Police Officer</a:t>
            </a:r>
            <a:r>
              <a:rPr lang="en-US" sz="1800">
                <a:solidFill>
                  <a:srgbClr val="070707"/>
                </a:solidFill>
                <a:highlight>
                  <a:srgbClr val="FFFFFF"/>
                </a:highlight>
              </a:rPr>
              <a:t>: Okay, then. Here’s your ticket. You can either appear in court to pay the </a:t>
            </a:r>
            <a:r>
              <a:rPr lang="en-US" sz="1800" b="1">
                <a:solidFill>
                  <a:srgbClr val="070707"/>
                </a:solidFill>
                <a:highlight>
                  <a:srgbClr val="FFFFFF"/>
                </a:highlight>
              </a:rPr>
              <a:t>fine</a:t>
            </a:r>
            <a:r>
              <a:rPr lang="en-US" sz="1800">
                <a:solidFill>
                  <a:srgbClr val="070707"/>
                </a:solidFill>
                <a:highlight>
                  <a:srgbClr val="FFFFFF"/>
                </a:highlight>
              </a:rPr>
              <a:t> or mail it in. And have a nice day.</a:t>
            </a:r>
            <a:endParaRPr sz="1800">
              <a:solidFill>
                <a:srgbClr val="070707"/>
              </a:solidFill>
              <a:highlight>
                <a:srgbClr val="FFFFFF"/>
              </a:highlight>
            </a:endParaRPr>
          </a:p>
          <a:p>
            <a:pPr marL="0" lvl="0" indent="0" algn="l" rtl="0">
              <a:lnSpc>
                <a:spcPct val="115000"/>
              </a:lnSpc>
              <a:spcBef>
                <a:spcPts val="1100"/>
              </a:spcBef>
              <a:spcAft>
                <a:spcPts val="0"/>
              </a:spcAft>
              <a:buClr>
                <a:schemeClr val="dk1"/>
              </a:buClr>
              <a:buSzPts val="1100"/>
              <a:buFont typeface="Arial"/>
              <a:buNone/>
            </a:pPr>
            <a:r>
              <a:rPr lang="en-US" sz="1800" b="1">
                <a:solidFill>
                  <a:srgbClr val="070707"/>
                </a:solidFill>
                <a:highlight>
                  <a:srgbClr val="FFFFFF"/>
                </a:highlight>
              </a:rPr>
              <a:t>Driver</a:t>
            </a:r>
            <a:r>
              <a:rPr lang="en-US" sz="1800">
                <a:solidFill>
                  <a:srgbClr val="070707"/>
                </a:solidFill>
                <a:highlight>
                  <a:srgbClr val="FFFFFF"/>
                </a:highlight>
              </a:rPr>
              <a:t>: [Do] you take cash?</a:t>
            </a:r>
            <a:endParaRPr sz="1800">
              <a:solidFill>
                <a:srgbClr val="070707"/>
              </a:solidFill>
              <a:highlight>
                <a:srgbClr val="FFFFFF"/>
              </a:highlight>
            </a:endParaRPr>
          </a:p>
        </p:txBody>
      </p:sp>
      <p:sp>
        <p:nvSpPr>
          <p:cNvPr id="203" name="Google Shape;203;p2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04" name="Google Shape;204;p29"/>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0"/>
          <p:cNvSpPr/>
          <p:nvPr/>
        </p:nvSpPr>
        <p:spPr>
          <a:xfrm>
            <a:off x="2626178" y="500900"/>
            <a:ext cx="9922203" cy="45719"/>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0" name="Google Shape;210;p30"/>
          <p:cNvSpPr/>
          <p:nvPr/>
        </p:nvSpPr>
        <p:spPr>
          <a:xfrm>
            <a:off x="8607914" y="952845"/>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 name="Google Shape;211;p30"/>
          <p:cNvSpPr/>
          <p:nvPr/>
        </p:nvSpPr>
        <p:spPr>
          <a:xfrm>
            <a:off x="1181062" y="1285192"/>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2" name="Google Shape;212;p30"/>
          <p:cNvSpPr txBox="1"/>
          <p:nvPr/>
        </p:nvSpPr>
        <p:spPr>
          <a:xfrm>
            <a:off x="1675976" y="1468531"/>
            <a:ext cx="8417400" cy="2388900"/>
          </a:xfrm>
          <a:prstGeom prst="rect">
            <a:avLst/>
          </a:prstGeom>
          <a:noFill/>
          <a:ln>
            <a:noFill/>
          </a:ln>
        </p:spPr>
        <p:txBody>
          <a:bodyPr spcFirstLastPara="1" wrap="square" lIns="91425" tIns="45700" rIns="91425" bIns="45700" anchor="t" anchorCtr="0">
            <a:spAutoFit/>
          </a:bodyPr>
          <a:lstStyle/>
          <a:p>
            <a:pPr marL="0" lvl="0" indent="0" algn="ctr" rtl="0">
              <a:lnSpc>
                <a:spcPct val="85000"/>
              </a:lnSpc>
              <a:spcBef>
                <a:spcPts val="0"/>
              </a:spcBef>
              <a:spcAft>
                <a:spcPts val="0"/>
              </a:spcAft>
              <a:buSzPts val="8000"/>
              <a:buNone/>
            </a:pP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Clr>
                <a:srgbClr val="FF0000"/>
              </a:buClr>
              <a:buSzPts val="8000"/>
              <a:buFont typeface="Calibri"/>
              <a:buNone/>
            </a:pPr>
            <a:r>
              <a:rPr lang="en-US" sz="3800" b="1">
                <a:solidFill>
                  <a:srgbClr val="FF0000"/>
                </a:solidFill>
                <a:latin typeface="Times New Roman"/>
                <a:ea typeface="Times New Roman"/>
                <a:cs typeface="Times New Roman"/>
                <a:sym typeface="Times New Roman"/>
              </a:rPr>
              <a:t>Grammar </a:t>
            </a: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Clr>
                <a:srgbClr val="FF0000"/>
              </a:buClr>
              <a:buSzPts val="8000"/>
              <a:buFont typeface="Calibri"/>
              <a:buNone/>
            </a:pPr>
            <a:r>
              <a:rPr lang="en-US" sz="3800" b="1">
                <a:solidFill>
                  <a:srgbClr val="FF0000"/>
                </a:solidFill>
                <a:latin typeface="Times New Roman"/>
                <a:ea typeface="Times New Roman"/>
                <a:cs typeface="Times New Roman"/>
                <a:sym typeface="Times New Roman"/>
              </a:rPr>
              <a:t>(If Conditionals)</a:t>
            </a:r>
            <a:endParaRPr sz="3800" b="1">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2D3956"/>
              </a:solidFill>
              <a:latin typeface="Times New Roman"/>
              <a:ea typeface="Times New Roman"/>
              <a:cs typeface="Times New Roman"/>
              <a:sym typeface="Times New Roman"/>
            </a:endParaRPr>
          </a:p>
        </p:txBody>
      </p:sp>
      <p:sp>
        <p:nvSpPr>
          <p:cNvPr id="213" name="Google Shape;213;p30"/>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14" name="Google Shape;214;p30"/>
          <p:cNvPicPr preferRelativeResize="0"/>
          <p:nvPr/>
        </p:nvPicPr>
        <p:blipFill rotWithShape="1">
          <a:blip r:embed="rId3">
            <a:alphaModFix/>
          </a:blip>
          <a:srcRect t="27877" b="25428"/>
          <a:stretch/>
        </p:blipFill>
        <p:spPr>
          <a:xfrm>
            <a:off x="180431" y="79526"/>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0" name="Google Shape;220;p31"/>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221" name="Google Shape;221;p31"/>
          <p:cNvSpPr txBox="1"/>
          <p:nvPr/>
        </p:nvSpPr>
        <p:spPr>
          <a:xfrm>
            <a:off x="1153149" y="975974"/>
            <a:ext cx="10347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22" name="Google Shape;222;p31"/>
          <p:cNvSpPr txBox="1"/>
          <p:nvPr/>
        </p:nvSpPr>
        <p:spPr>
          <a:xfrm>
            <a:off x="1214179" y="1231789"/>
            <a:ext cx="966300" cy="92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02</a:t>
            </a:r>
            <a:endParaRPr sz="1600" b="1">
              <a:solidFill>
                <a:schemeClr val="lt1"/>
              </a:solidFill>
              <a:latin typeface="Times New Roman"/>
              <a:ea typeface="Times New Roman"/>
              <a:cs typeface="Times New Roman"/>
              <a:sym typeface="Times New Roman"/>
            </a:endParaRPr>
          </a:p>
        </p:txBody>
      </p:sp>
      <p:sp>
        <p:nvSpPr>
          <p:cNvPr id="223" name="Google Shape;223;p31"/>
          <p:cNvSpPr txBox="1"/>
          <p:nvPr/>
        </p:nvSpPr>
        <p:spPr>
          <a:xfrm>
            <a:off x="889000" y="2391844"/>
            <a:ext cx="105411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224" name="Google Shape;224;p3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25" name="Google Shape;225;p31"/>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pic>
        <p:nvPicPr>
          <p:cNvPr id="226" name="Google Shape;226;p31"/>
          <p:cNvPicPr preferRelativeResize="0"/>
          <p:nvPr/>
        </p:nvPicPr>
        <p:blipFill rotWithShape="1">
          <a:blip r:embed="rId4">
            <a:alphaModFix/>
          </a:blip>
          <a:srcRect/>
          <a:stretch/>
        </p:blipFill>
        <p:spPr>
          <a:xfrm>
            <a:off x="617275" y="1231800"/>
            <a:ext cx="9171599" cy="49096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2" name="Google Shape;232;p32"/>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233" name="Google Shape;233;p32"/>
          <p:cNvSpPr txBox="1"/>
          <p:nvPr/>
        </p:nvSpPr>
        <p:spPr>
          <a:xfrm>
            <a:off x="1153149" y="975974"/>
            <a:ext cx="10347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34" name="Google Shape;234;p32"/>
          <p:cNvSpPr txBox="1"/>
          <p:nvPr/>
        </p:nvSpPr>
        <p:spPr>
          <a:xfrm>
            <a:off x="1214179" y="1231789"/>
            <a:ext cx="966300" cy="92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02</a:t>
            </a:r>
            <a:endParaRPr sz="1600" b="1">
              <a:solidFill>
                <a:schemeClr val="lt1"/>
              </a:solidFill>
              <a:latin typeface="Times New Roman"/>
              <a:ea typeface="Times New Roman"/>
              <a:cs typeface="Times New Roman"/>
              <a:sym typeface="Times New Roman"/>
            </a:endParaRPr>
          </a:p>
        </p:txBody>
      </p:sp>
      <p:sp>
        <p:nvSpPr>
          <p:cNvPr id="235" name="Google Shape;235;p32"/>
          <p:cNvSpPr txBox="1"/>
          <p:nvPr/>
        </p:nvSpPr>
        <p:spPr>
          <a:xfrm>
            <a:off x="889000" y="2391844"/>
            <a:ext cx="105411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236" name="Google Shape;236;p3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37" name="Google Shape;237;p32"/>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pic>
        <p:nvPicPr>
          <p:cNvPr id="238" name="Google Shape;238;p32"/>
          <p:cNvPicPr preferRelativeResize="0"/>
          <p:nvPr/>
        </p:nvPicPr>
        <p:blipFill rotWithShape="1">
          <a:blip r:embed="rId4">
            <a:alphaModFix/>
          </a:blip>
          <a:srcRect/>
          <a:stretch/>
        </p:blipFill>
        <p:spPr>
          <a:xfrm>
            <a:off x="673025" y="1370800"/>
            <a:ext cx="10812599" cy="48779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3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4" name="Google Shape;244;p33"/>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245" name="Google Shape;245;p33"/>
          <p:cNvSpPr txBox="1"/>
          <p:nvPr/>
        </p:nvSpPr>
        <p:spPr>
          <a:xfrm>
            <a:off x="1153149" y="975974"/>
            <a:ext cx="10347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46" name="Google Shape;246;p33"/>
          <p:cNvSpPr txBox="1"/>
          <p:nvPr/>
        </p:nvSpPr>
        <p:spPr>
          <a:xfrm>
            <a:off x="1214179" y="1231789"/>
            <a:ext cx="966300" cy="92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02</a:t>
            </a:r>
            <a:endParaRPr sz="1600" b="1">
              <a:solidFill>
                <a:schemeClr val="lt1"/>
              </a:solidFill>
              <a:latin typeface="Times New Roman"/>
              <a:ea typeface="Times New Roman"/>
              <a:cs typeface="Times New Roman"/>
              <a:sym typeface="Times New Roman"/>
            </a:endParaRPr>
          </a:p>
        </p:txBody>
      </p:sp>
      <p:sp>
        <p:nvSpPr>
          <p:cNvPr id="247" name="Google Shape;247;p33"/>
          <p:cNvSpPr txBox="1"/>
          <p:nvPr/>
        </p:nvSpPr>
        <p:spPr>
          <a:xfrm>
            <a:off x="889000" y="2391844"/>
            <a:ext cx="105411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248" name="Google Shape;248;p3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49" name="Google Shape;249;p33"/>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pic>
        <p:nvPicPr>
          <p:cNvPr id="250" name="Google Shape;250;p33"/>
          <p:cNvPicPr preferRelativeResize="0"/>
          <p:nvPr/>
        </p:nvPicPr>
        <p:blipFill rotWithShape="1">
          <a:blip r:embed="rId4">
            <a:alphaModFix/>
          </a:blip>
          <a:srcRect/>
          <a:stretch/>
        </p:blipFill>
        <p:spPr>
          <a:xfrm>
            <a:off x="617275" y="1231800"/>
            <a:ext cx="9288375" cy="48241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6" name="Google Shape;256;p34"/>
          <p:cNvSpPr txBox="1"/>
          <p:nvPr/>
        </p:nvSpPr>
        <p:spPr>
          <a:xfrm>
            <a:off x="2513150" y="1019069"/>
            <a:ext cx="3902100" cy="307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a:p>
        </p:txBody>
      </p:sp>
      <p:sp>
        <p:nvSpPr>
          <p:cNvPr id="257" name="Google Shape;257;p34"/>
          <p:cNvSpPr txBox="1"/>
          <p:nvPr/>
        </p:nvSpPr>
        <p:spPr>
          <a:xfrm>
            <a:off x="1153149" y="975974"/>
            <a:ext cx="10347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58" name="Google Shape;258;p34"/>
          <p:cNvSpPr txBox="1"/>
          <p:nvPr/>
        </p:nvSpPr>
        <p:spPr>
          <a:xfrm>
            <a:off x="1214179" y="1231789"/>
            <a:ext cx="966300" cy="92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a:solidFill>
                  <a:schemeClr val="lt1"/>
                </a:solidFill>
                <a:latin typeface="Times New Roman"/>
                <a:ea typeface="Times New Roman"/>
                <a:cs typeface="Times New Roman"/>
                <a:sym typeface="Times New Roman"/>
              </a:rPr>
              <a:t>02</a:t>
            </a:r>
            <a:endParaRPr sz="1600" b="1">
              <a:solidFill>
                <a:schemeClr val="lt1"/>
              </a:solidFill>
              <a:latin typeface="Times New Roman"/>
              <a:ea typeface="Times New Roman"/>
              <a:cs typeface="Times New Roman"/>
              <a:sym typeface="Times New Roman"/>
            </a:endParaRPr>
          </a:p>
        </p:txBody>
      </p:sp>
      <p:sp>
        <p:nvSpPr>
          <p:cNvPr id="259" name="Google Shape;259;p34"/>
          <p:cNvSpPr txBox="1"/>
          <p:nvPr/>
        </p:nvSpPr>
        <p:spPr>
          <a:xfrm>
            <a:off x="889000" y="2391844"/>
            <a:ext cx="105411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260" name="Google Shape;260;p3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61" name="Google Shape;261;p34"/>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pic>
        <p:nvPicPr>
          <p:cNvPr id="262" name="Google Shape;262;p34"/>
          <p:cNvPicPr preferRelativeResize="0"/>
          <p:nvPr/>
        </p:nvPicPr>
        <p:blipFill rotWithShape="1">
          <a:blip r:embed="rId4">
            <a:alphaModFix/>
          </a:blip>
          <a:srcRect/>
          <a:stretch/>
        </p:blipFill>
        <p:spPr>
          <a:xfrm>
            <a:off x="617275" y="1436175"/>
            <a:ext cx="10812600" cy="47339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5"/>
          <p:cNvSpPr/>
          <p:nvPr/>
        </p:nvSpPr>
        <p:spPr>
          <a:xfrm>
            <a:off x="2626178" y="500900"/>
            <a:ext cx="9922200" cy="456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8" name="Google Shape;268;p35"/>
          <p:cNvSpPr/>
          <p:nvPr/>
        </p:nvSpPr>
        <p:spPr>
          <a:xfrm>
            <a:off x="8607914" y="952845"/>
            <a:ext cx="4128300" cy="4952400"/>
          </a:xfrm>
          <a:prstGeom prst="roundRect">
            <a:avLst>
              <a:gd name="adj" fmla="val 6140"/>
            </a:avLst>
          </a:prstGeom>
          <a:solidFill>
            <a:srgbClr val="00B0F0">
              <a:alpha val="61960"/>
            </a:srgbClr>
          </a:solidFill>
          <a:ln>
            <a:noFill/>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9" name="Google Shape;269;p35"/>
          <p:cNvSpPr/>
          <p:nvPr/>
        </p:nvSpPr>
        <p:spPr>
          <a:xfrm>
            <a:off x="1181062" y="1285192"/>
            <a:ext cx="9345900" cy="4287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0" name="Google Shape;270;p35"/>
          <p:cNvSpPr txBox="1"/>
          <p:nvPr/>
        </p:nvSpPr>
        <p:spPr>
          <a:xfrm>
            <a:off x="1675976" y="1468531"/>
            <a:ext cx="8417400" cy="2388900"/>
          </a:xfrm>
          <a:prstGeom prst="rect">
            <a:avLst/>
          </a:prstGeom>
          <a:noFill/>
          <a:ln>
            <a:noFill/>
          </a:ln>
        </p:spPr>
        <p:txBody>
          <a:bodyPr spcFirstLastPara="1" wrap="square" lIns="91425" tIns="45700" rIns="91425" bIns="45700" anchor="t" anchorCtr="0">
            <a:spAutoFit/>
          </a:bodyPr>
          <a:lstStyle/>
          <a:p>
            <a:pPr marL="0" lvl="0" indent="0" algn="ctr" rtl="0">
              <a:lnSpc>
                <a:spcPct val="85000"/>
              </a:lnSpc>
              <a:spcBef>
                <a:spcPts val="0"/>
              </a:spcBef>
              <a:spcAft>
                <a:spcPts val="0"/>
              </a:spcAft>
              <a:buSzPts val="8000"/>
              <a:buNone/>
            </a:pP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r>
              <a:rPr lang="en-US" sz="3800" b="1">
                <a:solidFill>
                  <a:srgbClr val="FF0000"/>
                </a:solidFill>
                <a:latin typeface="Times New Roman"/>
                <a:ea typeface="Times New Roman"/>
                <a:cs typeface="Times New Roman"/>
                <a:sym typeface="Times New Roman"/>
              </a:rPr>
              <a:t>Reading</a:t>
            </a:r>
            <a:endParaRPr sz="3800" b="1">
              <a:solidFill>
                <a:srgbClr val="FF0000"/>
              </a:solidFill>
              <a:latin typeface="Times New Roman"/>
              <a:ea typeface="Times New Roman"/>
              <a:cs typeface="Times New Roman"/>
              <a:sym typeface="Times New Roman"/>
            </a:endParaRPr>
          </a:p>
          <a:p>
            <a:pPr marL="0" lvl="0" indent="0" algn="ctr" rtl="0">
              <a:lnSpc>
                <a:spcPct val="85000"/>
              </a:lnSpc>
              <a:spcBef>
                <a:spcPts val="0"/>
              </a:spcBef>
              <a:spcAft>
                <a:spcPts val="0"/>
              </a:spcAft>
              <a:buSzPts val="8000"/>
              <a:buNone/>
            </a:pPr>
            <a:r>
              <a:rPr lang="en-US" sz="3800" b="1">
                <a:solidFill>
                  <a:srgbClr val="FF0000"/>
                </a:solidFill>
                <a:latin typeface="Times New Roman"/>
                <a:ea typeface="Times New Roman"/>
                <a:cs typeface="Times New Roman"/>
                <a:sym typeface="Times New Roman"/>
              </a:rPr>
              <a:t>(Mars)</a:t>
            </a:r>
            <a:endParaRPr sz="3800" b="1">
              <a:solidFill>
                <a:srgbClr val="FF0000"/>
              </a:solidFill>
              <a:latin typeface="Times New Roman"/>
              <a:ea typeface="Times New Roman"/>
              <a:cs typeface="Times New Roman"/>
              <a:sym typeface="Times New Roman"/>
            </a:endParaRPr>
          </a:p>
          <a:p>
            <a:pPr marL="0" marR="0" lvl="0" indent="0" algn="l" rtl="0">
              <a:spcBef>
                <a:spcPts val="0"/>
              </a:spcBef>
              <a:spcAft>
                <a:spcPts val="0"/>
              </a:spcAft>
              <a:buNone/>
            </a:pPr>
            <a:endParaRPr sz="2000">
              <a:solidFill>
                <a:srgbClr val="2D3956"/>
              </a:solidFill>
              <a:latin typeface="Times New Roman"/>
              <a:ea typeface="Times New Roman"/>
              <a:cs typeface="Times New Roman"/>
              <a:sym typeface="Times New Roman"/>
            </a:endParaRPr>
          </a:p>
        </p:txBody>
      </p:sp>
      <p:sp>
        <p:nvSpPr>
          <p:cNvPr id="271" name="Google Shape;271;p3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72" name="Google Shape;272;p35"/>
          <p:cNvPicPr preferRelativeResize="0"/>
          <p:nvPr/>
        </p:nvPicPr>
        <p:blipFill rotWithShape="1">
          <a:blip r:embed="rId3">
            <a:alphaModFix/>
          </a:blip>
          <a:srcRect t="27876" b="25429"/>
          <a:stretch/>
        </p:blipFill>
        <p:spPr>
          <a:xfrm>
            <a:off x="180431" y="79526"/>
            <a:ext cx="2305141" cy="10763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3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8" name="Google Shape;278;p36"/>
          <p:cNvSpPr txBox="1"/>
          <p:nvPr/>
        </p:nvSpPr>
        <p:spPr>
          <a:xfrm>
            <a:off x="617500" y="1077900"/>
            <a:ext cx="9180600" cy="5079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700" b="1">
                <a:solidFill>
                  <a:srgbClr val="FF0000"/>
                </a:solidFill>
                <a:latin typeface="Times New Roman"/>
                <a:ea typeface="Times New Roman"/>
                <a:cs typeface="Times New Roman"/>
                <a:sym typeface="Times New Roman"/>
              </a:rPr>
              <a:t>Read the following passage, and then choose the best answer</a:t>
            </a:r>
            <a:endParaRPr sz="2300" b="1">
              <a:solidFill>
                <a:srgbClr val="FF0000"/>
              </a:solidFill>
            </a:endParaRPr>
          </a:p>
        </p:txBody>
      </p:sp>
      <p:sp>
        <p:nvSpPr>
          <p:cNvPr id="279" name="Google Shape;279;p36"/>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chemeClr val="lt1"/>
              </a:solidFill>
              <a:latin typeface="Times New Roman"/>
              <a:ea typeface="Times New Roman"/>
              <a:cs typeface="Times New Roman"/>
              <a:sym typeface="Times New Roman"/>
            </a:endParaRPr>
          </a:p>
        </p:txBody>
      </p:sp>
      <p:sp>
        <p:nvSpPr>
          <p:cNvPr id="280" name="Google Shape;280;p36"/>
          <p:cNvSpPr txBox="1"/>
          <p:nvPr/>
        </p:nvSpPr>
        <p:spPr>
          <a:xfrm>
            <a:off x="617500" y="1759100"/>
            <a:ext cx="10812600" cy="4155900"/>
          </a:xfrm>
          <a:prstGeom prst="rect">
            <a:avLst/>
          </a:prstGeom>
          <a:noFill/>
          <a:ln>
            <a:noFill/>
          </a:ln>
        </p:spPr>
        <p:txBody>
          <a:bodyPr spcFirstLastPara="1" wrap="square" lIns="91425" tIns="45700" rIns="91425" bIns="45700" anchor="t" anchorCtr="0">
            <a:spAutoFit/>
          </a:bodyPr>
          <a:lstStyle/>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1. The U.S. space program run by NASA began exploring the planet Mars in the 1960. There is a great deal of scientific interest in Mars because it is next to Earth in the solar system. Earth is the third planet from the Sun, while Mars is the fourth planet in the solar system. Mars has two small moons. Mars, commonly, referred to as "the red planet" because it appears a reddish-orange or rust color. Its reddish color comes from the high amounts of iron oxide on its surface</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Clr>
                <a:schemeClr val="dk1"/>
              </a:buClr>
              <a:buSzPts val="1100"/>
              <a:buFont typeface="Arial"/>
              <a:buNone/>
            </a:pP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2. Like the Earth, Mars revolves around the Sun in an elliptical orbit. This oval orbit of Mars is more stretched out than the oval orbit of Earth. It takes Mars 687 Earth days to make one revolution around the Sun. One year on Mars is equal to almost two years on Earth. One day on Mars is about 24.5 hours long</a:t>
            </a:r>
            <a:endParaRPr sz="2400">
              <a:solidFill>
                <a:schemeClr val="dk1"/>
              </a:solidFill>
              <a:latin typeface="Times New Roman"/>
              <a:ea typeface="Times New Roman"/>
              <a:cs typeface="Times New Roman"/>
              <a:sym typeface="Times New Roman"/>
            </a:endParaRPr>
          </a:p>
        </p:txBody>
      </p:sp>
      <p:sp>
        <p:nvSpPr>
          <p:cNvPr id="281" name="Google Shape;281;p3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82" name="Google Shape;282;p36"/>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8" name="Google Shape;288;p37"/>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SzPts val="1100"/>
              <a:buNone/>
            </a:pPr>
            <a:endParaRPr sz="1600" b="1">
              <a:solidFill>
                <a:srgbClr val="FF0000"/>
              </a:solidFill>
            </a:endParaRPr>
          </a:p>
        </p:txBody>
      </p:sp>
      <p:sp>
        <p:nvSpPr>
          <p:cNvPr id="289" name="Google Shape;289;p3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chemeClr val="lt1"/>
              </a:solidFill>
              <a:latin typeface="Times New Roman"/>
              <a:ea typeface="Times New Roman"/>
              <a:cs typeface="Times New Roman"/>
              <a:sym typeface="Times New Roman"/>
            </a:endParaRPr>
          </a:p>
        </p:txBody>
      </p:sp>
      <p:sp>
        <p:nvSpPr>
          <p:cNvPr id="290" name="Google Shape;290;p37"/>
          <p:cNvSpPr txBox="1"/>
          <p:nvPr/>
        </p:nvSpPr>
        <p:spPr>
          <a:xfrm>
            <a:off x="617500" y="1759100"/>
            <a:ext cx="10812600" cy="4494600"/>
          </a:xfrm>
          <a:prstGeom prst="rect">
            <a:avLst/>
          </a:prstGeom>
          <a:noFill/>
          <a:ln>
            <a:noFill/>
          </a:ln>
        </p:spPr>
        <p:txBody>
          <a:bodyPr spcFirstLastPara="1" wrap="square" lIns="91425" tIns="45700" rIns="91425" bIns="45700" anchor="t" anchorCtr="0">
            <a:spAutoFit/>
          </a:bodyPr>
          <a:lstStyle/>
          <a:p>
            <a:pPr marL="0" lvl="0" indent="0" algn="just" rtl="0">
              <a:spcBef>
                <a:spcPts val="0"/>
              </a:spcBef>
              <a:spcAft>
                <a:spcPts val="0"/>
              </a:spcAft>
              <a:buSzPts val="1100"/>
              <a:buNone/>
            </a:pPr>
            <a:r>
              <a:rPr lang="en-US" sz="2600">
                <a:solidFill>
                  <a:schemeClr val="dk1"/>
                </a:solidFill>
                <a:latin typeface="Times New Roman"/>
                <a:ea typeface="Times New Roman"/>
                <a:cs typeface="Times New Roman"/>
                <a:sym typeface="Times New Roman"/>
              </a:rPr>
              <a:t>3. Mars has a thin atmosphere that contains about half as much oxygen as Earth’s atmosphere and most of its atmosphere is made up of carbon dioxide. Sometimes Mars has thin clouds made of frozen carbon dioxide and can also have fog and haze. The surface of Mars is extremely cold, hundreds of degrees F below zero.</a:t>
            </a:r>
            <a:endParaRPr sz="26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endParaRPr sz="26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600">
                <a:solidFill>
                  <a:schemeClr val="dk1"/>
                </a:solidFill>
                <a:latin typeface="Times New Roman"/>
                <a:ea typeface="Times New Roman"/>
                <a:cs typeface="Times New Roman"/>
                <a:sym typeface="Times New Roman"/>
              </a:rPr>
              <a:t>4. There has long been speculation concerning the possibility of life and or liquid water on Mars. However, the planet's thin atmosphere prevents water from accumulating for any time. Strong solar winds and poor heat transfer across its surface would make sustained life virtually impossible.</a:t>
            </a:r>
            <a:endParaRPr sz="26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endParaRPr sz="2600">
              <a:solidFill>
                <a:schemeClr val="dk1"/>
              </a:solidFill>
              <a:latin typeface="Times New Roman"/>
              <a:ea typeface="Times New Roman"/>
              <a:cs typeface="Times New Roman"/>
              <a:sym typeface="Times New Roman"/>
            </a:endParaRPr>
          </a:p>
        </p:txBody>
      </p:sp>
      <p:sp>
        <p:nvSpPr>
          <p:cNvPr id="291" name="Google Shape;291;p37"/>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292" name="Google Shape;292;p37"/>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3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8" name="Google Shape;298;p38"/>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SzPts val="1100"/>
              <a:buNone/>
            </a:pPr>
            <a:endParaRPr sz="1600" b="1">
              <a:solidFill>
                <a:srgbClr val="FF0000"/>
              </a:solidFill>
            </a:endParaRPr>
          </a:p>
        </p:txBody>
      </p:sp>
      <p:sp>
        <p:nvSpPr>
          <p:cNvPr id="299" name="Google Shape;299;p3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chemeClr val="lt1"/>
              </a:solidFill>
              <a:latin typeface="Times New Roman"/>
              <a:ea typeface="Times New Roman"/>
              <a:cs typeface="Times New Roman"/>
              <a:sym typeface="Times New Roman"/>
            </a:endParaRPr>
          </a:p>
        </p:txBody>
      </p:sp>
      <p:sp>
        <p:nvSpPr>
          <p:cNvPr id="300" name="Google Shape;300;p38"/>
          <p:cNvSpPr txBox="1"/>
          <p:nvPr/>
        </p:nvSpPr>
        <p:spPr>
          <a:xfrm>
            <a:off x="617500" y="1685500"/>
            <a:ext cx="10812600" cy="4325100"/>
          </a:xfrm>
          <a:prstGeom prst="rect">
            <a:avLst/>
          </a:prstGeom>
          <a:noFill/>
          <a:ln w="9525" cap="flat" cmpd="sng">
            <a:solidFill>
              <a:srgbClr val="0000FF"/>
            </a:solidFill>
            <a:prstDash val="solid"/>
            <a:round/>
            <a:headEnd type="none" w="sm" len="sm"/>
            <a:tailEnd type="none" w="sm" len="sm"/>
          </a:ln>
        </p:spPr>
        <p:txBody>
          <a:bodyPr spcFirstLastPara="1" wrap="square" lIns="91425" tIns="45700" rIns="91425" bIns="45700" anchor="t" anchorCtr="0">
            <a:spAutoFit/>
          </a:bodyPr>
          <a:lstStyle/>
          <a:p>
            <a:pPr marL="0" lvl="0" indent="0" algn="just" rtl="0">
              <a:spcBef>
                <a:spcPts val="0"/>
              </a:spcBef>
              <a:spcAft>
                <a:spcPts val="0"/>
              </a:spcAft>
              <a:buSzPts val="1100"/>
              <a:buNone/>
            </a:pPr>
            <a:r>
              <a:rPr lang="en-US" sz="2500" b="1">
                <a:solidFill>
                  <a:schemeClr val="dk1"/>
                </a:solidFill>
                <a:latin typeface="Times New Roman"/>
                <a:ea typeface="Times New Roman"/>
                <a:cs typeface="Times New Roman"/>
                <a:sym typeface="Times New Roman"/>
              </a:rPr>
              <a:t>1. Mars has……………….</a:t>
            </a:r>
            <a:endParaRPr sz="2500" b="1">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a. more moons than the Earth</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b. fewer moons than the Earth</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c. The same number of moons of the Earth</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d. No moon at all</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b="1">
                <a:solidFill>
                  <a:schemeClr val="dk1"/>
                </a:solidFill>
                <a:latin typeface="Times New Roman"/>
                <a:ea typeface="Times New Roman"/>
                <a:cs typeface="Times New Roman"/>
                <a:sym typeface="Times New Roman"/>
              </a:rPr>
              <a:t>2. Mars is called the "Red Planet" because…………….</a:t>
            </a:r>
            <a:endParaRPr sz="2500" b="1">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a. It is like a reddish-orange</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b. It is like the rust color</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c. It has high amounts of iron oxide on its surface.</a:t>
            </a:r>
            <a:endParaRPr sz="25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500">
                <a:solidFill>
                  <a:schemeClr val="dk1"/>
                </a:solidFill>
                <a:latin typeface="Times New Roman"/>
                <a:ea typeface="Times New Roman"/>
                <a:cs typeface="Times New Roman"/>
                <a:sym typeface="Times New Roman"/>
              </a:rPr>
              <a:t>d. All are correct</a:t>
            </a:r>
            <a:endParaRPr sz="2500">
              <a:solidFill>
                <a:schemeClr val="dk1"/>
              </a:solidFill>
              <a:latin typeface="Times New Roman"/>
              <a:ea typeface="Times New Roman"/>
              <a:cs typeface="Times New Roman"/>
              <a:sym typeface="Times New Roman"/>
            </a:endParaRPr>
          </a:p>
        </p:txBody>
      </p:sp>
      <p:sp>
        <p:nvSpPr>
          <p:cNvPr id="301" name="Google Shape;301;p3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302" name="Google Shape;302;p38"/>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cxnSp>
        <p:nvCxnSpPr>
          <p:cNvPr id="303" name="Google Shape;303;p38"/>
          <p:cNvCxnSpPr/>
          <p:nvPr/>
        </p:nvCxnSpPr>
        <p:spPr>
          <a:xfrm rot="10800000" flipH="1">
            <a:off x="848800" y="2497100"/>
            <a:ext cx="3505800" cy="46200"/>
          </a:xfrm>
          <a:prstGeom prst="straightConnector1">
            <a:avLst/>
          </a:prstGeom>
          <a:noFill/>
          <a:ln w="28575" cap="flat" cmpd="sng">
            <a:solidFill>
              <a:srgbClr val="0000FF"/>
            </a:solidFill>
            <a:prstDash val="solid"/>
            <a:round/>
            <a:headEnd type="none" w="med" len="med"/>
            <a:tailEnd type="none" w="med" len="med"/>
          </a:ln>
        </p:spPr>
      </p:cxnSp>
      <p:cxnSp>
        <p:nvCxnSpPr>
          <p:cNvPr id="304" name="Google Shape;304;p38"/>
          <p:cNvCxnSpPr/>
          <p:nvPr/>
        </p:nvCxnSpPr>
        <p:spPr>
          <a:xfrm rot="10800000" flipH="1">
            <a:off x="770550" y="5893975"/>
            <a:ext cx="3505800" cy="46200"/>
          </a:xfrm>
          <a:prstGeom prst="straightConnector1">
            <a:avLst/>
          </a:prstGeom>
          <a:noFill/>
          <a:ln w="28575" cap="flat" cmpd="sng">
            <a:solidFill>
              <a:srgbClr val="0058A9"/>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39"/>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SzPts val="1100"/>
              <a:buNone/>
            </a:pPr>
            <a:endParaRPr sz="1600" b="1">
              <a:solidFill>
                <a:srgbClr val="FF0000"/>
              </a:solidFill>
            </a:endParaRPr>
          </a:p>
        </p:txBody>
      </p:sp>
      <p:sp>
        <p:nvSpPr>
          <p:cNvPr id="311" name="Google Shape;311;p3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chemeClr val="lt1"/>
              </a:solidFill>
              <a:latin typeface="Times New Roman"/>
              <a:ea typeface="Times New Roman"/>
              <a:cs typeface="Times New Roman"/>
              <a:sym typeface="Times New Roman"/>
            </a:endParaRPr>
          </a:p>
        </p:txBody>
      </p:sp>
      <p:sp>
        <p:nvSpPr>
          <p:cNvPr id="312" name="Google Shape;312;p39"/>
          <p:cNvSpPr txBox="1"/>
          <p:nvPr/>
        </p:nvSpPr>
        <p:spPr>
          <a:xfrm>
            <a:off x="617500" y="1759100"/>
            <a:ext cx="10812600" cy="4740900"/>
          </a:xfrm>
          <a:prstGeom prst="rect">
            <a:avLst/>
          </a:prstGeom>
          <a:noFill/>
          <a:ln>
            <a:noFill/>
          </a:ln>
        </p:spPr>
        <p:txBody>
          <a:bodyPr spcFirstLastPara="1" wrap="square" lIns="91425" tIns="45700" rIns="91425" bIns="45700" anchor="t" anchorCtr="0">
            <a:spAutoFit/>
          </a:bodyPr>
          <a:lstStyle/>
          <a:p>
            <a:pPr marL="0" lvl="0" indent="0" algn="just" rtl="0">
              <a:spcBef>
                <a:spcPts val="0"/>
              </a:spcBef>
              <a:spcAft>
                <a:spcPts val="0"/>
              </a:spcAft>
              <a:buSzPts val="1100"/>
              <a:buNone/>
            </a:pPr>
            <a:r>
              <a:rPr lang="en-US" sz="2300" b="1">
                <a:solidFill>
                  <a:schemeClr val="dk1"/>
                </a:solidFill>
                <a:latin typeface="Times New Roman"/>
                <a:ea typeface="Times New Roman"/>
                <a:cs typeface="Times New Roman"/>
                <a:sym typeface="Times New Roman"/>
              </a:rPr>
              <a:t>3. The underlined word "elliptical" in paragraph 2 probably means……</a:t>
            </a:r>
            <a:endParaRPr sz="2300" b="1">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a. Orbit</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b. Stretched</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c. Oval</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d. Revolution</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b="1">
                <a:solidFill>
                  <a:schemeClr val="dk1"/>
                </a:solidFill>
                <a:latin typeface="Times New Roman"/>
                <a:ea typeface="Times New Roman"/>
                <a:cs typeface="Times New Roman"/>
                <a:sym typeface="Times New Roman"/>
              </a:rPr>
              <a:t>4. Salem who is living on the Earth is 70 years old. How old would he be if he were living on Mars?</a:t>
            </a:r>
            <a:endParaRPr sz="2300" b="1">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a. 70 years</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b. 35 years</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c. 50 years</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300">
                <a:solidFill>
                  <a:schemeClr val="dk1"/>
                </a:solidFill>
                <a:latin typeface="Times New Roman"/>
                <a:ea typeface="Times New Roman"/>
                <a:cs typeface="Times New Roman"/>
                <a:sym typeface="Times New Roman"/>
              </a:rPr>
              <a:t>d. 140 years</a:t>
            </a:r>
            <a:endParaRPr sz="23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endParaRPr sz="2600">
              <a:solidFill>
                <a:schemeClr val="dk1"/>
              </a:solidFill>
              <a:latin typeface="Times New Roman"/>
              <a:ea typeface="Times New Roman"/>
              <a:cs typeface="Times New Roman"/>
              <a:sym typeface="Times New Roman"/>
            </a:endParaRPr>
          </a:p>
        </p:txBody>
      </p:sp>
      <p:sp>
        <p:nvSpPr>
          <p:cNvPr id="313" name="Google Shape;313;p3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314" name="Google Shape;314;p39"/>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cxnSp>
        <p:nvCxnSpPr>
          <p:cNvPr id="315" name="Google Shape;315;p39"/>
          <p:cNvCxnSpPr/>
          <p:nvPr/>
        </p:nvCxnSpPr>
        <p:spPr>
          <a:xfrm rot="10800000" flipH="1">
            <a:off x="679650" y="3173825"/>
            <a:ext cx="1460700" cy="15300"/>
          </a:xfrm>
          <a:prstGeom prst="straightConnector1">
            <a:avLst/>
          </a:prstGeom>
          <a:noFill/>
          <a:ln w="28575" cap="flat" cmpd="sng">
            <a:solidFill>
              <a:srgbClr val="0000FF"/>
            </a:solidFill>
            <a:prstDash val="solid"/>
            <a:round/>
            <a:headEnd type="none" w="med" len="med"/>
            <a:tailEnd type="none" w="med" len="med"/>
          </a:ln>
        </p:spPr>
      </p:cxnSp>
      <p:cxnSp>
        <p:nvCxnSpPr>
          <p:cNvPr id="316" name="Google Shape;316;p39"/>
          <p:cNvCxnSpPr/>
          <p:nvPr/>
        </p:nvCxnSpPr>
        <p:spPr>
          <a:xfrm rot="10800000" flipH="1">
            <a:off x="679650" y="5311000"/>
            <a:ext cx="1814400" cy="14100"/>
          </a:xfrm>
          <a:prstGeom prst="straightConnector1">
            <a:avLst/>
          </a:prstGeom>
          <a:noFill/>
          <a:ln w="28575" cap="flat" cmpd="sng">
            <a:solidFill>
              <a:srgbClr val="0000FF"/>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40"/>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1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2" name="Google Shape;322;p40"/>
          <p:cNvSpPr txBox="1"/>
          <p:nvPr/>
        </p:nvSpPr>
        <p:spPr>
          <a:xfrm>
            <a:off x="2429975" y="1216500"/>
            <a:ext cx="7165800" cy="3387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SzPts val="1100"/>
              <a:buNone/>
            </a:pPr>
            <a:endParaRPr sz="1600" b="1">
              <a:solidFill>
                <a:srgbClr val="FF0000"/>
              </a:solidFill>
            </a:endParaRPr>
          </a:p>
        </p:txBody>
      </p:sp>
      <p:sp>
        <p:nvSpPr>
          <p:cNvPr id="323" name="Google Shape;323;p40"/>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chemeClr val="lt1"/>
              </a:solidFill>
              <a:latin typeface="Times New Roman"/>
              <a:ea typeface="Times New Roman"/>
              <a:cs typeface="Times New Roman"/>
              <a:sym typeface="Times New Roman"/>
            </a:endParaRPr>
          </a:p>
        </p:txBody>
      </p:sp>
      <p:sp>
        <p:nvSpPr>
          <p:cNvPr id="324" name="Google Shape;324;p40"/>
          <p:cNvSpPr txBox="1"/>
          <p:nvPr/>
        </p:nvSpPr>
        <p:spPr>
          <a:xfrm>
            <a:off x="617500" y="1759100"/>
            <a:ext cx="10812600" cy="4155900"/>
          </a:xfrm>
          <a:prstGeom prst="rect">
            <a:avLst/>
          </a:prstGeom>
          <a:noFill/>
          <a:ln>
            <a:noFill/>
          </a:ln>
        </p:spPr>
        <p:txBody>
          <a:bodyPr spcFirstLastPara="1" wrap="square" lIns="91425" tIns="45700" rIns="91425" bIns="45700" anchor="t" anchorCtr="0">
            <a:spAutoFit/>
          </a:bodyPr>
          <a:lstStyle/>
          <a:p>
            <a:pPr marL="0" lvl="0" indent="0" algn="just" rtl="0">
              <a:spcBef>
                <a:spcPts val="0"/>
              </a:spcBef>
              <a:spcAft>
                <a:spcPts val="0"/>
              </a:spcAft>
              <a:buSzPts val="1100"/>
              <a:buNone/>
            </a:pPr>
            <a:r>
              <a:rPr lang="en-US" sz="2400" b="1">
                <a:solidFill>
                  <a:schemeClr val="dk1"/>
                </a:solidFill>
                <a:latin typeface="Times New Roman"/>
                <a:ea typeface="Times New Roman"/>
                <a:cs typeface="Times New Roman"/>
                <a:sym typeface="Times New Roman"/>
              </a:rPr>
              <a:t>5. How long is the day on Mars?</a:t>
            </a:r>
            <a:endParaRPr sz="2400" b="1">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a. Almost the same as the day on the Earth</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b. Much longer than the day on the Earth</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c. Much shorter than the day on the Earth</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d. 49 hours</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b="1">
                <a:solidFill>
                  <a:schemeClr val="dk1"/>
                </a:solidFill>
                <a:latin typeface="Times New Roman"/>
                <a:ea typeface="Times New Roman"/>
                <a:cs typeface="Times New Roman"/>
                <a:sym typeface="Times New Roman"/>
              </a:rPr>
              <a:t>6. Paragraph 3 is mainly talking about…………….</a:t>
            </a:r>
            <a:endParaRPr sz="2400" b="1">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a. Fog and haze on mars</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b. Oxygen in the Mars atmosphere</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c. Carbon dioxide in the Mars atmosphere</a:t>
            </a:r>
            <a:endParaRPr sz="2400">
              <a:solidFill>
                <a:schemeClr val="dk1"/>
              </a:solidFill>
              <a:latin typeface="Times New Roman"/>
              <a:ea typeface="Times New Roman"/>
              <a:cs typeface="Times New Roman"/>
              <a:sym typeface="Times New Roman"/>
            </a:endParaRPr>
          </a:p>
          <a:p>
            <a:pPr marL="0" lvl="0" indent="0" algn="just" rtl="0">
              <a:spcBef>
                <a:spcPts val="0"/>
              </a:spcBef>
              <a:spcAft>
                <a:spcPts val="0"/>
              </a:spcAft>
              <a:buSzPts val="1100"/>
              <a:buNone/>
            </a:pPr>
            <a:r>
              <a:rPr lang="en-US" sz="2400">
                <a:solidFill>
                  <a:schemeClr val="dk1"/>
                </a:solidFill>
                <a:latin typeface="Times New Roman"/>
                <a:ea typeface="Times New Roman"/>
                <a:cs typeface="Times New Roman"/>
                <a:sym typeface="Times New Roman"/>
              </a:rPr>
              <a:t>d. The atmosphere and climate on Mars</a:t>
            </a:r>
            <a:endParaRPr sz="2400">
              <a:solidFill>
                <a:schemeClr val="dk1"/>
              </a:solidFill>
              <a:latin typeface="Times New Roman"/>
              <a:ea typeface="Times New Roman"/>
              <a:cs typeface="Times New Roman"/>
              <a:sym typeface="Times New Roman"/>
            </a:endParaRPr>
          </a:p>
        </p:txBody>
      </p:sp>
      <p:sp>
        <p:nvSpPr>
          <p:cNvPr id="325" name="Google Shape;325;p4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www.midocean.ae</a:t>
            </a:r>
            <a:endParaRPr/>
          </a:p>
        </p:txBody>
      </p:sp>
      <p:pic>
        <p:nvPicPr>
          <p:cNvPr id="326" name="Google Shape;326;p40"/>
          <p:cNvPicPr preferRelativeResize="0"/>
          <p:nvPr/>
        </p:nvPicPr>
        <p:blipFill rotWithShape="1">
          <a:blip r:embed="rId3">
            <a:alphaModFix/>
          </a:blip>
          <a:srcRect t="27876" b="25429"/>
          <a:stretch/>
        </p:blipFill>
        <p:spPr>
          <a:xfrm>
            <a:off x="9678850" y="268963"/>
            <a:ext cx="2305141" cy="1076343"/>
          </a:xfrm>
          <a:prstGeom prst="rect">
            <a:avLst/>
          </a:prstGeom>
          <a:noFill/>
          <a:ln>
            <a:noFill/>
          </a:ln>
        </p:spPr>
      </p:pic>
      <p:cxnSp>
        <p:nvCxnSpPr>
          <p:cNvPr id="327" name="Google Shape;327;p40"/>
          <p:cNvCxnSpPr/>
          <p:nvPr/>
        </p:nvCxnSpPr>
        <p:spPr>
          <a:xfrm rot="10800000" flipH="1">
            <a:off x="848800" y="2512700"/>
            <a:ext cx="4782300" cy="30600"/>
          </a:xfrm>
          <a:prstGeom prst="straightConnector1">
            <a:avLst/>
          </a:prstGeom>
          <a:noFill/>
          <a:ln w="28575" cap="flat" cmpd="sng">
            <a:solidFill>
              <a:srgbClr val="0000FF"/>
            </a:solidFill>
            <a:prstDash val="solid"/>
            <a:round/>
            <a:headEnd type="none" w="med" len="med"/>
            <a:tailEnd type="none" w="med" len="med"/>
          </a:ln>
        </p:spPr>
      </p:cxnSp>
      <p:cxnSp>
        <p:nvCxnSpPr>
          <p:cNvPr id="328" name="Google Shape;328;p40"/>
          <p:cNvCxnSpPr/>
          <p:nvPr/>
        </p:nvCxnSpPr>
        <p:spPr>
          <a:xfrm rot="10800000" flipH="1">
            <a:off x="848800" y="5818400"/>
            <a:ext cx="4505400" cy="96600"/>
          </a:xfrm>
          <a:prstGeom prst="straightConnector1">
            <a:avLst/>
          </a:prstGeom>
          <a:noFill/>
          <a:ln w="28575" cap="flat" cmpd="sng">
            <a:solidFill>
              <a:srgbClr val="0000FF"/>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3" name="Google Shape;333;p41"/>
          <p:cNvPicPr preferRelativeResize="0"/>
          <p:nvPr/>
        </p:nvPicPr>
        <p:blipFill rotWithShape="1">
          <a:blip r:embed="rId3">
            <a:alphaModFix/>
          </a:blip>
          <a:srcRect/>
          <a:stretch/>
        </p:blipFill>
        <p:spPr>
          <a:xfrm>
            <a:off x="0" y="7112"/>
            <a:ext cx="12191997" cy="6843775"/>
          </a:xfrm>
          <a:prstGeom prst="rect">
            <a:avLst/>
          </a:prstGeom>
          <a:noFill/>
          <a:ln>
            <a:noFill/>
          </a:ln>
        </p:spPr>
      </p:pic>
      <p:sp>
        <p:nvSpPr>
          <p:cNvPr id="334" name="Google Shape;334;p41"/>
          <p:cNvSpPr/>
          <p:nvPr/>
        </p:nvSpPr>
        <p:spPr>
          <a:xfrm flipH="1">
            <a:off x="6512700" y="3153102"/>
            <a:ext cx="5679300" cy="3705000"/>
          </a:xfrm>
          <a:prstGeom prst="rtTriangle">
            <a:avLst/>
          </a:prstGeom>
          <a:solidFill>
            <a:srgbClr val="669BBC">
              <a:alpha val="7686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5" name="Google Shape;335;p41"/>
          <p:cNvSpPr txBox="1"/>
          <p:nvPr/>
        </p:nvSpPr>
        <p:spPr>
          <a:xfrm>
            <a:off x="582006" y="5707075"/>
            <a:ext cx="4524600" cy="923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imes New Roman"/>
                <a:ea typeface="Times New Roman"/>
                <a:cs typeface="Times New Roman"/>
                <a:sym typeface="Times New Roman"/>
              </a:rPr>
              <a:t>Thank You</a:t>
            </a:r>
            <a:endParaRPr/>
          </a:p>
        </p:txBody>
      </p:sp>
      <p:pic>
        <p:nvPicPr>
          <p:cNvPr id="336" name="Google Shape;336;p41"/>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337" name="Google Shape;337;p41"/>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338" name="Google Shape;338;p41"/>
          <p:cNvPicPr preferRelativeResize="0"/>
          <p:nvPr/>
        </p:nvPicPr>
        <p:blipFill rotWithShape="1">
          <a:blip r:embed="rId5">
            <a:alphaModFix/>
          </a:blip>
          <a:srcRect t="27876" b="25429"/>
          <a:stretch/>
        </p:blipFill>
        <p:spPr>
          <a:xfrm>
            <a:off x="9425810" y="203200"/>
            <a:ext cx="2580006" cy="1204686"/>
          </a:xfrm>
          <a:prstGeom prst="rect">
            <a:avLst/>
          </a:prstGeom>
          <a:noFill/>
          <a:ln>
            <a:noFill/>
          </a:ln>
        </p:spPr>
      </p:pic>
      <p:pic>
        <p:nvPicPr>
          <p:cNvPr id="339" name="Google Shape;339;p41"/>
          <p:cNvPicPr preferRelativeResize="0"/>
          <p:nvPr/>
        </p:nvPicPr>
        <p:blipFill rotWithShape="1">
          <a:blip r:embed="rId6">
            <a:alphaModFix/>
          </a:blip>
          <a:srcRect/>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22</Slides>
  <Notes>22</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majd jeraisi</cp:lastModifiedBy>
  <cp:revision>1</cp:revision>
  <dcterms:modified xsi:type="dcterms:W3CDTF">2024-06-14T10:05:08Z</dcterms:modified>
</cp:coreProperties>
</file>