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7"/>
  </p:notesMasterIdLst>
  <p:sldIdLst>
    <p:sldId id="480" r:id="rId5"/>
    <p:sldId id="303" r:id="rId6"/>
    <p:sldId id="575" r:id="rId7"/>
    <p:sldId id="496" r:id="rId8"/>
    <p:sldId id="576" r:id="rId9"/>
    <p:sldId id="577" r:id="rId10"/>
    <p:sldId id="578" r:id="rId11"/>
    <p:sldId id="579" r:id="rId12"/>
    <p:sldId id="580" r:id="rId13"/>
    <p:sldId id="581" r:id="rId14"/>
    <p:sldId id="582" r:id="rId15"/>
    <p:sldId id="583" r:id="rId16"/>
    <p:sldId id="584" r:id="rId17"/>
    <p:sldId id="585" r:id="rId18"/>
    <p:sldId id="586" r:id="rId19"/>
    <p:sldId id="587" r:id="rId20"/>
    <p:sldId id="588" r:id="rId21"/>
    <p:sldId id="589" r:id="rId22"/>
    <p:sldId id="590" r:id="rId23"/>
    <p:sldId id="591" r:id="rId24"/>
    <p:sldId id="592" r:id="rId25"/>
    <p:sldId id="593" r:id="rId26"/>
    <p:sldId id="594" r:id="rId27"/>
    <p:sldId id="595" r:id="rId28"/>
    <p:sldId id="596" r:id="rId29"/>
    <p:sldId id="597" r:id="rId30"/>
    <p:sldId id="598" r:id="rId31"/>
    <p:sldId id="599" r:id="rId32"/>
    <p:sldId id="600" r:id="rId33"/>
    <p:sldId id="601" r:id="rId34"/>
    <p:sldId id="602" r:id="rId35"/>
    <p:sldId id="603" r:id="rId36"/>
    <p:sldId id="604" r:id="rId37"/>
    <p:sldId id="605" r:id="rId38"/>
    <p:sldId id="606" r:id="rId39"/>
    <p:sldId id="607" r:id="rId40"/>
    <p:sldId id="608" r:id="rId41"/>
    <p:sldId id="609" r:id="rId42"/>
    <p:sldId id="610" r:id="rId43"/>
    <p:sldId id="611" r:id="rId44"/>
    <p:sldId id="539" r:id="rId45"/>
    <p:sldId id="349" r:id="rId4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575"/>
            <p14:sldId id="496"/>
            <p14:sldId id="576"/>
            <p14:sldId id="577"/>
            <p14:sldId id="578"/>
            <p14:sldId id="579"/>
            <p14:sldId id="580"/>
            <p14:sldId id="581"/>
            <p14:sldId id="582"/>
            <p14:sldId id="583"/>
            <p14:sldId id="584"/>
            <p14:sldId id="585"/>
            <p14:sldId id="586"/>
            <p14:sldId id="587"/>
            <p14:sldId id="588"/>
            <p14:sldId id="589"/>
            <p14:sldId id="590"/>
            <p14:sldId id="591"/>
            <p14:sldId id="592"/>
            <p14:sldId id="593"/>
            <p14:sldId id="594"/>
            <p14:sldId id="595"/>
            <p14:sldId id="596"/>
            <p14:sldId id="597"/>
            <p14:sldId id="598"/>
            <p14:sldId id="599"/>
            <p14:sldId id="600"/>
            <p14:sldId id="601"/>
            <p14:sldId id="602"/>
            <p14:sldId id="603"/>
            <p14:sldId id="604"/>
            <p14:sldId id="605"/>
            <p14:sldId id="606"/>
            <p14:sldId id="607"/>
            <p14:sldId id="608"/>
            <p14:sldId id="609"/>
            <p14:sldId id="610"/>
            <p14:sldId id="611"/>
            <p14:sldId id="539"/>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Omar Alkasasbeh" initials="OA" lastIdx="1" clrIdx="0">
    <p:extLst>
      <p:ext uri="{19B8F6BF-5375-455C-9EA6-DF929625EA0E}">
        <p15:presenceInfo xmlns:p15="http://schemas.microsoft.com/office/powerpoint/2012/main" userId="S::omaralkasasbeh@midocean.edu.km::ddf447b0-e762-4a73-8002-dee654f90633"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6795" autoAdjust="0"/>
    <p:restoredTop sz="85034" autoAdjust="0"/>
  </p:normalViewPr>
  <p:slideViewPr>
    <p:cSldViewPr snapToGrid="0">
      <p:cViewPr varScale="1">
        <p:scale>
          <a:sx n="56" d="100"/>
          <a:sy n="56" d="100"/>
        </p:scale>
        <p:origin x="1000" y="28"/>
      </p:cViewPr>
      <p:guideLst>
        <p:guide orient="horz" pos="2160"/>
        <p:guide pos="3840"/>
      </p:guideLst>
    </p:cSldViewPr>
  </p:slideViewPr>
  <p:notesTextViewPr>
    <p:cViewPr>
      <p:scale>
        <a:sx n="1" d="1"/>
        <a:sy n="1" d="1"/>
      </p:scale>
      <p:origin x="0" y="0"/>
    </p:cViewPr>
  </p:notesTextViewPr>
  <p:notesViewPr>
    <p:cSldViewPr snapToGrid="0">
      <p:cViewPr varScale="1">
        <p:scale>
          <a:sx n="87" d="100"/>
          <a:sy n="87" d="100"/>
        </p:scale>
        <p:origin x="3904" y="208"/>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notesMaster" Target="notesMasters/notesMaster1.xml"/><Relationship Id="rId50" Type="http://schemas.openxmlformats.org/officeDocument/2006/relationships/viewProps" Target="view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presProps" Target="pres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commentAuthors" Target="commentAuthors.xml"/><Relationship Id="rId8" Type="http://schemas.openxmlformats.org/officeDocument/2006/relationships/slide" Target="slides/slide4.xml"/><Relationship Id="rId51" Type="http://schemas.openxmlformats.org/officeDocument/2006/relationships/theme" Target="theme/theme1.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7/4/2026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550F116-9634-9DDB-449E-34F89FE8048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5A79089-9503-CFF4-1ACC-65EE057181C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57DFE8C-62D0-05E6-F39B-F48D7BB0759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E7B9BE9B-4B11-9ECA-BF9C-89A25AA31E7A}"/>
              </a:ext>
            </a:extLst>
          </p:cNvPr>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275884255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231C798-3BB6-9D15-980E-E7A5E47967A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8EA33D7-7453-39FD-D75B-0A3043B9A2D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7EFE13A-310C-69C3-0587-4F587A9897F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8DB3A9E9-134D-374B-3AC5-55E8B4EC0D58}"/>
              </a:ext>
            </a:extLst>
          </p:cNvPr>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213888793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D0FD85E-84D8-7D6D-C0FB-665392EA61D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7084687-D88B-AE1E-29E2-A6D71F48C3D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BB557E8-30AB-17C4-477F-FC153122BBB6}"/>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CE63529-235F-6596-16FE-06FF45EB0C28}"/>
              </a:ext>
            </a:extLst>
          </p:cNvPr>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282631101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945F507-84E9-A499-BC59-B44E8426C75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F320972-1528-A4E1-59DA-2A58B6AB5DD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639B165-8F6E-8D16-9CA5-DA93A375CCA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107090A4-4C1D-6B47-E7FD-46629E190ADD}"/>
              </a:ext>
            </a:extLst>
          </p:cNvPr>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404197030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DD97F1E-5DD0-2316-CA33-99A181391B7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E617067-FC81-660F-6A0A-EB292678A9D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F6094E1-7F08-2686-FA7A-0DCF7559EB10}"/>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B0952B00-9952-FDFD-B958-56295233FCD8}"/>
              </a:ext>
            </a:extLst>
          </p:cNvPr>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109352226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46B5B36-CC4F-7BF0-A8C4-97B08FCA697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DB5F83C-2665-76EF-AAA4-3DB5762B6FC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2E3E216-CC7D-647B-92E0-F9D4195228D2}"/>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257656F4-2314-3394-9256-345A3BBA610D}"/>
              </a:ext>
            </a:extLst>
          </p:cNvPr>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354989454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A39DC9-6A5C-7EF1-9473-B3D31BEFA09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845F64E-E452-4D2C-14B8-463CC786C28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D871D31-BF1E-C6DB-858B-C79C00B59856}"/>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4E0B2AE6-2D60-29E8-2AB0-6F8B90D97019}"/>
              </a:ext>
            </a:extLst>
          </p:cNvPr>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367783270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6627668-BC75-64D7-0B9F-31A54DCF8D4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E08344A-CAF9-E67D-8BB4-F4F9A2E67D3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83ACD88-17A5-F740-E873-4F168E8E1AF0}"/>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90356CA8-2D95-FE96-E003-2F8F7B885210}"/>
              </a:ext>
            </a:extLst>
          </p:cNvPr>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19463377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4C0E4B5-8AD2-1B1B-8F81-89F060B5A8A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33E9C73-AF5D-F7EA-DDCE-0D38F8168D9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E07B847-E5B8-020A-F833-7598CBE4DB1F}"/>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310FE15B-93A5-AACF-9232-F22C604BB113}"/>
              </a:ext>
            </a:extLst>
          </p:cNvPr>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218704016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746E32D-83B2-C75E-4000-4325789ACC8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5548AFB-CF65-C26C-F093-504A6BD9D90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7C3D9A7-6362-59B3-6E08-ECF6978C6D8E}"/>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BC35B18C-9DE7-C06B-94E2-55150B1CFDD3}"/>
              </a:ext>
            </a:extLst>
          </p:cNvPr>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408677248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3A5EB9B-14BA-E749-37F1-06EA9EE24D7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C46BC34-47DA-C2C5-B403-50E8192A89B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9DD9F38-94F3-EB0E-9347-7B182781BDB5}"/>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58C362DA-F082-9812-A0B7-D4ECAA7D5294}"/>
              </a:ext>
            </a:extLst>
          </p:cNvPr>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403953315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8435BA-D347-B0E7-AD0A-920F6EC8436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E675781-D9C1-BCCC-6E01-9D27E45E436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BF2B045-A628-52BD-EE6F-9C771113D553}"/>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F51146C-2F77-3E8E-0673-6BC609B03D7E}"/>
              </a:ext>
            </a:extLst>
          </p:cNvPr>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258886724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D771397-CAEC-E487-D1A5-0234965506D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DEE206E-B4E0-0D8C-60CD-2A4418657BE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7F9696F-F3E3-3D5E-E7E9-1C101EFC3BE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4EC4BB14-47BC-010A-BE61-92AA79E7AD37}"/>
              </a:ext>
            </a:extLst>
          </p:cNvPr>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23275429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8148369-978C-52A0-66D6-64B285CA568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4B09BA5-7202-8217-0AD3-0537437F400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040BD36-92A4-2FF6-2DFE-4C474D98EE1C}"/>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20B56CA7-4A51-19A1-26CD-1DA3EF4A9072}"/>
              </a:ext>
            </a:extLst>
          </p:cNvPr>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302655579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A359075-8584-7765-3B12-C0E73559030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1AABFE2-10BE-E2D9-ABA8-0B75222A8AB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870A3E7-16E2-A98C-6981-12E09E98120B}"/>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BCF3F29-2AE3-336D-904E-F499DBA921A2}"/>
              </a:ext>
            </a:extLst>
          </p:cNvPr>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252302668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12BF4A8-413E-2DAF-4EDE-D544B29BF74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EB6348F-9BAA-A776-BEE1-CCD15DAD7CC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BE1FF20-72EE-6BA7-DC95-1FE7D37DBE9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A0C86D5D-FEBC-1069-9C36-83932E59C7BA}"/>
              </a:ext>
            </a:extLst>
          </p:cNvPr>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93113383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440FAD3-B5E4-3473-C27A-650F4B540DC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D970E0C-7EBE-E04B-80E9-3818223BABB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A5981CF-5F2A-8BC3-93CB-E82116956E9F}"/>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DD2E7FE1-FA77-C614-3B52-E2B95FC5916B}"/>
              </a:ext>
            </a:extLst>
          </p:cNvPr>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354217179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D0D5802-FE8B-E80C-8652-6DAD6E521D4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72AA277-3BF0-F6D0-7913-A470295A1B0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F314124-1277-66EE-D74B-44B329500034}"/>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B7CF0BBE-F406-2D2B-89CC-E38EA8D6615E}"/>
              </a:ext>
            </a:extLst>
          </p:cNvPr>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69562332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674E671-646F-5CC5-A395-63CDB1C7F26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0E43A6C-877E-2709-4BDA-96752875693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33BE04C-B6C9-0A83-76CE-E391069F10EA}"/>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5FCBCD5-8BF0-C08B-4D54-65A39A721771}"/>
              </a:ext>
            </a:extLst>
          </p:cNvPr>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18050450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3E274A9-9F3E-166E-5BA6-DBFF0282E2C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E725822-EDE1-4369-043A-4CFBF0BE56E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0E3E43A-D53A-7EB2-601A-0E4C2BE3103C}"/>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65ACC497-894D-FC20-FEED-24B2B42C46DD}"/>
              </a:ext>
            </a:extLst>
          </p:cNvPr>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144165895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AFFBC8C-F94A-3EBB-E004-CAC8683101C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0F6F174-9959-7364-8DDD-123B779A071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4CF8732-4E5D-E7B5-9045-80762D0DF4BC}"/>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68C49542-1BBD-1246-2FFC-2CDDAA93455C}"/>
              </a:ext>
            </a:extLst>
          </p:cNvPr>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377598942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81E3897-62B3-10C1-E31F-02D138C7139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68A4B2B-68A5-36F1-A1EF-494DE61563B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A03673E-AD5C-CF0C-C05B-6E11E86A6C4F}"/>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5F81D5F-5E44-2A85-CA04-B0BA289A2414}"/>
              </a:ext>
            </a:extLst>
          </p:cNvPr>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3349617343"/>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0716139-DC8D-E71E-2E17-7830AEE7B6D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505E2A2-5B0E-757F-9F1A-7E9A8B2A7E0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E3C3BF3-519B-CA12-41D8-B0E6AF3B0462}"/>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C3DEFDF5-78A3-F909-0A74-2003F99E11F7}"/>
              </a:ext>
            </a:extLst>
          </p:cNvPr>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3283475172"/>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C17AA2-39EA-C7D7-227F-90610480347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FD734C8-420B-B1E1-6A5B-263188084FD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AE9B9F5-1DE8-6CF1-BDD9-C7A136E522B9}"/>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DA33BDD6-A609-A770-E684-ECC5A0EA5E16}"/>
              </a:ext>
            </a:extLst>
          </p:cNvPr>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4162945477"/>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2A1CF53-F825-2278-8FB8-AEACB59735F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0182F7B-6EF2-3D79-B17A-B4EE1312B50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03DD827-3A21-0B1C-D194-7CDAF38788E9}"/>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80DFA34D-AC10-4874-68B4-830596B53019}"/>
              </a:ext>
            </a:extLst>
          </p:cNvPr>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1781495147"/>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1FBC480-A941-E138-E8EC-83EF50BB22F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53940B8-AA7F-28CE-583A-669AE4006C7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1630B48-0CCF-8A85-4635-51F9E251CA26}"/>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1CA02F45-37FE-7933-C990-FC38BF0035ED}"/>
              </a:ext>
            </a:extLst>
          </p:cNvPr>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1011643678"/>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29131AD-6F68-84B0-90B6-57D81C94920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98F1525-3D2F-CDA1-34E3-2CE83467FE4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B3D52B2-2E3C-2DA6-36AD-F3845EBC4C71}"/>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2B435C9E-7883-8392-4247-0029E1C8CA3C}"/>
              </a:ext>
            </a:extLst>
          </p:cNvPr>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3842363008"/>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905250C-0488-29BD-8690-9C15A96D1C3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91D4130-CA7D-7003-1BDE-5D049F73B58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8F976CD-6D1E-D033-EC5C-92AEB1BB67F4}"/>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927134C-46DD-1508-2FEE-53CBA2B61C3C}"/>
              </a:ext>
            </a:extLst>
          </p:cNvPr>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3305985567"/>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0CACA6B-B9D7-9E78-6629-83526ABA073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3DABB5E-0869-5C9E-1569-141EC69BAC3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A279BE0-C15A-7C7B-D3BC-A06073FC540A}"/>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CF45EA7B-8393-3DCC-B9C6-6348653BD5BF}"/>
              </a:ext>
            </a:extLst>
          </p:cNvPr>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1852708829"/>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F24429C-E19C-6D3D-15B5-1A3382D7D01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B8452A6-33FB-EE1E-4001-1BE44D09CF7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9B4C772-1503-895D-BAE7-EDFA5CE95EA6}"/>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E0A5D007-EAB4-01BF-946C-1BECF021260D}"/>
              </a:ext>
            </a:extLst>
          </p:cNvPr>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3962732321"/>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B0FD983-21E4-4E5E-6836-9D678FC26FB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8C5D61F-F95C-4DC3-22BB-6694811AB90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4992408-580D-20DB-1AE3-AA8D5428ED89}"/>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C15FE521-6716-66A0-728F-A8E0496B8222}"/>
              </a:ext>
            </a:extLst>
          </p:cNvPr>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110348157"/>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46BDD9B-5FF5-ACFF-B72A-D1F0819A159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0AF03CF-BB88-E40F-349D-CD7A7DC88E1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F3C6B34-7B8C-55FA-D702-D87CF0789B83}"/>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408A6F96-2A44-020D-9338-D3F9209660E7}"/>
              </a:ext>
            </a:extLst>
          </p:cNvPr>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1912614534"/>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805BBFB-80A9-4AF0-09F2-2052A4237E7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5DC7C70-60FF-29F6-3BBA-C297FCC358B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EE9D88E-3CEB-B047-E416-41BEEC8A0756}"/>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34998B0-4950-7FAF-B231-7B09DAE4EE53}"/>
              </a:ext>
            </a:extLst>
          </p:cNvPr>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4023175231"/>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9E2558-BC31-26A3-2601-C82E6ED2364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FFEDC3C-0DE2-88D8-B580-414DB65E72A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B977F32-1BAE-79D3-810A-00CF9C10F03B}"/>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804EA8D4-4318-8B4C-23F2-38CEF739F9A0}"/>
              </a:ext>
            </a:extLst>
          </p:cNvPr>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3817901711"/>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D89E91B-FF3A-2625-7FD9-F1FDED960C5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20F28DE-AB4B-D576-184D-D5AF1DEEB09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FBED7FE-9C79-7387-AB7D-307F854157F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A9BDDE8-A1E8-CC36-0944-4A0566DFE7C4}"/>
              </a:ext>
            </a:extLst>
          </p:cNvPr>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3883748443"/>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3D87718-F3FB-8461-6AF2-24410793EDE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FE59F11-9559-8ECF-65AC-590395047F5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320F9DA-88BD-3C3F-68C0-F23A98CEBA4F}"/>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4075B44D-E681-453B-A477-61224C5E5000}"/>
              </a:ext>
            </a:extLst>
          </p:cNvPr>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2081759150"/>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1952A6B-3306-3138-5BA8-29C91068E6A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310AC1A-5E5F-C615-5C67-5323EA1ADDE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1044552-0AA9-25C5-5C33-15E996ECBEC2}"/>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55253FB0-36FB-C076-63A5-8B0F3E3EABF9}"/>
              </a:ext>
            </a:extLst>
          </p:cNvPr>
          <p:cNvSpPr>
            <a:spLocks noGrp="1"/>
          </p:cNvSpPr>
          <p:nvPr>
            <p:ph type="sldNum" sz="quarter" idx="5"/>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1145462430"/>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9CF8EA0-63D6-FB70-1882-3D2BC10B338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700A613-9C9E-F4AE-4961-B28C980BE36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C46C892-9C0F-18D2-851B-3C086DC58EF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5769FE3B-B227-A3FB-6102-82FB3A57C76C}"/>
              </a:ext>
            </a:extLst>
          </p:cNvPr>
          <p:cNvSpPr>
            <a:spLocks noGrp="1"/>
          </p:cNvSpPr>
          <p:nvPr>
            <p:ph type="sldNum" sz="quarter" idx="5"/>
          </p:nvPr>
        </p:nvSpPr>
        <p:spPr/>
        <p:txBody>
          <a:bodyPr/>
          <a:lstStyle/>
          <a:p>
            <a:fld id="{E88088B5-5D3D-41C5-9929-9FAB3A249D9E}" type="slidenum">
              <a:rPr lang="en-US" smtClean="0"/>
              <a:t>41</a:t>
            </a:fld>
            <a:endParaRPr lang="en-US"/>
          </a:p>
        </p:txBody>
      </p:sp>
    </p:spTree>
    <p:extLst>
      <p:ext uri="{BB962C8B-B14F-4D97-AF65-F5344CB8AC3E}">
        <p14:creationId xmlns:p14="http://schemas.microsoft.com/office/powerpoint/2010/main" val="58955623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7/4/2026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7/4/2026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7/4/2026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7/4/2026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7/4/2026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7/4/2026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7874344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545090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7/4/2026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
        <p:nvSpPr>
          <p:cNvPr id="7" name="TextBox 6">
            <a:extLst>
              <a:ext uri="{FF2B5EF4-FFF2-40B4-BE49-F238E27FC236}">
                <a16:creationId xmlns:a16="http://schemas.microsoft.com/office/drawing/2014/main" id="{BF7197C7-449D-C946-9CEC-1D59ADE52AA7}"/>
              </a:ext>
            </a:extLst>
          </p:cNvPr>
          <p:cNvSpPr txBox="1"/>
          <p:nvPr userDrawn="1"/>
        </p:nvSpPr>
        <p:spPr>
          <a:xfrm>
            <a:off x="8578824"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4" r:id="rId13"/>
    <p:sldLayoutId id="2147483665" r:id="rId14"/>
    <p:sldLayoutId id="2147483666"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4.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xml"/><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xml"/><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5.xml"/><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9.xml"/><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0.xml"/><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1.xml"/><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2.xml"/><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3.xml"/><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4.xml"/><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5.xml"/><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6.xml"/><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7.xml"/><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8.xml"/><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9.xml"/><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0.xml"/><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1.xml"/><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2.xml"/><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3.xml"/><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4.xml"/><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5.xml"/><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6.xml"/><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7.xml"/><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8.xml"/><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9.xml"/><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0.xml"/><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1.xml"/><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2.xml"/><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3.xml"/><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4.xml"/><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5.xml"/><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6.xml"/><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7.xml"/><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8.xml"/><Relationship Id="rId1" Type="http://schemas.openxmlformats.org/officeDocument/2006/relationships/slideLayout" Target="../slideLayouts/slideLayout13.xml"/></Relationships>
</file>

<file path=ppt/slides/_rels/slide4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9.xml"/><Relationship Id="rId1" Type="http://schemas.openxmlformats.org/officeDocument/2006/relationships/slideLayout" Target="../slideLayouts/slideLayout13.xml"/></Relationships>
</file>

<file path=ppt/slides/_rels/slide4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0.xml"/><Relationship Id="rId1" Type="http://schemas.openxmlformats.org/officeDocument/2006/relationships/slideLayout" Target="../slideLayouts/slideLayout13.xml"/></Relationships>
</file>

<file path=ppt/slides/_rels/slide42.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jpeg"/><Relationship Id="rId1" Type="http://schemas.openxmlformats.org/officeDocument/2006/relationships/slideLayout" Target="../slideLayouts/slideLayout15.xml"/><Relationship Id="rId4" Type="http://schemas.openxmlformats.org/officeDocument/2006/relationships/image" Target="../media/image10.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764947" y="4377130"/>
            <a:ext cx="5216525" cy="400110"/>
          </a:xfrm>
          <a:prstGeom prst="rect">
            <a:avLst/>
          </a:prstGeom>
          <a:noFill/>
        </p:spPr>
        <p:txBody>
          <a:bodyPr wrap="square" rtlCol="0">
            <a:spAutoFit/>
          </a:bodyPr>
          <a:lstStyle/>
          <a:p>
            <a:r>
              <a:rPr lang="en-US" sz="2000" dirty="0">
                <a:latin typeface="Alexandria"/>
                <a:cs typeface="Times New Roman" panose="02020603050405020304" pitchFamily="18" charset="0"/>
              </a:rPr>
              <a:t>Prepared by Dr. Omar Al-kasasbeh</a:t>
            </a:r>
          </a:p>
        </p:txBody>
      </p:sp>
      <p:sp>
        <p:nvSpPr>
          <p:cNvPr id="31" name="TextBox 30"/>
          <p:cNvSpPr txBox="1"/>
          <p:nvPr/>
        </p:nvSpPr>
        <p:spPr>
          <a:xfrm>
            <a:off x="1226174" y="2283807"/>
            <a:ext cx="4094141" cy="1569660"/>
          </a:xfrm>
          <a:prstGeom prst="rect">
            <a:avLst/>
          </a:prstGeom>
          <a:noFill/>
        </p:spPr>
        <p:txBody>
          <a:bodyPr wrap="square" rtlCol="0">
            <a:spAutoFit/>
          </a:bodyPr>
          <a:lstStyle/>
          <a:p>
            <a:r>
              <a:rPr lang="en-EG" sz="3200" b="1" dirty="0">
                <a:solidFill>
                  <a:srgbClr val="00B0F0"/>
                </a:solidFill>
                <a:latin typeface="Alexandria"/>
                <a:cs typeface="Times New Roman" panose="02020603050405020304" pitchFamily="18" charset="0"/>
              </a:rPr>
              <a:t> </a:t>
            </a:r>
            <a:endParaRPr lang="en-US" sz="3200" dirty="0"/>
          </a:p>
          <a:p>
            <a:r>
              <a:rPr lang="en-US" sz="3200" b="1" dirty="0">
                <a:solidFill>
                  <a:srgbClr val="00B0F0"/>
                </a:solidFill>
                <a:latin typeface="Alexandria"/>
                <a:cs typeface="Times New Roman" panose="02020603050405020304" pitchFamily="18" charset="0"/>
              </a:rPr>
              <a:t>Cryptocurrency</a:t>
            </a:r>
          </a:p>
          <a:p>
            <a:endParaRPr lang="en-US" sz="3200" b="1" dirty="0">
              <a:solidFill>
                <a:srgbClr val="00B0F0"/>
              </a:solidFill>
              <a:latin typeface="Alexandria"/>
              <a:cs typeface="Times New Roman" panose="02020603050405020304" pitchFamily="18" charset="0"/>
            </a:endParaRPr>
          </a:p>
        </p:txBody>
      </p:sp>
      <p:sp>
        <p:nvSpPr>
          <p:cNvPr id="34" name="Rectangle: Rounded Corners 33"/>
          <p:cNvSpPr/>
          <p:nvPr/>
        </p:nvSpPr>
        <p:spPr>
          <a:xfrm>
            <a:off x="337633" y="592938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6</a:t>
            </a:r>
          </a:p>
        </p:txBody>
      </p:sp>
      <p:sp>
        <p:nvSpPr>
          <p:cNvPr id="46" name="TextBox 45"/>
          <p:cNvSpPr txBox="1"/>
          <p:nvPr/>
        </p:nvSpPr>
        <p:spPr>
          <a:xfrm>
            <a:off x="329269" y="5104240"/>
            <a:ext cx="3582456" cy="707886"/>
          </a:xfrm>
          <a:prstGeom prst="rect">
            <a:avLst/>
          </a:prstGeom>
          <a:noFill/>
        </p:spPr>
        <p:txBody>
          <a:bodyPr wrap="none" rtlCol="0">
            <a:spAutoFit/>
          </a:bodyPr>
          <a:lstStyle/>
          <a:p>
            <a:r>
              <a:rPr lang="en-US" sz="2000" dirty="0">
                <a:latin typeface="Alexandria" charset="0"/>
                <a:cs typeface="Alexandria" charset="0"/>
              </a:rPr>
              <a:t>FNT628 </a:t>
            </a:r>
          </a:p>
          <a:p>
            <a:r>
              <a:rPr lang="en-US" sz="2000" dirty="0">
                <a:latin typeface="Alexandria"/>
              </a:rPr>
              <a:t>Blockchain and Cryptocurrencies</a:t>
            </a:r>
            <a:endParaRPr lang="en-US" sz="2000" dirty="0">
              <a:latin typeface="Alexandria"/>
              <a:cs typeface="Times New Roman" panose="02020603050405020304" pitchFamily="18"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48433"/>
            <a:ext cx="12663752" cy="7053944"/>
          </a:xfrm>
          <a:prstGeom prst="rect">
            <a:avLst/>
          </a:prstGeom>
        </p:spPr>
      </p:pic>
      <p:sp>
        <p:nvSpPr>
          <p:cNvPr id="2" name="Rectangle: Single Corner Rounded 1"/>
          <p:cNvSpPr/>
          <p:nvPr/>
        </p:nvSpPr>
        <p:spPr>
          <a:xfrm flipV="1">
            <a:off x="103860" y="14513"/>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10" name="Rectangle: Rounded Corners 9"/>
          <p:cNvSpPr/>
          <p:nvPr/>
        </p:nvSpPr>
        <p:spPr>
          <a:xfrm>
            <a:off x="6593822" y="2682654"/>
            <a:ext cx="5598178" cy="894522"/>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a:solidFill>
                  <a:schemeClr val="tx1"/>
                </a:solidFill>
                <a:latin typeface="Alexandria"/>
                <a:cs typeface="Times New Roman" panose="02020603050405020304" pitchFamily="18" charset="0"/>
              </a:rPr>
              <a:t>Blockchain and Cryptocurrencies</a:t>
            </a:r>
          </a:p>
          <a:p>
            <a:pPr algn="ctr"/>
            <a:endParaRPr lang="en-US" sz="2800" b="1" dirty="0">
              <a:solidFill>
                <a:schemeClr val="tx1"/>
              </a:solidFill>
              <a:latin typeface="Alexandria"/>
              <a:cs typeface="Times New Roman" panose="02020603050405020304" pitchFamily="18" charset="0"/>
            </a:endParaRPr>
          </a:p>
        </p:txBody>
      </p:sp>
      <p:sp>
        <p:nvSpPr>
          <p:cNvPr id="12" name="TextBox 11"/>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Alexandria"/>
                <a:cs typeface="Times New Roman" panose="02020603050405020304" pitchFamily="18" charset="0"/>
              </a:rPr>
              <a:t>Dr. Omar Al-</a:t>
            </a:r>
            <a:r>
              <a:rPr lang="en-US" sz="2800" b="1" dirty="0" err="1">
                <a:solidFill>
                  <a:srgbClr val="00B0F0"/>
                </a:solidFill>
                <a:latin typeface="Alexandria"/>
                <a:cs typeface="Times New Roman" panose="02020603050405020304" pitchFamily="18" charset="0"/>
              </a:rPr>
              <a:t>kasasbeh</a:t>
            </a:r>
            <a:endParaRPr lang="en-US" sz="2800" b="1" dirty="0">
              <a:solidFill>
                <a:srgbClr val="00B0F0"/>
              </a:solidFill>
              <a:latin typeface="Alexandria"/>
              <a:cs typeface="Times New Roman" panose="02020603050405020304" pitchFamily="18" charset="0"/>
            </a:endParaRPr>
          </a:p>
        </p:txBody>
      </p:sp>
      <p:sp>
        <p:nvSpPr>
          <p:cNvPr id="13" name="TextBox 12"/>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Alexandria"/>
                <a:cs typeface="Times New Roman" panose="02020603050405020304" pitchFamily="18"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DA4654C1-63ED-8D05-61ED-F16881440B3A}"/>
              </a:ext>
            </a:extLst>
          </p:cNvPr>
          <p:cNvSpPr txBox="1"/>
          <p:nvPr/>
        </p:nvSpPr>
        <p:spPr>
          <a:xfrm>
            <a:off x="7230291" y="3808008"/>
            <a:ext cx="3770218" cy="707886"/>
          </a:xfrm>
          <a:prstGeom prst="rect">
            <a:avLst/>
          </a:prstGeom>
          <a:noFill/>
        </p:spPr>
        <p:txBody>
          <a:bodyPr wrap="square" rtlCol="0">
            <a:spAutoFit/>
          </a:bodyPr>
          <a:lstStyle/>
          <a:p>
            <a:r>
              <a:rPr lang="en-GB" sz="2000" dirty="0">
                <a:effectLst/>
                <a:ea typeface="Times New Roman" panose="02020603050405020304" pitchFamily="18" charset="0"/>
              </a:rPr>
              <a:t>FNT 6</a:t>
            </a:r>
            <a:r>
              <a:rPr lang="en-US" sz="2000" dirty="0">
                <a:effectLst/>
                <a:ea typeface="Times New Roman" panose="02020603050405020304" pitchFamily="18" charset="0"/>
              </a:rPr>
              <a:t>28</a:t>
            </a:r>
            <a:endParaRPr lang="en-US" sz="2000" dirty="0">
              <a:cs typeface="Times New Roman" panose="02020603050405020304" pitchFamily="18" charset="0"/>
            </a:endParaRPr>
          </a:p>
          <a:p>
            <a:r>
              <a:rPr lang="en-US" sz="2000" dirty="0"/>
              <a:t>Blockchain and Cryptocurrencies</a:t>
            </a:r>
            <a:endParaRPr lang="en-US" sz="2000" dirty="0">
              <a:cs typeface="Times New Roman" panose="02020603050405020304"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D301AE3-BFF3-1F2D-D0BF-5662418ACA8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14FE77B-77A4-1D3C-7F7D-35984A665427}"/>
              </a:ext>
            </a:extLst>
          </p:cNvPr>
          <p:cNvSpPr/>
          <p:nvPr/>
        </p:nvSpPr>
        <p:spPr>
          <a:xfrm>
            <a:off x="834450" y="175701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0E1DB03F-10A9-8BB3-EFA4-D90F24BC129B}"/>
              </a:ext>
            </a:extLst>
          </p:cNvPr>
          <p:cNvSpPr/>
          <p:nvPr/>
        </p:nvSpPr>
        <p:spPr>
          <a:xfrm>
            <a:off x="942308" y="5910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E721CA5B-FD1C-3F4F-6961-82A3C9E3A6C8}"/>
              </a:ext>
            </a:extLst>
          </p:cNvPr>
          <p:cNvSpPr txBox="1"/>
          <p:nvPr/>
        </p:nvSpPr>
        <p:spPr>
          <a:xfrm>
            <a:off x="1153149" y="821595"/>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5DE07F73-D0A5-19EC-0CF8-9FF877E3E4B1}"/>
              </a:ext>
            </a:extLst>
          </p:cNvPr>
          <p:cNvSpPr txBox="1"/>
          <p:nvPr/>
        </p:nvSpPr>
        <p:spPr>
          <a:xfrm>
            <a:off x="1214179" y="1018035"/>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6</a:t>
            </a:r>
          </a:p>
        </p:txBody>
      </p:sp>
      <p:sp>
        <p:nvSpPr>
          <p:cNvPr id="48" name="TextBox 47">
            <a:extLst>
              <a:ext uri="{FF2B5EF4-FFF2-40B4-BE49-F238E27FC236}">
                <a16:creationId xmlns:a16="http://schemas.microsoft.com/office/drawing/2014/main" id="{2A38AE7D-A575-92B0-18B8-07F8676B9C8D}"/>
              </a:ext>
            </a:extLst>
          </p:cNvPr>
          <p:cNvSpPr txBox="1"/>
          <p:nvPr/>
        </p:nvSpPr>
        <p:spPr>
          <a:xfrm>
            <a:off x="4514101" y="2843271"/>
            <a:ext cx="5064772" cy="1569660"/>
          </a:xfrm>
          <a:prstGeom prst="rect">
            <a:avLst/>
          </a:prstGeom>
          <a:noFill/>
        </p:spPr>
        <p:txBody>
          <a:bodyPr wrap="square" rtlCol="0">
            <a:spAutoFit/>
          </a:bodyPr>
          <a:lstStyle/>
          <a:p>
            <a:r>
              <a:rPr lang="en-EG" sz="3200" b="1" dirty="0">
                <a:solidFill>
                  <a:srgbClr val="00B0F0"/>
                </a:solidFill>
                <a:latin typeface="Alexandria"/>
                <a:cs typeface="Times New Roman" panose="02020603050405020304" pitchFamily="18" charset="0"/>
              </a:rPr>
              <a:t> </a:t>
            </a:r>
            <a:endParaRPr lang="en-US" sz="3200" dirty="0"/>
          </a:p>
          <a:p>
            <a:r>
              <a:rPr lang="en-US" sz="3200" b="1" dirty="0">
                <a:solidFill>
                  <a:srgbClr val="00B0F0"/>
                </a:solidFill>
                <a:latin typeface="Alexandria"/>
                <a:cs typeface="Times New Roman" panose="02020603050405020304" pitchFamily="18" charset="0"/>
              </a:rPr>
              <a:t>Cryptocurrency</a:t>
            </a:r>
          </a:p>
          <a:p>
            <a:endParaRPr lang="en-US" sz="3200" b="1" dirty="0">
              <a:solidFill>
                <a:srgbClr val="00B0F0"/>
              </a:solidFill>
              <a:latin typeface="Alexandria"/>
              <a:cs typeface="Times New Roman" panose="02020603050405020304" pitchFamily="18" charset="0"/>
            </a:endParaRPr>
          </a:p>
        </p:txBody>
      </p:sp>
      <p:pic>
        <p:nvPicPr>
          <p:cNvPr id="7" name="Graphic 21">
            <a:extLst>
              <a:ext uri="{FF2B5EF4-FFF2-40B4-BE49-F238E27FC236}">
                <a16:creationId xmlns:a16="http://schemas.microsoft.com/office/drawing/2014/main" id="{8006D0A9-9859-BE2A-2F0F-F06E605CA85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61523779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9469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7928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6</a:t>
            </a:r>
          </a:p>
        </p:txBody>
      </p:sp>
      <p:sp>
        <p:nvSpPr>
          <p:cNvPr id="48" name="TextBox 47"/>
          <p:cNvSpPr txBox="1"/>
          <p:nvPr/>
        </p:nvSpPr>
        <p:spPr>
          <a:xfrm>
            <a:off x="825500" y="2148336"/>
            <a:ext cx="10541000" cy="3785652"/>
          </a:xfrm>
          <a:prstGeom prst="rect">
            <a:avLst/>
          </a:prstGeom>
          <a:noFill/>
        </p:spPr>
        <p:txBody>
          <a:bodyPr wrap="square" rtlCol="0">
            <a:spAutoFit/>
          </a:bodyPr>
          <a:lstStyle/>
          <a:p>
            <a:r>
              <a:rPr lang="en-US" sz="2400" dirty="0">
                <a:latin typeface="Alexandria"/>
                <a:cs typeface="Times New Roman" panose="02020603050405020304" pitchFamily="18" charset="0"/>
              </a:rPr>
              <a:t>1- </a:t>
            </a:r>
            <a:r>
              <a:rPr lang="en-US" sz="2400" dirty="0"/>
              <a:t>Introduction to Cryptocurrency </a:t>
            </a:r>
          </a:p>
          <a:p>
            <a:r>
              <a:rPr lang="en-US" sz="2400" dirty="0">
                <a:latin typeface="Alexandria"/>
                <a:cs typeface="Times New Roman" panose="02020603050405020304" pitchFamily="18" charset="0"/>
              </a:rPr>
              <a:t>2- </a:t>
            </a:r>
            <a:r>
              <a:rPr lang="en-US" sz="2400" dirty="0"/>
              <a:t>Major Cryptocurrencies </a:t>
            </a:r>
          </a:p>
          <a:p>
            <a:r>
              <a:rPr lang="ar-JO" sz="2400" dirty="0">
                <a:latin typeface="Alexandria"/>
                <a:cs typeface="Times New Roman" panose="02020603050405020304" pitchFamily="18" charset="0"/>
              </a:rPr>
              <a:t>3</a:t>
            </a:r>
            <a:r>
              <a:rPr lang="en-US" sz="2400" dirty="0">
                <a:latin typeface="Alexandria"/>
                <a:cs typeface="Times New Roman" panose="02020603050405020304" pitchFamily="18" charset="0"/>
              </a:rPr>
              <a:t>- </a:t>
            </a:r>
            <a:r>
              <a:rPr lang="en-US" sz="2400" dirty="0"/>
              <a:t>Uses of Cryptocurrency </a:t>
            </a:r>
            <a:endParaRPr lang="ar-JO" sz="2400" dirty="0"/>
          </a:p>
          <a:p>
            <a:r>
              <a:rPr lang="en-US" sz="2400" dirty="0">
                <a:latin typeface="Alexandria"/>
                <a:cs typeface="Times New Roman" panose="02020603050405020304" pitchFamily="18" charset="0"/>
              </a:rPr>
              <a:t>4- </a:t>
            </a:r>
            <a:r>
              <a:rPr lang="en-US" sz="2400" dirty="0"/>
              <a:t>Advantages and Disadvantages of Cryptocurrency</a:t>
            </a:r>
          </a:p>
          <a:p>
            <a:r>
              <a:rPr lang="en-US" sz="2400" dirty="0"/>
              <a:t>5- Future of Cryptocurrency</a:t>
            </a:r>
            <a:endParaRPr lang="ar-JO" sz="2400" dirty="0">
              <a:highlight>
                <a:srgbClr val="FFFF00"/>
              </a:highlight>
            </a:endParaRPr>
          </a:p>
          <a:p>
            <a:endParaRPr lang="en-US" sz="2400" dirty="0">
              <a:latin typeface="Alexandria"/>
              <a:cs typeface="Times New Roman" panose="02020603050405020304" pitchFamily="18" charset="0"/>
            </a:endParaRPr>
          </a:p>
          <a:p>
            <a:endParaRPr lang="en-US" sz="2400" b="1" dirty="0">
              <a:solidFill>
                <a:srgbClr val="00B0F0"/>
              </a:solidFill>
              <a:latin typeface="Alexandria"/>
              <a:cs typeface="Times New Roman" panose="02020603050405020304" pitchFamily="18" charset="0"/>
            </a:endParaRPr>
          </a:p>
          <a:p>
            <a:endParaRPr lang="en-US" sz="2400" b="1" dirty="0">
              <a:solidFill>
                <a:srgbClr val="00B0F0"/>
              </a:solidFill>
              <a:latin typeface="Alexandria"/>
              <a:cs typeface="Times New Roman" panose="02020603050405020304" pitchFamily="18" charset="0"/>
            </a:endParaRPr>
          </a:p>
          <a:p>
            <a:endParaRPr lang="ar-JO" sz="2400" dirty="0">
              <a:latin typeface="Alexandria"/>
              <a:cs typeface="Times New Roman" panose="02020603050405020304" pitchFamily="18" charset="0"/>
            </a:endParaRPr>
          </a:p>
          <a:p>
            <a:endParaRPr lang="en-US" sz="2400" dirty="0">
              <a:latin typeface="Alexandria"/>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04AB5BB6-8E68-EFC0-8A5D-966C3B69F11B}"/>
              </a:ext>
            </a:extLst>
          </p:cNvPr>
          <p:cNvSpPr txBox="1"/>
          <p:nvPr/>
        </p:nvSpPr>
        <p:spPr>
          <a:xfrm>
            <a:off x="2557606" y="1102495"/>
            <a:ext cx="6211018" cy="1077218"/>
          </a:xfrm>
          <a:prstGeom prst="rect">
            <a:avLst/>
          </a:prstGeom>
          <a:noFill/>
        </p:spPr>
        <p:txBody>
          <a:bodyPr wrap="square">
            <a:spAutoFit/>
          </a:bodyPr>
          <a:lstStyle/>
          <a:p>
            <a:r>
              <a:rPr lang="en-EG" sz="3200" b="1" dirty="0">
                <a:solidFill>
                  <a:srgbClr val="00B0F0"/>
                </a:solidFill>
                <a:latin typeface="Alexandria"/>
                <a:cs typeface="Times New Roman" panose="02020603050405020304" pitchFamily="18" charset="0"/>
              </a:rPr>
              <a:t>Table of Contents</a:t>
            </a:r>
            <a:r>
              <a:rPr lang="en-US" sz="3200" b="1" dirty="0">
                <a:solidFill>
                  <a:srgbClr val="00B0F0"/>
                </a:solidFill>
                <a:latin typeface="Alexandria"/>
                <a:cs typeface="Times New Roman" panose="02020603050405020304" pitchFamily="18" charset="0"/>
              </a:rPr>
              <a:t> </a:t>
            </a:r>
          </a:p>
          <a:p>
            <a:r>
              <a:rPr lang="en-US" sz="3200" b="1" dirty="0">
                <a:solidFill>
                  <a:srgbClr val="00B0F0"/>
                </a:solidFill>
                <a:latin typeface="Alexandria"/>
                <a:cs typeface="Times New Roman" panose="02020603050405020304" pitchFamily="18" charset="0"/>
              </a:rPr>
              <a:t> </a:t>
            </a:r>
          </a:p>
        </p:txBody>
      </p:sp>
    </p:spTree>
    <p:extLst>
      <p:ext uri="{BB962C8B-B14F-4D97-AF65-F5344CB8AC3E}">
        <p14:creationId xmlns:p14="http://schemas.microsoft.com/office/powerpoint/2010/main" val="161047190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08BC93E-5C7D-BFAC-9F75-D99C8511C8D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0774411-0B93-6D92-1B0A-9376663B7D3C}"/>
              </a:ext>
            </a:extLst>
          </p:cNvPr>
          <p:cNvSpPr/>
          <p:nvPr/>
        </p:nvSpPr>
        <p:spPr>
          <a:xfrm>
            <a:off x="617280" y="1685495"/>
            <a:ext cx="10812720" cy="458148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A1F521D8-5F93-3097-4FF6-FACD3C16F34E}"/>
              </a:ext>
            </a:extLst>
          </p:cNvPr>
          <p:cNvSpPr/>
          <p:nvPr/>
        </p:nvSpPr>
        <p:spPr>
          <a:xfrm>
            <a:off x="942308" y="5910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37D2DAD-55F2-FEA5-ACF5-E325898DB6FB}"/>
              </a:ext>
            </a:extLst>
          </p:cNvPr>
          <p:cNvSpPr txBox="1"/>
          <p:nvPr/>
        </p:nvSpPr>
        <p:spPr>
          <a:xfrm>
            <a:off x="1153149" y="821595"/>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7820651F-9818-A51D-8A9C-9776CDCACFE5}"/>
              </a:ext>
            </a:extLst>
          </p:cNvPr>
          <p:cNvSpPr txBox="1"/>
          <p:nvPr/>
        </p:nvSpPr>
        <p:spPr>
          <a:xfrm>
            <a:off x="1214179" y="1018035"/>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6</a:t>
            </a:r>
          </a:p>
        </p:txBody>
      </p:sp>
      <p:sp>
        <p:nvSpPr>
          <p:cNvPr id="48" name="TextBox 47">
            <a:extLst>
              <a:ext uri="{FF2B5EF4-FFF2-40B4-BE49-F238E27FC236}">
                <a16:creationId xmlns:a16="http://schemas.microsoft.com/office/drawing/2014/main" id="{B83FC5A0-A1C5-C0C5-A3D2-4F3021D4D8B6}"/>
              </a:ext>
            </a:extLst>
          </p:cNvPr>
          <p:cNvSpPr txBox="1"/>
          <p:nvPr/>
        </p:nvSpPr>
        <p:spPr>
          <a:xfrm>
            <a:off x="617280" y="1757019"/>
            <a:ext cx="10812720" cy="4832092"/>
          </a:xfrm>
          <a:prstGeom prst="rect">
            <a:avLst/>
          </a:prstGeom>
          <a:noFill/>
        </p:spPr>
        <p:txBody>
          <a:bodyPr wrap="square" rtlCol="0">
            <a:spAutoFit/>
          </a:bodyPr>
          <a:lstStyle/>
          <a:p>
            <a:pPr algn="just"/>
            <a:r>
              <a:rPr lang="en-US" sz="2200" b="1" dirty="0">
                <a:latin typeface="Alexandria"/>
              </a:rPr>
              <a:t>Definition of Cryptocurrency</a:t>
            </a:r>
          </a:p>
          <a:p>
            <a:pPr algn="just"/>
            <a:endParaRPr lang="en-US" sz="2200" dirty="0">
              <a:latin typeface="Alexandria"/>
            </a:endParaRPr>
          </a:p>
          <a:p>
            <a:pPr algn="just"/>
            <a:r>
              <a:rPr lang="en-US" sz="2200" dirty="0">
                <a:latin typeface="Alexandria"/>
              </a:rPr>
              <a:t>Cryptocurrency is a type of digital or virtual currency that uses cryptography for security and operates on decentralized networks based on blockchain technology. Unlike traditional currencies such as the US dollar or euro, cryptocurrencies are not issued or controlled by a central authority like a government or central bank. Instead, they rely on distributed computer networks that record and verify transactions through a secure and transparent system.</a:t>
            </a:r>
          </a:p>
          <a:p>
            <a:pPr algn="just"/>
            <a:r>
              <a:rPr lang="en-US" sz="2200" dirty="0">
                <a:latin typeface="Alexandria"/>
              </a:rPr>
              <a:t>The term “cryptocurrency” comes from two words: “crypto”, which refers to cryptography (the use of encryption techniques to secure information), and “currency”, which refers to a medium of exchange used to buy goods and services. Cryptography ensures that transactions are secure, prevents fraud, and controls the creation of new units of the currency.</a:t>
            </a:r>
          </a:p>
          <a:p>
            <a:pPr algn="just"/>
            <a:endParaRPr lang="en-US" sz="2200" dirty="0">
              <a:latin typeface="Alexandria"/>
            </a:endParaRPr>
          </a:p>
          <a:p>
            <a:pPr algn="just"/>
            <a:endParaRPr lang="en-US" sz="2200" dirty="0">
              <a:latin typeface="Alexandria"/>
            </a:endParaRPr>
          </a:p>
        </p:txBody>
      </p:sp>
      <p:pic>
        <p:nvPicPr>
          <p:cNvPr id="7" name="Graphic 21">
            <a:extLst>
              <a:ext uri="{FF2B5EF4-FFF2-40B4-BE49-F238E27FC236}">
                <a16:creationId xmlns:a16="http://schemas.microsoft.com/office/drawing/2014/main" id="{4C2E8BEE-0C12-2D77-783C-273C362AA1A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03911282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135CB72-50FF-E26C-4B18-85EDC293639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56E4736-3F1C-7A34-8440-79DF23394D4A}"/>
              </a:ext>
            </a:extLst>
          </p:cNvPr>
          <p:cNvSpPr/>
          <p:nvPr/>
        </p:nvSpPr>
        <p:spPr>
          <a:xfrm>
            <a:off x="617280" y="1685495"/>
            <a:ext cx="10812720" cy="458148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1EE5CD3D-21B6-EF0D-1441-CCA7D53C2CA3}"/>
              </a:ext>
            </a:extLst>
          </p:cNvPr>
          <p:cNvSpPr/>
          <p:nvPr/>
        </p:nvSpPr>
        <p:spPr>
          <a:xfrm>
            <a:off x="942308" y="5910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949E109-BA06-3DD2-20C3-822ECBE0FF02}"/>
              </a:ext>
            </a:extLst>
          </p:cNvPr>
          <p:cNvSpPr txBox="1"/>
          <p:nvPr/>
        </p:nvSpPr>
        <p:spPr>
          <a:xfrm>
            <a:off x="1153149" y="821595"/>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F0C5E250-D777-36E8-6B56-88BD889F8392}"/>
              </a:ext>
            </a:extLst>
          </p:cNvPr>
          <p:cNvSpPr txBox="1"/>
          <p:nvPr/>
        </p:nvSpPr>
        <p:spPr>
          <a:xfrm>
            <a:off x="1214179" y="1018035"/>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6</a:t>
            </a:r>
          </a:p>
        </p:txBody>
      </p:sp>
      <p:sp>
        <p:nvSpPr>
          <p:cNvPr id="48" name="TextBox 47">
            <a:extLst>
              <a:ext uri="{FF2B5EF4-FFF2-40B4-BE49-F238E27FC236}">
                <a16:creationId xmlns:a16="http://schemas.microsoft.com/office/drawing/2014/main" id="{3EF7C0AB-9032-F7B2-96D5-0AE305E7B1F4}"/>
              </a:ext>
            </a:extLst>
          </p:cNvPr>
          <p:cNvSpPr txBox="1"/>
          <p:nvPr/>
        </p:nvSpPr>
        <p:spPr>
          <a:xfrm>
            <a:off x="632270" y="1757019"/>
            <a:ext cx="10812720" cy="4154984"/>
          </a:xfrm>
          <a:prstGeom prst="rect">
            <a:avLst/>
          </a:prstGeom>
          <a:noFill/>
        </p:spPr>
        <p:txBody>
          <a:bodyPr wrap="square" rtlCol="0">
            <a:spAutoFit/>
          </a:bodyPr>
          <a:lstStyle/>
          <a:p>
            <a:pPr algn="just"/>
            <a:r>
              <a:rPr lang="en-US" sz="2200" dirty="0">
                <a:latin typeface="Alexandria"/>
              </a:rPr>
              <a:t>Cryptocurrency was created primarily as a response to the systemic failures of the traditional financial system, exposed starkly by the 2008 Global Financial Crisis. Satoshi Nakamoto, Bitcoin's pseudonymous inventor, sought to build a decentralized, trustless alternative that empowers individuals over institutions, eliminates intermediaries, and enforces sound monetary principles through code rather than human oversight.</a:t>
            </a:r>
          </a:p>
          <a:p>
            <a:pPr algn="just"/>
            <a:r>
              <a:rPr lang="en-US" sz="2200" dirty="0">
                <a:latin typeface="Alexandria"/>
              </a:rPr>
              <a:t>Trigger: The 2008 Financial Crisis</a:t>
            </a:r>
          </a:p>
          <a:p>
            <a:pPr algn="just"/>
            <a:r>
              <a:rPr lang="en-US" sz="2200" dirty="0">
                <a:latin typeface="Alexandria"/>
              </a:rPr>
              <a:t>The crisis originated in the U.S. subprime mortgage collapse, leading to a cascade of bank failures, massive bailouts, and global recession. Governments injected trillions</a:t>
            </a:r>
            <a:r>
              <a:rPr lang="ar-JO" sz="2200" dirty="0">
                <a:latin typeface="Alexandria"/>
              </a:rPr>
              <a:t> </a:t>
            </a:r>
            <a:r>
              <a:rPr lang="en-US" sz="2200" dirty="0">
                <a:latin typeface="Alexandria"/>
              </a:rPr>
              <a:t>such as the U.S. TARP program ($700 billion)</a:t>
            </a:r>
            <a:r>
              <a:rPr lang="ar-JO" sz="2200" dirty="0">
                <a:latin typeface="Alexandria"/>
              </a:rPr>
              <a:t> </a:t>
            </a:r>
            <a:r>
              <a:rPr lang="en-US" sz="2200" dirty="0">
                <a:latin typeface="Alexandria"/>
              </a:rPr>
              <a:t>to prop up "too-big-to-fail" banks, effectively transferring losses from reckless institutions to taxpayers via money printing and inflation. This bred widespread distrust: ordinary savers saw their purchasing power erode while elites were rescued. </a:t>
            </a:r>
          </a:p>
        </p:txBody>
      </p:sp>
      <p:pic>
        <p:nvPicPr>
          <p:cNvPr id="7" name="Graphic 21">
            <a:extLst>
              <a:ext uri="{FF2B5EF4-FFF2-40B4-BE49-F238E27FC236}">
                <a16:creationId xmlns:a16="http://schemas.microsoft.com/office/drawing/2014/main" id="{A7890307-7DA9-008F-03E5-07A72C4D770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53249274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2A9B6EC-11F0-AEAB-8356-0D350AAF494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12453D1-4BA4-BFC8-2E69-7F6CD4F54D31}"/>
              </a:ext>
            </a:extLst>
          </p:cNvPr>
          <p:cNvSpPr/>
          <p:nvPr/>
        </p:nvSpPr>
        <p:spPr>
          <a:xfrm>
            <a:off x="617280" y="1685495"/>
            <a:ext cx="10812720" cy="458148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E1E45216-04DC-A336-3EF0-1174841B1A2E}"/>
              </a:ext>
            </a:extLst>
          </p:cNvPr>
          <p:cNvSpPr/>
          <p:nvPr/>
        </p:nvSpPr>
        <p:spPr>
          <a:xfrm>
            <a:off x="942308" y="5910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D4C661B-E8C4-C377-D6F6-EC489ECD41CB}"/>
              </a:ext>
            </a:extLst>
          </p:cNvPr>
          <p:cNvSpPr txBox="1"/>
          <p:nvPr/>
        </p:nvSpPr>
        <p:spPr>
          <a:xfrm>
            <a:off x="1153149" y="821595"/>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DC40D14A-A606-B11D-CA69-2897A931CBBB}"/>
              </a:ext>
            </a:extLst>
          </p:cNvPr>
          <p:cNvSpPr txBox="1"/>
          <p:nvPr/>
        </p:nvSpPr>
        <p:spPr>
          <a:xfrm>
            <a:off x="1214179" y="1018035"/>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6</a:t>
            </a:r>
          </a:p>
        </p:txBody>
      </p:sp>
      <p:sp>
        <p:nvSpPr>
          <p:cNvPr id="48" name="TextBox 47">
            <a:extLst>
              <a:ext uri="{FF2B5EF4-FFF2-40B4-BE49-F238E27FC236}">
                <a16:creationId xmlns:a16="http://schemas.microsoft.com/office/drawing/2014/main" id="{BB93C71B-C734-48B7-9B4D-6D17BE348DCC}"/>
              </a:ext>
            </a:extLst>
          </p:cNvPr>
          <p:cNvSpPr txBox="1"/>
          <p:nvPr/>
        </p:nvSpPr>
        <p:spPr>
          <a:xfrm>
            <a:off x="617280" y="1757019"/>
            <a:ext cx="10812720" cy="2462213"/>
          </a:xfrm>
          <a:prstGeom prst="rect">
            <a:avLst/>
          </a:prstGeom>
          <a:noFill/>
        </p:spPr>
        <p:txBody>
          <a:bodyPr wrap="square" rtlCol="0">
            <a:spAutoFit/>
          </a:bodyPr>
          <a:lstStyle/>
          <a:p>
            <a:pPr algn="just"/>
            <a:r>
              <a:rPr lang="en-US" sz="2200" dirty="0">
                <a:latin typeface="Alexandria"/>
              </a:rPr>
              <a:t>Inflation and Debasement: Central banks print fiat at will, debasing currency value (e.g., USD lost 20% purchasing power post-2008). Bailouts amplified this "hidden tax" on savers. Centralization Risks: Single points of failure enable corruption, surveillance, and exclusion e.g., freezing accounts in politically unstable regions. These weren't abstract; 2008 proved banks could collapse overnight, yet wield unchecked power. Satoshi's solution: a system where "what's true is what achieves consensus," prioritizing math over authority.</a:t>
            </a:r>
          </a:p>
          <a:p>
            <a:pPr algn="just"/>
            <a:endParaRPr lang="en-US" sz="2200" dirty="0">
              <a:latin typeface="Alexandria"/>
            </a:endParaRPr>
          </a:p>
        </p:txBody>
      </p:sp>
      <p:pic>
        <p:nvPicPr>
          <p:cNvPr id="7" name="Graphic 21">
            <a:extLst>
              <a:ext uri="{FF2B5EF4-FFF2-40B4-BE49-F238E27FC236}">
                <a16:creationId xmlns:a16="http://schemas.microsoft.com/office/drawing/2014/main" id="{2F693EB1-08FE-4A4E-DF2D-C3D72E9BE8B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81386379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05814DA-A7F4-7647-16A2-78997A5989E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4D1B957-941F-80EA-E0A1-A42E1C51361A}"/>
              </a:ext>
            </a:extLst>
          </p:cNvPr>
          <p:cNvSpPr/>
          <p:nvPr/>
        </p:nvSpPr>
        <p:spPr>
          <a:xfrm>
            <a:off x="617280" y="1685495"/>
            <a:ext cx="10812720" cy="458148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85935F85-122D-89CC-0013-3292240873C3}"/>
              </a:ext>
            </a:extLst>
          </p:cNvPr>
          <p:cNvSpPr/>
          <p:nvPr/>
        </p:nvSpPr>
        <p:spPr>
          <a:xfrm>
            <a:off x="942308" y="5910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77040A7-A326-6F9A-ABEE-F445DCCBF2FA}"/>
              </a:ext>
            </a:extLst>
          </p:cNvPr>
          <p:cNvSpPr txBox="1"/>
          <p:nvPr/>
        </p:nvSpPr>
        <p:spPr>
          <a:xfrm>
            <a:off x="1153149" y="821595"/>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CD94A885-8EFA-C63E-2699-33BB16C4215A}"/>
              </a:ext>
            </a:extLst>
          </p:cNvPr>
          <p:cNvSpPr txBox="1"/>
          <p:nvPr/>
        </p:nvSpPr>
        <p:spPr>
          <a:xfrm>
            <a:off x="1214179" y="1018035"/>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6</a:t>
            </a:r>
          </a:p>
        </p:txBody>
      </p:sp>
      <p:sp>
        <p:nvSpPr>
          <p:cNvPr id="48" name="TextBox 47">
            <a:extLst>
              <a:ext uri="{FF2B5EF4-FFF2-40B4-BE49-F238E27FC236}">
                <a16:creationId xmlns:a16="http://schemas.microsoft.com/office/drawing/2014/main" id="{4B80847D-C0C0-BCED-9957-FDEB044308D5}"/>
              </a:ext>
            </a:extLst>
          </p:cNvPr>
          <p:cNvSpPr txBox="1"/>
          <p:nvPr/>
        </p:nvSpPr>
        <p:spPr>
          <a:xfrm>
            <a:off x="617280" y="1757019"/>
            <a:ext cx="10360541" cy="4493538"/>
          </a:xfrm>
          <a:prstGeom prst="rect">
            <a:avLst/>
          </a:prstGeom>
          <a:noFill/>
        </p:spPr>
        <p:txBody>
          <a:bodyPr wrap="square" rtlCol="0">
            <a:spAutoFit/>
          </a:bodyPr>
          <a:lstStyle/>
          <a:p>
            <a:pPr algn="just"/>
            <a:r>
              <a:rPr lang="en-US" sz="2200" b="1" dirty="0">
                <a:latin typeface="Alexandria"/>
              </a:rPr>
              <a:t>Bitcoin (BTC)</a:t>
            </a:r>
          </a:p>
          <a:p>
            <a:pPr algn="just"/>
            <a:r>
              <a:rPr lang="en-US" sz="2200" dirty="0">
                <a:latin typeface="Alexandria"/>
              </a:rPr>
              <a:t>Bitcoin, launched in 2009, holds over 50% market dominance as "digital gold" with a $1.8 trillion cap (price ~$90,000 in early 2026). Its fixed 21 million supply and Proof-of-Work consensus make it a scarce store of value, ideal for hedging inflation without intermediaries. Primarily used for long-term holding and cross-border transfers, BTC's </a:t>
            </a:r>
            <a:r>
              <a:rPr lang="en-US" sz="2200" dirty="0" err="1">
                <a:latin typeface="Alexandria"/>
              </a:rPr>
              <a:t>halvings</a:t>
            </a:r>
            <a:r>
              <a:rPr lang="en-US" sz="2200" dirty="0">
                <a:latin typeface="Alexandria"/>
              </a:rPr>
              <a:t> (next in 2028) drive cyclical price surges, attracting institutions via ETFs. </a:t>
            </a:r>
            <a:r>
              <a:rPr lang="en-US" sz="2200" b="1" dirty="0">
                <a:latin typeface="Alexandria"/>
              </a:rPr>
              <a:t>Ethereum (ETH)</a:t>
            </a:r>
          </a:p>
          <a:p>
            <a:pPr algn="just"/>
            <a:r>
              <a:rPr lang="en-US" sz="2200" dirty="0">
                <a:latin typeface="Alexandria"/>
              </a:rPr>
              <a:t>Ethereum powers decentralized apps with $370B cap (~$3,100 price), shifting to Proof-of-Stake post-2022 Merge for 99% energy savings. Smart contracts via Solidity enable DeFi ($150B+ TVL) and NFTs, processing 15-30 TPS base layer. Upgrades like </a:t>
            </a:r>
            <a:r>
              <a:rPr lang="en-US" sz="2200" dirty="0" err="1">
                <a:latin typeface="Alexandria"/>
              </a:rPr>
              <a:t>Dencun</a:t>
            </a:r>
            <a:r>
              <a:rPr lang="en-US" sz="2200" dirty="0">
                <a:latin typeface="Alexandria"/>
              </a:rPr>
              <a:t> (2024) slashed Layer-2 fees, boosting scalability to 100K TPS combined. (Word count: 402</a:t>
            </a:r>
            <a:r>
              <a:rPr lang="ar-JO" sz="2200" dirty="0">
                <a:latin typeface="Alexandria"/>
              </a:rPr>
              <a:t> </a:t>
            </a:r>
            <a:r>
              <a:rPr lang="en-US" sz="2200" dirty="0">
                <a:latin typeface="Alexandria"/>
              </a:rPr>
              <a:t>distinct focus: ETH's EVM (Ethereum Virtual Machine) acts as a global computer, executing bytecode immutably</a:t>
            </a:r>
            <a:r>
              <a:rPr lang="ar-JO" sz="2200" dirty="0">
                <a:latin typeface="Alexandria"/>
              </a:rPr>
              <a:t> </a:t>
            </a:r>
            <a:r>
              <a:rPr lang="en-US" sz="2200" dirty="0">
                <a:latin typeface="Alexandria"/>
              </a:rPr>
              <a:t>think Turing-complete blockchain. </a:t>
            </a:r>
          </a:p>
        </p:txBody>
      </p:sp>
      <p:pic>
        <p:nvPicPr>
          <p:cNvPr id="7" name="Graphic 21">
            <a:extLst>
              <a:ext uri="{FF2B5EF4-FFF2-40B4-BE49-F238E27FC236}">
                <a16:creationId xmlns:a16="http://schemas.microsoft.com/office/drawing/2014/main" id="{A28BADCD-6FD6-3B60-F995-A3F416A5AF1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69010319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0FD034D-9F3E-9508-07D5-666D1139A75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9232B39-DD5E-0756-51B4-A302D8369D38}"/>
              </a:ext>
            </a:extLst>
          </p:cNvPr>
          <p:cNvSpPr/>
          <p:nvPr/>
        </p:nvSpPr>
        <p:spPr>
          <a:xfrm>
            <a:off x="617280" y="1685495"/>
            <a:ext cx="10812720" cy="458148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352D15E-5A6C-70C6-E7C3-8C55E722C6E7}"/>
              </a:ext>
            </a:extLst>
          </p:cNvPr>
          <p:cNvSpPr/>
          <p:nvPr/>
        </p:nvSpPr>
        <p:spPr>
          <a:xfrm>
            <a:off x="942308" y="5910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EA124A6E-5083-107C-4C90-9FB5C085DF84}"/>
              </a:ext>
            </a:extLst>
          </p:cNvPr>
          <p:cNvSpPr txBox="1"/>
          <p:nvPr/>
        </p:nvSpPr>
        <p:spPr>
          <a:xfrm>
            <a:off x="1153149" y="821595"/>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C6F38D64-6967-79ED-DEDF-1DAE17EECFAE}"/>
              </a:ext>
            </a:extLst>
          </p:cNvPr>
          <p:cNvSpPr txBox="1"/>
          <p:nvPr/>
        </p:nvSpPr>
        <p:spPr>
          <a:xfrm>
            <a:off x="1214179" y="1018035"/>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6</a:t>
            </a:r>
          </a:p>
        </p:txBody>
      </p:sp>
      <p:sp>
        <p:nvSpPr>
          <p:cNvPr id="48" name="TextBox 47">
            <a:extLst>
              <a:ext uri="{FF2B5EF4-FFF2-40B4-BE49-F238E27FC236}">
                <a16:creationId xmlns:a16="http://schemas.microsoft.com/office/drawing/2014/main" id="{001FFCDB-CC31-A6E8-1441-96D1F4241E58}"/>
              </a:ext>
            </a:extLst>
          </p:cNvPr>
          <p:cNvSpPr txBox="1"/>
          <p:nvPr/>
        </p:nvSpPr>
        <p:spPr>
          <a:xfrm>
            <a:off x="617280" y="1757019"/>
            <a:ext cx="10812720" cy="4493538"/>
          </a:xfrm>
          <a:prstGeom prst="rect">
            <a:avLst/>
          </a:prstGeom>
          <a:noFill/>
        </p:spPr>
        <p:txBody>
          <a:bodyPr wrap="square" rtlCol="0">
            <a:spAutoFit/>
          </a:bodyPr>
          <a:lstStyle/>
          <a:p>
            <a:pPr algn="just"/>
            <a:r>
              <a:rPr lang="en-US" sz="2200" b="1" dirty="0">
                <a:latin typeface="Alexandria"/>
                <a:cs typeface="Times New Roman" panose="02020603050405020304" pitchFamily="18" charset="0"/>
              </a:rPr>
              <a:t>Stablecoins</a:t>
            </a:r>
          </a:p>
          <a:p>
            <a:pPr algn="just"/>
            <a:r>
              <a:rPr lang="en-US" sz="2200" dirty="0">
                <a:latin typeface="Alexandria"/>
                <a:cs typeface="Times New Roman" panose="02020603050405020304" pitchFamily="18" charset="0"/>
              </a:rPr>
              <a:t>Stablecoins like Tether (USDT, $120B+ cap) and USDC peg 1:1 to USD via reserves (cash/T-bills), enabling frictionless trading and remittances at near-zero volatility. They process $10T+ yearly volume, dominating 70% of exchange liquidity without crypto's price swings. (isolated depth: Issuers audit reserves quarterly (e.g., Circle's SOC2), mitigating </a:t>
            </a:r>
            <a:r>
              <a:rPr lang="en-US" sz="2200" dirty="0" err="1">
                <a:latin typeface="Alexandria"/>
                <a:cs typeface="Times New Roman" panose="02020603050405020304" pitchFamily="18" charset="0"/>
              </a:rPr>
              <a:t>depeg</a:t>
            </a:r>
            <a:r>
              <a:rPr lang="en-US" sz="2200" dirty="0">
                <a:latin typeface="Alexandria"/>
                <a:cs typeface="Times New Roman" panose="02020603050405020304" pitchFamily="18" charset="0"/>
              </a:rPr>
              <a:t> risks seen in UST's 2022 collapse</a:t>
            </a:r>
          </a:p>
          <a:p>
            <a:pPr algn="just"/>
            <a:r>
              <a:rPr lang="en-US" sz="2200" b="1" dirty="0">
                <a:latin typeface="Alexandria"/>
                <a:cs typeface="Times New Roman" panose="02020603050405020304" pitchFamily="18" charset="0"/>
              </a:rPr>
              <a:t>Altcoins</a:t>
            </a:r>
          </a:p>
          <a:p>
            <a:pPr algn="just"/>
            <a:r>
              <a:rPr lang="en-US" sz="2200" dirty="0">
                <a:latin typeface="Alexandria"/>
                <a:cs typeface="Times New Roman" panose="02020603050405020304" pitchFamily="18" charset="0"/>
              </a:rPr>
              <a:t>Altcoins</a:t>
            </a:r>
            <a:r>
              <a:rPr lang="ar-JO" sz="2200" dirty="0">
                <a:latin typeface="Alexandria"/>
                <a:cs typeface="Times New Roman" panose="02020603050405020304" pitchFamily="18" charset="0"/>
              </a:rPr>
              <a:t> </a:t>
            </a:r>
            <a:r>
              <a:rPr lang="en-US" sz="2200" dirty="0">
                <a:latin typeface="Alexandria"/>
                <a:cs typeface="Times New Roman" panose="02020603050405020304" pitchFamily="18" charset="0"/>
              </a:rPr>
              <a:t>everything non-BTC</a:t>
            </a:r>
            <a:r>
              <a:rPr lang="ar-JO" sz="2200" dirty="0">
                <a:latin typeface="Alexandria"/>
                <a:cs typeface="Times New Roman" panose="02020603050405020304" pitchFamily="18" charset="0"/>
              </a:rPr>
              <a:t> </a:t>
            </a:r>
            <a:r>
              <a:rPr lang="en-US" sz="2200" dirty="0">
                <a:latin typeface="Alexandria"/>
                <a:cs typeface="Times New Roman" panose="02020603050405020304" pitchFamily="18" charset="0"/>
              </a:rPr>
              <a:t>span Solana (SOL, $78B cap, 2K TPS via Proof-of-History for gaming/DeFi), Cardano (ADA, research-driven </a:t>
            </a:r>
            <a:r>
              <a:rPr lang="en-US" sz="2200" dirty="0" err="1">
                <a:latin typeface="Alexandria"/>
                <a:cs typeface="Times New Roman" panose="02020603050405020304" pitchFamily="18" charset="0"/>
              </a:rPr>
              <a:t>PoS</a:t>
            </a:r>
            <a:r>
              <a:rPr lang="en-US" sz="2200" dirty="0">
                <a:latin typeface="Alexandria"/>
                <a:cs typeface="Times New Roman" panose="02020603050405020304" pitchFamily="18" charset="0"/>
              </a:rPr>
              <a:t> at $14B), and Avalanche (AVAX, subnets for custom chains). They innovate on speed (SOL), sustainability (ADA), or interoperability (AVAX). (non-overlapping: SOL's Gulf Stream </a:t>
            </a:r>
            <a:r>
              <a:rPr lang="en-US" sz="2200" dirty="0" err="1">
                <a:latin typeface="Alexandria"/>
                <a:cs typeface="Times New Roman" panose="02020603050405020304" pitchFamily="18" charset="0"/>
              </a:rPr>
              <a:t>mempool</a:t>
            </a:r>
            <a:r>
              <a:rPr lang="en-US" sz="2200" dirty="0">
                <a:latin typeface="Alexandria"/>
                <a:cs typeface="Times New Roman" panose="02020603050405020304" pitchFamily="18" charset="0"/>
              </a:rPr>
              <a:t> skips blocks for 50K TPS peaks, but outages (5+ in 2025) highlight centralization risks. ADA's Ouroboros </a:t>
            </a:r>
            <a:r>
              <a:rPr lang="en-US" sz="2200" dirty="0" err="1">
                <a:latin typeface="Alexandria"/>
                <a:cs typeface="Times New Roman" panose="02020603050405020304" pitchFamily="18" charset="0"/>
              </a:rPr>
              <a:t>PoS</a:t>
            </a:r>
            <a:r>
              <a:rPr lang="en-US" sz="2200" dirty="0">
                <a:latin typeface="Alexandria"/>
                <a:cs typeface="Times New Roman" panose="02020603050405020304" pitchFamily="18" charset="0"/>
              </a:rPr>
              <a:t> emphasizes peer-reviewed papers, slow-rolling to Hydra L2 (1M TPS). </a:t>
            </a:r>
            <a:endParaRPr lang="en-US" sz="2200" dirty="0">
              <a:latin typeface="Alexandria"/>
            </a:endParaRPr>
          </a:p>
        </p:txBody>
      </p:sp>
      <p:pic>
        <p:nvPicPr>
          <p:cNvPr id="7" name="Graphic 21">
            <a:extLst>
              <a:ext uri="{FF2B5EF4-FFF2-40B4-BE49-F238E27FC236}">
                <a16:creationId xmlns:a16="http://schemas.microsoft.com/office/drawing/2014/main" id="{6832AC8C-512C-4FF6-DA7C-958125BC86D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87455676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12711D5-4503-7D56-0EAF-E125380C67E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C505DE4-3CBB-B6B1-B28A-8DC94E16CD4C}"/>
              </a:ext>
            </a:extLst>
          </p:cNvPr>
          <p:cNvSpPr/>
          <p:nvPr/>
        </p:nvSpPr>
        <p:spPr>
          <a:xfrm>
            <a:off x="617280" y="1685495"/>
            <a:ext cx="10812720" cy="458148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B92EFB74-DBD4-D4F1-59A0-208D0F6C2630}"/>
              </a:ext>
            </a:extLst>
          </p:cNvPr>
          <p:cNvSpPr/>
          <p:nvPr/>
        </p:nvSpPr>
        <p:spPr>
          <a:xfrm>
            <a:off x="942308" y="5910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EEDFDA9-3D13-5141-A44A-1AEB3D0B5D63}"/>
              </a:ext>
            </a:extLst>
          </p:cNvPr>
          <p:cNvSpPr txBox="1"/>
          <p:nvPr/>
        </p:nvSpPr>
        <p:spPr>
          <a:xfrm>
            <a:off x="1153149" y="821595"/>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1BFD79D3-85C3-10B4-D19B-CCA066EA5A21}"/>
              </a:ext>
            </a:extLst>
          </p:cNvPr>
          <p:cNvSpPr txBox="1"/>
          <p:nvPr/>
        </p:nvSpPr>
        <p:spPr>
          <a:xfrm>
            <a:off x="1214179" y="1018035"/>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6</a:t>
            </a:r>
          </a:p>
        </p:txBody>
      </p:sp>
      <p:sp>
        <p:nvSpPr>
          <p:cNvPr id="48" name="TextBox 47">
            <a:extLst>
              <a:ext uri="{FF2B5EF4-FFF2-40B4-BE49-F238E27FC236}">
                <a16:creationId xmlns:a16="http://schemas.microsoft.com/office/drawing/2014/main" id="{0E5091E0-5239-346D-CAC4-1F58D670413A}"/>
              </a:ext>
            </a:extLst>
          </p:cNvPr>
          <p:cNvSpPr txBox="1"/>
          <p:nvPr/>
        </p:nvSpPr>
        <p:spPr>
          <a:xfrm>
            <a:off x="617280" y="1757019"/>
            <a:ext cx="10812720" cy="430887"/>
          </a:xfrm>
          <a:prstGeom prst="rect">
            <a:avLst/>
          </a:prstGeom>
          <a:noFill/>
        </p:spPr>
        <p:txBody>
          <a:bodyPr wrap="square" rtlCol="0">
            <a:spAutoFit/>
          </a:bodyPr>
          <a:lstStyle/>
          <a:p>
            <a:pPr algn="just"/>
            <a:endParaRPr lang="en-US" sz="2200" dirty="0">
              <a:latin typeface="Alexandria"/>
            </a:endParaRPr>
          </a:p>
        </p:txBody>
      </p:sp>
      <p:pic>
        <p:nvPicPr>
          <p:cNvPr id="7" name="Graphic 21">
            <a:extLst>
              <a:ext uri="{FF2B5EF4-FFF2-40B4-BE49-F238E27FC236}">
                <a16:creationId xmlns:a16="http://schemas.microsoft.com/office/drawing/2014/main" id="{C7B70239-2E15-38CE-5381-5C2A8ED1123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2" name="Table 1">
            <a:extLst>
              <a:ext uri="{FF2B5EF4-FFF2-40B4-BE49-F238E27FC236}">
                <a16:creationId xmlns:a16="http://schemas.microsoft.com/office/drawing/2014/main" id="{9308744B-CA59-2E4E-CB91-C65FBD441B6E}"/>
              </a:ext>
            </a:extLst>
          </p:cNvPr>
          <p:cNvGraphicFramePr>
            <a:graphicFrameLocks noGrp="1"/>
          </p:cNvGraphicFramePr>
          <p:nvPr>
            <p:extLst>
              <p:ext uri="{D42A27DB-BD31-4B8C-83A1-F6EECF244321}">
                <p14:modId xmlns:p14="http://schemas.microsoft.com/office/powerpoint/2010/main" val="1703353512"/>
              </p:ext>
            </p:extLst>
          </p:nvPr>
        </p:nvGraphicFramePr>
        <p:xfrm>
          <a:off x="762000" y="2187906"/>
          <a:ext cx="10515600" cy="2905760"/>
        </p:xfrm>
        <a:graphic>
          <a:graphicData uri="http://schemas.openxmlformats.org/drawingml/2006/table">
            <a:tbl>
              <a:tblPr/>
              <a:tblGrid>
                <a:gridCol w="2103120">
                  <a:extLst>
                    <a:ext uri="{9D8B030D-6E8A-4147-A177-3AD203B41FA5}">
                      <a16:colId xmlns:a16="http://schemas.microsoft.com/office/drawing/2014/main" val="76673479"/>
                    </a:ext>
                  </a:extLst>
                </a:gridCol>
                <a:gridCol w="2103120">
                  <a:extLst>
                    <a:ext uri="{9D8B030D-6E8A-4147-A177-3AD203B41FA5}">
                      <a16:colId xmlns:a16="http://schemas.microsoft.com/office/drawing/2014/main" val="1690850389"/>
                    </a:ext>
                  </a:extLst>
                </a:gridCol>
                <a:gridCol w="2103120">
                  <a:extLst>
                    <a:ext uri="{9D8B030D-6E8A-4147-A177-3AD203B41FA5}">
                      <a16:colId xmlns:a16="http://schemas.microsoft.com/office/drawing/2014/main" val="1410081269"/>
                    </a:ext>
                  </a:extLst>
                </a:gridCol>
                <a:gridCol w="2103120">
                  <a:extLst>
                    <a:ext uri="{9D8B030D-6E8A-4147-A177-3AD203B41FA5}">
                      <a16:colId xmlns:a16="http://schemas.microsoft.com/office/drawing/2014/main" val="4112784229"/>
                    </a:ext>
                  </a:extLst>
                </a:gridCol>
                <a:gridCol w="2103120">
                  <a:extLst>
                    <a:ext uri="{9D8B030D-6E8A-4147-A177-3AD203B41FA5}">
                      <a16:colId xmlns:a16="http://schemas.microsoft.com/office/drawing/2014/main" val="2153869122"/>
                    </a:ext>
                  </a:extLst>
                </a:gridCol>
              </a:tblGrid>
              <a:tr h="0">
                <a:tc>
                  <a:txBody>
                    <a:bodyPr/>
                    <a:lstStyle/>
                    <a:p>
                      <a:pPr algn="l">
                        <a:buNone/>
                      </a:pPr>
                      <a:r>
                        <a:rPr lang="en-US" dirty="0">
                          <a:effectLst/>
                          <a:latin typeface="Alexandria"/>
                        </a:rPr>
                        <a:t>Metric</a:t>
                      </a:r>
                    </a:p>
                  </a:txBody>
                  <a:tcPr marL="50800" marR="50800" marT="50800" marB="50800" anchor="ctr">
                    <a:lnL w="6350" cap="flat" cmpd="sng" algn="ctr">
                      <a:solidFill>
                        <a:srgbClr val="DDDDDD"/>
                      </a:solidFill>
                      <a:prstDash val="solid"/>
                      <a:round/>
                      <a:headEnd type="none" w="med" len="med"/>
                      <a:tailEnd type="none" w="med" len="med"/>
                    </a:lnL>
                    <a:lnR w="6350" cap="flat" cmpd="sng" algn="ctr">
                      <a:solidFill>
                        <a:srgbClr val="DDDDDD"/>
                      </a:solidFill>
                      <a:prstDash val="solid"/>
                      <a:round/>
                      <a:headEnd type="none" w="med" len="med"/>
                      <a:tailEnd type="none" w="med" len="med"/>
                    </a:lnR>
                    <a:lnT w="6350" cap="flat" cmpd="sng" algn="ctr">
                      <a:solidFill>
                        <a:srgbClr val="DDDDDD"/>
                      </a:solidFill>
                      <a:prstDash val="solid"/>
                      <a:round/>
                      <a:headEnd type="none" w="med" len="med"/>
                      <a:tailEnd type="none" w="med" len="med"/>
                    </a:lnT>
                    <a:lnB w="6350" cap="flat" cmpd="sng" algn="ctr">
                      <a:solidFill>
                        <a:srgbClr val="DDDDDD"/>
                      </a:solidFill>
                      <a:prstDash val="solid"/>
                      <a:round/>
                      <a:headEnd type="none" w="med" len="med"/>
                      <a:tailEnd type="none" w="med" len="med"/>
                    </a:lnB>
                    <a:solidFill>
                      <a:srgbClr val="F2F2F2"/>
                    </a:solidFill>
                  </a:tcPr>
                </a:tc>
                <a:tc>
                  <a:txBody>
                    <a:bodyPr/>
                    <a:lstStyle/>
                    <a:p>
                      <a:pPr algn="l">
                        <a:buNone/>
                      </a:pPr>
                      <a:r>
                        <a:rPr lang="en-US" dirty="0">
                          <a:effectLst/>
                          <a:latin typeface="Alexandria"/>
                        </a:rPr>
                        <a:t>Bitcoin (BTC)</a:t>
                      </a:r>
                    </a:p>
                  </a:txBody>
                  <a:tcPr marL="50800" marR="50800" marT="50800" marB="50800" anchor="ctr">
                    <a:lnL w="6350" cap="flat" cmpd="sng" algn="ctr">
                      <a:solidFill>
                        <a:srgbClr val="DDDDDD"/>
                      </a:solidFill>
                      <a:prstDash val="solid"/>
                      <a:round/>
                      <a:headEnd type="none" w="med" len="med"/>
                      <a:tailEnd type="none" w="med" len="med"/>
                    </a:lnL>
                    <a:lnR w="6350" cap="flat" cmpd="sng" algn="ctr">
                      <a:solidFill>
                        <a:srgbClr val="DDDDDD"/>
                      </a:solidFill>
                      <a:prstDash val="solid"/>
                      <a:round/>
                      <a:headEnd type="none" w="med" len="med"/>
                      <a:tailEnd type="none" w="med" len="med"/>
                    </a:lnR>
                    <a:lnT w="6350" cap="flat" cmpd="sng" algn="ctr">
                      <a:solidFill>
                        <a:srgbClr val="DDDDDD"/>
                      </a:solidFill>
                      <a:prstDash val="solid"/>
                      <a:round/>
                      <a:headEnd type="none" w="med" len="med"/>
                      <a:tailEnd type="none" w="med" len="med"/>
                    </a:lnT>
                    <a:lnB w="6350" cap="flat" cmpd="sng" algn="ctr">
                      <a:solidFill>
                        <a:srgbClr val="DDDDDD"/>
                      </a:solidFill>
                      <a:prstDash val="solid"/>
                      <a:round/>
                      <a:headEnd type="none" w="med" len="med"/>
                      <a:tailEnd type="none" w="med" len="med"/>
                    </a:lnB>
                    <a:solidFill>
                      <a:srgbClr val="F2F2F2"/>
                    </a:solidFill>
                  </a:tcPr>
                </a:tc>
                <a:tc>
                  <a:txBody>
                    <a:bodyPr/>
                    <a:lstStyle/>
                    <a:p>
                      <a:pPr algn="l">
                        <a:buNone/>
                      </a:pPr>
                      <a:r>
                        <a:rPr lang="en-US">
                          <a:effectLst/>
                          <a:latin typeface="Alexandria"/>
                        </a:rPr>
                        <a:t>Ethereum (ETH)</a:t>
                      </a:r>
                    </a:p>
                  </a:txBody>
                  <a:tcPr marL="50800" marR="50800" marT="50800" marB="50800" anchor="ctr">
                    <a:lnL w="6350" cap="flat" cmpd="sng" algn="ctr">
                      <a:solidFill>
                        <a:srgbClr val="DDDDDD"/>
                      </a:solidFill>
                      <a:prstDash val="solid"/>
                      <a:round/>
                      <a:headEnd type="none" w="med" len="med"/>
                      <a:tailEnd type="none" w="med" len="med"/>
                    </a:lnL>
                    <a:lnR w="6350" cap="flat" cmpd="sng" algn="ctr">
                      <a:solidFill>
                        <a:srgbClr val="DDDDDD"/>
                      </a:solidFill>
                      <a:prstDash val="solid"/>
                      <a:round/>
                      <a:headEnd type="none" w="med" len="med"/>
                      <a:tailEnd type="none" w="med" len="med"/>
                    </a:lnR>
                    <a:lnT w="6350" cap="flat" cmpd="sng" algn="ctr">
                      <a:solidFill>
                        <a:srgbClr val="DDDDDD"/>
                      </a:solidFill>
                      <a:prstDash val="solid"/>
                      <a:round/>
                      <a:headEnd type="none" w="med" len="med"/>
                      <a:tailEnd type="none" w="med" len="med"/>
                    </a:lnT>
                    <a:lnB w="6350" cap="flat" cmpd="sng" algn="ctr">
                      <a:solidFill>
                        <a:srgbClr val="DDDDDD"/>
                      </a:solidFill>
                      <a:prstDash val="solid"/>
                      <a:round/>
                      <a:headEnd type="none" w="med" len="med"/>
                      <a:tailEnd type="none" w="med" len="med"/>
                    </a:lnB>
                    <a:solidFill>
                      <a:srgbClr val="F2F2F2"/>
                    </a:solidFill>
                  </a:tcPr>
                </a:tc>
                <a:tc>
                  <a:txBody>
                    <a:bodyPr/>
                    <a:lstStyle/>
                    <a:p>
                      <a:pPr algn="l">
                        <a:buNone/>
                      </a:pPr>
                      <a:r>
                        <a:rPr lang="en-US">
                          <a:effectLst/>
                          <a:latin typeface="Alexandria"/>
                        </a:rPr>
                        <a:t>Stablecoins (USDT)</a:t>
                      </a:r>
                    </a:p>
                  </a:txBody>
                  <a:tcPr marL="50800" marR="50800" marT="50800" marB="50800" anchor="ctr">
                    <a:lnL w="6350" cap="flat" cmpd="sng" algn="ctr">
                      <a:solidFill>
                        <a:srgbClr val="DDDDDD"/>
                      </a:solidFill>
                      <a:prstDash val="solid"/>
                      <a:round/>
                      <a:headEnd type="none" w="med" len="med"/>
                      <a:tailEnd type="none" w="med" len="med"/>
                    </a:lnL>
                    <a:lnR w="6350" cap="flat" cmpd="sng" algn="ctr">
                      <a:solidFill>
                        <a:srgbClr val="DDDDDD"/>
                      </a:solidFill>
                      <a:prstDash val="solid"/>
                      <a:round/>
                      <a:headEnd type="none" w="med" len="med"/>
                      <a:tailEnd type="none" w="med" len="med"/>
                    </a:lnR>
                    <a:lnT w="6350" cap="flat" cmpd="sng" algn="ctr">
                      <a:solidFill>
                        <a:srgbClr val="DDDDDD"/>
                      </a:solidFill>
                      <a:prstDash val="solid"/>
                      <a:round/>
                      <a:headEnd type="none" w="med" len="med"/>
                      <a:tailEnd type="none" w="med" len="med"/>
                    </a:lnT>
                    <a:lnB w="6350" cap="flat" cmpd="sng" algn="ctr">
                      <a:solidFill>
                        <a:srgbClr val="DDDDDD"/>
                      </a:solidFill>
                      <a:prstDash val="solid"/>
                      <a:round/>
                      <a:headEnd type="none" w="med" len="med"/>
                      <a:tailEnd type="none" w="med" len="med"/>
                    </a:lnB>
                    <a:solidFill>
                      <a:srgbClr val="F2F2F2"/>
                    </a:solidFill>
                  </a:tcPr>
                </a:tc>
                <a:tc>
                  <a:txBody>
                    <a:bodyPr/>
                    <a:lstStyle/>
                    <a:p>
                      <a:pPr algn="l">
                        <a:buNone/>
                      </a:pPr>
                      <a:r>
                        <a:rPr lang="en-US" dirty="0">
                          <a:effectLst/>
                          <a:latin typeface="Alexandria"/>
                        </a:rPr>
                        <a:t>Solana (SOL) as Altcoin</a:t>
                      </a:r>
                    </a:p>
                  </a:txBody>
                  <a:tcPr marL="50800" marR="50800" marT="50800" marB="50800" anchor="ctr">
                    <a:lnL w="6350" cap="flat" cmpd="sng" algn="ctr">
                      <a:solidFill>
                        <a:srgbClr val="DDDDDD"/>
                      </a:solidFill>
                      <a:prstDash val="solid"/>
                      <a:round/>
                      <a:headEnd type="none" w="med" len="med"/>
                      <a:tailEnd type="none" w="med" len="med"/>
                    </a:lnL>
                    <a:lnR w="6350" cap="flat" cmpd="sng" algn="ctr">
                      <a:solidFill>
                        <a:srgbClr val="DDDDDD"/>
                      </a:solidFill>
                      <a:prstDash val="solid"/>
                      <a:round/>
                      <a:headEnd type="none" w="med" len="med"/>
                      <a:tailEnd type="none" w="med" len="med"/>
                    </a:lnR>
                    <a:lnT w="6350" cap="flat" cmpd="sng" algn="ctr">
                      <a:solidFill>
                        <a:srgbClr val="DDDDDD"/>
                      </a:solidFill>
                      <a:prstDash val="solid"/>
                      <a:round/>
                      <a:headEnd type="none" w="med" len="med"/>
                      <a:tailEnd type="none" w="med" len="med"/>
                    </a:lnT>
                    <a:lnB w="6350" cap="flat" cmpd="sng" algn="ctr">
                      <a:solidFill>
                        <a:srgbClr val="DDDDDD"/>
                      </a:solidFill>
                      <a:prstDash val="solid"/>
                      <a:round/>
                      <a:headEnd type="none" w="med" len="med"/>
                      <a:tailEnd type="none" w="med" len="med"/>
                    </a:lnB>
                    <a:solidFill>
                      <a:srgbClr val="F2F2F2"/>
                    </a:solidFill>
                  </a:tcPr>
                </a:tc>
                <a:extLst>
                  <a:ext uri="{0D108BD9-81ED-4DB2-BD59-A6C34878D82A}">
                    <a16:rowId xmlns:a16="http://schemas.microsoft.com/office/drawing/2014/main" val="1466835198"/>
                  </a:ext>
                </a:extLst>
              </a:tr>
              <a:tr h="0">
                <a:tc>
                  <a:txBody>
                    <a:bodyPr/>
                    <a:lstStyle/>
                    <a:p>
                      <a:pPr algn="l">
                        <a:buNone/>
                      </a:pPr>
                      <a:r>
                        <a:rPr lang="en-US" dirty="0">
                          <a:effectLst/>
                          <a:latin typeface="Alexandria"/>
                        </a:rPr>
                        <a:t>Market Cap</a:t>
                      </a:r>
                    </a:p>
                  </a:txBody>
                  <a:tcPr marL="50800" marR="50800" marT="50800" marB="50800" anchor="ctr">
                    <a:lnL w="6350" cap="flat" cmpd="sng" algn="ctr">
                      <a:solidFill>
                        <a:srgbClr val="DDDDDD"/>
                      </a:solidFill>
                      <a:prstDash val="solid"/>
                      <a:round/>
                      <a:headEnd type="none" w="med" len="med"/>
                      <a:tailEnd type="none" w="med" len="med"/>
                    </a:lnL>
                    <a:lnR w="6350" cap="flat" cmpd="sng" algn="ctr">
                      <a:solidFill>
                        <a:srgbClr val="DDDDDD"/>
                      </a:solidFill>
                      <a:prstDash val="solid"/>
                      <a:round/>
                      <a:headEnd type="none" w="med" len="med"/>
                      <a:tailEnd type="none" w="med" len="med"/>
                    </a:lnR>
                    <a:lnT w="6350" cap="flat" cmpd="sng" algn="ctr">
                      <a:solidFill>
                        <a:srgbClr val="DDDDDD"/>
                      </a:solidFill>
                      <a:prstDash val="solid"/>
                      <a:round/>
                      <a:headEnd type="none" w="med" len="med"/>
                      <a:tailEnd type="none" w="med" len="med"/>
                    </a:lnT>
                    <a:lnB w="6350" cap="flat" cmpd="sng" algn="ctr">
                      <a:solidFill>
                        <a:srgbClr val="DDDDDD"/>
                      </a:solidFill>
                      <a:prstDash val="solid"/>
                      <a:round/>
                      <a:headEnd type="none" w="med" len="med"/>
                      <a:tailEnd type="none" w="med" len="med"/>
                    </a:lnB>
                    <a:noFill/>
                  </a:tcPr>
                </a:tc>
                <a:tc>
                  <a:txBody>
                    <a:bodyPr/>
                    <a:lstStyle/>
                    <a:p>
                      <a:pPr algn="l">
                        <a:buNone/>
                      </a:pPr>
                      <a:r>
                        <a:rPr lang="en-US">
                          <a:effectLst/>
                          <a:latin typeface="Alexandria"/>
                        </a:rPr>
                        <a:t>$1.8T</a:t>
                      </a:r>
                    </a:p>
                  </a:txBody>
                  <a:tcPr marL="50800" marR="50800" marT="50800" marB="50800" anchor="ctr">
                    <a:lnL w="6350" cap="flat" cmpd="sng" algn="ctr">
                      <a:solidFill>
                        <a:srgbClr val="DDDDDD"/>
                      </a:solidFill>
                      <a:prstDash val="solid"/>
                      <a:round/>
                      <a:headEnd type="none" w="med" len="med"/>
                      <a:tailEnd type="none" w="med" len="med"/>
                    </a:lnL>
                    <a:lnR w="6350" cap="flat" cmpd="sng" algn="ctr">
                      <a:solidFill>
                        <a:srgbClr val="DDDDDD"/>
                      </a:solidFill>
                      <a:prstDash val="solid"/>
                      <a:round/>
                      <a:headEnd type="none" w="med" len="med"/>
                      <a:tailEnd type="none" w="med" len="med"/>
                    </a:lnR>
                    <a:lnT w="6350" cap="flat" cmpd="sng" algn="ctr">
                      <a:solidFill>
                        <a:srgbClr val="DDDDDD"/>
                      </a:solidFill>
                      <a:prstDash val="solid"/>
                      <a:round/>
                      <a:headEnd type="none" w="med" len="med"/>
                      <a:tailEnd type="none" w="med" len="med"/>
                    </a:lnT>
                    <a:lnB w="6350" cap="flat" cmpd="sng" algn="ctr">
                      <a:solidFill>
                        <a:srgbClr val="DDDDDD"/>
                      </a:solidFill>
                      <a:prstDash val="solid"/>
                      <a:round/>
                      <a:headEnd type="none" w="med" len="med"/>
                      <a:tailEnd type="none" w="med" len="med"/>
                    </a:lnB>
                    <a:noFill/>
                  </a:tcPr>
                </a:tc>
                <a:tc>
                  <a:txBody>
                    <a:bodyPr/>
                    <a:lstStyle/>
                    <a:p>
                      <a:pPr algn="l">
                        <a:buNone/>
                      </a:pPr>
                      <a:r>
                        <a:rPr lang="en-US" dirty="0">
                          <a:effectLst/>
                          <a:latin typeface="Alexandria"/>
                        </a:rPr>
                        <a:t>$370B</a:t>
                      </a:r>
                    </a:p>
                  </a:txBody>
                  <a:tcPr marL="50800" marR="50800" marT="50800" marB="50800" anchor="ctr">
                    <a:lnL w="6350" cap="flat" cmpd="sng" algn="ctr">
                      <a:solidFill>
                        <a:srgbClr val="DDDDDD"/>
                      </a:solidFill>
                      <a:prstDash val="solid"/>
                      <a:round/>
                      <a:headEnd type="none" w="med" len="med"/>
                      <a:tailEnd type="none" w="med" len="med"/>
                    </a:lnL>
                    <a:lnR w="6350" cap="flat" cmpd="sng" algn="ctr">
                      <a:solidFill>
                        <a:srgbClr val="DDDDDD"/>
                      </a:solidFill>
                      <a:prstDash val="solid"/>
                      <a:round/>
                      <a:headEnd type="none" w="med" len="med"/>
                      <a:tailEnd type="none" w="med" len="med"/>
                    </a:lnR>
                    <a:lnT w="6350" cap="flat" cmpd="sng" algn="ctr">
                      <a:solidFill>
                        <a:srgbClr val="DDDDDD"/>
                      </a:solidFill>
                      <a:prstDash val="solid"/>
                      <a:round/>
                      <a:headEnd type="none" w="med" len="med"/>
                      <a:tailEnd type="none" w="med" len="med"/>
                    </a:lnT>
                    <a:lnB w="6350" cap="flat" cmpd="sng" algn="ctr">
                      <a:solidFill>
                        <a:srgbClr val="DDDDDD"/>
                      </a:solidFill>
                      <a:prstDash val="solid"/>
                      <a:round/>
                      <a:headEnd type="none" w="med" len="med"/>
                      <a:tailEnd type="none" w="med" len="med"/>
                    </a:lnB>
                    <a:noFill/>
                  </a:tcPr>
                </a:tc>
                <a:tc>
                  <a:txBody>
                    <a:bodyPr/>
                    <a:lstStyle/>
                    <a:p>
                      <a:pPr algn="l">
                        <a:buNone/>
                      </a:pPr>
                      <a:r>
                        <a:rPr lang="en-US" dirty="0">
                          <a:effectLst/>
                          <a:latin typeface="Alexandria"/>
                        </a:rPr>
                        <a:t>$120B+</a:t>
                      </a:r>
                    </a:p>
                  </a:txBody>
                  <a:tcPr marL="50800" marR="50800" marT="50800" marB="50800" anchor="ctr">
                    <a:lnL w="6350" cap="flat" cmpd="sng" algn="ctr">
                      <a:solidFill>
                        <a:srgbClr val="DDDDDD"/>
                      </a:solidFill>
                      <a:prstDash val="solid"/>
                      <a:round/>
                      <a:headEnd type="none" w="med" len="med"/>
                      <a:tailEnd type="none" w="med" len="med"/>
                    </a:lnL>
                    <a:lnR w="6350" cap="flat" cmpd="sng" algn="ctr">
                      <a:solidFill>
                        <a:srgbClr val="DDDDDD"/>
                      </a:solidFill>
                      <a:prstDash val="solid"/>
                      <a:round/>
                      <a:headEnd type="none" w="med" len="med"/>
                      <a:tailEnd type="none" w="med" len="med"/>
                    </a:lnR>
                    <a:lnT w="6350" cap="flat" cmpd="sng" algn="ctr">
                      <a:solidFill>
                        <a:srgbClr val="DDDDDD"/>
                      </a:solidFill>
                      <a:prstDash val="solid"/>
                      <a:round/>
                      <a:headEnd type="none" w="med" len="med"/>
                      <a:tailEnd type="none" w="med" len="med"/>
                    </a:lnT>
                    <a:lnB w="6350" cap="flat" cmpd="sng" algn="ctr">
                      <a:solidFill>
                        <a:srgbClr val="DDDDDD"/>
                      </a:solidFill>
                      <a:prstDash val="solid"/>
                      <a:round/>
                      <a:headEnd type="none" w="med" len="med"/>
                      <a:tailEnd type="none" w="med" len="med"/>
                    </a:lnB>
                    <a:noFill/>
                  </a:tcPr>
                </a:tc>
                <a:tc>
                  <a:txBody>
                    <a:bodyPr/>
                    <a:lstStyle/>
                    <a:p>
                      <a:pPr algn="l">
                        <a:buNone/>
                      </a:pPr>
                      <a:r>
                        <a:rPr lang="en-US">
                          <a:effectLst/>
                          <a:latin typeface="Alexandria"/>
                        </a:rPr>
                        <a:t>$78B</a:t>
                      </a:r>
                    </a:p>
                  </a:txBody>
                  <a:tcPr marL="50800" marR="50800" marT="50800" marB="50800" anchor="ctr">
                    <a:lnL w="6350" cap="flat" cmpd="sng" algn="ctr">
                      <a:solidFill>
                        <a:srgbClr val="DDDDDD"/>
                      </a:solidFill>
                      <a:prstDash val="solid"/>
                      <a:round/>
                      <a:headEnd type="none" w="med" len="med"/>
                      <a:tailEnd type="none" w="med" len="med"/>
                    </a:lnL>
                    <a:lnR w="6350" cap="flat" cmpd="sng" algn="ctr">
                      <a:solidFill>
                        <a:srgbClr val="DDDDDD"/>
                      </a:solidFill>
                      <a:prstDash val="solid"/>
                      <a:round/>
                      <a:headEnd type="none" w="med" len="med"/>
                      <a:tailEnd type="none" w="med" len="med"/>
                    </a:lnR>
                    <a:lnT w="6350" cap="flat" cmpd="sng" algn="ctr">
                      <a:solidFill>
                        <a:srgbClr val="DDDDDD"/>
                      </a:solidFill>
                      <a:prstDash val="solid"/>
                      <a:round/>
                      <a:headEnd type="none" w="med" len="med"/>
                      <a:tailEnd type="none" w="med" len="med"/>
                    </a:lnT>
                    <a:lnB w="6350" cap="flat" cmpd="sng" algn="ctr">
                      <a:solidFill>
                        <a:srgbClr val="DDDDDD"/>
                      </a:solidFill>
                      <a:prstDash val="solid"/>
                      <a:round/>
                      <a:headEnd type="none" w="med" len="med"/>
                      <a:tailEnd type="none" w="med" len="med"/>
                    </a:lnB>
                    <a:noFill/>
                  </a:tcPr>
                </a:tc>
                <a:extLst>
                  <a:ext uri="{0D108BD9-81ED-4DB2-BD59-A6C34878D82A}">
                    <a16:rowId xmlns:a16="http://schemas.microsoft.com/office/drawing/2014/main" val="1428775320"/>
                  </a:ext>
                </a:extLst>
              </a:tr>
              <a:tr h="0">
                <a:tc>
                  <a:txBody>
                    <a:bodyPr/>
                    <a:lstStyle/>
                    <a:p>
                      <a:pPr algn="l">
                        <a:buNone/>
                      </a:pPr>
                      <a:r>
                        <a:rPr lang="en-US" dirty="0">
                          <a:effectLst/>
                          <a:latin typeface="Alexandria"/>
                        </a:rPr>
                        <a:t>Primary Use</a:t>
                      </a:r>
                    </a:p>
                  </a:txBody>
                  <a:tcPr marL="50800" marR="50800" marT="50800" marB="50800" anchor="ctr">
                    <a:lnL w="6350" cap="flat" cmpd="sng" algn="ctr">
                      <a:solidFill>
                        <a:srgbClr val="DDDDDD"/>
                      </a:solidFill>
                      <a:prstDash val="solid"/>
                      <a:round/>
                      <a:headEnd type="none" w="med" len="med"/>
                      <a:tailEnd type="none" w="med" len="med"/>
                    </a:lnL>
                    <a:lnR w="6350" cap="flat" cmpd="sng" algn="ctr">
                      <a:solidFill>
                        <a:srgbClr val="DDDDDD"/>
                      </a:solidFill>
                      <a:prstDash val="solid"/>
                      <a:round/>
                      <a:headEnd type="none" w="med" len="med"/>
                      <a:tailEnd type="none" w="med" len="med"/>
                    </a:lnR>
                    <a:lnT w="6350" cap="flat" cmpd="sng" algn="ctr">
                      <a:solidFill>
                        <a:srgbClr val="DDDDDD"/>
                      </a:solidFill>
                      <a:prstDash val="solid"/>
                      <a:round/>
                      <a:headEnd type="none" w="med" len="med"/>
                      <a:tailEnd type="none" w="med" len="med"/>
                    </a:lnT>
                    <a:lnB w="6350" cap="flat" cmpd="sng" algn="ctr">
                      <a:solidFill>
                        <a:srgbClr val="DDDDDD"/>
                      </a:solidFill>
                      <a:prstDash val="solid"/>
                      <a:round/>
                      <a:headEnd type="none" w="med" len="med"/>
                      <a:tailEnd type="none" w="med" len="med"/>
                    </a:lnB>
                    <a:noFill/>
                  </a:tcPr>
                </a:tc>
                <a:tc>
                  <a:txBody>
                    <a:bodyPr/>
                    <a:lstStyle/>
                    <a:p>
                      <a:pPr algn="l">
                        <a:buNone/>
                      </a:pPr>
                      <a:r>
                        <a:rPr lang="en-US">
                          <a:effectLst/>
                          <a:latin typeface="Alexandria"/>
                        </a:rPr>
                        <a:t>Store of Value</a:t>
                      </a:r>
                    </a:p>
                  </a:txBody>
                  <a:tcPr marL="50800" marR="50800" marT="50800" marB="50800" anchor="ctr">
                    <a:lnL w="6350" cap="flat" cmpd="sng" algn="ctr">
                      <a:solidFill>
                        <a:srgbClr val="DDDDDD"/>
                      </a:solidFill>
                      <a:prstDash val="solid"/>
                      <a:round/>
                      <a:headEnd type="none" w="med" len="med"/>
                      <a:tailEnd type="none" w="med" len="med"/>
                    </a:lnL>
                    <a:lnR w="6350" cap="flat" cmpd="sng" algn="ctr">
                      <a:solidFill>
                        <a:srgbClr val="DDDDDD"/>
                      </a:solidFill>
                      <a:prstDash val="solid"/>
                      <a:round/>
                      <a:headEnd type="none" w="med" len="med"/>
                      <a:tailEnd type="none" w="med" len="med"/>
                    </a:lnR>
                    <a:lnT w="6350" cap="flat" cmpd="sng" algn="ctr">
                      <a:solidFill>
                        <a:srgbClr val="DDDDDD"/>
                      </a:solidFill>
                      <a:prstDash val="solid"/>
                      <a:round/>
                      <a:headEnd type="none" w="med" len="med"/>
                      <a:tailEnd type="none" w="med" len="med"/>
                    </a:lnT>
                    <a:lnB w="6350" cap="flat" cmpd="sng" algn="ctr">
                      <a:solidFill>
                        <a:srgbClr val="DDDDDD"/>
                      </a:solidFill>
                      <a:prstDash val="solid"/>
                      <a:round/>
                      <a:headEnd type="none" w="med" len="med"/>
                      <a:tailEnd type="none" w="med" len="med"/>
                    </a:lnB>
                    <a:noFill/>
                  </a:tcPr>
                </a:tc>
                <a:tc>
                  <a:txBody>
                    <a:bodyPr/>
                    <a:lstStyle/>
                    <a:p>
                      <a:pPr algn="l">
                        <a:buNone/>
                      </a:pPr>
                      <a:r>
                        <a:rPr lang="en-US">
                          <a:effectLst/>
                          <a:latin typeface="Alexandria"/>
                        </a:rPr>
                        <a:t>Smart Contracts</a:t>
                      </a:r>
                    </a:p>
                  </a:txBody>
                  <a:tcPr marL="50800" marR="50800" marT="50800" marB="50800" anchor="ctr">
                    <a:lnL w="6350" cap="flat" cmpd="sng" algn="ctr">
                      <a:solidFill>
                        <a:srgbClr val="DDDDDD"/>
                      </a:solidFill>
                      <a:prstDash val="solid"/>
                      <a:round/>
                      <a:headEnd type="none" w="med" len="med"/>
                      <a:tailEnd type="none" w="med" len="med"/>
                    </a:lnL>
                    <a:lnR w="6350" cap="flat" cmpd="sng" algn="ctr">
                      <a:solidFill>
                        <a:srgbClr val="DDDDDD"/>
                      </a:solidFill>
                      <a:prstDash val="solid"/>
                      <a:round/>
                      <a:headEnd type="none" w="med" len="med"/>
                      <a:tailEnd type="none" w="med" len="med"/>
                    </a:lnR>
                    <a:lnT w="6350" cap="flat" cmpd="sng" algn="ctr">
                      <a:solidFill>
                        <a:srgbClr val="DDDDDD"/>
                      </a:solidFill>
                      <a:prstDash val="solid"/>
                      <a:round/>
                      <a:headEnd type="none" w="med" len="med"/>
                      <a:tailEnd type="none" w="med" len="med"/>
                    </a:lnT>
                    <a:lnB w="6350" cap="flat" cmpd="sng" algn="ctr">
                      <a:solidFill>
                        <a:srgbClr val="DDDDDD"/>
                      </a:solidFill>
                      <a:prstDash val="solid"/>
                      <a:round/>
                      <a:headEnd type="none" w="med" len="med"/>
                      <a:tailEnd type="none" w="med" len="med"/>
                    </a:lnB>
                    <a:noFill/>
                  </a:tcPr>
                </a:tc>
                <a:tc>
                  <a:txBody>
                    <a:bodyPr/>
                    <a:lstStyle/>
                    <a:p>
                      <a:pPr algn="l">
                        <a:buNone/>
                      </a:pPr>
                      <a:r>
                        <a:rPr lang="en-US">
                          <a:effectLst/>
                          <a:latin typeface="Alexandria"/>
                        </a:rPr>
                        <a:t>Trading/Stability</a:t>
                      </a:r>
                    </a:p>
                  </a:txBody>
                  <a:tcPr marL="50800" marR="50800" marT="50800" marB="50800" anchor="ctr">
                    <a:lnL w="6350" cap="flat" cmpd="sng" algn="ctr">
                      <a:solidFill>
                        <a:srgbClr val="DDDDDD"/>
                      </a:solidFill>
                      <a:prstDash val="solid"/>
                      <a:round/>
                      <a:headEnd type="none" w="med" len="med"/>
                      <a:tailEnd type="none" w="med" len="med"/>
                    </a:lnL>
                    <a:lnR w="6350" cap="flat" cmpd="sng" algn="ctr">
                      <a:solidFill>
                        <a:srgbClr val="DDDDDD"/>
                      </a:solidFill>
                      <a:prstDash val="solid"/>
                      <a:round/>
                      <a:headEnd type="none" w="med" len="med"/>
                      <a:tailEnd type="none" w="med" len="med"/>
                    </a:lnR>
                    <a:lnT w="6350" cap="flat" cmpd="sng" algn="ctr">
                      <a:solidFill>
                        <a:srgbClr val="DDDDDD"/>
                      </a:solidFill>
                      <a:prstDash val="solid"/>
                      <a:round/>
                      <a:headEnd type="none" w="med" len="med"/>
                      <a:tailEnd type="none" w="med" len="med"/>
                    </a:lnT>
                    <a:lnB w="6350" cap="flat" cmpd="sng" algn="ctr">
                      <a:solidFill>
                        <a:srgbClr val="DDDDDD"/>
                      </a:solidFill>
                      <a:prstDash val="solid"/>
                      <a:round/>
                      <a:headEnd type="none" w="med" len="med"/>
                      <a:tailEnd type="none" w="med" len="med"/>
                    </a:lnB>
                    <a:noFill/>
                  </a:tcPr>
                </a:tc>
                <a:tc>
                  <a:txBody>
                    <a:bodyPr/>
                    <a:lstStyle/>
                    <a:p>
                      <a:pPr algn="l">
                        <a:buNone/>
                      </a:pPr>
                      <a:r>
                        <a:rPr lang="en-US">
                          <a:effectLst/>
                          <a:latin typeface="Alexandria"/>
                        </a:rPr>
                        <a:t>High-Speed DeFi</a:t>
                      </a:r>
                    </a:p>
                  </a:txBody>
                  <a:tcPr marL="50800" marR="50800" marT="50800" marB="50800" anchor="ctr">
                    <a:lnL w="6350" cap="flat" cmpd="sng" algn="ctr">
                      <a:solidFill>
                        <a:srgbClr val="DDDDDD"/>
                      </a:solidFill>
                      <a:prstDash val="solid"/>
                      <a:round/>
                      <a:headEnd type="none" w="med" len="med"/>
                      <a:tailEnd type="none" w="med" len="med"/>
                    </a:lnL>
                    <a:lnR w="6350" cap="flat" cmpd="sng" algn="ctr">
                      <a:solidFill>
                        <a:srgbClr val="DDDDDD"/>
                      </a:solidFill>
                      <a:prstDash val="solid"/>
                      <a:round/>
                      <a:headEnd type="none" w="med" len="med"/>
                      <a:tailEnd type="none" w="med" len="med"/>
                    </a:lnR>
                    <a:lnT w="6350" cap="flat" cmpd="sng" algn="ctr">
                      <a:solidFill>
                        <a:srgbClr val="DDDDDD"/>
                      </a:solidFill>
                      <a:prstDash val="solid"/>
                      <a:round/>
                      <a:headEnd type="none" w="med" len="med"/>
                      <a:tailEnd type="none" w="med" len="med"/>
                    </a:lnT>
                    <a:lnB w="6350" cap="flat" cmpd="sng" algn="ctr">
                      <a:solidFill>
                        <a:srgbClr val="DDDDDD"/>
                      </a:solidFill>
                      <a:prstDash val="solid"/>
                      <a:round/>
                      <a:headEnd type="none" w="med" len="med"/>
                      <a:tailEnd type="none" w="med" len="med"/>
                    </a:lnB>
                    <a:noFill/>
                  </a:tcPr>
                </a:tc>
                <a:extLst>
                  <a:ext uri="{0D108BD9-81ED-4DB2-BD59-A6C34878D82A}">
                    <a16:rowId xmlns:a16="http://schemas.microsoft.com/office/drawing/2014/main" val="3334993644"/>
                  </a:ext>
                </a:extLst>
              </a:tr>
              <a:tr h="0">
                <a:tc>
                  <a:txBody>
                    <a:bodyPr/>
                    <a:lstStyle/>
                    <a:p>
                      <a:pPr algn="l">
                        <a:buNone/>
                      </a:pPr>
                      <a:r>
                        <a:rPr lang="en-US" dirty="0">
                          <a:effectLst/>
                          <a:latin typeface="Alexandria"/>
                        </a:rPr>
                        <a:t>Consensus</a:t>
                      </a:r>
                    </a:p>
                  </a:txBody>
                  <a:tcPr marL="50800" marR="50800" marT="50800" marB="50800" anchor="ctr">
                    <a:lnL w="6350" cap="flat" cmpd="sng" algn="ctr">
                      <a:solidFill>
                        <a:srgbClr val="DDDDDD"/>
                      </a:solidFill>
                      <a:prstDash val="solid"/>
                      <a:round/>
                      <a:headEnd type="none" w="med" len="med"/>
                      <a:tailEnd type="none" w="med" len="med"/>
                    </a:lnL>
                    <a:lnR w="6350" cap="flat" cmpd="sng" algn="ctr">
                      <a:solidFill>
                        <a:srgbClr val="DDDDDD"/>
                      </a:solidFill>
                      <a:prstDash val="solid"/>
                      <a:round/>
                      <a:headEnd type="none" w="med" len="med"/>
                      <a:tailEnd type="none" w="med" len="med"/>
                    </a:lnR>
                    <a:lnT w="6350" cap="flat" cmpd="sng" algn="ctr">
                      <a:solidFill>
                        <a:srgbClr val="DDDDDD"/>
                      </a:solidFill>
                      <a:prstDash val="solid"/>
                      <a:round/>
                      <a:headEnd type="none" w="med" len="med"/>
                      <a:tailEnd type="none" w="med" len="med"/>
                    </a:lnT>
                    <a:lnB w="6350" cap="flat" cmpd="sng" algn="ctr">
                      <a:solidFill>
                        <a:srgbClr val="DDDDDD"/>
                      </a:solidFill>
                      <a:prstDash val="solid"/>
                      <a:round/>
                      <a:headEnd type="none" w="med" len="med"/>
                      <a:tailEnd type="none" w="med" len="med"/>
                    </a:lnB>
                    <a:noFill/>
                  </a:tcPr>
                </a:tc>
                <a:tc>
                  <a:txBody>
                    <a:bodyPr/>
                    <a:lstStyle/>
                    <a:p>
                      <a:pPr algn="l">
                        <a:buNone/>
                      </a:pPr>
                      <a:r>
                        <a:rPr lang="en-US" dirty="0">
                          <a:effectLst/>
                          <a:latin typeface="Alexandria"/>
                        </a:rPr>
                        <a:t>PoW</a:t>
                      </a:r>
                    </a:p>
                  </a:txBody>
                  <a:tcPr marL="50800" marR="50800" marT="50800" marB="50800" anchor="ctr">
                    <a:lnL w="6350" cap="flat" cmpd="sng" algn="ctr">
                      <a:solidFill>
                        <a:srgbClr val="DDDDDD"/>
                      </a:solidFill>
                      <a:prstDash val="solid"/>
                      <a:round/>
                      <a:headEnd type="none" w="med" len="med"/>
                      <a:tailEnd type="none" w="med" len="med"/>
                    </a:lnL>
                    <a:lnR w="6350" cap="flat" cmpd="sng" algn="ctr">
                      <a:solidFill>
                        <a:srgbClr val="DDDDDD"/>
                      </a:solidFill>
                      <a:prstDash val="solid"/>
                      <a:round/>
                      <a:headEnd type="none" w="med" len="med"/>
                      <a:tailEnd type="none" w="med" len="med"/>
                    </a:lnR>
                    <a:lnT w="6350" cap="flat" cmpd="sng" algn="ctr">
                      <a:solidFill>
                        <a:srgbClr val="DDDDDD"/>
                      </a:solidFill>
                      <a:prstDash val="solid"/>
                      <a:round/>
                      <a:headEnd type="none" w="med" len="med"/>
                      <a:tailEnd type="none" w="med" len="med"/>
                    </a:lnT>
                    <a:lnB w="6350" cap="flat" cmpd="sng" algn="ctr">
                      <a:solidFill>
                        <a:srgbClr val="DDDDDD"/>
                      </a:solidFill>
                      <a:prstDash val="solid"/>
                      <a:round/>
                      <a:headEnd type="none" w="med" len="med"/>
                      <a:tailEnd type="none" w="med" len="med"/>
                    </a:lnB>
                    <a:noFill/>
                  </a:tcPr>
                </a:tc>
                <a:tc>
                  <a:txBody>
                    <a:bodyPr/>
                    <a:lstStyle/>
                    <a:p>
                      <a:pPr algn="l">
                        <a:buNone/>
                      </a:pPr>
                      <a:r>
                        <a:rPr lang="en-US">
                          <a:effectLst/>
                          <a:latin typeface="Alexandria"/>
                        </a:rPr>
                        <a:t>PoS</a:t>
                      </a:r>
                    </a:p>
                  </a:txBody>
                  <a:tcPr marL="50800" marR="50800" marT="50800" marB="50800" anchor="ctr">
                    <a:lnL w="6350" cap="flat" cmpd="sng" algn="ctr">
                      <a:solidFill>
                        <a:srgbClr val="DDDDDD"/>
                      </a:solidFill>
                      <a:prstDash val="solid"/>
                      <a:round/>
                      <a:headEnd type="none" w="med" len="med"/>
                      <a:tailEnd type="none" w="med" len="med"/>
                    </a:lnL>
                    <a:lnR w="6350" cap="flat" cmpd="sng" algn="ctr">
                      <a:solidFill>
                        <a:srgbClr val="DDDDDD"/>
                      </a:solidFill>
                      <a:prstDash val="solid"/>
                      <a:round/>
                      <a:headEnd type="none" w="med" len="med"/>
                      <a:tailEnd type="none" w="med" len="med"/>
                    </a:lnR>
                    <a:lnT w="6350" cap="flat" cmpd="sng" algn="ctr">
                      <a:solidFill>
                        <a:srgbClr val="DDDDDD"/>
                      </a:solidFill>
                      <a:prstDash val="solid"/>
                      <a:round/>
                      <a:headEnd type="none" w="med" len="med"/>
                      <a:tailEnd type="none" w="med" len="med"/>
                    </a:lnT>
                    <a:lnB w="6350" cap="flat" cmpd="sng" algn="ctr">
                      <a:solidFill>
                        <a:srgbClr val="DDDDDD"/>
                      </a:solidFill>
                      <a:prstDash val="solid"/>
                      <a:round/>
                      <a:headEnd type="none" w="med" len="med"/>
                      <a:tailEnd type="none" w="med" len="med"/>
                    </a:lnB>
                    <a:noFill/>
                  </a:tcPr>
                </a:tc>
                <a:tc>
                  <a:txBody>
                    <a:bodyPr/>
                    <a:lstStyle/>
                    <a:p>
                      <a:pPr algn="l">
                        <a:buNone/>
                      </a:pPr>
                      <a:r>
                        <a:rPr lang="en-US">
                          <a:effectLst/>
                          <a:latin typeface="Alexandria"/>
                        </a:rPr>
                        <a:t>N/A (Pegged)</a:t>
                      </a:r>
                    </a:p>
                  </a:txBody>
                  <a:tcPr marL="50800" marR="50800" marT="50800" marB="50800" anchor="ctr">
                    <a:lnL w="6350" cap="flat" cmpd="sng" algn="ctr">
                      <a:solidFill>
                        <a:srgbClr val="DDDDDD"/>
                      </a:solidFill>
                      <a:prstDash val="solid"/>
                      <a:round/>
                      <a:headEnd type="none" w="med" len="med"/>
                      <a:tailEnd type="none" w="med" len="med"/>
                    </a:lnL>
                    <a:lnR w="6350" cap="flat" cmpd="sng" algn="ctr">
                      <a:solidFill>
                        <a:srgbClr val="DDDDDD"/>
                      </a:solidFill>
                      <a:prstDash val="solid"/>
                      <a:round/>
                      <a:headEnd type="none" w="med" len="med"/>
                      <a:tailEnd type="none" w="med" len="med"/>
                    </a:lnR>
                    <a:lnT w="6350" cap="flat" cmpd="sng" algn="ctr">
                      <a:solidFill>
                        <a:srgbClr val="DDDDDD"/>
                      </a:solidFill>
                      <a:prstDash val="solid"/>
                      <a:round/>
                      <a:headEnd type="none" w="med" len="med"/>
                      <a:tailEnd type="none" w="med" len="med"/>
                    </a:lnT>
                    <a:lnB w="6350" cap="flat" cmpd="sng" algn="ctr">
                      <a:solidFill>
                        <a:srgbClr val="DDDDDD"/>
                      </a:solidFill>
                      <a:prstDash val="solid"/>
                      <a:round/>
                      <a:headEnd type="none" w="med" len="med"/>
                      <a:tailEnd type="none" w="med" len="med"/>
                    </a:lnB>
                    <a:noFill/>
                  </a:tcPr>
                </a:tc>
                <a:tc>
                  <a:txBody>
                    <a:bodyPr/>
                    <a:lstStyle/>
                    <a:p>
                      <a:pPr algn="l">
                        <a:buNone/>
                      </a:pPr>
                      <a:r>
                        <a:rPr lang="en-US">
                          <a:effectLst/>
                          <a:latin typeface="Alexandria"/>
                        </a:rPr>
                        <a:t>PoH+PoS</a:t>
                      </a:r>
                    </a:p>
                  </a:txBody>
                  <a:tcPr marL="50800" marR="50800" marT="50800" marB="50800" anchor="ctr">
                    <a:lnL w="6350" cap="flat" cmpd="sng" algn="ctr">
                      <a:solidFill>
                        <a:srgbClr val="DDDDDD"/>
                      </a:solidFill>
                      <a:prstDash val="solid"/>
                      <a:round/>
                      <a:headEnd type="none" w="med" len="med"/>
                      <a:tailEnd type="none" w="med" len="med"/>
                    </a:lnL>
                    <a:lnR w="6350" cap="flat" cmpd="sng" algn="ctr">
                      <a:solidFill>
                        <a:srgbClr val="DDDDDD"/>
                      </a:solidFill>
                      <a:prstDash val="solid"/>
                      <a:round/>
                      <a:headEnd type="none" w="med" len="med"/>
                      <a:tailEnd type="none" w="med" len="med"/>
                    </a:lnR>
                    <a:lnT w="6350" cap="flat" cmpd="sng" algn="ctr">
                      <a:solidFill>
                        <a:srgbClr val="DDDDDD"/>
                      </a:solidFill>
                      <a:prstDash val="solid"/>
                      <a:round/>
                      <a:headEnd type="none" w="med" len="med"/>
                      <a:tailEnd type="none" w="med" len="med"/>
                    </a:lnT>
                    <a:lnB w="6350" cap="flat" cmpd="sng" algn="ctr">
                      <a:solidFill>
                        <a:srgbClr val="DDDDDD"/>
                      </a:solidFill>
                      <a:prstDash val="solid"/>
                      <a:round/>
                      <a:headEnd type="none" w="med" len="med"/>
                      <a:tailEnd type="none" w="med" len="med"/>
                    </a:lnB>
                    <a:noFill/>
                  </a:tcPr>
                </a:tc>
                <a:extLst>
                  <a:ext uri="{0D108BD9-81ED-4DB2-BD59-A6C34878D82A}">
                    <a16:rowId xmlns:a16="http://schemas.microsoft.com/office/drawing/2014/main" val="2673614477"/>
                  </a:ext>
                </a:extLst>
              </a:tr>
              <a:tr h="0">
                <a:tc>
                  <a:txBody>
                    <a:bodyPr/>
                    <a:lstStyle/>
                    <a:p>
                      <a:pPr algn="l">
                        <a:buNone/>
                      </a:pPr>
                      <a:r>
                        <a:rPr lang="en-US" dirty="0">
                          <a:effectLst/>
                          <a:latin typeface="Alexandria"/>
                        </a:rPr>
                        <a:t>TPS (Peak)</a:t>
                      </a:r>
                    </a:p>
                  </a:txBody>
                  <a:tcPr marL="50800" marR="50800" marT="50800" marB="50800" anchor="ctr">
                    <a:lnL w="6350" cap="flat" cmpd="sng" algn="ctr">
                      <a:solidFill>
                        <a:srgbClr val="DDDDDD"/>
                      </a:solidFill>
                      <a:prstDash val="solid"/>
                      <a:round/>
                      <a:headEnd type="none" w="med" len="med"/>
                      <a:tailEnd type="none" w="med" len="med"/>
                    </a:lnL>
                    <a:lnR w="6350" cap="flat" cmpd="sng" algn="ctr">
                      <a:solidFill>
                        <a:srgbClr val="DDDDDD"/>
                      </a:solidFill>
                      <a:prstDash val="solid"/>
                      <a:round/>
                      <a:headEnd type="none" w="med" len="med"/>
                      <a:tailEnd type="none" w="med" len="med"/>
                    </a:lnR>
                    <a:lnT w="6350" cap="flat" cmpd="sng" algn="ctr">
                      <a:solidFill>
                        <a:srgbClr val="DDDDDD"/>
                      </a:solidFill>
                      <a:prstDash val="solid"/>
                      <a:round/>
                      <a:headEnd type="none" w="med" len="med"/>
                      <a:tailEnd type="none" w="med" len="med"/>
                    </a:lnT>
                    <a:lnB w="6350" cap="flat" cmpd="sng" algn="ctr">
                      <a:solidFill>
                        <a:srgbClr val="DDDDDD"/>
                      </a:solidFill>
                      <a:prstDash val="solid"/>
                      <a:round/>
                      <a:headEnd type="none" w="med" len="med"/>
                      <a:tailEnd type="none" w="med" len="med"/>
                    </a:lnB>
                    <a:noFill/>
                  </a:tcPr>
                </a:tc>
                <a:tc>
                  <a:txBody>
                    <a:bodyPr/>
                    <a:lstStyle/>
                    <a:p>
                      <a:pPr algn="l">
                        <a:buNone/>
                      </a:pPr>
                      <a:r>
                        <a:rPr lang="en-US">
                          <a:effectLst/>
                          <a:latin typeface="Alexandria"/>
                        </a:rPr>
                        <a:t>7 (L2:1M)</a:t>
                      </a:r>
                    </a:p>
                  </a:txBody>
                  <a:tcPr marL="50800" marR="50800" marT="50800" marB="50800" anchor="ctr">
                    <a:lnL w="6350" cap="flat" cmpd="sng" algn="ctr">
                      <a:solidFill>
                        <a:srgbClr val="DDDDDD"/>
                      </a:solidFill>
                      <a:prstDash val="solid"/>
                      <a:round/>
                      <a:headEnd type="none" w="med" len="med"/>
                      <a:tailEnd type="none" w="med" len="med"/>
                    </a:lnL>
                    <a:lnR w="6350" cap="flat" cmpd="sng" algn="ctr">
                      <a:solidFill>
                        <a:srgbClr val="DDDDDD"/>
                      </a:solidFill>
                      <a:prstDash val="solid"/>
                      <a:round/>
                      <a:headEnd type="none" w="med" len="med"/>
                      <a:tailEnd type="none" w="med" len="med"/>
                    </a:lnR>
                    <a:lnT w="6350" cap="flat" cmpd="sng" algn="ctr">
                      <a:solidFill>
                        <a:srgbClr val="DDDDDD"/>
                      </a:solidFill>
                      <a:prstDash val="solid"/>
                      <a:round/>
                      <a:headEnd type="none" w="med" len="med"/>
                      <a:tailEnd type="none" w="med" len="med"/>
                    </a:lnT>
                    <a:lnB w="6350" cap="flat" cmpd="sng" algn="ctr">
                      <a:solidFill>
                        <a:srgbClr val="DDDDDD"/>
                      </a:solidFill>
                      <a:prstDash val="solid"/>
                      <a:round/>
                      <a:headEnd type="none" w="med" len="med"/>
                      <a:tailEnd type="none" w="med" len="med"/>
                    </a:lnB>
                    <a:noFill/>
                  </a:tcPr>
                </a:tc>
                <a:tc>
                  <a:txBody>
                    <a:bodyPr/>
                    <a:lstStyle/>
                    <a:p>
                      <a:pPr algn="l">
                        <a:buNone/>
                      </a:pPr>
                      <a:r>
                        <a:rPr lang="en-US">
                          <a:effectLst/>
                          <a:latin typeface="Alexandria"/>
                        </a:rPr>
                        <a:t>30 (L2:100K)</a:t>
                      </a:r>
                    </a:p>
                  </a:txBody>
                  <a:tcPr marL="50800" marR="50800" marT="50800" marB="50800" anchor="ctr">
                    <a:lnL w="6350" cap="flat" cmpd="sng" algn="ctr">
                      <a:solidFill>
                        <a:srgbClr val="DDDDDD"/>
                      </a:solidFill>
                      <a:prstDash val="solid"/>
                      <a:round/>
                      <a:headEnd type="none" w="med" len="med"/>
                      <a:tailEnd type="none" w="med" len="med"/>
                    </a:lnL>
                    <a:lnR w="6350" cap="flat" cmpd="sng" algn="ctr">
                      <a:solidFill>
                        <a:srgbClr val="DDDDDD"/>
                      </a:solidFill>
                      <a:prstDash val="solid"/>
                      <a:round/>
                      <a:headEnd type="none" w="med" len="med"/>
                      <a:tailEnd type="none" w="med" len="med"/>
                    </a:lnR>
                    <a:lnT w="6350" cap="flat" cmpd="sng" algn="ctr">
                      <a:solidFill>
                        <a:srgbClr val="DDDDDD"/>
                      </a:solidFill>
                      <a:prstDash val="solid"/>
                      <a:round/>
                      <a:headEnd type="none" w="med" len="med"/>
                      <a:tailEnd type="none" w="med" len="med"/>
                    </a:lnT>
                    <a:lnB w="6350" cap="flat" cmpd="sng" algn="ctr">
                      <a:solidFill>
                        <a:srgbClr val="DDDDDD"/>
                      </a:solidFill>
                      <a:prstDash val="solid"/>
                      <a:round/>
                      <a:headEnd type="none" w="med" len="med"/>
                      <a:tailEnd type="none" w="med" len="med"/>
                    </a:lnB>
                    <a:noFill/>
                  </a:tcPr>
                </a:tc>
                <a:tc>
                  <a:txBody>
                    <a:bodyPr/>
                    <a:lstStyle/>
                    <a:p>
                      <a:pPr algn="l">
                        <a:buNone/>
                      </a:pPr>
                      <a:r>
                        <a:rPr lang="en-US">
                          <a:effectLst/>
                          <a:latin typeface="Alexandria"/>
                        </a:rPr>
                        <a:t>Chain-Dependent</a:t>
                      </a:r>
                    </a:p>
                  </a:txBody>
                  <a:tcPr marL="50800" marR="50800" marT="50800" marB="50800" anchor="ctr">
                    <a:lnL w="6350" cap="flat" cmpd="sng" algn="ctr">
                      <a:solidFill>
                        <a:srgbClr val="DDDDDD"/>
                      </a:solidFill>
                      <a:prstDash val="solid"/>
                      <a:round/>
                      <a:headEnd type="none" w="med" len="med"/>
                      <a:tailEnd type="none" w="med" len="med"/>
                    </a:lnL>
                    <a:lnR w="6350" cap="flat" cmpd="sng" algn="ctr">
                      <a:solidFill>
                        <a:srgbClr val="DDDDDD"/>
                      </a:solidFill>
                      <a:prstDash val="solid"/>
                      <a:round/>
                      <a:headEnd type="none" w="med" len="med"/>
                      <a:tailEnd type="none" w="med" len="med"/>
                    </a:lnR>
                    <a:lnT w="6350" cap="flat" cmpd="sng" algn="ctr">
                      <a:solidFill>
                        <a:srgbClr val="DDDDDD"/>
                      </a:solidFill>
                      <a:prstDash val="solid"/>
                      <a:round/>
                      <a:headEnd type="none" w="med" len="med"/>
                      <a:tailEnd type="none" w="med" len="med"/>
                    </a:lnT>
                    <a:lnB w="6350" cap="flat" cmpd="sng" algn="ctr">
                      <a:solidFill>
                        <a:srgbClr val="DDDDDD"/>
                      </a:solidFill>
                      <a:prstDash val="solid"/>
                      <a:round/>
                      <a:headEnd type="none" w="med" len="med"/>
                      <a:tailEnd type="none" w="med" len="med"/>
                    </a:lnB>
                    <a:noFill/>
                  </a:tcPr>
                </a:tc>
                <a:tc>
                  <a:txBody>
                    <a:bodyPr/>
                    <a:lstStyle/>
                    <a:p>
                      <a:pPr algn="l">
                        <a:buNone/>
                      </a:pPr>
                      <a:r>
                        <a:rPr lang="en-US">
                          <a:effectLst/>
                          <a:latin typeface="Alexandria"/>
                        </a:rPr>
                        <a:t>2K+</a:t>
                      </a:r>
                    </a:p>
                  </a:txBody>
                  <a:tcPr marL="50800" marR="50800" marT="50800" marB="50800" anchor="ctr">
                    <a:lnL w="6350" cap="flat" cmpd="sng" algn="ctr">
                      <a:solidFill>
                        <a:srgbClr val="DDDDDD"/>
                      </a:solidFill>
                      <a:prstDash val="solid"/>
                      <a:round/>
                      <a:headEnd type="none" w="med" len="med"/>
                      <a:tailEnd type="none" w="med" len="med"/>
                    </a:lnL>
                    <a:lnR w="6350" cap="flat" cmpd="sng" algn="ctr">
                      <a:solidFill>
                        <a:srgbClr val="DDDDDD"/>
                      </a:solidFill>
                      <a:prstDash val="solid"/>
                      <a:round/>
                      <a:headEnd type="none" w="med" len="med"/>
                      <a:tailEnd type="none" w="med" len="med"/>
                    </a:lnR>
                    <a:lnT w="6350" cap="flat" cmpd="sng" algn="ctr">
                      <a:solidFill>
                        <a:srgbClr val="DDDDDD"/>
                      </a:solidFill>
                      <a:prstDash val="solid"/>
                      <a:round/>
                      <a:headEnd type="none" w="med" len="med"/>
                      <a:tailEnd type="none" w="med" len="med"/>
                    </a:lnT>
                    <a:lnB w="6350" cap="flat" cmpd="sng" algn="ctr">
                      <a:solidFill>
                        <a:srgbClr val="DDDDDD"/>
                      </a:solidFill>
                      <a:prstDash val="solid"/>
                      <a:round/>
                      <a:headEnd type="none" w="med" len="med"/>
                      <a:tailEnd type="none" w="med" len="med"/>
                    </a:lnB>
                    <a:noFill/>
                  </a:tcPr>
                </a:tc>
                <a:extLst>
                  <a:ext uri="{0D108BD9-81ED-4DB2-BD59-A6C34878D82A}">
                    <a16:rowId xmlns:a16="http://schemas.microsoft.com/office/drawing/2014/main" val="2680813743"/>
                  </a:ext>
                </a:extLst>
              </a:tr>
              <a:tr h="0">
                <a:tc>
                  <a:txBody>
                    <a:bodyPr/>
                    <a:lstStyle/>
                    <a:p>
                      <a:pPr algn="l">
                        <a:buNone/>
                      </a:pPr>
                      <a:r>
                        <a:rPr lang="en-US" dirty="0">
                          <a:effectLst/>
                          <a:latin typeface="Alexandria"/>
                        </a:rPr>
                        <a:t>Volatility</a:t>
                      </a:r>
                    </a:p>
                  </a:txBody>
                  <a:tcPr marL="50800" marR="50800" marT="50800" marB="50800" anchor="ctr">
                    <a:lnL w="6350" cap="flat" cmpd="sng" algn="ctr">
                      <a:solidFill>
                        <a:srgbClr val="DDDDDD"/>
                      </a:solidFill>
                      <a:prstDash val="solid"/>
                      <a:round/>
                      <a:headEnd type="none" w="med" len="med"/>
                      <a:tailEnd type="none" w="med" len="med"/>
                    </a:lnL>
                    <a:lnR w="6350" cap="flat" cmpd="sng" algn="ctr">
                      <a:solidFill>
                        <a:srgbClr val="DDDDDD"/>
                      </a:solidFill>
                      <a:prstDash val="solid"/>
                      <a:round/>
                      <a:headEnd type="none" w="med" len="med"/>
                      <a:tailEnd type="none" w="med" len="med"/>
                    </a:lnR>
                    <a:lnT w="6350" cap="flat" cmpd="sng" algn="ctr">
                      <a:solidFill>
                        <a:srgbClr val="DDDDDD"/>
                      </a:solidFill>
                      <a:prstDash val="solid"/>
                      <a:round/>
                      <a:headEnd type="none" w="med" len="med"/>
                      <a:tailEnd type="none" w="med" len="med"/>
                    </a:lnT>
                    <a:lnB w="6350" cap="flat" cmpd="sng" algn="ctr">
                      <a:solidFill>
                        <a:srgbClr val="DDDDDD"/>
                      </a:solidFill>
                      <a:prstDash val="solid"/>
                      <a:round/>
                      <a:headEnd type="none" w="med" len="med"/>
                      <a:tailEnd type="none" w="med" len="med"/>
                    </a:lnB>
                    <a:noFill/>
                  </a:tcPr>
                </a:tc>
                <a:tc>
                  <a:txBody>
                    <a:bodyPr/>
                    <a:lstStyle/>
                    <a:p>
                      <a:pPr algn="l">
                        <a:buNone/>
                      </a:pPr>
                      <a:r>
                        <a:rPr lang="en-US">
                          <a:effectLst/>
                          <a:latin typeface="Alexandria"/>
                        </a:rPr>
                        <a:t>High</a:t>
                      </a:r>
                    </a:p>
                  </a:txBody>
                  <a:tcPr marL="50800" marR="50800" marT="50800" marB="50800" anchor="ctr">
                    <a:lnL w="6350" cap="flat" cmpd="sng" algn="ctr">
                      <a:solidFill>
                        <a:srgbClr val="DDDDDD"/>
                      </a:solidFill>
                      <a:prstDash val="solid"/>
                      <a:round/>
                      <a:headEnd type="none" w="med" len="med"/>
                      <a:tailEnd type="none" w="med" len="med"/>
                    </a:lnL>
                    <a:lnR w="6350" cap="flat" cmpd="sng" algn="ctr">
                      <a:solidFill>
                        <a:srgbClr val="DDDDDD"/>
                      </a:solidFill>
                      <a:prstDash val="solid"/>
                      <a:round/>
                      <a:headEnd type="none" w="med" len="med"/>
                      <a:tailEnd type="none" w="med" len="med"/>
                    </a:lnR>
                    <a:lnT w="6350" cap="flat" cmpd="sng" algn="ctr">
                      <a:solidFill>
                        <a:srgbClr val="DDDDDD"/>
                      </a:solidFill>
                      <a:prstDash val="solid"/>
                      <a:round/>
                      <a:headEnd type="none" w="med" len="med"/>
                      <a:tailEnd type="none" w="med" len="med"/>
                    </a:lnT>
                    <a:lnB w="6350" cap="flat" cmpd="sng" algn="ctr">
                      <a:solidFill>
                        <a:srgbClr val="DDDDDD"/>
                      </a:solidFill>
                      <a:prstDash val="solid"/>
                      <a:round/>
                      <a:headEnd type="none" w="med" len="med"/>
                      <a:tailEnd type="none" w="med" len="med"/>
                    </a:lnB>
                    <a:noFill/>
                  </a:tcPr>
                </a:tc>
                <a:tc>
                  <a:txBody>
                    <a:bodyPr/>
                    <a:lstStyle/>
                    <a:p>
                      <a:pPr algn="l">
                        <a:buNone/>
                      </a:pPr>
                      <a:r>
                        <a:rPr lang="en-US">
                          <a:effectLst/>
                          <a:latin typeface="Alexandria"/>
                        </a:rPr>
                        <a:t>High</a:t>
                      </a:r>
                    </a:p>
                  </a:txBody>
                  <a:tcPr marL="50800" marR="50800" marT="50800" marB="50800" anchor="ctr">
                    <a:lnL w="6350" cap="flat" cmpd="sng" algn="ctr">
                      <a:solidFill>
                        <a:srgbClr val="DDDDDD"/>
                      </a:solidFill>
                      <a:prstDash val="solid"/>
                      <a:round/>
                      <a:headEnd type="none" w="med" len="med"/>
                      <a:tailEnd type="none" w="med" len="med"/>
                    </a:lnL>
                    <a:lnR w="6350" cap="flat" cmpd="sng" algn="ctr">
                      <a:solidFill>
                        <a:srgbClr val="DDDDDD"/>
                      </a:solidFill>
                      <a:prstDash val="solid"/>
                      <a:round/>
                      <a:headEnd type="none" w="med" len="med"/>
                      <a:tailEnd type="none" w="med" len="med"/>
                    </a:lnR>
                    <a:lnT w="6350" cap="flat" cmpd="sng" algn="ctr">
                      <a:solidFill>
                        <a:srgbClr val="DDDDDD"/>
                      </a:solidFill>
                      <a:prstDash val="solid"/>
                      <a:round/>
                      <a:headEnd type="none" w="med" len="med"/>
                      <a:tailEnd type="none" w="med" len="med"/>
                    </a:lnT>
                    <a:lnB w="6350" cap="flat" cmpd="sng" algn="ctr">
                      <a:solidFill>
                        <a:srgbClr val="DDDDDD"/>
                      </a:solidFill>
                      <a:prstDash val="solid"/>
                      <a:round/>
                      <a:headEnd type="none" w="med" len="med"/>
                      <a:tailEnd type="none" w="med" len="med"/>
                    </a:lnB>
                    <a:noFill/>
                  </a:tcPr>
                </a:tc>
                <a:tc>
                  <a:txBody>
                    <a:bodyPr/>
                    <a:lstStyle/>
                    <a:p>
                      <a:pPr algn="l">
                        <a:buNone/>
                      </a:pPr>
                      <a:r>
                        <a:rPr lang="en-US">
                          <a:effectLst/>
                          <a:latin typeface="Alexandria"/>
                        </a:rPr>
                        <a:t>Low</a:t>
                      </a:r>
                    </a:p>
                  </a:txBody>
                  <a:tcPr marL="50800" marR="50800" marT="50800" marB="50800" anchor="ctr">
                    <a:lnL w="6350" cap="flat" cmpd="sng" algn="ctr">
                      <a:solidFill>
                        <a:srgbClr val="DDDDDD"/>
                      </a:solidFill>
                      <a:prstDash val="solid"/>
                      <a:round/>
                      <a:headEnd type="none" w="med" len="med"/>
                      <a:tailEnd type="none" w="med" len="med"/>
                    </a:lnL>
                    <a:lnR w="6350" cap="flat" cmpd="sng" algn="ctr">
                      <a:solidFill>
                        <a:srgbClr val="DDDDDD"/>
                      </a:solidFill>
                      <a:prstDash val="solid"/>
                      <a:round/>
                      <a:headEnd type="none" w="med" len="med"/>
                      <a:tailEnd type="none" w="med" len="med"/>
                    </a:lnR>
                    <a:lnT w="6350" cap="flat" cmpd="sng" algn="ctr">
                      <a:solidFill>
                        <a:srgbClr val="DDDDDD"/>
                      </a:solidFill>
                      <a:prstDash val="solid"/>
                      <a:round/>
                      <a:headEnd type="none" w="med" len="med"/>
                      <a:tailEnd type="none" w="med" len="med"/>
                    </a:lnT>
                    <a:lnB w="6350" cap="flat" cmpd="sng" algn="ctr">
                      <a:solidFill>
                        <a:srgbClr val="DDDDDD"/>
                      </a:solidFill>
                      <a:prstDash val="solid"/>
                      <a:round/>
                      <a:headEnd type="none" w="med" len="med"/>
                      <a:tailEnd type="none" w="med" len="med"/>
                    </a:lnB>
                    <a:noFill/>
                  </a:tcPr>
                </a:tc>
                <a:tc>
                  <a:txBody>
                    <a:bodyPr/>
                    <a:lstStyle/>
                    <a:p>
                      <a:pPr algn="l">
                        <a:buNone/>
                      </a:pPr>
                      <a:r>
                        <a:rPr lang="en-US">
                          <a:effectLst/>
                          <a:latin typeface="Alexandria"/>
                        </a:rPr>
                        <a:t>Very High</a:t>
                      </a:r>
                    </a:p>
                  </a:txBody>
                  <a:tcPr marL="50800" marR="50800" marT="50800" marB="50800" anchor="ctr">
                    <a:lnL w="6350" cap="flat" cmpd="sng" algn="ctr">
                      <a:solidFill>
                        <a:srgbClr val="DDDDDD"/>
                      </a:solidFill>
                      <a:prstDash val="solid"/>
                      <a:round/>
                      <a:headEnd type="none" w="med" len="med"/>
                      <a:tailEnd type="none" w="med" len="med"/>
                    </a:lnL>
                    <a:lnR w="6350" cap="flat" cmpd="sng" algn="ctr">
                      <a:solidFill>
                        <a:srgbClr val="DDDDDD"/>
                      </a:solidFill>
                      <a:prstDash val="solid"/>
                      <a:round/>
                      <a:headEnd type="none" w="med" len="med"/>
                      <a:tailEnd type="none" w="med" len="med"/>
                    </a:lnR>
                    <a:lnT w="6350" cap="flat" cmpd="sng" algn="ctr">
                      <a:solidFill>
                        <a:srgbClr val="DDDDDD"/>
                      </a:solidFill>
                      <a:prstDash val="solid"/>
                      <a:round/>
                      <a:headEnd type="none" w="med" len="med"/>
                      <a:tailEnd type="none" w="med" len="med"/>
                    </a:lnT>
                    <a:lnB w="6350" cap="flat" cmpd="sng" algn="ctr">
                      <a:solidFill>
                        <a:srgbClr val="DDDDDD"/>
                      </a:solidFill>
                      <a:prstDash val="solid"/>
                      <a:round/>
                      <a:headEnd type="none" w="med" len="med"/>
                      <a:tailEnd type="none" w="med" len="med"/>
                    </a:lnB>
                    <a:noFill/>
                  </a:tcPr>
                </a:tc>
                <a:extLst>
                  <a:ext uri="{0D108BD9-81ED-4DB2-BD59-A6C34878D82A}">
                    <a16:rowId xmlns:a16="http://schemas.microsoft.com/office/drawing/2014/main" val="3428265124"/>
                  </a:ext>
                </a:extLst>
              </a:tr>
              <a:tr h="0">
                <a:tc>
                  <a:txBody>
                    <a:bodyPr/>
                    <a:lstStyle/>
                    <a:p>
                      <a:pPr algn="l">
                        <a:buNone/>
                      </a:pPr>
                      <a:r>
                        <a:rPr lang="en-US" dirty="0">
                          <a:effectLst/>
                          <a:latin typeface="Alexandria"/>
                        </a:rPr>
                        <a:t>2026 Strength</a:t>
                      </a:r>
                    </a:p>
                  </a:txBody>
                  <a:tcPr marL="50800" marR="50800" marT="50800" marB="50800" anchor="ctr">
                    <a:lnL w="6350" cap="flat" cmpd="sng" algn="ctr">
                      <a:solidFill>
                        <a:srgbClr val="DDDDDD"/>
                      </a:solidFill>
                      <a:prstDash val="solid"/>
                      <a:round/>
                      <a:headEnd type="none" w="med" len="med"/>
                      <a:tailEnd type="none" w="med" len="med"/>
                    </a:lnL>
                    <a:lnR w="6350" cap="flat" cmpd="sng" algn="ctr">
                      <a:solidFill>
                        <a:srgbClr val="DDDDDD"/>
                      </a:solidFill>
                      <a:prstDash val="solid"/>
                      <a:round/>
                      <a:headEnd type="none" w="med" len="med"/>
                      <a:tailEnd type="none" w="med" len="med"/>
                    </a:lnR>
                    <a:lnT w="6350" cap="flat" cmpd="sng" algn="ctr">
                      <a:solidFill>
                        <a:srgbClr val="DDDDDD"/>
                      </a:solidFill>
                      <a:prstDash val="solid"/>
                      <a:round/>
                      <a:headEnd type="none" w="med" len="med"/>
                      <a:tailEnd type="none" w="med" len="med"/>
                    </a:lnT>
                    <a:lnB w="6350" cap="flat" cmpd="sng" algn="ctr">
                      <a:solidFill>
                        <a:srgbClr val="DDDDDD"/>
                      </a:solidFill>
                      <a:prstDash val="solid"/>
                      <a:round/>
                      <a:headEnd type="none" w="med" len="med"/>
                      <a:tailEnd type="none" w="med" len="med"/>
                    </a:lnB>
                    <a:noFill/>
                  </a:tcPr>
                </a:tc>
                <a:tc>
                  <a:txBody>
                    <a:bodyPr/>
                    <a:lstStyle/>
                    <a:p>
                      <a:pPr algn="l">
                        <a:buNone/>
                      </a:pPr>
                      <a:r>
                        <a:rPr lang="en-US" dirty="0">
                          <a:effectLst/>
                          <a:latin typeface="Alexandria"/>
                        </a:rPr>
                        <a:t>Institutional</a:t>
                      </a:r>
                    </a:p>
                  </a:txBody>
                  <a:tcPr marL="50800" marR="50800" marT="50800" marB="50800" anchor="ctr">
                    <a:lnL w="6350" cap="flat" cmpd="sng" algn="ctr">
                      <a:solidFill>
                        <a:srgbClr val="DDDDDD"/>
                      </a:solidFill>
                      <a:prstDash val="solid"/>
                      <a:round/>
                      <a:headEnd type="none" w="med" len="med"/>
                      <a:tailEnd type="none" w="med" len="med"/>
                    </a:lnL>
                    <a:lnR w="6350" cap="flat" cmpd="sng" algn="ctr">
                      <a:solidFill>
                        <a:srgbClr val="DDDDDD"/>
                      </a:solidFill>
                      <a:prstDash val="solid"/>
                      <a:round/>
                      <a:headEnd type="none" w="med" len="med"/>
                      <a:tailEnd type="none" w="med" len="med"/>
                    </a:lnR>
                    <a:lnT w="6350" cap="flat" cmpd="sng" algn="ctr">
                      <a:solidFill>
                        <a:srgbClr val="DDDDDD"/>
                      </a:solidFill>
                      <a:prstDash val="solid"/>
                      <a:round/>
                      <a:headEnd type="none" w="med" len="med"/>
                      <a:tailEnd type="none" w="med" len="med"/>
                    </a:lnT>
                    <a:lnB w="6350" cap="flat" cmpd="sng" algn="ctr">
                      <a:solidFill>
                        <a:srgbClr val="DDDDDD"/>
                      </a:solidFill>
                      <a:prstDash val="solid"/>
                      <a:round/>
                      <a:headEnd type="none" w="med" len="med"/>
                      <a:tailEnd type="none" w="med" len="med"/>
                    </a:lnB>
                    <a:noFill/>
                  </a:tcPr>
                </a:tc>
                <a:tc>
                  <a:txBody>
                    <a:bodyPr/>
                    <a:lstStyle/>
                    <a:p>
                      <a:pPr algn="l">
                        <a:buNone/>
                      </a:pPr>
                      <a:r>
                        <a:rPr lang="en-US" dirty="0" err="1">
                          <a:effectLst/>
                          <a:latin typeface="Alexandria"/>
                        </a:rPr>
                        <a:t>dApp</a:t>
                      </a:r>
                      <a:r>
                        <a:rPr lang="en-US" dirty="0">
                          <a:effectLst/>
                          <a:latin typeface="Alexandria"/>
                        </a:rPr>
                        <a:t> Ecosystem</a:t>
                      </a:r>
                    </a:p>
                  </a:txBody>
                  <a:tcPr marL="50800" marR="50800" marT="50800" marB="50800" anchor="ctr">
                    <a:lnL w="6350" cap="flat" cmpd="sng" algn="ctr">
                      <a:solidFill>
                        <a:srgbClr val="DDDDDD"/>
                      </a:solidFill>
                      <a:prstDash val="solid"/>
                      <a:round/>
                      <a:headEnd type="none" w="med" len="med"/>
                      <a:tailEnd type="none" w="med" len="med"/>
                    </a:lnL>
                    <a:lnR w="6350" cap="flat" cmpd="sng" algn="ctr">
                      <a:solidFill>
                        <a:srgbClr val="DDDDDD"/>
                      </a:solidFill>
                      <a:prstDash val="solid"/>
                      <a:round/>
                      <a:headEnd type="none" w="med" len="med"/>
                      <a:tailEnd type="none" w="med" len="med"/>
                    </a:lnR>
                    <a:lnT w="6350" cap="flat" cmpd="sng" algn="ctr">
                      <a:solidFill>
                        <a:srgbClr val="DDDDDD"/>
                      </a:solidFill>
                      <a:prstDash val="solid"/>
                      <a:round/>
                      <a:headEnd type="none" w="med" len="med"/>
                      <a:tailEnd type="none" w="med" len="med"/>
                    </a:lnT>
                    <a:lnB w="6350" cap="flat" cmpd="sng" algn="ctr">
                      <a:solidFill>
                        <a:srgbClr val="DDDDDD"/>
                      </a:solidFill>
                      <a:prstDash val="solid"/>
                      <a:round/>
                      <a:headEnd type="none" w="med" len="med"/>
                      <a:tailEnd type="none" w="med" len="med"/>
                    </a:lnB>
                    <a:noFill/>
                  </a:tcPr>
                </a:tc>
                <a:tc>
                  <a:txBody>
                    <a:bodyPr/>
                    <a:lstStyle/>
                    <a:p>
                      <a:pPr algn="l">
                        <a:buNone/>
                      </a:pPr>
                      <a:r>
                        <a:rPr lang="en-US" dirty="0">
                          <a:effectLst/>
                          <a:latin typeface="Alexandria"/>
                        </a:rPr>
                        <a:t>Liquidity</a:t>
                      </a:r>
                    </a:p>
                  </a:txBody>
                  <a:tcPr marL="50800" marR="50800" marT="50800" marB="50800" anchor="ctr">
                    <a:lnL w="6350" cap="flat" cmpd="sng" algn="ctr">
                      <a:solidFill>
                        <a:srgbClr val="DDDDDD"/>
                      </a:solidFill>
                      <a:prstDash val="solid"/>
                      <a:round/>
                      <a:headEnd type="none" w="med" len="med"/>
                      <a:tailEnd type="none" w="med" len="med"/>
                    </a:lnL>
                    <a:lnR w="6350" cap="flat" cmpd="sng" algn="ctr">
                      <a:solidFill>
                        <a:srgbClr val="DDDDDD"/>
                      </a:solidFill>
                      <a:prstDash val="solid"/>
                      <a:round/>
                      <a:headEnd type="none" w="med" len="med"/>
                      <a:tailEnd type="none" w="med" len="med"/>
                    </a:lnR>
                    <a:lnT w="6350" cap="flat" cmpd="sng" algn="ctr">
                      <a:solidFill>
                        <a:srgbClr val="DDDDDD"/>
                      </a:solidFill>
                      <a:prstDash val="solid"/>
                      <a:round/>
                      <a:headEnd type="none" w="med" len="med"/>
                      <a:tailEnd type="none" w="med" len="med"/>
                    </a:lnT>
                    <a:lnB w="6350" cap="flat" cmpd="sng" algn="ctr">
                      <a:solidFill>
                        <a:srgbClr val="DDDDDD"/>
                      </a:solidFill>
                      <a:prstDash val="solid"/>
                      <a:round/>
                      <a:headEnd type="none" w="med" len="med"/>
                      <a:tailEnd type="none" w="med" len="med"/>
                    </a:lnB>
                    <a:noFill/>
                  </a:tcPr>
                </a:tc>
                <a:tc>
                  <a:txBody>
                    <a:bodyPr/>
                    <a:lstStyle/>
                    <a:p>
                      <a:pPr algn="l">
                        <a:buNone/>
                      </a:pPr>
                      <a:r>
                        <a:rPr lang="en-US" dirty="0">
                          <a:effectLst/>
                          <a:latin typeface="Alexandria"/>
                        </a:rPr>
                        <a:t>Adoption Growth</a:t>
                      </a:r>
                    </a:p>
                  </a:txBody>
                  <a:tcPr marL="50800" marR="50800" marT="50800" marB="50800" anchor="ctr">
                    <a:lnL w="6350" cap="flat" cmpd="sng" algn="ctr">
                      <a:solidFill>
                        <a:srgbClr val="DDDDDD"/>
                      </a:solidFill>
                      <a:prstDash val="solid"/>
                      <a:round/>
                      <a:headEnd type="none" w="med" len="med"/>
                      <a:tailEnd type="none" w="med" len="med"/>
                    </a:lnL>
                    <a:lnR w="6350" cap="flat" cmpd="sng" algn="ctr">
                      <a:solidFill>
                        <a:srgbClr val="DDDDDD"/>
                      </a:solidFill>
                      <a:prstDash val="solid"/>
                      <a:round/>
                      <a:headEnd type="none" w="med" len="med"/>
                      <a:tailEnd type="none" w="med" len="med"/>
                    </a:lnR>
                    <a:lnT w="6350" cap="flat" cmpd="sng" algn="ctr">
                      <a:solidFill>
                        <a:srgbClr val="DDDDDD"/>
                      </a:solidFill>
                      <a:prstDash val="solid"/>
                      <a:round/>
                      <a:headEnd type="none" w="med" len="med"/>
                      <a:tailEnd type="none" w="med" len="med"/>
                    </a:lnT>
                    <a:lnB w="6350" cap="flat" cmpd="sng" algn="ctr">
                      <a:solidFill>
                        <a:srgbClr val="DDDDDD"/>
                      </a:solidFill>
                      <a:prstDash val="solid"/>
                      <a:round/>
                      <a:headEnd type="none" w="med" len="med"/>
                      <a:tailEnd type="none" w="med" len="med"/>
                    </a:lnB>
                    <a:noFill/>
                  </a:tcPr>
                </a:tc>
                <a:extLst>
                  <a:ext uri="{0D108BD9-81ED-4DB2-BD59-A6C34878D82A}">
                    <a16:rowId xmlns:a16="http://schemas.microsoft.com/office/drawing/2014/main" val="2826099911"/>
                  </a:ext>
                </a:extLst>
              </a:tr>
            </a:tbl>
          </a:graphicData>
        </a:graphic>
      </p:graphicFrame>
    </p:spTree>
    <p:extLst>
      <p:ext uri="{BB962C8B-B14F-4D97-AF65-F5344CB8AC3E}">
        <p14:creationId xmlns:p14="http://schemas.microsoft.com/office/powerpoint/2010/main" val="1170447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9703A4A-7947-03C4-CCAF-2FC59A6D94A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FE403F3-9E36-B717-6F94-A432C751855E}"/>
              </a:ext>
            </a:extLst>
          </p:cNvPr>
          <p:cNvSpPr/>
          <p:nvPr/>
        </p:nvSpPr>
        <p:spPr>
          <a:xfrm>
            <a:off x="617280" y="1685495"/>
            <a:ext cx="10812720" cy="458148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96FA0924-06FE-4236-78D3-5EE308685A15}"/>
              </a:ext>
            </a:extLst>
          </p:cNvPr>
          <p:cNvSpPr/>
          <p:nvPr/>
        </p:nvSpPr>
        <p:spPr>
          <a:xfrm>
            <a:off x="942308" y="5910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EA23055-3C4E-4216-EDF0-25A33F1DD959}"/>
              </a:ext>
            </a:extLst>
          </p:cNvPr>
          <p:cNvSpPr txBox="1"/>
          <p:nvPr/>
        </p:nvSpPr>
        <p:spPr>
          <a:xfrm>
            <a:off x="1153149" y="821595"/>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CF2EB896-C7CC-D875-20F0-960B8239AC79}"/>
              </a:ext>
            </a:extLst>
          </p:cNvPr>
          <p:cNvSpPr txBox="1"/>
          <p:nvPr/>
        </p:nvSpPr>
        <p:spPr>
          <a:xfrm>
            <a:off x="1214179" y="1018035"/>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6</a:t>
            </a:r>
          </a:p>
        </p:txBody>
      </p:sp>
      <p:sp>
        <p:nvSpPr>
          <p:cNvPr id="48" name="TextBox 47">
            <a:extLst>
              <a:ext uri="{FF2B5EF4-FFF2-40B4-BE49-F238E27FC236}">
                <a16:creationId xmlns:a16="http://schemas.microsoft.com/office/drawing/2014/main" id="{6AC99BBE-DE2A-4A1F-9CAB-379B71907C00}"/>
              </a:ext>
            </a:extLst>
          </p:cNvPr>
          <p:cNvSpPr txBox="1"/>
          <p:nvPr/>
        </p:nvSpPr>
        <p:spPr>
          <a:xfrm>
            <a:off x="617280" y="1757019"/>
            <a:ext cx="10812720" cy="4832092"/>
          </a:xfrm>
          <a:prstGeom prst="rect">
            <a:avLst/>
          </a:prstGeom>
          <a:noFill/>
        </p:spPr>
        <p:txBody>
          <a:bodyPr wrap="square" rtlCol="0">
            <a:spAutoFit/>
          </a:bodyPr>
          <a:lstStyle/>
          <a:p>
            <a:pPr algn="just"/>
            <a:r>
              <a:rPr lang="en-US" sz="2200" dirty="0">
                <a:latin typeface="Alexandria"/>
                <a:cs typeface="Times New Roman" panose="02020603050405020304" pitchFamily="18" charset="0"/>
              </a:rPr>
              <a:t>Cryptocurrency's versatility extends far beyond speculation, enabling practical applications that redefine finance, ownership, and value exchange in a decentralized manner. By 2026, its uses span everyday transactions to sophisticated programmable ecosystems, with total value locked (TVL) exceeding $500B across protocols and daily volumes surpassing traditional payment networks in speed and cost-efficiency. </a:t>
            </a:r>
          </a:p>
          <a:p>
            <a:pPr algn="just"/>
            <a:r>
              <a:rPr lang="en-US" sz="2200" b="1" dirty="0">
                <a:latin typeface="Alexandria"/>
                <a:cs typeface="Times New Roman" panose="02020603050405020304" pitchFamily="18" charset="0"/>
              </a:rPr>
              <a:t>Digital Payments </a:t>
            </a:r>
          </a:p>
          <a:p>
            <a:pPr algn="just"/>
            <a:r>
              <a:rPr lang="en-US" sz="2200" dirty="0">
                <a:latin typeface="Alexandria"/>
                <a:cs typeface="Times New Roman" panose="02020603050405020304" pitchFamily="18" charset="0"/>
              </a:rPr>
              <a:t>Cryptocurrency facilitates borderless, instant digital payments without banks, leveraging stablecoins and Layer-2 solutions for everyday viability. In 2026, platforms like Strike and Cash App process millions of remittances daily, slashing fees from 6-7% (Western Union average) to under 1%, with settlement in seconds versus days. Bitcoin's Lightning Network scales to 1M+ TPS at near-zero cost, enabling micropayments for content (e.g., podcasts tipping sats per listen) or machine-to-machine IoT billing</a:t>
            </a:r>
            <a:r>
              <a:rPr lang="ar-JO" sz="2200" dirty="0">
                <a:latin typeface="Alexandria"/>
                <a:cs typeface="Times New Roman" panose="02020603050405020304" pitchFamily="18" charset="0"/>
              </a:rPr>
              <a:t> </a:t>
            </a:r>
            <a:r>
              <a:rPr lang="en-US" sz="2200" dirty="0">
                <a:latin typeface="Alexandria"/>
                <a:cs typeface="Times New Roman" panose="02020603050405020304" pitchFamily="18" charset="0"/>
              </a:rPr>
              <a:t>think 5G sensors auto-paying for data relay in smart cities.</a:t>
            </a:r>
          </a:p>
          <a:p>
            <a:pPr algn="just"/>
            <a:endParaRPr lang="en-US" sz="2200" dirty="0">
              <a:latin typeface="Alexandria"/>
            </a:endParaRPr>
          </a:p>
        </p:txBody>
      </p:sp>
      <p:pic>
        <p:nvPicPr>
          <p:cNvPr id="7" name="Graphic 21">
            <a:extLst>
              <a:ext uri="{FF2B5EF4-FFF2-40B4-BE49-F238E27FC236}">
                <a16:creationId xmlns:a16="http://schemas.microsoft.com/office/drawing/2014/main" id="{7B81BE87-F1A1-DFAE-9571-2EF8D522E9D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83290424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3BDB518-5995-8552-B138-F136F085587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CE3D682-3866-905A-DC63-897833C1C10D}"/>
              </a:ext>
            </a:extLst>
          </p:cNvPr>
          <p:cNvSpPr/>
          <p:nvPr/>
        </p:nvSpPr>
        <p:spPr>
          <a:xfrm>
            <a:off x="617280" y="1685495"/>
            <a:ext cx="10812720" cy="458148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83205C4E-37E0-7AC7-C722-920237CC5CA4}"/>
              </a:ext>
            </a:extLst>
          </p:cNvPr>
          <p:cNvSpPr/>
          <p:nvPr/>
        </p:nvSpPr>
        <p:spPr>
          <a:xfrm>
            <a:off x="942308" y="5910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6EBB1B0-0FC1-7E19-CC2B-A2FA5409E541}"/>
              </a:ext>
            </a:extLst>
          </p:cNvPr>
          <p:cNvSpPr txBox="1"/>
          <p:nvPr/>
        </p:nvSpPr>
        <p:spPr>
          <a:xfrm>
            <a:off x="1153149" y="821595"/>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9DC8BF58-6C96-220A-49BA-57A34A7010EA}"/>
              </a:ext>
            </a:extLst>
          </p:cNvPr>
          <p:cNvSpPr txBox="1"/>
          <p:nvPr/>
        </p:nvSpPr>
        <p:spPr>
          <a:xfrm>
            <a:off x="1214179" y="1018035"/>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6</a:t>
            </a:r>
          </a:p>
        </p:txBody>
      </p:sp>
      <p:sp>
        <p:nvSpPr>
          <p:cNvPr id="48" name="TextBox 47">
            <a:extLst>
              <a:ext uri="{FF2B5EF4-FFF2-40B4-BE49-F238E27FC236}">
                <a16:creationId xmlns:a16="http://schemas.microsoft.com/office/drawing/2014/main" id="{44AC7E5B-4AF5-025A-5ACE-5F011FD26613}"/>
              </a:ext>
            </a:extLst>
          </p:cNvPr>
          <p:cNvSpPr txBox="1"/>
          <p:nvPr/>
        </p:nvSpPr>
        <p:spPr>
          <a:xfrm>
            <a:off x="617280" y="1757019"/>
            <a:ext cx="10812720" cy="4832092"/>
          </a:xfrm>
          <a:prstGeom prst="rect">
            <a:avLst/>
          </a:prstGeom>
          <a:noFill/>
        </p:spPr>
        <p:txBody>
          <a:bodyPr wrap="square" rtlCol="0">
            <a:spAutoFit/>
          </a:bodyPr>
          <a:lstStyle/>
          <a:p>
            <a:pPr algn="just"/>
            <a:r>
              <a:rPr lang="en-US" sz="2200" b="1" dirty="0">
                <a:latin typeface="Alexandria"/>
              </a:rPr>
              <a:t>Investment and Trading </a:t>
            </a:r>
            <a:endParaRPr lang="ar-JO" sz="2200" b="1" dirty="0">
              <a:latin typeface="Alexandria"/>
            </a:endParaRPr>
          </a:p>
          <a:p>
            <a:pPr algn="just"/>
            <a:endParaRPr lang="en-US" sz="2200" b="1" dirty="0">
              <a:latin typeface="Alexandria"/>
            </a:endParaRPr>
          </a:p>
          <a:p>
            <a:pPr algn="just"/>
            <a:r>
              <a:rPr lang="en-US" sz="2200" dirty="0">
                <a:latin typeface="Alexandria"/>
              </a:rPr>
              <a:t>As a high-volatility asset class, cryptocurrency drives investment via spot holding, futures, and yield strategies, with $3T+ market cap drawing institutions. BTC/ETH ETFs (approved 2024) onboarded $100B+ AUM, treating crypto as "digital gold" or growth tech. Retail traders use DEXs like Uniswap for 24/7 liquidity, while perps on Binance/</a:t>
            </a:r>
            <a:r>
              <a:rPr lang="en-US" sz="2200" dirty="0" err="1">
                <a:latin typeface="Alexandria"/>
              </a:rPr>
              <a:t>Bybit</a:t>
            </a:r>
            <a:r>
              <a:rPr lang="en-US" sz="2200" dirty="0">
                <a:latin typeface="Alexandria"/>
              </a:rPr>
              <a:t> offer 100x leverage</a:t>
            </a:r>
            <a:r>
              <a:rPr lang="ar-JO" sz="2200" dirty="0">
                <a:latin typeface="Alexandria"/>
              </a:rPr>
              <a:t> </a:t>
            </a:r>
            <a:r>
              <a:rPr lang="en-US" sz="2200" dirty="0">
                <a:latin typeface="Alexandria"/>
              </a:rPr>
              <a:t>$5T derivatives volume yearly.</a:t>
            </a:r>
          </a:p>
          <a:p>
            <a:pPr algn="just"/>
            <a:endParaRPr lang="en-US" sz="2200" dirty="0">
              <a:latin typeface="Alexandria"/>
            </a:endParaRPr>
          </a:p>
          <a:p>
            <a:pPr algn="just"/>
            <a:r>
              <a:rPr lang="en-US" sz="2200" dirty="0">
                <a:latin typeface="Alexandria"/>
              </a:rPr>
              <a:t>Strategies diversify: </a:t>
            </a:r>
            <a:r>
              <a:rPr lang="en-US" sz="2200" dirty="0" err="1">
                <a:latin typeface="Alexandria"/>
              </a:rPr>
              <a:t>HODLing</a:t>
            </a:r>
            <a:r>
              <a:rPr lang="en-US" sz="2200" dirty="0">
                <a:latin typeface="Alexandria"/>
              </a:rPr>
              <a:t> BTC for </a:t>
            </a:r>
            <a:r>
              <a:rPr lang="en-US" sz="2200" dirty="0" err="1">
                <a:latin typeface="Alexandria"/>
              </a:rPr>
              <a:t>halvings</a:t>
            </a:r>
            <a:r>
              <a:rPr lang="en-US" sz="2200" dirty="0">
                <a:latin typeface="Alexandria"/>
              </a:rPr>
              <a:t> (2028 next), DCA into ETH amid upgrades, or altcoin season plays on SOL/ADA. Staking yields 4-10% APY lock $50B+ ETH, generating passive income without custody risk via non-custodial wallets. Venture exposure via funds (a16z Crypto) targets 100x moonshots in AI-blockchain hybrids.</a:t>
            </a:r>
          </a:p>
          <a:p>
            <a:pPr algn="just"/>
            <a:endParaRPr lang="en-US" sz="2200" dirty="0">
              <a:latin typeface="Alexandria"/>
            </a:endParaRPr>
          </a:p>
          <a:p>
            <a:pPr algn="just"/>
            <a:endParaRPr lang="en-US" sz="2200" dirty="0">
              <a:latin typeface="Alexandria"/>
            </a:endParaRPr>
          </a:p>
        </p:txBody>
      </p:sp>
      <p:pic>
        <p:nvPicPr>
          <p:cNvPr id="7" name="Graphic 21">
            <a:extLst>
              <a:ext uri="{FF2B5EF4-FFF2-40B4-BE49-F238E27FC236}">
                <a16:creationId xmlns:a16="http://schemas.microsoft.com/office/drawing/2014/main" id="{36BDDDD0-4943-449E-CCE1-80E7CC7879F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21363413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9305AA3-A21F-67FD-DC73-B16317BAB3A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EAE2034-F537-AC84-21B8-C9ABBACBC2A4}"/>
              </a:ext>
            </a:extLst>
          </p:cNvPr>
          <p:cNvSpPr/>
          <p:nvPr/>
        </p:nvSpPr>
        <p:spPr>
          <a:xfrm>
            <a:off x="617280" y="1685495"/>
            <a:ext cx="10812720" cy="458148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FA9D6AB4-A96E-1F31-BF38-47F259983E33}"/>
              </a:ext>
            </a:extLst>
          </p:cNvPr>
          <p:cNvSpPr/>
          <p:nvPr/>
        </p:nvSpPr>
        <p:spPr>
          <a:xfrm>
            <a:off x="942308" y="5910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A8D603C-8200-3ED6-189A-A10E39BBD74F}"/>
              </a:ext>
            </a:extLst>
          </p:cNvPr>
          <p:cNvSpPr txBox="1"/>
          <p:nvPr/>
        </p:nvSpPr>
        <p:spPr>
          <a:xfrm>
            <a:off x="1153149" y="821595"/>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A714B2E7-07D4-13CB-AC9C-CEB08765ECBC}"/>
              </a:ext>
            </a:extLst>
          </p:cNvPr>
          <p:cNvSpPr txBox="1"/>
          <p:nvPr/>
        </p:nvSpPr>
        <p:spPr>
          <a:xfrm>
            <a:off x="1214179" y="1018035"/>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6</a:t>
            </a:r>
          </a:p>
        </p:txBody>
      </p:sp>
      <p:sp>
        <p:nvSpPr>
          <p:cNvPr id="48" name="TextBox 47">
            <a:extLst>
              <a:ext uri="{FF2B5EF4-FFF2-40B4-BE49-F238E27FC236}">
                <a16:creationId xmlns:a16="http://schemas.microsoft.com/office/drawing/2014/main" id="{E0CD49A5-6521-A3E0-B7D0-B6D0D48A8446}"/>
              </a:ext>
            </a:extLst>
          </p:cNvPr>
          <p:cNvSpPr txBox="1"/>
          <p:nvPr/>
        </p:nvSpPr>
        <p:spPr>
          <a:xfrm>
            <a:off x="617280" y="1757019"/>
            <a:ext cx="10812720" cy="4154984"/>
          </a:xfrm>
          <a:prstGeom prst="rect">
            <a:avLst/>
          </a:prstGeom>
          <a:noFill/>
        </p:spPr>
        <p:txBody>
          <a:bodyPr wrap="square" rtlCol="0">
            <a:spAutoFit/>
          </a:bodyPr>
          <a:lstStyle/>
          <a:p>
            <a:pPr algn="just"/>
            <a:r>
              <a:rPr lang="en-US" sz="2200" b="1" dirty="0">
                <a:latin typeface="Alexandria"/>
                <a:cs typeface="Times New Roman" panose="02020603050405020304" pitchFamily="18" charset="0"/>
              </a:rPr>
              <a:t>Smart Contracts </a:t>
            </a:r>
          </a:p>
          <a:p>
            <a:pPr algn="just"/>
            <a:r>
              <a:rPr lang="en-US" sz="2200" dirty="0">
                <a:latin typeface="Alexandria"/>
                <a:cs typeface="Times New Roman" panose="02020603050405020304" pitchFamily="18" charset="0"/>
              </a:rPr>
              <a:t>Smart contracts are self-executing code on blockchains like Ethereum, automating agreements without lawyers</a:t>
            </a:r>
            <a:r>
              <a:rPr lang="ar-JO" sz="2200" dirty="0">
                <a:latin typeface="Alexandria"/>
                <a:cs typeface="Times New Roman" panose="02020603050405020304" pitchFamily="18" charset="0"/>
              </a:rPr>
              <a:t> </a:t>
            </a:r>
            <a:r>
              <a:rPr lang="en-US" sz="2200" dirty="0">
                <a:latin typeface="Alexandria"/>
                <a:cs typeface="Times New Roman" panose="02020603050405020304" pitchFamily="18" charset="0"/>
              </a:rPr>
              <a:t>triggered by conditions (e.g., pay if shipment arrives). </a:t>
            </a:r>
          </a:p>
          <a:p>
            <a:pPr algn="just"/>
            <a:r>
              <a:rPr lang="en-US" sz="2200" b="1" dirty="0">
                <a:latin typeface="Alexandria"/>
                <a:cs typeface="Times New Roman" panose="02020603050405020304" pitchFamily="18" charset="0"/>
              </a:rPr>
              <a:t>Real-world:</a:t>
            </a:r>
            <a:r>
              <a:rPr lang="en-US" sz="2200" dirty="0">
                <a:latin typeface="Alexandria"/>
                <a:cs typeface="Times New Roman" panose="02020603050405020304" pitchFamily="18" charset="0"/>
              </a:rPr>
              <a:t> </a:t>
            </a:r>
            <a:r>
              <a:rPr lang="en-US" sz="2200" dirty="0" err="1">
                <a:latin typeface="Alexandria"/>
                <a:cs typeface="Times New Roman" panose="02020603050405020304" pitchFamily="18" charset="0"/>
              </a:rPr>
              <a:t>MakerDAO's</a:t>
            </a:r>
            <a:r>
              <a:rPr lang="en-US" sz="2200" dirty="0">
                <a:latin typeface="Alexandria"/>
                <a:cs typeface="Times New Roman" panose="02020603050405020304" pitchFamily="18" charset="0"/>
              </a:rPr>
              <a:t> DAI mints via collateralized debt positions; prediction markets like Augur settle on outcomes</a:t>
            </a:r>
          </a:p>
          <a:p>
            <a:pPr algn="just"/>
            <a:r>
              <a:rPr lang="en-US" sz="2200" b="1" dirty="0">
                <a:latin typeface="Alexandria"/>
                <a:cs typeface="Times New Roman" panose="02020603050405020304" pitchFamily="18" charset="0"/>
              </a:rPr>
              <a:t>AI integration: </a:t>
            </a:r>
            <a:r>
              <a:rPr lang="en-US" sz="2200" dirty="0">
                <a:latin typeface="Alexandria"/>
                <a:cs typeface="Times New Roman" panose="02020603050405020304" pitchFamily="18" charset="0"/>
              </a:rPr>
              <a:t>ML oracles (e.g., </a:t>
            </a:r>
            <a:r>
              <a:rPr lang="en-US" sz="2200" dirty="0" err="1">
                <a:latin typeface="Alexandria"/>
                <a:cs typeface="Times New Roman" panose="02020603050405020304" pitchFamily="18" charset="0"/>
              </a:rPr>
              <a:t>Witnet</a:t>
            </a:r>
            <a:r>
              <a:rPr lang="en-US" sz="2200" dirty="0">
                <a:latin typeface="Alexandria"/>
                <a:cs typeface="Times New Roman" panose="02020603050405020304" pitchFamily="18" charset="0"/>
              </a:rPr>
              <a:t>) feed models for dynamic pricing</a:t>
            </a:r>
            <a:r>
              <a:rPr lang="ar-JO" sz="2200" dirty="0">
                <a:latin typeface="Alexandria"/>
                <a:cs typeface="Times New Roman" panose="02020603050405020304" pitchFamily="18" charset="0"/>
              </a:rPr>
              <a:t> </a:t>
            </a:r>
            <a:r>
              <a:rPr lang="en-US" sz="2200" dirty="0">
                <a:latin typeface="Alexandria"/>
                <a:cs typeface="Times New Roman" panose="02020603050405020304" pitchFamily="18" charset="0"/>
              </a:rPr>
              <a:t>rental contracts adjust rent via occupancy data. Zero-knowledge proofs enable private execution (</a:t>
            </a:r>
            <a:r>
              <a:rPr lang="en-US" sz="2200" dirty="0" err="1">
                <a:latin typeface="Alexandria"/>
                <a:cs typeface="Times New Roman" panose="02020603050405020304" pitchFamily="18" charset="0"/>
              </a:rPr>
              <a:t>zk</a:t>
            </a:r>
            <a:r>
              <a:rPr lang="en-US" sz="2200" dirty="0">
                <a:latin typeface="Alexandria"/>
                <a:cs typeface="Times New Roman" panose="02020603050405020304" pitchFamily="18" charset="0"/>
              </a:rPr>
              <a:t>-SNARKs hide inputs). </a:t>
            </a:r>
          </a:p>
          <a:p>
            <a:pPr algn="just"/>
            <a:r>
              <a:rPr lang="en-US" sz="2200" b="1" dirty="0">
                <a:latin typeface="Alexandria"/>
                <a:cs typeface="Times New Roman" panose="02020603050405020304" pitchFamily="18" charset="0"/>
              </a:rPr>
              <a:t>Development: </a:t>
            </a:r>
            <a:r>
              <a:rPr lang="en-US" sz="2200" dirty="0">
                <a:latin typeface="Alexandria"/>
                <a:cs typeface="Times New Roman" panose="02020603050405020304" pitchFamily="18" charset="0"/>
              </a:rPr>
              <a:t>Remix IDE deploys </a:t>
            </a:r>
            <a:r>
              <a:rPr lang="en-US" sz="2200" dirty="0" err="1">
                <a:latin typeface="Alexandria"/>
                <a:cs typeface="Times New Roman" panose="02020603050405020304" pitchFamily="18" charset="0"/>
              </a:rPr>
              <a:t>testnets</a:t>
            </a:r>
            <a:r>
              <a:rPr lang="en-US" sz="2200" dirty="0">
                <a:latin typeface="Alexandria"/>
                <a:cs typeface="Times New Roman" panose="02020603050405020304" pitchFamily="18" charset="0"/>
              </a:rPr>
              <a:t> free; </a:t>
            </a:r>
            <a:r>
              <a:rPr lang="en-US" sz="2200" dirty="0" err="1">
                <a:latin typeface="Alexandria"/>
                <a:cs typeface="Times New Roman" panose="02020603050405020304" pitchFamily="18" charset="0"/>
              </a:rPr>
              <a:t>OpenZeppelin</a:t>
            </a:r>
            <a:r>
              <a:rPr lang="en-US" sz="2200" dirty="0">
                <a:latin typeface="Alexandria"/>
                <a:cs typeface="Times New Roman" panose="02020603050405020304" pitchFamily="18" charset="0"/>
              </a:rPr>
              <a:t> libraries standardize ERC-20/721. Gas optimization (e.g., assembly opcodes) cuts costs 50%. 2026 trend: account abstraction (ERC-4337) makes wallets smart, batching </a:t>
            </a:r>
            <a:r>
              <a:rPr lang="en-US" sz="2200" dirty="0" err="1">
                <a:latin typeface="Alexandria"/>
                <a:cs typeface="Times New Roman" panose="02020603050405020304" pitchFamily="18" charset="0"/>
              </a:rPr>
              <a:t>txs</a:t>
            </a:r>
            <a:r>
              <a:rPr lang="en-US" sz="2200" dirty="0">
                <a:latin typeface="Alexandria"/>
                <a:cs typeface="Times New Roman" panose="02020603050405020304" pitchFamily="18" charset="0"/>
              </a:rPr>
              <a:t>. Risks: oracle manipulation, but decentralized feeds mitigate. </a:t>
            </a:r>
            <a:endParaRPr lang="en-US" sz="2200" dirty="0">
              <a:latin typeface="Alexandria"/>
            </a:endParaRPr>
          </a:p>
        </p:txBody>
      </p:sp>
      <p:pic>
        <p:nvPicPr>
          <p:cNvPr id="7" name="Graphic 21">
            <a:extLst>
              <a:ext uri="{FF2B5EF4-FFF2-40B4-BE49-F238E27FC236}">
                <a16:creationId xmlns:a16="http://schemas.microsoft.com/office/drawing/2014/main" id="{2F3B9136-1B83-5C2F-78A6-2207F73971F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83048837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F490A16-DDF9-8E7D-9E45-EB2478C2C57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BD53C44-9D6E-BA7D-6879-B5D015C032C0}"/>
              </a:ext>
            </a:extLst>
          </p:cNvPr>
          <p:cNvSpPr/>
          <p:nvPr/>
        </p:nvSpPr>
        <p:spPr>
          <a:xfrm>
            <a:off x="617280" y="1685495"/>
            <a:ext cx="10812720" cy="458148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964967A1-E2D0-F89D-D372-A79BB2D63343}"/>
              </a:ext>
            </a:extLst>
          </p:cNvPr>
          <p:cNvSpPr/>
          <p:nvPr/>
        </p:nvSpPr>
        <p:spPr>
          <a:xfrm>
            <a:off x="942308" y="5910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6C077DB-E117-09B4-7192-67A0DB946133}"/>
              </a:ext>
            </a:extLst>
          </p:cNvPr>
          <p:cNvSpPr txBox="1"/>
          <p:nvPr/>
        </p:nvSpPr>
        <p:spPr>
          <a:xfrm>
            <a:off x="1153149" y="821595"/>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DE55FCCA-6C52-19F3-C60E-BFF465600DBA}"/>
              </a:ext>
            </a:extLst>
          </p:cNvPr>
          <p:cNvSpPr txBox="1"/>
          <p:nvPr/>
        </p:nvSpPr>
        <p:spPr>
          <a:xfrm>
            <a:off x="1214179" y="1018035"/>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6</a:t>
            </a:r>
          </a:p>
        </p:txBody>
      </p:sp>
      <p:pic>
        <p:nvPicPr>
          <p:cNvPr id="7" name="Graphic 21">
            <a:extLst>
              <a:ext uri="{FF2B5EF4-FFF2-40B4-BE49-F238E27FC236}">
                <a16:creationId xmlns:a16="http://schemas.microsoft.com/office/drawing/2014/main" id="{99EB62EF-0FBF-B3BA-2B71-23A2E79F95B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EADB8B4D-1215-FCC1-553F-76BCAE76F979}"/>
              </a:ext>
            </a:extLst>
          </p:cNvPr>
          <p:cNvSpPr txBox="1"/>
          <p:nvPr/>
        </p:nvSpPr>
        <p:spPr>
          <a:xfrm>
            <a:off x="2060604" y="3429000"/>
            <a:ext cx="7926072" cy="523220"/>
          </a:xfrm>
          <a:prstGeom prst="rect">
            <a:avLst/>
          </a:prstGeom>
          <a:noFill/>
        </p:spPr>
        <p:txBody>
          <a:bodyPr wrap="square">
            <a:spAutoFit/>
          </a:bodyPr>
          <a:lstStyle/>
          <a:p>
            <a:pPr algn="just"/>
            <a:r>
              <a:rPr lang="en-US" sz="2800" b="1" dirty="0">
                <a:solidFill>
                  <a:srgbClr val="00B0F0"/>
                </a:solidFill>
                <a:latin typeface="Alexandria"/>
              </a:rPr>
              <a:t>Advantages and Disadvantages of Cryptocurrency</a:t>
            </a:r>
            <a:endParaRPr lang="en-US" sz="2800" b="1" dirty="0">
              <a:solidFill>
                <a:srgbClr val="00B0F0"/>
              </a:solidFill>
              <a:latin typeface="Alexandria"/>
              <a:cs typeface="Times New Roman" panose="02020603050405020304" pitchFamily="18" charset="0"/>
            </a:endParaRPr>
          </a:p>
        </p:txBody>
      </p:sp>
    </p:spTree>
    <p:extLst>
      <p:ext uri="{BB962C8B-B14F-4D97-AF65-F5344CB8AC3E}">
        <p14:creationId xmlns:p14="http://schemas.microsoft.com/office/powerpoint/2010/main" val="272579586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670D303-886D-F3BD-282D-6993C3DF066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5D6ECA2-B00A-2B1B-86EE-9EF282B38A56}"/>
              </a:ext>
            </a:extLst>
          </p:cNvPr>
          <p:cNvSpPr/>
          <p:nvPr/>
        </p:nvSpPr>
        <p:spPr>
          <a:xfrm>
            <a:off x="617280" y="1685495"/>
            <a:ext cx="10812720" cy="458148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063588C8-3309-9CE8-1755-6B6C82483159}"/>
              </a:ext>
            </a:extLst>
          </p:cNvPr>
          <p:cNvSpPr/>
          <p:nvPr/>
        </p:nvSpPr>
        <p:spPr>
          <a:xfrm>
            <a:off x="942308" y="5910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CF57655-C3EF-3D01-CAA0-D2D929A2C867}"/>
              </a:ext>
            </a:extLst>
          </p:cNvPr>
          <p:cNvSpPr txBox="1"/>
          <p:nvPr/>
        </p:nvSpPr>
        <p:spPr>
          <a:xfrm>
            <a:off x="1153149" y="821595"/>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612FCB5B-BB9D-750B-9852-7C51D4763E12}"/>
              </a:ext>
            </a:extLst>
          </p:cNvPr>
          <p:cNvSpPr txBox="1"/>
          <p:nvPr/>
        </p:nvSpPr>
        <p:spPr>
          <a:xfrm>
            <a:off x="1214179" y="1018035"/>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6</a:t>
            </a:r>
          </a:p>
        </p:txBody>
      </p:sp>
      <p:sp>
        <p:nvSpPr>
          <p:cNvPr id="48" name="TextBox 47">
            <a:extLst>
              <a:ext uri="{FF2B5EF4-FFF2-40B4-BE49-F238E27FC236}">
                <a16:creationId xmlns:a16="http://schemas.microsoft.com/office/drawing/2014/main" id="{B51A5F4C-A739-400A-7DA6-043C85DF50AD}"/>
              </a:ext>
            </a:extLst>
          </p:cNvPr>
          <p:cNvSpPr txBox="1"/>
          <p:nvPr/>
        </p:nvSpPr>
        <p:spPr>
          <a:xfrm>
            <a:off x="617280" y="1757019"/>
            <a:ext cx="10812720" cy="4493538"/>
          </a:xfrm>
          <a:prstGeom prst="rect">
            <a:avLst/>
          </a:prstGeom>
          <a:noFill/>
        </p:spPr>
        <p:txBody>
          <a:bodyPr wrap="square" rtlCol="0">
            <a:spAutoFit/>
          </a:bodyPr>
          <a:lstStyle/>
          <a:p>
            <a:pPr algn="just"/>
            <a:endParaRPr lang="en-US" sz="2200" dirty="0">
              <a:latin typeface="Alexandria"/>
            </a:endParaRPr>
          </a:p>
          <a:p>
            <a:pPr algn="just"/>
            <a:r>
              <a:rPr lang="en-US" sz="2200" dirty="0">
                <a:latin typeface="Alexandria"/>
              </a:rPr>
              <a:t>Cryptocurrency has emerged as one of the most transformative financial innovations of the 21st century. Built on blockchain technology and secured through advanced cryptographic techniques, cryptocurrencies represent a decentralized form of digital money that operates independently of traditional banking systems. Since the launch of Bitcoin in 2009, the cryptocurrency ecosystem has expanded rapidly, introducing thousands of digital assets and new financial models that challenge conventional methods of payment, investment, and economic participation.</a:t>
            </a:r>
          </a:p>
          <a:p>
            <a:pPr algn="just"/>
            <a:r>
              <a:rPr lang="en-US" sz="2200" dirty="0">
                <a:latin typeface="Alexandria"/>
              </a:rPr>
              <a:t>One of the key reasons cryptocurrencies have gained global attention is their ability to reshape financial systems by offering faster transactions, lower costs, and greater accessibility. Unlike traditional financial services that rely heavily on centralized institutions such as banks and payment processors, cryptocurrencies enable peer-to-peer transactions directly between users. </a:t>
            </a:r>
          </a:p>
        </p:txBody>
      </p:sp>
      <p:pic>
        <p:nvPicPr>
          <p:cNvPr id="7" name="Graphic 21">
            <a:extLst>
              <a:ext uri="{FF2B5EF4-FFF2-40B4-BE49-F238E27FC236}">
                <a16:creationId xmlns:a16="http://schemas.microsoft.com/office/drawing/2014/main" id="{CCC6DB1D-0596-990D-346B-C34897DE614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98456710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4CE8748-E8BF-6711-0051-BCD89E026B5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20C2F0E-0B9C-E5A6-FA5B-EAB2EAAF21AA}"/>
              </a:ext>
            </a:extLst>
          </p:cNvPr>
          <p:cNvSpPr/>
          <p:nvPr/>
        </p:nvSpPr>
        <p:spPr>
          <a:xfrm>
            <a:off x="617280" y="1685495"/>
            <a:ext cx="10812720" cy="458148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A24CC14C-B15C-65DB-AAD7-5F7022E7BEBF}"/>
              </a:ext>
            </a:extLst>
          </p:cNvPr>
          <p:cNvSpPr/>
          <p:nvPr/>
        </p:nvSpPr>
        <p:spPr>
          <a:xfrm>
            <a:off x="942308" y="5910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D3A3EDE-5006-D6CC-3C79-4C9B11B618AA}"/>
              </a:ext>
            </a:extLst>
          </p:cNvPr>
          <p:cNvSpPr txBox="1"/>
          <p:nvPr/>
        </p:nvSpPr>
        <p:spPr>
          <a:xfrm>
            <a:off x="1153149" y="821595"/>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78536C67-2B72-DB9A-2956-1E380BE72286}"/>
              </a:ext>
            </a:extLst>
          </p:cNvPr>
          <p:cNvSpPr txBox="1"/>
          <p:nvPr/>
        </p:nvSpPr>
        <p:spPr>
          <a:xfrm>
            <a:off x="1214179" y="1018035"/>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6</a:t>
            </a:r>
          </a:p>
        </p:txBody>
      </p:sp>
      <p:sp>
        <p:nvSpPr>
          <p:cNvPr id="48" name="TextBox 47">
            <a:extLst>
              <a:ext uri="{FF2B5EF4-FFF2-40B4-BE49-F238E27FC236}">
                <a16:creationId xmlns:a16="http://schemas.microsoft.com/office/drawing/2014/main" id="{78F0DDAA-71CA-72E1-BEED-34BC52711EE7}"/>
              </a:ext>
            </a:extLst>
          </p:cNvPr>
          <p:cNvSpPr txBox="1"/>
          <p:nvPr/>
        </p:nvSpPr>
        <p:spPr>
          <a:xfrm>
            <a:off x="617280" y="1982825"/>
            <a:ext cx="10812720" cy="4154984"/>
          </a:xfrm>
          <a:prstGeom prst="rect">
            <a:avLst/>
          </a:prstGeom>
          <a:noFill/>
        </p:spPr>
        <p:txBody>
          <a:bodyPr wrap="square" rtlCol="0">
            <a:spAutoFit/>
          </a:bodyPr>
          <a:lstStyle/>
          <a:p>
            <a:pPr algn="just"/>
            <a:r>
              <a:rPr lang="en-US" sz="2200" dirty="0">
                <a:latin typeface="Alexandria"/>
              </a:rPr>
              <a:t>At the same time, cryptocurrencies have introduced new opportunities for individuals who were previously excluded from the formal financial system. In many parts of the world, millions of people lack access to bank accounts due to geographic limitations, high banking fees, or strict identification requirements. Cryptocurrency networks offer an alternative by allowing anyone with internet access to store value and participate in digital transactions.</a:t>
            </a:r>
          </a:p>
          <a:p>
            <a:pPr algn="just"/>
            <a:r>
              <a:rPr lang="en-US" sz="2200" dirty="0">
                <a:latin typeface="Alexandria"/>
              </a:rPr>
              <a:t>Despite these benefits, the rapid growth of cryptocurrency markets has also highlighted several challenges and risks. Digital assets are often characterized by high price volatility, making them unpredictable as a store of value. Security concerns such as hacking, fraud, and wallet theft remain significant issues for users and investors. In addition, the environmental impact of certain blockchain systems, particularly those that rely on energy-intensive mining processes, has sparked debate among policymakers, environmentalists, and industry leaders.</a:t>
            </a:r>
          </a:p>
          <a:p>
            <a:pPr algn="just"/>
            <a:endParaRPr lang="en-US" sz="2200" dirty="0">
              <a:latin typeface="Alexandria"/>
            </a:endParaRPr>
          </a:p>
        </p:txBody>
      </p:sp>
      <p:pic>
        <p:nvPicPr>
          <p:cNvPr id="7" name="Graphic 21">
            <a:extLst>
              <a:ext uri="{FF2B5EF4-FFF2-40B4-BE49-F238E27FC236}">
                <a16:creationId xmlns:a16="http://schemas.microsoft.com/office/drawing/2014/main" id="{56381FE6-264A-EC68-0702-C02521506CC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8801172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3F35019-7E10-A883-CC81-A9F56B5EB7D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2F0D5EA-9C42-1EE9-96EC-9DF34E48E635}"/>
              </a:ext>
            </a:extLst>
          </p:cNvPr>
          <p:cNvSpPr/>
          <p:nvPr/>
        </p:nvSpPr>
        <p:spPr>
          <a:xfrm>
            <a:off x="617280" y="1685495"/>
            <a:ext cx="10812720" cy="458148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AFCFCEC1-A11C-69BF-968D-519A2F807C33}"/>
              </a:ext>
            </a:extLst>
          </p:cNvPr>
          <p:cNvSpPr/>
          <p:nvPr/>
        </p:nvSpPr>
        <p:spPr>
          <a:xfrm>
            <a:off x="942308" y="5910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71469A5-4ECF-1D15-C0C1-09DD34C8F523}"/>
              </a:ext>
            </a:extLst>
          </p:cNvPr>
          <p:cNvSpPr txBox="1"/>
          <p:nvPr/>
        </p:nvSpPr>
        <p:spPr>
          <a:xfrm>
            <a:off x="1153149" y="821595"/>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FF55A93F-71E4-B1E3-50DD-48044C87F290}"/>
              </a:ext>
            </a:extLst>
          </p:cNvPr>
          <p:cNvSpPr txBox="1"/>
          <p:nvPr/>
        </p:nvSpPr>
        <p:spPr>
          <a:xfrm>
            <a:off x="1214179" y="1018035"/>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6</a:t>
            </a:r>
          </a:p>
        </p:txBody>
      </p:sp>
      <p:sp>
        <p:nvSpPr>
          <p:cNvPr id="48" name="TextBox 47">
            <a:extLst>
              <a:ext uri="{FF2B5EF4-FFF2-40B4-BE49-F238E27FC236}">
                <a16:creationId xmlns:a16="http://schemas.microsoft.com/office/drawing/2014/main" id="{16085D41-A5D5-1FC0-DC94-B2660BE9D4C2}"/>
              </a:ext>
            </a:extLst>
          </p:cNvPr>
          <p:cNvSpPr txBox="1"/>
          <p:nvPr/>
        </p:nvSpPr>
        <p:spPr>
          <a:xfrm>
            <a:off x="617280" y="1757019"/>
            <a:ext cx="10812720" cy="4832092"/>
          </a:xfrm>
          <a:prstGeom prst="rect">
            <a:avLst/>
          </a:prstGeom>
          <a:noFill/>
        </p:spPr>
        <p:txBody>
          <a:bodyPr wrap="square" rtlCol="0">
            <a:spAutoFit/>
          </a:bodyPr>
          <a:lstStyle/>
          <a:p>
            <a:pPr algn="just"/>
            <a:endParaRPr lang="en-US" sz="2200" dirty="0">
              <a:latin typeface="Alexandria"/>
              <a:cs typeface="Times New Roman" panose="02020603050405020304" pitchFamily="18" charset="0"/>
            </a:endParaRPr>
          </a:p>
          <a:p>
            <a:pPr algn="just"/>
            <a:r>
              <a:rPr lang="en-US" sz="2200" dirty="0">
                <a:latin typeface="Alexandria"/>
                <a:cs typeface="Times New Roman" panose="02020603050405020304" pitchFamily="18" charset="0"/>
              </a:rPr>
              <a:t>One of the most widely recognized advantages of cryptocurrency is its ability to facilitate efficient, secure, and decentralized financial transactions. Unlike traditional financial systems that rely on banks and payment processors, cryptocurrency networks operate on decentralized blockchain infrastructures. This structure allows users to send and receive funds directly without requiring a trusted third party to verify or process the transaction.</a:t>
            </a:r>
          </a:p>
          <a:p>
            <a:pPr algn="just"/>
            <a:endParaRPr lang="en-US" sz="2200" dirty="0">
              <a:latin typeface="Alexandria"/>
              <a:cs typeface="Times New Roman" panose="02020603050405020304" pitchFamily="18" charset="0"/>
            </a:endParaRPr>
          </a:p>
          <a:p>
            <a:pPr algn="just"/>
            <a:r>
              <a:rPr lang="en-US" sz="2200" dirty="0">
                <a:latin typeface="Alexandria"/>
                <a:cs typeface="Times New Roman" panose="02020603050405020304" pitchFamily="18" charset="0"/>
              </a:rPr>
              <a:t>A major benefit of this system is the reduction of transaction costs. Traditional financial transfers especially international payments often involve multiple intermediaries such as banks, clearing houses, and payment networks. Each of these institutions may charge processing fees and introduce delays. Cryptocurrency transactions, on the other hand, are processed directly on the blockchain network, which can significantly lower costs and increase transaction speed, particularly for cross-border transfers.</a:t>
            </a:r>
            <a:endParaRPr lang="ar-JO" sz="2200" dirty="0">
              <a:latin typeface="Alexandria"/>
              <a:cs typeface="Times New Roman" panose="02020603050405020304" pitchFamily="18" charset="0"/>
            </a:endParaRPr>
          </a:p>
          <a:p>
            <a:pPr algn="just"/>
            <a:endParaRPr lang="en-US" sz="2200" dirty="0">
              <a:latin typeface="Alexandria"/>
            </a:endParaRPr>
          </a:p>
        </p:txBody>
      </p:sp>
      <p:pic>
        <p:nvPicPr>
          <p:cNvPr id="7" name="Graphic 21">
            <a:extLst>
              <a:ext uri="{FF2B5EF4-FFF2-40B4-BE49-F238E27FC236}">
                <a16:creationId xmlns:a16="http://schemas.microsoft.com/office/drawing/2014/main" id="{14C9DEB8-7AB0-0D1A-9B47-D52239853F4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D105ACC2-C7C3-A357-4B23-A7A86378E4A9}"/>
              </a:ext>
            </a:extLst>
          </p:cNvPr>
          <p:cNvSpPr txBox="1"/>
          <p:nvPr/>
        </p:nvSpPr>
        <p:spPr>
          <a:xfrm>
            <a:off x="2777306" y="1093887"/>
            <a:ext cx="10377702" cy="1384995"/>
          </a:xfrm>
          <a:prstGeom prst="rect">
            <a:avLst/>
          </a:prstGeom>
          <a:noFill/>
        </p:spPr>
        <p:txBody>
          <a:bodyPr wrap="square" rtlCol="0">
            <a:spAutoFit/>
          </a:bodyPr>
          <a:lstStyle/>
          <a:p>
            <a:pPr algn="just"/>
            <a:r>
              <a:rPr lang="en-US" sz="2800" b="1" dirty="0">
                <a:solidFill>
                  <a:srgbClr val="00B0F0"/>
                </a:solidFill>
                <a:latin typeface="Alexandria"/>
                <a:cs typeface="Times New Roman" panose="02020603050405020304" pitchFamily="18" charset="0"/>
              </a:rPr>
              <a:t>Benefits of Cryptocurrency </a:t>
            </a:r>
          </a:p>
          <a:p>
            <a:endParaRPr lang="en-US" sz="2800" b="1" dirty="0">
              <a:solidFill>
                <a:srgbClr val="00B0F0"/>
              </a:solidFill>
              <a:latin typeface="Alexandria"/>
              <a:cs typeface="Times New Roman" panose="02020603050405020304" pitchFamily="18" charset="0"/>
            </a:endParaRPr>
          </a:p>
          <a:p>
            <a:endParaRPr lang="en-US" sz="2800" b="1" dirty="0">
              <a:solidFill>
                <a:srgbClr val="00B0F0"/>
              </a:solidFill>
              <a:latin typeface="Alexandria"/>
              <a:cs typeface="Times New Roman" panose="02020603050405020304" pitchFamily="18" charset="0"/>
            </a:endParaRPr>
          </a:p>
        </p:txBody>
      </p:sp>
    </p:spTree>
    <p:extLst>
      <p:ext uri="{BB962C8B-B14F-4D97-AF65-F5344CB8AC3E}">
        <p14:creationId xmlns:p14="http://schemas.microsoft.com/office/powerpoint/2010/main" val="335056526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3C98256-A92B-4C5F-5CCA-43658BFD208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81AAA5C-6D22-9FBA-06EF-46C7550F828D}"/>
              </a:ext>
            </a:extLst>
          </p:cNvPr>
          <p:cNvSpPr/>
          <p:nvPr/>
        </p:nvSpPr>
        <p:spPr>
          <a:xfrm>
            <a:off x="617280" y="1685495"/>
            <a:ext cx="10812720" cy="458148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E2D91043-8324-FEE4-D823-434C8913B22B}"/>
              </a:ext>
            </a:extLst>
          </p:cNvPr>
          <p:cNvSpPr/>
          <p:nvPr/>
        </p:nvSpPr>
        <p:spPr>
          <a:xfrm>
            <a:off x="942308" y="5910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657615D-6437-A78F-5375-1AED264C75BE}"/>
              </a:ext>
            </a:extLst>
          </p:cNvPr>
          <p:cNvSpPr txBox="1"/>
          <p:nvPr/>
        </p:nvSpPr>
        <p:spPr>
          <a:xfrm>
            <a:off x="1153149" y="821595"/>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7FF04BEB-BDF6-91E0-CFB0-8BB73A5B0707}"/>
              </a:ext>
            </a:extLst>
          </p:cNvPr>
          <p:cNvSpPr txBox="1"/>
          <p:nvPr/>
        </p:nvSpPr>
        <p:spPr>
          <a:xfrm>
            <a:off x="1214179" y="1018035"/>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6</a:t>
            </a:r>
          </a:p>
        </p:txBody>
      </p:sp>
      <p:sp>
        <p:nvSpPr>
          <p:cNvPr id="48" name="TextBox 47">
            <a:extLst>
              <a:ext uri="{FF2B5EF4-FFF2-40B4-BE49-F238E27FC236}">
                <a16:creationId xmlns:a16="http://schemas.microsoft.com/office/drawing/2014/main" id="{895DB5E6-205F-4C89-A67C-D93CD92D0543}"/>
              </a:ext>
            </a:extLst>
          </p:cNvPr>
          <p:cNvSpPr txBox="1"/>
          <p:nvPr/>
        </p:nvSpPr>
        <p:spPr>
          <a:xfrm>
            <a:off x="617280" y="1757019"/>
            <a:ext cx="10812720" cy="4154984"/>
          </a:xfrm>
          <a:prstGeom prst="rect">
            <a:avLst/>
          </a:prstGeom>
          <a:noFill/>
        </p:spPr>
        <p:txBody>
          <a:bodyPr wrap="square" rtlCol="0">
            <a:spAutoFit/>
          </a:bodyPr>
          <a:lstStyle/>
          <a:p>
            <a:pPr algn="just"/>
            <a:r>
              <a:rPr lang="en-US" sz="2200" dirty="0">
                <a:latin typeface="Alexandria"/>
                <a:cs typeface="Times New Roman" panose="02020603050405020304" pitchFamily="18" charset="0"/>
              </a:rPr>
              <a:t>Cryptocurrencies also offer greater financial autonomy for users. In traditional banking systems, individuals must rely on financial institutions to manage their funds and authorize transactions. Cryptocurrency users maintain direct control over their digital assets through private keys, which function as secure access credentials. This ownership model reduces dependence on centralized authorities and allows individuals to manage their finances independently.</a:t>
            </a:r>
            <a:endParaRPr lang="ar-JO" sz="2200" dirty="0">
              <a:latin typeface="Alexandria"/>
              <a:cs typeface="Times New Roman" panose="02020603050405020304" pitchFamily="18" charset="0"/>
            </a:endParaRPr>
          </a:p>
          <a:p>
            <a:pPr algn="just"/>
            <a:endParaRPr lang="en-US" sz="2200" dirty="0">
              <a:latin typeface="Alexandria"/>
              <a:cs typeface="Times New Roman" panose="02020603050405020304" pitchFamily="18" charset="0"/>
            </a:endParaRPr>
          </a:p>
          <a:p>
            <a:pPr algn="just"/>
            <a:r>
              <a:rPr lang="en-US" sz="2200" dirty="0">
                <a:latin typeface="Alexandria"/>
                <a:cs typeface="Times New Roman" panose="02020603050405020304" pitchFamily="18" charset="0"/>
              </a:rPr>
              <a:t>Another advantage is the speed and availability of transactions. Cryptocurrency networks typically operate continuously, allowing transactions to occur at any time without the limitations of banking hours or geographical restrictions. This global accessibility makes cryptocurrencies particularly useful for international trade, remittances, and online commerce.</a:t>
            </a:r>
          </a:p>
        </p:txBody>
      </p:sp>
      <p:pic>
        <p:nvPicPr>
          <p:cNvPr id="7" name="Graphic 21">
            <a:extLst>
              <a:ext uri="{FF2B5EF4-FFF2-40B4-BE49-F238E27FC236}">
                <a16:creationId xmlns:a16="http://schemas.microsoft.com/office/drawing/2014/main" id="{3F7CF623-B020-615C-9E9D-E139AEE5AED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12778627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5CE4A63-6749-5562-B178-E8EA3D14A7B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E329557-3519-8084-3B90-D0F04FE62EDD}"/>
              </a:ext>
            </a:extLst>
          </p:cNvPr>
          <p:cNvSpPr/>
          <p:nvPr/>
        </p:nvSpPr>
        <p:spPr>
          <a:xfrm>
            <a:off x="617280" y="1685495"/>
            <a:ext cx="10812720" cy="458148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1EA1100A-05D9-5224-FDD1-AA5652362103}"/>
              </a:ext>
            </a:extLst>
          </p:cNvPr>
          <p:cNvSpPr/>
          <p:nvPr/>
        </p:nvSpPr>
        <p:spPr>
          <a:xfrm>
            <a:off x="942308" y="5910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9F9BB19-FFD7-F490-90ED-5F85BA66355D}"/>
              </a:ext>
            </a:extLst>
          </p:cNvPr>
          <p:cNvSpPr txBox="1"/>
          <p:nvPr/>
        </p:nvSpPr>
        <p:spPr>
          <a:xfrm>
            <a:off x="1153149" y="821595"/>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75542CEA-EA92-7018-8ED3-C3013B9F2A76}"/>
              </a:ext>
            </a:extLst>
          </p:cNvPr>
          <p:cNvSpPr txBox="1"/>
          <p:nvPr/>
        </p:nvSpPr>
        <p:spPr>
          <a:xfrm>
            <a:off x="1214179" y="1018035"/>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6</a:t>
            </a:r>
          </a:p>
        </p:txBody>
      </p:sp>
      <p:sp>
        <p:nvSpPr>
          <p:cNvPr id="48" name="TextBox 47">
            <a:extLst>
              <a:ext uri="{FF2B5EF4-FFF2-40B4-BE49-F238E27FC236}">
                <a16:creationId xmlns:a16="http://schemas.microsoft.com/office/drawing/2014/main" id="{598C6B05-C58A-9D9C-2C07-2801853270FB}"/>
              </a:ext>
            </a:extLst>
          </p:cNvPr>
          <p:cNvSpPr txBox="1"/>
          <p:nvPr/>
        </p:nvSpPr>
        <p:spPr>
          <a:xfrm>
            <a:off x="1005883" y="2129744"/>
            <a:ext cx="10035513" cy="3816429"/>
          </a:xfrm>
          <a:prstGeom prst="rect">
            <a:avLst/>
          </a:prstGeom>
          <a:noFill/>
        </p:spPr>
        <p:txBody>
          <a:bodyPr wrap="square" rtlCol="0">
            <a:spAutoFit/>
          </a:bodyPr>
          <a:lstStyle/>
          <a:p>
            <a:pPr algn="just"/>
            <a:r>
              <a:rPr lang="en-US" sz="2200" dirty="0">
                <a:latin typeface="Alexandria"/>
                <a:cs typeface="Times New Roman" panose="02020603050405020304" pitchFamily="18" charset="0"/>
              </a:rPr>
              <a:t>In addition, cryptocurrencies have created new investment opportunities. Digital assets have attracted investors worldwide due to their potential for high returns and their ability to diversify investment portfolios. Many individuals view cryptocurrencies as an emerging asset class that may complement traditional investments such as stocks, bonds, and commodities.</a:t>
            </a:r>
          </a:p>
          <a:p>
            <a:pPr algn="just"/>
            <a:r>
              <a:rPr lang="en-US" sz="2200" dirty="0">
                <a:latin typeface="Alexandria"/>
                <a:cs typeface="Times New Roman" panose="02020603050405020304" pitchFamily="18" charset="0"/>
              </a:rPr>
              <a:t>Overall, the benefits of cryptocurrency extend beyond simple digital payments. They include improved transaction efficiency, enhanced transparency, financial independence, technological innovation, and expanded investment possibilities. These advantages have played a major role in driving the rapid adoption of cryptocurrencies across global financial markets.</a:t>
            </a:r>
          </a:p>
          <a:p>
            <a:pPr algn="just"/>
            <a:endParaRPr lang="en-US" sz="2200" dirty="0">
              <a:latin typeface="Alexandria"/>
            </a:endParaRPr>
          </a:p>
        </p:txBody>
      </p:sp>
      <p:pic>
        <p:nvPicPr>
          <p:cNvPr id="7" name="Graphic 21">
            <a:extLst>
              <a:ext uri="{FF2B5EF4-FFF2-40B4-BE49-F238E27FC236}">
                <a16:creationId xmlns:a16="http://schemas.microsoft.com/office/drawing/2014/main" id="{436DC28E-063E-4CE7-0E26-54B376F9F87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22641568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889A3DC-216C-9707-5DFE-8B39838B4AA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7DBA631-1D57-6BE6-8853-4BEE2DA27012}"/>
              </a:ext>
            </a:extLst>
          </p:cNvPr>
          <p:cNvSpPr/>
          <p:nvPr/>
        </p:nvSpPr>
        <p:spPr>
          <a:xfrm>
            <a:off x="617280" y="1685495"/>
            <a:ext cx="10812720" cy="458148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8A4F8A0E-A726-E96D-9839-B05EA109379A}"/>
              </a:ext>
            </a:extLst>
          </p:cNvPr>
          <p:cNvSpPr/>
          <p:nvPr/>
        </p:nvSpPr>
        <p:spPr>
          <a:xfrm>
            <a:off x="942308" y="5910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8BFC552-3849-65A9-3A42-AAA10D549535}"/>
              </a:ext>
            </a:extLst>
          </p:cNvPr>
          <p:cNvSpPr txBox="1"/>
          <p:nvPr/>
        </p:nvSpPr>
        <p:spPr>
          <a:xfrm>
            <a:off x="1153149" y="821595"/>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4C7C49BB-23D4-3EF6-42F7-CC5D9DFB0022}"/>
              </a:ext>
            </a:extLst>
          </p:cNvPr>
          <p:cNvSpPr txBox="1"/>
          <p:nvPr/>
        </p:nvSpPr>
        <p:spPr>
          <a:xfrm>
            <a:off x="1214179" y="1018035"/>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6</a:t>
            </a:r>
          </a:p>
        </p:txBody>
      </p:sp>
      <p:sp>
        <p:nvSpPr>
          <p:cNvPr id="48" name="TextBox 47">
            <a:extLst>
              <a:ext uri="{FF2B5EF4-FFF2-40B4-BE49-F238E27FC236}">
                <a16:creationId xmlns:a16="http://schemas.microsoft.com/office/drawing/2014/main" id="{C54B3364-D3D6-6681-DAAA-8EAF13505A89}"/>
              </a:ext>
            </a:extLst>
          </p:cNvPr>
          <p:cNvSpPr txBox="1"/>
          <p:nvPr/>
        </p:nvSpPr>
        <p:spPr>
          <a:xfrm>
            <a:off x="617280" y="1757019"/>
            <a:ext cx="10812720" cy="4493538"/>
          </a:xfrm>
          <a:prstGeom prst="rect">
            <a:avLst/>
          </a:prstGeom>
          <a:noFill/>
        </p:spPr>
        <p:txBody>
          <a:bodyPr wrap="square" rtlCol="0">
            <a:spAutoFit/>
          </a:bodyPr>
          <a:lstStyle/>
          <a:p>
            <a:pPr algn="ctr"/>
            <a:r>
              <a:rPr lang="en-US" sz="2200" b="1" dirty="0">
                <a:solidFill>
                  <a:srgbClr val="00B0F0"/>
                </a:solidFill>
                <a:latin typeface="Alexandria"/>
              </a:rPr>
              <a:t>Financial Inclusion</a:t>
            </a:r>
            <a:endParaRPr lang="en-US" sz="2200" b="1" dirty="0">
              <a:latin typeface="Alexandria"/>
            </a:endParaRPr>
          </a:p>
          <a:p>
            <a:pPr algn="just"/>
            <a:r>
              <a:rPr lang="en-US" sz="2200" dirty="0">
                <a:latin typeface="Alexandria"/>
              </a:rPr>
              <a:t>Financial inclusion refers to the ability of individuals and businesses to access affordable and reliable financial services such as banking, credit, payments, and savings. Despite the global expansion of modern banking systems, a large portion of the world’s population remains excluded from formal financial institutions. According to international development organizations, billions of people do not have access to basic banking services due to factors such as geographic isolation, high service costs, lack of documentation, and economic inequality.</a:t>
            </a:r>
          </a:p>
          <a:p>
            <a:pPr algn="just"/>
            <a:r>
              <a:rPr lang="en-US" sz="2200" dirty="0">
                <a:latin typeface="Alexandria"/>
              </a:rPr>
              <a:t>Cryptocurrency has the potential to address many of these barriers by providing a decentralized financial system that operates independently of traditional banking infrastructure. Because cryptocurrency networks function through the internet, individuals can participate in financial activities using only a smartphone or computer with internet connectivity. </a:t>
            </a:r>
          </a:p>
        </p:txBody>
      </p:sp>
      <p:pic>
        <p:nvPicPr>
          <p:cNvPr id="7" name="Graphic 21">
            <a:extLst>
              <a:ext uri="{FF2B5EF4-FFF2-40B4-BE49-F238E27FC236}">
                <a16:creationId xmlns:a16="http://schemas.microsoft.com/office/drawing/2014/main" id="{C6B824D9-DF62-E2FC-BA69-50CB59C3BD3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65603742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F30A5A-34BD-4848-535F-720F1AA5627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3AD9593-C99B-1D79-60CD-CB806AB1BB13}"/>
              </a:ext>
            </a:extLst>
          </p:cNvPr>
          <p:cNvSpPr/>
          <p:nvPr/>
        </p:nvSpPr>
        <p:spPr>
          <a:xfrm>
            <a:off x="617280" y="1685495"/>
            <a:ext cx="10812720" cy="458148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07791C02-D6D6-6045-E87B-681A1F8A95E0}"/>
              </a:ext>
            </a:extLst>
          </p:cNvPr>
          <p:cNvSpPr/>
          <p:nvPr/>
        </p:nvSpPr>
        <p:spPr>
          <a:xfrm>
            <a:off x="942308" y="5910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EF38DA7-E04F-99C5-003E-39D7481DE0DC}"/>
              </a:ext>
            </a:extLst>
          </p:cNvPr>
          <p:cNvSpPr txBox="1"/>
          <p:nvPr/>
        </p:nvSpPr>
        <p:spPr>
          <a:xfrm>
            <a:off x="1153149" y="821595"/>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11C952E5-D536-5EA4-160B-9942680B6D9B}"/>
              </a:ext>
            </a:extLst>
          </p:cNvPr>
          <p:cNvSpPr txBox="1"/>
          <p:nvPr/>
        </p:nvSpPr>
        <p:spPr>
          <a:xfrm>
            <a:off x="1214179" y="1018035"/>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6</a:t>
            </a:r>
          </a:p>
        </p:txBody>
      </p:sp>
      <p:sp>
        <p:nvSpPr>
          <p:cNvPr id="48" name="TextBox 47">
            <a:extLst>
              <a:ext uri="{FF2B5EF4-FFF2-40B4-BE49-F238E27FC236}">
                <a16:creationId xmlns:a16="http://schemas.microsoft.com/office/drawing/2014/main" id="{20033DDA-A3D8-57C8-13E4-D5A0B95C2783}"/>
              </a:ext>
            </a:extLst>
          </p:cNvPr>
          <p:cNvSpPr txBox="1"/>
          <p:nvPr/>
        </p:nvSpPr>
        <p:spPr>
          <a:xfrm>
            <a:off x="617280" y="1757019"/>
            <a:ext cx="10812720" cy="3816429"/>
          </a:xfrm>
          <a:prstGeom prst="rect">
            <a:avLst/>
          </a:prstGeom>
          <a:noFill/>
        </p:spPr>
        <p:txBody>
          <a:bodyPr wrap="square" rtlCol="0">
            <a:spAutoFit/>
          </a:bodyPr>
          <a:lstStyle/>
          <a:p>
            <a:pPr algn="just"/>
            <a:r>
              <a:rPr lang="en-US" sz="2200" dirty="0">
                <a:latin typeface="Alexandria"/>
              </a:rPr>
              <a:t>In addition, decentralized financial platforms have introduced alternative financial services such as lending, borrowing, and savings without the need for banks. These services, often referred to as decentralized finance (DeFi), operate through blockchain-based smart contracts. DeFi platforms enable users to access financial tools that were previously limited to those with established banking relationships.</a:t>
            </a:r>
            <a:endParaRPr lang="ar-JO" sz="2200" dirty="0">
              <a:latin typeface="Alexandria"/>
            </a:endParaRPr>
          </a:p>
          <a:p>
            <a:pPr algn="just"/>
            <a:endParaRPr lang="en-US" sz="2200" dirty="0">
              <a:latin typeface="Alexandria"/>
            </a:endParaRPr>
          </a:p>
          <a:p>
            <a:pPr algn="just"/>
            <a:r>
              <a:rPr lang="en-US" sz="2200" dirty="0">
                <a:latin typeface="Alexandria"/>
              </a:rPr>
              <a:t>Another important aspect of financial inclusion is economic empowerment. By giving individuals direct control over their financial assets, cryptocurrencies can help people participate more actively in economic activities such as online commerce, freelance work, and digital entrepreneurship. In developing economies, this access to digital financial tools may support small businesses and promote local economic development</a:t>
            </a:r>
          </a:p>
        </p:txBody>
      </p:sp>
      <p:pic>
        <p:nvPicPr>
          <p:cNvPr id="7" name="Graphic 21">
            <a:extLst>
              <a:ext uri="{FF2B5EF4-FFF2-40B4-BE49-F238E27FC236}">
                <a16:creationId xmlns:a16="http://schemas.microsoft.com/office/drawing/2014/main" id="{F54BB754-9B3B-8BC8-D3CF-8F8C582896F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4276868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2C7E4C-B376-D2E8-A3C2-70FCC3D32A8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90505CE-A3B4-C519-3BAB-80C14DFB837E}"/>
              </a:ext>
            </a:extLst>
          </p:cNvPr>
          <p:cNvSpPr/>
          <p:nvPr/>
        </p:nvSpPr>
        <p:spPr>
          <a:xfrm>
            <a:off x="617280" y="1685495"/>
            <a:ext cx="10812720" cy="458148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FF718F55-EDA4-2719-F9DD-78FB36D41BC3}"/>
              </a:ext>
            </a:extLst>
          </p:cNvPr>
          <p:cNvSpPr/>
          <p:nvPr/>
        </p:nvSpPr>
        <p:spPr>
          <a:xfrm>
            <a:off x="942308" y="5910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0EB26F8-224C-FDB7-A4B2-6A2997B34E59}"/>
              </a:ext>
            </a:extLst>
          </p:cNvPr>
          <p:cNvSpPr txBox="1"/>
          <p:nvPr/>
        </p:nvSpPr>
        <p:spPr>
          <a:xfrm>
            <a:off x="1153149" y="821595"/>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136E66D8-7E28-77D3-9EEA-6AE52E97DF1F}"/>
              </a:ext>
            </a:extLst>
          </p:cNvPr>
          <p:cNvSpPr txBox="1"/>
          <p:nvPr/>
        </p:nvSpPr>
        <p:spPr>
          <a:xfrm>
            <a:off x="1214179" y="1018035"/>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6</a:t>
            </a:r>
          </a:p>
        </p:txBody>
      </p:sp>
      <p:sp>
        <p:nvSpPr>
          <p:cNvPr id="48" name="TextBox 47">
            <a:extLst>
              <a:ext uri="{FF2B5EF4-FFF2-40B4-BE49-F238E27FC236}">
                <a16:creationId xmlns:a16="http://schemas.microsoft.com/office/drawing/2014/main" id="{FC69D456-C522-E5C6-386D-67E478599FE2}"/>
              </a:ext>
            </a:extLst>
          </p:cNvPr>
          <p:cNvSpPr txBox="1"/>
          <p:nvPr/>
        </p:nvSpPr>
        <p:spPr>
          <a:xfrm>
            <a:off x="617280" y="1757019"/>
            <a:ext cx="10812720" cy="4832092"/>
          </a:xfrm>
          <a:prstGeom prst="rect">
            <a:avLst/>
          </a:prstGeom>
          <a:noFill/>
        </p:spPr>
        <p:txBody>
          <a:bodyPr wrap="square" rtlCol="0">
            <a:spAutoFit/>
          </a:bodyPr>
          <a:lstStyle/>
          <a:p>
            <a:pPr algn="ctr"/>
            <a:r>
              <a:rPr lang="en-US" sz="2200" b="1" dirty="0">
                <a:latin typeface="Alexandria"/>
              </a:rPr>
              <a:t>Risks and Volatility </a:t>
            </a:r>
            <a:endParaRPr lang="en-US" sz="2200" dirty="0">
              <a:latin typeface="Alexandria"/>
            </a:endParaRPr>
          </a:p>
          <a:p>
            <a:pPr algn="just"/>
            <a:r>
              <a:rPr lang="en-US" sz="2200" dirty="0">
                <a:latin typeface="Alexandria"/>
              </a:rPr>
              <a:t>Despite the many advantages associated with cryptocurrencies, one of their most significant challenges is the high level of market volatility. Cryptocurrency prices are known to fluctuate dramatically over short periods of time, which can create both opportunities and risks for investors and users. Unlike traditional currencies that are often stabilized by central banks and government monetary policies, most cryptocurrencies are driven primarily by market supply and demand.</a:t>
            </a:r>
          </a:p>
          <a:p>
            <a:pPr algn="just"/>
            <a:endParaRPr lang="en-US" sz="2200" dirty="0">
              <a:latin typeface="Alexandria"/>
            </a:endParaRPr>
          </a:p>
          <a:p>
            <a:pPr algn="just"/>
            <a:r>
              <a:rPr lang="en-US" sz="2200" dirty="0">
                <a:latin typeface="Alexandria"/>
              </a:rPr>
              <a:t>This volatility is influenced by several factors, including market speculation, technological developments, regulatory announcements, and changes in investor sentiment. Because cryptocurrency markets operate globally and continuously, prices can respond rapidly to news events or shifts in economic expectations. As a result, the value of a digital asset can rise or fall significantly within a short timeframe.</a:t>
            </a:r>
          </a:p>
          <a:p>
            <a:pPr algn="just"/>
            <a:endParaRPr lang="en-US" sz="2200" dirty="0">
              <a:latin typeface="Alexandria"/>
            </a:endParaRPr>
          </a:p>
        </p:txBody>
      </p:sp>
      <p:pic>
        <p:nvPicPr>
          <p:cNvPr id="7" name="Graphic 21">
            <a:extLst>
              <a:ext uri="{FF2B5EF4-FFF2-40B4-BE49-F238E27FC236}">
                <a16:creationId xmlns:a16="http://schemas.microsoft.com/office/drawing/2014/main" id="{1A9100F9-869A-A6EB-584C-01B996C9C95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2807312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4866AB2-D834-ADD3-AD93-132594DA543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44DEE54-F73C-7E1D-1E19-4F83CEB7666A}"/>
              </a:ext>
            </a:extLst>
          </p:cNvPr>
          <p:cNvSpPr/>
          <p:nvPr/>
        </p:nvSpPr>
        <p:spPr>
          <a:xfrm>
            <a:off x="436972" y="1575882"/>
            <a:ext cx="10812720" cy="458148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C4A1341B-2A8A-DC8C-F3C1-F6CFFA8C1163}"/>
              </a:ext>
            </a:extLst>
          </p:cNvPr>
          <p:cNvSpPr/>
          <p:nvPr/>
        </p:nvSpPr>
        <p:spPr>
          <a:xfrm>
            <a:off x="942308" y="5910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0E7370B-AABB-EDDD-D56F-85E7DF58070A}"/>
              </a:ext>
            </a:extLst>
          </p:cNvPr>
          <p:cNvSpPr txBox="1"/>
          <p:nvPr/>
        </p:nvSpPr>
        <p:spPr>
          <a:xfrm>
            <a:off x="1153149" y="821595"/>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E1D9A150-909A-B5DA-7F86-D9031A6D90CA}"/>
              </a:ext>
            </a:extLst>
          </p:cNvPr>
          <p:cNvSpPr txBox="1"/>
          <p:nvPr/>
        </p:nvSpPr>
        <p:spPr>
          <a:xfrm>
            <a:off x="1214179" y="1018035"/>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6</a:t>
            </a:r>
          </a:p>
        </p:txBody>
      </p:sp>
      <p:sp>
        <p:nvSpPr>
          <p:cNvPr id="48" name="TextBox 47">
            <a:extLst>
              <a:ext uri="{FF2B5EF4-FFF2-40B4-BE49-F238E27FC236}">
                <a16:creationId xmlns:a16="http://schemas.microsoft.com/office/drawing/2014/main" id="{57489C6B-A252-DC59-00BE-9AD2472D10AF}"/>
              </a:ext>
            </a:extLst>
          </p:cNvPr>
          <p:cNvSpPr txBox="1"/>
          <p:nvPr/>
        </p:nvSpPr>
        <p:spPr>
          <a:xfrm>
            <a:off x="557319" y="2023536"/>
            <a:ext cx="10550392" cy="4493538"/>
          </a:xfrm>
          <a:prstGeom prst="rect">
            <a:avLst/>
          </a:prstGeom>
          <a:noFill/>
        </p:spPr>
        <p:txBody>
          <a:bodyPr wrap="square" rtlCol="0">
            <a:spAutoFit/>
          </a:bodyPr>
          <a:lstStyle/>
          <a:p>
            <a:pPr algn="just"/>
            <a:r>
              <a:rPr lang="en-US" sz="2200" dirty="0">
                <a:latin typeface="Alexandria"/>
                <a:cs typeface="Times New Roman" panose="02020603050405020304" pitchFamily="18" charset="0"/>
              </a:rPr>
              <a:t>Market manipulation is also a potential concern. Because some cryptocurrency markets have lower levels of oversight compared with traditional financial exchanges, certain actors may attempt to influence prices through coordinated trading strategies or misleading information. Such activities can increase uncertainty and reduce confidence among investors.</a:t>
            </a:r>
          </a:p>
          <a:p>
            <a:pPr algn="just"/>
            <a:endParaRPr lang="en-US" sz="2200" dirty="0">
              <a:latin typeface="Alexandria"/>
              <a:cs typeface="Times New Roman" panose="02020603050405020304" pitchFamily="18" charset="0"/>
            </a:endParaRPr>
          </a:p>
          <a:p>
            <a:pPr algn="just"/>
            <a:r>
              <a:rPr lang="en-US" sz="2200" dirty="0">
                <a:latin typeface="Alexandria"/>
                <a:cs typeface="Times New Roman" panose="02020603050405020304" pitchFamily="18" charset="0"/>
              </a:rPr>
              <a:t>Volatility also affects the practical use of cryptocurrencies as a medium of exchange. For a currency to function effectively in everyday transactions, its value should remain relatively stable. When cryptocurrency prices fluctuate significantly, businesses and consumers may hesitate to use them for payments because the value of the transaction could change quickly.</a:t>
            </a:r>
          </a:p>
          <a:p>
            <a:pPr algn="just"/>
            <a:endParaRPr lang="en-US" sz="2200" dirty="0">
              <a:latin typeface="Alexandria"/>
              <a:cs typeface="Times New Roman" panose="02020603050405020304" pitchFamily="18" charset="0"/>
            </a:endParaRPr>
          </a:p>
          <a:p>
            <a:pPr algn="just"/>
            <a:endParaRPr lang="en-US" sz="2200" dirty="0">
              <a:latin typeface="Alexandria"/>
            </a:endParaRPr>
          </a:p>
        </p:txBody>
      </p:sp>
      <p:pic>
        <p:nvPicPr>
          <p:cNvPr id="7" name="Graphic 21">
            <a:extLst>
              <a:ext uri="{FF2B5EF4-FFF2-40B4-BE49-F238E27FC236}">
                <a16:creationId xmlns:a16="http://schemas.microsoft.com/office/drawing/2014/main" id="{1A7B07BC-787B-9710-0E73-A67786F329B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48627115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2DB704B-E82E-BCB9-C3D1-764F89A5C54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CBFC85F-173B-CD37-8A6C-1339D287F6DB}"/>
              </a:ext>
            </a:extLst>
          </p:cNvPr>
          <p:cNvSpPr/>
          <p:nvPr/>
        </p:nvSpPr>
        <p:spPr>
          <a:xfrm>
            <a:off x="617280" y="1685495"/>
            <a:ext cx="10812720" cy="458148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4D37950B-C409-D8EA-727E-649DBDE048F7}"/>
              </a:ext>
            </a:extLst>
          </p:cNvPr>
          <p:cNvSpPr/>
          <p:nvPr/>
        </p:nvSpPr>
        <p:spPr>
          <a:xfrm>
            <a:off x="942308" y="5910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59EDCC4-C470-9D3A-DCD6-18F9A75B4565}"/>
              </a:ext>
            </a:extLst>
          </p:cNvPr>
          <p:cNvSpPr txBox="1"/>
          <p:nvPr/>
        </p:nvSpPr>
        <p:spPr>
          <a:xfrm>
            <a:off x="1153149" y="821595"/>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A45A56AD-22D1-357B-3135-4D6AD8199A77}"/>
              </a:ext>
            </a:extLst>
          </p:cNvPr>
          <p:cNvSpPr txBox="1"/>
          <p:nvPr/>
        </p:nvSpPr>
        <p:spPr>
          <a:xfrm>
            <a:off x="1214179" y="1018035"/>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6</a:t>
            </a:r>
          </a:p>
        </p:txBody>
      </p:sp>
      <p:sp>
        <p:nvSpPr>
          <p:cNvPr id="48" name="TextBox 47">
            <a:extLst>
              <a:ext uri="{FF2B5EF4-FFF2-40B4-BE49-F238E27FC236}">
                <a16:creationId xmlns:a16="http://schemas.microsoft.com/office/drawing/2014/main" id="{08792F53-A3A1-3A51-9C88-8932F026AD94}"/>
              </a:ext>
            </a:extLst>
          </p:cNvPr>
          <p:cNvSpPr txBox="1"/>
          <p:nvPr/>
        </p:nvSpPr>
        <p:spPr>
          <a:xfrm>
            <a:off x="617280" y="1757019"/>
            <a:ext cx="10812720" cy="3539430"/>
          </a:xfrm>
          <a:prstGeom prst="rect">
            <a:avLst/>
          </a:prstGeom>
          <a:noFill/>
        </p:spPr>
        <p:txBody>
          <a:bodyPr wrap="square" rtlCol="0">
            <a:spAutoFit/>
          </a:bodyPr>
          <a:lstStyle/>
          <a:p>
            <a:pPr algn="ctr"/>
            <a:r>
              <a:rPr lang="en-US" sz="2400" b="1" dirty="0">
                <a:latin typeface="Alexandria"/>
              </a:rPr>
              <a:t>Security Issues</a:t>
            </a:r>
            <a:endParaRPr lang="ar-JO" sz="2400" b="1" dirty="0">
              <a:latin typeface="Alexandria"/>
            </a:endParaRPr>
          </a:p>
          <a:p>
            <a:pPr algn="just"/>
            <a:endParaRPr lang="ar-JO" sz="2400" b="1" dirty="0">
              <a:latin typeface="Alexandria"/>
            </a:endParaRPr>
          </a:p>
          <a:p>
            <a:pPr algn="just"/>
            <a:r>
              <a:rPr lang="en-US" sz="2200" dirty="0">
                <a:latin typeface="Alexandria"/>
              </a:rPr>
              <a:t>Security is a fundamental aspect of cryptocurrency systems, yet it also represents one of their most complex challenges. Cryptocurrencies rely on advanced cryptographic algorithms and decentralized networks to protect transaction data and prevent unauthorized access. While blockchain technology itself is generally considered highly secure, vulnerabilities often arise in the surrounding infrastructure, such as exchanges, wallets, and user practices.</a:t>
            </a:r>
          </a:p>
          <a:p>
            <a:pPr algn="just"/>
            <a:r>
              <a:rPr lang="en-US" sz="2200" dirty="0">
                <a:latin typeface="Alexandria"/>
              </a:rPr>
              <a:t>One of the primary security concerns in the cryptocurrency ecosystem is hacking. Cryptocurrency exchanges, which function as platforms for buying, selling, and storing digital assets, have occasionally been targeted by cybercriminals</a:t>
            </a:r>
          </a:p>
        </p:txBody>
      </p:sp>
      <p:pic>
        <p:nvPicPr>
          <p:cNvPr id="7" name="Graphic 21">
            <a:extLst>
              <a:ext uri="{FF2B5EF4-FFF2-40B4-BE49-F238E27FC236}">
                <a16:creationId xmlns:a16="http://schemas.microsoft.com/office/drawing/2014/main" id="{C43DDEEC-34A3-25DF-1916-DFFF4B30B23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83747092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5CF7A64-8E11-A64A-62DB-B301B70942C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0B8D246-B68C-5938-97BC-9427A3794BF6}"/>
              </a:ext>
            </a:extLst>
          </p:cNvPr>
          <p:cNvSpPr/>
          <p:nvPr/>
        </p:nvSpPr>
        <p:spPr>
          <a:xfrm>
            <a:off x="617280" y="1461516"/>
            <a:ext cx="10812720" cy="458148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A85A235B-79E2-7CE3-9962-E68D15FCD620}"/>
              </a:ext>
            </a:extLst>
          </p:cNvPr>
          <p:cNvSpPr/>
          <p:nvPr/>
        </p:nvSpPr>
        <p:spPr>
          <a:xfrm>
            <a:off x="942308" y="5910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4955D0B-1BA1-F02D-6889-FBBBD59E99A1}"/>
              </a:ext>
            </a:extLst>
          </p:cNvPr>
          <p:cNvSpPr txBox="1"/>
          <p:nvPr/>
        </p:nvSpPr>
        <p:spPr>
          <a:xfrm>
            <a:off x="1153149" y="821595"/>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6278FF39-9AAB-9ED6-1FBA-97A5410F0CB9}"/>
              </a:ext>
            </a:extLst>
          </p:cNvPr>
          <p:cNvSpPr txBox="1"/>
          <p:nvPr/>
        </p:nvSpPr>
        <p:spPr>
          <a:xfrm>
            <a:off x="1214179" y="1018035"/>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6</a:t>
            </a:r>
          </a:p>
        </p:txBody>
      </p:sp>
      <p:sp>
        <p:nvSpPr>
          <p:cNvPr id="48" name="TextBox 47">
            <a:extLst>
              <a:ext uri="{FF2B5EF4-FFF2-40B4-BE49-F238E27FC236}">
                <a16:creationId xmlns:a16="http://schemas.microsoft.com/office/drawing/2014/main" id="{366341F7-FC20-48AE-6F5A-98B372342A9B}"/>
              </a:ext>
            </a:extLst>
          </p:cNvPr>
          <p:cNvSpPr txBox="1"/>
          <p:nvPr/>
        </p:nvSpPr>
        <p:spPr>
          <a:xfrm>
            <a:off x="617280" y="1757019"/>
            <a:ext cx="10812720" cy="4154984"/>
          </a:xfrm>
          <a:prstGeom prst="rect">
            <a:avLst/>
          </a:prstGeom>
          <a:noFill/>
        </p:spPr>
        <p:txBody>
          <a:bodyPr wrap="square" rtlCol="0">
            <a:spAutoFit/>
          </a:bodyPr>
          <a:lstStyle/>
          <a:p>
            <a:pPr algn="just"/>
            <a:r>
              <a:rPr lang="en-US" sz="2200" dirty="0">
                <a:latin typeface="Alexandria"/>
              </a:rPr>
              <a:t>Phishing attacks and fraudulent schemes also pose significant threats to cryptocurrency users. Cybercriminals may create fake websites, deceptive emails, or fraudulent investment opportunities designed to trick individuals into revealing their private keys or transferring funds. Because cryptocurrency transactions are irreversible, victims of these scams often have limited options for recovering their assets.</a:t>
            </a:r>
          </a:p>
          <a:p>
            <a:pPr algn="just"/>
            <a:r>
              <a:rPr lang="en-US" sz="2200" dirty="0">
                <a:latin typeface="Alexandria"/>
              </a:rPr>
              <a:t>Smart contract vulnerabilities present another security challenge. Smart contracts are automated programs that execute transactions on blockchain networks. If a smart contract contains programming errors or design flaws, attackers may exploit these weaknesses to manipulate transactions or withdraw funds illegally. Several high-profile incidents in decentralized finance platforms have demonstrated how coding vulnerabilities can result in significant financial losses.</a:t>
            </a:r>
          </a:p>
          <a:p>
            <a:pPr algn="just"/>
            <a:endParaRPr lang="en-US" sz="2200" dirty="0">
              <a:latin typeface="Alexandria"/>
            </a:endParaRPr>
          </a:p>
        </p:txBody>
      </p:sp>
      <p:pic>
        <p:nvPicPr>
          <p:cNvPr id="7" name="Graphic 21">
            <a:extLst>
              <a:ext uri="{FF2B5EF4-FFF2-40B4-BE49-F238E27FC236}">
                <a16:creationId xmlns:a16="http://schemas.microsoft.com/office/drawing/2014/main" id="{ED3B380B-986F-D354-D538-4D1E197725F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98582108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4F58BD6-A082-97D8-B48C-C9422397374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830DA51-41C9-A2BA-3C7E-3EB7AAEE0891}"/>
              </a:ext>
            </a:extLst>
          </p:cNvPr>
          <p:cNvSpPr/>
          <p:nvPr/>
        </p:nvSpPr>
        <p:spPr>
          <a:xfrm>
            <a:off x="617280" y="1685495"/>
            <a:ext cx="10812720" cy="458148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A9E6701E-9274-F6FF-34E1-84065F6D5276}"/>
              </a:ext>
            </a:extLst>
          </p:cNvPr>
          <p:cNvSpPr/>
          <p:nvPr/>
        </p:nvSpPr>
        <p:spPr>
          <a:xfrm>
            <a:off x="942308" y="5910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0A94DE2-2C1E-FB4A-124C-8BA3FE9AAA88}"/>
              </a:ext>
            </a:extLst>
          </p:cNvPr>
          <p:cNvSpPr txBox="1"/>
          <p:nvPr/>
        </p:nvSpPr>
        <p:spPr>
          <a:xfrm>
            <a:off x="1153149" y="821595"/>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67C14893-94DF-454C-0BD1-C643A2B2F87A}"/>
              </a:ext>
            </a:extLst>
          </p:cNvPr>
          <p:cNvSpPr txBox="1"/>
          <p:nvPr/>
        </p:nvSpPr>
        <p:spPr>
          <a:xfrm>
            <a:off x="1214179" y="1018035"/>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6</a:t>
            </a:r>
          </a:p>
        </p:txBody>
      </p:sp>
      <p:sp>
        <p:nvSpPr>
          <p:cNvPr id="48" name="TextBox 47">
            <a:extLst>
              <a:ext uri="{FF2B5EF4-FFF2-40B4-BE49-F238E27FC236}">
                <a16:creationId xmlns:a16="http://schemas.microsoft.com/office/drawing/2014/main" id="{B7BF6600-A447-50C1-DEB2-32B0145095DB}"/>
              </a:ext>
            </a:extLst>
          </p:cNvPr>
          <p:cNvSpPr txBox="1"/>
          <p:nvPr/>
        </p:nvSpPr>
        <p:spPr>
          <a:xfrm>
            <a:off x="617280" y="1757019"/>
            <a:ext cx="10812720" cy="4185761"/>
          </a:xfrm>
          <a:prstGeom prst="rect">
            <a:avLst/>
          </a:prstGeom>
          <a:noFill/>
        </p:spPr>
        <p:txBody>
          <a:bodyPr wrap="square" rtlCol="0">
            <a:spAutoFit/>
          </a:bodyPr>
          <a:lstStyle/>
          <a:p>
            <a:pPr algn="ctr"/>
            <a:r>
              <a:rPr lang="en-US" sz="2400" b="1" dirty="0">
                <a:latin typeface="Alexandria"/>
                <a:cs typeface="Times New Roman" panose="02020603050405020304" pitchFamily="18" charset="0"/>
              </a:rPr>
              <a:t>Environmental Concerns </a:t>
            </a:r>
            <a:endParaRPr lang="en-US" sz="2400" dirty="0">
              <a:latin typeface="Alexandria"/>
              <a:cs typeface="Times New Roman" panose="02020603050405020304" pitchFamily="18" charset="0"/>
            </a:endParaRPr>
          </a:p>
          <a:p>
            <a:pPr algn="just"/>
            <a:r>
              <a:rPr lang="en-US" sz="2200" dirty="0">
                <a:latin typeface="Alexandria"/>
                <a:cs typeface="Times New Roman" panose="02020603050405020304" pitchFamily="18" charset="0"/>
              </a:rPr>
              <a:t>The environmental impact of cryptocurrency has become an important topic in discussions about the sustainability of digital financial technologies. Certain blockchain networks, particularly those that rely on a consensus mechanism known as Proof of Work (PoW), require large amounts of computational power to verify transactions and maintain network security. This process, commonly referred to as mining, involves specialized computer hardware that competes to solve complex mathematical problems.</a:t>
            </a:r>
          </a:p>
          <a:p>
            <a:pPr algn="just"/>
            <a:endParaRPr lang="en-US" sz="2200" dirty="0">
              <a:latin typeface="Alexandria"/>
              <a:cs typeface="Times New Roman" panose="02020603050405020304" pitchFamily="18" charset="0"/>
            </a:endParaRPr>
          </a:p>
          <a:p>
            <a:pPr algn="just"/>
            <a:r>
              <a:rPr lang="en-US" sz="2200" dirty="0">
                <a:latin typeface="Alexandria"/>
                <a:cs typeface="Times New Roman" panose="02020603050405020304" pitchFamily="18" charset="0"/>
              </a:rPr>
              <a:t>Mining operations consume significant amounts of electricity because thousands of machines operate continuously to maintain the network. As the popularity of cryptocurrencies has increased, the demand for mining activities has expanded, raising concerns about energy consumption and carbon emissions. </a:t>
            </a:r>
            <a:endParaRPr lang="en-US" sz="2200" dirty="0">
              <a:latin typeface="Alexandria"/>
            </a:endParaRPr>
          </a:p>
        </p:txBody>
      </p:sp>
      <p:pic>
        <p:nvPicPr>
          <p:cNvPr id="7" name="Graphic 21">
            <a:extLst>
              <a:ext uri="{FF2B5EF4-FFF2-40B4-BE49-F238E27FC236}">
                <a16:creationId xmlns:a16="http://schemas.microsoft.com/office/drawing/2014/main" id="{86D16536-9E36-1A3B-7C36-3A08E36679E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73123666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5093C1D-3E0C-543C-AC61-36B65434702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BCED69A-C59D-4B62-69FA-E502ECD31A26}"/>
              </a:ext>
            </a:extLst>
          </p:cNvPr>
          <p:cNvSpPr/>
          <p:nvPr/>
        </p:nvSpPr>
        <p:spPr>
          <a:xfrm>
            <a:off x="617280" y="1685495"/>
            <a:ext cx="10812720" cy="458148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EFD184A5-B3C2-0C86-F2CC-0AE547F0EBFC}"/>
              </a:ext>
            </a:extLst>
          </p:cNvPr>
          <p:cNvSpPr/>
          <p:nvPr/>
        </p:nvSpPr>
        <p:spPr>
          <a:xfrm>
            <a:off x="942308" y="5910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0F50F99-B69B-A15D-2193-20AFAD71A374}"/>
              </a:ext>
            </a:extLst>
          </p:cNvPr>
          <p:cNvSpPr txBox="1"/>
          <p:nvPr/>
        </p:nvSpPr>
        <p:spPr>
          <a:xfrm>
            <a:off x="1153149" y="821595"/>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82906F1B-0068-A594-3876-0DD79A9FAAD7}"/>
              </a:ext>
            </a:extLst>
          </p:cNvPr>
          <p:cNvSpPr txBox="1"/>
          <p:nvPr/>
        </p:nvSpPr>
        <p:spPr>
          <a:xfrm>
            <a:off x="1214179" y="1018035"/>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6</a:t>
            </a:r>
          </a:p>
        </p:txBody>
      </p:sp>
      <p:sp>
        <p:nvSpPr>
          <p:cNvPr id="48" name="TextBox 47">
            <a:extLst>
              <a:ext uri="{FF2B5EF4-FFF2-40B4-BE49-F238E27FC236}">
                <a16:creationId xmlns:a16="http://schemas.microsoft.com/office/drawing/2014/main" id="{51E82A9B-C250-C923-1964-F8EDEA6AC512}"/>
              </a:ext>
            </a:extLst>
          </p:cNvPr>
          <p:cNvSpPr txBox="1"/>
          <p:nvPr/>
        </p:nvSpPr>
        <p:spPr>
          <a:xfrm>
            <a:off x="617280" y="1757019"/>
            <a:ext cx="10812720" cy="4154984"/>
          </a:xfrm>
          <a:prstGeom prst="rect">
            <a:avLst/>
          </a:prstGeom>
          <a:noFill/>
        </p:spPr>
        <p:txBody>
          <a:bodyPr wrap="square" rtlCol="0">
            <a:spAutoFit/>
          </a:bodyPr>
          <a:lstStyle/>
          <a:p>
            <a:pPr algn="just"/>
            <a:r>
              <a:rPr lang="en-US" sz="2200" dirty="0">
                <a:latin typeface="Alexandria"/>
                <a:cs typeface="Times New Roman" panose="02020603050405020304" pitchFamily="18" charset="0"/>
              </a:rPr>
              <a:t>Environmental concerns have prompted researchers and blockchain developers to explore alternative consensus mechanisms that require less energy. One such approach is Proof of Stake (</a:t>
            </a:r>
            <a:r>
              <a:rPr lang="en-US" sz="2200" dirty="0" err="1">
                <a:latin typeface="Alexandria"/>
                <a:cs typeface="Times New Roman" panose="02020603050405020304" pitchFamily="18" charset="0"/>
              </a:rPr>
              <a:t>PoS</a:t>
            </a:r>
            <a:r>
              <a:rPr lang="en-US" sz="2200" dirty="0">
                <a:latin typeface="Alexandria"/>
                <a:cs typeface="Times New Roman" panose="02020603050405020304" pitchFamily="18" charset="0"/>
              </a:rPr>
              <a:t>), which selects validators based on the amount of cryptocurrency they hold and are willing to lock as collateral. Because </a:t>
            </a:r>
            <a:r>
              <a:rPr lang="en-US" sz="2200" dirty="0" err="1">
                <a:latin typeface="Alexandria"/>
                <a:cs typeface="Times New Roman" panose="02020603050405020304" pitchFamily="18" charset="0"/>
              </a:rPr>
              <a:t>PoS</a:t>
            </a:r>
            <a:r>
              <a:rPr lang="en-US" sz="2200" dirty="0">
                <a:latin typeface="Alexandria"/>
                <a:cs typeface="Times New Roman" panose="02020603050405020304" pitchFamily="18" charset="0"/>
              </a:rPr>
              <a:t> does not rely on energy-intensive calculations, it can significantly reduce electricity consumption while still maintaining network security.</a:t>
            </a:r>
          </a:p>
          <a:p>
            <a:pPr algn="just"/>
            <a:endParaRPr lang="en-US" sz="2200" dirty="0">
              <a:latin typeface="Alexandria"/>
              <a:cs typeface="Times New Roman" panose="02020603050405020304" pitchFamily="18" charset="0"/>
            </a:endParaRPr>
          </a:p>
          <a:p>
            <a:pPr algn="just"/>
            <a:r>
              <a:rPr lang="en-US" sz="2200" dirty="0">
                <a:latin typeface="Alexandria"/>
                <a:cs typeface="Times New Roman" panose="02020603050405020304" pitchFamily="18" charset="0"/>
              </a:rPr>
              <a:t>Some blockchain networks have already transitioned from Proof of Work to more energy-efficient systems. For example, the Ethereum network implemented a major upgrade that replaced its mining-based mechanism with Proof of Stake, dramatically reducing its energy requirements. This transition demonstrates how technological innovation can address sustainability challenges within the cryptocurrency industry.</a:t>
            </a:r>
          </a:p>
          <a:p>
            <a:pPr algn="just"/>
            <a:endParaRPr lang="en-US" sz="2200" dirty="0">
              <a:latin typeface="Alexandria"/>
            </a:endParaRPr>
          </a:p>
        </p:txBody>
      </p:sp>
      <p:pic>
        <p:nvPicPr>
          <p:cNvPr id="7" name="Graphic 21">
            <a:extLst>
              <a:ext uri="{FF2B5EF4-FFF2-40B4-BE49-F238E27FC236}">
                <a16:creationId xmlns:a16="http://schemas.microsoft.com/office/drawing/2014/main" id="{0BA963F8-7229-9129-E86F-C690C20F286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43686204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7DDDB02-0BBC-B6C8-A5CB-5AB9D84E52E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AC52142-712F-D069-F1D3-7F32787419C7}"/>
              </a:ext>
            </a:extLst>
          </p:cNvPr>
          <p:cNvSpPr/>
          <p:nvPr/>
        </p:nvSpPr>
        <p:spPr>
          <a:xfrm>
            <a:off x="617280" y="1685495"/>
            <a:ext cx="10812720" cy="458148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CAED8311-D9AA-A30D-E3DD-7C49853F7712}"/>
              </a:ext>
            </a:extLst>
          </p:cNvPr>
          <p:cNvSpPr/>
          <p:nvPr/>
        </p:nvSpPr>
        <p:spPr>
          <a:xfrm>
            <a:off x="942308" y="5910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37F31AA-B59F-B87A-88AB-FFA32CAC98DA}"/>
              </a:ext>
            </a:extLst>
          </p:cNvPr>
          <p:cNvSpPr txBox="1"/>
          <p:nvPr/>
        </p:nvSpPr>
        <p:spPr>
          <a:xfrm>
            <a:off x="1153149" y="821595"/>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F3BDD131-5FB9-76B7-30F5-1475B90C9689}"/>
              </a:ext>
            </a:extLst>
          </p:cNvPr>
          <p:cNvSpPr txBox="1"/>
          <p:nvPr/>
        </p:nvSpPr>
        <p:spPr>
          <a:xfrm>
            <a:off x="1214179" y="1018035"/>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6</a:t>
            </a:r>
          </a:p>
        </p:txBody>
      </p:sp>
      <p:sp>
        <p:nvSpPr>
          <p:cNvPr id="48" name="TextBox 47">
            <a:extLst>
              <a:ext uri="{FF2B5EF4-FFF2-40B4-BE49-F238E27FC236}">
                <a16:creationId xmlns:a16="http://schemas.microsoft.com/office/drawing/2014/main" id="{FBE650B3-DAB7-7955-A930-B4A5CF94261A}"/>
              </a:ext>
            </a:extLst>
          </p:cNvPr>
          <p:cNvSpPr txBox="1"/>
          <p:nvPr/>
        </p:nvSpPr>
        <p:spPr>
          <a:xfrm>
            <a:off x="617280" y="1757019"/>
            <a:ext cx="10812720" cy="3170099"/>
          </a:xfrm>
          <a:prstGeom prst="rect">
            <a:avLst/>
          </a:prstGeom>
          <a:noFill/>
        </p:spPr>
        <p:txBody>
          <a:bodyPr wrap="square" rtlCol="0">
            <a:spAutoFit/>
          </a:bodyPr>
          <a:lstStyle/>
          <a:p>
            <a:pPr algn="just"/>
            <a:r>
              <a:rPr lang="en-US" sz="2400" b="1" dirty="0">
                <a:latin typeface="Alexandria"/>
              </a:rPr>
              <a:t>Future of Cryptocurrency</a:t>
            </a:r>
          </a:p>
          <a:p>
            <a:pPr algn="just"/>
            <a:r>
              <a:rPr lang="en-US" sz="2200" dirty="0">
                <a:latin typeface="Alexandria"/>
              </a:rPr>
              <a:t>The future of cryptocurrency represents one of the most significant developments in the evolution of global financial systems. Since the introduction of Bitcoin in 2009, digital currencies have grown from a niche technological experiment into a global financial phenomenon that attracts governments, corporations, investors, and technology innovators. Cryptocurrencies are no longer viewed solely as speculative digital assets; they are increasingly being recognized as part of a broader transformation in the way money, financial services, and digital infrastructure operate.</a:t>
            </a:r>
          </a:p>
          <a:p>
            <a:pPr algn="just"/>
            <a:endParaRPr lang="en-US" sz="2200" dirty="0">
              <a:latin typeface="Alexandria"/>
            </a:endParaRPr>
          </a:p>
        </p:txBody>
      </p:sp>
      <p:pic>
        <p:nvPicPr>
          <p:cNvPr id="7" name="Graphic 21">
            <a:extLst>
              <a:ext uri="{FF2B5EF4-FFF2-40B4-BE49-F238E27FC236}">
                <a16:creationId xmlns:a16="http://schemas.microsoft.com/office/drawing/2014/main" id="{1AA5DC65-916A-691E-7A74-79623A37B4C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66748560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7DE88B3-19D1-5C38-DB10-80C314678DB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533600F-08E3-3109-1DDA-1CAC70D0ADA1}"/>
              </a:ext>
            </a:extLst>
          </p:cNvPr>
          <p:cNvSpPr/>
          <p:nvPr/>
        </p:nvSpPr>
        <p:spPr>
          <a:xfrm>
            <a:off x="617280" y="1685495"/>
            <a:ext cx="10812720" cy="458148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7C8B7FAD-55B4-0BD0-FEC5-23BDFEBCADAE}"/>
              </a:ext>
            </a:extLst>
          </p:cNvPr>
          <p:cNvSpPr/>
          <p:nvPr/>
        </p:nvSpPr>
        <p:spPr>
          <a:xfrm>
            <a:off x="942308" y="5910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F1144B83-C674-D4AA-C6BA-B9CC3DD25B74}"/>
              </a:ext>
            </a:extLst>
          </p:cNvPr>
          <p:cNvSpPr txBox="1"/>
          <p:nvPr/>
        </p:nvSpPr>
        <p:spPr>
          <a:xfrm>
            <a:off x="1153149" y="821595"/>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2F69B0B2-B23F-25EA-5A1D-B2A138C1B3CF}"/>
              </a:ext>
            </a:extLst>
          </p:cNvPr>
          <p:cNvSpPr txBox="1"/>
          <p:nvPr/>
        </p:nvSpPr>
        <p:spPr>
          <a:xfrm>
            <a:off x="1214179" y="1018035"/>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6</a:t>
            </a:r>
          </a:p>
        </p:txBody>
      </p:sp>
      <p:sp>
        <p:nvSpPr>
          <p:cNvPr id="48" name="TextBox 47">
            <a:extLst>
              <a:ext uri="{FF2B5EF4-FFF2-40B4-BE49-F238E27FC236}">
                <a16:creationId xmlns:a16="http://schemas.microsoft.com/office/drawing/2014/main" id="{69BFA978-FFD9-C57E-801B-1AE7ABCAC340}"/>
              </a:ext>
            </a:extLst>
          </p:cNvPr>
          <p:cNvSpPr txBox="1"/>
          <p:nvPr/>
        </p:nvSpPr>
        <p:spPr>
          <a:xfrm>
            <a:off x="770929" y="2129129"/>
            <a:ext cx="10505422" cy="2800767"/>
          </a:xfrm>
          <a:prstGeom prst="rect">
            <a:avLst/>
          </a:prstGeom>
          <a:noFill/>
        </p:spPr>
        <p:txBody>
          <a:bodyPr wrap="square" rtlCol="0">
            <a:spAutoFit/>
          </a:bodyPr>
          <a:lstStyle/>
          <a:p>
            <a:pPr algn="just"/>
            <a:r>
              <a:rPr lang="en-US" sz="2200" dirty="0">
                <a:latin typeface="Alexandria"/>
              </a:rPr>
              <a:t>The emergence of CBDCs demonstrates that digital currency technology is influencing the future design of national monetary systems.</a:t>
            </a:r>
          </a:p>
          <a:p>
            <a:pPr algn="just"/>
            <a:r>
              <a:rPr lang="en-US" sz="2200" dirty="0">
                <a:latin typeface="Alexandria"/>
              </a:rPr>
              <a:t>At the global level, cryptocurrencies have the potential to reshape international financial networks by enabling faster cross-border transactions, reducing reliance on traditional intermediaries, and increasing financial access for individuals and businesses. However, this transformation also raises important questions related to regulation, technological sustainability, cybersecurity, and economic stability.</a:t>
            </a:r>
            <a:r>
              <a:rPr lang="ar-JO" sz="2200" dirty="0">
                <a:latin typeface="Alexandria"/>
              </a:rPr>
              <a:t> </a:t>
            </a:r>
            <a:endParaRPr lang="en-US" sz="2200" dirty="0">
              <a:latin typeface="Alexandria"/>
            </a:endParaRPr>
          </a:p>
          <a:p>
            <a:pPr algn="just"/>
            <a:endParaRPr lang="en-US" sz="2200" dirty="0">
              <a:latin typeface="Alexandria"/>
            </a:endParaRPr>
          </a:p>
        </p:txBody>
      </p:sp>
      <p:pic>
        <p:nvPicPr>
          <p:cNvPr id="7" name="Graphic 21">
            <a:extLst>
              <a:ext uri="{FF2B5EF4-FFF2-40B4-BE49-F238E27FC236}">
                <a16:creationId xmlns:a16="http://schemas.microsoft.com/office/drawing/2014/main" id="{E5B4B3E7-67E2-48A1-F6A9-7CDB8D92A02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00584387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A27AF6-C0DA-BB09-85AA-F38382E855B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C8A0B86-3091-0A40-1045-1F201870948B}"/>
              </a:ext>
            </a:extLst>
          </p:cNvPr>
          <p:cNvSpPr/>
          <p:nvPr/>
        </p:nvSpPr>
        <p:spPr>
          <a:xfrm>
            <a:off x="617280" y="1685495"/>
            <a:ext cx="10812720" cy="458148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8D7AE93C-B635-0241-729B-8A01474378D5}"/>
              </a:ext>
            </a:extLst>
          </p:cNvPr>
          <p:cNvSpPr/>
          <p:nvPr/>
        </p:nvSpPr>
        <p:spPr>
          <a:xfrm>
            <a:off x="942308" y="5910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F078731-3E41-A8BF-1B7A-B31EC4F5677B}"/>
              </a:ext>
            </a:extLst>
          </p:cNvPr>
          <p:cNvSpPr txBox="1"/>
          <p:nvPr/>
        </p:nvSpPr>
        <p:spPr>
          <a:xfrm>
            <a:off x="1153149" y="821595"/>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018CE1B6-BFA4-3A0D-5CEC-DFF058480DF9}"/>
              </a:ext>
            </a:extLst>
          </p:cNvPr>
          <p:cNvSpPr txBox="1"/>
          <p:nvPr/>
        </p:nvSpPr>
        <p:spPr>
          <a:xfrm>
            <a:off x="1214179" y="1018035"/>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6</a:t>
            </a:r>
          </a:p>
        </p:txBody>
      </p:sp>
      <p:sp>
        <p:nvSpPr>
          <p:cNvPr id="48" name="TextBox 47">
            <a:extLst>
              <a:ext uri="{FF2B5EF4-FFF2-40B4-BE49-F238E27FC236}">
                <a16:creationId xmlns:a16="http://schemas.microsoft.com/office/drawing/2014/main" id="{942FE76E-18B3-4C4B-8779-5E0835F6DB8C}"/>
              </a:ext>
            </a:extLst>
          </p:cNvPr>
          <p:cNvSpPr txBox="1"/>
          <p:nvPr/>
        </p:nvSpPr>
        <p:spPr>
          <a:xfrm>
            <a:off x="617280" y="1757019"/>
            <a:ext cx="10812720" cy="3816429"/>
          </a:xfrm>
          <a:prstGeom prst="rect">
            <a:avLst/>
          </a:prstGeom>
          <a:noFill/>
        </p:spPr>
        <p:txBody>
          <a:bodyPr wrap="square" rtlCol="0">
            <a:spAutoFit/>
          </a:bodyPr>
          <a:lstStyle/>
          <a:p>
            <a:pPr algn="just"/>
            <a:endParaRPr lang="en-US" sz="2200" b="1" dirty="0">
              <a:latin typeface="Alexandria"/>
            </a:endParaRPr>
          </a:p>
          <a:p>
            <a:pPr algn="just"/>
            <a:r>
              <a:rPr lang="en-US" sz="2200" dirty="0">
                <a:latin typeface="Alexandria"/>
              </a:rPr>
              <a:t>One of the most important indicators of the future growth of cryptocurrency is its increasing adoption by businesses. In the early years of digital currencies, cryptocurrencies were primarily used by technology enthusiasts and early investors. However, as blockchain technology matured and public awareness expanded, companies across many industries began exploring how cryptocurrencies could improve financial operations, payment systems, and digital services.</a:t>
            </a:r>
          </a:p>
          <a:p>
            <a:pPr algn="just"/>
            <a:r>
              <a:rPr lang="en-US" sz="2200" dirty="0">
                <a:latin typeface="Alexandria"/>
              </a:rPr>
              <a:t>Businesses are particularly interested in cryptocurrencies because they can facilitate faster and more efficient transactions. Traditional payment systems often involve multiple intermediaries such as banks, payment processors, and credit card networks. Each intermediary introduces transaction fees and processing delays. </a:t>
            </a:r>
          </a:p>
        </p:txBody>
      </p:sp>
      <p:pic>
        <p:nvPicPr>
          <p:cNvPr id="7" name="Graphic 21">
            <a:extLst>
              <a:ext uri="{FF2B5EF4-FFF2-40B4-BE49-F238E27FC236}">
                <a16:creationId xmlns:a16="http://schemas.microsoft.com/office/drawing/2014/main" id="{290C3E78-B83E-7736-CE82-B50053C53BC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65705493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7739AE3-10F2-5632-CD86-B97E9C15908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AB10E1A-7D38-2148-D505-3B7DBDAB9116}"/>
              </a:ext>
            </a:extLst>
          </p:cNvPr>
          <p:cNvSpPr/>
          <p:nvPr/>
        </p:nvSpPr>
        <p:spPr>
          <a:xfrm>
            <a:off x="617280" y="1685495"/>
            <a:ext cx="10812720" cy="458148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B1B2A93-CE5F-5450-E558-9126CD44FF75}"/>
              </a:ext>
            </a:extLst>
          </p:cNvPr>
          <p:cNvSpPr/>
          <p:nvPr/>
        </p:nvSpPr>
        <p:spPr>
          <a:xfrm>
            <a:off x="942308" y="5910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0EB88B7-B783-03AC-0279-906C32CB6D74}"/>
              </a:ext>
            </a:extLst>
          </p:cNvPr>
          <p:cNvSpPr txBox="1"/>
          <p:nvPr/>
        </p:nvSpPr>
        <p:spPr>
          <a:xfrm>
            <a:off x="1153149" y="821595"/>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9F80325D-4834-2FC6-894D-C7CC8F3F7108}"/>
              </a:ext>
            </a:extLst>
          </p:cNvPr>
          <p:cNvSpPr txBox="1"/>
          <p:nvPr/>
        </p:nvSpPr>
        <p:spPr>
          <a:xfrm>
            <a:off x="1214179" y="1018035"/>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6</a:t>
            </a:r>
          </a:p>
        </p:txBody>
      </p:sp>
      <p:pic>
        <p:nvPicPr>
          <p:cNvPr id="7" name="Graphic 21">
            <a:extLst>
              <a:ext uri="{FF2B5EF4-FFF2-40B4-BE49-F238E27FC236}">
                <a16:creationId xmlns:a16="http://schemas.microsoft.com/office/drawing/2014/main" id="{374E286A-0A73-3A30-059D-EA09A0A138B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CD486031-1310-7320-531B-CB3D8A1ECA97}"/>
              </a:ext>
            </a:extLst>
          </p:cNvPr>
          <p:cNvSpPr txBox="1"/>
          <p:nvPr/>
        </p:nvSpPr>
        <p:spPr>
          <a:xfrm>
            <a:off x="869948" y="2126574"/>
            <a:ext cx="10307384" cy="3477875"/>
          </a:xfrm>
          <a:prstGeom prst="rect">
            <a:avLst/>
          </a:prstGeom>
          <a:noFill/>
        </p:spPr>
        <p:txBody>
          <a:bodyPr wrap="square">
            <a:spAutoFit/>
          </a:bodyPr>
          <a:lstStyle/>
          <a:p>
            <a:pPr algn="just"/>
            <a:r>
              <a:rPr lang="en-US" sz="2200" dirty="0">
                <a:latin typeface="Alexandria"/>
              </a:rPr>
              <a:t>Some companies have already integrated cryptocurrency payments into their platforms. Online retailers, technology companies, and digital service providers increasingly accept cryptocurrencies as an alternative payment method. Payment service providers are also developing tools that allow merchants to accept cryptocurrency while automatically converting it into traditional currencies if needed.</a:t>
            </a:r>
          </a:p>
          <a:p>
            <a:pPr algn="just"/>
            <a:r>
              <a:rPr lang="en-US" sz="2200" dirty="0">
                <a:latin typeface="Alexandria"/>
              </a:rPr>
              <a:t>Beyond payments, blockchain technology offers additional opportunities for businesses. Companies can use blockchain systems to improve supply chain transparency, verify product authenticity, and manage digital assets more efficiently. Smart contracts can automate agreements between business partners, reducing administrative costs and minimizing the need for manual verification processes.</a:t>
            </a:r>
          </a:p>
        </p:txBody>
      </p:sp>
    </p:spTree>
    <p:extLst>
      <p:ext uri="{BB962C8B-B14F-4D97-AF65-F5344CB8AC3E}">
        <p14:creationId xmlns:p14="http://schemas.microsoft.com/office/powerpoint/2010/main" val="326861815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4818C5F-AED4-6056-4EEC-F794E4C9F30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526FE30-0375-4CC3-D9B4-10F534E974FB}"/>
              </a:ext>
            </a:extLst>
          </p:cNvPr>
          <p:cNvSpPr/>
          <p:nvPr/>
        </p:nvSpPr>
        <p:spPr>
          <a:xfrm>
            <a:off x="617280" y="1685495"/>
            <a:ext cx="10812720" cy="458148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C2305684-2C71-A7EC-70EA-BBC95BD5EA07}"/>
              </a:ext>
            </a:extLst>
          </p:cNvPr>
          <p:cNvSpPr/>
          <p:nvPr/>
        </p:nvSpPr>
        <p:spPr>
          <a:xfrm>
            <a:off x="942308" y="5910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5564B91-56E2-7BEB-95D0-DF61D61FFA16}"/>
              </a:ext>
            </a:extLst>
          </p:cNvPr>
          <p:cNvSpPr txBox="1"/>
          <p:nvPr/>
        </p:nvSpPr>
        <p:spPr>
          <a:xfrm>
            <a:off x="1153149" y="821595"/>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050B199A-DD8F-67A4-46ED-07E9622088C0}"/>
              </a:ext>
            </a:extLst>
          </p:cNvPr>
          <p:cNvSpPr txBox="1"/>
          <p:nvPr/>
        </p:nvSpPr>
        <p:spPr>
          <a:xfrm>
            <a:off x="1214179" y="1018035"/>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6</a:t>
            </a:r>
          </a:p>
        </p:txBody>
      </p:sp>
      <p:sp>
        <p:nvSpPr>
          <p:cNvPr id="48" name="TextBox 47">
            <a:extLst>
              <a:ext uri="{FF2B5EF4-FFF2-40B4-BE49-F238E27FC236}">
                <a16:creationId xmlns:a16="http://schemas.microsoft.com/office/drawing/2014/main" id="{76A3A09A-FD56-3050-8E63-2ACA8C74CCF1}"/>
              </a:ext>
            </a:extLst>
          </p:cNvPr>
          <p:cNvSpPr txBox="1"/>
          <p:nvPr/>
        </p:nvSpPr>
        <p:spPr>
          <a:xfrm>
            <a:off x="617280" y="1757019"/>
            <a:ext cx="10812720" cy="4862870"/>
          </a:xfrm>
          <a:prstGeom prst="rect">
            <a:avLst/>
          </a:prstGeom>
          <a:noFill/>
        </p:spPr>
        <p:txBody>
          <a:bodyPr wrap="square" rtlCol="0">
            <a:spAutoFit/>
          </a:bodyPr>
          <a:lstStyle/>
          <a:p>
            <a:pPr algn="just"/>
            <a:endParaRPr lang="en-US" sz="2400" dirty="0">
              <a:latin typeface="Alexandria"/>
              <a:cs typeface="Times New Roman" panose="02020603050405020304" pitchFamily="18" charset="0"/>
            </a:endParaRPr>
          </a:p>
          <a:p>
            <a:pPr algn="just"/>
            <a:r>
              <a:rPr lang="en-US" sz="2200" dirty="0">
                <a:latin typeface="Alexandria"/>
                <a:cs typeface="Times New Roman" panose="02020603050405020304" pitchFamily="18" charset="0"/>
              </a:rPr>
              <a:t>Central Bank Digital Currencies (CBDCs) represent one of the most significant developments influenced by the rise of cryptocurrencies. A CBDC is a digital form of a country’s national currency issued and regulated by its central bank. Unlike decentralized cryptocurrencies such as Bitcoin, which operate independently of government control, CBDCs are fully backed by the state and function as legal tender.</a:t>
            </a:r>
          </a:p>
          <a:p>
            <a:pPr algn="just"/>
            <a:endParaRPr lang="en-US" sz="2200" dirty="0">
              <a:latin typeface="Alexandria"/>
              <a:cs typeface="Times New Roman" panose="02020603050405020304" pitchFamily="18" charset="0"/>
            </a:endParaRPr>
          </a:p>
          <a:p>
            <a:pPr algn="just"/>
            <a:r>
              <a:rPr lang="en-US" sz="2200" dirty="0">
                <a:latin typeface="Alexandria"/>
                <a:cs typeface="Times New Roman" panose="02020603050405020304" pitchFamily="18" charset="0"/>
              </a:rPr>
              <a:t>The growing interest in CBDCs reflects the recognition by governments that digital payment technologies are transforming financial systems. Many central banks are exploring how digital currencies could improve the efficiency of payment systems, reduce transaction costs, and enhance financial inclusion. By providing a digital alternative to physical cash, CBDCs could allow individuals and businesses to conduct transactions quickly and securely through electronic platforms.</a:t>
            </a:r>
          </a:p>
          <a:p>
            <a:pPr algn="just"/>
            <a:endParaRPr lang="en-US" sz="2200" dirty="0">
              <a:latin typeface="Alexandria"/>
            </a:endParaRPr>
          </a:p>
        </p:txBody>
      </p:sp>
      <p:pic>
        <p:nvPicPr>
          <p:cNvPr id="7" name="Graphic 21">
            <a:extLst>
              <a:ext uri="{FF2B5EF4-FFF2-40B4-BE49-F238E27FC236}">
                <a16:creationId xmlns:a16="http://schemas.microsoft.com/office/drawing/2014/main" id="{EC6639B8-BB0F-B254-2363-053CE0F09CC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BC4A2D76-A916-ADE6-8147-023E6F3741C6}"/>
              </a:ext>
            </a:extLst>
          </p:cNvPr>
          <p:cNvSpPr txBox="1"/>
          <p:nvPr/>
        </p:nvSpPr>
        <p:spPr>
          <a:xfrm>
            <a:off x="2671793" y="1146069"/>
            <a:ext cx="6093500" cy="523220"/>
          </a:xfrm>
          <a:prstGeom prst="rect">
            <a:avLst/>
          </a:prstGeom>
          <a:noFill/>
        </p:spPr>
        <p:txBody>
          <a:bodyPr wrap="square">
            <a:spAutoFit/>
          </a:bodyPr>
          <a:lstStyle/>
          <a:p>
            <a:pPr algn="just"/>
            <a:r>
              <a:rPr lang="en-US" sz="2800" b="1" dirty="0">
                <a:solidFill>
                  <a:srgbClr val="00B0F0"/>
                </a:solidFill>
                <a:latin typeface="Alexandria"/>
                <a:cs typeface="Times New Roman" panose="02020603050405020304" pitchFamily="18" charset="0"/>
              </a:rPr>
              <a:t>Central Bank Digital Currencies (CBDC) </a:t>
            </a:r>
          </a:p>
        </p:txBody>
      </p:sp>
    </p:spTree>
    <p:extLst>
      <p:ext uri="{BB962C8B-B14F-4D97-AF65-F5344CB8AC3E}">
        <p14:creationId xmlns:p14="http://schemas.microsoft.com/office/powerpoint/2010/main" val="187994570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E56A45D-1A7C-56C7-4BCF-C3F81384E38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A9B5956-80D0-BDAA-CC48-C832E93D290C}"/>
              </a:ext>
            </a:extLst>
          </p:cNvPr>
          <p:cNvSpPr/>
          <p:nvPr/>
        </p:nvSpPr>
        <p:spPr>
          <a:xfrm>
            <a:off x="617280" y="1685495"/>
            <a:ext cx="10812720" cy="458148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CB04AA47-B12A-FED0-5177-D959FC1AF167}"/>
              </a:ext>
            </a:extLst>
          </p:cNvPr>
          <p:cNvSpPr/>
          <p:nvPr/>
        </p:nvSpPr>
        <p:spPr>
          <a:xfrm>
            <a:off x="942308" y="5910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B60D7AD-B560-D09A-6182-D348DDD4CC24}"/>
              </a:ext>
            </a:extLst>
          </p:cNvPr>
          <p:cNvSpPr txBox="1"/>
          <p:nvPr/>
        </p:nvSpPr>
        <p:spPr>
          <a:xfrm>
            <a:off x="1153149" y="821595"/>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9F70B249-A9E7-3B0D-2789-06D42E1AAB12}"/>
              </a:ext>
            </a:extLst>
          </p:cNvPr>
          <p:cNvSpPr txBox="1"/>
          <p:nvPr/>
        </p:nvSpPr>
        <p:spPr>
          <a:xfrm>
            <a:off x="1214179" y="1018035"/>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6</a:t>
            </a:r>
          </a:p>
        </p:txBody>
      </p:sp>
      <p:sp>
        <p:nvSpPr>
          <p:cNvPr id="48" name="TextBox 47">
            <a:extLst>
              <a:ext uri="{FF2B5EF4-FFF2-40B4-BE49-F238E27FC236}">
                <a16:creationId xmlns:a16="http://schemas.microsoft.com/office/drawing/2014/main" id="{8ABC77A6-B499-74E7-A7EE-B15B007CB797}"/>
              </a:ext>
            </a:extLst>
          </p:cNvPr>
          <p:cNvSpPr txBox="1"/>
          <p:nvPr/>
        </p:nvSpPr>
        <p:spPr>
          <a:xfrm>
            <a:off x="617280" y="1953459"/>
            <a:ext cx="10812720" cy="3816429"/>
          </a:xfrm>
          <a:prstGeom prst="rect">
            <a:avLst/>
          </a:prstGeom>
          <a:noFill/>
        </p:spPr>
        <p:txBody>
          <a:bodyPr wrap="square" rtlCol="0">
            <a:spAutoFit/>
          </a:bodyPr>
          <a:lstStyle/>
          <a:p>
            <a:pPr algn="just"/>
            <a:r>
              <a:rPr lang="en-US" sz="2200" dirty="0">
                <a:latin typeface="Alexandria"/>
              </a:rPr>
              <a:t>CBDCs may also provide governments with greater visibility into financial transactions, which can help combat illegal activities such as money laundering and tax evasion. Because CBDC transactions can be recorded digitally, authorities may have improved tools for monitoring financial flows while still implementing privacy protections for users.</a:t>
            </a:r>
          </a:p>
          <a:p>
            <a:pPr algn="just"/>
            <a:endParaRPr lang="en-US" sz="2200" dirty="0">
              <a:latin typeface="Alexandria"/>
            </a:endParaRPr>
          </a:p>
          <a:p>
            <a:pPr algn="just"/>
            <a:r>
              <a:rPr lang="en-US" sz="2200" dirty="0">
                <a:latin typeface="Alexandria"/>
              </a:rPr>
              <a:t>Another reason for CBDC development is the increasing popularity of private cryptocurrencies and stablecoins. Governments are concerned that privately issued digital currencies could weaken monetary policy or reduce the effectiveness of national financial regulations. By issuing their own digital currencies, central banks can maintain control over monetary systems while adopting new technological capabilities.</a:t>
            </a:r>
          </a:p>
          <a:p>
            <a:pPr algn="just"/>
            <a:endParaRPr lang="en-US" sz="2200" dirty="0">
              <a:latin typeface="Alexandria"/>
            </a:endParaRPr>
          </a:p>
        </p:txBody>
      </p:sp>
      <p:pic>
        <p:nvPicPr>
          <p:cNvPr id="7" name="Graphic 21">
            <a:extLst>
              <a:ext uri="{FF2B5EF4-FFF2-40B4-BE49-F238E27FC236}">
                <a16:creationId xmlns:a16="http://schemas.microsoft.com/office/drawing/2014/main" id="{6D958969-2FE1-A02C-3B86-A4647D2F0B5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75199218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79CDD62-547B-1C97-409E-E23EF0EB00B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E328008-0B06-751C-1C4B-18C0CE85656A}"/>
              </a:ext>
            </a:extLst>
          </p:cNvPr>
          <p:cNvSpPr/>
          <p:nvPr/>
        </p:nvSpPr>
        <p:spPr>
          <a:xfrm>
            <a:off x="617280" y="1685495"/>
            <a:ext cx="10812720" cy="458148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01A6CEC1-C8C6-BB25-EC3B-682A66DC73EE}"/>
              </a:ext>
            </a:extLst>
          </p:cNvPr>
          <p:cNvSpPr/>
          <p:nvPr/>
        </p:nvSpPr>
        <p:spPr>
          <a:xfrm>
            <a:off x="942308" y="5910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D9EE558-156F-EB49-31B0-6BD1639EF0F1}"/>
              </a:ext>
            </a:extLst>
          </p:cNvPr>
          <p:cNvSpPr txBox="1"/>
          <p:nvPr/>
        </p:nvSpPr>
        <p:spPr>
          <a:xfrm>
            <a:off x="1153149" y="821595"/>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E17CE5EE-FD63-1B21-CB35-2549D2893E5F}"/>
              </a:ext>
            </a:extLst>
          </p:cNvPr>
          <p:cNvSpPr txBox="1"/>
          <p:nvPr/>
        </p:nvSpPr>
        <p:spPr>
          <a:xfrm>
            <a:off x="1214179" y="1018035"/>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6</a:t>
            </a:r>
          </a:p>
        </p:txBody>
      </p:sp>
      <p:sp>
        <p:nvSpPr>
          <p:cNvPr id="48" name="TextBox 47">
            <a:extLst>
              <a:ext uri="{FF2B5EF4-FFF2-40B4-BE49-F238E27FC236}">
                <a16:creationId xmlns:a16="http://schemas.microsoft.com/office/drawing/2014/main" id="{A2C9840B-D443-9831-DB69-D421287C02BA}"/>
              </a:ext>
            </a:extLst>
          </p:cNvPr>
          <p:cNvSpPr txBox="1"/>
          <p:nvPr/>
        </p:nvSpPr>
        <p:spPr>
          <a:xfrm>
            <a:off x="617280" y="1835598"/>
            <a:ext cx="10812720" cy="4154984"/>
          </a:xfrm>
          <a:prstGeom prst="rect">
            <a:avLst/>
          </a:prstGeom>
          <a:noFill/>
        </p:spPr>
        <p:txBody>
          <a:bodyPr wrap="square" rtlCol="0">
            <a:spAutoFit/>
          </a:bodyPr>
          <a:lstStyle/>
          <a:p>
            <a:pPr algn="just"/>
            <a:r>
              <a:rPr lang="en-US" sz="2200" dirty="0">
                <a:latin typeface="Alexandria"/>
              </a:rPr>
              <a:t>Cryptocurrencies have the potential to influence the global economy in several significant ways. As digital financial technologies continue to expand, they may reshape international trade, financial services, and the movement of capital across borders. The decentralized nature of cryptocurrencies allows transactions to occur directly between participants without the need for centralized intermediaries, which could transform traditional financial structures.</a:t>
            </a:r>
          </a:p>
          <a:p>
            <a:pPr algn="just"/>
            <a:endParaRPr lang="en-US" sz="2200" dirty="0">
              <a:latin typeface="Alexandria"/>
            </a:endParaRPr>
          </a:p>
          <a:p>
            <a:pPr algn="just"/>
            <a:r>
              <a:rPr lang="en-US" sz="2200" dirty="0">
                <a:latin typeface="Alexandria"/>
              </a:rPr>
              <a:t>One of the most notable economic impacts of cryptocurrency is the improvement of cross-border payments. International money transfers through traditional banking systems often involve high fees and lengthy settlement times. Cryptocurrency networks enable faster and more affordable global transactions, which can benefit businesses engaged in international trade as well as individuals sending remittances to family members in other countries.</a:t>
            </a:r>
          </a:p>
          <a:p>
            <a:pPr algn="just"/>
            <a:endParaRPr lang="en-US" sz="2200" dirty="0">
              <a:latin typeface="Alexandria"/>
            </a:endParaRPr>
          </a:p>
        </p:txBody>
      </p:sp>
      <p:pic>
        <p:nvPicPr>
          <p:cNvPr id="7" name="Graphic 21">
            <a:extLst>
              <a:ext uri="{FF2B5EF4-FFF2-40B4-BE49-F238E27FC236}">
                <a16:creationId xmlns:a16="http://schemas.microsoft.com/office/drawing/2014/main" id="{56665F0F-F64C-023C-00FE-62CD2A3ED49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906B8883-BC2E-34F8-71AE-B36F1B6BCFF2}"/>
              </a:ext>
            </a:extLst>
          </p:cNvPr>
          <p:cNvSpPr txBox="1"/>
          <p:nvPr/>
        </p:nvSpPr>
        <p:spPr>
          <a:xfrm>
            <a:off x="2459842" y="1083696"/>
            <a:ext cx="6093500" cy="523220"/>
          </a:xfrm>
          <a:prstGeom prst="rect">
            <a:avLst/>
          </a:prstGeom>
          <a:noFill/>
        </p:spPr>
        <p:txBody>
          <a:bodyPr wrap="square">
            <a:spAutoFit/>
          </a:bodyPr>
          <a:lstStyle/>
          <a:p>
            <a:pPr algn="just"/>
            <a:r>
              <a:rPr lang="en-US" sz="2800" b="1" dirty="0">
                <a:solidFill>
                  <a:srgbClr val="00B0F0"/>
                </a:solidFill>
                <a:latin typeface="Alexandria"/>
              </a:rPr>
              <a:t>Impact on the Global Economy </a:t>
            </a:r>
          </a:p>
        </p:txBody>
      </p:sp>
    </p:spTree>
    <p:extLst>
      <p:ext uri="{BB962C8B-B14F-4D97-AF65-F5344CB8AC3E}">
        <p14:creationId xmlns:p14="http://schemas.microsoft.com/office/powerpoint/2010/main" val="153894298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EB438CA-BFB2-7811-9277-93B7CFCD133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CEA3B7F-A551-43A2-DD59-A031BF72995B}"/>
              </a:ext>
            </a:extLst>
          </p:cNvPr>
          <p:cNvSpPr/>
          <p:nvPr/>
        </p:nvSpPr>
        <p:spPr>
          <a:xfrm>
            <a:off x="617280" y="1685495"/>
            <a:ext cx="10812720" cy="458148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0E840ADF-83BB-E23C-AB23-EC517B43F517}"/>
              </a:ext>
            </a:extLst>
          </p:cNvPr>
          <p:cNvSpPr/>
          <p:nvPr/>
        </p:nvSpPr>
        <p:spPr>
          <a:xfrm>
            <a:off x="942308" y="5910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67327FA9-2596-BD20-0AC5-94F0F0170F22}"/>
              </a:ext>
            </a:extLst>
          </p:cNvPr>
          <p:cNvSpPr txBox="1"/>
          <p:nvPr/>
        </p:nvSpPr>
        <p:spPr>
          <a:xfrm>
            <a:off x="1153149" y="821595"/>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BD405A62-7F0D-B818-457D-5E70E8B49198}"/>
              </a:ext>
            </a:extLst>
          </p:cNvPr>
          <p:cNvSpPr txBox="1"/>
          <p:nvPr/>
        </p:nvSpPr>
        <p:spPr>
          <a:xfrm>
            <a:off x="1214179" y="1018035"/>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6</a:t>
            </a:r>
          </a:p>
        </p:txBody>
      </p:sp>
      <p:pic>
        <p:nvPicPr>
          <p:cNvPr id="7" name="Graphic 21">
            <a:extLst>
              <a:ext uri="{FF2B5EF4-FFF2-40B4-BE49-F238E27FC236}">
                <a16:creationId xmlns:a16="http://schemas.microsoft.com/office/drawing/2014/main" id="{861D3786-0072-760C-DD9B-608BDDD0A71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2E6E2B73-72FA-7AE6-7E28-DBB9BE8A9F25}"/>
              </a:ext>
            </a:extLst>
          </p:cNvPr>
          <p:cNvSpPr txBox="1"/>
          <p:nvPr/>
        </p:nvSpPr>
        <p:spPr>
          <a:xfrm>
            <a:off x="689640" y="2050941"/>
            <a:ext cx="10668000" cy="4154984"/>
          </a:xfrm>
          <a:prstGeom prst="rect">
            <a:avLst/>
          </a:prstGeom>
          <a:noFill/>
        </p:spPr>
        <p:txBody>
          <a:bodyPr wrap="square">
            <a:spAutoFit/>
          </a:bodyPr>
          <a:lstStyle/>
          <a:p>
            <a:pPr algn="just"/>
            <a:r>
              <a:rPr lang="en-US" sz="2200" dirty="0">
                <a:latin typeface="Alexandria"/>
              </a:rPr>
              <a:t>Another potential economic effect is the creation of new digital industries and employment opportunities. The development of blockchain infrastructure, cryptocurrency exchanges, digital asset management services, and decentralized financial platforms has created an entirely new sector within the global technology economy. Entrepreneurs, software developers, cybersecurity specialists, and financial analysts are increasingly participating in this emerging industry.</a:t>
            </a:r>
          </a:p>
          <a:p>
            <a:pPr algn="just"/>
            <a:endParaRPr lang="en-US" sz="2200" dirty="0">
              <a:latin typeface="Alexandria"/>
            </a:endParaRPr>
          </a:p>
          <a:p>
            <a:pPr algn="just"/>
            <a:r>
              <a:rPr lang="en-US" sz="2200" dirty="0">
                <a:latin typeface="Alexandria"/>
              </a:rPr>
              <a:t>In addition, cryptocurrencies could influence the role of national currencies in global finance. Some analysts suggest that widely adopted digital currencies might reduce reliance on traditional reserve currencies in certain contexts. However, this possibility remains uncertain because government policies and regulatory frameworks will play a major role in determining how cryptocurrencies interact with existing financial systems.</a:t>
            </a:r>
          </a:p>
        </p:txBody>
      </p:sp>
    </p:spTree>
    <p:extLst>
      <p:ext uri="{BB962C8B-B14F-4D97-AF65-F5344CB8AC3E}">
        <p14:creationId xmlns:p14="http://schemas.microsoft.com/office/powerpoint/2010/main" val="2164324318"/>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6DFA373-D3C7-BF06-58A4-FA9873C32ED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A9CDF7B-4D81-8F79-4DF0-06FFF0139AF5}"/>
              </a:ext>
            </a:extLst>
          </p:cNvPr>
          <p:cNvSpPr/>
          <p:nvPr/>
        </p:nvSpPr>
        <p:spPr>
          <a:xfrm>
            <a:off x="617280" y="1685495"/>
            <a:ext cx="10812720" cy="458148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7C8E3891-6BB0-188F-5E10-4944CD014602}"/>
              </a:ext>
            </a:extLst>
          </p:cNvPr>
          <p:cNvSpPr/>
          <p:nvPr/>
        </p:nvSpPr>
        <p:spPr>
          <a:xfrm>
            <a:off x="942308" y="5910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300DDB8-7F46-40E8-D696-18EE9FA9532E}"/>
              </a:ext>
            </a:extLst>
          </p:cNvPr>
          <p:cNvSpPr txBox="1"/>
          <p:nvPr/>
        </p:nvSpPr>
        <p:spPr>
          <a:xfrm>
            <a:off x="1153149" y="821595"/>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92182B19-DEE6-2EEB-A9C7-0CE7D6C4ED77}"/>
              </a:ext>
            </a:extLst>
          </p:cNvPr>
          <p:cNvSpPr txBox="1"/>
          <p:nvPr/>
        </p:nvSpPr>
        <p:spPr>
          <a:xfrm>
            <a:off x="1214179" y="1018035"/>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6</a:t>
            </a:r>
          </a:p>
        </p:txBody>
      </p:sp>
      <p:sp>
        <p:nvSpPr>
          <p:cNvPr id="48" name="TextBox 47">
            <a:extLst>
              <a:ext uri="{FF2B5EF4-FFF2-40B4-BE49-F238E27FC236}">
                <a16:creationId xmlns:a16="http://schemas.microsoft.com/office/drawing/2014/main" id="{2824CC36-DBE1-5A53-EF55-EF4ACF5BF4D9}"/>
              </a:ext>
            </a:extLst>
          </p:cNvPr>
          <p:cNvSpPr txBox="1"/>
          <p:nvPr/>
        </p:nvSpPr>
        <p:spPr>
          <a:xfrm>
            <a:off x="617280" y="1757019"/>
            <a:ext cx="10812720" cy="4493538"/>
          </a:xfrm>
          <a:prstGeom prst="rect">
            <a:avLst/>
          </a:prstGeom>
          <a:noFill/>
        </p:spPr>
        <p:txBody>
          <a:bodyPr wrap="square" rtlCol="0">
            <a:spAutoFit/>
          </a:bodyPr>
          <a:lstStyle/>
          <a:p>
            <a:pPr algn="just"/>
            <a:endParaRPr lang="en-US" sz="2200" dirty="0">
              <a:latin typeface="Alexandria"/>
            </a:endParaRPr>
          </a:p>
          <a:p>
            <a:pPr algn="just"/>
            <a:r>
              <a:rPr lang="en-US" sz="2200" dirty="0">
                <a:latin typeface="Alexandria"/>
              </a:rPr>
              <a:t>The future development of cryptocurrency is closely connected to technological innovation within blockchain ecosystems. As digital currencies evolve, researchers and developers are continuously working to improve the scalability, efficiency, and functionality of blockchain networks. These technological advancements will determine how effectively cryptocurrencies can support large-scale financial systems and digital services.</a:t>
            </a:r>
          </a:p>
          <a:p>
            <a:pPr algn="just"/>
            <a:endParaRPr lang="en-US" sz="2200" dirty="0">
              <a:latin typeface="Alexandria"/>
            </a:endParaRPr>
          </a:p>
          <a:p>
            <a:pPr algn="just"/>
            <a:r>
              <a:rPr lang="en-US" sz="2200" dirty="0">
                <a:latin typeface="Alexandria"/>
              </a:rPr>
              <a:t>One major area of innovation is blockchain scalability. Early cryptocurrency networks were designed with strong security and decentralization in mind, but they often faced limitations in processing large numbers of transactions. New technologies such as layer-two scaling solutions, sidechains, and improved consensus mechanisms are being developed to increase transaction capacity while maintaining network security.</a:t>
            </a:r>
          </a:p>
          <a:p>
            <a:pPr algn="just"/>
            <a:endParaRPr lang="en-US" sz="2200" dirty="0">
              <a:latin typeface="Alexandria"/>
            </a:endParaRPr>
          </a:p>
        </p:txBody>
      </p:sp>
      <p:pic>
        <p:nvPicPr>
          <p:cNvPr id="7" name="Graphic 21">
            <a:extLst>
              <a:ext uri="{FF2B5EF4-FFF2-40B4-BE49-F238E27FC236}">
                <a16:creationId xmlns:a16="http://schemas.microsoft.com/office/drawing/2014/main" id="{FC7582B2-B4F8-582D-A59C-FED5BDE7F90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38311375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560388E-6702-839F-344E-D5A6FDD5CA0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223B2B9-7481-9849-21D0-3FA0429A38BE}"/>
              </a:ext>
            </a:extLst>
          </p:cNvPr>
          <p:cNvSpPr/>
          <p:nvPr/>
        </p:nvSpPr>
        <p:spPr>
          <a:xfrm>
            <a:off x="617280" y="1685495"/>
            <a:ext cx="10812720" cy="458148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A8D5D90B-90BB-ADC5-7FD8-6215A39E28FF}"/>
              </a:ext>
            </a:extLst>
          </p:cNvPr>
          <p:cNvSpPr/>
          <p:nvPr/>
        </p:nvSpPr>
        <p:spPr>
          <a:xfrm>
            <a:off x="942308" y="5910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61CC8D71-F85D-C945-9027-EC1F2528DD5F}"/>
              </a:ext>
            </a:extLst>
          </p:cNvPr>
          <p:cNvSpPr txBox="1"/>
          <p:nvPr/>
        </p:nvSpPr>
        <p:spPr>
          <a:xfrm>
            <a:off x="1153149" y="821595"/>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20A56D30-1E8D-9AA0-4FD5-9460E7ED2E6D}"/>
              </a:ext>
            </a:extLst>
          </p:cNvPr>
          <p:cNvSpPr txBox="1"/>
          <p:nvPr/>
        </p:nvSpPr>
        <p:spPr>
          <a:xfrm>
            <a:off x="1214179" y="1018035"/>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6</a:t>
            </a:r>
          </a:p>
        </p:txBody>
      </p:sp>
      <p:sp>
        <p:nvSpPr>
          <p:cNvPr id="48" name="TextBox 47">
            <a:extLst>
              <a:ext uri="{FF2B5EF4-FFF2-40B4-BE49-F238E27FC236}">
                <a16:creationId xmlns:a16="http://schemas.microsoft.com/office/drawing/2014/main" id="{DE4B9859-6FBB-73B0-E8B4-1C80BC878EE0}"/>
              </a:ext>
            </a:extLst>
          </p:cNvPr>
          <p:cNvSpPr txBox="1"/>
          <p:nvPr/>
        </p:nvSpPr>
        <p:spPr>
          <a:xfrm>
            <a:off x="617280" y="2144734"/>
            <a:ext cx="10812720" cy="3816429"/>
          </a:xfrm>
          <a:prstGeom prst="rect">
            <a:avLst/>
          </a:prstGeom>
          <a:noFill/>
        </p:spPr>
        <p:txBody>
          <a:bodyPr wrap="square" rtlCol="0">
            <a:spAutoFit/>
          </a:bodyPr>
          <a:lstStyle/>
          <a:p>
            <a:pPr algn="just"/>
            <a:r>
              <a:rPr lang="en-US" sz="2200" dirty="0">
                <a:latin typeface="Alexandria"/>
              </a:rPr>
              <a:t>Interoperability between different blockchain networks is also an important focus. Currently, many blockchain platforms operate independently, which can limit the transfer of assets and data across systems. New protocols are being developed to allow different blockchain networks to communicate and exchange information more efficiently. This interoperability could create a more integrated digital financial ecosystem.</a:t>
            </a:r>
          </a:p>
          <a:p>
            <a:pPr algn="just"/>
            <a:endParaRPr lang="en-US" sz="2200" dirty="0">
              <a:latin typeface="Alexandria"/>
            </a:endParaRPr>
          </a:p>
          <a:p>
            <a:pPr algn="just"/>
            <a:r>
              <a:rPr lang="en-US" sz="2200" dirty="0">
                <a:latin typeface="Alexandria"/>
              </a:rPr>
              <a:t>Artificial intelligence and blockchain technology may also converge in the future. AI systems could be used to analyze blockchain data, improve fraud detection, and optimize financial decision-making. At the same time, blockchain could provide secure data environments that support decentralized AI applications.</a:t>
            </a:r>
          </a:p>
          <a:p>
            <a:pPr algn="just"/>
            <a:endParaRPr lang="en-US" sz="2200" dirty="0">
              <a:latin typeface="Alexandria"/>
            </a:endParaRPr>
          </a:p>
        </p:txBody>
      </p:sp>
      <p:pic>
        <p:nvPicPr>
          <p:cNvPr id="7" name="Graphic 21">
            <a:extLst>
              <a:ext uri="{FF2B5EF4-FFF2-40B4-BE49-F238E27FC236}">
                <a16:creationId xmlns:a16="http://schemas.microsoft.com/office/drawing/2014/main" id="{752658F8-B42A-D982-15E5-95DC569C0C1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82912881"/>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1077250-F091-44E5-4FF9-FCEB4BA3323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8C3242C-57B2-592A-43FB-F827B929890F}"/>
              </a:ext>
            </a:extLst>
          </p:cNvPr>
          <p:cNvSpPr/>
          <p:nvPr/>
        </p:nvSpPr>
        <p:spPr>
          <a:xfrm>
            <a:off x="617280" y="1685495"/>
            <a:ext cx="10812720" cy="458148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05E5D6E-E3FA-411E-EEA7-F9A1FE13BD0F}"/>
              </a:ext>
            </a:extLst>
          </p:cNvPr>
          <p:cNvSpPr/>
          <p:nvPr/>
        </p:nvSpPr>
        <p:spPr>
          <a:xfrm>
            <a:off x="942308" y="5910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6AAA6ED-D3DE-5789-BB7B-247E0379B68F}"/>
              </a:ext>
            </a:extLst>
          </p:cNvPr>
          <p:cNvSpPr txBox="1"/>
          <p:nvPr/>
        </p:nvSpPr>
        <p:spPr>
          <a:xfrm>
            <a:off x="1153149" y="821595"/>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14322B97-DE58-FA99-73AD-6011BC1E9D2F}"/>
              </a:ext>
            </a:extLst>
          </p:cNvPr>
          <p:cNvSpPr txBox="1"/>
          <p:nvPr/>
        </p:nvSpPr>
        <p:spPr>
          <a:xfrm>
            <a:off x="1214179" y="1018035"/>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6</a:t>
            </a:r>
          </a:p>
        </p:txBody>
      </p:sp>
      <p:sp>
        <p:nvSpPr>
          <p:cNvPr id="48" name="TextBox 47">
            <a:extLst>
              <a:ext uri="{FF2B5EF4-FFF2-40B4-BE49-F238E27FC236}">
                <a16:creationId xmlns:a16="http://schemas.microsoft.com/office/drawing/2014/main" id="{0A4EF915-611A-FD2A-64C4-1BF351646A65}"/>
              </a:ext>
            </a:extLst>
          </p:cNvPr>
          <p:cNvSpPr txBox="1"/>
          <p:nvPr/>
        </p:nvSpPr>
        <p:spPr>
          <a:xfrm>
            <a:off x="617280" y="1757019"/>
            <a:ext cx="10812720" cy="4493538"/>
          </a:xfrm>
          <a:prstGeom prst="rect">
            <a:avLst/>
          </a:prstGeom>
          <a:noFill/>
        </p:spPr>
        <p:txBody>
          <a:bodyPr wrap="square" rtlCol="0">
            <a:spAutoFit/>
          </a:bodyPr>
          <a:lstStyle/>
          <a:p>
            <a:pPr algn="just"/>
            <a:r>
              <a:rPr lang="en-US" sz="2200" b="1" dirty="0">
                <a:latin typeface="Alexandria"/>
              </a:rPr>
              <a:t>Challenges Ahead </a:t>
            </a:r>
          </a:p>
          <a:p>
            <a:pPr algn="just"/>
            <a:endParaRPr lang="en-US" sz="2200" dirty="0">
              <a:latin typeface="Alexandria"/>
            </a:endParaRPr>
          </a:p>
          <a:p>
            <a:pPr algn="just"/>
            <a:r>
              <a:rPr lang="en-US" sz="2200" dirty="0">
                <a:latin typeface="Alexandria"/>
              </a:rPr>
              <a:t>Despite the rapid growth of cryptocurrencies, several challenges must be addressed to ensure their long-term success and stability. These challenges involve technological limitations, regulatory uncertainties, market volatility, and concerns related to security and environmental sustainability.</a:t>
            </a:r>
          </a:p>
          <a:p>
            <a:pPr algn="just"/>
            <a:endParaRPr lang="en-US" sz="2200" dirty="0">
              <a:latin typeface="Alexandria"/>
            </a:endParaRPr>
          </a:p>
          <a:p>
            <a:pPr algn="just"/>
            <a:r>
              <a:rPr lang="en-US" sz="2200" dirty="0">
                <a:latin typeface="Alexandria"/>
              </a:rPr>
              <a:t>One of the most significant challenges is regulatory clarity. Governments around the world are still developing policies to govern cryptocurrency markets. Different countries have adopted varying approaches, ranging from supportive innovation policies to strict restrictions on digital asset activities. The lack of consistent international regulation can create uncertainty for businesses and investors operating in global cryptocurrency markets.</a:t>
            </a:r>
          </a:p>
          <a:p>
            <a:pPr algn="just"/>
            <a:endParaRPr lang="en-US" sz="2200" dirty="0">
              <a:latin typeface="Alexandria"/>
            </a:endParaRPr>
          </a:p>
        </p:txBody>
      </p:sp>
      <p:pic>
        <p:nvPicPr>
          <p:cNvPr id="7" name="Graphic 21">
            <a:extLst>
              <a:ext uri="{FF2B5EF4-FFF2-40B4-BE49-F238E27FC236}">
                <a16:creationId xmlns:a16="http://schemas.microsoft.com/office/drawing/2014/main" id="{DE7CBFC4-AAF7-A1E0-47BD-279EB8E3D86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481585001"/>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44EEE16-0D63-6D66-FAC4-CC7B8555A70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9AE1330-2CDF-4A71-DF21-FD4621B45833}"/>
              </a:ext>
            </a:extLst>
          </p:cNvPr>
          <p:cNvSpPr/>
          <p:nvPr/>
        </p:nvSpPr>
        <p:spPr>
          <a:xfrm>
            <a:off x="617280" y="1685495"/>
            <a:ext cx="10812720" cy="458148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ECD30C74-5839-AC7E-3E7C-5EA325503C77}"/>
              </a:ext>
            </a:extLst>
          </p:cNvPr>
          <p:cNvSpPr/>
          <p:nvPr/>
        </p:nvSpPr>
        <p:spPr>
          <a:xfrm>
            <a:off x="942308" y="5910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B1161DE-22F0-6792-644E-E6C3195162DD}"/>
              </a:ext>
            </a:extLst>
          </p:cNvPr>
          <p:cNvSpPr txBox="1"/>
          <p:nvPr/>
        </p:nvSpPr>
        <p:spPr>
          <a:xfrm>
            <a:off x="1153149" y="821595"/>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748FBC22-2365-1ED7-C66F-0801DD8D7127}"/>
              </a:ext>
            </a:extLst>
          </p:cNvPr>
          <p:cNvSpPr txBox="1"/>
          <p:nvPr/>
        </p:nvSpPr>
        <p:spPr>
          <a:xfrm>
            <a:off x="1214179" y="1018035"/>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6</a:t>
            </a:r>
          </a:p>
        </p:txBody>
      </p:sp>
      <p:pic>
        <p:nvPicPr>
          <p:cNvPr id="7" name="Graphic 21">
            <a:extLst>
              <a:ext uri="{FF2B5EF4-FFF2-40B4-BE49-F238E27FC236}">
                <a16:creationId xmlns:a16="http://schemas.microsoft.com/office/drawing/2014/main" id="{0B607E4B-F05F-1427-BB14-154AE7470CB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1A403FA0-8454-6584-84B7-61689085637D}"/>
              </a:ext>
            </a:extLst>
          </p:cNvPr>
          <p:cNvSpPr txBox="1"/>
          <p:nvPr/>
        </p:nvSpPr>
        <p:spPr>
          <a:xfrm>
            <a:off x="762000" y="1786385"/>
            <a:ext cx="10487692" cy="4493538"/>
          </a:xfrm>
          <a:prstGeom prst="rect">
            <a:avLst/>
          </a:prstGeom>
          <a:noFill/>
        </p:spPr>
        <p:txBody>
          <a:bodyPr wrap="square">
            <a:spAutoFit/>
          </a:bodyPr>
          <a:lstStyle/>
          <a:p>
            <a:pPr algn="just"/>
            <a:r>
              <a:rPr lang="en-US" sz="2200" dirty="0">
                <a:latin typeface="Alexandria"/>
              </a:rPr>
              <a:t>Market volatility also presents a challenge for the widespread adoption of cryptocurrencies. Large fluctuations in digital asset prices can discourage businesses from accepting cryptocurrencies as payment and may increase financial risk for investors. The development of more stable digital asset models and improved market infrastructure may help reduce these concerns over time.</a:t>
            </a:r>
          </a:p>
          <a:p>
            <a:pPr algn="just"/>
            <a:r>
              <a:rPr lang="en-US" sz="2200" dirty="0">
                <a:latin typeface="Alexandria"/>
              </a:rPr>
              <a:t>Scalability issues also remain an obstacle for some blockchain networks. As the number of users increases, networks must be capable of processing large transaction volumes without compromising speed or efficiency. Continued technological innovation will be necessary to ensure that blockchain systems can support global financial activity.</a:t>
            </a:r>
          </a:p>
          <a:p>
            <a:pPr algn="just"/>
            <a:r>
              <a:rPr lang="en-US" sz="2200" dirty="0">
                <a:latin typeface="Alexandria"/>
              </a:rPr>
              <a:t>Finally, environmental sustainability remains an important issue for certain cryptocurrency networks that rely on energy-intensive mining processes. Transitioning toward more energy-efficient consensus mechanisms and integrating renewable energy sources will be essential for addressing environmental concerns.</a:t>
            </a:r>
          </a:p>
        </p:txBody>
      </p:sp>
    </p:spTree>
    <p:extLst>
      <p:ext uri="{BB962C8B-B14F-4D97-AF65-F5344CB8AC3E}">
        <p14:creationId xmlns:p14="http://schemas.microsoft.com/office/powerpoint/2010/main" val="629028754"/>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9495483-FC3C-97E2-FCF7-F6EAB33DED8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2684E23-D3BD-AB8A-6F50-1B373673865A}"/>
              </a:ext>
            </a:extLst>
          </p:cNvPr>
          <p:cNvSpPr/>
          <p:nvPr/>
        </p:nvSpPr>
        <p:spPr>
          <a:xfrm>
            <a:off x="617280" y="1685495"/>
            <a:ext cx="10812720" cy="458148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97FE0978-E012-C6F5-E505-6F0167A22253}"/>
              </a:ext>
            </a:extLst>
          </p:cNvPr>
          <p:cNvSpPr/>
          <p:nvPr/>
        </p:nvSpPr>
        <p:spPr>
          <a:xfrm>
            <a:off x="942308" y="5910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ED7ED3F-44A5-B936-E51A-8E84E92D1FBE}"/>
              </a:ext>
            </a:extLst>
          </p:cNvPr>
          <p:cNvSpPr txBox="1"/>
          <p:nvPr/>
        </p:nvSpPr>
        <p:spPr>
          <a:xfrm>
            <a:off x="1153149" y="821595"/>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73D77968-8043-779B-61AD-29BE7EF52889}"/>
              </a:ext>
            </a:extLst>
          </p:cNvPr>
          <p:cNvSpPr txBox="1"/>
          <p:nvPr/>
        </p:nvSpPr>
        <p:spPr>
          <a:xfrm>
            <a:off x="1214179" y="1018035"/>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6</a:t>
            </a:r>
          </a:p>
        </p:txBody>
      </p:sp>
      <p:pic>
        <p:nvPicPr>
          <p:cNvPr id="7" name="Graphic 21">
            <a:extLst>
              <a:ext uri="{FF2B5EF4-FFF2-40B4-BE49-F238E27FC236}">
                <a16:creationId xmlns:a16="http://schemas.microsoft.com/office/drawing/2014/main" id="{8FCE5220-2288-782B-A20D-E59F3D3272B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4CDCA5AE-2F54-8379-AFD6-9AAACD56A405}"/>
              </a:ext>
            </a:extLst>
          </p:cNvPr>
          <p:cNvSpPr txBox="1"/>
          <p:nvPr/>
        </p:nvSpPr>
        <p:spPr>
          <a:xfrm>
            <a:off x="762000" y="1786385"/>
            <a:ext cx="10487692" cy="4493538"/>
          </a:xfrm>
          <a:prstGeom prst="rect">
            <a:avLst/>
          </a:prstGeom>
          <a:noFill/>
        </p:spPr>
        <p:txBody>
          <a:bodyPr wrap="square">
            <a:spAutoFit/>
          </a:bodyPr>
          <a:lstStyle/>
          <a:p>
            <a:pPr algn="ctr"/>
            <a:r>
              <a:rPr lang="en-US" sz="2200" b="1" dirty="0">
                <a:solidFill>
                  <a:srgbClr val="00B0F0"/>
                </a:solidFill>
                <a:latin typeface="Alexandria"/>
              </a:rPr>
              <a:t>Conclusion </a:t>
            </a:r>
          </a:p>
          <a:p>
            <a:pPr algn="just"/>
            <a:endParaRPr lang="en-US" sz="2200" b="1" dirty="0">
              <a:solidFill>
                <a:srgbClr val="00B0F0"/>
              </a:solidFill>
              <a:latin typeface="Alexandria"/>
            </a:endParaRPr>
          </a:p>
          <a:p>
            <a:pPr algn="just"/>
            <a:r>
              <a:rPr lang="en-US" sz="2200" dirty="0">
                <a:latin typeface="Alexandria"/>
              </a:rPr>
              <a:t>Cryptocurrency has evolved from a technological experiment into a powerful force shaping the future of digital finance. Over the past decade, blockchain-based currencies have introduced new possibilities for secure, decentralized, and efficient financial systems. As adoption continues to grow, cryptocurrencies are increasingly influencing the structure of global financial markets, business operations, and digital economic activities.</a:t>
            </a:r>
          </a:p>
          <a:p>
            <a:pPr algn="just"/>
            <a:r>
              <a:rPr lang="en-US" sz="2200" dirty="0">
                <a:latin typeface="Alexandria"/>
              </a:rPr>
              <a:t>The future of cryptocurrency will be strongly influenced by several key developments. Increasing adoption by businesses and financial institutions suggests that digital currencies may become integrated into everyday economic transactions. At the same time, the emergence of Central Bank Digital Currencies indicates that governments recognize the transformative potential of digital money and are actively exploring ways to incorporate it into national financial systems.</a:t>
            </a:r>
          </a:p>
        </p:txBody>
      </p:sp>
    </p:spTree>
    <p:extLst>
      <p:ext uri="{BB962C8B-B14F-4D97-AF65-F5344CB8AC3E}">
        <p14:creationId xmlns:p14="http://schemas.microsoft.com/office/powerpoint/2010/main" val="862292423"/>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B167EF3-C3A7-25DD-7275-4B45EC31BEE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F77C514-94F6-9180-543B-0A45B9B3A63F}"/>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0705A9AE-7FD3-81D3-1EB1-8B2174A9F508}"/>
              </a:ext>
            </a:extLst>
          </p:cNvPr>
          <p:cNvSpPr/>
          <p:nvPr/>
        </p:nvSpPr>
        <p:spPr>
          <a:xfrm>
            <a:off x="942308" y="5910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E4B867C-E3D0-1203-648A-1BBB38F9A66E}"/>
              </a:ext>
            </a:extLst>
          </p:cNvPr>
          <p:cNvSpPr txBox="1"/>
          <p:nvPr/>
        </p:nvSpPr>
        <p:spPr>
          <a:xfrm>
            <a:off x="1153149" y="821595"/>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66010003-0E5D-349F-D9F0-8027A45CEE30}"/>
              </a:ext>
            </a:extLst>
          </p:cNvPr>
          <p:cNvSpPr txBox="1"/>
          <p:nvPr/>
        </p:nvSpPr>
        <p:spPr>
          <a:xfrm>
            <a:off x="1214179" y="1018035"/>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6</a:t>
            </a:r>
          </a:p>
        </p:txBody>
      </p:sp>
      <p:sp>
        <p:nvSpPr>
          <p:cNvPr id="48" name="TextBox 47">
            <a:extLst>
              <a:ext uri="{FF2B5EF4-FFF2-40B4-BE49-F238E27FC236}">
                <a16:creationId xmlns:a16="http://schemas.microsoft.com/office/drawing/2014/main" id="{A48AEA7F-3C92-2401-6FF4-28FFF085A3A7}"/>
              </a:ext>
            </a:extLst>
          </p:cNvPr>
          <p:cNvSpPr txBox="1"/>
          <p:nvPr/>
        </p:nvSpPr>
        <p:spPr>
          <a:xfrm>
            <a:off x="689640" y="1190927"/>
            <a:ext cx="10668000" cy="7448193"/>
          </a:xfrm>
          <a:prstGeom prst="rect">
            <a:avLst/>
          </a:prstGeom>
          <a:noFill/>
        </p:spPr>
        <p:txBody>
          <a:bodyPr wrap="square" rtlCol="0">
            <a:spAutoFit/>
          </a:bodyPr>
          <a:lstStyle/>
          <a:p>
            <a:pPr algn="ctr"/>
            <a:r>
              <a:rPr lang="en-EG" sz="2200" b="1" dirty="0">
                <a:solidFill>
                  <a:srgbClr val="00B0F0"/>
                </a:solidFill>
                <a:latin typeface="Alexandria"/>
                <a:cs typeface="Times New Roman" panose="02020603050405020304" pitchFamily="18" charset="0"/>
              </a:rPr>
              <a:t>References</a:t>
            </a:r>
            <a:endParaRPr lang="ar-JO" dirty="0">
              <a:latin typeface="Alexandria"/>
            </a:endParaRPr>
          </a:p>
          <a:p>
            <a:endParaRPr lang="ar-JO" dirty="0">
              <a:latin typeface="Alexandria"/>
            </a:endParaRPr>
          </a:p>
          <a:p>
            <a:r>
              <a:rPr lang="en-US" dirty="0">
                <a:latin typeface="Alexandria"/>
              </a:rPr>
              <a:t>Antonopoulos, A. M., &amp; Harding, D. A. (2023). </a:t>
            </a:r>
            <a:r>
              <a:rPr lang="en-US" i="1" dirty="0">
                <a:latin typeface="Alexandria"/>
              </a:rPr>
              <a:t>Mastering Bitcoin: Programming the open blockchain</a:t>
            </a:r>
            <a:r>
              <a:rPr lang="en-US" dirty="0">
                <a:latin typeface="Alexandria"/>
              </a:rPr>
              <a:t>. " O'Reilly Media, Inc.".</a:t>
            </a:r>
          </a:p>
          <a:p>
            <a:endParaRPr lang="ar-JO" dirty="0">
              <a:latin typeface="Alexandria"/>
            </a:endParaRPr>
          </a:p>
          <a:p>
            <a:r>
              <a:rPr lang="en-US" dirty="0">
                <a:latin typeface="Alexandria"/>
              </a:rPr>
              <a:t>Narayanan, A., Bonneau, J., Felten, E., Miller, A., &amp; Goldfeder, S. (2016). </a:t>
            </a:r>
            <a:r>
              <a:rPr lang="en-US" i="1" dirty="0">
                <a:latin typeface="Alexandria"/>
              </a:rPr>
              <a:t>Bitcoin and cryptocurrency technologies: a comprehensive introduction</a:t>
            </a:r>
            <a:r>
              <a:rPr lang="en-US" dirty="0">
                <a:latin typeface="Alexandria"/>
              </a:rPr>
              <a:t>. Princeton University Press.</a:t>
            </a:r>
          </a:p>
          <a:p>
            <a:endParaRPr lang="ar-JO" dirty="0">
              <a:latin typeface="Alexandria"/>
            </a:endParaRPr>
          </a:p>
          <a:p>
            <a:r>
              <a:rPr lang="en-US" dirty="0">
                <a:latin typeface="Alexandria"/>
              </a:rPr>
              <a:t>Yermack, D. (2024). Is Bitcoin a real currency? An economic appraisal. In </a:t>
            </a:r>
            <a:r>
              <a:rPr lang="en-US" i="1" dirty="0">
                <a:latin typeface="Alexandria"/>
              </a:rPr>
              <a:t>Handbook of digital currency</a:t>
            </a:r>
            <a:r>
              <a:rPr lang="en-US" dirty="0">
                <a:latin typeface="Alexandria"/>
              </a:rPr>
              <a:t> (pp. 29-40). Academic Press.</a:t>
            </a:r>
            <a:endParaRPr lang="ar-JO" dirty="0">
              <a:latin typeface="Alexandria"/>
            </a:endParaRPr>
          </a:p>
          <a:p>
            <a:r>
              <a:rPr lang="en-US" dirty="0">
                <a:latin typeface="Alexandria"/>
              </a:rPr>
              <a:t>Tomić, N., Todorović, V., &amp; </a:t>
            </a:r>
            <a:r>
              <a:rPr lang="en-US" dirty="0" err="1">
                <a:latin typeface="Alexandria"/>
              </a:rPr>
              <a:t>Čakajac</a:t>
            </a:r>
            <a:r>
              <a:rPr lang="en-US" dirty="0">
                <a:latin typeface="Alexandria"/>
              </a:rPr>
              <a:t>, B. (2020). Potential Effects Of Cryptocurrencies On Monetary Policy. </a:t>
            </a:r>
            <a:r>
              <a:rPr lang="en-US" i="1" dirty="0">
                <a:latin typeface="Alexandria"/>
              </a:rPr>
              <a:t>The European Journal of Applied Economics</a:t>
            </a:r>
            <a:r>
              <a:rPr lang="en-US" dirty="0">
                <a:latin typeface="Alexandria"/>
              </a:rPr>
              <a:t>, </a:t>
            </a:r>
            <a:r>
              <a:rPr lang="en-US" i="1" dirty="0">
                <a:latin typeface="Alexandria"/>
              </a:rPr>
              <a:t>17</a:t>
            </a:r>
            <a:r>
              <a:rPr lang="en-US" dirty="0">
                <a:latin typeface="Alexandria"/>
              </a:rPr>
              <a:t>(1), 37-48.</a:t>
            </a:r>
            <a:endParaRPr lang="ar-JO" dirty="0">
              <a:latin typeface="Alexandria"/>
            </a:endParaRPr>
          </a:p>
          <a:p>
            <a:endParaRPr lang="en-US" dirty="0">
              <a:latin typeface="Alexandria"/>
            </a:endParaRPr>
          </a:p>
          <a:p>
            <a:r>
              <a:rPr lang="en-US" dirty="0" err="1">
                <a:latin typeface="Alexandria"/>
              </a:rPr>
              <a:t>Pahud</a:t>
            </a:r>
            <a:r>
              <a:rPr lang="en-US" dirty="0">
                <a:latin typeface="Alexandria"/>
              </a:rPr>
              <a:t> de </a:t>
            </a:r>
            <a:r>
              <a:rPr lang="en-US" dirty="0" err="1">
                <a:latin typeface="Alexandria"/>
              </a:rPr>
              <a:t>Mortanges</a:t>
            </a:r>
            <a:r>
              <a:rPr lang="en-US" dirty="0">
                <a:latin typeface="Alexandria"/>
              </a:rPr>
              <a:t>, C. (2023). The Future of Cryptocurrencies: A Bearish &amp; Bullish View.</a:t>
            </a:r>
            <a:endParaRPr lang="ar-JO" dirty="0">
              <a:latin typeface="Alexandria"/>
            </a:endParaRPr>
          </a:p>
          <a:p>
            <a:endParaRPr lang="ar-JO" dirty="0">
              <a:latin typeface="Alexandria"/>
            </a:endParaRPr>
          </a:p>
          <a:p>
            <a:r>
              <a:rPr lang="en-US" dirty="0">
                <a:latin typeface="Alexandria"/>
              </a:rPr>
              <a:t>Bunjaku, F., </a:t>
            </a:r>
            <a:r>
              <a:rPr lang="en-US" dirty="0" err="1">
                <a:latin typeface="Alexandria"/>
              </a:rPr>
              <a:t>Gjorgieva</a:t>
            </a:r>
            <a:r>
              <a:rPr lang="en-US" dirty="0">
                <a:latin typeface="Alexandria"/>
              </a:rPr>
              <a:t>-Trajkovska, O., &amp; Miteva-</a:t>
            </a:r>
            <a:r>
              <a:rPr lang="en-US" dirty="0" err="1">
                <a:latin typeface="Alexandria"/>
              </a:rPr>
              <a:t>Kacarski</a:t>
            </a:r>
            <a:r>
              <a:rPr lang="en-US" dirty="0">
                <a:latin typeface="Alexandria"/>
              </a:rPr>
              <a:t>, E. (2017). Cryptocurrencies–advantages and disadvantages. </a:t>
            </a:r>
            <a:r>
              <a:rPr lang="en-US" i="1" dirty="0">
                <a:latin typeface="Alexandria"/>
              </a:rPr>
              <a:t>Journal of Economics</a:t>
            </a:r>
            <a:r>
              <a:rPr lang="en-US" dirty="0">
                <a:latin typeface="Alexandria"/>
              </a:rPr>
              <a:t>, </a:t>
            </a:r>
            <a:r>
              <a:rPr lang="en-US" i="1" dirty="0">
                <a:latin typeface="Alexandria"/>
              </a:rPr>
              <a:t>2</a:t>
            </a:r>
            <a:r>
              <a:rPr lang="en-US" dirty="0">
                <a:latin typeface="Alexandria"/>
              </a:rPr>
              <a:t>(1), 31-39.</a:t>
            </a:r>
            <a:endParaRPr lang="ar-JO" dirty="0">
              <a:latin typeface="Alexandria"/>
            </a:endParaRPr>
          </a:p>
          <a:p>
            <a:endParaRPr lang="en-US" dirty="0">
              <a:latin typeface="Alexandria"/>
            </a:endParaRPr>
          </a:p>
          <a:p>
            <a:endParaRPr lang="ar-JO" sz="2200" dirty="0">
              <a:latin typeface="Alexandria"/>
            </a:endParaRPr>
          </a:p>
          <a:p>
            <a:endParaRPr lang="en-EG" sz="2200" dirty="0">
              <a:latin typeface="Alexandria"/>
            </a:endParaRPr>
          </a:p>
          <a:p>
            <a:endParaRPr lang="en-EG" sz="2200" dirty="0">
              <a:latin typeface="Alexandria"/>
            </a:endParaRPr>
          </a:p>
          <a:p>
            <a:endParaRPr lang="en-US" sz="2200" i="1" dirty="0">
              <a:latin typeface="Times"/>
            </a:endParaRPr>
          </a:p>
          <a:p>
            <a:endParaRPr lang="en-EG" sz="2200" dirty="0"/>
          </a:p>
          <a:p>
            <a:pPr algn="just"/>
            <a:endParaRPr lang="en-US" sz="2200" dirty="0">
              <a:latin typeface="Alexandria"/>
              <a:cs typeface="Times New Roman" panose="02020603050405020304" pitchFamily="18" charset="0"/>
            </a:endParaRPr>
          </a:p>
        </p:txBody>
      </p:sp>
      <p:pic>
        <p:nvPicPr>
          <p:cNvPr id="7" name="Graphic 21">
            <a:extLst>
              <a:ext uri="{FF2B5EF4-FFF2-40B4-BE49-F238E27FC236}">
                <a16:creationId xmlns:a16="http://schemas.microsoft.com/office/drawing/2014/main" id="{153C53A9-2AF8-D012-0B93-F4F6C72CF99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55324662"/>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30988"/>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Alexandria"/>
                <a:cs typeface="Times New Roman" panose="02020603050405020304" pitchFamily="18" charset="0"/>
              </a:rPr>
              <a:t>Thank You</a:t>
            </a:r>
          </a:p>
        </p:txBody>
      </p:sp>
      <p:pic>
        <p:nvPicPr>
          <p:cNvPr id="13" name="Graphic 12"/>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72fdf276c93115d6eb6a9ae39e44b9c5">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8201e3470885003e0f21af8e364f037c"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7D404D14-56D0-4341-A9B5-331A801923B8}">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ACC9A911-23AF-4D6B-960B-1A780C58D828}">
  <ds:schemaRefs>
    <ds:schemaRef ds:uri="http://www.w3.org/XML/1998/namespace"/>
    <ds:schemaRef ds:uri="49100919-8a76-4266-be0c-7dc583902cb4"/>
    <ds:schemaRef ds:uri="http://schemas.microsoft.com/office/2006/documentManagement/types"/>
    <ds:schemaRef ds:uri="http://schemas.microsoft.com/office/infopath/2007/PartnerControls"/>
    <ds:schemaRef ds:uri="http://purl.org/dc/dcmitype/"/>
    <ds:schemaRef ds:uri="http://purl.org/dc/elements/1.1/"/>
    <ds:schemaRef ds:uri="http://purl.org/dc/terms/"/>
    <ds:schemaRef ds:uri="http://schemas.openxmlformats.org/package/2006/metadata/core-properties"/>
    <ds:schemaRef ds:uri="d13aca44-ef33-4cf4-9980-7f0b00e6eeb9"/>
    <ds:schemaRef ds:uri="http://schemas.microsoft.com/office/2006/metadata/properties"/>
  </ds:schemaRefs>
</ds:datastoreItem>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22762</TotalTime>
  <Words>4760</Words>
  <Application>Microsoft Office PowerPoint</Application>
  <PresentationFormat>Widescreen</PresentationFormat>
  <Paragraphs>307</Paragraphs>
  <Slides>42</Slides>
  <Notes>40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42</vt:i4>
      </vt:variant>
    </vt:vector>
  </HeadingPairs>
  <TitlesOfParts>
    <vt:vector size="50" baseType="lpstr">
      <vt:lpstr>Alexandria</vt:lpstr>
      <vt:lpstr>Arial</vt:lpstr>
      <vt:lpstr>Calibri</vt:lpstr>
      <vt:lpstr>Calibri Light</vt:lpstr>
      <vt:lpstr>Roboto Light</vt:lpstr>
      <vt:lpstr>Times</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Reviewer</cp:lastModifiedBy>
  <cp:revision>354</cp:revision>
  <cp:lastPrinted>2025-11-01T07:47:24Z</cp:lastPrinted>
  <dcterms:created xsi:type="dcterms:W3CDTF">2023-04-29T09:08:00Z</dcterms:created>
  <dcterms:modified xsi:type="dcterms:W3CDTF">2026-07-04T09:33:10Z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ies>
</file>