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4"/>
  </p:sldMasterIdLst>
  <p:notesMasterIdLst>
    <p:notesMasterId r:id="rId61"/>
  </p:notesMasterIdLst>
  <p:sldIdLst>
    <p:sldId id="543" r:id="rId5"/>
    <p:sldId id="544" r:id="rId6"/>
    <p:sldId id="276" r:id="rId7"/>
    <p:sldId id="498" r:id="rId8"/>
    <p:sldId id="501" r:id="rId9"/>
    <p:sldId id="557" r:id="rId10"/>
    <p:sldId id="502" r:id="rId11"/>
    <p:sldId id="503" r:id="rId12"/>
    <p:sldId id="549" r:id="rId13"/>
    <p:sldId id="511" r:id="rId14"/>
    <p:sldId id="512" r:id="rId15"/>
    <p:sldId id="513" r:id="rId16"/>
    <p:sldId id="514" r:id="rId17"/>
    <p:sldId id="556" r:id="rId18"/>
    <p:sldId id="515" r:id="rId19"/>
    <p:sldId id="516" r:id="rId20"/>
    <p:sldId id="517" r:id="rId21"/>
    <p:sldId id="518" r:id="rId22"/>
    <p:sldId id="519" r:id="rId23"/>
    <p:sldId id="520" r:id="rId24"/>
    <p:sldId id="521" r:id="rId25"/>
    <p:sldId id="522" r:id="rId26"/>
    <p:sldId id="523" r:id="rId27"/>
    <p:sldId id="524" r:id="rId28"/>
    <p:sldId id="525" r:id="rId29"/>
    <p:sldId id="530" r:id="rId30"/>
    <p:sldId id="555" r:id="rId31"/>
    <p:sldId id="534" r:id="rId32"/>
    <p:sldId id="535" r:id="rId33"/>
    <p:sldId id="581" r:id="rId34"/>
    <p:sldId id="558" r:id="rId35"/>
    <p:sldId id="583" r:id="rId36"/>
    <p:sldId id="559" r:id="rId37"/>
    <p:sldId id="562" r:id="rId38"/>
    <p:sldId id="585" r:id="rId39"/>
    <p:sldId id="564" r:id="rId40"/>
    <p:sldId id="586" r:id="rId41"/>
    <p:sldId id="536" r:id="rId42"/>
    <p:sldId id="566" r:id="rId43"/>
    <p:sldId id="567" r:id="rId44"/>
    <p:sldId id="587" r:id="rId45"/>
    <p:sldId id="568" r:id="rId46"/>
    <p:sldId id="570" r:id="rId47"/>
    <p:sldId id="571" r:id="rId48"/>
    <p:sldId id="573" r:id="rId49"/>
    <p:sldId id="588" r:id="rId50"/>
    <p:sldId id="589" r:id="rId51"/>
    <p:sldId id="574" r:id="rId52"/>
    <p:sldId id="577" r:id="rId53"/>
    <p:sldId id="590" r:id="rId54"/>
    <p:sldId id="591" r:id="rId55"/>
    <p:sldId id="580" r:id="rId56"/>
    <p:sldId id="592" r:id="rId57"/>
    <p:sldId id="579" r:id="rId58"/>
    <p:sldId id="593" r:id="rId59"/>
    <p:sldId id="349" r:id="rId60"/>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498"/>
            <p14:sldId id="501"/>
            <p14:sldId id="557"/>
            <p14:sldId id="502"/>
            <p14:sldId id="503"/>
            <p14:sldId id="549"/>
            <p14:sldId id="511"/>
            <p14:sldId id="512"/>
            <p14:sldId id="513"/>
            <p14:sldId id="514"/>
            <p14:sldId id="556"/>
            <p14:sldId id="515"/>
            <p14:sldId id="516"/>
            <p14:sldId id="517"/>
            <p14:sldId id="518"/>
            <p14:sldId id="519"/>
            <p14:sldId id="520"/>
            <p14:sldId id="521"/>
            <p14:sldId id="522"/>
            <p14:sldId id="523"/>
            <p14:sldId id="524"/>
            <p14:sldId id="525"/>
            <p14:sldId id="530"/>
            <p14:sldId id="555"/>
            <p14:sldId id="534"/>
            <p14:sldId id="535"/>
            <p14:sldId id="581"/>
            <p14:sldId id="558"/>
            <p14:sldId id="583"/>
            <p14:sldId id="559"/>
            <p14:sldId id="562"/>
            <p14:sldId id="585"/>
            <p14:sldId id="564"/>
            <p14:sldId id="586"/>
            <p14:sldId id="536"/>
            <p14:sldId id="566"/>
            <p14:sldId id="567"/>
            <p14:sldId id="587"/>
            <p14:sldId id="568"/>
            <p14:sldId id="570"/>
            <p14:sldId id="571"/>
            <p14:sldId id="573"/>
            <p14:sldId id="588"/>
            <p14:sldId id="589"/>
            <p14:sldId id="574"/>
            <p14:sldId id="577"/>
            <p14:sldId id="590"/>
            <p14:sldId id="591"/>
            <p14:sldId id="580"/>
            <p14:sldId id="592"/>
            <p14:sldId id="579"/>
            <p14:sldId id="59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F58221"/>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F0EC4C-FFDF-6D74-EFC7-8FE4F2B4CA41}" v="4" dt="2024-02-07T13:48:44.3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783" autoAdjust="0"/>
  </p:normalViewPr>
  <p:slideViewPr>
    <p:cSldViewPr snapToGrid="0">
      <p:cViewPr varScale="1">
        <p:scale>
          <a:sx n="68" d="100"/>
          <a:sy n="68" d="100"/>
        </p:scale>
        <p:origin x="792"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nd Mohamed" userId="S::hendmohamed@midocean.edu.km::c12b6a64-e526-47d4-acff-429c5b943f69" providerId="AD" clId="Web-{8EF0EC4C-FFDF-6D74-EFC7-8FE4F2B4CA41}"/>
    <pc:docChg chg="modSld">
      <pc:chgData name="Hend Mohamed" userId="S::hendmohamed@midocean.edu.km::c12b6a64-e526-47d4-acff-429c5b943f69" providerId="AD" clId="Web-{8EF0EC4C-FFDF-6D74-EFC7-8FE4F2B4CA41}" dt="2024-02-07T13:48:31.286" v="1"/>
      <pc:docMkLst>
        <pc:docMk/>
      </pc:docMkLst>
      <pc:sldChg chg="modSp">
        <pc:chgData name="Hend Mohamed" userId="S::hendmohamed@midocean.edu.km::c12b6a64-e526-47d4-acff-429c5b943f69" providerId="AD" clId="Web-{8EF0EC4C-FFDF-6D74-EFC7-8FE4F2B4CA41}" dt="2024-02-07T13:48:31.286" v="1"/>
        <pc:sldMkLst>
          <pc:docMk/>
          <pc:sldMk cId="1807065128" sldId="558"/>
        </pc:sldMkLst>
        <pc:graphicFrameChg chg="mod modGraphic">
          <ac:chgData name="Hend Mohamed" userId="S::hendmohamed@midocean.edu.km::c12b6a64-e526-47d4-acff-429c5b943f69" providerId="AD" clId="Web-{8EF0EC4C-FFDF-6D74-EFC7-8FE4F2B4CA41}" dt="2024-02-07T13:48:31.286" v="1"/>
          <ac:graphicFrameMkLst>
            <pc:docMk/>
            <pc:sldMk cId="1807065128" sldId="558"/>
            <ac:graphicFrameMk id="12"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19232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081872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492279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12330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200419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261342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8646895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800295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png"/></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5.sv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9"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الثالثة</a:t>
            </a:r>
          </a:p>
          <a:p>
            <a:pPr algn="ctr"/>
            <a:r>
              <a:rPr lang="ar-EG" sz="2800" b="1" dirty="0">
                <a:solidFill>
                  <a:schemeClr val="tx1"/>
                </a:solidFill>
                <a:latin typeface="Alexandria" charset="0"/>
                <a:cs typeface="Alexandria" charset="0"/>
              </a:rPr>
              <a:t> </a:t>
            </a:r>
          </a:p>
          <a:p>
            <a:pPr algn="ctr"/>
            <a:r>
              <a:rPr lang="ar-EG" sz="2800" b="1" dirty="0">
                <a:solidFill>
                  <a:schemeClr val="tx1"/>
                </a:solidFill>
              </a:rPr>
              <a:t>القيادة والتحفيز</a:t>
            </a:r>
            <a:endParaRPr lang="en-US" sz="2800" b="1" dirty="0">
              <a:solidFill>
                <a:schemeClr val="tx1"/>
              </a:solidFill>
              <a:latin typeface="Alexandria" charset="0"/>
              <a:cs typeface="Alexandria" charset="0"/>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907192"/>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400110"/>
          </a:xfrm>
          <a:prstGeom prst="rect">
            <a:avLst/>
          </a:prstGeom>
          <a:noFill/>
        </p:spPr>
        <p:txBody>
          <a:bodyPr wrap="square" rtlCol="0">
            <a:spAutoFit/>
          </a:bodyPr>
          <a:lstStyle/>
          <a:p>
            <a:pPr algn="ctr" rtl="0"/>
            <a:r>
              <a:rPr lang="ar-EG" sz="2000" b="1" dirty="0">
                <a:latin typeface="Alexandria" pitchFamily="2" charset="-78"/>
                <a:cs typeface="Alexandria" pitchFamily="2" charset="-78"/>
              </a:rPr>
              <a:t>القيادة و التحفيز</a:t>
            </a:r>
            <a:endParaRPr lang="en-US" sz="20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16" name="TextBox 15"/>
          <p:cNvSpPr txBox="1"/>
          <p:nvPr/>
        </p:nvSpPr>
        <p:spPr>
          <a:xfrm>
            <a:off x="2555745" y="2420888"/>
            <a:ext cx="9299008" cy="646331"/>
          </a:xfrm>
          <a:prstGeom prst="rect">
            <a:avLst/>
          </a:prstGeom>
          <a:noFill/>
        </p:spPr>
        <p:txBody>
          <a:bodyPr wrap="square" rtlCol="0">
            <a:spAutoFit/>
          </a:bodyPr>
          <a:lstStyle/>
          <a:p>
            <a:pPr algn="l" rtl="0"/>
            <a:endParaRPr lang="en-US" dirty="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4577137" y="2021888"/>
            <a:ext cx="6096000" cy="3539430"/>
          </a:xfrm>
          <a:prstGeom prst="rect">
            <a:avLst/>
          </a:prstGeom>
        </p:spPr>
        <p:txBody>
          <a:bodyPr>
            <a:spAutoFit/>
          </a:bodyPr>
          <a:lstStyle/>
          <a:p>
            <a:pPr marL="465750" indent="-285750" algn="r" rtl="1">
              <a:buFont typeface="Wingdings" pitchFamily="2" charset="2"/>
              <a:buChar char="§"/>
            </a:pPr>
            <a:r>
              <a:rPr lang="ar-EG" sz="1600" dirty="0">
                <a:latin typeface="Alexandria" pitchFamily="2" charset="-78"/>
                <a:cs typeface="Alexandria" pitchFamily="2" charset="-78"/>
              </a:rPr>
              <a:t>تأثير القيادة علي الدافعية والتحفيز.</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a:latin typeface="Alexandria" pitchFamily="2" charset="-78"/>
                <a:cs typeface="Alexandria" pitchFamily="2" charset="-78"/>
              </a:rPr>
              <a:t>الفرق بين الدافعية والتحفيز.</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a:latin typeface="Alexandria" pitchFamily="2" charset="-78"/>
                <a:cs typeface="Alexandria" pitchFamily="2" charset="-78"/>
              </a:rPr>
              <a:t>تصنيفات الحوافز.</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a:latin typeface="Alexandria" pitchFamily="2" charset="-78"/>
                <a:cs typeface="Alexandria" pitchFamily="2" charset="-78"/>
              </a:rPr>
              <a:t>تمكين العاملين.</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a:latin typeface="Alexandria" pitchFamily="2" charset="-78"/>
                <a:cs typeface="Alexandria" pitchFamily="2" charset="-78"/>
              </a:rPr>
              <a:t>مفهوم الدافعية </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a:latin typeface="Alexandria" pitchFamily="2" charset="-78"/>
                <a:cs typeface="Alexandria" pitchFamily="2" charset="-78"/>
              </a:rPr>
              <a:t>تطور نظريات الدافعية.</a:t>
            </a:r>
          </a:p>
          <a:p>
            <a:pPr marL="465750" indent="-285750" algn="r" rtl="1">
              <a:buFont typeface="Wingdings" pitchFamily="2" charset="2"/>
              <a:buChar char="§"/>
            </a:pPr>
            <a:endParaRPr lang="ar-EG" sz="1600" dirty="0">
              <a:latin typeface="Alexandria" pitchFamily="2" charset="-78"/>
              <a:cs typeface="Alexandria" pitchFamily="2" charset="-78"/>
            </a:endParaRPr>
          </a:p>
          <a:p>
            <a:pPr marL="465750" indent="-285750" algn="r" rtl="1">
              <a:buFont typeface="Wingdings" pitchFamily="2" charset="2"/>
              <a:buChar char="§"/>
            </a:pPr>
            <a:endParaRPr lang="ar-EG" sz="1600" dirty="0">
              <a:latin typeface="Alexandria" pitchFamily="2" charset="-78"/>
              <a:cs typeface="Alexandria" pitchFamily="2"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9" name="Rectangle 8"/>
          <p:cNvSpPr/>
          <p:nvPr/>
        </p:nvSpPr>
        <p:spPr>
          <a:xfrm>
            <a:off x="3660325" y="1099709"/>
            <a:ext cx="4224233" cy="338554"/>
          </a:xfrm>
          <a:prstGeom prst="rect">
            <a:avLst/>
          </a:prstGeom>
        </p:spPr>
        <p:txBody>
          <a:bodyPr wrap="none">
            <a:spAutoFit/>
          </a:bodyPr>
          <a:lstStyle/>
          <a:p>
            <a:pPr algn="ctr" rtl="1"/>
            <a:r>
              <a:rPr lang="ar-EG" sz="1600" b="1" dirty="0">
                <a:effectLst/>
                <a:latin typeface="Alexandria" pitchFamily="2" charset="-78"/>
                <a:ea typeface="Times New Roman" panose="02020603050405020304" pitchFamily="18" charset="0"/>
                <a:cs typeface="Alexandria" pitchFamily="2" charset="-78"/>
              </a:rPr>
              <a:t> تأثير ثقافة القيادة على الدافعية والتحفيز</a:t>
            </a:r>
            <a:endParaRPr lang="en-US" sz="1600" dirty="0">
              <a:latin typeface="Alexandria" pitchFamily="2" charset="-78"/>
              <a:cs typeface="Alexandria" pitchFamily="2" charset="-78"/>
            </a:endParaRPr>
          </a:p>
        </p:txBody>
      </p:sp>
      <p:sp>
        <p:nvSpPr>
          <p:cNvPr id="13" name="Rectangle 12"/>
          <p:cNvSpPr/>
          <p:nvPr/>
        </p:nvSpPr>
        <p:spPr>
          <a:xfrm>
            <a:off x="1756229" y="1856714"/>
            <a:ext cx="9330870" cy="3045193"/>
          </a:xfrm>
          <a:prstGeom prst="rect">
            <a:avLst/>
          </a:prstGeom>
        </p:spPr>
        <p:txBody>
          <a:bodyPr wrap="square">
            <a:spAutoFit/>
          </a:bodyPr>
          <a:lstStyle/>
          <a:p>
            <a:pPr marL="0" marR="0" algn="just" rtl="1">
              <a:lnSpc>
                <a:spcPct val="20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28575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200000"/>
              </a:lnSpc>
            </a:pPr>
            <a:r>
              <a:rPr lang="ar-EG" sz="1400" dirty="0">
                <a:effectLst/>
                <a:latin typeface="Alexandria" pitchFamily="2" charset="-78"/>
                <a:ea typeface="Times New Roman" panose="02020603050405020304" pitchFamily="18" charset="0"/>
                <a:cs typeface="Alexandria" pitchFamily="2" charset="-78"/>
              </a:rPr>
              <a:t>يمكن للإدارة أن تقوم بإعداد الخطط وبرامج العمل الملائمة وتوفير التنظيم السليم وإيجاد نظم للتوجيه والرقابة والقيادة الفعالة، لكن من الصعوبة جعل الأفراد العاملين يعملون برغبة وحماس، لذلك ظهر مدخل التحفيز كأحد المداخل المؤثرة على رغبة العامل في العمل وهو ما يؤثر على تحقيق الكفاءة والفاعلية الإدارية ومن ثم يمكن القول بأن التحفيز هو أحد مكونات وظيفة التوجيه التي يمارسها المدير في المستويات التنظيمية أو تمارسها الإدارة بصفة عامة.</a:t>
            </a:r>
            <a:r>
              <a:rPr lang="ar-EG" sz="1400" baseline="30000" dirty="0">
                <a:effectLst/>
                <a:latin typeface="Alexandria" pitchFamily="2" charset="-78"/>
                <a:ea typeface="Times New Roman" panose="02020603050405020304" pitchFamily="18" charset="0"/>
                <a:cs typeface="Alexandria" pitchFamily="2" charset="-78"/>
              </a:rPr>
              <a:t> </a:t>
            </a:r>
            <a:endParaRPr lang="en-US" sz="14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2513150" y="108195"/>
              <a:ext cx="8965755" cy="6584546"/>
              <a:chOff x="2513150" y="108195"/>
              <a:chExt cx="8965755" cy="6584546"/>
            </a:xfrm>
          </p:grpSpPr>
          <p:sp>
            <p:nvSpPr>
              <p:cNvPr id="48" name="TextBox 47"/>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3" name="Rectangle 2"/>
          <p:cNvSpPr/>
          <p:nvPr/>
        </p:nvSpPr>
        <p:spPr>
          <a:xfrm>
            <a:off x="1534077" y="2132654"/>
            <a:ext cx="9661847" cy="3260636"/>
          </a:xfrm>
          <a:prstGeom prst="rect">
            <a:avLst/>
          </a:prstGeom>
        </p:spPr>
        <p:txBody>
          <a:bodyPr wrap="square">
            <a:spAutoFit/>
          </a:bodyPr>
          <a:lstStyle/>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فرقت أدبيات الإدارة بين الدافعية والتحفيز في المنظمات على النحو التالى :</a:t>
            </a: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Symbol" panose="05050102010706020507" pitchFamily="18" charset="2"/>
              <a:buChar char=""/>
            </a:pPr>
            <a:r>
              <a:rPr lang="ar-EG" sz="1400" dirty="0">
                <a:effectLst/>
                <a:latin typeface="Alexandria" pitchFamily="2" charset="-78"/>
                <a:ea typeface="Times New Roman" panose="02020603050405020304" pitchFamily="18" charset="0"/>
                <a:cs typeface="Alexandria" pitchFamily="2" charset="-78"/>
              </a:rPr>
              <a:t>الدوافع</a:t>
            </a:r>
            <a:r>
              <a:rPr lang="en-US" sz="1400"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 هي قوة داخلية تحرك الإنسان لبذل المزيد من العمل.</a:t>
            </a:r>
          </a:p>
          <a:p>
            <a:pPr marR="0" lvl="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Symbol" panose="05050102010706020507" pitchFamily="18" charset="2"/>
              <a:buChar char=""/>
            </a:pPr>
            <a:r>
              <a:rPr lang="ar-EG" sz="1400" dirty="0">
                <a:effectLst/>
                <a:latin typeface="Alexandria" pitchFamily="2" charset="-78"/>
                <a:ea typeface="Times New Roman" panose="02020603050405020304" pitchFamily="18" charset="0"/>
                <a:cs typeface="Alexandria" pitchFamily="2" charset="-78"/>
              </a:rPr>
              <a:t>الحوافز</a:t>
            </a:r>
            <a:r>
              <a:rPr lang="en-US" sz="1400"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 هي المؤثرات الخارجية التي تؤثر في قوى الإنسان الداخلية وتدفعه إلى إنجاز الأعمال بنجاح.</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i="1" u="none" strike="noStrike"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228600" marR="0" algn="just" rtl="1">
              <a:lnSpc>
                <a:spcPct val="20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فالعلاقة بين الحوافز والدوافع هي علاقة بين مثير واستجابة فالحوافز تقوم بإثارة الدوافع وقد يخاطب الحافز أكثر من دافع، بمعنى آخر فإن الدوافع هي الحاجة التي يسعى الإنسان لاشباعها، بينما الحوافز هي الوسائل التي يتم من خلالها إشباع هذه الحاجات</a:t>
            </a:r>
            <a:endParaRPr lang="ar-EG" sz="1400" dirty="0">
              <a:latin typeface="Alexandria" pitchFamily="2" charset="-78"/>
              <a:cs typeface="Alexandria" pitchFamily="2" charset="-78"/>
            </a:endParaRPr>
          </a:p>
        </p:txBody>
      </p:sp>
      <p:sp>
        <p:nvSpPr>
          <p:cNvPr id="13" name="Rectangle 12"/>
          <p:cNvSpPr/>
          <p:nvPr/>
        </p:nvSpPr>
        <p:spPr>
          <a:xfrm>
            <a:off x="4091563" y="1186534"/>
            <a:ext cx="2967479" cy="338554"/>
          </a:xfrm>
          <a:prstGeom prst="rect">
            <a:avLst/>
          </a:prstGeom>
        </p:spPr>
        <p:txBody>
          <a:bodyPr wrap="none">
            <a:spAutoFit/>
          </a:bodyPr>
          <a:lstStyle/>
          <a:p>
            <a:pPr algn="ctr" rtl="1"/>
            <a:r>
              <a:rPr lang="ar-EG" sz="1600" b="1" dirty="0">
                <a:latin typeface="Alexandria" pitchFamily="2" charset="-78"/>
                <a:cs typeface="Alexandria" pitchFamily="2" charset="-78"/>
              </a:rPr>
              <a:t>الفرق بين الدافعية والتحفيز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6913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51330" y="34321"/>
            <a:ext cx="10962192"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47907"/>
              <a:ext cx="8915515" cy="6644834"/>
              <a:chOff x="2513150" y="47907"/>
              <a:chExt cx="8915515" cy="664483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6123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2" name="Rectangle 1"/>
          <p:cNvSpPr/>
          <p:nvPr/>
        </p:nvSpPr>
        <p:spPr>
          <a:xfrm>
            <a:off x="4724657" y="902468"/>
            <a:ext cx="1906292" cy="369332"/>
          </a:xfrm>
          <a:prstGeom prst="rect">
            <a:avLst/>
          </a:prstGeom>
        </p:spPr>
        <p:txBody>
          <a:bodyPr wrap="none">
            <a:spAutoFit/>
          </a:bodyPr>
          <a:lstStyle/>
          <a:p>
            <a:pPr algn="ctr" rtl="1"/>
            <a:r>
              <a:rPr lang="ar-EG" b="1" dirty="0">
                <a:latin typeface="Alexandria" pitchFamily="2" charset="-78"/>
                <a:cs typeface="Alexandria" pitchFamily="2" charset="-78"/>
              </a:rPr>
              <a:t>تصنيف الحوافز </a:t>
            </a:r>
            <a:endParaRPr lang="en-US" dirty="0">
              <a:latin typeface="Alexandria" pitchFamily="2" charset="-78"/>
              <a:cs typeface="Alexandria" pitchFamily="2" charset="-78"/>
            </a:endParaRPr>
          </a:p>
        </p:txBody>
      </p:sp>
      <p:sp>
        <p:nvSpPr>
          <p:cNvPr id="14" name="Rectangle 13"/>
          <p:cNvSpPr/>
          <p:nvPr/>
        </p:nvSpPr>
        <p:spPr>
          <a:xfrm>
            <a:off x="1667435" y="2152275"/>
            <a:ext cx="9711148" cy="1752531"/>
          </a:xfrm>
          <a:prstGeom prst="rect">
            <a:avLst/>
          </a:prstGeom>
        </p:spPr>
        <p:txBody>
          <a:bodyPr wrap="square">
            <a:spAutoFit/>
          </a:bodyPr>
          <a:lstStyle/>
          <a:p>
            <a:pPr marL="228600" marR="0" algn="just" rtl="1">
              <a:lnSpc>
                <a:spcPct val="200000"/>
              </a:lnSpc>
              <a:spcBef>
                <a:spcPts val="0"/>
              </a:spcBef>
              <a:spcAft>
                <a:spcPts val="0"/>
              </a:spcAft>
            </a:pPr>
            <a:r>
              <a:rPr lang="ar-EG" sz="1400" b="1" i="1" u="sng" dirty="0">
                <a:effectLst/>
                <a:latin typeface="Alexandria" pitchFamily="2" charset="-78"/>
                <a:ea typeface="Times New Roman" panose="02020603050405020304" pitchFamily="18" charset="0"/>
                <a:cs typeface="Alexandria" pitchFamily="2" charset="-78"/>
              </a:rPr>
              <a:t>و</a:t>
            </a:r>
            <a:r>
              <a:rPr lang="ar-EG" sz="1400" b="1" u="sng" dirty="0">
                <a:effectLst/>
                <a:latin typeface="Alexandria" pitchFamily="2" charset="-78"/>
                <a:ea typeface="Times New Roman" panose="02020603050405020304" pitchFamily="18" charset="0"/>
                <a:cs typeface="Alexandria" pitchFamily="2" charset="-78"/>
              </a:rPr>
              <a:t>تصنف الحوافز إلى ثلاثة تصنيفات رئيسية  وهي : </a:t>
            </a:r>
            <a:endParaRPr lang="en-US" sz="14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حوافز معنوية، أومالية، أومادية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حوافز ايجابية، أوسلبية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حوافز فردية، أوجماعية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2303"/>
            <a:ext cx="10812720" cy="6624738"/>
            <a:chOff x="617280" y="68003"/>
            <a:chExt cx="10812720" cy="662473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68003"/>
              <a:ext cx="8845179" cy="6624738"/>
              <a:chOff x="2513150" y="68003"/>
              <a:chExt cx="8845179" cy="662473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7421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4530" y="6800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graphicFrame>
        <p:nvGraphicFramePr>
          <p:cNvPr id="10" name="Table 9">
            <a:extLst>
              <a:ext uri="{FF2B5EF4-FFF2-40B4-BE49-F238E27FC236}">
                <a16:creationId xmlns:a16="http://schemas.microsoft.com/office/drawing/2014/main" id="{C1B9E3DF-F064-416A-9ABB-0FC942476EA4}"/>
              </a:ext>
            </a:extLst>
          </p:cNvPr>
          <p:cNvGraphicFramePr>
            <a:graphicFrameLocks noGrp="1"/>
          </p:cNvGraphicFramePr>
          <p:nvPr>
            <p:extLst>
              <p:ext uri="{D42A27DB-BD31-4B8C-83A1-F6EECF244321}">
                <p14:modId xmlns:p14="http://schemas.microsoft.com/office/powerpoint/2010/main" val="1389137271"/>
              </p:ext>
            </p:extLst>
          </p:nvPr>
        </p:nvGraphicFramePr>
        <p:xfrm>
          <a:off x="2348617" y="1297875"/>
          <a:ext cx="8382882" cy="4827689"/>
        </p:xfrm>
        <a:graphic>
          <a:graphicData uri="http://schemas.openxmlformats.org/drawingml/2006/table">
            <a:tbl>
              <a:tblPr rtl="1" firstRow="1" firstCol="1" bandRow="1">
                <a:tableStyleId>{5C22544A-7EE6-4342-B048-85BDC9FD1C3A}</a:tableStyleId>
              </a:tblPr>
              <a:tblGrid>
                <a:gridCol w="2796400">
                  <a:extLst>
                    <a:ext uri="{9D8B030D-6E8A-4147-A177-3AD203B41FA5}">
                      <a16:colId xmlns:a16="http://schemas.microsoft.com/office/drawing/2014/main" val="2257792711"/>
                    </a:ext>
                  </a:extLst>
                </a:gridCol>
                <a:gridCol w="2795498">
                  <a:extLst>
                    <a:ext uri="{9D8B030D-6E8A-4147-A177-3AD203B41FA5}">
                      <a16:colId xmlns:a16="http://schemas.microsoft.com/office/drawing/2014/main" val="3663763882"/>
                    </a:ext>
                  </a:extLst>
                </a:gridCol>
                <a:gridCol w="2790984">
                  <a:extLst>
                    <a:ext uri="{9D8B030D-6E8A-4147-A177-3AD203B41FA5}">
                      <a16:colId xmlns:a16="http://schemas.microsoft.com/office/drawing/2014/main" val="2958084347"/>
                    </a:ext>
                  </a:extLst>
                </a:gridCol>
              </a:tblGrid>
              <a:tr h="1771338">
                <a:tc gridSpan="3">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 </a:t>
                      </a:r>
                      <a:endParaRPr lang="en-US" sz="11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a:t>
                      </a:r>
                      <a:endParaRPr lang="en-US" sz="11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a:t>
                      </a:r>
                      <a:r>
                        <a:rPr lang="ar-EG" sz="1600" dirty="0">
                          <a:effectLst/>
                          <a:latin typeface="Alexandria" pitchFamily="2" charset="-78"/>
                          <a:cs typeface="Alexandria" pitchFamily="2" charset="-78"/>
                        </a:rPr>
                        <a:t>أنواع الحوافـــــز</a:t>
                      </a:r>
                    </a:p>
                    <a:p>
                      <a:pPr marL="0" marR="0" algn="ctr" rtl="1">
                        <a:lnSpc>
                          <a:spcPct val="115000"/>
                        </a:lnSpc>
                        <a:spcBef>
                          <a:spcPts val="0"/>
                        </a:spcBef>
                        <a:spcAft>
                          <a:spcPts val="0"/>
                        </a:spcAft>
                      </a:pPr>
                      <a:endParaRPr lang="en-US" sz="16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التصنيف الأول</a:t>
                      </a:r>
                      <a:endParaRPr lang="en-US" sz="1100" dirty="0">
                        <a:effectLst/>
                        <a:latin typeface="Alexandria" pitchFamily="2" charset="-78"/>
                        <a:cs typeface="Alexandria" pitchFamily="2" charset="-78"/>
                      </a:endParaRPr>
                    </a:p>
                    <a:p>
                      <a:pPr marL="0" marR="0" algn="ctr" rtl="1">
                        <a:lnSpc>
                          <a:spcPct val="115000"/>
                        </a:lnSpc>
                        <a:spcBef>
                          <a:spcPts val="0"/>
                        </a:spcBef>
                        <a:spcAft>
                          <a:spcPts val="0"/>
                        </a:spcAft>
                      </a:pPr>
                      <a:r>
                        <a:rPr lang="ar-EG" sz="1200" dirty="0">
                          <a:effectLst/>
                          <a:latin typeface="Alexandria" pitchFamily="2" charset="-78"/>
                          <a:cs typeface="Alexandria" pitchFamily="2" charset="-78"/>
                        </a:rPr>
                        <a:t> </a:t>
                      </a:r>
                      <a:endParaRPr lang="en-US" sz="1100" dirty="0">
                        <a:effectLst/>
                        <a:latin typeface="Alexandria" pitchFamily="2" charset="-78"/>
                        <a:ea typeface="Times New Roman" panose="02020603050405020304" pitchFamily="18" charset="0"/>
                        <a:cs typeface="Alexandria" pitchFamily="2" charset="-78"/>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32624536"/>
                  </a:ext>
                </a:extLst>
              </a:tr>
              <a:tr h="239830">
                <a:tc>
                  <a:txBody>
                    <a:bodyPr/>
                    <a:lstStyle/>
                    <a:p>
                      <a:pPr marL="0" marR="0" algn="ctr" rtl="1">
                        <a:lnSpc>
                          <a:spcPct val="115000"/>
                        </a:lnSpc>
                        <a:spcBef>
                          <a:spcPts val="0"/>
                        </a:spcBef>
                        <a:spcAft>
                          <a:spcPts val="0"/>
                        </a:spcAft>
                      </a:pPr>
                      <a:r>
                        <a:rPr lang="ar-EG" sz="1400" b="1" dirty="0">
                          <a:solidFill>
                            <a:schemeClr val="tx1"/>
                          </a:solidFill>
                          <a:effectLst/>
                          <a:latin typeface="Alexandria" pitchFamily="2" charset="-78"/>
                          <a:cs typeface="Alexandria" pitchFamily="2" charset="-78"/>
                        </a:rPr>
                        <a:t>حوافز معنوية</a:t>
                      </a:r>
                      <a:endParaRPr lang="en-US" sz="14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EG" sz="1400" b="1" dirty="0">
                          <a:solidFill>
                            <a:schemeClr val="tx1"/>
                          </a:solidFill>
                          <a:effectLst/>
                          <a:latin typeface="Alexandria" pitchFamily="2" charset="-78"/>
                          <a:cs typeface="Alexandria" pitchFamily="2" charset="-78"/>
                        </a:rPr>
                        <a:t>حوافز مالية</a:t>
                      </a:r>
                      <a:endParaRPr lang="en-US" sz="14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EG" sz="1400" b="1" dirty="0">
                          <a:solidFill>
                            <a:schemeClr val="tx1"/>
                          </a:solidFill>
                          <a:effectLst/>
                          <a:latin typeface="Alexandria" pitchFamily="2" charset="-78"/>
                          <a:cs typeface="Alexandria" pitchFamily="2" charset="-78"/>
                        </a:rPr>
                        <a:t>حوافز مادية</a:t>
                      </a:r>
                      <a:endParaRPr lang="en-US" sz="14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1523768827"/>
                  </a:ext>
                </a:extLst>
              </a:tr>
              <a:tr h="205521">
                <a:tc>
                  <a:txBody>
                    <a:bodyPr/>
                    <a:lstStyle/>
                    <a:p>
                      <a:pPr marL="0" marR="0" algn="r" rtl="1">
                        <a:lnSpc>
                          <a:spcPct val="115000"/>
                        </a:lnSpc>
                        <a:spcBef>
                          <a:spcPts val="0"/>
                        </a:spcBef>
                        <a:spcAft>
                          <a:spcPts val="0"/>
                        </a:spcAft>
                      </a:pPr>
                      <a:r>
                        <a:rPr lang="ar-EG"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554486964"/>
                  </a:ext>
                </a:extLst>
              </a:tr>
              <a:tr h="2588556">
                <a:tc>
                  <a:txBody>
                    <a:bodyPr/>
                    <a:lstStyle/>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الإثراء الوظيفي.</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المشاركة في القرار.</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تقدير الجهود والاعتراف بها.</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علاقات الزمالة.</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 الإدارة بالأهداف.</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جماعات العمل المتفاعلة.</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الإدارة بالنموذج.</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ترسيخ القيم والسلوكيات الأخلاقية لدى المؤوسيين.</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العلاوات الدورية.</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العلاوات الاستثنائية.</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المكافآت التشجيعية.</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أجر الوقت الإضافي</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ظروف بيئة عمل ملائمة.</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تحسين بيئة العمل.</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تحسين أدوات العمل.</a:t>
                      </a:r>
                      <a:endParaRPr lang="en-US" sz="1400" dirty="0">
                        <a:effectLst/>
                        <a:latin typeface="Alexandria" pitchFamily="2" charset="-78"/>
                        <a:cs typeface="Alexandria" pitchFamily="2" charset="-78"/>
                      </a:endParaRPr>
                    </a:p>
                    <a:p>
                      <a:pPr marL="342900" marR="0" lvl="0" indent="-342900" algn="r" rtl="1">
                        <a:lnSpc>
                          <a:spcPct val="115000"/>
                        </a:lnSpc>
                        <a:spcBef>
                          <a:spcPts val="0"/>
                        </a:spcBef>
                        <a:spcAft>
                          <a:spcPts val="0"/>
                        </a:spcAft>
                        <a:buFont typeface="Times New Roman" panose="02020603050405020304" pitchFamily="18" charset="0"/>
                        <a:buChar char="-"/>
                      </a:pPr>
                      <a:r>
                        <a:rPr lang="ar-EG" sz="1400" dirty="0">
                          <a:effectLst/>
                          <a:latin typeface="Alexandria" pitchFamily="2" charset="-78"/>
                          <a:cs typeface="Alexandria" pitchFamily="2" charset="-78"/>
                        </a:rPr>
                        <a:t>توفير أدوات عمل حديثة.</a:t>
                      </a:r>
                      <a:endParaRPr lang="en-US" sz="1400" dirty="0">
                        <a:effectLst/>
                        <a:latin typeface="Alexandria" pitchFamily="2" charset="-78"/>
                        <a:cs typeface="Alexandria" pitchFamily="2" charset="-78"/>
                      </a:endParaRPr>
                    </a:p>
                    <a:p>
                      <a:pPr marL="0" marR="0" algn="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4193635505"/>
                  </a:ext>
                </a:extLst>
              </a:tr>
            </a:tbl>
          </a:graphicData>
        </a:graphic>
      </p:graphicFrame>
      <p:grpSp>
        <p:nvGrpSpPr>
          <p:cNvPr id="12" name="Group 99">
            <a:extLst>
              <a:ext uri="{FF2B5EF4-FFF2-40B4-BE49-F238E27FC236}">
                <a16:creationId xmlns:a16="http://schemas.microsoft.com/office/drawing/2014/main" id="{1CE05D75-DFB3-4689-9DC3-B29B8D37E313}"/>
              </a:ext>
            </a:extLst>
          </p:cNvPr>
          <p:cNvGrpSpPr>
            <a:grpSpLocks/>
          </p:cNvGrpSpPr>
          <p:nvPr/>
        </p:nvGrpSpPr>
        <p:grpSpPr bwMode="auto">
          <a:xfrm>
            <a:off x="4713288" y="2604698"/>
            <a:ext cx="2967037" cy="271462"/>
            <a:chOff x="3682" y="1780"/>
            <a:chExt cx="4673" cy="427"/>
          </a:xfrm>
        </p:grpSpPr>
        <p:sp>
          <p:nvSpPr>
            <p:cNvPr id="13" name="AutoShape 96">
              <a:extLst>
                <a:ext uri="{FF2B5EF4-FFF2-40B4-BE49-F238E27FC236}">
                  <a16:creationId xmlns:a16="http://schemas.microsoft.com/office/drawing/2014/main" id="{4C5F7ADC-F240-447E-A035-1A7E1797EB27}"/>
                </a:ext>
              </a:extLst>
            </p:cNvPr>
            <p:cNvSpPr>
              <a:spLocks noChangeShapeType="1"/>
            </p:cNvSpPr>
            <p:nvPr/>
          </p:nvSpPr>
          <p:spPr bwMode="auto">
            <a:xfrm>
              <a:off x="6113" y="1780"/>
              <a:ext cx="2242" cy="394"/>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97">
              <a:extLst>
                <a:ext uri="{FF2B5EF4-FFF2-40B4-BE49-F238E27FC236}">
                  <a16:creationId xmlns:a16="http://schemas.microsoft.com/office/drawing/2014/main" id="{0153977E-7830-4D8E-86B0-2068DBC3A01B}"/>
                </a:ext>
              </a:extLst>
            </p:cNvPr>
            <p:cNvSpPr>
              <a:spLocks noChangeShapeType="1"/>
            </p:cNvSpPr>
            <p:nvPr/>
          </p:nvSpPr>
          <p:spPr bwMode="auto">
            <a:xfrm flipH="1">
              <a:off x="3682" y="1780"/>
              <a:ext cx="2431" cy="42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5" name="AutoShape 98">
              <a:extLst>
                <a:ext uri="{FF2B5EF4-FFF2-40B4-BE49-F238E27FC236}">
                  <a16:creationId xmlns:a16="http://schemas.microsoft.com/office/drawing/2014/main" id="{D7A50F9C-5E2C-4276-B0B8-93FFA1DDC4BB}"/>
                </a:ext>
              </a:extLst>
            </p:cNvPr>
            <p:cNvSpPr>
              <a:spLocks noChangeShapeType="1"/>
            </p:cNvSpPr>
            <p:nvPr/>
          </p:nvSpPr>
          <p:spPr bwMode="auto">
            <a:xfrm>
              <a:off x="6113" y="1780"/>
              <a:ext cx="0" cy="42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521180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8595214" y="1333170"/>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32063"/>
            <a:ext cx="11072633" cy="6674978"/>
            <a:chOff x="617280" y="17763"/>
            <a:chExt cx="11072633" cy="667497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b="1" dirty="0">
                <a:solidFill>
                  <a:schemeClr val="tx2"/>
                </a:solidFill>
                <a:latin typeface="Alexandria" pitchFamily="2" charset="-78"/>
                <a:cs typeface="Alexandria" pitchFamily="2" charset="-78"/>
              </a:endParaRPr>
            </a:p>
          </p:txBody>
        </p:sp>
        <p:grpSp>
          <p:nvGrpSpPr>
            <p:cNvPr id="5" name="Group 4"/>
            <p:cNvGrpSpPr/>
            <p:nvPr/>
          </p:nvGrpSpPr>
          <p:grpSpPr>
            <a:xfrm>
              <a:off x="2513150" y="17763"/>
              <a:ext cx="9176763" cy="6674978"/>
              <a:chOff x="2513150" y="17763"/>
              <a:chExt cx="9176763" cy="667497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7371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7763"/>
                <a:ext cx="2305141" cy="1076343"/>
              </a:xfrm>
              <a:prstGeom prst="rect">
                <a:avLst/>
              </a:prstGeom>
            </p:spPr>
          </p:pic>
        </p:grpSp>
      </p:grpSp>
      <p:sp>
        <p:nvSpPr>
          <p:cNvPr id="9" name="Rectangle 8"/>
          <p:cNvSpPr/>
          <p:nvPr/>
        </p:nvSpPr>
        <p:spPr>
          <a:xfrm>
            <a:off x="819150" y="7501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2" name="Rectangle 11"/>
          <p:cNvSpPr/>
          <p:nvPr/>
        </p:nvSpPr>
        <p:spPr>
          <a:xfrm>
            <a:off x="3035300" y="2250578"/>
            <a:ext cx="6096000" cy="369332"/>
          </a:xfrm>
          <a:prstGeom prst="rect">
            <a:avLst/>
          </a:prstGeom>
        </p:spPr>
        <p:txBody>
          <a:bodyPr>
            <a:spAutoFit/>
          </a:bodyPr>
          <a:lstStyle/>
          <a:p>
            <a:pPr lvl="0" rtl="1"/>
            <a:r>
              <a:rPr lang="ar-EG" dirty="0"/>
              <a:t>.</a:t>
            </a:r>
            <a:endParaRPr lang="en-US" dirty="0"/>
          </a:p>
        </p:txBody>
      </p:sp>
      <p:graphicFrame>
        <p:nvGraphicFramePr>
          <p:cNvPr id="2" name="Table 1">
            <a:extLst>
              <a:ext uri="{FF2B5EF4-FFF2-40B4-BE49-F238E27FC236}">
                <a16:creationId xmlns:a16="http://schemas.microsoft.com/office/drawing/2014/main" id="{C0A2EE95-B5D0-4EBE-ADD9-8A0394B4D33F}"/>
              </a:ext>
            </a:extLst>
          </p:cNvPr>
          <p:cNvGraphicFramePr>
            <a:graphicFrameLocks noGrp="1"/>
          </p:cNvGraphicFramePr>
          <p:nvPr>
            <p:extLst>
              <p:ext uri="{D42A27DB-BD31-4B8C-83A1-F6EECF244321}">
                <p14:modId xmlns:p14="http://schemas.microsoft.com/office/powerpoint/2010/main" val="357007851"/>
              </p:ext>
            </p:extLst>
          </p:nvPr>
        </p:nvGraphicFramePr>
        <p:xfrm>
          <a:off x="2120900" y="2234507"/>
          <a:ext cx="7016750" cy="3493516"/>
        </p:xfrm>
        <a:graphic>
          <a:graphicData uri="http://schemas.openxmlformats.org/drawingml/2006/table">
            <a:tbl>
              <a:tblPr rtl="1" firstRow="1" firstCol="1" bandRow="1">
                <a:tableStyleId>{5C22544A-7EE6-4342-B048-85BDC9FD1C3A}</a:tableStyleId>
              </a:tblPr>
              <a:tblGrid>
                <a:gridCol w="3508375">
                  <a:extLst>
                    <a:ext uri="{9D8B030D-6E8A-4147-A177-3AD203B41FA5}">
                      <a16:colId xmlns:a16="http://schemas.microsoft.com/office/drawing/2014/main" val="476724421"/>
                    </a:ext>
                  </a:extLst>
                </a:gridCol>
                <a:gridCol w="3508375">
                  <a:extLst>
                    <a:ext uri="{9D8B030D-6E8A-4147-A177-3AD203B41FA5}">
                      <a16:colId xmlns:a16="http://schemas.microsoft.com/office/drawing/2014/main" val="2737540912"/>
                    </a:ext>
                  </a:extLst>
                </a:gridCol>
              </a:tblGrid>
              <a:tr h="0">
                <a:tc gridSpan="2">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التصنيف الثاني</a:t>
                      </a:r>
                      <a:endParaRPr lang="en-US"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hMerge="1">
                  <a:txBody>
                    <a:bodyPr/>
                    <a:lstStyle/>
                    <a:p>
                      <a:endParaRPr lang="en-US"/>
                    </a:p>
                  </a:txBody>
                  <a:tcPr/>
                </a:tc>
                <a:extLst>
                  <a:ext uri="{0D108BD9-81ED-4DB2-BD59-A6C34878D82A}">
                    <a16:rowId xmlns:a16="http://schemas.microsoft.com/office/drawing/2014/main" val="1628256558"/>
                  </a:ext>
                </a:extLst>
              </a:tr>
              <a:tr h="0">
                <a:tc>
                  <a:txBody>
                    <a:bodyPr/>
                    <a:lstStyle/>
                    <a:p>
                      <a:pPr marL="0" marR="546100" algn="ctr" rtl="1">
                        <a:lnSpc>
                          <a:spcPct val="115000"/>
                        </a:lnSpc>
                        <a:spcBef>
                          <a:spcPts val="0"/>
                        </a:spcBef>
                        <a:spcAft>
                          <a:spcPts val="0"/>
                        </a:spcAft>
                      </a:pPr>
                      <a:r>
                        <a:rPr lang="ar-EG" sz="1400" dirty="0">
                          <a:effectLst/>
                          <a:latin typeface="Alexandria" pitchFamily="2" charset="-78"/>
                          <a:cs typeface="Alexandria" pitchFamily="2" charset="-78"/>
                        </a:rPr>
                        <a:t>حوافز إيجابية</a:t>
                      </a:r>
                    </a:p>
                    <a:p>
                      <a:pPr marL="0" marR="546100" algn="ctr" rtl="1">
                        <a:lnSpc>
                          <a:spcPct val="115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486410" marR="0" algn="ctr" rtl="1">
                        <a:lnSpc>
                          <a:spcPct val="115000"/>
                        </a:lnSpc>
                        <a:spcBef>
                          <a:spcPts val="0"/>
                        </a:spcBef>
                        <a:spcAft>
                          <a:spcPts val="0"/>
                        </a:spcAft>
                      </a:pPr>
                      <a:r>
                        <a:rPr lang="ar-EG" sz="1400" dirty="0">
                          <a:effectLst/>
                          <a:latin typeface="Alexandria" pitchFamily="2" charset="-78"/>
                          <a:cs typeface="Alexandria" pitchFamily="2" charset="-78"/>
                        </a:rPr>
                        <a:t>حوافز سلبية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201262055"/>
                  </a:ext>
                </a:extLst>
              </a:tr>
              <a:tr h="0">
                <a:tc gridSpan="2">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قد تكون معنوية أو مالية أو مادية "</a:t>
                      </a:r>
                    </a:p>
                    <a:p>
                      <a:pPr marL="0" marR="0" algn="ctr" rtl="1">
                        <a:lnSpc>
                          <a:spcPct val="115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hMerge="1">
                  <a:txBody>
                    <a:bodyPr/>
                    <a:lstStyle/>
                    <a:p>
                      <a:endParaRPr lang="en-US"/>
                    </a:p>
                  </a:txBody>
                  <a:tcPr/>
                </a:tc>
                <a:extLst>
                  <a:ext uri="{0D108BD9-81ED-4DB2-BD59-A6C34878D82A}">
                    <a16:rowId xmlns:a16="http://schemas.microsoft.com/office/drawing/2014/main" val="3113162101"/>
                  </a:ext>
                </a:extLst>
              </a:tr>
              <a:tr h="0">
                <a:tc>
                  <a:txBody>
                    <a:bodyPr/>
                    <a:lstStyle/>
                    <a:p>
                      <a:pPr marL="0" marR="0" algn="r" rtl="1">
                        <a:lnSpc>
                          <a:spcPct val="150000"/>
                        </a:lnSpc>
                        <a:spcBef>
                          <a:spcPts val="0"/>
                        </a:spcBef>
                        <a:spcAft>
                          <a:spcPts val="0"/>
                        </a:spcAft>
                      </a:pPr>
                      <a:r>
                        <a:rPr lang="ar-EG" sz="1400" dirty="0">
                          <a:effectLst/>
                          <a:latin typeface="Alexandria" pitchFamily="2" charset="-78"/>
                          <a:cs typeface="Alexandria" pitchFamily="2" charset="-78"/>
                        </a:rPr>
                        <a:t> تصرف للعاملين مقابل تميزهم</a:t>
                      </a:r>
                    </a:p>
                    <a:p>
                      <a:pPr marL="0" marR="0" algn="r" rtl="1">
                        <a:lnSpc>
                          <a:spcPct val="150000"/>
                        </a:lnSpc>
                        <a:spcBef>
                          <a:spcPts val="0"/>
                        </a:spcBef>
                        <a:spcAft>
                          <a:spcPts val="0"/>
                        </a:spcAft>
                      </a:pPr>
                      <a:endParaRPr lang="en-US" sz="1400" dirty="0">
                        <a:effectLst/>
                        <a:latin typeface="Alexandria" pitchFamily="2" charset="-78"/>
                        <a:cs typeface="Alexandria" pitchFamily="2" charset="-78"/>
                      </a:endParaRPr>
                    </a:p>
                    <a:p>
                      <a:pPr marL="0" marR="0" algn="r" rtl="1">
                        <a:lnSpc>
                          <a:spcPct val="150000"/>
                        </a:lnSpc>
                        <a:spcBef>
                          <a:spcPts val="0"/>
                        </a:spcBef>
                        <a:spcAft>
                          <a:spcPts val="0"/>
                        </a:spcAft>
                      </a:pPr>
                      <a:r>
                        <a:rPr lang="ar-EG" sz="1400" dirty="0">
                          <a:effectLst/>
                          <a:latin typeface="Alexandria" pitchFamily="2" charset="-78"/>
                          <a:cs typeface="Alexandria" pitchFamily="2" charset="-78"/>
                        </a:rPr>
                        <a:t>امثلة: توفير المعلومات</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50000"/>
                        </a:lnSpc>
                        <a:spcBef>
                          <a:spcPts val="0"/>
                        </a:spcBef>
                        <a:spcAft>
                          <a:spcPts val="0"/>
                        </a:spcAft>
                      </a:pPr>
                      <a:r>
                        <a:rPr lang="ar-EG" sz="1400" dirty="0">
                          <a:effectLst/>
                          <a:latin typeface="Alexandria" pitchFamily="2" charset="-78"/>
                          <a:cs typeface="Alexandria" pitchFamily="2" charset="-78"/>
                        </a:rPr>
                        <a:t>  يحرم منها العاملون، أو تصرف لهم مقابل  أداء أوعدم أداء الأعمال المطلوبة:</a:t>
                      </a:r>
                      <a:endParaRPr lang="en-US" sz="1400" dirty="0">
                        <a:effectLst/>
                        <a:latin typeface="Alexandria" pitchFamily="2" charset="-78"/>
                        <a:cs typeface="Alexandria" pitchFamily="2" charset="-78"/>
                      </a:endParaRPr>
                    </a:p>
                    <a:p>
                      <a:pPr marL="0" marR="0" algn="r" rtl="1">
                        <a:lnSpc>
                          <a:spcPct val="150000"/>
                        </a:lnSpc>
                        <a:spcBef>
                          <a:spcPts val="0"/>
                        </a:spcBef>
                        <a:spcAft>
                          <a:spcPts val="0"/>
                        </a:spcAft>
                      </a:pPr>
                      <a:endParaRPr lang="ar-EG" sz="1400" dirty="0">
                        <a:effectLst/>
                        <a:latin typeface="Alexandria" pitchFamily="2" charset="-78"/>
                        <a:cs typeface="Alexandria" pitchFamily="2" charset="-78"/>
                      </a:endParaRPr>
                    </a:p>
                    <a:p>
                      <a:pPr marL="0" marR="0" algn="r" rtl="1">
                        <a:lnSpc>
                          <a:spcPct val="150000"/>
                        </a:lnSpc>
                        <a:spcBef>
                          <a:spcPts val="0"/>
                        </a:spcBef>
                        <a:spcAft>
                          <a:spcPts val="0"/>
                        </a:spcAft>
                      </a:pPr>
                      <a:r>
                        <a:rPr lang="ar-EG" sz="1400" dirty="0">
                          <a:effectLst/>
                          <a:latin typeface="Alexandria" pitchFamily="2" charset="-78"/>
                          <a:cs typeface="Alexandria" pitchFamily="2" charset="-78"/>
                        </a:rPr>
                        <a:t>امثلة: الجزاءات – الخصومات – التوبيخ – حجب المعلومات</a:t>
                      </a:r>
                      <a:endParaRPr lang="en-US" sz="1400" dirty="0">
                        <a:effectLst/>
                        <a:latin typeface="Alexandria" pitchFamily="2" charset="-78"/>
                        <a:cs typeface="Alexandria" pitchFamily="2" charset="-78"/>
                      </a:endParaRPr>
                    </a:p>
                    <a:p>
                      <a:pPr marL="0" marR="0" algn="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15070459"/>
                  </a:ext>
                </a:extLst>
              </a:tr>
            </a:tbl>
          </a:graphicData>
        </a:graphic>
      </p:graphicFrame>
      <p:grpSp>
        <p:nvGrpSpPr>
          <p:cNvPr id="10" name="Group 104">
            <a:extLst>
              <a:ext uri="{FF2B5EF4-FFF2-40B4-BE49-F238E27FC236}">
                <a16:creationId xmlns:a16="http://schemas.microsoft.com/office/drawing/2014/main" id="{A0F9025E-9A49-4B21-BFBC-7B3889FC74B4}"/>
              </a:ext>
            </a:extLst>
          </p:cNvPr>
          <p:cNvGrpSpPr>
            <a:grpSpLocks/>
          </p:cNvGrpSpPr>
          <p:nvPr/>
        </p:nvGrpSpPr>
        <p:grpSpPr bwMode="auto">
          <a:xfrm>
            <a:off x="4467225" y="2763768"/>
            <a:ext cx="2967038" cy="271462"/>
            <a:chOff x="3682" y="7501"/>
            <a:chExt cx="4673" cy="427"/>
          </a:xfrm>
        </p:grpSpPr>
        <p:sp>
          <p:nvSpPr>
            <p:cNvPr id="11" name="AutoShape 101">
              <a:extLst>
                <a:ext uri="{FF2B5EF4-FFF2-40B4-BE49-F238E27FC236}">
                  <a16:creationId xmlns:a16="http://schemas.microsoft.com/office/drawing/2014/main" id="{791BA751-B39C-4911-86BB-245C5FAECD93}"/>
                </a:ext>
              </a:extLst>
            </p:cNvPr>
            <p:cNvSpPr>
              <a:spLocks noChangeShapeType="1"/>
            </p:cNvSpPr>
            <p:nvPr/>
          </p:nvSpPr>
          <p:spPr bwMode="auto">
            <a:xfrm>
              <a:off x="6113" y="7501"/>
              <a:ext cx="2242" cy="394"/>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102">
              <a:extLst>
                <a:ext uri="{FF2B5EF4-FFF2-40B4-BE49-F238E27FC236}">
                  <a16:creationId xmlns:a16="http://schemas.microsoft.com/office/drawing/2014/main" id="{009D842E-1615-4BF3-9CF2-0B0E17F183BC}"/>
                </a:ext>
              </a:extLst>
            </p:cNvPr>
            <p:cNvSpPr>
              <a:spLocks noChangeShapeType="1"/>
            </p:cNvSpPr>
            <p:nvPr/>
          </p:nvSpPr>
          <p:spPr bwMode="auto">
            <a:xfrm flipH="1">
              <a:off x="3682" y="7501"/>
              <a:ext cx="2431" cy="42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55892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723481" y="173301"/>
            <a:ext cx="10808802" cy="6614690"/>
            <a:chOff x="617280" y="78051"/>
            <a:chExt cx="10972153" cy="661469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56910" y="78051"/>
              <a:ext cx="10032523" cy="6614690"/>
              <a:chOff x="1556910" y="78051"/>
              <a:chExt cx="10032523" cy="6614690"/>
            </a:xfrm>
          </p:grpSpPr>
          <p:sp>
            <p:nvSpPr>
              <p:cNvPr id="6" name="TextBox 5"/>
              <p:cNvSpPr txBox="1"/>
              <p:nvPr/>
            </p:nvSpPr>
            <p:spPr>
              <a:xfrm>
                <a:off x="1556910" y="1099453"/>
                <a:ext cx="8631100" cy="369332"/>
              </a:xfrm>
              <a:prstGeom prst="rect">
                <a:avLst/>
              </a:prstGeom>
              <a:noFill/>
            </p:spPr>
            <p:txBody>
              <a:bodyPr wrap="square" rtlCol="0">
                <a:spAutoFit/>
              </a:bodyPr>
              <a:lstStyle/>
              <a:p>
                <a:pPr algn="ctr"/>
                <a:endParaRPr lang="en-US" b="1" dirty="0">
                  <a:solidFill>
                    <a:srgbClr val="00B0F0"/>
                  </a:solidFill>
                  <a:latin typeface="Alexandria" pitchFamily="2" charset="-78"/>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7805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2" name="Rectangle 11"/>
          <p:cNvSpPr/>
          <p:nvPr/>
        </p:nvSpPr>
        <p:spPr>
          <a:xfrm>
            <a:off x="5287926" y="958334"/>
            <a:ext cx="184731" cy="369332"/>
          </a:xfrm>
          <a:prstGeom prst="rect">
            <a:avLst/>
          </a:prstGeom>
        </p:spPr>
        <p:txBody>
          <a:bodyPr wrap="none">
            <a:spAutoFit/>
          </a:bodyPr>
          <a:lstStyle/>
          <a:p>
            <a:endParaRPr lang="ar-EG" dirty="0">
              <a:solidFill>
                <a:srgbClr val="00B0F0"/>
              </a:solidFill>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CE2ACAD8-5E49-4B83-9AE9-4FC3CCD420DF}"/>
              </a:ext>
            </a:extLst>
          </p:cNvPr>
          <p:cNvGraphicFramePr>
            <a:graphicFrameLocks noGrp="1"/>
          </p:cNvGraphicFramePr>
          <p:nvPr>
            <p:extLst>
              <p:ext uri="{D42A27DB-BD31-4B8C-83A1-F6EECF244321}">
                <p14:modId xmlns:p14="http://schemas.microsoft.com/office/powerpoint/2010/main" val="2744089182"/>
              </p:ext>
            </p:extLst>
          </p:nvPr>
        </p:nvGraphicFramePr>
        <p:xfrm>
          <a:off x="2846332" y="2391328"/>
          <a:ext cx="6108700" cy="2384044"/>
        </p:xfrm>
        <a:graphic>
          <a:graphicData uri="http://schemas.openxmlformats.org/drawingml/2006/table">
            <a:tbl>
              <a:tblPr rtl="1" firstRow="1" firstCol="1" bandRow="1">
                <a:tableStyleId>{5C22544A-7EE6-4342-B048-85BDC9FD1C3A}</a:tableStyleId>
              </a:tblPr>
              <a:tblGrid>
                <a:gridCol w="3054350">
                  <a:extLst>
                    <a:ext uri="{9D8B030D-6E8A-4147-A177-3AD203B41FA5}">
                      <a16:colId xmlns:a16="http://schemas.microsoft.com/office/drawing/2014/main" val="602949247"/>
                    </a:ext>
                  </a:extLst>
                </a:gridCol>
                <a:gridCol w="3054350">
                  <a:extLst>
                    <a:ext uri="{9D8B030D-6E8A-4147-A177-3AD203B41FA5}">
                      <a16:colId xmlns:a16="http://schemas.microsoft.com/office/drawing/2014/main" val="1458092595"/>
                    </a:ext>
                  </a:extLst>
                </a:gridCol>
              </a:tblGrid>
              <a:tr h="0">
                <a:tc gridSpan="2">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التصنيف الثالث</a:t>
                      </a:r>
                      <a:endParaRPr lang="en-US"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hMerge="1">
                  <a:txBody>
                    <a:bodyPr/>
                    <a:lstStyle/>
                    <a:p>
                      <a:endParaRPr lang="en-US"/>
                    </a:p>
                  </a:txBody>
                  <a:tcPr/>
                </a:tc>
                <a:extLst>
                  <a:ext uri="{0D108BD9-81ED-4DB2-BD59-A6C34878D82A}">
                    <a16:rowId xmlns:a16="http://schemas.microsoft.com/office/drawing/2014/main" val="2128950484"/>
                  </a:ext>
                </a:extLst>
              </a:tr>
              <a:tr h="0">
                <a:tc>
                  <a:txBody>
                    <a:bodyPr/>
                    <a:lstStyle/>
                    <a:p>
                      <a:pPr marL="0" marR="546100" algn="ctr" rtl="1">
                        <a:lnSpc>
                          <a:spcPct val="115000"/>
                        </a:lnSpc>
                        <a:spcBef>
                          <a:spcPts val="0"/>
                        </a:spcBef>
                        <a:spcAft>
                          <a:spcPts val="0"/>
                        </a:spcAft>
                      </a:pPr>
                      <a:r>
                        <a:rPr lang="ar-EG" sz="1400" dirty="0">
                          <a:effectLst/>
                          <a:latin typeface="Alexandria" pitchFamily="2" charset="-78"/>
                          <a:cs typeface="Alexandria" pitchFamily="2" charset="-78"/>
                        </a:rPr>
                        <a:t>حوافز فردية</a:t>
                      </a:r>
                    </a:p>
                    <a:p>
                      <a:pPr marL="0" marR="546100" algn="ctr" rtl="1">
                        <a:lnSpc>
                          <a:spcPct val="115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486410" marR="0" algn="ctr" rtl="1">
                        <a:lnSpc>
                          <a:spcPct val="115000"/>
                        </a:lnSpc>
                        <a:spcBef>
                          <a:spcPts val="0"/>
                        </a:spcBef>
                        <a:spcAft>
                          <a:spcPts val="0"/>
                        </a:spcAft>
                      </a:pPr>
                      <a:r>
                        <a:rPr lang="ar-EG" sz="1400" dirty="0">
                          <a:effectLst/>
                          <a:latin typeface="Alexandria" pitchFamily="2" charset="-78"/>
                          <a:cs typeface="Alexandria" pitchFamily="2" charset="-78"/>
                        </a:rPr>
                        <a:t>حوافز جماعية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4281765454"/>
                  </a:ext>
                </a:extLst>
              </a:tr>
              <a:tr h="0">
                <a:tc>
                  <a:txBody>
                    <a:bodyPr/>
                    <a:lstStyle/>
                    <a:p>
                      <a:pPr marL="0" marR="0" algn="r" rtl="1">
                        <a:lnSpc>
                          <a:spcPct val="115000"/>
                        </a:lnSpc>
                        <a:spcBef>
                          <a:spcPts val="0"/>
                        </a:spcBef>
                        <a:spcAft>
                          <a:spcPts val="0"/>
                        </a:spcAft>
                      </a:pPr>
                      <a:r>
                        <a:rPr lang="ar-EG" sz="1400" dirty="0">
                          <a:effectLst/>
                          <a:latin typeface="Alexandria" pitchFamily="2" charset="-78"/>
                          <a:cs typeface="Alexandria" pitchFamily="2" charset="-78"/>
                        </a:rPr>
                        <a:t>             تصرف للعاملين فرادى</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EG" sz="1400" dirty="0">
                          <a:effectLst/>
                          <a:latin typeface="Alexandria" pitchFamily="2" charset="-78"/>
                          <a:cs typeface="Alexandria" pitchFamily="2" charset="-78"/>
                        </a:rPr>
                        <a:t>              تصرف للعاملين كجماعات</a:t>
                      </a:r>
                      <a:endParaRPr lang="en-US" sz="1400" dirty="0">
                        <a:effectLst/>
                        <a:latin typeface="Alexandria" pitchFamily="2" charset="-78"/>
                        <a:cs typeface="Alexandria" pitchFamily="2" charset="-78"/>
                      </a:endParaRPr>
                    </a:p>
                    <a:p>
                      <a:pPr marL="0" marR="0" algn="r"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1091666650"/>
                  </a:ext>
                </a:extLst>
              </a:tr>
              <a:tr h="0">
                <a:tc gridSpan="2">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 قد تكون معنوية أو مالية أو مادية "</a:t>
                      </a:r>
                      <a:endParaRPr lang="en-US"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قد تكون إيجابية أو سلبية</a:t>
                      </a:r>
                    </a:p>
                    <a:p>
                      <a:pPr marL="0" marR="0" algn="ctr" rtl="1">
                        <a:lnSpc>
                          <a:spcPct val="115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hMerge="1">
                  <a:txBody>
                    <a:bodyPr/>
                    <a:lstStyle/>
                    <a:p>
                      <a:endParaRPr lang="en-US"/>
                    </a:p>
                  </a:txBody>
                  <a:tcPr/>
                </a:tc>
                <a:extLst>
                  <a:ext uri="{0D108BD9-81ED-4DB2-BD59-A6C34878D82A}">
                    <a16:rowId xmlns:a16="http://schemas.microsoft.com/office/drawing/2014/main" val="3119567917"/>
                  </a:ext>
                </a:extLst>
              </a:tr>
            </a:tbl>
          </a:graphicData>
        </a:graphic>
      </p:graphicFrame>
      <p:grpSp>
        <p:nvGrpSpPr>
          <p:cNvPr id="13" name="Group 105">
            <a:extLst>
              <a:ext uri="{FF2B5EF4-FFF2-40B4-BE49-F238E27FC236}">
                <a16:creationId xmlns:a16="http://schemas.microsoft.com/office/drawing/2014/main" id="{32DBB912-7DF0-4C4B-8572-824E8A31F385}"/>
              </a:ext>
            </a:extLst>
          </p:cNvPr>
          <p:cNvGrpSpPr>
            <a:grpSpLocks/>
          </p:cNvGrpSpPr>
          <p:nvPr/>
        </p:nvGrpSpPr>
        <p:grpSpPr bwMode="auto">
          <a:xfrm>
            <a:off x="4409585" y="2610776"/>
            <a:ext cx="2967038" cy="271463"/>
            <a:chOff x="3682" y="7501"/>
            <a:chExt cx="4673" cy="427"/>
          </a:xfrm>
        </p:grpSpPr>
        <p:sp>
          <p:nvSpPr>
            <p:cNvPr id="14" name="AutoShape 106">
              <a:extLst>
                <a:ext uri="{FF2B5EF4-FFF2-40B4-BE49-F238E27FC236}">
                  <a16:creationId xmlns:a16="http://schemas.microsoft.com/office/drawing/2014/main" id="{59C64F8A-4826-4215-BED1-B33BF8984EC9}"/>
                </a:ext>
              </a:extLst>
            </p:cNvPr>
            <p:cNvSpPr>
              <a:spLocks noChangeShapeType="1"/>
            </p:cNvSpPr>
            <p:nvPr/>
          </p:nvSpPr>
          <p:spPr bwMode="auto">
            <a:xfrm>
              <a:off x="6113" y="7501"/>
              <a:ext cx="2242" cy="394"/>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AutoShape 107">
              <a:extLst>
                <a:ext uri="{FF2B5EF4-FFF2-40B4-BE49-F238E27FC236}">
                  <a16:creationId xmlns:a16="http://schemas.microsoft.com/office/drawing/2014/main" id="{B40C579E-35BC-477C-A70C-B68C8F4B18F4}"/>
                </a:ext>
              </a:extLst>
            </p:cNvPr>
            <p:cNvSpPr>
              <a:spLocks noChangeShapeType="1"/>
            </p:cNvSpPr>
            <p:nvPr/>
          </p:nvSpPr>
          <p:spPr bwMode="auto">
            <a:xfrm flipH="1">
              <a:off x="3682" y="7501"/>
              <a:ext cx="2431" cy="42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55892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82717"/>
              <a:ext cx="9015995" cy="6775458"/>
              <a:chOff x="2513150" y="-82717"/>
              <a:chExt cx="9015995" cy="677545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6" name="Rectangle 15"/>
          <p:cNvSpPr/>
          <p:nvPr/>
        </p:nvSpPr>
        <p:spPr>
          <a:xfrm>
            <a:off x="1218226" y="2153950"/>
            <a:ext cx="9715500" cy="3287567"/>
          </a:xfrm>
          <a:prstGeom prst="rect">
            <a:avLst/>
          </a:prstGeom>
        </p:spPr>
        <p:txBody>
          <a:bodyPr wrap="square">
            <a:spAutoFit/>
          </a:bodyPr>
          <a:lstStyle/>
          <a:p>
            <a:pPr algn="just" rtl="1">
              <a:lnSpc>
                <a:spcPct val="150000"/>
              </a:lnSpc>
            </a:pPr>
            <a:r>
              <a:rPr lang="ar-SA" sz="1400" dirty="0">
                <a:effectLst/>
                <a:latin typeface="Alexandria" pitchFamily="2" charset="-78"/>
                <a:ea typeface="Times New Roman" panose="02020603050405020304" pitchFamily="18" charset="0"/>
                <a:cs typeface="Alexandria" pitchFamily="2" charset="-78"/>
              </a:rPr>
              <a:t>يتضح أن هناك تداخل واضح بين الأنواع المختلفة للحوافز، فمثلاً اشباع الحوافز المالية ليس هو الحافز الوحيد للعمل فهناك أهمية كبيرة للحاجات الانسانية مثل حاجات التطور الذاتي والنمو الوظيفي وتحقيق الذات ، إلى جانب الحاجات الاجتماعية كالتفاعل الاجتماعي مع الآخرين .وهو ما أكدته جميع نظريات التحفيز بداية من </a:t>
            </a:r>
            <a:r>
              <a:rPr lang="ar-SA" sz="1400" b="1" dirty="0">
                <a:solidFill>
                  <a:srgbClr val="00B0F0"/>
                </a:solidFill>
                <a:effectLst/>
                <a:latin typeface="Alexandria" pitchFamily="2" charset="-78"/>
                <a:ea typeface="Times New Roman" panose="02020603050405020304" pitchFamily="18" charset="0"/>
                <a:cs typeface="Alexandria" pitchFamily="2" charset="-78"/>
              </a:rPr>
              <a:t>نظرية العلاقات الانسانية </a:t>
            </a:r>
            <a:r>
              <a:rPr lang="ar-SA" sz="1400" dirty="0">
                <a:effectLst/>
                <a:latin typeface="Alexandria" pitchFamily="2" charset="-78"/>
                <a:ea typeface="Times New Roman" panose="02020603050405020304" pitchFamily="18" charset="0"/>
                <a:cs typeface="Alexandria" pitchFamily="2" charset="-78"/>
              </a:rPr>
              <a:t>التي ظهرت في العشرينيات من القرن الماضى والتي نادت بضرورة مخاطبة الحاجات الانسانية للعاملين وعدم معاملتهم كآلات وأن ذلك يؤثر على مستوى وكفاءة الإنتاجية ومروراً ب</a:t>
            </a:r>
            <a:r>
              <a:rPr lang="ar-SA" sz="1400" b="1" dirty="0">
                <a:solidFill>
                  <a:srgbClr val="00B0F0"/>
                </a:solidFill>
                <a:effectLst/>
                <a:latin typeface="Alexandria" pitchFamily="2" charset="-78"/>
                <a:ea typeface="Times New Roman" panose="02020603050405020304" pitchFamily="18" charset="0"/>
                <a:cs typeface="Alexandria" pitchFamily="2" charset="-78"/>
              </a:rPr>
              <a:t>نظرية </a:t>
            </a:r>
            <a:r>
              <a:rPr lang="en-US" sz="1400" b="1" dirty="0">
                <a:solidFill>
                  <a:srgbClr val="00B0F0"/>
                </a:solidFill>
                <a:effectLst/>
                <a:latin typeface="Alexandria" pitchFamily="2" charset="-78"/>
                <a:ea typeface="Times New Roman" panose="02020603050405020304" pitchFamily="18" charset="0"/>
                <a:cs typeface="Alexandria" pitchFamily="2" charset="-78"/>
              </a:rPr>
              <a:t>Maslow</a:t>
            </a:r>
            <a:r>
              <a:rPr lang="ar-EG" sz="1400" b="1" dirty="0">
                <a:solidFill>
                  <a:srgbClr val="00B0F0"/>
                </a:solidFill>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التي أكدت التدرج الهرمي للحاجات وأن الحاجات الإنسانية والاجتماعية لا تتحقق أو تثار إلا بعد إشباع الحاجات الأساسية للفرد، وأكدت </a:t>
            </a:r>
            <a:r>
              <a:rPr lang="ar-EG" sz="1400" b="1" dirty="0">
                <a:solidFill>
                  <a:srgbClr val="00B0F0"/>
                </a:solidFill>
                <a:effectLst/>
                <a:latin typeface="Alexandria" pitchFamily="2" charset="-78"/>
                <a:ea typeface="Times New Roman" panose="02020603050405020304" pitchFamily="18" charset="0"/>
                <a:cs typeface="Alexandria" pitchFamily="2" charset="-78"/>
              </a:rPr>
              <a:t>نظرية </a:t>
            </a:r>
            <a:r>
              <a:rPr lang="en-US" sz="1400" b="1" dirty="0">
                <a:solidFill>
                  <a:srgbClr val="00B0F0"/>
                </a:solidFill>
                <a:effectLst/>
                <a:latin typeface="Alexandria" pitchFamily="2" charset="-78"/>
                <a:ea typeface="Times New Roman" panose="02020603050405020304" pitchFamily="18" charset="0"/>
                <a:cs typeface="Alexandria" pitchFamily="2" charset="-78"/>
              </a:rPr>
              <a:t>Alderfer</a:t>
            </a:r>
            <a:r>
              <a:rPr lang="ar-EG" sz="1400" b="1" dirty="0">
                <a:solidFill>
                  <a:srgbClr val="00B0F0"/>
                </a:solidFill>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على نفس تقسيم </a:t>
            </a:r>
            <a:r>
              <a:rPr lang="en-US" sz="1400" dirty="0">
                <a:effectLst/>
                <a:latin typeface="Alexandria" pitchFamily="2" charset="-78"/>
                <a:ea typeface="Times New Roman" panose="02020603050405020304" pitchFamily="18" charset="0"/>
                <a:cs typeface="Alexandria" pitchFamily="2" charset="-78"/>
              </a:rPr>
              <a:t>Maslow</a:t>
            </a:r>
            <a:r>
              <a:rPr lang="ar-EG" sz="1400" dirty="0">
                <a:effectLst/>
                <a:latin typeface="Alexandria" pitchFamily="2" charset="-78"/>
                <a:ea typeface="Times New Roman" panose="02020603050405020304" pitchFamily="18" charset="0"/>
                <a:cs typeface="Alexandria" pitchFamily="2" charset="-78"/>
              </a:rPr>
              <a:t> للحاجات ولكنها لم تشترط ضرورة التدرج في اشباع هذه الحاجات، فأي حاجة يمكن أن تنشط في أي وقت. ووصولاً إلى نظرية </a:t>
            </a:r>
            <a:r>
              <a:rPr lang="en-US" sz="1400" dirty="0">
                <a:effectLst/>
                <a:latin typeface="Alexandria" pitchFamily="2" charset="-78"/>
                <a:ea typeface="Times New Roman" panose="02020603050405020304" pitchFamily="18" charset="0"/>
                <a:cs typeface="Alexandria" pitchFamily="2" charset="-78"/>
              </a:rPr>
              <a:t>Herzberg</a:t>
            </a:r>
            <a:r>
              <a:rPr lang="ar-EG" sz="1400" dirty="0">
                <a:effectLst/>
                <a:latin typeface="Alexandria" pitchFamily="2" charset="-78"/>
                <a:ea typeface="Times New Roman" panose="02020603050405020304" pitchFamily="18" charset="0"/>
                <a:cs typeface="Alexandria" pitchFamily="2" charset="-78"/>
              </a:rPr>
              <a:t> التي أكدت أن غياب العلاقات الشخصية بين الزملاء والمشرفين والمرؤوسين يؤدي إلى عدم رضا العاملين وانخفاض الانتاجية، وكذا فإن إثراء حاجات التقدير والنمو الوظيفي والتطور الذاتي قد تخلق مستويات من الدافعية تفضي إلى مستوى جيد من الأداء.</a:t>
            </a:r>
            <a:r>
              <a:rPr lang="ar-EG" sz="1400" baseline="30000" dirty="0">
                <a:effectLst/>
                <a:latin typeface="Alexandria" pitchFamily="2" charset="-78"/>
                <a:ea typeface="Times New Roman" panose="02020603050405020304" pitchFamily="18" charset="0"/>
                <a:cs typeface="Alexandria" pitchFamily="2" charset="-78"/>
              </a:rPr>
              <a:t> </a:t>
            </a: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357310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29772" y="-118232"/>
            <a:ext cx="10812720" cy="6867636"/>
            <a:chOff x="617280" y="-32477"/>
            <a:chExt cx="10812720" cy="6867636"/>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2477"/>
              <a:ext cx="8847865" cy="6867636"/>
              <a:chOff x="2513150" y="-32477"/>
              <a:chExt cx="8847865" cy="6867636"/>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528050" y="643504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31850" y="480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4697966" y="894546"/>
            <a:ext cx="2315057" cy="615553"/>
          </a:xfrm>
          <a:prstGeom prst="rect">
            <a:avLst/>
          </a:prstGeom>
        </p:spPr>
        <p:txBody>
          <a:bodyPr wrap="none">
            <a:spAutoFit/>
          </a:bodyPr>
          <a:lstStyle/>
          <a:p>
            <a:pPr algn="ctr" rtl="1"/>
            <a:r>
              <a:rPr lang="ar-EG" sz="1600" b="1" dirty="0">
                <a:latin typeface="Alexandria" pitchFamily="2" charset="-78"/>
                <a:cs typeface="Alexandria" pitchFamily="2" charset="-78"/>
              </a:rPr>
              <a:t>اسلوب التحفيز الناجح </a:t>
            </a:r>
            <a:endParaRPr lang="en-US" sz="1600" dirty="0">
              <a:latin typeface="Alexandria" pitchFamily="2" charset="-78"/>
              <a:cs typeface="Alexandria" pitchFamily="2" charset="-78"/>
            </a:endParaRPr>
          </a:p>
          <a:p>
            <a:pPr algn="ctr" rtl="1"/>
            <a:endParaRPr lang="ar-EG" dirty="0">
              <a:latin typeface="Alexandria" pitchFamily="2" charset="-78"/>
              <a:cs typeface="Alexandria" pitchFamily="2" charset="-78"/>
            </a:endParaRPr>
          </a:p>
        </p:txBody>
      </p:sp>
      <p:sp>
        <p:nvSpPr>
          <p:cNvPr id="11" name="Rectangle 10"/>
          <p:cNvSpPr/>
          <p:nvPr/>
        </p:nvSpPr>
        <p:spPr>
          <a:xfrm>
            <a:off x="1197030" y="2676051"/>
            <a:ext cx="10057049" cy="2183418"/>
          </a:xfrm>
          <a:prstGeom prst="rect">
            <a:avLst/>
          </a:prstGeom>
        </p:spPr>
        <p:txBody>
          <a:bodyPr wrap="square">
            <a:spAutoFit/>
          </a:bodyPr>
          <a:lstStyle/>
          <a:p>
            <a:pPr marL="0" marR="0" algn="just" rtl="1">
              <a:lnSpc>
                <a:spcPct val="200000"/>
              </a:lnSpc>
              <a:spcBef>
                <a:spcPts val="0"/>
              </a:spcBef>
              <a:spcAft>
                <a:spcPts val="0"/>
              </a:spcAft>
            </a:pPr>
            <a:r>
              <a:rPr lang="ar-SA" sz="1400" dirty="0">
                <a:effectLst/>
                <a:latin typeface="Alexandria" pitchFamily="2" charset="-78"/>
                <a:ea typeface="Times New Roman" panose="02020603050405020304" pitchFamily="18" charset="0"/>
                <a:cs typeface="Alexandria" pitchFamily="2" charset="-78"/>
              </a:rPr>
              <a:t>و نستنتج من ذلك أن نظام التحفيز الناجح يتطلب تحقيق مزيج مناسب من مختلف أنواع الحوافز و هو ما تحققه القيادة التحويلية بأنماطها المختلفة و التى تستخدم الحوافز المالية و المادية و المعنوية بشكل سلبى أو ايجابى بما يتفق مع خصائص المرؤوسيين و الموقف التنظيمى ، بينما تركز القيادة التبادلية على الحوافز المادية فقط ، و تهمل الجوانب المعنوية . و هو ما يشير إلى أن القيادة التحويلية هى قيادة محفزة بطبيعتها و تحرص على استخدام نظام ناجح للتحفيز ، بينما تركز القيادة التبادلية على النتائج المادية أولاً و أخيراً.</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629"/>
            <a:ext cx="10992249" cy="6805602"/>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2" name="Rectangle 1"/>
          <p:cNvSpPr/>
          <p:nvPr/>
        </p:nvSpPr>
        <p:spPr>
          <a:xfrm>
            <a:off x="4833843" y="1080152"/>
            <a:ext cx="2212464" cy="338554"/>
          </a:xfrm>
          <a:prstGeom prst="rect">
            <a:avLst/>
          </a:prstGeom>
        </p:spPr>
        <p:txBody>
          <a:bodyPr wrap="none">
            <a:spAutoFit/>
          </a:bodyPr>
          <a:lstStyle/>
          <a:p>
            <a:pPr algn="just" rtl="1"/>
            <a:r>
              <a:rPr lang="ar-EG" sz="1600" b="1" dirty="0">
                <a:solidFill>
                  <a:srgbClr val="00B0F0"/>
                </a:solidFill>
                <a:latin typeface="Alexandria" pitchFamily="2" charset="-78"/>
                <a:cs typeface="Alexandria" pitchFamily="2" charset="-78"/>
              </a:rPr>
              <a:t>شروط التحفيز الناجح </a:t>
            </a:r>
            <a:endParaRPr lang="en-US" sz="1600" dirty="0">
              <a:solidFill>
                <a:srgbClr val="00B0F0"/>
              </a:solidFill>
              <a:latin typeface="Alexandria" pitchFamily="2" charset="-78"/>
              <a:cs typeface="Alexandria" pitchFamily="2" charset="-78"/>
            </a:endParaRPr>
          </a:p>
        </p:txBody>
      </p:sp>
      <p:sp>
        <p:nvSpPr>
          <p:cNvPr id="6" name="Rectangle 5"/>
          <p:cNvSpPr/>
          <p:nvPr/>
        </p:nvSpPr>
        <p:spPr>
          <a:xfrm>
            <a:off x="1730326" y="2202230"/>
            <a:ext cx="9275724" cy="4153188"/>
          </a:xfrm>
          <a:prstGeom prst="rect">
            <a:avLst/>
          </a:prstGeom>
        </p:spPr>
        <p:txBody>
          <a:bodyPr wrap="square">
            <a:spAutoFit/>
          </a:bodyPr>
          <a:lstStyle/>
          <a:p>
            <a:pPr marL="342900" marR="0" lvl="0" indent="-342900" algn="just" rtl="1">
              <a:lnSpc>
                <a:spcPct val="200000"/>
              </a:lnSpc>
              <a:spcBef>
                <a:spcPts val="0"/>
              </a:spcBef>
              <a:spcAft>
                <a:spcPts val="0"/>
              </a:spcAft>
              <a:buFont typeface="Symbol" panose="05050102010706020507" pitchFamily="18" charset="2"/>
              <a:buChar char=""/>
            </a:pPr>
            <a:r>
              <a:rPr lang="ar-SA" sz="1400" b="1" i="1" u="sng" dirty="0">
                <a:effectLst/>
                <a:latin typeface="Alexandria" pitchFamily="2" charset="-78"/>
                <a:ea typeface="Times New Roman" panose="02020603050405020304" pitchFamily="18" charset="0"/>
                <a:cs typeface="Alexandria" pitchFamily="2" charset="-78"/>
              </a:rPr>
              <a:t>و يتطلب نظام التحفيز الناجح أن تطبق القيادة نظاماً عاملاً وموضوعياً للحوافز ويتحقق ذلك من خلال فهم القيادة الجيد لما يلي</a:t>
            </a:r>
            <a:r>
              <a:rPr lang="ar-EG" sz="1400" b="1" i="1" u="sng" dirty="0">
                <a:effectLst/>
                <a:latin typeface="Alexandria" pitchFamily="2" charset="-78"/>
                <a:ea typeface="Times New Roman" panose="02020603050405020304" pitchFamily="18" charset="0"/>
                <a:cs typeface="Alexandria" pitchFamily="2" charset="-78"/>
              </a:rPr>
              <a:t> : </a:t>
            </a:r>
          </a:p>
          <a:p>
            <a:pPr marR="0" lvl="0" algn="just" rtl="1">
              <a:lnSpc>
                <a:spcPct val="200000"/>
              </a:lnSpc>
              <a:spcBef>
                <a:spcPts val="0"/>
              </a:spcBef>
              <a:spcAft>
                <a:spcPts val="0"/>
              </a:spcAft>
            </a:pPr>
            <a:r>
              <a:rPr lang="ar-EG" sz="400" b="1" i="1" u="sng"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20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شخصيات المرؤوسين واحتياجاتهم وقدراتهم وامكانياتهم وكذلك الفهم الجيد لأساليب التحفيز المختلفة واستغلال الوقت المناسب لاستخدامها.</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تحديد نظام حوافز واضح ومفهوم ويسهل حسابه من قبل العاملين.</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أن تحدد القيادة السلوك المتوقع اللازم للحصول على الحوافز بدقة.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مراعاة الفروق الفردية في الكفاءات المختلفة للأفراد والأقسام.</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مراعات ثقافة المنظمة عند اختيار نظام الحوافز.</a:t>
            </a:r>
            <a:r>
              <a:rPr lang="ar-EG" sz="1400"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200000"/>
              </a:lnSpc>
            </a:pPr>
            <a:r>
              <a:rPr lang="ar-EG" sz="1400" dirty="0">
                <a:latin typeface="Alexandria" pitchFamily="2" charset="-78"/>
                <a:cs typeface="Alexandria" pitchFamily="2" charset="-78"/>
              </a:rPr>
              <a:t>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629315" y="162207"/>
            <a:ext cx="10933112" cy="6644834"/>
            <a:chOff x="686465" y="47907"/>
            <a:chExt cx="10933112" cy="6644834"/>
          </a:xfrm>
        </p:grpSpPr>
        <p:sp>
          <p:nvSpPr>
            <p:cNvPr id="4" name="Rectangle: Rounded Corners 24"/>
            <p:cNvSpPr/>
            <p:nvPr/>
          </p:nvSpPr>
          <p:spPr>
            <a:xfrm>
              <a:off x="686465"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98250" y="47907"/>
              <a:ext cx="9721327" cy="6644834"/>
              <a:chOff x="1898250" y="47907"/>
              <a:chExt cx="9721327" cy="6644834"/>
            </a:xfrm>
          </p:grpSpPr>
          <p:sp>
            <p:nvSpPr>
              <p:cNvPr id="6" name="TextBox 5"/>
              <p:cNvSpPr txBox="1"/>
              <p:nvPr/>
            </p:nvSpPr>
            <p:spPr>
              <a:xfrm>
                <a:off x="1898250" y="1068944"/>
                <a:ext cx="8631100" cy="338554"/>
              </a:xfrm>
              <a:prstGeom prst="rect">
                <a:avLst/>
              </a:prstGeom>
              <a:noFill/>
            </p:spPr>
            <p:txBody>
              <a:bodyPr wrap="square" rtlCol="0">
                <a:spAutoFit/>
              </a:bodyPr>
              <a:lstStyle/>
              <a:p>
                <a:pPr algn="ctr"/>
                <a:r>
                  <a:rPr lang="ar-EG" sz="1600" b="1" dirty="0">
                    <a:latin typeface="Alexandria" charset="0"/>
                    <a:cs typeface="Alexandria" charset="0"/>
                  </a:rPr>
                  <a:t>تحديات  استخدام القيادة للحوافز</a:t>
                </a: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4790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831850" y="1929088"/>
            <a:ext cx="10407650" cy="3610732"/>
          </a:xfrm>
          <a:prstGeom prst="rect">
            <a:avLst/>
          </a:prstGeom>
        </p:spPr>
        <p:txBody>
          <a:bodyPr wrap="square">
            <a:spAutoFit/>
          </a:bodyPr>
          <a:lstStyle/>
          <a:p>
            <a:pPr marL="0" marR="0" algn="just" rtl="1">
              <a:lnSpc>
                <a:spcPct val="150000"/>
              </a:lnSpc>
              <a:spcBef>
                <a:spcPts val="0"/>
              </a:spcBef>
              <a:spcAft>
                <a:spcPts val="0"/>
              </a:spcAft>
            </a:pPr>
            <a:r>
              <a:rPr lang="ar-SA" sz="1400" dirty="0">
                <a:effectLst/>
                <a:latin typeface="Alexandria" pitchFamily="2" charset="-78"/>
                <a:ea typeface="Times New Roman" panose="02020603050405020304" pitchFamily="18" charset="0"/>
                <a:cs typeface="Alexandria" pitchFamily="2" charset="-78"/>
              </a:rPr>
              <a:t>وبالتالي فإنه يجب على القيادة في تحفيزها للأفراد لرفع الكفاية الانتاجية أن تبحث عن الحاجات الحقيقة التي لم تشبع، واختيار الحوافز المناسبة لها وكذلك تحليل المواقف المختلفة للعاملين وتقصي أسباب سلوكهم وتحديد الدوافع الصحيحة التي تدفعهم إلي سلوكيات معينة.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a:p>
            <a:pPr marL="0" marR="0" algn="just" rtl="1">
              <a:lnSpc>
                <a:spcPct val="150000"/>
              </a:lnSpc>
              <a:spcBef>
                <a:spcPts val="0"/>
              </a:spcBef>
              <a:spcAft>
                <a:spcPts val="0"/>
              </a:spcAft>
            </a:pPr>
            <a:r>
              <a:rPr lang="ar-SA" sz="1400" dirty="0">
                <a:effectLst/>
                <a:latin typeface="Alexandria" pitchFamily="2" charset="-78"/>
                <a:ea typeface="Times New Roman" panose="02020603050405020304" pitchFamily="18" charset="0"/>
                <a:cs typeface="Alexandria" pitchFamily="2" charset="-78"/>
              </a:rPr>
              <a:t>وتواجه </a:t>
            </a:r>
            <a:r>
              <a:rPr lang="ar-EG" sz="1400" dirty="0">
                <a:effectLst/>
                <a:latin typeface="Alexandria" pitchFamily="2" charset="-78"/>
                <a:ea typeface="Times New Roman" panose="02020603050405020304" pitchFamily="18" charset="0"/>
                <a:cs typeface="Alexandria" pitchFamily="2" charset="-78"/>
              </a:rPr>
              <a:t>القيادة أحياناً </a:t>
            </a:r>
            <a:r>
              <a:rPr lang="ar-SA" sz="1400" dirty="0">
                <a:effectLst/>
                <a:latin typeface="Alexandria" pitchFamily="2" charset="-78"/>
                <a:ea typeface="Times New Roman" panose="02020603050405020304" pitchFamily="18" charset="0"/>
                <a:cs typeface="Alexandria" pitchFamily="2" charset="-78"/>
              </a:rPr>
              <a:t>عدة تحديات تتطلب إعادة النظر في أساليب التحفيز والرقابة حتى تكون أكثر اتفاقاً ومناسبة لحاجات الأفراد، وهناك العديد من الأفكار والأساليب الإدارية التي ترتكز على مفهوم نظرية الحاجات مثل مفــــــــهومى تفويض الســــــــــلطات ، و الإدارة بالأهداف ،وبين مفهوم  اللامركزية الإدارية، والمشاركة في الإدارة ، الإدارة عن طريق الرقابة الذاتية ،و الاتجاه إلى التقليل من تنميط أداء الأعمال ورقابتها في الصناعة، والتضييق من التخصص الزائد لعدم تحقيق رضا العامل من عمله وديمقراطية الإشراف، وتوفير ظروف العمل الجيدة، إكساب العاملين خبرات جيدة وتوفير فرص التدريب لهم وهكذا لتصل الإدارة بإنتاجية القوى العاملة إلى أرقى مستوياتها.</a:t>
            </a:r>
            <a:r>
              <a:rPr lang="ar-SA" sz="1400" baseline="30000"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كما يجب التأكيد أنه لا تكون عملية التحفيز صحيحة إذا لم تكن متعددة الجوانب ويرتبط كل عنصر من عناصرها بالتواصل مع الأفراد وهذا هو الحال أيضاً مع عملية الإدارة التي لا تحقق الوظيفة المطلوبة منها دون التواصل مع الأفراد.</a:t>
            </a:r>
            <a:r>
              <a:rPr lang="ar-SA" sz="1400" baseline="300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52159"/>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31730" y="37859"/>
              <a:ext cx="10387847" cy="6654882"/>
              <a:chOff x="1231730" y="37859"/>
              <a:chExt cx="10387847" cy="6654882"/>
            </a:xfrm>
          </p:grpSpPr>
          <p:sp>
            <p:nvSpPr>
              <p:cNvPr id="6" name="TextBox 5"/>
              <p:cNvSpPr txBox="1"/>
              <p:nvPr/>
            </p:nvSpPr>
            <p:spPr>
              <a:xfrm>
                <a:off x="1231730" y="1035694"/>
                <a:ext cx="8631100" cy="615553"/>
              </a:xfrm>
              <a:prstGeom prst="rect">
                <a:avLst/>
              </a:prstGeom>
              <a:noFill/>
            </p:spPr>
            <p:txBody>
              <a:bodyPr wrap="square" rtlCol="0">
                <a:spAutoFit/>
              </a:bodyPr>
              <a:lstStyle/>
              <a:p>
                <a:pPr algn="ctr"/>
                <a:r>
                  <a:rPr lang="ar-EG" sz="1600" b="1" dirty="0">
                    <a:effectLst/>
                    <a:latin typeface="Alexandria" pitchFamily="2" charset="-78"/>
                    <a:ea typeface="Times New Roman" panose="02020603050405020304" pitchFamily="18" charset="0"/>
                    <a:cs typeface="Alexandria" pitchFamily="2" charset="-78"/>
                  </a:rPr>
                  <a:t>تأثير ثقافة القيادة على تمكين العاملين </a:t>
                </a:r>
                <a:endParaRPr lang="en-US" sz="1600" dirty="0">
                  <a:effectLst/>
                  <a:latin typeface="Alexandria" pitchFamily="2" charset="-78"/>
                  <a:ea typeface="Times New Roman" panose="02020603050405020304" pitchFamily="18" charset="0"/>
                  <a:cs typeface="Alexandria" pitchFamily="2" charset="-78"/>
                </a:endParaRPr>
              </a:p>
              <a:p>
                <a:pPr algn="ctr"/>
                <a:endParaRPr lang="en-US" b="1" dirty="0">
                  <a:latin typeface="Alexandria" charset="0"/>
                  <a:cs typeface="Alexandria" charset="0"/>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1" name="Rectangle 10"/>
          <p:cNvSpPr/>
          <p:nvPr/>
        </p:nvSpPr>
        <p:spPr>
          <a:xfrm>
            <a:off x="1364566" y="2170525"/>
            <a:ext cx="9923494" cy="3045193"/>
          </a:xfrm>
          <a:prstGeom prst="rect">
            <a:avLst/>
          </a:prstGeom>
        </p:spPr>
        <p:txBody>
          <a:bodyPr wrap="square">
            <a:spAutoFit/>
          </a:bodyPr>
          <a:lstStyle/>
          <a:p>
            <a:pPr marL="0" marR="0" algn="just" rtl="1">
              <a:lnSpc>
                <a:spcPct val="200000"/>
              </a:lnSpc>
              <a:spcBef>
                <a:spcPts val="0"/>
              </a:spcBef>
              <a:spcAft>
                <a:spcPts val="0"/>
              </a:spcAft>
            </a:pPr>
            <a:r>
              <a:rPr lang="ar-SA" sz="1400" dirty="0">
                <a:effectLst/>
                <a:latin typeface="Alexandria" pitchFamily="2" charset="-78"/>
                <a:ea typeface="Times New Roman" panose="02020603050405020304" pitchFamily="18" charset="0"/>
                <a:cs typeface="Alexandria" pitchFamily="2" charset="-78"/>
              </a:rPr>
              <a:t>أدى التقدم العالمي فى مجال تكنولوجيا المعلومات والاتصالات فى خلق بيئة تنظيمية جديدة تتلاشى فيها سيطرة علاقات التنظيم القائمة على تسلسل الأوامر ، و أصبحت إدارة المنظمات تعمل على منح العاملين الحرية الكافية في اختيار أساليب أداء عملهم، وإعطائهم السلطة اللازمة لتطبيق كامل قدراتهم في مجال العمل، وصولاً إلى تحقيق الأهداف المنشودة للمنظمة ،وهو ما يعرف بتمكين العاملين الذى ينظر إليه البعض على </a:t>
            </a:r>
            <a:r>
              <a:rPr lang="ar-SA" sz="1400" b="1" dirty="0">
                <a:effectLst/>
                <a:latin typeface="Alexandria" pitchFamily="2" charset="-78"/>
                <a:ea typeface="Times New Roman" panose="02020603050405020304" pitchFamily="18" charset="0"/>
                <a:cs typeface="Alexandria" pitchFamily="2" charset="-78"/>
              </a:rPr>
              <a:t>أنه وسيلة من وسائل الإدارة وهناك من اعتبره ممارسة لثقافة تشجع العاملين على تحمل المسئولية الشخصية في اتخاذ القرارات إلى المستويات الدنيا كلما أمكن ذلك </a:t>
            </a:r>
            <a:r>
              <a:rPr lang="ar-SA" sz="1400" i="1" u="sng" baseline="30000"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 حيث يعرف بأنه " </a:t>
            </a:r>
            <a:r>
              <a:rPr lang="ar-SA" sz="1400" dirty="0">
                <a:solidFill>
                  <a:srgbClr val="00B0F0"/>
                </a:solidFill>
                <a:effectLst/>
                <a:latin typeface="Alexandria" pitchFamily="2" charset="-78"/>
                <a:ea typeface="Times New Roman" panose="02020603050405020304" pitchFamily="18" charset="0"/>
                <a:cs typeface="Alexandria" pitchFamily="2" charset="-78"/>
              </a:rPr>
              <a:t>المشاركة الفعلية من جانب العاملين في إدارة منظماتهم باتخاذ القرارات وحل المشكلات والتفكير الإبداعي والتصرف في المواقف وتحمل المسئولية والرقابة على النتائج</a:t>
            </a:r>
            <a:r>
              <a:rPr lang="ar-EG" sz="1400" dirty="0">
                <a:solidFill>
                  <a:srgbClr val="00B0F0"/>
                </a:solidFill>
                <a:effectLst/>
                <a:latin typeface="Alexandria" pitchFamily="2" charset="-78"/>
                <a:ea typeface="Times New Roman" panose="02020603050405020304" pitchFamily="18" charset="0"/>
                <a:cs typeface="Alexandria" pitchFamily="2" charset="-78"/>
              </a:rPr>
              <a:t> "</a:t>
            </a:r>
            <a:endParaRPr lang="en-US" sz="1400" dirty="0">
              <a:solidFill>
                <a:srgbClr val="00B0F0"/>
              </a:solidFill>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8753"/>
            <a:ext cx="11042489" cy="6845794"/>
            <a:chOff x="617280" y="-153053"/>
            <a:chExt cx="11042489" cy="684579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b="1" dirty="0">
                  <a:solidFill>
                    <a:schemeClr val="tx1"/>
                  </a:solidFill>
                  <a:effectLst/>
                  <a:latin typeface="Alexandria" pitchFamily="2" charset="-78"/>
                  <a:ea typeface="Times New Roman" panose="02020603050405020304" pitchFamily="18" charset="0"/>
                  <a:cs typeface="Alexandria" pitchFamily="2" charset="-78"/>
                </a:rPr>
                <a:t>و هنا يجب أن نفرق بين مفهومين هما التمكين ، و تفويض السلطة </a:t>
              </a:r>
              <a:r>
                <a:rPr lang="en-US" sz="1400" b="1" dirty="0">
                  <a:solidFill>
                    <a:schemeClr val="tx1"/>
                  </a:solidFill>
                  <a:effectLst/>
                  <a:latin typeface="Alexandria" pitchFamily="2" charset="-78"/>
                  <a:ea typeface="Times New Roman" panose="02020603050405020304" pitchFamily="18" charset="0"/>
                  <a:cs typeface="Alexandria" pitchFamily="2" charset="-78"/>
                </a:rPr>
                <a:t>Delegation of Authority</a:t>
              </a:r>
              <a:r>
                <a:rPr lang="ar-EG" sz="1400" dirty="0">
                  <a:solidFill>
                    <a:schemeClr val="tx1"/>
                  </a:solidFill>
                  <a:effectLst/>
                  <a:latin typeface="Alexandria" pitchFamily="2" charset="-78"/>
                  <a:ea typeface="Times New Roman" panose="02020603050405020304" pitchFamily="18" charset="0"/>
                  <a:cs typeface="Alexandria" pitchFamily="2" charset="-78"/>
                </a:rPr>
                <a:t> لأن تفويض السلطة هو تحويل جزء من الصلاحيات إلى الآخرين فى عملية التنفيذ، فهو عملية مؤقتة تنتهي بإنتهاء المهمة،وهو لا يلغي مسئولية المفوض عن النتيجة النهائية لهذا التفويض،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EG" sz="1400" dirty="0">
                  <a:solidFill>
                    <a:schemeClr val="tx1"/>
                  </a:solidFill>
                  <a:effectLst/>
                  <a:latin typeface="Alexandria" pitchFamily="2" charset="-78"/>
                  <a:ea typeface="Times New Roman" panose="02020603050405020304" pitchFamily="18" charset="0"/>
                  <a:cs typeface="Alexandria" pitchFamily="2" charset="-78"/>
                </a:rPr>
                <a:t>أما التمكين فيعتبره البعض ممارسة ثقافة دائمة تشجع الأفراد على تحمل المسئولية الشخصية لتطوير الأداء من خلال تفويض السلطة لأسفل ولكن تصبح المسئولية النهائية هي مسئولية الأفراد الذين تم تمكينهم.</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355825" y="-153053"/>
              <a:ext cx="9303944" cy="6845794"/>
              <a:chOff x="2355825" y="-153053"/>
              <a:chExt cx="9303944" cy="6845794"/>
            </a:xfrm>
          </p:grpSpPr>
          <p:sp>
            <p:nvSpPr>
              <p:cNvPr id="6" name="TextBox 5"/>
              <p:cNvSpPr txBox="1"/>
              <p:nvPr/>
            </p:nvSpPr>
            <p:spPr>
              <a:xfrm>
                <a:off x="2355825" y="948729"/>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1600" b="1" dirty="0">
              <a:solidFill>
                <a:schemeClr val="bg1"/>
              </a:solidFill>
              <a:ea typeface="Roboto Light" panose="02000000000000000000" pitchFamily="2" charset="0"/>
            </a:endParaRPr>
          </a:p>
          <a:p>
            <a:pPr algn="ctr"/>
            <a:r>
              <a:rPr lang="ar-EG" sz="1600" b="1" dirty="0">
                <a:solidFill>
                  <a:schemeClr val="bg1"/>
                </a:solidFill>
                <a:ea typeface="Roboto Light" panose="02000000000000000000" pitchFamily="2" charset="0"/>
              </a:rPr>
              <a:t>الفصل</a:t>
            </a:r>
          </a:p>
          <a:p>
            <a:pPr algn="ctr"/>
            <a:r>
              <a:rPr lang="ar-EG" sz="4000" b="1" dirty="0">
                <a:solidFill>
                  <a:schemeClr val="bg1"/>
                </a:solidFill>
                <a:ea typeface="Roboto Light" panose="02000000000000000000" pitchFamily="2" charset="0"/>
              </a:rPr>
              <a:t>3</a:t>
            </a:r>
          </a:p>
          <a:p>
            <a:pPr algn="ctr"/>
            <a:endParaRPr lang="en-US" sz="16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578325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97489" y="-112861"/>
              <a:ext cx="9931656" cy="6805602"/>
              <a:chOff x="1597489" y="-112861"/>
              <a:chExt cx="9931656" cy="6805602"/>
            </a:xfrm>
          </p:grpSpPr>
          <p:sp>
            <p:nvSpPr>
              <p:cNvPr id="6" name="TextBox 5"/>
              <p:cNvSpPr txBox="1"/>
              <p:nvPr/>
            </p:nvSpPr>
            <p:spPr>
              <a:xfrm>
                <a:off x="1597489" y="1019069"/>
                <a:ext cx="8631100" cy="338554"/>
              </a:xfrm>
              <a:prstGeom prst="rect">
                <a:avLst/>
              </a:prstGeom>
              <a:noFill/>
            </p:spPr>
            <p:txBody>
              <a:bodyPr wrap="square" rtlCol="0">
                <a:spAutoFit/>
              </a:bodyPr>
              <a:lstStyle/>
              <a:p>
                <a:pPr algn="ctr"/>
                <a:r>
                  <a:rPr lang="ar-EG" sz="1600" b="1" dirty="0">
                    <a:effectLst/>
                    <a:latin typeface="Alexandria" pitchFamily="2" charset="-78"/>
                    <a:ea typeface="Times New Roman" panose="02020603050405020304" pitchFamily="18" charset="0"/>
                    <a:cs typeface="Alexandria" pitchFamily="2" charset="-78"/>
                  </a:rPr>
                  <a:t>الأبعاد الأساسية لدور القيادة فى تمكين العاملين </a:t>
                </a: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294228" y="2929594"/>
            <a:ext cx="9953640" cy="1752531"/>
          </a:xfrm>
          <a:prstGeom prst="rect">
            <a:avLst/>
          </a:prstGeom>
        </p:spPr>
        <p:txBody>
          <a:bodyPr wrap="square">
            <a:spAutoFit/>
          </a:bodyPr>
          <a:lstStyle/>
          <a:p>
            <a:pPr marL="342900" marR="0" lvl="0" indent="-342900" algn="just" rtl="1">
              <a:lnSpc>
                <a:spcPct val="20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حرية الاختيار  </a:t>
            </a:r>
            <a:r>
              <a:rPr lang="en-US" sz="1400" b="1" dirty="0">
                <a:effectLst/>
                <a:latin typeface="Alexandria" pitchFamily="2" charset="-78"/>
                <a:ea typeface="Times New Roman" panose="02020603050405020304" pitchFamily="18" charset="0"/>
                <a:cs typeface="Alexandria" pitchFamily="2" charset="-78"/>
              </a:rPr>
              <a:t>Choice</a:t>
            </a:r>
            <a:r>
              <a:rPr lang="en-US" sz="1400"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 الحرية التي يتمتع بها الفرد في اختيار طرق تنفيذ مهام علمه.</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القدرة </a:t>
            </a:r>
            <a:r>
              <a:rPr lang="en-US" sz="1400" b="1" dirty="0">
                <a:effectLst/>
                <a:latin typeface="Alexandria" pitchFamily="2" charset="-78"/>
                <a:ea typeface="Times New Roman" panose="02020603050405020304" pitchFamily="18" charset="0"/>
                <a:cs typeface="Alexandria" pitchFamily="2" charset="-78"/>
              </a:rPr>
              <a:t>Competence</a:t>
            </a:r>
            <a:r>
              <a:rPr lang="ar-EG" sz="1400" dirty="0">
                <a:effectLst/>
                <a:latin typeface="Alexandria" pitchFamily="2" charset="-78"/>
                <a:ea typeface="Times New Roman" panose="02020603050405020304" pitchFamily="18" charset="0"/>
                <a:cs typeface="Alexandria" pitchFamily="2" charset="-78"/>
              </a:rPr>
              <a:t>  إدارك الفرد أن لديه القدرة لإنجاز مهام عمله بنجاح استناداً إلى خبراته ومهاراته و معرفته.</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en-US" sz="1400" dirty="0">
                <a:effectLst/>
                <a:latin typeface="Alexandria" pitchFamily="2" charset="-78"/>
                <a:ea typeface="Times New Roman" panose="02020603050405020304" pitchFamily="18" charset="0"/>
                <a:cs typeface="Alexandria" pitchFamily="2" charset="-78"/>
              </a:rPr>
              <a:t> </a:t>
            </a:r>
            <a:r>
              <a:rPr lang="ar-EG" sz="1400" b="1" dirty="0">
                <a:effectLst/>
                <a:latin typeface="Alexandria" pitchFamily="2" charset="-78"/>
                <a:ea typeface="Times New Roman" panose="02020603050405020304" pitchFamily="18" charset="0"/>
                <a:cs typeface="Alexandria" pitchFamily="2" charset="-78"/>
              </a:rPr>
              <a:t>قيم العمل</a:t>
            </a:r>
            <a:r>
              <a:rPr lang="en-US" sz="1400" b="1" dirty="0">
                <a:effectLst/>
                <a:latin typeface="Alexandria" pitchFamily="2" charset="-78"/>
                <a:ea typeface="Times New Roman" panose="02020603050405020304" pitchFamily="18" charset="0"/>
                <a:cs typeface="Alexandria" pitchFamily="2" charset="-78"/>
              </a:rPr>
              <a:t>Meaning</a:t>
            </a:r>
            <a:r>
              <a:rPr lang="en-US" sz="1400"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إدارك الفرد أن المهام التي يؤديها ذات معنى وقيمة بالنسبة له وللآخرين وللمنظمة.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 التأثير </a:t>
            </a:r>
            <a:r>
              <a:rPr lang="en-US" sz="1400" b="1" dirty="0">
                <a:effectLst/>
                <a:latin typeface="Alexandria" pitchFamily="2" charset="-78"/>
                <a:ea typeface="Times New Roman" panose="02020603050405020304" pitchFamily="18" charset="0"/>
                <a:cs typeface="Alexandria" pitchFamily="2" charset="-78"/>
              </a:rPr>
              <a:t>Impact</a:t>
            </a:r>
            <a:r>
              <a:rPr lang="ar-EG" sz="1400" dirty="0">
                <a:effectLst/>
                <a:latin typeface="Alexandria" pitchFamily="2" charset="-78"/>
                <a:ea typeface="Times New Roman" panose="02020603050405020304" pitchFamily="18" charset="0"/>
                <a:cs typeface="Alexandria" pitchFamily="2" charset="-78"/>
              </a:rPr>
              <a:t> اعتقاد الفرد أن له تأثير على القرارات والسياسات التي تتخذها المنظمة خاصة تلك المتعلقة بعمله.</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1515650" y="-112861"/>
              <a:ext cx="10154167" cy="6755362"/>
              <a:chOff x="1515650" y="-112861"/>
              <a:chExt cx="10154167" cy="6755362"/>
            </a:xfrm>
          </p:grpSpPr>
          <p:sp>
            <p:nvSpPr>
              <p:cNvPr id="6" name="TextBox 5"/>
              <p:cNvSpPr txBox="1"/>
              <p:nvPr/>
            </p:nvSpPr>
            <p:spPr>
              <a:xfrm>
                <a:off x="15156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pic>
        <p:nvPicPr>
          <p:cNvPr id="61" name="Picture 60">
            <a:extLst>
              <a:ext uri="{FF2B5EF4-FFF2-40B4-BE49-F238E27FC236}">
                <a16:creationId xmlns:a16="http://schemas.microsoft.com/office/drawing/2014/main" id="{B6451189-46A3-44C6-A113-B52D0EA3C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5909" y="2764229"/>
            <a:ext cx="6797634" cy="1976455"/>
          </a:xfrm>
          <a:prstGeom prst="rect">
            <a:avLst/>
          </a:prstGeom>
        </p:spPr>
      </p:pic>
      <p:sp>
        <p:nvSpPr>
          <p:cNvPr id="63" name="TextBox 62">
            <a:extLst>
              <a:ext uri="{FF2B5EF4-FFF2-40B4-BE49-F238E27FC236}">
                <a16:creationId xmlns:a16="http://schemas.microsoft.com/office/drawing/2014/main" id="{E72DBEB1-B99A-4219-B5D9-DE6A471B6674}"/>
              </a:ext>
            </a:extLst>
          </p:cNvPr>
          <p:cNvSpPr txBox="1"/>
          <p:nvPr/>
        </p:nvSpPr>
        <p:spPr>
          <a:xfrm>
            <a:off x="2938781" y="1270631"/>
            <a:ext cx="6119446" cy="355354"/>
          </a:xfrm>
          <a:prstGeom prst="rect">
            <a:avLst/>
          </a:prstGeom>
          <a:noFill/>
        </p:spPr>
        <p:txBody>
          <a:bodyPr wrap="square">
            <a:spAutoFit/>
          </a:bodyPr>
          <a:lstStyle/>
          <a:p>
            <a:pPr marL="0" marR="0" indent="457200" algn="ctr" rtl="1">
              <a:lnSpc>
                <a:spcPct val="115000"/>
              </a:lnSpc>
              <a:spcBef>
                <a:spcPts val="0"/>
              </a:spcBef>
              <a:spcAft>
                <a:spcPts val="0"/>
              </a:spcAft>
            </a:pPr>
            <a:r>
              <a:rPr lang="ar-EG" sz="1600" b="1" dirty="0">
                <a:effectLst/>
                <a:latin typeface="Alexandria" pitchFamily="2" charset="-78"/>
                <a:ea typeface="Times New Roman" panose="02020603050405020304" pitchFamily="18" charset="0"/>
                <a:cs typeface="Alexandria" pitchFamily="2" charset="-78"/>
              </a:rPr>
              <a:t>الأبعاد الإدراكية لدور القيادة فى تمكين العاملين</a:t>
            </a:r>
            <a:endParaRPr lang="en-US" sz="16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1972600" y="128291"/>
              <a:ext cx="9556545" cy="6564450"/>
              <a:chOff x="1972600" y="128291"/>
              <a:chExt cx="9556545" cy="6564450"/>
            </a:xfrm>
          </p:grpSpPr>
          <p:sp>
            <p:nvSpPr>
              <p:cNvPr id="6" name="TextBox 5"/>
              <p:cNvSpPr txBox="1"/>
              <p:nvPr/>
            </p:nvSpPr>
            <p:spPr>
              <a:xfrm>
                <a:off x="1972600" y="104446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التمكين وصناعة القرار</a:t>
                </a: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71600" y="2453045"/>
            <a:ext cx="9794542" cy="1752531"/>
          </a:xfrm>
          <a:prstGeom prst="rect">
            <a:avLst/>
          </a:prstGeom>
        </p:spPr>
        <p:txBody>
          <a:bodyPr wrap="square">
            <a:spAutoFit/>
          </a:bodyPr>
          <a:lstStyle/>
          <a:p>
            <a:pPr marL="171450" marR="0" algn="justLow"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 نستنتج من أبعاد عملية التمكين أن عملية صناعة القرار ليست سوى أحد العمليات الفرعية لعملية التمكين ، فهذه العملية تشمل ثلاثة أبعاد أخرى ، كما نستنتج أن القيادة التحويلية تحرص على تعميق أو تنمية هذه الأبعاد الأربعة معاً لدى مرؤوسيها ، بينما تهملها القيادة التبادلية تماماً و التى إما أن تنفرد بصناعة القرار ، أو تتخلى عنه تماماً بشكل غير مسئول ( النمط الفوضوى).</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2130637" cy="6673077"/>
            <a:chOff x="617280" y="-72669"/>
            <a:chExt cx="12130637" cy="6673077"/>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4116817" y="-72669"/>
              <a:ext cx="8631100" cy="6673077"/>
              <a:chOff x="4116817" y="-72669"/>
              <a:chExt cx="8631100" cy="6673077"/>
            </a:xfrm>
          </p:grpSpPr>
          <p:sp>
            <p:nvSpPr>
              <p:cNvPr id="6" name="TextBox 5"/>
              <p:cNvSpPr txBox="1"/>
              <p:nvPr/>
            </p:nvSpPr>
            <p:spPr>
              <a:xfrm>
                <a:off x="4116817" y="1102194"/>
                <a:ext cx="8631100" cy="338554"/>
              </a:xfrm>
              <a:prstGeom prst="rect">
                <a:avLst/>
              </a:prstGeom>
              <a:noFill/>
            </p:spPr>
            <p:txBody>
              <a:bodyPr wrap="square" rtlCol="0">
                <a:spAutoFit/>
              </a:bodyPr>
              <a:lstStyle/>
              <a:p>
                <a:r>
                  <a:rPr lang="ar-EG" sz="1600" b="1" dirty="0">
                    <a:latin typeface="Alexandria" pitchFamily="2" charset="-78"/>
                    <a:cs typeface="Alexandria" pitchFamily="2" charset="-78"/>
                  </a:rPr>
                  <a:t>شروط تمكين العاملين </a:t>
                </a:r>
                <a:endParaRPr lang="en-US" sz="1600" b="1" dirty="0">
                  <a:latin typeface="Alexandria" pitchFamily="2" charset="-78"/>
                  <a:cs typeface="Alexandria" pitchFamily="2" charset="-78"/>
                </a:endParaRPr>
              </a:p>
            </p:txBody>
          </p:sp>
          <p:sp>
            <p:nvSpPr>
              <p:cNvPr id="7" name="TextBox 6"/>
              <p:cNvSpPr txBox="1"/>
              <p:nvPr/>
            </p:nvSpPr>
            <p:spPr>
              <a:xfrm>
                <a:off x="8822513" y="6292631"/>
                <a:ext cx="2616200" cy="307777"/>
              </a:xfrm>
              <a:prstGeom prst="rect">
                <a:avLst/>
              </a:prstGeom>
              <a:noFill/>
            </p:spPr>
            <p:txBody>
              <a:bodyPr wrap="square" rtlCol="0">
                <a:spAutoFit/>
              </a:bodyPr>
              <a:lstStyle/>
              <a:p>
                <a:pPr algn="ctr"/>
                <a:r>
                  <a:rPr lang="en-US" sz="1400" b="1" dirty="0">
                    <a:latin typeface="Alexandria" pitchFamily="2" charset="-78"/>
                    <a:cs typeface="Alexandria" pitchFamily="2" charset="-78"/>
                  </a:rPr>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2" name="TextBox 11">
            <a:extLst>
              <a:ext uri="{FF2B5EF4-FFF2-40B4-BE49-F238E27FC236}">
                <a16:creationId xmlns:a16="http://schemas.microsoft.com/office/drawing/2014/main" id="{F5366F09-F92D-4388-BE21-5F308A8B6F6A}"/>
              </a:ext>
            </a:extLst>
          </p:cNvPr>
          <p:cNvSpPr txBox="1"/>
          <p:nvPr/>
        </p:nvSpPr>
        <p:spPr>
          <a:xfrm>
            <a:off x="792425" y="2365701"/>
            <a:ext cx="10541000" cy="2798971"/>
          </a:xfrm>
          <a:prstGeom prst="rect">
            <a:avLst/>
          </a:prstGeom>
          <a:noFill/>
        </p:spPr>
        <p:txBody>
          <a:bodyPr wrap="square">
            <a:spAutoFit/>
          </a:bodyPr>
          <a:lstStyle/>
          <a:p>
            <a:pPr marL="571500" marR="0" indent="-342900" algn="just" rtl="1">
              <a:lnSpc>
                <a:spcPct val="20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الاتفاق على مبدأ المكسب المتبادل للطرفين	</a:t>
            </a:r>
            <a:r>
              <a:rPr lang="en-US" sz="1400" b="1" dirty="0">
                <a:effectLst/>
                <a:latin typeface="Alexandria" pitchFamily="2" charset="-78"/>
                <a:ea typeface="Times New Roman" panose="02020603050405020304" pitchFamily="18" charset="0"/>
                <a:cs typeface="Alexandria" pitchFamily="2" charset="-78"/>
              </a:rPr>
              <a:t>Win – win agreement</a:t>
            </a:r>
            <a:r>
              <a:rPr lang="ar-EG" sz="1400" b="1" dirty="0">
                <a:latin typeface="Alexandria" pitchFamily="2" charset="-78"/>
                <a:ea typeface="Times New Roman" panose="02020603050405020304" pitchFamily="18" charset="0"/>
                <a:cs typeface="Alexandria" pitchFamily="2" charset="-78"/>
              </a:rPr>
              <a:t> : </a:t>
            </a:r>
            <a:r>
              <a:rPr lang="ar-EG" sz="1400" dirty="0">
                <a:effectLst/>
                <a:latin typeface="Alexandria" pitchFamily="2" charset="-78"/>
                <a:ea typeface="Times New Roman" panose="02020603050405020304" pitchFamily="18" charset="0"/>
                <a:cs typeface="Alexandria" pitchFamily="2" charset="-78"/>
              </a:rPr>
              <a:t>أي الاتفاق على أهداف واهتمامات مشتركة بين الإدارة والعاملين وأن المصلحة واحدة ولا يتحقق ذلك بدون بناء وتنمية الثقة المتبادلة بين الطرفين ، وتبنى الثقة من خلال : التجاوز عن الأخطاء ، توفير التغذية العكسية ، تزويد العاملين بالمعلومات اللازمة ...... إلخ.</a:t>
            </a:r>
            <a:endParaRPr lang="ar-EG" sz="1400" dirty="0">
              <a:latin typeface="Alexandria" pitchFamily="2" charset="-78"/>
              <a:ea typeface="Times New Roman" panose="02020603050405020304" pitchFamily="18" charset="0"/>
              <a:cs typeface="Alexandria" pitchFamily="2" charset="-78"/>
            </a:endParaRPr>
          </a:p>
          <a:p>
            <a:pPr marL="228600" marR="0" algn="just" rtl="1">
              <a:lnSpc>
                <a:spcPct val="200000"/>
              </a:lnSpc>
              <a:spcBef>
                <a:spcPts val="0"/>
              </a:spcBef>
              <a:spcAft>
                <a:spcPts val="0"/>
              </a:spcAft>
            </a:pPr>
            <a:endParaRPr lang="ar-EG" sz="600" b="1" dirty="0">
              <a:effectLst/>
              <a:latin typeface="Alexandria" pitchFamily="2" charset="-78"/>
              <a:ea typeface="Times New Roman" panose="02020603050405020304" pitchFamily="18" charset="0"/>
              <a:cs typeface="Alexandria" pitchFamily="2" charset="-78"/>
            </a:endParaRPr>
          </a:p>
          <a:p>
            <a:pPr marL="228600" marR="0" algn="just" rtl="1">
              <a:lnSpc>
                <a:spcPct val="20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2. الرقابة الذاتية</a:t>
            </a:r>
            <a:r>
              <a:rPr lang="en-US" sz="1400" b="1" dirty="0">
                <a:effectLst/>
                <a:latin typeface="Alexandria" pitchFamily="2" charset="-78"/>
                <a:ea typeface="Times New Roman" panose="02020603050405020304" pitchFamily="18" charset="0"/>
                <a:cs typeface="Alexandria" pitchFamily="2" charset="-78"/>
              </a:rPr>
              <a:t>Self – supervision </a:t>
            </a:r>
            <a:r>
              <a:rPr lang="ar-EG" sz="1400" b="1" dirty="0">
                <a:effectLst/>
                <a:latin typeface="Alexandria" pitchFamily="2" charset="-78"/>
                <a:ea typeface="Times New Roman" panose="02020603050405020304" pitchFamily="18" charset="0"/>
                <a:cs typeface="Alexandria" pitchFamily="2" charset="-78"/>
              </a:rPr>
              <a:t> </a:t>
            </a:r>
            <a:r>
              <a:rPr lang="ar-EG" sz="1400" b="1" dirty="0">
                <a:latin typeface="Alexandria" pitchFamily="2" charset="-78"/>
                <a:ea typeface="Times New Roman" panose="02020603050405020304" pitchFamily="18" charset="0"/>
                <a:cs typeface="Alexandria" pitchFamily="2" charset="-78"/>
              </a:rPr>
              <a:t> : </a:t>
            </a:r>
            <a:r>
              <a:rPr lang="ar-EG" sz="1400" dirty="0">
                <a:effectLst/>
                <a:latin typeface="Alexandria" pitchFamily="2" charset="-78"/>
                <a:ea typeface="Times New Roman" panose="02020603050405020304" pitchFamily="18" charset="0"/>
                <a:cs typeface="Alexandria" pitchFamily="2" charset="-78"/>
              </a:rPr>
              <a:t>ليتحقق تمكين العاملين ، يجب أن نتقل الرقابة من الإدارة إلى العاملين ، أي أن يتحقق الانضباط الذاتي والالتزام بالواجبات والأنشطة التي تحقق أهداف المنظمة.</a:t>
            </a:r>
            <a:endParaRPr lang="en-US" sz="1400" dirty="0">
              <a:effectLst/>
              <a:latin typeface="Alexandria" pitchFamily="2" charset="-78"/>
              <a:ea typeface="Times New Roman" panose="02020603050405020304" pitchFamily="18" charset="0"/>
              <a:cs typeface="Alexandria" pitchFamily="2" charset="-78"/>
            </a:endParaRPr>
          </a:p>
          <a:p>
            <a:pPr marL="457200" marR="0" algn="just" rtl="1">
              <a:lnSpc>
                <a:spcPct val="20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255892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1823"/>
            <a:ext cx="11012345" cy="6725218"/>
            <a:chOff x="617280" y="-32477"/>
            <a:chExt cx="11012345" cy="672521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64775" y="-32477"/>
              <a:ext cx="9764850" cy="6725218"/>
              <a:chOff x="1864775" y="-32477"/>
              <a:chExt cx="9764850" cy="6725218"/>
            </a:xfrm>
          </p:grpSpPr>
          <p:sp>
            <p:nvSpPr>
              <p:cNvPr id="6" name="TextBox 5"/>
              <p:cNvSpPr txBox="1"/>
              <p:nvPr/>
            </p:nvSpPr>
            <p:spPr>
              <a:xfrm>
                <a:off x="1864775" y="1102194"/>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134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6642" y="-3247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1" name="Rectangle 10"/>
          <p:cNvSpPr/>
          <p:nvPr/>
        </p:nvSpPr>
        <p:spPr>
          <a:xfrm>
            <a:off x="1413608" y="1923566"/>
            <a:ext cx="9895741" cy="4185761"/>
          </a:xfrm>
          <a:prstGeom prst="rect">
            <a:avLst/>
          </a:prstGeom>
        </p:spPr>
        <p:txBody>
          <a:bodyPr wrap="square">
            <a:spAutoFit/>
          </a:bodyPr>
          <a:lstStyle/>
          <a:p>
            <a:pPr marR="0" lvl="0" algn="just" rtl="1">
              <a:lnSpc>
                <a:spcPct val="200000"/>
              </a:lnSpc>
              <a:spcBef>
                <a:spcPts val="0"/>
              </a:spcBef>
              <a:spcAft>
                <a:spcPts val="0"/>
              </a:spcAft>
            </a:pPr>
            <a:r>
              <a:rPr lang="ar-EG" sz="1400" b="1" dirty="0">
                <a:latin typeface="Alexandria" pitchFamily="2" charset="-78"/>
                <a:ea typeface="Times New Roman" panose="02020603050405020304" pitchFamily="18" charset="0"/>
                <a:cs typeface="Alexandria" pitchFamily="2" charset="-78"/>
              </a:rPr>
              <a:t>      3. المساءلة </a:t>
            </a:r>
            <a:r>
              <a:rPr lang="en-US" sz="1400" b="1" dirty="0">
                <a:latin typeface="Alexandria" pitchFamily="2" charset="-78"/>
                <a:ea typeface="Times New Roman" panose="02020603050405020304" pitchFamily="18" charset="0"/>
                <a:cs typeface="Alexandria" pitchFamily="2" charset="-78"/>
              </a:rPr>
              <a:t>Accountability</a:t>
            </a:r>
            <a:r>
              <a:rPr lang="ar-EG" sz="1400" b="1" dirty="0">
                <a:latin typeface="Alexandria" pitchFamily="2" charset="-78"/>
                <a:ea typeface="Times New Roman" panose="02020603050405020304" pitchFamily="18" charset="0"/>
                <a:cs typeface="Alexandria" pitchFamily="2" charset="-78"/>
              </a:rPr>
              <a:t> :</a:t>
            </a:r>
            <a:endParaRPr lang="en-US" sz="1400" dirty="0">
              <a:latin typeface="Alexandria" pitchFamily="2" charset="-78"/>
              <a:ea typeface="Times New Roman" panose="02020603050405020304" pitchFamily="18" charset="0"/>
              <a:cs typeface="Alexandria" pitchFamily="2" charset="-78"/>
            </a:endParaRPr>
          </a:p>
          <a:p>
            <a:pPr marL="457200" marR="0" algn="just" rtl="1">
              <a:lnSpc>
                <a:spcPct val="200000"/>
              </a:lnSpc>
              <a:spcBef>
                <a:spcPts val="0"/>
              </a:spcBef>
              <a:spcAft>
                <a:spcPts val="0"/>
              </a:spcAft>
            </a:pPr>
            <a:r>
              <a:rPr lang="ar-EG" sz="1400" dirty="0">
                <a:latin typeface="Alexandria" pitchFamily="2" charset="-78"/>
                <a:ea typeface="Times New Roman" panose="02020603050405020304" pitchFamily="18" charset="0"/>
                <a:cs typeface="Alexandria" pitchFamily="2" charset="-78"/>
              </a:rPr>
              <a:t>يحول تمكين العاملين المسئولية من المديرين إلى الأفراد، ليصبح كل عامل لديه القدرة على اتخاذ القرارات ومسئول تماماً عن تنائجها. وينطبق ذلك على الأفراد ومجموعات العمل.</a:t>
            </a:r>
          </a:p>
          <a:p>
            <a:pPr marL="457200" marR="0" algn="just" rtl="1">
              <a:lnSpc>
                <a:spcPct val="200000"/>
              </a:lnSpc>
              <a:spcBef>
                <a:spcPts val="0"/>
              </a:spcBef>
              <a:spcAft>
                <a:spcPts val="0"/>
              </a:spcAft>
            </a:pPr>
            <a:endParaRPr lang="ar-EG" sz="1000" b="1" dirty="0">
              <a:latin typeface="Alexandria" pitchFamily="2" charset="-78"/>
              <a:ea typeface="Times New Roman" panose="02020603050405020304" pitchFamily="18" charset="0"/>
              <a:cs typeface="Alexandria" pitchFamily="2" charset="-78"/>
            </a:endParaRPr>
          </a:p>
          <a:p>
            <a:pPr marL="457200" marR="0" algn="just" rtl="1">
              <a:lnSpc>
                <a:spcPct val="200000"/>
              </a:lnSpc>
              <a:spcBef>
                <a:spcPts val="0"/>
              </a:spcBef>
              <a:spcAft>
                <a:spcPts val="0"/>
              </a:spcAft>
            </a:pPr>
            <a:r>
              <a:rPr lang="ar-EG" sz="1400" b="1" dirty="0">
                <a:latin typeface="Alexandria" pitchFamily="2" charset="-78"/>
                <a:ea typeface="Times New Roman" panose="02020603050405020304" pitchFamily="18" charset="0"/>
                <a:cs typeface="Alexandria" pitchFamily="2" charset="-78"/>
              </a:rPr>
              <a:t>4. مهارة الاتصال والجدارة </a:t>
            </a:r>
            <a:r>
              <a:rPr lang="en-US" sz="1400" b="1" dirty="0">
                <a:latin typeface="Alexandria" pitchFamily="2" charset="-78"/>
                <a:ea typeface="Times New Roman" panose="02020603050405020304" pitchFamily="18" charset="0"/>
                <a:cs typeface="Alexandria" pitchFamily="2" charset="-78"/>
              </a:rPr>
              <a:t>Communication Skill &amp; Competency</a:t>
            </a:r>
            <a:r>
              <a:rPr lang="ar-EG" sz="1400" b="1" dirty="0">
                <a:latin typeface="Alexandria" pitchFamily="2" charset="-78"/>
                <a:ea typeface="Times New Roman" panose="02020603050405020304" pitchFamily="18" charset="0"/>
                <a:cs typeface="Alexandria" pitchFamily="2" charset="-78"/>
              </a:rPr>
              <a:t>  :</a:t>
            </a:r>
            <a:endParaRPr lang="en-US" sz="1400" dirty="0">
              <a:latin typeface="Alexandria" pitchFamily="2" charset="-78"/>
              <a:ea typeface="Times New Roman" panose="02020603050405020304" pitchFamily="18" charset="0"/>
              <a:cs typeface="Alexandria" pitchFamily="2" charset="-78"/>
            </a:endParaRPr>
          </a:p>
          <a:p>
            <a:pPr marL="285750" marR="0" algn="just" rtl="1">
              <a:lnSpc>
                <a:spcPct val="200000"/>
              </a:lnSpc>
              <a:spcBef>
                <a:spcPts val="0"/>
              </a:spcBef>
              <a:spcAft>
                <a:spcPts val="0"/>
              </a:spcAft>
            </a:pPr>
            <a:r>
              <a:rPr lang="ar-EG" sz="1400" dirty="0">
                <a:latin typeface="Alexandria" pitchFamily="2" charset="-78"/>
                <a:ea typeface="Times New Roman" panose="02020603050405020304" pitchFamily="18" charset="0"/>
                <a:cs typeface="Alexandria" pitchFamily="2" charset="-78"/>
              </a:rPr>
              <a:t>لا يمكن تطبيق مبدأ تمكين العاملين قبل تدريبهم لإكسابهم المهارات اللازمة لتطبيقه ، ومنها مهارات الاتصالات وتحليل المشكلات وكيفية اتخاذ القرارات السليمة وفهم التعامل مع الآخرين والعمل مع المجموع للوصول إلى خطط مشتركة ولتحقيق هذا الشرط لابد من الشجيع على تكوين فرق العمل والاتصال الفعال بين جميع المستويات الإدارية والتدريب المستمر للعاملين والقيادة الإدارية.</a:t>
            </a:r>
            <a:endParaRPr lang="en-US" sz="1400" dirty="0">
              <a:latin typeface="Alexandria" pitchFamily="2" charset="-78"/>
              <a:ea typeface="Times New Roman" panose="02020603050405020304" pitchFamily="18" charset="0"/>
              <a:cs typeface="Alexandria" pitchFamily="2" charset="-78"/>
            </a:endParaRPr>
          </a:p>
          <a:p>
            <a:pPr marL="0" marR="0" algn="r"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911865" cy="6765410"/>
            <a:chOff x="617280" y="-72669"/>
            <a:chExt cx="10911865"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48150" y="-72669"/>
              <a:ext cx="9680995" cy="6765410"/>
              <a:chOff x="1848150" y="-72669"/>
              <a:chExt cx="9680995" cy="6765410"/>
            </a:xfrm>
          </p:grpSpPr>
          <p:sp>
            <p:nvSpPr>
              <p:cNvPr id="6" name="TextBox 5"/>
              <p:cNvSpPr txBox="1"/>
              <p:nvPr/>
            </p:nvSpPr>
            <p:spPr>
              <a:xfrm>
                <a:off x="1848150" y="1118819"/>
                <a:ext cx="8631100" cy="338554"/>
              </a:xfrm>
              <a:prstGeom prst="rect">
                <a:avLst/>
              </a:prstGeom>
              <a:noFill/>
            </p:spPr>
            <p:txBody>
              <a:bodyPr wrap="square" rtlCol="0">
                <a:spAutoFit/>
              </a:bodyPr>
              <a:lstStyle/>
              <a:p>
                <a:pPr algn="ctr"/>
                <a:r>
                  <a:rPr lang="ar-EG" sz="1600" b="1" dirty="0">
                    <a:latin typeface="Alexandria" charset="0"/>
                    <a:cs typeface="Alexandria" charset="0"/>
                  </a:rPr>
                  <a:t>القيادة التحويلية والتمكين</a:t>
                </a:r>
                <a:endParaRPr lang="en-US" sz="16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6546"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2" name="Rectangle 1"/>
          <p:cNvSpPr/>
          <p:nvPr/>
        </p:nvSpPr>
        <p:spPr>
          <a:xfrm>
            <a:off x="1308100" y="2041633"/>
            <a:ext cx="9778999" cy="3949286"/>
          </a:xfrm>
          <a:prstGeom prst="rect">
            <a:avLst/>
          </a:prstGeom>
        </p:spPr>
        <p:txBody>
          <a:bodyPr wrap="square">
            <a:spAutoFit/>
          </a:bodyPr>
          <a:lstStyle/>
          <a:p>
            <a:pPr marL="0" marR="0" algn="just" rtl="1">
              <a:lnSpc>
                <a:spcPct val="200000"/>
              </a:lnSpc>
              <a:spcBef>
                <a:spcPts val="0"/>
              </a:spcBef>
              <a:spcAft>
                <a:spcPts val="0"/>
              </a:spcAft>
            </a:pPr>
            <a:r>
              <a:rPr lang="en-US" sz="1800" b="1" dirty="0">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EG" sz="1400" b="1" dirty="0">
                <a:effectLst/>
                <a:latin typeface="Alexandria" pitchFamily="2" charset="-78"/>
                <a:ea typeface="Times New Roman" panose="02020603050405020304" pitchFamily="18" charset="0"/>
                <a:cs typeface="Alexandria" pitchFamily="2" charset="-78"/>
              </a:rPr>
              <a:t>مما سبق يتضح تحقق هذه الشروط الأربعة فى القيادة التحويلية ،حيث أصبحت عملية تمكين العاملين ضرورة وحتمية في ظل التقدم التكنولوجي والتحديات والمتغيرات المعاصرة لهذا فهناك أهمية وضرورة ملحة تدفع المنظمات للإسراع لتبني عملية تمكين العاملين وهي :</a:t>
            </a:r>
          </a:p>
          <a:p>
            <a:pPr marL="0" marR="0" algn="just" rtl="1">
              <a:lnSpc>
                <a:spcPct val="200000"/>
              </a:lnSpc>
              <a:spcBef>
                <a:spcPts val="0"/>
              </a:spcBef>
              <a:spcAft>
                <a:spcPts val="0"/>
              </a:spcAft>
            </a:pPr>
            <a:endParaRPr lang="en-US" sz="12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حاجة المنظمة إلى أن تكون أكثر استجابة للسوق.</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تخفيض عدد المستويات الإدارية في الهياكل التنظيمية لتسهيل مشاركة الأفراد.</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الحاجة إلى تركيز الإدارة العليا على القضايا الاستراتيجية طويلة الأجل وعدم انشغالها بالأمور الروتينية اليومية.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الحاجة إلى الاستغلال الأمثل للموارد المتاحة خاصة الموارد البشرية، للحفاظ على تطوير المنافسة.</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197275" y="-92765"/>
              <a:ext cx="9331870" cy="6745314"/>
              <a:chOff x="2197275" y="-92765"/>
              <a:chExt cx="9331870" cy="6745314"/>
            </a:xfrm>
          </p:grpSpPr>
          <p:sp>
            <p:nvSpPr>
              <p:cNvPr id="6" name="TextBox 5"/>
              <p:cNvSpPr txBox="1"/>
              <p:nvPr/>
            </p:nvSpPr>
            <p:spPr>
              <a:xfrm>
                <a:off x="2197275"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1" name="Rectangle 10"/>
          <p:cNvSpPr/>
          <p:nvPr/>
        </p:nvSpPr>
        <p:spPr>
          <a:xfrm>
            <a:off x="1575582" y="1929088"/>
            <a:ext cx="9650848" cy="2964401"/>
          </a:xfrm>
          <a:prstGeom prst="rect">
            <a:avLst/>
          </a:prstGeom>
        </p:spPr>
        <p:txBody>
          <a:bodyPr wrap="square">
            <a:spAutoFit/>
          </a:bodyPr>
          <a:lstStyle/>
          <a:p>
            <a:pPr marR="0" lvl="0" algn="just" rtl="1">
              <a:lnSpc>
                <a:spcPct val="200000"/>
              </a:lnSpc>
              <a:spcBef>
                <a:spcPts val="0"/>
              </a:spcBef>
              <a:spcAft>
                <a:spcPts val="0"/>
              </a:spcAft>
            </a:pPr>
            <a:r>
              <a:rPr lang="ar-EG" sz="1400" dirty="0">
                <a:latin typeface="Alexandria" pitchFamily="2" charset="-78"/>
                <a:ea typeface="Times New Roman" panose="02020603050405020304" pitchFamily="18" charset="0"/>
                <a:cs typeface="Alexandria" pitchFamily="2" charset="-78"/>
              </a:rPr>
              <a:t>5- أ</a:t>
            </a:r>
            <a:r>
              <a:rPr lang="ar-EG" sz="1400" dirty="0">
                <a:effectLst/>
                <a:latin typeface="Alexandria" pitchFamily="2" charset="-78"/>
                <a:ea typeface="Times New Roman" panose="02020603050405020304" pitchFamily="18" charset="0"/>
                <a:cs typeface="Alexandria" pitchFamily="2" charset="-78"/>
              </a:rPr>
              <a:t>همية سرعة اتخاذ القرارات.</a:t>
            </a:r>
            <a:endParaRPr lang="ar-EG" sz="1400" dirty="0">
              <a:latin typeface="Alexandria" pitchFamily="2" charset="-78"/>
              <a:ea typeface="Times New Roman" panose="02020603050405020304" pitchFamily="18" charset="0"/>
              <a:cs typeface="Alexandria" pitchFamily="2" charset="-78"/>
            </a:endParaRPr>
          </a:p>
          <a:p>
            <a:pPr marR="0" lvl="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6- إطلاق قدرات الأفراد الإبداعية والخلافة لزيادة وتحسين الإنتاجية.</a:t>
            </a:r>
            <a:endParaRPr lang="ar-EG" sz="1400" dirty="0">
              <a:latin typeface="Alexandria" pitchFamily="2" charset="-78"/>
              <a:ea typeface="Times New Roman" panose="02020603050405020304" pitchFamily="18" charset="0"/>
              <a:cs typeface="Alexandria" pitchFamily="2" charset="-78"/>
            </a:endParaRPr>
          </a:p>
          <a:p>
            <a:pPr marR="0" lvl="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7- توفير مناخ العمل الملائم والحياة الكريمة التي تدفع الأفراد نحو الالتزام الذاتي وتزيد من الرضا والتحفيز والاستثمار والأرباح وتقليل التكاليف ومن ثم تحقيق أهداف المنظمة.</a:t>
            </a:r>
            <a:endParaRPr lang="ar-EG" sz="1400" dirty="0">
              <a:latin typeface="Alexandria" pitchFamily="2" charset="-78"/>
              <a:ea typeface="Times New Roman" panose="02020603050405020304" pitchFamily="18" charset="0"/>
              <a:cs typeface="Alexandria" pitchFamily="2" charset="-78"/>
            </a:endParaRPr>
          </a:p>
          <a:p>
            <a:pPr marR="0" lvl="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8- اعطاء الأفراد مسئولية أكبر ، وتمكينهم من إكتساب إحساس أكبر بالإنجاز في عملهم.</a:t>
            </a:r>
            <a:endParaRPr lang="en-US" sz="1400" dirty="0">
              <a:effectLst/>
              <a:latin typeface="Alexandria" pitchFamily="2" charset="-78"/>
              <a:ea typeface="Times New Roman" panose="02020603050405020304" pitchFamily="18" charset="0"/>
              <a:cs typeface="Alexandria" pitchFamily="2" charset="-78"/>
            </a:endParaRPr>
          </a:p>
          <a:p>
            <a:pPr marL="269240" marR="0" algn="just" rtl="1">
              <a:lnSpc>
                <a:spcPct val="20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4603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487"/>
            <a:ext cx="10964791" cy="6795554"/>
            <a:chOff x="617280" y="-102813"/>
            <a:chExt cx="10964791" cy="679555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02813"/>
              <a:ext cx="9068921" cy="6795554"/>
              <a:chOff x="2513150" y="-102813"/>
              <a:chExt cx="9068921" cy="679555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33041"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6930" y="-10281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pic>
        <p:nvPicPr>
          <p:cNvPr id="14" name="Picture 13">
            <a:extLst>
              <a:ext uri="{FF2B5EF4-FFF2-40B4-BE49-F238E27FC236}">
                <a16:creationId xmlns:a16="http://schemas.microsoft.com/office/drawing/2014/main" id="{BE6CF213-5215-4668-9EEC-6166D11AF5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6951" y="1333742"/>
            <a:ext cx="6376537" cy="4807547"/>
          </a:xfrm>
          <a:prstGeom prst="rect">
            <a:avLst/>
          </a:prstGeom>
        </p:spPr>
      </p:pic>
      <p:sp>
        <p:nvSpPr>
          <p:cNvPr id="16" name="TextBox 15">
            <a:extLst>
              <a:ext uri="{FF2B5EF4-FFF2-40B4-BE49-F238E27FC236}">
                <a16:creationId xmlns:a16="http://schemas.microsoft.com/office/drawing/2014/main" id="{505171AE-E3D4-4A2E-8286-2618C143C092}"/>
              </a:ext>
            </a:extLst>
          </p:cNvPr>
          <p:cNvSpPr txBox="1"/>
          <p:nvPr/>
        </p:nvSpPr>
        <p:spPr>
          <a:xfrm>
            <a:off x="2219627" y="878762"/>
            <a:ext cx="8803874" cy="1144929"/>
          </a:xfrm>
          <a:prstGeom prst="rect">
            <a:avLst/>
          </a:prstGeom>
          <a:noFill/>
        </p:spPr>
        <p:txBody>
          <a:bodyPr wrap="square">
            <a:spAutoFit/>
          </a:bodyPr>
          <a:lstStyle/>
          <a:p>
            <a:pPr marL="0" marR="0" algn="just" rtl="1">
              <a:lnSpc>
                <a:spcPct val="115000"/>
              </a:lnSpc>
              <a:spcBef>
                <a:spcPts val="0"/>
              </a:spcBef>
              <a:spcAft>
                <a:spcPts val="0"/>
              </a:spcAft>
            </a:pPr>
            <a:r>
              <a:rPr lang="ar-SA" sz="1400" dirty="0">
                <a:effectLst/>
                <a:latin typeface="Alexandria" pitchFamily="2" charset="-78"/>
                <a:ea typeface="Times New Roman" panose="02020603050405020304" pitchFamily="18" charset="0"/>
                <a:cs typeface="Alexandria" pitchFamily="2" charset="-78"/>
              </a:rPr>
              <a:t>ويتضح من الشكل أن التمكين ي</a:t>
            </a:r>
            <a:r>
              <a:rPr lang="ar-EG" sz="1400" dirty="0">
                <a:effectLst/>
                <a:latin typeface="Alexandria" pitchFamily="2" charset="-78"/>
                <a:ea typeface="Times New Roman" panose="02020603050405020304" pitchFamily="18" charset="0"/>
                <a:cs typeface="Alexandria" pitchFamily="2" charset="-78"/>
              </a:rPr>
              <a:t>ت</a:t>
            </a:r>
            <a:r>
              <a:rPr lang="ar-SA" sz="1400" dirty="0">
                <a:effectLst/>
                <a:latin typeface="Alexandria" pitchFamily="2" charset="-78"/>
                <a:ea typeface="Times New Roman" panose="02020603050405020304" pitchFamily="18" charset="0"/>
                <a:cs typeface="Alexandria" pitchFamily="2" charset="-78"/>
              </a:rPr>
              <a:t>درج من السيطرة أو الهيمنة ثم الاستثارة ( التبادلية ) ، ثم المشاركة ثم التفويض الذي يتسع إلى مفهوم أكبر وهو التمكين الذي يشمل التفويض ( التحويلية ).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15000"/>
              </a:lnSpc>
              <a:spcBef>
                <a:spcPts val="0"/>
              </a:spcBef>
              <a:spcAft>
                <a:spcPts val="0"/>
              </a:spcAft>
            </a:pPr>
            <a:r>
              <a:rPr lang="ar-EG" sz="16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15000"/>
              </a:lnSpc>
              <a:spcBef>
                <a:spcPts val="0"/>
              </a:spcBef>
              <a:spcAft>
                <a:spcPts val="0"/>
              </a:spcAft>
            </a:pPr>
            <a:r>
              <a:rPr lang="ar-EG" sz="16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4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255892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22909"/>
              <a:ext cx="8965755" cy="6815650"/>
              <a:chOff x="2513150" y="-122909"/>
              <a:chExt cx="8965755" cy="681565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526916" y="1972202"/>
            <a:ext cx="9810750" cy="3933897"/>
          </a:xfrm>
          <a:prstGeom prst="rect">
            <a:avLst/>
          </a:prstGeom>
        </p:spPr>
        <p:txBody>
          <a:bodyPr wrap="square">
            <a:spAutoFit/>
          </a:bodyPr>
          <a:lstStyle/>
          <a:p>
            <a:pPr marL="553720" marR="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تحديد أسباب الحاجة إلى التغيير.</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اعداد خطة استراتيجية للمنظمة تحدد فيها رسالة المنظمة وأهدافها ونشرها على جميع العاملين بالمنظمة.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تعريف وتوصيل مفهوم التمكين للعاملين.</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توفير الموارد الكافية لتوفير بيئة العمل المناسبة للتمكين.</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 التغيير في سلوك المديرين.</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تكوين فرق العمل.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المشاركة في المعلومات.</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اختيار الأفراد المناسبين.</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توفير التدريب اللازم.</a:t>
            </a:r>
            <a:endParaRPr lang="en-US" sz="1400" dirty="0">
              <a:effectLst/>
              <a:latin typeface="Alexandria" pitchFamily="2" charset="-78"/>
              <a:ea typeface="Times New Roman" panose="02020603050405020304" pitchFamily="18" charset="0"/>
              <a:cs typeface="Alexandria" pitchFamily="2" charset="-78"/>
            </a:endParaRPr>
          </a:p>
          <a:p>
            <a:pPr marL="342900" marR="0" indent="-342900" algn="just" rtl="1">
              <a:lnSpc>
                <a:spcPct val="150000"/>
              </a:lnSpc>
              <a:spcBef>
                <a:spcPts val="0"/>
              </a:spcBef>
              <a:spcAft>
                <a:spcPts val="0"/>
              </a:spcAft>
              <a:buFont typeface="+mj-lt"/>
              <a:buAutoNum type="arabicPeriod"/>
              <a:tabLst>
                <a:tab pos="0" algn="l"/>
              </a:tabLst>
            </a:pPr>
            <a:r>
              <a:rPr lang="ar-SA" sz="1400" dirty="0">
                <a:effectLst/>
                <a:latin typeface="Alexandria" pitchFamily="2" charset="-78"/>
                <a:ea typeface="Times New Roman" panose="02020603050405020304" pitchFamily="18" charset="0"/>
                <a:cs typeface="Alexandria" pitchFamily="2" charset="-78"/>
              </a:rPr>
              <a:t>الاتصال لتوصيل التوقعات.</a:t>
            </a:r>
            <a:endParaRPr lang="en-US" sz="1400" dirty="0">
              <a:effectLst/>
              <a:latin typeface="Alexandria" pitchFamily="2" charset="-78"/>
              <a:ea typeface="Times New Roman" panose="02020603050405020304" pitchFamily="18" charset="0"/>
              <a:cs typeface="Alexandria" pitchFamily="2" charset="-78"/>
            </a:endParaRPr>
          </a:p>
          <a:p>
            <a:pPr marL="342900" marR="0" indent="-342900" algn="just" rtl="1">
              <a:lnSpc>
                <a:spcPct val="150000"/>
              </a:lnSpc>
              <a:spcBef>
                <a:spcPts val="0"/>
              </a:spcBef>
              <a:spcAft>
                <a:spcPts val="0"/>
              </a:spcAft>
              <a:buFont typeface="+mj-lt"/>
              <a:buAutoNum type="arabicPeriod"/>
              <a:tabLst>
                <a:tab pos="660400" algn="l"/>
              </a:tabLst>
            </a:pPr>
            <a:r>
              <a:rPr lang="ar-SA" sz="1400" dirty="0">
                <a:effectLst/>
                <a:latin typeface="Alexandria" pitchFamily="2" charset="-78"/>
                <a:ea typeface="Times New Roman" panose="02020603050405020304" pitchFamily="18" charset="0"/>
                <a:cs typeface="Alexandria" pitchFamily="2" charset="-78"/>
              </a:rPr>
              <a:t>وضع برنامج للمكافآت والتقدير.</a:t>
            </a:r>
            <a:endParaRPr lang="en-US" sz="1400" dirty="0">
              <a:effectLst/>
              <a:latin typeface="Alexandria" pitchFamily="2" charset="-78"/>
              <a:ea typeface="Times New Roman" panose="02020603050405020304" pitchFamily="18" charset="0"/>
              <a:cs typeface="Alexandria" pitchFamily="2" charset="-78"/>
            </a:endParaRPr>
          </a:p>
          <a:p>
            <a:pPr marL="342900" marR="0" indent="-342900" algn="just" rtl="1">
              <a:lnSpc>
                <a:spcPct val="150000"/>
              </a:lnSpc>
              <a:spcBef>
                <a:spcPts val="0"/>
              </a:spcBef>
              <a:spcAft>
                <a:spcPts val="0"/>
              </a:spcAft>
              <a:buFont typeface="+mj-lt"/>
              <a:buAutoNum type="arabicPeriod"/>
              <a:tabLst>
                <a:tab pos="660400" algn="l"/>
              </a:tabLst>
            </a:pPr>
            <a:r>
              <a:rPr lang="ar-SA" sz="1400" dirty="0">
                <a:effectLst/>
                <a:latin typeface="Alexandria" pitchFamily="2" charset="-78"/>
                <a:ea typeface="Times New Roman" panose="02020603050405020304" pitchFamily="18" charset="0"/>
                <a:cs typeface="Alexandria" pitchFamily="2" charset="-78"/>
              </a:rPr>
              <a:t>عدم استعجال النتائج، وتوقع حدوث مشاكل وأخطاء عند تطبيق التمكين والتعامل معها بصبر.</a:t>
            </a:r>
            <a:endParaRPr lang="en-US" sz="1400"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36A864C6-8D0F-4AB6-B6B4-C1A99AE5CC37}"/>
              </a:ext>
            </a:extLst>
          </p:cNvPr>
          <p:cNvSpPr txBox="1"/>
          <p:nvPr/>
        </p:nvSpPr>
        <p:spPr>
          <a:xfrm>
            <a:off x="4057972" y="1147437"/>
            <a:ext cx="6119446" cy="338554"/>
          </a:xfrm>
          <a:prstGeom prst="rect">
            <a:avLst/>
          </a:prstGeom>
          <a:noFill/>
        </p:spPr>
        <p:txBody>
          <a:bodyPr wrap="square">
            <a:spAutoFit/>
          </a:bodyPr>
          <a:lstStyle/>
          <a:p>
            <a:r>
              <a:rPr lang="ar-SA" sz="1600" b="1" dirty="0">
                <a:effectLst/>
                <a:latin typeface="Alexandria" pitchFamily="2" charset="-78"/>
                <a:ea typeface="Times New Roman" panose="02020603050405020304" pitchFamily="18" charset="0"/>
                <a:cs typeface="Alexandria" pitchFamily="2" charset="-78"/>
              </a:rPr>
              <a:t> مراحل تمكين القيادة للعاملين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657"/>
            <a:ext cx="11822565" cy="6825698"/>
            <a:chOff x="617280" y="-132957"/>
            <a:chExt cx="11822565" cy="682569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3808745" y="-132957"/>
              <a:ext cx="8631100" cy="6825698"/>
              <a:chOff x="3808745" y="-132957"/>
              <a:chExt cx="8631100" cy="6825698"/>
            </a:xfrm>
          </p:grpSpPr>
          <p:sp>
            <p:nvSpPr>
              <p:cNvPr id="6" name="TextBox 5"/>
              <p:cNvSpPr txBox="1"/>
              <p:nvPr/>
            </p:nvSpPr>
            <p:spPr>
              <a:xfrm>
                <a:off x="3808745" y="1159746"/>
                <a:ext cx="8631100" cy="338554"/>
              </a:xfrm>
              <a:prstGeom prst="rect">
                <a:avLst/>
              </a:prstGeom>
              <a:noFill/>
            </p:spPr>
            <p:txBody>
              <a:bodyPr wrap="square" rtlCol="0">
                <a:spAutoFit/>
              </a:bodyPr>
              <a:lstStyle/>
              <a:p>
                <a:r>
                  <a:rPr lang="ar-EG" sz="1600" b="1" dirty="0">
                    <a:latin typeface="Alexandria" charset="0"/>
                    <a:cs typeface="Alexandria" charset="0"/>
                  </a:rPr>
                  <a:t>صعوبات إدارية تواجه تمكين العاملين </a:t>
                </a:r>
                <a:endParaRPr lang="en-US" sz="1600" b="1" dirty="0">
                  <a:latin typeface="Alexandria" charset="0"/>
                  <a:cs typeface="Alexandria" charset="0"/>
                </a:endParaRPr>
              </a:p>
            </p:txBody>
          </p:sp>
          <p:sp>
            <p:nvSpPr>
              <p:cNvPr id="7" name="TextBox 6"/>
              <p:cNvSpPr txBox="1"/>
              <p:nvPr/>
            </p:nvSpPr>
            <p:spPr>
              <a:xfrm>
                <a:off x="892299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3295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latin typeface="Alexandria" pitchFamily="2" charset="-78"/>
                <a:ea typeface="Roboto Light" panose="02000000000000000000" pitchFamily="2" charset="0"/>
                <a:cs typeface="Alexandria" pitchFamily="2" charset="-78"/>
              </a:rPr>
              <a:t>الفصل</a:t>
            </a:r>
            <a:endParaRPr lang="en-US" sz="1600" b="1" dirty="0">
              <a:solidFill>
                <a:schemeClr val="bg1"/>
              </a:solidFill>
              <a:latin typeface="Alexandria" pitchFamily="2" charset="-78"/>
              <a:ea typeface="Roboto Light" panose="02000000000000000000" pitchFamily="2" charset="0"/>
              <a:cs typeface="Alexandria" pitchFamily="2" charset="-78"/>
            </a:endParaRPr>
          </a:p>
          <a:p>
            <a:pPr algn="ctr"/>
            <a:r>
              <a:rPr lang="ar-EG" sz="4000" b="1" dirty="0">
                <a:solidFill>
                  <a:schemeClr val="bg1"/>
                </a:solidFill>
                <a:latin typeface="Alexandria" pitchFamily="2" charset="-78"/>
                <a:ea typeface="Roboto Light" panose="02000000000000000000" pitchFamily="2" charset="0"/>
                <a:cs typeface="Alexandria" pitchFamily="2" charset="-78"/>
              </a:rPr>
              <a:t>3</a:t>
            </a:r>
            <a:endParaRPr lang="en-US" sz="4000" b="1" dirty="0">
              <a:solidFill>
                <a:schemeClr val="bg1"/>
              </a:solidFill>
              <a:latin typeface="Alexandria" pitchFamily="2" charset="-78"/>
              <a:ea typeface="Roboto Light" panose="02000000000000000000" pitchFamily="2" charset="0"/>
              <a:cs typeface="Alexandria" pitchFamily="2" charset="-78"/>
            </a:endParaRPr>
          </a:p>
        </p:txBody>
      </p:sp>
      <p:sp>
        <p:nvSpPr>
          <p:cNvPr id="10" name="Rectangle 9"/>
          <p:cNvSpPr/>
          <p:nvPr/>
        </p:nvSpPr>
        <p:spPr>
          <a:xfrm>
            <a:off x="503408" y="1915022"/>
            <a:ext cx="10833554" cy="4230132"/>
          </a:xfrm>
          <a:prstGeom prst="rect">
            <a:avLst/>
          </a:prstGeom>
        </p:spPr>
        <p:txBody>
          <a:bodyPr wrap="square">
            <a:spAutoFit/>
          </a:bodyPr>
          <a:lstStyle/>
          <a:p>
            <a:pPr marL="0" marR="0" algn="just" rtl="1">
              <a:lnSpc>
                <a:spcPct val="150000"/>
              </a:lnSpc>
              <a:spcBef>
                <a:spcPts val="0"/>
              </a:spcBef>
              <a:spcAft>
                <a:spcPts val="0"/>
              </a:spcAft>
              <a:tabLst>
                <a:tab pos="660400" algn="l"/>
              </a:tabLst>
            </a:pPr>
            <a:r>
              <a:rPr lang="ar-SA" sz="1400" b="1" dirty="0">
                <a:effectLst/>
                <a:latin typeface="Alexandria" pitchFamily="2" charset="-78"/>
                <a:ea typeface="Times New Roman" panose="02020603050405020304" pitchFamily="18" charset="0"/>
                <a:cs typeface="Alexandria" pitchFamily="2" charset="-78"/>
              </a:rPr>
              <a:t>وقد لاترغب القيادة فى تنفيذ سياسة تمكين العاملين، وذلك لمواجهتها عدة صعوبات قد تتمثل فى  بعض من العوامل التالية:</a:t>
            </a:r>
            <a:r>
              <a:rPr lang="ar-SA" sz="1400" dirty="0">
                <a:effectLst/>
                <a:latin typeface="Alexandria" pitchFamily="2" charset="-78"/>
                <a:ea typeface="Times New Roman" panose="02020603050405020304" pitchFamily="18" charset="0"/>
                <a:cs typeface="Alexandria" pitchFamily="2" charset="-78"/>
              </a:rPr>
              <a:t>  </a:t>
            </a:r>
            <a:endParaRPr lang="ar-EG" sz="1400" dirty="0">
              <a:effectLst/>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spcAft>
                <a:spcPts val="0"/>
              </a:spcAft>
              <a:tabLst>
                <a:tab pos="660400" algn="l"/>
              </a:tabLst>
            </a:pPr>
            <a:r>
              <a:rPr lang="ar-EG" sz="1400" dirty="0">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البناء التنظيمي الهرمي للمؤسسات ،وما يستتبعه من المركزية الشديدة في سلطة اتخاذ القرارات.</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خوف الإدارة العليا من فقدان السلطة ، تفضيل أسلوب القيادة الإدارية التقليدية.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عدم الرغبة في التغيير ،وخوف الإدارة الوسطى من فقدان وظائفهم وسلطاتهم.</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خوف العاملين من تحمل السلطة أو من المساءلة.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الأنظمة والإجراءات التنظيمية الصارمة التي لا تشجع على المبادأة والابتكار.</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السرية في تبادل المعلومات.</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ضعف نظم التحفيز  ،أو لعدم ملائمة نظام المكافآت.</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ضعف التدريب والتطوير الذاتي.</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1000"/>
              </a:spcAft>
              <a:buFont typeface="Calibri" panose="020F0502020204030204" pitchFamily="34" charset="0"/>
              <a:buChar char="-"/>
            </a:pPr>
            <a:r>
              <a:rPr lang="ar-SA" sz="1400" dirty="0">
                <a:effectLst/>
                <a:latin typeface="Alexandria" pitchFamily="2" charset="-78"/>
                <a:ea typeface="Times New Roman" panose="02020603050405020304" pitchFamily="18" charset="0"/>
                <a:cs typeface="Alexandria" pitchFamily="2" charset="-78"/>
              </a:rPr>
              <a:t>عدم الثقة الإدارية  للإختلاف في أهداف كل من الإدارة والعامليين.</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657"/>
            <a:ext cx="10894455" cy="6825698"/>
            <a:chOff x="617280" y="-132957"/>
            <a:chExt cx="10894455" cy="682569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475267" y="-132957"/>
              <a:ext cx="10036468" cy="6825698"/>
              <a:chOff x="1475267" y="-132957"/>
              <a:chExt cx="10036468" cy="6825698"/>
            </a:xfrm>
          </p:grpSpPr>
          <p:sp>
            <p:nvSpPr>
              <p:cNvPr id="6" name="TextBox 5"/>
              <p:cNvSpPr txBox="1"/>
              <p:nvPr/>
            </p:nvSpPr>
            <p:spPr>
              <a:xfrm>
                <a:off x="1475267" y="1089409"/>
                <a:ext cx="8631100" cy="338554"/>
              </a:xfrm>
              <a:prstGeom prst="rect">
                <a:avLst/>
              </a:prstGeom>
              <a:noFill/>
            </p:spPr>
            <p:txBody>
              <a:bodyPr wrap="square" rtlCol="0">
                <a:spAutoFit/>
              </a:bodyPr>
              <a:lstStyle/>
              <a:p>
                <a:pPr algn="ctr"/>
                <a:r>
                  <a:rPr lang="ar-EG" sz="1600" b="1" dirty="0">
                    <a:latin typeface="Alexandria" charset="0"/>
                    <a:cs typeface="Alexandria" charset="0"/>
                  </a:rPr>
                  <a:t>الدافعية </a:t>
                </a:r>
                <a:endParaRPr lang="en-US" sz="1600" b="1" dirty="0">
                  <a:latin typeface="Alexandria" charset="0"/>
                  <a:cs typeface="Alexandria" charset="0"/>
                </a:endParaRPr>
              </a:p>
            </p:txBody>
          </p:sp>
          <p:sp>
            <p:nvSpPr>
              <p:cNvPr id="7" name="TextBox 6"/>
              <p:cNvSpPr txBox="1"/>
              <p:nvPr/>
            </p:nvSpPr>
            <p:spPr>
              <a:xfrm>
                <a:off x="884260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13295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5AF4F68D-D866-4F29-89B0-8E97B3E4FEC4}"/>
              </a:ext>
            </a:extLst>
          </p:cNvPr>
          <p:cNvSpPr txBox="1"/>
          <p:nvPr/>
        </p:nvSpPr>
        <p:spPr>
          <a:xfrm>
            <a:off x="1034564" y="2284886"/>
            <a:ext cx="10008573" cy="2183418"/>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لكي يمارس المدير وظيفة التوجيه ، يجب أن يكون قادراً على توصيل أفكاره للمرؤوسين وكذلك قادراً على إيجاد خطوط اتصالات بينه وبينهم لمعرفة استجاباتهم أي أن يكون متصل جيدا  </a:t>
            </a:r>
            <a:r>
              <a:rPr lang="en-US" sz="1400" dirty="0">
                <a:latin typeface="Alexandria" pitchFamily="2" charset="-78"/>
                <a:cs typeface="Alexandria" pitchFamily="2" charset="-78"/>
              </a:rPr>
              <a:t>Communicator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Good</a:t>
            </a:r>
            <a:r>
              <a:rPr lang="ar-EG" sz="1400" dirty="0">
                <a:latin typeface="Alexandria" pitchFamily="2" charset="-78"/>
                <a:cs typeface="Alexandria" pitchFamily="2" charset="-78"/>
              </a:rPr>
              <a:t>، والجزئية الثانية التي يتكون منها التوجيه هي قدرة المدير على القيام بعملية القيادة  </a:t>
            </a:r>
            <a:r>
              <a:rPr lang="en-US" sz="1400" dirty="0">
                <a:latin typeface="Alexandria" pitchFamily="2" charset="-78"/>
                <a:cs typeface="Alexandria" pitchFamily="2" charset="-78"/>
              </a:rPr>
              <a:t>Leadership </a:t>
            </a:r>
            <a:r>
              <a:rPr lang="ar-EG" sz="1400" dirty="0">
                <a:latin typeface="Alexandria" pitchFamily="2" charset="-78"/>
                <a:cs typeface="Alexandria" pitchFamily="2" charset="-78"/>
              </a:rPr>
              <a:t> وهي تتعلق بكيفية قيادة الفريق وتوجيهه نحو الهدف وهكذا ولكي تكتمل وظيفة التوجيه أن يكون المدير قادراً على التعرف بشكل دقيق على ماذا يحرك الفرد وماذا يدفعه على العمل وبذلك مجهودات ضخمة وفي نفس الوقت ماذا يدفع الفرد إلي عدم العمل والتكاسل وبذل مجهودات محدودة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695450" y="-102813"/>
              <a:ext cx="9956957" cy="6795554"/>
              <a:chOff x="1695450" y="-102813"/>
              <a:chExt cx="9956957" cy="6795554"/>
            </a:xfrm>
          </p:grpSpPr>
          <p:sp>
            <p:nvSpPr>
              <p:cNvPr id="6" name="TextBox 5"/>
              <p:cNvSpPr txBox="1"/>
              <p:nvPr/>
            </p:nvSpPr>
            <p:spPr>
              <a:xfrm>
                <a:off x="1695450" y="407192"/>
                <a:ext cx="8953500" cy="646331"/>
              </a:xfrm>
              <a:prstGeom prst="rect">
                <a:avLst/>
              </a:prstGeom>
              <a:noFill/>
            </p:spPr>
            <p:txBody>
              <a:bodyPr wrap="square" rtlCol="0">
                <a:spAutoFit/>
              </a:bodyPr>
              <a:lstStyle/>
              <a:p>
                <a:pPr algn="ctr"/>
                <a:endParaRPr lang="ar-EG" sz="2000" b="1" i="1" dirty="0">
                  <a:solidFill>
                    <a:srgbClr val="00B0F0"/>
                  </a:solidFill>
                  <a:latin typeface="Alexandria" pitchFamily="2" charset="-78"/>
                  <a:ea typeface="Times New Roman" pitchFamily="18" charset="0"/>
                  <a:cs typeface="Alexandria" pitchFamily="2" charset="-78"/>
                </a:endParaRPr>
              </a:p>
              <a:p>
                <a:pPr algn="ctr"/>
                <a:r>
                  <a:rPr lang="ar-EG" sz="1600" b="1" dirty="0">
                    <a:solidFill>
                      <a:srgbClr val="00B0F0"/>
                    </a:solidFill>
                    <a:latin typeface="Alexandria" pitchFamily="2" charset="-78"/>
                    <a:cs typeface="Alexandria" pitchFamily="2" charset="-78"/>
                  </a:rPr>
                  <a:t>ما أهمية الدافعية للمدير</a:t>
                </a:r>
                <a:endParaRPr lang="en-US" sz="1600" b="1" dirty="0">
                  <a:solidFill>
                    <a:srgbClr val="00B0F0"/>
                  </a:solidFill>
                  <a:latin typeface="Alexandria" pitchFamily="2" charset="-78"/>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1" name="Rectangle 10"/>
          <p:cNvSpPr/>
          <p:nvPr/>
        </p:nvSpPr>
        <p:spPr>
          <a:xfrm>
            <a:off x="1964586" y="1884923"/>
            <a:ext cx="9419135" cy="3783856"/>
          </a:xfrm>
          <a:prstGeom prst="rect">
            <a:avLst/>
          </a:prstGeom>
        </p:spPr>
        <p:txBody>
          <a:bodyPr wrap="square">
            <a:spAutoFit/>
          </a:bodyPr>
          <a:lstStyle/>
          <a:p>
            <a:pPr lvl="0" algn="just" rtl="1">
              <a:lnSpc>
                <a:spcPct val="200000"/>
              </a:lnSpc>
            </a:pPr>
            <a:r>
              <a:rPr lang="ar-EG" sz="1400" b="1" dirty="0">
                <a:latin typeface="Alexandria" pitchFamily="2" charset="-78"/>
                <a:cs typeface="Alexandria" pitchFamily="2" charset="-78"/>
              </a:rPr>
              <a:t>تختص الدافعية بمسببات السلوك البشري . لماذا يتصرف البشر بطريقة معينة ويهتم المدير بالدافعية لثلاثة أسباب : </a:t>
            </a:r>
          </a:p>
          <a:p>
            <a:pPr lvl="0" algn="just" rtl="1">
              <a:lnSpc>
                <a:spcPct val="200000"/>
              </a:lnSpc>
            </a:pPr>
            <a:endParaRPr lang="ar-EG" sz="1000" dirty="0">
              <a:latin typeface="Alexandria" pitchFamily="2" charset="-78"/>
              <a:cs typeface="Alexandria" pitchFamily="2" charset="-78"/>
            </a:endParaRPr>
          </a:p>
          <a:p>
            <a:pPr lvl="0" algn="just" rtl="1">
              <a:lnSpc>
                <a:spcPct val="200000"/>
              </a:lnSpc>
            </a:pPr>
            <a:r>
              <a:rPr lang="ar-EG" sz="1400" dirty="0">
                <a:latin typeface="Alexandria" pitchFamily="2" charset="-78"/>
                <a:cs typeface="Alexandria" pitchFamily="2" charset="-78"/>
              </a:rPr>
              <a:t>-1 أن مسئولية المدير تحفيز </a:t>
            </a:r>
            <a:r>
              <a:rPr lang="en-US" sz="1400" dirty="0">
                <a:latin typeface="Alexandria" pitchFamily="2" charset="-78"/>
                <a:cs typeface="Alexandria" pitchFamily="2" charset="-78"/>
              </a:rPr>
              <a:t>Motivating </a:t>
            </a:r>
            <a:r>
              <a:rPr lang="ar-EG" sz="1400" dirty="0">
                <a:latin typeface="Alexandria" pitchFamily="2" charset="-78"/>
                <a:cs typeface="Alexandria" pitchFamily="2" charset="-78"/>
              </a:rPr>
              <a:t>المرؤوسين حتى يحققوا مستوى مقبول من الأداء .</a:t>
            </a:r>
          </a:p>
          <a:p>
            <a:pPr lvl="0" algn="just" rtl="1">
              <a:lnSpc>
                <a:spcPct val="200000"/>
              </a:lnSpc>
            </a:pPr>
            <a:r>
              <a:rPr lang="ar-EG" sz="1400" dirty="0">
                <a:latin typeface="Alexandria" pitchFamily="2" charset="-78"/>
                <a:cs typeface="Alexandria" pitchFamily="2" charset="-78"/>
              </a:rPr>
              <a:t> -2 أن المدير نفسه يجب أن يكون متحفزاً </a:t>
            </a:r>
            <a:r>
              <a:rPr lang="en-US" sz="1400" dirty="0">
                <a:latin typeface="Alexandria" pitchFamily="2" charset="-78"/>
                <a:cs typeface="Alexandria" pitchFamily="2" charset="-78"/>
              </a:rPr>
              <a:t>Motivated </a:t>
            </a:r>
            <a:r>
              <a:rPr lang="ar-EG" sz="1400" dirty="0">
                <a:latin typeface="Alexandria" pitchFamily="2" charset="-78"/>
                <a:cs typeface="Alexandria" pitchFamily="2" charset="-78"/>
              </a:rPr>
              <a:t> لكي يمكنه أداء عمله بكفاءة عالية . </a:t>
            </a:r>
          </a:p>
          <a:p>
            <a:pPr lvl="0" algn="just" rtl="1">
              <a:lnSpc>
                <a:spcPct val="200000"/>
              </a:lnSpc>
            </a:pPr>
            <a:r>
              <a:rPr lang="ar-EG" sz="1400" dirty="0">
                <a:latin typeface="Alexandria" pitchFamily="2" charset="-78"/>
                <a:cs typeface="Alexandria" pitchFamily="2" charset="-78"/>
              </a:rPr>
              <a:t>-3 أن المدير والمرؤوسين يجب أن يكونوا جميعاً متحفزين لكي يلتحقوا بالمنظمة ويستمروا كأعضاء بها . </a:t>
            </a:r>
          </a:p>
          <a:p>
            <a:pPr lvl="0" algn="just" rtl="1">
              <a:lnSpc>
                <a:spcPct val="200000"/>
              </a:lnSpc>
            </a:pPr>
            <a:endParaRPr lang="ar-EG" sz="1400" dirty="0">
              <a:latin typeface="Alexandria" pitchFamily="2" charset="-78"/>
              <a:cs typeface="Alexandria" pitchFamily="2" charset="-78"/>
            </a:endParaRPr>
          </a:p>
          <a:p>
            <a:pPr lvl="0" algn="just" rtl="1">
              <a:lnSpc>
                <a:spcPct val="200000"/>
              </a:lnSpc>
            </a:pPr>
            <a:r>
              <a:rPr lang="ar-EG" sz="1400" dirty="0">
                <a:latin typeface="Alexandria" pitchFamily="2" charset="-78"/>
                <a:cs typeface="Alexandria" pitchFamily="2" charset="-78"/>
              </a:rPr>
              <a:t>يمكن تعريف الدافعية بأنها تلك الظروف والعوامل التي تخلق لدى الفرد الرغبة لكي يتحرك في اتجاه معين : “ </a:t>
            </a:r>
          </a:p>
          <a:p>
            <a:pPr lvl="0" algn="just" rtl="1">
              <a:lnSpc>
                <a:spcPct val="200000"/>
              </a:lnSpc>
            </a:pPr>
            <a:r>
              <a:rPr lang="en-US" sz="1400" dirty="0">
                <a:latin typeface="Alexandria" pitchFamily="2" charset="-78"/>
                <a:cs typeface="Alexandria" pitchFamily="2" charset="-78"/>
              </a:rPr>
              <a:t>It is an inner state that activates or moves </a:t>
            </a:r>
          </a:p>
        </p:txBody>
      </p:sp>
    </p:spTree>
    <p:extLst>
      <p:ext uri="{BB962C8B-B14F-4D97-AF65-F5344CB8AC3E}">
        <p14:creationId xmlns:p14="http://schemas.microsoft.com/office/powerpoint/2010/main" val="935034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12720" cy="6765410"/>
            <a:chOff x="617280" y="-72669"/>
            <a:chExt cx="10812720"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rgbClr val="00B0F0"/>
                  </a:solidFill>
                  <a:latin typeface="Alexandria" pitchFamily="2" charset="-78"/>
                  <a:cs typeface="Alexandria" pitchFamily="2" charset="-78"/>
                </a:rPr>
                <a:t>ومن وجهة نظر الإدارة يعد الشخص متحفزاً  </a:t>
              </a:r>
              <a:r>
                <a:rPr lang="en-US" sz="1400" dirty="0">
                  <a:solidFill>
                    <a:srgbClr val="00B0F0"/>
                  </a:solidFill>
                  <a:latin typeface="Alexandria" pitchFamily="2" charset="-78"/>
                  <a:cs typeface="Alexandria" pitchFamily="2" charset="-78"/>
                </a:rPr>
                <a:t>Motivated </a:t>
              </a:r>
              <a:r>
                <a:rPr lang="ar-EG" sz="1400" dirty="0">
                  <a:solidFill>
                    <a:srgbClr val="00B0F0"/>
                  </a:solidFill>
                  <a:latin typeface="Alexandria" pitchFamily="2" charset="-78"/>
                  <a:cs typeface="Alexandria" pitchFamily="2" charset="-78"/>
                </a:rPr>
                <a:t> إذا توافرت ثلاثة شروط :</a:t>
              </a:r>
            </a:p>
            <a:p>
              <a:pPr algn="just" rtl="1">
                <a:lnSpc>
                  <a:spcPct val="200000"/>
                </a:lnSpc>
              </a:pPr>
              <a:r>
                <a:rPr lang="ar-EG" sz="1400" dirty="0">
                  <a:solidFill>
                    <a:schemeClr val="tx1"/>
                  </a:solidFill>
                  <a:latin typeface="Alexandria" pitchFamily="2" charset="-78"/>
                  <a:cs typeface="Alexandria" pitchFamily="2" charset="-78"/>
                </a:rPr>
                <a:t> -1 يعمل بجدية .</a:t>
              </a:r>
            </a:p>
            <a:p>
              <a:pPr algn="just" rtl="1">
                <a:lnSpc>
                  <a:spcPct val="200000"/>
                </a:lnSpc>
              </a:pPr>
              <a:r>
                <a:rPr lang="ar-EG" sz="1400" dirty="0">
                  <a:solidFill>
                    <a:schemeClr val="tx1"/>
                  </a:solidFill>
                  <a:latin typeface="Alexandria" pitchFamily="2" charset="-78"/>
                  <a:cs typeface="Alexandria" pitchFamily="2" charset="-78"/>
                </a:rPr>
                <a:t> -2 يستمر في العمل بجدية . </a:t>
              </a:r>
            </a:p>
            <a:p>
              <a:pPr algn="just" rtl="1">
                <a:lnSpc>
                  <a:spcPct val="200000"/>
                </a:lnSpc>
              </a:pPr>
              <a:r>
                <a:rPr lang="ar-EG" sz="1400" dirty="0">
                  <a:solidFill>
                    <a:schemeClr val="tx1"/>
                  </a:solidFill>
                  <a:latin typeface="Alexandria" pitchFamily="2" charset="-78"/>
                  <a:cs typeface="Alexandria" pitchFamily="2" charset="-78"/>
                </a:rPr>
                <a:t>-3 لديه توجيه داخلي لكي يتحرك في اتجاه هدف عام . </a:t>
              </a:r>
            </a:p>
            <a:p>
              <a:pPr algn="just" rtl="1">
                <a:lnSpc>
                  <a:spcPct val="200000"/>
                </a:lnSpc>
              </a:pPr>
              <a:endParaRPr lang="ar-EG" sz="1400" dirty="0">
                <a:solidFill>
                  <a:schemeClr val="tx1"/>
                </a:solidFill>
                <a:latin typeface="Alexandria" pitchFamily="2" charset="-78"/>
                <a:cs typeface="Alexandria" pitchFamily="2" charset="-78"/>
              </a:endParaRPr>
            </a:p>
            <a:p>
              <a:pPr algn="just" rtl="1">
                <a:lnSpc>
                  <a:spcPct val="200000"/>
                </a:lnSpc>
              </a:pPr>
              <a:r>
                <a:rPr lang="ar-EG" sz="1400" b="1" dirty="0">
                  <a:solidFill>
                    <a:srgbClr val="00B0F0"/>
                  </a:solidFill>
                  <a:latin typeface="Alexandria" pitchFamily="2" charset="-78"/>
                  <a:cs typeface="Alexandria" pitchFamily="2" charset="-78"/>
                </a:rPr>
                <a:t>وبالتالي فإن الدافعية تحتوى على</a:t>
              </a:r>
            </a:p>
            <a:p>
              <a:pPr algn="just" rtl="1">
                <a:lnSpc>
                  <a:spcPct val="200000"/>
                </a:lnSpc>
              </a:pPr>
              <a:r>
                <a:rPr lang="ar-EG" sz="1400" dirty="0">
                  <a:solidFill>
                    <a:schemeClr val="tx1"/>
                  </a:solidFill>
                  <a:latin typeface="Alexandria" pitchFamily="2" charset="-78"/>
                  <a:cs typeface="Alexandria" pitchFamily="2" charset="-78"/>
                </a:rPr>
                <a:t> : -1 مجهود </a:t>
              </a:r>
              <a:r>
                <a:rPr lang="en-US" sz="1400" dirty="0">
                  <a:solidFill>
                    <a:schemeClr val="tx1"/>
                  </a:solidFill>
                  <a:latin typeface="Alexandria" pitchFamily="2" charset="-78"/>
                  <a:cs typeface="Alexandria" pitchFamily="2" charset="-78"/>
                </a:rPr>
                <a:t>Effort </a:t>
              </a:r>
              <a:r>
                <a:rPr lang="ar-EG" sz="1400" dirty="0">
                  <a:solidFill>
                    <a:schemeClr val="tx1"/>
                  </a:solidFill>
                  <a:latin typeface="Alexandria" pitchFamily="2" charset="-78"/>
                  <a:cs typeface="Alexandria" pitchFamily="2" charset="-78"/>
                </a:rPr>
                <a:t>يتم بذله .</a:t>
              </a:r>
            </a:p>
            <a:p>
              <a:pPr algn="just" rtl="1">
                <a:lnSpc>
                  <a:spcPct val="200000"/>
                </a:lnSpc>
              </a:pPr>
              <a:r>
                <a:rPr lang="ar-EG" sz="1400" dirty="0">
                  <a:solidFill>
                    <a:schemeClr val="tx1"/>
                  </a:solidFill>
                  <a:latin typeface="Alexandria" pitchFamily="2" charset="-78"/>
                  <a:cs typeface="Alexandria" pitchFamily="2" charset="-78"/>
                </a:rPr>
                <a:t> -2 استمرارية بذل المجهود . </a:t>
              </a:r>
            </a:p>
            <a:p>
              <a:pPr algn="just" rtl="1">
                <a:lnSpc>
                  <a:spcPct val="200000"/>
                </a:lnSpc>
              </a:pPr>
              <a:r>
                <a:rPr lang="ar-EG" sz="1400" dirty="0">
                  <a:solidFill>
                    <a:schemeClr val="tx1"/>
                  </a:solidFill>
                  <a:latin typeface="Alexandria" pitchFamily="2" charset="-78"/>
                  <a:cs typeface="Alexandria" pitchFamily="2" charset="-78"/>
                </a:rPr>
                <a:t>-3 هناك هدف مطلوب تحقيقه </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36850" y="-72669"/>
              <a:ext cx="9751623" cy="6765410"/>
              <a:chOff x="1636850" y="-72669"/>
              <a:chExt cx="9751623" cy="6765410"/>
            </a:xfrm>
          </p:grpSpPr>
          <p:sp>
            <p:nvSpPr>
              <p:cNvPr id="6" name="TextBox 5"/>
              <p:cNvSpPr txBox="1"/>
              <p:nvPr/>
            </p:nvSpPr>
            <p:spPr>
              <a:xfrm>
                <a:off x="1636850" y="77141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2" name="Rectangle 11"/>
          <p:cNvSpPr/>
          <p:nvPr/>
        </p:nvSpPr>
        <p:spPr>
          <a:xfrm>
            <a:off x="2342070" y="1169166"/>
            <a:ext cx="6096000" cy="338554"/>
          </a:xfrm>
          <a:prstGeom prst="rect">
            <a:avLst/>
          </a:prstGeom>
        </p:spPr>
        <p:txBody>
          <a:bodyPr>
            <a:spAutoFit/>
          </a:bodyPr>
          <a:lstStyle/>
          <a:p>
            <a:pPr algn="ctr" rtl="1"/>
            <a:r>
              <a:rPr lang="ar-EG" sz="1600" b="1" dirty="0">
                <a:solidFill>
                  <a:srgbClr val="00B0F0"/>
                </a:solidFill>
                <a:latin typeface="Alexandria" pitchFamily="2" charset="-78"/>
                <a:cs typeface="Alexandria" pitchFamily="2" charset="-78"/>
              </a:rPr>
              <a:t>الدافعية والتحفيز </a:t>
            </a:r>
            <a:endParaRPr lang="en-US" sz="16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687264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113B084A-503F-438A-B9F1-8E2D6B322815}"/>
              </a:ext>
            </a:extLst>
          </p:cNvPr>
          <p:cNvSpPr txBox="1"/>
          <p:nvPr/>
        </p:nvSpPr>
        <p:spPr>
          <a:xfrm>
            <a:off x="1352648" y="2685782"/>
            <a:ext cx="9678571" cy="1752531"/>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ويعتبر الأداء الفعلي للفرد  </a:t>
            </a:r>
            <a:r>
              <a:rPr lang="en-US" sz="1400" dirty="0">
                <a:latin typeface="Alexandria" pitchFamily="2" charset="-78"/>
                <a:cs typeface="Alexandria" pitchFamily="2" charset="-78"/>
              </a:rPr>
              <a:t>performance</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Actual </a:t>
            </a:r>
            <a:r>
              <a:rPr lang="ar-EG" sz="1400" dirty="0">
                <a:latin typeface="Alexandria" pitchFamily="2" charset="-78"/>
                <a:cs typeface="Alexandria" pitchFamily="2" charset="-78"/>
              </a:rPr>
              <a:t>دليلاً ومؤشراً على دافعية الفرد عندما يكون الأداء منخفضاً فإن معنى ذلك أن الفرد ليس لديه الدافعية . وعموماً فإن انخفاض أداء الفرض يرجع فقط لأسباب تتعلق بالدافعية وإنما هناك عوامل أخرى تؤثر في الأداء مثل عدم توافر الموارد اللالزمة لتحقيق الأداء أو أصلاً ليس لديه المهارات والقدرات الالزمة لتحقيق هذا.</a:t>
            </a:r>
          </a:p>
          <a:p>
            <a:pPr algn="just" rtl="1">
              <a:lnSpc>
                <a:spcPct val="20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38554"/>
              </a:xfrm>
              <a:prstGeom prst="rect">
                <a:avLst/>
              </a:prstGeom>
              <a:noFill/>
            </p:spPr>
            <p:txBody>
              <a:bodyPr wrap="square" rtlCol="0">
                <a:spAutoFit/>
              </a:bodyPr>
              <a:lstStyle/>
              <a:p>
                <a:pPr algn="ctr"/>
                <a:r>
                  <a:rPr lang="en-US" sz="1600" b="1" dirty="0">
                    <a:solidFill>
                      <a:srgbClr val="00B0F0"/>
                    </a:solidFill>
                    <a:latin typeface="Alexandria" pitchFamily="2" charset="-78"/>
                    <a:cs typeface="Alexandria" pitchFamily="2" charset="-78"/>
                  </a:rPr>
                  <a:t>The Motivational process</a:t>
                </a:r>
                <a:r>
                  <a:rPr lang="ar-EG" sz="1600" b="1" dirty="0">
                    <a:solidFill>
                      <a:srgbClr val="00B0F0"/>
                    </a:solidFill>
                    <a:latin typeface="Alexandria" pitchFamily="2" charset="-78"/>
                    <a:cs typeface="Alexandria" pitchFamily="2" charset="-78"/>
                  </a:rPr>
                  <a:t> عملية الدافعية  </a:t>
                </a:r>
                <a:endParaRPr lang="en-US" sz="1600" b="1" dirty="0">
                  <a:solidFill>
                    <a:srgbClr val="00B0F0"/>
                  </a:solidFill>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C6CC30FE-98CC-4DDF-B753-87CF4895E648}"/>
              </a:ext>
            </a:extLst>
          </p:cNvPr>
          <p:cNvSpPr txBox="1"/>
          <p:nvPr/>
        </p:nvSpPr>
        <p:spPr>
          <a:xfrm>
            <a:off x="831850" y="1969476"/>
            <a:ext cx="10225355" cy="3906967"/>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تعد نقطة البداية في عملية الدافعية أن يكون لدى الفرد حاجة غير مشبعة </a:t>
            </a:r>
            <a:r>
              <a:rPr lang="en-US" sz="1400" dirty="0">
                <a:latin typeface="Alexandria" pitchFamily="2" charset="-78"/>
                <a:cs typeface="Alexandria" pitchFamily="2" charset="-78"/>
              </a:rPr>
              <a:t>need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Unsatisfied </a:t>
            </a:r>
            <a:r>
              <a:rPr lang="ar-EG" sz="1400" dirty="0">
                <a:latin typeface="Alexandria" pitchFamily="2" charset="-78"/>
                <a:cs typeface="Alexandria" pitchFamily="2" charset="-78"/>
              </a:rPr>
              <a:t> أي أن وجود نقص لدى الفرد يعد أول حلقة من الحلقات المختلفة التي تقود في النهاية إلي تحقيق سلوك معين . إن الحاجة غير المشبعة تؤدي إلي أو حالة من التوتر </a:t>
            </a:r>
            <a:r>
              <a:rPr lang="en-US" sz="1400" dirty="0">
                <a:latin typeface="Alexandria" pitchFamily="2" charset="-78"/>
                <a:cs typeface="Alexandria" pitchFamily="2" charset="-78"/>
              </a:rPr>
              <a:t>Tension </a:t>
            </a:r>
            <a:r>
              <a:rPr lang="ar-EG" sz="1400" dirty="0">
                <a:latin typeface="Alexandria" pitchFamily="2" charset="-78"/>
                <a:cs typeface="Alexandria" pitchFamily="2" charset="-78"/>
              </a:rPr>
              <a:t> لدى الفرد ، قد يكون توتراً فسيولوجياً نفسيا في داخل الفرد . تؤدي حالة التوتر هذه إلي قيام الفرد ً بمجموعة من األفعال التي من شأنها أن تشبع الحاجة ومن ثم يزول التوتر النفسي . </a:t>
            </a:r>
          </a:p>
          <a:p>
            <a:pPr algn="just" rtl="1">
              <a:lnSpc>
                <a:spcPct val="200000"/>
              </a:lnSpc>
            </a:pPr>
            <a:r>
              <a:rPr lang="ar-EG" sz="1400" dirty="0">
                <a:latin typeface="Alexandria" pitchFamily="2" charset="-78"/>
                <a:cs typeface="Alexandria" pitchFamily="2" charset="-78"/>
              </a:rPr>
              <a:t>فإن سلوك الفرد يوجه نحو هدف معين وتحقيق هذا الهدف يقوم بإشباع الحاجة غير المشبعة ومن هنا تكتمل عملية الدافعية . ومن المعروف أن الحاجات</a:t>
            </a:r>
            <a:r>
              <a:rPr lang="en-US" sz="1400" dirty="0">
                <a:latin typeface="Alexandria" pitchFamily="2" charset="-78"/>
                <a:cs typeface="Alexandria" pitchFamily="2" charset="-78"/>
              </a:rPr>
              <a:t>Needs </a:t>
            </a:r>
            <a:r>
              <a:rPr lang="ar-EG" sz="1400" dirty="0">
                <a:latin typeface="Alexandria" pitchFamily="2" charset="-78"/>
                <a:cs typeface="Alexandria" pitchFamily="2" charset="-78"/>
              </a:rPr>
              <a:t> قد تكون فسيولوجية ، تلك التي يحتاجها جسد الفرد مثل الطعام ، المياه ، الهواء ، وأخرى سيكولوجية مثل التقدير ، الاحترام . وكما يتضح من الشكل التالي أو وجود حالة من التوتر بسبب وجود حاجة غير مشبعة لدى أيضاً الفرد تمثل المثير </a:t>
            </a:r>
            <a:r>
              <a:rPr lang="en-US" sz="1400" dirty="0">
                <a:latin typeface="Alexandria" pitchFamily="2" charset="-78"/>
                <a:cs typeface="Alexandria" pitchFamily="2" charset="-78"/>
              </a:rPr>
              <a:t>Stimulus </a:t>
            </a:r>
            <a:r>
              <a:rPr lang="ar-EG" sz="1400" dirty="0">
                <a:latin typeface="Alexandria" pitchFamily="2" charset="-78"/>
                <a:cs typeface="Alexandria" pitchFamily="2" charset="-78"/>
              </a:rPr>
              <a:t> الذي يحول الحاجة المشبعة إلى رغبة </a:t>
            </a:r>
            <a:r>
              <a:rPr lang="en-US" sz="1400" dirty="0">
                <a:latin typeface="Alexandria" pitchFamily="2" charset="-78"/>
                <a:cs typeface="Alexandria" pitchFamily="2" charset="-78"/>
              </a:rPr>
              <a:t>Wants </a:t>
            </a:r>
            <a:r>
              <a:rPr lang="ar-EG" sz="1400" dirty="0">
                <a:latin typeface="Alexandria" pitchFamily="2" charset="-78"/>
                <a:cs typeface="Alexandria" pitchFamily="2" charset="-78"/>
              </a:rPr>
              <a:t> توجه سلوكاً معينا نحو هدف معين وبانتهاء السلوك تكون الرغبة قد تحققت ومن ثم تكون الحاجة قد تم إشباعها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31850" y="411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pic>
        <p:nvPicPr>
          <p:cNvPr id="10" name="Picture 9">
            <a:extLst>
              <a:ext uri="{FF2B5EF4-FFF2-40B4-BE49-F238E27FC236}">
                <a16:creationId xmlns:a16="http://schemas.microsoft.com/office/drawing/2014/main" id="{273D7454-EE2E-4523-A39F-14B1471AF369}"/>
              </a:ext>
            </a:extLst>
          </p:cNvPr>
          <p:cNvPicPr>
            <a:picLocks noChangeAspect="1"/>
          </p:cNvPicPr>
          <p:nvPr/>
        </p:nvPicPr>
        <p:blipFill>
          <a:blip r:embed="rId3"/>
          <a:stretch>
            <a:fillRect/>
          </a:stretch>
        </p:blipFill>
        <p:spPr>
          <a:xfrm>
            <a:off x="3764645" y="446037"/>
            <a:ext cx="5080644" cy="6083911"/>
          </a:xfrm>
          <a:prstGeom prst="rect">
            <a:avLst/>
          </a:prstGeom>
        </p:spPr>
      </p:pic>
      <p:pic>
        <p:nvPicPr>
          <p:cNvPr id="4" name="Graphic 21">
            <a:extLst>
              <a:ext uri="{FF2B5EF4-FFF2-40B4-BE49-F238E27FC236}">
                <a16:creationId xmlns:a16="http://schemas.microsoft.com/office/drawing/2014/main" id="{8BBA5F11-F1BD-40FF-B89F-4CBA9DD428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8591" y="132615"/>
            <a:ext cx="2305141" cy="1076343"/>
          </a:xfrm>
          <a:prstGeom prst="rect">
            <a:avLst/>
          </a:prstGeom>
        </p:spPr>
      </p:pic>
      <p:sp>
        <p:nvSpPr>
          <p:cNvPr id="5" name="TextBox 4">
            <a:extLst>
              <a:ext uri="{FF2B5EF4-FFF2-40B4-BE49-F238E27FC236}">
                <a16:creationId xmlns:a16="http://schemas.microsoft.com/office/drawing/2014/main" id="{FECC0265-AB6E-484E-B2EC-B4B89C865D3F}"/>
              </a:ext>
            </a:extLst>
          </p:cNvPr>
          <p:cNvSpPr txBox="1"/>
          <p:nvPr/>
        </p:nvSpPr>
        <p:spPr>
          <a:xfrm>
            <a:off x="9229592" y="64069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77377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AE4F138-BADC-422F-8D12-D9DB4ABFE67F}"/>
              </a:ext>
            </a:extLst>
          </p:cNvPr>
          <p:cNvSpPr txBox="1"/>
          <p:nvPr/>
        </p:nvSpPr>
        <p:spPr>
          <a:xfrm>
            <a:off x="958460" y="1724353"/>
            <a:ext cx="10169085" cy="4337854"/>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لماذا يكرر الفرد نفس السلوك في بعض الأحيان لاشباع حاجة معينة ؟ لماذا يسلك الفرد سلوكاً مختلفاً  لاشباع حاجة معينة ؟ أي أن نفس الحاجة ولكن السلوك مختلف ؟ مما سبق اتضح أن الحاجة غير المشبعة تثير رغبة لدى الفرد ، ويقوم الفرد باختيار سلوك معين لاشباع الحاجة بناء على تقييم عدة عوامل : </a:t>
            </a:r>
          </a:p>
          <a:p>
            <a:pPr algn="just" rtl="1">
              <a:lnSpc>
                <a:spcPct val="200000"/>
              </a:lnSpc>
            </a:pPr>
            <a:r>
              <a:rPr lang="ar-EG" sz="1400" dirty="0">
                <a:latin typeface="Alexandria" pitchFamily="2" charset="-78"/>
                <a:cs typeface="Alexandria" pitchFamily="2" charset="-78"/>
              </a:rPr>
              <a:t> </a:t>
            </a:r>
            <a:r>
              <a:rPr lang="ar-EG" sz="1400" b="1" dirty="0">
                <a:solidFill>
                  <a:srgbClr val="00B0F0"/>
                </a:solidFill>
                <a:latin typeface="Alexandria" pitchFamily="2" charset="-78"/>
                <a:cs typeface="Alexandria" pitchFamily="2" charset="-78"/>
              </a:rPr>
              <a:t>الخبرة السابقة </a:t>
            </a:r>
            <a:r>
              <a:rPr lang="ar-EG" sz="1400" dirty="0">
                <a:latin typeface="Alexandria" pitchFamily="2" charset="-78"/>
                <a:cs typeface="Alexandria" pitchFamily="2" charset="-78"/>
              </a:rPr>
              <a:t>للفرد وتتمثل في الخبرة الماضية بالحاجات غير المشبعة والسلوك الذي اتبعه وما هي النتائج التي تحقق ، نتائج سعيدة ، إحباط ، خيبة أمل ، مجهودات بذلت ... الخ . </a:t>
            </a:r>
          </a:p>
          <a:p>
            <a:pPr algn="just" rtl="1">
              <a:lnSpc>
                <a:spcPct val="200000"/>
              </a:lnSpc>
            </a:pPr>
            <a:r>
              <a:rPr lang="ar-EG" sz="1400" dirty="0">
                <a:latin typeface="Alexandria" pitchFamily="2" charset="-78"/>
                <a:cs typeface="Alexandria" pitchFamily="2" charset="-78"/>
              </a:rPr>
              <a:t> </a:t>
            </a:r>
            <a:r>
              <a:rPr lang="ar-EG" sz="1400" b="1" dirty="0">
                <a:solidFill>
                  <a:srgbClr val="00B0F0"/>
                </a:solidFill>
                <a:latin typeface="Alexandria" pitchFamily="2" charset="-78"/>
                <a:cs typeface="Alexandria" pitchFamily="2" charset="-78"/>
              </a:rPr>
              <a:t>العوامل المحيطة بالفرد </a:t>
            </a:r>
            <a:r>
              <a:rPr lang="ar-EG" sz="1400" dirty="0">
                <a:latin typeface="Alexandria" pitchFamily="2" charset="-78"/>
                <a:cs typeface="Alexandria" pitchFamily="2" charset="-78"/>
              </a:rPr>
              <a:t>(العوامل البيئية) وتتمثل في القيم السائدة في المنظمة ، توقعات الرؤساء ، توقعات المرؤوسين ، ردود فعل متوقعة من الآخرين . </a:t>
            </a:r>
          </a:p>
          <a:p>
            <a:pPr algn="just" rtl="1">
              <a:lnSpc>
                <a:spcPct val="200000"/>
              </a:lnSpc>
            </a:pPr>
            <a:r>
              <a:rPr lang="ar-EG" sz="1400" dirty="0">
                <a:latin typeface="Alexandria" pitchFamily="2" charset="-78"/>
                <a:cs typeface="Alexandria" pitchFamily="2" charset="-78"/>
              </a:rPr>
              <a:t> </a:t>
            </a:r>
            <a:r>
              <a:rPr lang="ar-EG" sz="1400" b="1" dirty="0">
                <a:solidFill>
                  <a:srgbClr val="00B0F0"/>
                </a:solidFill>
                <a:latin typeface="Alexandria" pitchFamily="2" charset="-78"/>
                <a:cs typeface="Alexandria" pitchFamily="2" charset="-78"/>
              </a:rPr>
              <a:t>إدراك الفرد من حيث قيمة المكافأة </a:t>
            </a:r>
            <a:r>
              <a:rPr lang="ar-EG" sz="1400" dirty="0">
                <a:latin typeface="Alexandria" pitchFamily="2" charset="-78"/>
                <a:cs typeface="Alexandria" pitchFamily="2" charset="-78"/>
              </a:rPr>
              <a:t>، من حيث العدالة في توزيع المكافآت ، من حيث العلاقة بين المجهود والمكافأة.</a:t>
            </a:r>
          </a:p>
          <a:p>
            <a:pPr algn="just" rtl="1">
              <a:lnSpc>
                <a:spcPct val="200000"/>
              </a:lnSpc>
            </a:pPr>
            <a:r>
              <a:rPr lang="ar-EG" sz="1400" dirty="0">
                <a:latin typeface="Alexandria" pitchFamily="2" charset="-78"/>
                <a:cs typeface="Alexandria" pitchFamily="2" charset="-78"/>
              </a:rPr>
              <a:t>  </a:t>
            </a:r>
            <a:r>
              <a:rPr lang="ar-EG" sz="1400" b="1" dirty="0">
                <a:solidFill>
                  <a:srgbClr val="00B0F0"/>
                </a:solidFill>
                <a:latin typeface="Alexandria" pitchFamily="2" charset="-78"/>
                <a:cs typeface="Alexandria" pitchFamily="2" charset="-78"/>
              </a:rPr>
              <a:t>المهارات والقدرات </a:t>
            </a:r>
            <a:r>
              <a:rPr lang="ar-EG" sz="1400" dirty="0">
                <a:latin typeface="Alexandria" pitchFamily="2" charset="-78"/>
                <a:cs typeface="Alexandria" pitchFamily="2" charset="-78"/>
              </a:rPr>
              <a:t>التي تتوافر لدى الفرد .</a:t>
            </a:r>
          </a:p>
          <a:p>
            <a:pPr algn="just" rtl="1">
              <a:lnSpc>
                <a:spcPct val="200000"/>
              </a:lnSpc>
            </a:pPr>
            <a:r>
              <a:rPr lang="ar-EG" sz="1400" dirty="0">
                <a:latin typeface="Alexandria" pitchFamily="2" charset="-78"/>
                <a:cs typeface="Alexandria" pitchFamily="2" charset="-78"/>
              </a:rPr>
              <a:t>  </a:t>
            </a:r>
            <a:r>
              <a:rPr lang="ar-EG" sz="1400" b="1" dirty="0">
                <a:solidFill>
                  <a:srgbClr val="00B0F0"/>
                </a:solidFill>
                <a:latin typeface="Alexandria" pitchFamily="2" charset="-78"/>
                <a:cs typeface="Alexandria" pitchFamily="2" charset="-78"/>
              </a:rPr>
              <a:t>نظم الحوافز </a:t>
            </a:r>
            <a:r>
              <a:rPr lang="ar-EG" sz="1400" dirty="0">
                <a:latin typeface="Alexandria" pitchFamily="2" charset="-78"/>
                <a:cs typeface="Alexandria" pitchFamily="2" charset="-78"/>
              </a:rPr>
              <a:t>التي تهدف إلي تشجيع الأفراد على العمل </a:t>
            </a: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9E7D6AB-A5A8-45A3-B29F-1118DB161AEF}"/>
              </a:ext>
            </a:extLst>
          </p:cNvPr>
          <p:cNvSpPr txBox="1"/>
          <p:nvPr/>
        </p:nvSpPr>
        <p:spPr>
          <a:xfrm>
            <a:off x="2785793" y="1309634"/>
            <a:ext cx="6119446" cy="338554"/>
          </a:xfrm>
          <a:prstGeom prst="rect">
            <a:avLst/>
          </a:prstGeom>
          <a:noFill/>
        </p:spPr>
        <p:txBody>
          <a:bodyPr wrap="square">
            <a:spAutoFit/>
          </a:bodyPr>
          <a:lstStyle/>
          <a:p>
            <a:pPr algn="ctr"/>
            <a:r>
              <a:rPr lang="ar-EG" sz="1600" b="1" dirty="0">
                <a:latin typeface="Alexandria" pitchFamily="2" charset="-78"/>
                <a:cs typeface="Alexandria" pitchFamily="2" charset="-78"/>
              </a:rPr>
              <a:t>ما هي العوامل المؤثرة على سلوك الفرد ؟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p:cNvGrpSpPr/>
          <p:nvPr/>
        </p:nvGrpSpPr>
        <p:grpSpPr>
          <a:xfrm>
            <a:off x="1885950" y="48208"/>
            <a:ext cx="9709307" cy="6775458"/>
            <a:chOff x="1943100" y="-82717"/>
            <a:chExt cx="9709307" cy="6775458"/>
          </a:xfrm>
        </p:grpSpPr>
        <p:sp>
          <p:nvSpPr>
            <p:cNvPr id="6" name="TextBox 5"/>
            <p:cNvSpPr txBox="1"/>
            <p:nvPr/>
          </p:nvSpPr>
          <p:spPr>
            <a:xfrm>
              <a:off x="1943100" y="1019070"/>
              <a:ext cx="84582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pic>
        <p:nvPicPr>
          <p:cNvPr id="10" name="Picture 9">
            <a:extLst>
              <a:ext uri="{FF2B5EF4-FFF2-40B4-BE49-F238E27FC236}">
                <a16:creationId xmlns:a16="http://schemas.microsoft.com/office/drawing/2014/main" id="{E2C867A7-FA10-4100-BF4F-F07C98E2A6E9}"/>
              </a:ext>
            </a:extLst>
          </p:cNvPr>
          <p:cNvPicPr>
            <a:picLocks noChangeAspect="1"/>
          </p:cNvPicPr>
          <p:nvPr/>
        </p:nvPicPr>
        <p:blipFill>
          <a:blip r:embed="rId4"/>
          <a:stretch>
            <a:fillRect/>
          </a:stretch>
        </p:blipFill>
        <p:spPr>
          <a:xfrm>
            <a:off x="3976687" y="1014412"/>
            <a:ext cx="5006371" cy="5703888"/>
          </a:xfrm>
          <a:prstGeom prst="rect">
            <a:avLst/>
          </a:prstGeom>
        </p:spPr>
      </p:pic>
    </p:spTree>
    <p:extLst>
      <p:ext uri="{BB962C8B-B14F-4D97-AF65-F5344CB8AC3E}">
        <p14:creationId xmlns:p14="http://schemas.microsoft.com/office/powerpoint/2010/main" val="4055739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r>
                  <a:rPr lang="ar-EG" sz="1600" b="1" dirty="0">
                    <a:latin typeface="Alexandria" charset="0"/>
                    <a:cs typeface="Alexandria" charset="0"/>
                  </a:rPr>
                  <a:t>تطور نموذج الدافعية </a:t>
                </a: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69C5F504-25CB-44DA-9B67-C3295C3E7998}"/>
              </a:ext>
            </a:extLst>
          </p:cNvPr>
          <p:cNvSpPr txBox="1"/>
          <p:nvPr/>
        </p:nvSpPr>
        <p:spPr>
          <a:xfrm>
            <a:off x="1575582" y="1788088"/>
            <a:ext cx="9270609" cy="4153188"/>
          </a:xfrm>
          <a:prstGeom prst="rect">
            <a:avLst/>
          </a:prstGeom>
          <a:noFill/>
        </p:spPr>
        <p:txBody>
          <a:bodyPr wrap="square">
            <a:spAutoFit/>
          </a:bodyPr>
          <a:lstStyle/>
          <a:p>
            <a:pPr algn="r" rtl="1">
              <a:lnSpc>
                <a:spcPct val="200000"/>
              </a:lnSpc>
            </a:pPr>
            <a:r>
              <a:rPr lang="ar-EG" sz="1400" dirty="0">
                <a:latin typeface="Alexandria" pitchFamily="2" charset="-78"/>
                <a:cs typeface="Alexandria" pitchFamily="2" charset="-78"/>
              </a:rPr>
              <a:t>ويمكن إعادة النظر في نموذج الدافعية كما يلي : </a:t>
            </a:r>
          </a:p>
          <a:p>
            <a:pPr algn="r" rtl="1">
              <a:lnSpc>
                <a:spcPct val="200000"/>
              </a:lnSpc>
            </a:pPr>
            <a:endParaRPr lang="ar-EG" sz="600" dirty="0">
              <a:latin typeface="Alexandria" pitchFamily="2" charset="-78"/>
              <a:cs typeface="Alexandria" pitchFamily="2" charset="-78"/>
            </a:endParaRPr>
          </a:p>
          <a:p>
            <a:pPr algn="r" rtl="1">
              <a:lnSpc>
                <a:spcPct val="200000"/>
              </a:lnSpc>
            </a:pPr>
            <a:r>
              <a:rPr lang="ar-EG" sz="1400" dirty="0">
                <a:latin typeface="Alexandria" pitchFamily="2" charset="-78"/>
                <a:cs typeface="Alexandria" pitchFamily="2" charset="-78"/>
              </a:rPr>
              <a:t>-1 تؤدي الحاجة غير المشبعة إلي ظهور رغبات لدى الفرد .</a:t>
            </a:r>
          </a:p>
          <a:p>
            <a:pPr algn="r" rtl="1">
              <a:lnSpc>
                <a:spcPct val="200000"/>
              </a:lnSpc>
            </a:pPr>
            <a:r>
              <a:rPr lang="ar-EG" sz="1400" dirty="0">
                <a:latin typeface="Alexandria" pitchFamily="2" charset="-78"/>
                <a:cs typeface="Alexandria" pitchFamily="2" charset="-78"/>
              </a:rPr>
              <a:t> -2 عند اختيار السلوك لاشباع هذه الرغبات فإن الفرد يأخذ في الحسبان ما يلي :</a:t>
            </a:r>
          </a:p>
          <a:p>
            <a:pPr algn="r" rtl="1">
              <a:lnSpc>
                <a:spcPct val="200000"/>
              </a:lnSpc>
            </a:pPr>
            <a:r>
              <a:rPr lang="ar-EG" sz="1400" dirty="0">
                <a:latin typeface="Alexandria" pitchFamily="2" charset="-78"/>
                <a:cs typeface="Alexandria" pitchFamily="2" charset="-78"/>
              </a:rPr>
              <a:t>  يقوم الفرد بتقييم المكافأة أو العقاب الذي يرتبط بالأداء . </a:t>
            </a:r>
          </a:p>
          <a:p>
            <a:pPr algn="r" rtl="1">
              <a:lnSpc>
                <a:spcPct val="200000"/>
              </a:lnSpc>
            </a:pPr>
            <a:r>
              <a:rPr lang="ar-EG" sz="1400" dirty="0">
                <a:latin typeface="Alexandria" pitchFamily="2" charset="-78"/>
                <a:cs typeface="Alexandria" pitchFamily="2" charset="-78"/>
              </a:rPr>
              <a:t> قدرة الفرد ومهاراته من حيث هل تمكنه من القيام بسلوك معين . </a:t>
            </a:r>
          </a:p>
          <a:p>
            <a:pPr algn="r" rtl="1">
              <a:lnSpc>
                <a:spcPct val="200000"/>
              </a:lnSpc>
            </a:pPr>
            <a:r>
              <a:rPr lang="ar-EG" sz="1400" dirty="0">
                <a:latin typeface="Alexandria" pitchFamily="2" charset="-78"/>
                <a:cs typeface="Alexandria" pitchFamily="2" charset="-78"/>
              </a:rPr>
              <a:t> خبرات الفرد السابقة . </a:t>
            </a:r>
          </a:p>
          <a:p>
            <a:pPr algn="r" rtl="1">
              <a:lnSpc>
                <a:spcPct val="200000"/>
              </a:lnSpc>
            </a:pPr>
            <a:r>
              <a:rPr lang="ar-EG" sz="1400" dirty="0">
                <a:latin typeface="Alexandria" pitchFamily="2" charset="-78"/>
                <a:cs typeface="Alexandria" pitchFamily="2" charset="-78"/>
              </a:rPr>
              <a:t> العوامل البيئية .</a:t>
            </a:r>
          </a:p>
          <a:p>
            <a:pPr algn="r" rtl="1">
              <a:lnSpc>
                <a:spcPct val="200000"/>
              </a:lnSpc>
            </a:pPr>
            <a:r>
              <a:rPr lang="ar-EG" sz="1400" dirty="0">
                <a:latin typeface="Alexandria" pitchFamily="2" charset="-78"/>
                <a:cs typeface="Alexandria" pitchFamily="2" charset="-78"/>
              </a:rPr>
              <a:t> ومن هنا تصبح الدافعية عملية تفاعلية </a:t>
            </a:r>
            <a:r>
              <a:rPr lang="en-US" sz="1400" dirty="0">
                <a:latin typeface="Alexandria" pitchFamily="2" charset="-78"/>
                <a:cs typeface="Alexandria" pitchFamily="2" charset="-78"/>
              </a:rPr>
              <a:t>Interaction </a:t>
            </a:r>
            <a:r>
              <a:rPr lang="ar-EG" sz="1400" dirty="0">
                <a:latin typeface="Alexandria" pitchFamily="2" charset="-78"/>
                <a:cs typeface="Alexandria" pitchFamily="2" charset="-78"/>
              </a:rPr>
              <a:t>  بين عوامل داخلية للفرد مع مؤثرات خارجية التي تحدد السلوك الموجه نحو هدف معين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400110"/>
              </a:xfrm>
              <a:prstGeom prst="rect">
                <a:avLst/>
              </a:prstGeom>
              <a:noFill/>
            </p:spPr>
            <p:txBody>
              <a:bodyPr wrap="square" rtlCol="0">
                <a:spAutoFit/>
              </a:bodyPr>
              <a:lstStyle/>
              <a:p>
                <a:pPr algn="ctr"/>
                <a:endParaRPr lang="en-US" sz="20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026942" y="1999429"/>
            <a:ext cx="10070891" cy="3629968"/>
          </a:xfrm>
          <a:prstGeom prst="rect">
            <a:avLst/>
          </a:prstGeom>
        </p:spPr>
        <p:txBody>
          <a:bodyPr wrap="square">
            <a:spAutoFit/>
          </a:bodyPr>
          <a:lstStyle/>
          <a:p>
            <a:pPr algn="just" rtl="1">
              <a:lnSpc>
                <a:spcPct val="200000"/>
              </a:lnSpc>
            </a:pPr>
            <a:r>
              <a:rPr lang="ar-EG" sz="1400" dirty="0">
                <a:latin typeface="Alexandria" pitchFamily="2" charset="-78"/>
                <a:cs typeface="Alexandria" pitchFamily="2" charset="-78"/>
              </a:rPr>
              <a:t>ولكي نفهم الدافعية ، سوف نتعرض النظريات المختلفة للدافعية وذلك للتوصل إلي نموذج متكامل يمكن أن يعتمد عليه المدير في ممارسته لهذه المهام ويمكن تقسيم نظريات الدوافع إلي مجموعتين : </a:t>
            </a:r>
          </a:p>
          <a:p>
            <a:pPr algn="just" rtl="1">
              <a:lnSpc>
                <a:spcPct val="200000"/>
              </a:lnSpc>
            </a:pPr>
            <a:endParaRPr lang="ar-EG" sz="500" dirty="0">
              <a:latin typeface="Alexandria" pitchFamily="2" charset="-78"/>
              <a:cs typeface="Alexandria" pitchFamily="2" charset="-78"/>
            </a:endParaRPr>
          </a:p>
          <a:p>
            <a:pPr algn="just" rtl="1">
              <a:lnSpc>
                <a:spcPct val="200000"/>
              </a:lnSpc>
            </a:pPr>
            <a:r>
              <a:rPr lang="ar-EG" sz="1400" b="1" dirty="0">
                <a:solidFill>
                  <a:srgbClr val="00B0F0"/>
                </a:solidFill>
                <a:latin typeface="Alexandria" pitchFamily="2" charset="-78"/>
                <a:cs typeface="Alexandria" pitchFamily="2" charset="-78"/>
              </a:rPr>
              <a:t>المجموعة الأولي </a:t>
            </a:r>
            <a:r>
              <a:rPr lang="ar-EG" sz="1400" dirty="0">
                <a:latin typeface="Alexandria" pitchFamily="2" charset="-78"/>
                <a:cs typeface="Alexandria" pitchFamily="2" charset="-78"/>
              </a:rPr>
              <a:t>: التي ركزت على توصيف ما يوجد في داخل الفرد أو في داخل العمل الذي ينشط سلوك الفرد ويدفعه على الاستمرار في بذل ذلك . (مجهود إضافي والعمل بجدية ) وأيضاً هذه المجموعة تحاول الإجابة عن ماذا يدفع الفرد إلي أداء سلوك </a:t>
            </a:r>
            <a:r>
              <a:rPr lang="en-US" sz="1400" dirty="0">
                <a:latin typeface="Alexandria" pitchFamily="2" charset="-78"/>
                <a:cs typeface="Alexandria" pitchFamily="2" charset="-78"/>
              </a:rPr>
              <a:t>What specific things that motivate people ? </a:t>
            </a:r>
            <a:r>
              <a:rPr lang="ar-EG" sz="1400" dirty="0">
                <a:latin typeface="Alexandria" pitchFamily="2" charset="-78"/>
                <a:cs typeface="Alexandria" pitchFamily="2" charset="-78"/>
              </a:rPr>
              <a:t> معين؟ يأتي في هذه المجموعة إبراهام ماسلو </a:t>
            </a:r>
            <a:r>
              <a:rPr lang="en-US" sz="1400" dirty="0">
                <a:latin typeface="Alexandria" pitchFamily="2" charset="-78"/>
                <a:cs typeface="Alexandria" pitchFamily="2" charset="-78"/>
              </a:rPr>
              <a:t>Maslow </a:t>
            </a:r>
            <a:r>
              <a:rPr lang="ar-EG" sz="1400" dirty="0">
                <a:latin typeface="Alexandria" pitchFamily="2" charset="-78"/>
                <a:cs typeface="Alexandria" pitchFamily="2" charset="-78"/>
              </a:rPr>
              <a:t> وهيرزبيرج </a:t>
            </a:r>
          </a:p>
          <a:p>
            <a:pPr algn="just" rtl="1">
              <a:lnSpc>
                <a:spcPct val="200000"/>
              </a:lnSpc>
            </a:pPr>
            <a:r>
              <a:rPr lang="en-US" sz="1400" dirty="0" err="1">
                <a:latin typeface="Alexandria" pitchFamily="2" charset="-78"/>
                <a:cs typeface="Alexandria" pitchFamily="2" charset="-78"/>
              </a:rPr>
              <a:t>Herxberg</a:t>
            </a:r>
            <a:r>
              <a:rPr lang="en-US" sz="1400" dirty="0">
                <a:latin typeface="Alexandria" pitchFamily="2" charset="-78"/>
                <a:cs typeface="Alexandria" pitchFamily="2" charset="-78"/>
              </a:rPr>
              <a:t> </a:t>
            </a:r>
            <a:endParaRPr lang="ar-EG" sz="1400" dirty="0">
              <a:latin typeface="Alexandria" pitchFamily="2" charset="-78"/>
              <a:cs typeface="Alexandria" pitchFamily="2" charset="-78"/>
            </a:endParaRPr>
          </a:p>
          <a:p>
            <a:pPr algn="just" rtl="1">
              <a:lnSpc>
                <a:spcPct val="200000"/>
              </a:lnSpc>
            </a:pPr>
            <a:r>
              <a:rPr lang="ar-EG" sz="1400" b="1" dirty="0">
                <a:solidFill>
                  <a:srgbClr val="00B0F0"/>
                </a:solidFill>
                <a:latin typeface="Alexandria" pitchFamily="2" charset="-78"/>
                <a:cs typeface="Alexandria" pitchFamily="2" charset="-78"/>
              </a:rPr>
              <a:t>المجموعة الثانية </a:t>
            </a:r>
            <a:r>
              <a:rPr lang="ar-EG" sz="1400"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التي تصف وتشرح كيف يتوجه السلوك وكيف يستمر الأداء ، و يتوقف هذا الأداء علي محاولة هذه المجموعة لتحقيق الأداء المتميز : كيف يتوجه السلوك ؟ </a:t>
            </a:r>
            <a:r>
              <a:rPr lang="en-US" sz="1400" dirty="0">
                <a:latin typeface="Alexandria" pitchFamily="2" charset="-78"/>
                <a:cs typeface="Alexandria" pitchFamily="2" charset="-78"/>
              </a:rPr>
              <a:t>How behavior is energized , directed ….. </a:t>
            </a:r>
            <a:r>
              <a:rPr lang="en-US" sz="1400" dirty="0" err="1">
                <a:latin typeface="Alexandria" pitchFamily="2" charset="-78"/>
                <a:cs typeface="Alexandria" pitchFamily="2" charset="-78"/>
              </a:rPr>
              <a:t>etc</a:t>
            </a:r>
            <a:r>
              <a:rPr lang="en-US" sz="1400" dirty="0">
                <a:latin typeface="Alexandria" pitchFamily="2" charset="-78"/>
                <a:cs typeface="Alexandria" pitchFamily="2" charset="-78"/>
              </a:rPr>
              <a:t> ?</a:t>
            </a:r>
            <a:endParaRPr lang="ar-EG" sz="1400" dirty="0">
              <a:latin typeface="Alexandria" pitchFamily="2" charset="-78"/>
              <a:cs typeface="Alexandria" pitchFamily="2" charset="-78"/>
            </a:endParaRPr>
          </a:p>
        </p:txBody>
      </p:sp>
      <p:sp>
        <p:nvSpPr>
          <p:cNvPr id="2" name="Rectangle 1"/>
          <p:cNvSpPr/>
          <p:nvPr/>
        </p:nvSpPr>
        <p:spPr>
          <a:xfrm>
            <a:off x="5008988" y="1116803"/>
            <a:ext cx="1814919" cy="419987"/>
          </a:xfrm>
          <a:prstGeom prst="rect">
            <a:avLst/>
          </a:prstGeom>
        </p:spPr>
        <p:txBody>
          <a:bodyPr wrap="none">
            <a:spAutoFit/>
          </a:bodyPr>
          <a:lstStyle/>
          <a:p>
            <a:pPr algn="ctr" rtl="1">
              <a:lnSpc>
                <a:spcPct val="150000"/>
              </a:lnSpc>
            </a:pPr>
            <a:r>
              <a:rPr lang="ar-EG" sz="1600" b="1" dirty="0">
                <a:latin typeface="Alexandria" pitchFamily="2" charset="-78"/>
                <a:cs typeface="Alexandria" pitchFamily="2" charset="-78"/>
              </a:rPr>
              <a:t>نظريات الدافعية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526720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400110"/>
              </a:xfrm>
              <a:prstGeom prst="rect">
                <a:avLst/>
              </a:prstGeom>
              <a:noFill/>
            </p:spPr>
            <p:txBody>
              <a:bodyPr wrap="square" rtlCol="0">
                <a:spAutoFit/>
              </a:bodyPr>
              <a:lstStyle/>
              <a:p>
                <a:pPr algn="ctr"/>
                <a:endParaRPr lang="en-US" sz="20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2" name="Rectangle 1"/>
          <p:cNvSpPr/>
          <p:nvPr/>
        </p:nvSpPr>
        <p:spPr>
          <a:xfrm>
            <a:off x="5008988" y="1116803"/>
            <a:ext cx="1814919" cy="419987"/>
          </a:xfrm>
          <a:prstGeom prst="rect">
            <a:avLst/>
          </a:prstGeom>
        </p:spPr>
        <p:txBody>
          <a:bodyPr wrap="none">
            <a:spAutoFit/>
          </a:bodyPr>
          <a:lstStyle/>
          <a:p>
            <a:pPr algn="ctr" rtl="1">
              <a:lnSpc>
                <a:spcPct val="150000"/>
              </a:lnSpc>
            </a:pPr>
            <a:r>
              <a:rPr lang="ar-EG" sz="1600" b="1" dirty="0">
                <a:latin typeface="Alexandria" pitchFamily="2" charset="-78"/>
                <a:cs typeface="Alexandria" pitchFamily="2" charset="-78"/>
              </a:rPr>
              <a:t>نظريات الدافعية</a:t>
            </a:r>
            <a:endParaRPr lang="en-US" sz="1600"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1C4CD16B-3FD8-4326-99AF-65093903CB2F}"/>
              </a:ext>
            </a:extLst>
          </p:cNvPr>
          <p:cNvPicPr>
            <a:picLocks noChangeAspect="1"/>
          </p:cNvPicPr>
          <p:nvPr/>
        </p:nvPicPr>
        <p:blipFill>
          <a:blip r:embed="rId3"/>
          <a:stretch>
            <a:fillRect/>
          </a:stretch>
        </p:blipFill>
        <p:spPr>
          <a:xfrm>
            <a:off x="3545985" y="836879"/>
            <a:ext cx="5023830" cy="5285842"/>
          </a:xfrm>
          <a:prstGeom prst="rect">
            <a:avLst/>
          </a:prstGeom>
        </p:spPr>
      </p:pic>
    </p:spTree>
    <p:extLst>
      <p:ext uri="{BB962C8B-B14F-4D97-AF65-F5344CB8AC3E}">
        <p14:creationId xmlns:p14="http://schemas.microsoft.com/office/powerpoint/2010/main" val="18721212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400110"/>
              </a:xfrm>
              <a:prstGeom prst="rect">
                <a:avLst/>
              </a:prstGeom>
              <a:noFill/>
            </p:spPr>
            <p:txBody>
              <a:bodyPr wrap="square" rtlCol="0">
                <a:spAutoFit/>
              </a:bodyPr>
              <a:lstStyle/>
              <a:p>
                <a:pPr algn="ctr"/>
                <a:endParaRPr lang="en-US" sz="20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956603" y="1563329"/>
            <a:ext cx="10084953" cy="4337854"/>
          </a:xfrm>
          <a:prstGeom prst="rect">
            <a:avLst/>
          </a:prstGeom>
        </p:spPr>
        <p:txBody>
          <a:bodyPr wrap="square">
            <a:spAutoFit/>
          </a:bodyPr>
          <a:lstStyle/>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400" dirty="0">
                <a:solidFill>
                  <a:srgbClr val="00B0F0"/>
                </a:solidFill>
                <a:latin typeface="Alexandria" pitchFamily="2" charset="-78"/>
                <a:cs typeface="Alexandria" pitchFamily="2" charset="-78"/>
              </a:rPr>
              <a:t>قام ابراهام ماسلو بترتيب احتياجات الفرد في شكل هرمي </a:t>
            </a:r>
            <a:r>
              <a:rPr lang="en-US" sz="1400" dirty="0">
                <a:solidFill>
                  <a:srgbClr val="00B0F0"/>
                </a:solidFill>
                <a:latin typeface="Alexandria" pitchFamily="2" charset="-78"/>
                <a:cs typeface="Alexandria" pitchFamily="2" charset="-78"/>
              </a:rPr>
              <a:t>Hierarchy</a:t>
            </a:r>
            <a:r>
              <a:rPr lang="ar-EG" sz="1400" dirty="0">
                <a:solidFill>
                  <a:srgbClr val="00B0F0"/>
                </a:solidFill>
                <a:latin typeface="Alexandria" pitchFamily="2" charset="-78"/>
                <a:cs typeface="Alexandria" pitchFamily="2" charset="-78"/>
              </a:rPr>
              <a:t> :</a:t>
            </a:r>
            <a:endParaRPr lang="ar-EG" sz="1200" dirty="0">
              <a:solidFill>
                <a:srgbClr val="00B0F0"/>
              </a:solidFill>
              <a:latin typeface="Alexandria" pitchFamily="2" charset="-78"/>
              <a:cs typeface="Alexandria" pitchFamily="2" charset="-78"/>
            </a:endParaRPr>
          </a:p>
          <a:p>
            <a:pPr algn="just" rtl="1">
              <a:lnSpc>
                <a:spcPct val="200000"/>
              </a:lnSpc>
            </a:pPr>
            <a:r>
              <a:rPr lang="en-US" sz="1400" dirty="0">
                <a:latin typeface="Alexandria" pitchFamily="2" charset="-78"/>
                <a:cs typeface="Alexandria" pitchFamily="2" charset="-78"/>
              </a:rPr>
              <a:t>-1 </a:t>
            </a:r>
            <a:r>
              <a:rPr lang="ar-EG" sz="1400" dirty="0">
                <a:latin typeface="Alexandria" pitchFamily="2" charset="-78"/>
                <a:cs typeface="Alexandria" pitchFamily="2" charset="-78"/>
              </a:rPr>
              <a:t> يتأثر سلوك الفرد فقط بالحاجة غير المشبعة أما الحاجة المشبعة فلا تأثير لها على السلوك ولا يمكن أن تدفع الفرد ولا تعد محركاً </a:t>
            </a:r>
            <a:r>
              <a:rPr lang="en-US" sz="1400" dirty="0">
                <a:latin typeface="Alexandria" pitchFamily="2" charset="-78"/>
                <a:cs typeface="Alexandria" pitchFamily="2" charset="-78"/>
              </a:rPr>
              <a:t>Motivator . </a:t>
            </a:r>
            <a:r>
              <a:rPr lang="ar-EG" sz="1400" dirty="0">
                <a:latin typeface="Alexandria" pitchFamily="2" charset="-78"/>
                <a:cs typeface="Alexandria" pitchFamily="2" charset="-78"/>
              </a:rPr>
              <a:t>له </a:t>
            </a:r>
          </a:p>
          <a:p>
            <a:pPr algn="just" rtl="1">
              <a:lnSpc>
                <a:spcPct val="200000"/>
              </a:lnSpc>
            </a:pPr>
            <a:r>
              <a:rPr lang="ar-EG" sz="1400" dirty="0">
                <a:latin typeface="Alexandria" pitchFamily="2" charset="-78"/>
                <a:cs typeface="Alexandria" pitchFamily="2" charset="-78"/>
              </a:rPr>
              <a:t>-2 حاجات الفرد مرتبة في شكل هرم أو سلم يأتي في قاعدة السلم الحاجات الأساسية ، المادية ثم يتدرج إلي الحاجات النفسية والمعنوية . </a:t>
            </a:r>
          </a:p>
          <a:p>
            <a:pPr algn="just" rtl="1">
              <a:lnSpc>
                <a:spcPct val="200000"/>
              </a:lnSpc>
            </a:pPr>
            <a:r>
              <a:rPr lang="ar-EG" sz="1400" dirty="0">
                <a:latin typeface="Alexandria" pitchFamily="2" charset="-78"/>
                <a:cs typeface="Alexandria" pitchFamily="2" charset="-78"/>
              </a:rPr>
              <a:t>-3 لا تظهر حاجة لدى الفرد إلا إذا تم إشباع الحاجات التي تسبقها في الأهمية والأولوية وبالتالي لا يتحرك الفرد على سلم الحاجات إلي أعلى إلا إذا تم إشباع الحاجات التي تقع في الأدوار السفلي للسلم . </a:t>
            </a:r>
          </a:p>
          <a:p>
            <a:pPr algn="just" rtl="1">
              <a:lnSpc>
                <a:spcPct val="200000"/>
              </a:lnSpc>
            </a:pPr>
            <a:r>
              <a:rPr lang="ar-EG" sz="1400" dirty="0">
                <a:latin typeface="Alexandria" pitchFamily="2" charset="-78"/>
                <a:cs typeface="Alexandria" pitchFamily="2" charset="-78"/>
              </a:rPr>
              <a:t>-4 عندما يتم إشباع حاجة معينة فإن الفرد يتحرك إلي أعلى ولكن عندما يتم تهديد هذه الحاجة مرة أخرى تصبح غير مشبعة فإنه يعود إليها مرة أخرى لأنها تسيطر على كل سلوكياته .</a:t>
            </a:r>
            <a:endParaRPr lang="en-US" sz="1400" dirty="0">
              <a:latin typeface="Alexandria" pitchFamily="2" charset="-78"/>
              <a:cs typeface="Alexandria" pitchFamily="2" charset="-78"/>
            </a:endParaRPr>
          </a:p>
        </p:txBody>
      </p:sp>
      <p:sp>
        <p:nvSpPr>
          <p:cNvPr id="2" name="Rectangle 1"/>
          <p:cNvSpPr/>
          <p:nvPr/>
        </p:nvSpPr>
        <p:spPr>
          <a:xfrm>
            <a:off x="4974026" y="1098243"/>
            <a:ext cx="2190023" cy="419987"/>
          </a:xfrm>
          <a:prstGeom prst="rect">
            <a:avLst/>
          </a:prstGeom>
        </p:spPr>
        <p:txBody>
          <a:bodyPr wrap="none">
            <a:spAutoFit/>
          </a:bodyPr>
          <a:lstStyle/>
          <a:p>
            <a:pPr algn="ctr" rtl="1">
              <a:lnSpc>
                <a:spcPct val="150000"/>
              </a:lnSpc>
            </a:pPr>
            <a:r>
              <a:rPr lang="ar-EG" sz="1600" b="1" dirty="0">
                <a:latin typeface="Alexandria" pitchFamily="2" charset="-78"/>
                <a:cs typeface="Alexandria" pitchFamily="2" charset="-78"/>
              </a:rPr>
              <a:t>هرم الحاجات لماسلو</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38385527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400110"/>
              </a:xfrm>
              <a:prstGeom prst="rect">
                <a:avLst/>
              </a:prstGeom>
              <a:noFill/>
            </p:spPr>
            <p:txBody>
              <a:bodyPr wrap="square" rtlCol="0">
                <a:spAutoFit/>
              </a:bodyPr>
              <a:lstStyle/>
              <a:p>
                <a:pPr algn="ctr"/>
                <a:endParaRPr lang="en-US" sz="20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2" name="Rectangle 1"/>
          <p:cNvSpPr/>
          <p:nvPr/>
        </p:nvSpPr>
        <p:spPr>
          <a:xfrm>
            <a:off x="4974026" y="1098243"/>
            <a:ext cx="2190023" cy="419987"/>
          </a:xfrm>
          <a:prstGeom prst="rect">
            <a:avLst/>
          </a:prstGeom>
        </p:spPr>
        <p:txBody>
          <a:bodyPr wrap="none">
            <a:spAutoFit/>
          </a:bodyPr>
          <a:lstStyle/>
          <a:p>
            <a:pPr algn="ctr" rtl="1">
              <a:lnSpc>
                <a:spcPct val="150000"/>
              </a:lnSpc>
            </a:pPr>
            <a:r>
              <a:rPr lang="ar-EG" sz="1600" b="1" dirty="0">
                <a:latin typeface="Alexandria" pitchFamily="2" charset="-78"/>
                <a:cs typeface="Alexandria" pitchFamily="2" charset="-78"/>
              </a:rPr>
              <a:t>هرم الحاجات لماسلو</a:t>
            </a:r>
            <a:endParaRPr lang="en-US" sz="1600" b="1"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70D4E38B-1E7F-43F6-9386-2EB0A8F9289E}"/>
              </a:ext>
            </a:extLst>
          </p:cNvPr>
          <p:cNvPicPr>
            <a:picLocks noChangeAspect="1"/>
          </p:cNvPicPr>
          <p:nvPr/>
        </p:nvPicPr>
        <p:blipFill>
          <a:blip r:embed="rId3"/>
          <a:stretch>
            <a:fillRect/>
          </a:stretch>
        </p:blipFill>
        <p:spPr>
          <a:xfrm>
            <a:off x="3981450" y="1697037"/>
            <a:ext cx="4229100" cy="4657725"/>
          </a:xfrm>
          <a:prstGeom prst="rect">
            <a:avLst/>
          </a:prstGeom>
        </p:spPr>
      </p:pic>
    </p:spTree>
    <p:extLst>
      <p:ext uri="{BB962C8B-B14F-4D97-AF65-F5344CB8AC3E}">
        <p14:creationId xmlns:p14="http://schemas.microsoft.com/office/powerpoint/2010/main" val="17322014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07968" y="7715"/>
              <a:ext cx="9783671" cy="6654882"/>
              <a:chOff x="1707968" y="7715"/>
              <a:chExt cx="9783671" cy="6654882"/>
            </a:xfrm>
          </p:grpSpPr>
          <p:sp>
            <p:nvSpPr>
              <p:cNvPr id="6" name="TextBox 5"/>
              <p:cNvSpPr txBox="1"/>
              <p:nvPr/>
            </p:nvSpPr>
            <p:spPr>
              <a:xfrm>
                <a:off x="1707968" y="1240760"/>
                <a:ext cx="8631100" cy="338554"/>
              </a:xfrm>
              <a:prstGeom prst="rect">
                <a:avLst/>
              </a:prstGeom>
              <a:noFill/>
            </p:spPr>
            <p:txBody>
              <a:bodyPr wrap="square" rtlCol="0">
                <a:spAutoFit/>
              </a:bodyPr>
              <a:lstStyle/>
              <a:p>
                <a:pPr algn="ctr" rtl="1"/>
                <a:r>
                  <a:rPr lang="ar-EG" sz="1600" b="1" dirty="0">
                    <a:latin typeface="Alexandria" charset="0"/>
                    <a:cs typeface="Alexandria" charset="0"/>
                  </a:rPr>
                  <a:t>الحاجات الأساسية</a:t>
                </a: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1155700" y="2169656"/>
            <a:ext cx="9931400" cy="2183418"/>
          </a:xfrm>
          <a:prstGeom prst="rect">
            <a:avLst/>
          </a:prstGeom>
        </p:spPr>
        <p:txBody>
          <a:bodyPr wrap="square">
            <a:spAutoFit/>
          </a:bodyPr>
          <a:lstStyle/>
          <a:p>
            <a:pPr algn="just" rtl="1">
              <a:lnSpc>
                <a:spcPct val="200000"/>
              </a:lnSpc>
              <a:defRPr/>
            </a:pPr>
            <a:r>
              <a:rPr lang="ar-EG" sz="1400" dirty="0">
                <a:latin typeface="Alexandria" pitchFamily="2" charset="-78"/>
                <a:cs typeface="Alexandria" pitchFamily="2" charset="-78"/>
              </a:rPr>
              <a:t>يتضح ترتيب الحاجات الخمس للفرد العادي حسب الأولوية والأهمية . ويأتي في قاعدة الهرم الحاجات الأساسية التي تقوم بإشباع الحاجات الفسيولوجية التي يحتاجها الجسم لكي يعمل فسيولوجيا وهي تتمثل في المياه ، الهواء ، الطعام ، المأوى ، تجنب الألم . ومن خلال العمل يمكن للإدارة عن طريق الأجر وكذلك ظروف العمل المادية أن تشبع هذه الاحتياجات بعد أن يتم إشباع الحاجات الأساسية ، تظهر حاجة الأمان </a:t>
            </a:r>
            <a:r>
              <a:rPr lang="en-US" sz="1400" dirty="0">
                <a:latin typeface="Alexandria" pitchFamily="2" charset="-78"/>
                <a:cs typeface="Alexandria" pitchFamily="2" charset="-78"/>
              </a:rPr>
              <a:t>Safety </a:t>
            </a:r>
            <a:r>
              <a:rPr lang="ar-EG" sz="1400" dirty="0">
                <a:latin typeface="Alexandria" pitchFamily="2" charset="-78"/>
                <a:cs typeface="Alexandria" pitchFamily="2" charset="-78"/>
              </a:rPr>
              <a:t> وتصبح لها الأولوية وتسيطر على الفرد في شكل وظيفة ثابتة مستقرة " عقد طويل الأجل " معاش وضمان اجتماعي وما شابه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2" name="Rectangle 1"/>
          <p:cNvSpPr/>
          <p:nvPr/>
        </p:nvSpPr>
        <p:spPr>
          <a:xfrm>
            <a:off x="5046875" y="1186934"/>
            <a:ext cx="2060180" cy="338554"/>
          </a:xfrm>
          <a:prstGeom prst="rect">
            <a:avLst/>
          </a:prstGeom>
        </p:spPr>
        <p:txBody>
          <a:bodyPr wrap="none">
            <a:spAutoFit/>
          </a:bodyPr>
          <a:lstStyle/>
          <a:p>
            <a:pPr algn="ctr"/>
            <a:r>
              <a:rPr lang="ar-EG" sz="1600" b="1" dirty="0">
                <a:latin typeface="Alexandria" pitchFamily="2" charset="-78"/>
                <a:cs typeface="Alexandria" pitchFamily="2" charset="-78"/>
              </a:rPr>
              <a:t>الحاجات الإجتماعية</a:t>
            </a:r>
            <a:endParaRPr lang="en-US" sz="1600" b="1" dirty="0">
              <a:latin typeface="Alexandria" pitchFamily="2" charset="-78"/>
              <a:cs typeface="Alexandria" pitchFamily="2" charset="-78"/>
            </a:endParaRPr>
          </a:p>
        </p:txBody>
      </p:sp>
      <p:sp>
        <p:nvSpPr>
          <p:cNvPr id="13" name="Content Placeholder 2"/>
          <p:cNvSpPr txBox="1">
            <a:spLocks/>
          </p:cNvSpPr>
          <p:nvPr/>
        </p:nvSpPr>
        <p:spPr>
          <a:xfrm>
            <a:off x="1153550" y="1976633"/>
            <a:ext cx="9933549" cy="44305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200000"/>
              </a:lnSpc>
              <a:buFont typeface="Wingdings 2" pitchFamily="18" charset="2"/>
              <a:buNone/>
            </a:pPr>
            <a:r>
              <a:rPr lang="ar-EG" sz="1400" dirty="0">
                <a:latin typeface="Alexandria" pitchFamily="2" charset="-78"/>
                <a:cs typeface="Alexandria" pitchFamily="2" charset="-78"/>
              </a:rPr>
              <a:t>تصبح الحاجات الاجتماعية مسيطرة على سلوك الفرد عند الإشباع التام لحاجات الأمان وهي تشمل الجماعات التي ينتمي إليها الفرد و هل تحقق الإشباع الإجتماعي ففي داخل العمل تتكون مجموعات العمل </a:t>
            </a:r>
            <a:r>
              <a:rPr lang="en-US" sz="1400" dirty="0">
                <a:latin typeface="Alexandria" pitchFamily="2" charset="-78"/>
                <a:cs typeface="Alexandria" pitchFamily="2" charset="-78"/>
              </a:rPr>
              <a:t>Groups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Career </a:t>
            </a:r>
            <a:r>
              <a:rPr lang="ar-EG" sz="1400" dirty="0">
                <a:latin typeface="Alexandria" pitchFamily="2" charset="-78"/>
                <a:cs typeface="Alexandria" pitchFamily="2" charset="-78"/>
              </a:rPr>
              <a:t> من بين الأفراد الذين ينتمون لمهنة معينة أو لديهم مؤهل معين أو يقومون بتأدية عمل معين ، أيضاً داخل العمل تتكون ليست على أساس المهنة أو العمل وإنما على أساس المصلحة </a:t>
            </a:r>
            <a:r>
              <a:rPr lang="en-US" sz="1400" dirty="0">
                <a:latin typeface="Alexandria" pitchFamily="2" charset="-78"/>
                <a:cs typeface="Alexandria" pitchFamily="2" charset="-78"/>
              </a:rPr>
              <a:t>groups</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Political </a:t>
            </a:r>
            <a:r>
              <a:rPr lang="ar-EG" sz="1400" dirty="0">
                <a:latin typeface="Alexandria" pitchFamily="2" charset="-78"/>
                <a:cs typeface="Alexandria" pitchFamily="2" charset="-78"/>
              </a:rPr>
              <a:t>  والتي تهدف إلي الدفاع عن مصالح الأعضاء والدخول في منافسة مع الجماعات الأخرى إما المنافسة على كسب موقف مادي معين أو كسب موقف أدبي معين أو التنافس على موارد محدودة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1356278" y="1291794"/>
            <a:ext cx="9553022" cy="419987"/>
          </a:xfrm>
          <a:prstGeom prst="rect">
            <a:avLst/>
          </a:prstGeom>
        </p:spPr>
        <p:txBody>
          <a:bodyPr wrap="square">
            <a:spAutoFit/>
          </a:bodyPr>
          <a:lstStyle/>
          <a:p>
            <a:pPr algn="ctr" rtl="1">
              <a:lnSpc>
                <a:spcPct val="150000"/>
              </a:lnSpc>
              <a:defRPr/>
            </a:pPr>
            <a:r>
              <a:rPr lang="ar-EG" sz="1600" b="1" dirty="0">
                <a:latin typeface="Alexandria" pitchFamily="2" charset="-78"/>
                <a:cs typeface="Alexandria" pitchFamily="2" charset="-78"/>
              </a:rPr>
              <a:t>الحاجات النفسية</a:t>
            </a:r>
            <a:endParaRPr lang="en-US" sz="1600" b="1" dirty="0">
              <a:latin typeface="Alexandria" pitchFamily="2" charset="-78"/>
              <a:cs typeface="Alexandria" pitchFamily="2" charset="-78"/>
            </a:endParaRPr>
          </a:p>
        </p:txBody>
      </p:sp>
      <p:sp>
        <p:nvSpPr>
          <p:cNvPr id="13" name="Content Placeholder 2"/>
          <p:cNvSpPr txBox="1">
            <a:spLocks/>
          </p:cNvSpPr>
          <p:nvPr/>
        </p:nvSpPr>
        <p:spPr>
          <a:xfrm>
            <a:off x="1104900" y="1944650"/>
            <a:ext cx="9982200" cy="4824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200000"/>
              </a:lnSpc>
            </a:pPr>
            <a:r>
              <a:rPr lang="ar-EG" sz="1400" dirty="0">
                <a:latin typeface="Alexandria" pitchFamily="2" charset="-78"/>
                <a:cs typeface="Alexandria" pitchFamily="2" charset="-78"/>
              </a:rPr>
              <a:t>تأتي بعد ذلك في التدرج حاجات الاحترام وتقدير الآخرين لقدراته ومهاراته ويحصل الفرد على الاحترام من مصدرين من</a:t>
            </a:r>
          </a:p>
          <a:p>
            <a:pPr algn="r" rtl="1">
              <a:lnSpc>
                <a:spcPct val="200000"/>
              </a:lnSpc>
            </a:pPr>
            <a:r>
              <a:rPr lang="ar-EG" sz="1400" dirty="0">
                <a:latin typeface="Alexandria" pitchFamily="2" charset="-78"/>
                <a:cs typeface="Alexandria" pitchFamily="2" charset="-78"/>
              </a:rPr>
              <a:t>نفسه أولاً  ويسمي احترام النفس </a:t>
            </a:r>
            <a:r>
              <a:rPr lang="en-US" sz="1400" dirty="0">
                <a:latin typeface="Alexandria" pitchFamily="2" charset="-78"/>
                <a:cs typeface="Alexandria" pitchFamily="2" charset="-78"/>
              </a:rPr>
              <a:t>respect</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Self </a:t>
            </a:r>
            <a:r>
              <a:rPr lang="ar-EG" sz="1400" dirty="0">
                <a:latin typeface="Alexandria" pitchFamily="2" charset="-78"/>
                <a:cs typeface="Alexandria" pitchFamily="2" charset="-78"/>
              </a:rPr>
              <a:t>  وثانياً من الغير وإشباع هذه الحاجة يحقق للفرد الفخر ويشعر بأن لـه قيمة وأهمية وكذلك تتوافر لديه الثقة . يـأتـي عـلـى قـمـة الـهرم حاجات تحقيق الذات وأخـيـراً </a:t>
            </a:r>
            <a:r>
              <a:rPr lang="en-US" sz="1400" dirty="0">
                <a:latin typeface="Alexandria" pitchFamily="2" charset="-78"/>
                <a:cs typeface="Alexandria" pitchFamily="2" charset="-78"/>
              </a:rPr>
              <a:t>actualization</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Self </a:t>
            </a:r>
            <a:r>
              <a:rPr lang="ar-EG" sz="1400" dirty="0">
                <a:latin typeface="Alexandria" pitchFamily="2" charset="-78"/>
                <a:cs typeface="Alexandria" pitchFamily="2" charset="-78"/>
              </a:rPr>
              <a:t> وهي تتعلق بأن الفرد حقق ذاته واستخدم كل إمكانياته وطاقاته إلي أقصى استخدام . كل منا ولد وفي مخيلته لنفسه صورة </a:t>
            </a:r>
            <a:r>
              <a:rPr lang="en-US" sz="1400" dirty="0">
                <a:latin typeface="Alexandria" pitchFamily="2" charset="-78"/>
                <a:cs typeface="Alexandria" pitchFamily="2" charset="-78"/>
              </a:rPr>
              <a:t>Picture </a:t>
            </a:r>
            <a:r>
              <a:rPr lang="ar-EG" sz="1400" dirty="0">
                <a:latin typeface="Alexandria" pitchFamily="2" charset="-78"/>
                <a:cs typeface="Alexandria" pitchFamily="2" charset="-78"/>
              </a:rPr>
              <a:t> من الذي من خلال حياته والوظيفة التي يمارسها يحقق هذه الصورة وبالتالي فهو يحقق ذاته . وفي الشكل التالي يتضح كيف يمكن للتصرفات الإدارية أن تساهم في إشباع حاجات الفرد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pic>
        <p:nvPicPr>
          <p:cNvPr id="15" name="Picture 14">
            <a:extLst>
              <a:ext uri="{FF2B5EF4-FFF2-40B4-BE49-F238E27FC236}">
                <a16:creationId xmlns:a16="http://schemas.microsoft.com/office/drawing/2014/main" id="{C0E44DB7-D060-45C0-AD19-E9158293E3FC}"/>
              </a:ext>
            </a:extLst>
          </p:cNvPr>
          <p:cNvPicPr>
            <a:picLocks noChangeAspect="1"/>
          </p:cNvPicPr>
          <p:nvPr/>
        </p:nvPicPr>
        <p:blipFill>
          <a:blip r:embed="rId4"/>
          <a:stretch>
            <a:fillRect/>
          </a:stretch>
        </p:blipFill>
        <p:spPr>
          <a:xfrm>
            <a:off x="3720461" y="997087"/>
            <a:ext cx="4725678" cy="2603226"/>
          </a:xfrm>
          <a:prstGeom prst="rect">
            <a:avLst/>
          </a:prstGeom>
        </p:spPr>
      </p:pic>
      <p:pic>
        <p:nvPicPr>
          <p:cNvPr id="14" name="Picture 13">
            <a:extLst>
              <a:ext uri="{FF2B5EF4-FFF2-40B4-BE49-F238E27FC236}">
                <a16:creationId xmlns:a16="http://schemas.microsoft.com/office/drawing/2014/main" id="{7D4855BB-3783-4CD0-9D28-2309919F82B5}"/>
              </a:ext>
            </a:extLst>
          </p:cNvPr>
          <p:cNvPicPr>
            <a:picLocks noChangeAspect="1"/>
          </p:cNvPicPr>
          <p:nvPr/>
        </p:nvPicPr>
        <p:blipFill>
          <a:blip r:embed="rId5"/>
          <a:stretch>
            <a:fillRect/>
          </a:stretch>
        </p:blipFill>
        <p:spPr>
          <a:xfrm>
            <a:off x="3720461" y="3499799"/>
            <a:ext cx="4712978" cy="2645274"/>
          </a:xfrm>
          <a:prstGeom prst="rect">
            <a:avLst/>
          </a:prstGeom>
        </p:spPr>
      </p:pic>
    </p:spTree>
    <p:extLst>
      <p:ext uri="{BB962C8B-B14F-4D97-AF65-F5344CB8AC3E}">
        <p14:creationId xmlns:p14="http://schemas.microsoft.com/office/powerpoint/2010/main" val="7292094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014333" y="7715"/>
              <a:ext cx="9477306" cy="6654882"/>
              <a:chOff x="2014333" y="7715"/>
              <a:chExt cx="9477306" cy="6654882"/>
            </a:xfrm>
          </p:grpSpPr>
          <p:sp>
            <p:nvSpPr>
              <p:cNvPr id="6" name="TextBox 5"/>
              <p:cNvSpPr txBox="1"/>
              <p:nvPr/>
            </p:nvSpPr>
            <p:spPr>
              <a:xfrm>
                <a:off x="2014333" y="1093330"/>
                <a:ext cx="8631100" cy="338554"/>
              </a:xfrm>
              <a:prstGeom prst="rect">
                <a:avLst/>
              </a:prstGeom>
              <a:noFill/>
            </p:spPr>
            <p:txBody>
              <a:bodyPr wrap="square" rtlCol="0">
                <a:spAutoFit/>
              </a:bodyPr>
              <a:lstStyle/>
              <a:p>
                <a:pPr algn="ctr"/>
                <a:r>
                  <a:rPr lang="ar-EG" sz="1600" b="1" dirty="0">
                    <a:latin typeface="Alexandria" charset="0"/>
                    <a:cs typeface="Alexandria" charset="0"/>
                  </a:rPr>
                  <a:t>نظرية </a:t>
                </a:r>
                <a:r>
                  <a:rPr lang="ar-EG" sz="1600" b="1" dirty="0">
                    <a:latin typeface="Alexandria" pitchFamily="2" charset="-78"/>
                    <a:cs typeface="Alexandria" pitchFamily="2" charset="-78"/>
                  </a:rPr>
                  <a:t>هيرزبيرج</a:t>
                </a: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27762" y="1871005"/>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200000"/>
              </a:lnSpc>
              <a:buNone/>
            </a:pPr>
            <a:r>
              <a:rPr lang="ar-EG" sz="1400" dirty="0">
                <a:latin typeface="Alexandria" pitchFamily="2" charset="-78"/>
                <a:cs typeface="Alexandria" pitchFamily="2" charset="-78"/>
              </a:rPr>
              <a:t>جرى هيرزبيرج أبحاثه على مجموعة من المحاسبين والمهندسين للبحث عن ماذا يدفع الفرد إلي الأداء . وجد هيرزبيرج أن هناك عوامل ترتبط بالرضا </a:t>
            </a:r>
            <a:r>
              <a:rPr lang="en-US" sz="1400" dirty="0">
                <a:latin typeface="Alexandria" pitchFamily="2" charset="-78"/>
                <a:cs typeface="Alexandria" pitchFamily="2" charset="-78"/>
              </a:rPr>
              <a:t>Satisfaction </a:t>
            </a:r>
            <a:r>
              <a:rPr lang="ar-EG" sz="1400" dirty="0">
                <a:latin typeface="Alexandria" pitchFamily="2" charset="-78"/>
                <a:cs typeface="Alexandria" pitchFamily="2" charset="-78"/>
              </a:rPr>
              <a:t> وعوامل أخرى بعدم الرضا </a:t>
            </a:r>
            <a:r>
              <a:rPr lang="en-US" sz="1400" dirty="0">
                <a:latin typeface="Alexandria" pitchFamily="2" charset="-78"/>
                <a:cs typeface="Alexandria" pitchFamily="2" charset="-78"/>
              </a:rPr>
              <a:t>Dis – Satisfaction</a:t>
            </a:r>
            <a:r>
              <a:rPr lang="ar-EG" sz="1400" dirty="0">
                <a:latin typeface="Alexandria" pitchFamily="2" charset="-78"/>
                <a:cs typeface="Alexandria" pitchFamily="2" charset="-78"/>
              </a:rPr>
              <a:t> .</a:t>
            </a:r>
          </a:p>
          <a:p>
            <a:pPr marL="0" indent="0" algn="just" rtl="1">
              <a:lnSpc>
                <a:spcPct val="200000"/>
              </a:lnSpc>
              <a:buNone/>
            </a:pPr>
            <a:r>
              <a:rPr lang="ar-EG" sz="1400" b="1" dirty="0">
                <a:solidFill>
                  <a:srgbClr val="00B0F0"/>
                </a:solidFill>
                <a:latin typeface="Alexandria" pitchFamily="2" charset="-78"/>
                <a:cs typeface="Alexandria" pitchFamily="2" charset="-78"/>
              </a:rPr>
              <a:t>العوامل المتعلقة بالرضا </a:t>
            </a:r>
            <a:r>
              <a:rPr lang="ar-EG" sz="1400" dirty="0">
                <a:latin typeface="Alexandria" pitchFamily="2" charset="-78"/>
                <a:cs typeface="Alexandria" pitchFamily="2" charset="-78"/>
              </a:rPr>
              <a:t>: وهي تلك العوامل التي تحقق الرضا</a:t>
            </a:r>
            <a:r>
              <a:rPr lang="en-US" sz="1400" dirty="0">
                <a:latin typeface="Alexandria" pitchFamily="2" charset="-78"/>
                <a:cs typeface="Alexandria" pitchFamily="2" charset="-78"/>
              </a:rPr>
              <a:t>Satisfaction </a:t>
            </a:r>
            <a:r>
              <a:rPr lang="ar-EG" sz="1400" dirty="0">
                <a:latin typeface="Alexandria" pitchFamily="2" charset="-78"/>
                <a:cs typeface="Alexandria" pitchFamily="2" charset="-78"/>
              </a:rPr>
              <a:t> إذا توافرت وفي حالة غياب هذه العوامل فلن يتحقق الرضا لدى الفرد . </a:t>
            </a:r>
          </a:p>
          <a:p>
            <a:pPr marL="0" indent="0" algn="just" rtl="1">
              <a:lnSpc>
                <a:spcPct val="200000"/>
              </a:lnSpc>
              <a:buNone/>
            </a:pPr>
            <a:r>
              <a:rPr lang="ar-EG" sz="1400" b="1" dirty="0">
                <a:solidFill>
                  <a:srgbClr val="00B0F0"/>
                </a:solidFill>
                <a:latin typeface="Alexandria" pitchFamily="2" charset="-78"/>
                <a:cs typeface="Alexandria" pitchFamily="2" charset="-78"/>
              </a:rPr>
              <a:t>العوامل المتعلقة بعدم الرضا </a:t>
            </a:r>
            <a:r>
              <a:rPr lang="ar-EG" sz="1400" dirty="0">
                <a:latin typeface="Alexandria" pitchFamily="2" charset="-78"/>
                <a:cs typeface="Alexandria" pitchFamily="2" charset="-78"/>
              </a:rPr>
              <a:t>: وهي تلك العوامل التي إذا توافرت فإنها تؤءدي إلي عدم الرضا - </a:t>
            </a:r>
            <a:r>
              <a:rPr lang="en-US" sz="1400" dirty="0">
                <a:latin typeface="Alexandria" pitchFamily="2" charset="-78"/>
                <a:cs typeface="Alexandria" pitchFamily="2" charset="-78"/>
              </a:rPr>
              <a:t>Des Satisfaction</a:t>
            </a:r>
            <a:r>
              <a:rPr lang="ar-EG" sz="1400" dirty="0">
                <a:latin typeface="Alexandria" pitchFamily="2" charset="-78"/>
                <a:cs typeface="Alexandria" pitchFamily="2" charset="-78"/>
              </a:rPr>
              <a:t>. وقصد هيرزبيرج بذلك أن الرضا شيء وعدم الرضا شيء آخر وإذا كان لا يوجد لدى الفرد عدم رضا فليس معنى ذلك أن لدى الفرد رضا وبالتالي فإن هناك عوامل قدرتها فقط تتوقف عند إزالة عدم الرضا ومهما توافرت هذه العوامل لن يتحقق الرضا وأن هناك عوامل تختص فقط بالرضا و لا تفيد في إزالة عدم الرضا ولا يمكن استخدامها إلا بعد استخدام العوامل الخاصة بعدم الرضا لإزالة عدم الرضا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27762" y="1961275"/>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endParaRPr lang="ar-EG" sz="1400" b="1" dirty="0">
              <a:latin typeface="Alexandria" pitchFamily="2" charset="-78"/>
              <a:cs typeface="Alexandria" pitchFamily="2" charset="-78"/>
            </a:endParaRPr>
          </a:p>
          <a:p>
            <a:pPr marL="0" indent="0" algn="just" rtl="1">
              <a:lnSpc>
                <a:spcPct val="150000"/>
              </a:lnSpc>
              <a:buNone/>
            </a:pPr>
            <a:endParaRPr lang="ar-EG" sz="1400" b="1" dirty="0">
              <a:latin typeface="Alexandria" pitchFamily="2" charset="-78"/>
              <a:cs typeface="Alexandria" pitchFamily="2" charset="-78"/>
            </a:endParaRPr>
          </a:p>
          <a:p>
            <a:pPr marL="0" indent="0" algn="just" rtl="1">
              <a:lnSpc>
                <a:spcPct val="150000"/>
              </a:lnSpc>
              <a:buNone/>
            </a:pPr>
            <a:endParaRPr lang="ar-EG" sz="1400" b="1" dirty="0">
              <a:latin typeface="Alexandria" pitchFamily="2" charset="-78"/>
              <a:cs typeface="Alexandria" pitchFamily="2" charset="-78"/>
            </a:endParaRPr>
          </a:p>
          <a:p>
            <a:pPr marL="0" indent="0" algn="just" rtl="1">
              <a:lnSpc>
                <a:spcPct val="200000"/>
              </a:lnSpc>
              <a:buNone/>
            </a:pPr>
            <a:r>
              <a:rPr lang="ar-EG" sz="1400" dirty="0">
                <a:latin typeface="Alexandria" pitchFamily="2" charset="-78"/>
                <a:cs typeface="Alexandria" pitchFamily="2" charset="-78"/>
              </a:rPr>
              <a:t>ويمكن لتقريب المفهوم إلي ذهن أن نعتبر الرضا مشابها للصحة </a:t>
            </a:r>
            <a:r>
              <a:rPr lang="en-US" sz="1400" dirty="0">
                <a:latin typeface="Alexandria" pitchFamily="2" charset="-78"/>
                <a:cs typeface="Alexandria" pitchFamily="2" charset="-78"/>
              </a:rPr>
              <a:t>Health </a:t>
            </a:r>
            <a:r>
              <a:rPr lang="ar-EG" sz="1400" dirty="0">
                <a:latin typeface="Alexandria" pitchFamily="2" charset="-78"/>
                <a:cs typeface="Alexandria" pitchFamily="2" charset="-78"/>
              </a:rPr>
              <a:t> وأن عدم الرضا مشابها للمرض </a:t>
            </a:r>
            <a:r>
              <a:rPr lang="en-US" sz="1400" dirty="0">
                <a:latin typeface="Alexandria" pitchFamily="2" charset="-78"/>
                <a:cs typeface="Alexandria" pitchFamily="2" charset="-78"/>
              </a:rPr>
              <a:t>Disease . </a:t>
            </a:r>
            <a:r>
              <a:rPr lang="ar-EG" sz="1400" dirty="0">
                <a:latin typeface="Alexandria" pitchFamily="2" charset="-78"/>
                <a:cs typeface="Alexandria" pitchFamily="2" charset="-78"/>
              </a:rPr>
              <a:t> فالصحة ليست عكس المرض . فقد يكون الفرد خاليا من المرض وليس معنى هذا أنه صحيح معاف كما أن الأدوية والعقاقير التي تزيل المرض تقف قدرتها عند ذلك ولا تستطيع أن تجلب الصحة للفرد . وأن العوامل التي تجلب الصحة لا تستطيع أن تزيل المرض .</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23883831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96127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lnSpc>
                <a:spcPct val="150000"/>
              </a:lnSpc>
              <a:buNone/>
            </a:pPr>
            <a:r>
              <a:rPr lang="ar-EG" sz="1600" b="1" dirty="0">
                <a:solidFill>
                  <a:srgbClr val="00B0F0"/>
                </a:solidFill>
                <a:latin typeface="Alexandria" pitchFamily="2" charset="-78"/>
                <a:cs typeface="Alexandria" pitchFamily="2" charset="-78"/>
              </a:rPr>
              <a:t>العوامل الوقائية</a:t>
            </a:r>
          </a:p>
          <a:p>
            <a:pPr algn="r" rtl="1">
              <a:lnSpc>
                <a:spcPct val="150000"/>
              </a:lnSpc>
            </a:pPr>
            <a:r>
              <a:rPr lang="ar-EG" sz="1400" dirty="0">
                <a:latin typeface="Alexandria" pitchFamily="2" charset="-78"/>
                <a:cs typeface="Alexandria" pitchFamily="2" charset="-78"/>
              </a:rPr>
              <a:t>المرتب والمميزات العينية . </a:t>
            </a:r>
          </a:p>
          <a:p>
            <a:pPr algn="r" rtl="1">
              <a:lnSpc>
                <a:spcPct val="150000"/>
              </a:lnSpc>
            </a:pPr>
            <a:r>
              <a:rPr lang="ar-EG" sz="1400" dirty="0">
                <a:latin typeface="Alexandria" pitchFamily="2" charset="-78"/>
                <a:cs typeface="Alexandria" pitchFamily="2" charset="-78"/>
              </a:rPr>
              <a:t> ضمان العمل .</a:t>
            </a:r>
          </a:p>
          <a:p>
            <a:pPr algn="r" rtl="1">
              <a:lnSpc>
                <a:spcPct val="150000"/>
              </a:lnSpc>
            </a:pPr>
            <a:r>
              <a:rPr lang="ar-EG" sz="1400" dirty="0">
                <a:latin typeface="Alexandria" pitchFamily="2" charset="-78"/>
                <a:cs typeface="Alexandria" pitchFamily="2" charset="-78"/>
              </a:rPr>
              <a:t>  ظروف العمل . </a:t>
            </a:r>
          </a:p>
          <a:p>
            <a:pPr algn="r" rtl="1">
              <a:lnSpc>
                <a:spcPct val="150000"/>
              </a:lnSpc>
            </a:pPr>
            <a:r>
              <a:rPr lang="ar-EG" sz="1400" dirty="0">
                <a:latin typeface="Alexandria" pitchFamily="2" charset="-78"/>
                <a:cs typeface="Alexandria" pitchFamily="2" charset="-78"/>
              </a:rPr>
              <a:t> المركز الأدبي في العمل .</a:t>
            </a:r>
          </a:p>
          <a:p>
            <a:pPr algn="r" rtl="1">
              <a:lnSpc>
                <a:spcPct val="150000"/>
              </a:lnSpc>
            </a:pPr>
            <a:r>
              <a:rPr lang="ar-EG" sz="1400" dirty="0">
                <a:latin typeface="Alexandria" pitchFamily="2" charset="-78"/>
                <a:cs typeface="Alexandria" pitchFamily="2" charset="-78"/>
              </a:rPr>
              <a:t>  سياسات الشركة .</a:t>
            </a:r>
          </a:p>
          <a:p>
            <a:pPr algn="r" rtl="1">
              <a:lnSpc>
                <a:spcPct val="150000"/>
              </a:lnSpc>
            </a:pPr>
            <a:r>
              <a:rPr lang="ar-EG" sz="1400" dirty="0">
                <a:latin typeface="Alexandria" pitchFamily="2" charset="-78"/>
                <a:cs typeface="Alexandria" pitchFamily="2" charset="-78"/>
              </a:rPr>
              <a:t>  نوع الإشراف والتوجيه . </a:t>
            </a:r>
          </a:p>
          <a:p>
            <a:pPr algn="r" rtl="1">
              <a:lnSpc>
                <a:spcPct val="150000"/>
              </a:lnSpc>
            </a:pPr>
            <a:r>
              <a:rPr lang="ar-EG" sz="1400" dirty="0">
                <a:latin typeface="Alexandria" pitchFamily="2" charset="-78"/>
                <a:cs typeface="Alexandria" pitchFamily="2" charset="-78"/>
              </a:rPr>
              <a:t> العلاقات الإجتماعية داخل العمل</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477705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61837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endParaRPr lang="ar-EG" sz="1400" b="1" dirty="0">
              <a:solidFill>
                <a:srgbClr val="00B0F0"/>
              </a:solidFill>
              <a:latin typeface="Alexandria" pitchFamily="2" charset="-78"/>
              <a:cs typeface="Alexandria" pitchFamily="2" charset="-78"/>
            </a:endParaRPr>
          </a:p>
          <a:p>
            <a:pPr marL="0" indent="0" algn="just" rtl="1">
              <a:lnSpc>
                <a:spcPct val="150000"/>
              </a:lnSpc>
              <a:buNone/>
            </a:pPr>
            <a:r>
              <a:rPr lang="ar-EG" sz="1600" b="1" dirty="0">
                <a:solidFill>
                  <a:srgbClr val="00B0F0"/>
                </a:solidFill>
                <a:latin typeface="Alexandria" pitchFamily="2" charset="-78"/>
                <a:cs typeface="Alexandria" pitchFamily="2" charset="-78"/>
              </a:rPr>
              <a:t>العوامل الدافعية : </a:t>
            </a:r>
            <a:endParaRPr lang="ar-EG" sz="1200" b="1" dirty="0">
              <a:solidFill>
                <a:srgbClr val="00B0F0"/>
              </a:solidFill>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تحقيق إنجازات </a:t>
            </a:r>
          </a:p>
          <a:p>
            <a:pPr algn="just" rtl="1">
              <a:lnSpc>
                <a:spcPct val="150000"/>
              </a:lnSpc>
            </a:pPr>
            <a:r>
              <a:rPr lang="ar-EG" sz="1400" dirty="0">
                <a:latin typeface="Alexandria" pitchFamily="2" charset="-78"/>
                <a:cs typeface="Alexandria" pitchFamily="2" charset="-78"/>
              </a:rPr>
              <a:t> الإعتراف والتقدير بأهمية العمل </a:t>
            </a:r>
          </a:p>
          <a:p>
            <a:pPr algn="just" rtl="1">
              <a:lnSpc>
                <a:spcPct val="150000"/>
              </a:lnSpc>
            </a:pPr>
            <a:r>
              <a:rPr lang="ar-EG" sz="1400" dirty="0">
                <a:latin typeface="Alexandria" pitchFamily="2" charset="-78"/>
                <a:cs typeface="Alexandria" pitchFamily="2" charset="-78"/>
              </a:rPr>
              <a:t>المسئوليات التي يتحملها </a:t>
            </a:r>
          </a:p>
          <a:p>
            <a:pPr algn="just" rtl="1">
              <a:lnSpc>
                <a:spcPct val="150000"/>
              </a:lnSpc>
            </a:pPr>
            <a:r>
              <a:rPr lang="ar-EG" sz="1400" dirty="0">
                <a:latin typeface="Alexandria" pitchFamily="2" charset="-78"/>
                <a:cs typeface="Alexandria" pitchFamily="2" charset="-78"/>
              </a:rPr>
              <a:t> فرص التقدم والترقي </a:t>
            </a:r>
          </a:p>
          <a:p>
            <a:pPr algn="just" rtl="1">
              <a:lnSpc>
                <a:spcPct val="150000"/>
              </a:lnSpc>
            </a:pPr>
            <a:r>
              <a:rPr lang="ar-EG" sz="1400" dirty="0">
                <a:latin typeface="Alexandria" pitchFamily="2" charset="-78"/>
                <a:cs typeface="Alexandria" pitchFamily="2" charset="-78"/>
              </a:rPr>
              <a:t> طبيعة العمل نفسه </a:t>
            </a:r>
          </a:p>
          <a:p>
            <a:pPr algn="just" rtl="1">
              <a:lnSpc>
                <a:spcPct val="150000"/>
              </a:lnSpc>
            </a:pPr>
            <a:r>
              <a:rPr lang="ar-EG" sz="1400" dirty="0">
                <a:latin typeface="Alexandria" pitchFamily="2" charset="-78"/>
                <a:cs typeface="Alexandria" pitchFamily="2" charset="-78"/>
              </a:rPr>
              <a:t>فرص النمو والتنمية</a:t>
            </a:r>
            <a:endParaRPr lang="en-US" sz="1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0416307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pic>
        <p:nvPicPr>
          <p:cNvPr id="16" name="Picture 15">
            <a:extLst>
              <a:ext uri="{FF2B5EF4-FFF2-40B4-BE49-F238E27FC236}">
                <a16:creationId xmlns:a16="http://schemas.microsoft.com/office/drawing/2014/main" id="{8F51CD81-E5D5-419B-8908-F2DD0ED1717E}"/>
              </a:ext>
            </a:extLst>
          </p:cNvPr>
          <p:cNvPicPr>
            <a:picLocks noChangeAspect="1"/>
          </p:cNvPicPr>
          <p:nvPr/>
        </p:nvPicPr>
        <p:blipFill>
          <a:blip r:embed="rId4"/>
          <a:stretch>
            <a:fillRect/>
          </a:stretch>
        </p:blipFill>
        <p:spPr>
          <a:xfrm rot="16200000">
            <a:off x="3741347" y="939799"/>
            <a:ext cx="4709308" cy="5537200"/>
          </a:xfrm>
          <a:prstGeom prst="rect">
            <a:avLst/>
          </a:prstGeom>
        </p:spPr>
      </p:pic>
    </p:spTree>
    <p:extLst>
      <p:ext uri="{BB962C8B-B14F-4D97-AF65-F5344CB8AC3E}">
        <p14:creationId xmlns:p14="http://schemas.microsoft.com/office/powerpoint/2010/main" val="10765948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pic>
        <p:nvPicPr>
          <p:cNvPr id="18" name="Picture 17">
            <a:extLst>
              <a:ext uri="{FF2B5EF4-FFF2-40B4-BE49-F238E27FC236}">
                <a16:creationId xmlns:a16="http://schemas.microsoft.com/office/drawing/2014/main" id="{8B33D1D1-33AB-4580-B18D-24264C9E64B9}"/>
              </a:ext>
            </a:extLst>
          </p:cNvPr>
          <p:cNvPicPr>
            <a:picLocks noChangeAspect="1"/>
          </p:cNvPicPr>
          <p:nvPr/>
        </p:nvPicPr>
        <p:blipFill rotWithShape="1">
          <a:blip r:embed="rId4"/>
          <a:srcRect r="3868" b="9779"/>
          <a:stretch/>
        </p:blipFill>
        <p:spPr>
          <a:xfrm rot="16200000">
            <a:off x="3081014" y="524704"/>
            <a:ext cx="5376942" cy="6024949"/>
          </a:xfrm>
          <a:prstGeom prst="rect">
            <a:avLst/>
          </a:prstGeom>
        </p:spPr>
      </p:pic>
    </p:spTree>
    <p:extLst>
      <p:ext uri="{BB962C8B-B14F-4D97-AF65-F5344CB8AC3E}">
        <p14:creationId xmlns:p14="http://schemas.microsoft.com/office/powerpoint/2010/main" val="4998369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762225"/>
            <a:ext cx="103365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sz="1400" dirty="0">
                <a:latin typeface="Alexandria" pitchFamily="2" charset="-78"/>
                <a:cs typeface="Alexandria" pitchFamily="2" charset="-78"/>
              </a:rPr>
              <a:t>طبقاً لهذه النظرية  فإن الفرد سيقوم بتقديم الخيارات المختلفة من السلوك قبل اختياره لسلوك معين بناء على</a:t>
            </a:r>
          </a:p>
          <a:p>
            <a:pPr marL="0" indent="0" algn="justLow" rtl="1">
              <a:lnSpc>
                <a:spcPct val="150000"/>
              </a:lnSpc>
              <a:buNone/>
            </a:pPr>
            <a:r>
              <a:rPr lang="ar-EG" sz="1400" dirty="0">
                <a:latin typeface="Alexandria" pitchFamily="2" charset="-78"/>
                <a:cs typeface="Alexandria" pitchFamily="2" charset="-78"/>
              </a:rPr>
              <a:t> : -1 المجهود المطلوب لتحقيق الأداء . </a:t>
            </a:r>
          </a:p>
          <a:p>
            <a:pPr marL="0" indent="0" algn="justLow" rtl="1">
              <a:lnSpc>
                <a:spcPct val="150000"/>
              </a:lnSpc>
              <a:buNone/>
            </a:pPr>
            <a:r>
              <a:rPr lang="ar-EG" sz="1400" dirty="0">
                <a:latin typeface="Alexandria" pitchFamily="2" charset="-78"/>
                <a:cs typeface="Alexandria" pitchFamily="2" charset="-78"/>
              </a:rPr>
              <a:t>-2 هل تحقيق الأداء يؤدي إلي ناتج </a:t>
            </a:r>
            <a:r>
              <a:rPr lang="en-US" sz="1400" dirty="0">
                <a:latin typeface="Alexandria" pitchFamily="2" charset="-78"/>
                <a:cs typeface="Alexandria" pitchFamily="2" charset="-78"/>
              </a:rPr>
              <a:t>Outcome</a:t>
            </a:r>
            <a:endParaRPr lang="ar-EG" sz="1400" dirty="0">
              <a:latin typeface="Alexandria" pitchFamily="2" charset="-78"/>
              <a:cs typeface="Alexandria" pitchFamily="2" charset="-78"/>
            </a:endParaRPr>
          </a:p>
          <a:p>
            <a:pPr marL="0" indent="0" algn="justLow" rtl="1">
              <a:lnSpc>
                <a:spcPct val="150000"/>
              </a:lnSpc>
              <a:buNone/>
            </a:pPr>
            <a:r>
              <a:rPr lang="en-US" sz="1400" dirty="0">
                <a:latin typeface="Alexandria" pitchFamily="2" charset="-78"/>
                <a:cs typeface="Alexandria" pitchFamily="2" charset="-78"/>
              </a:rPr>
              <a:t>-3 </a:t>
            </a:r>
            <a:r>
              <a:rPr lang="ar-EG" sz="1400" dirty="0">
                <a:latin typeface="Alexandria" pitchFamily="2" charset="-78"/>
                <a:cs typeface="Alexandria" pitchFamily="2" charset="-78"/>
              </a:rPr>
              <a:t> أهمية هذا الناتج للفرد .</a:t>
            </a:r>
          </a:p>
          <a:p>
            <a:pPr marL="0" indent="0" algn="justLow" rtl="1">
              <a:lnSpc>
                <a:spcPct val="150000"/>
              </a:lnSpc>
              <a:buNone/>
            </a:pPr>
            <a:r>
              <a:rPr lang="ar-EG" sz="1400" dirty="0">
                <a:latin typeface="Alexandria" pitchFamily="2" charset="-78"/>
                <a:cs typeface="Alexandria" pitchFamily="2" charset="-78"/>
              </a:rPr>
              <a:t> مثال : في نهاية يوم الخميس ، طلب المدير العام من صفي الدين أن يقدم له تقرير الميزانية يوم السبت صباحاً ود صفي الدين أن ذلك يحتاج إلي 4 ساعات عمل ، أمام صفي الدين إما أن يستمر بعد مواعيد العمل يوم الخميس لمدة 4 ساعات والإنتهاء من المهمة ، أو يأخذ معه البيانات اللازمة لإعداد التقرير إلي منزله ويقضي 4 ساعات من وقت عطلة نهاية الأسبوع للانتهاء من المهمة . استمراره في العمل يوم الخميس إلي ساعة متأخرة يؤدي إلي تقديمه للتقرير صباح يوم السبت )التوقع( أي أن استمراره يوم الخميس وتقديمه للقرير . سيسبقه بعض التساؤلات مع النفس عن )الأداء( ماذا يؤيد تحقيق الهدف ؟ من الخبرة السابقة بتنفيذ أمام مثل هذه الأعمال يؤدي إلي قيام المدير بمدح الموظف علناً أمام الزملاء . ثم عن قوة أو أهمية هذا التقدير . إن صفي الدين يقدر ذلك التقدير والمدح حيث أنه عادة ما يؤدي إلي ترقيته لوظيفة أعلى.</a:t>
            </a:r>
            <a:endParaRPr lang="en-US" sz="1400" dirty="0">
              <a:latin typeface="Alexandria" pitchFamily="2" charset="-78"/>
              <a:cs typeface="Alexandria" pitchFamily="2" charset="-78"/>
            </a:endParaRPr>
          </a:p>
        </p:txBody>
      </p:sp>
      <p:sp>
        <p:nvSpPr>
          <p:cNvPr id="2" name="Rectangle 1"/>
          <p:cNvSpPr/>
          <p:nvPr/>
        </p:nvSpPr>
        <p:spPr>
          <a:xfrm>
            <a:off x="1065899" y="1149308"/>
            <a:ext cx="6096000" cy="369332"/>
          </a:xfrm>
          <a:prstGeom prst="rect">
            <a:avLst/>
          </a:prstGeom>
        </p:spPr>
        <p:txBody>
          <a:bodyPr>
            <a:spAutoFit/>
          </a:bodyPr>
          <a:lstStyle/>
          <a:p>
            <a:pPr algn="r" rtl="1">
              <a:buNone/>
            </a:pPr>
            <a:r>
              <a:rPr lang="ar-EG" b="1" dirty="0">
                <a:solidFill>
                  <a:srgbClr val="00B0F0"/>
                </a:solidFill>
                <a:latin typeface="Alexandria" pitchFamily="2" charset="-78"/>
                <a:cs typeface="Alexandria" pitchFamily="2" charset="-78"/>
              </a:rPr>
              <a:t>نظرية التوقع </a:t>
            </a:r>
            <a:r>
              <a:rPr lang="en-US" b="1" dirty="0">
                <a:solidFill>
                  <a:srgbClr val="00B0F0"/>
                </a:solidFill>
                <a:latin typeface="Alexandria" pitchFamily="2" charset="-78"/>
                <a:cs typeface="Alexandria" pitchFamily="2" charset="-78"/>
              </a:rPr>
              <a:t>Expectancy theory</a:t>
            </a:r>
          </a:p>
        </p:txBody>
      </p:sp>
    </p:spTree>
    <p:extLst>
      <p:ext uri="{BB962C8B-B14F-4D97-AF65-F5344CB8AC3E}">
        <p14:creationId xmlns:p14="http://schemas.microsoft.com/office/powerpoint/2010/main" val="22001057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en-US" sz="4000" b="1">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670589"/>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r>
              <a:rPr lang="ar-EG" sz="1400" b="1" dirty="0">
                <a:solidFill>
                  <a:srgbClr val="00B0F0"/>
                </a:solidFill>
                <a:latin typeface="Alexandria" pitchFamily="2" charset="-78"/>
                <a:cs typeface="Alexandria" pitchFamily="2" charset="-78"/>
              </a:rPr>
              <a:t>ويمكن الاستفادة من نظرية التوقع في الدافعية كما يلي :</a:t>
            </a:r>
          </a:p>
          <a:p>
            <a:pPr marL="0" indent="0" algn="just" rtl="1">
              <a:lnSpc>
                <a:spcPct val="150000"/>
              </a:lnSpc>
              <a:buNone/>
              <a:defRPr/>
            </a:pPr>
            <a:r>
              <a:rPr lang="ar-EG" sz="1400" dirty="0">
                <a:latin typeface="Alexandria" pitchFamily="2" charset="-78"/>
                <a:cs typeface="Alexandria" pitchFamily="2" charset="-78"/>
              </a:rPr>
              <a:t>  أهمية إدراك الفرد للناتج الذي يتحقق من تأدية سلوك معين . </a:t>
            </a:r>
          </a:p>
          <a:p>
            <a:pPr marL="0" indent="0" algn="just" rtl="1">
              <a:lnSpc>
                <a:spcPct val="150000"/>
              </a:lnSpc>
              <a:buNone/>
              <a:defRPr/>
            </a:pPr>
            <a:r>
              <a:rPr lang="ar-EG" sz="1400" dirty="0">
                <a:latin typeface="Alexandria" pitchFamily="2" charset="-78"/>
                <a:cs typeface="Alexandria" pitchFamily="2" charset="-78"/>
              </a:rPr>
              <a:t>إذا توقع الفرد ناتجا معيناً وكان لدى الفرد القدرة على الأداء ، فيمكن للمدير أن يستخدم هذا الناتج ودرجة أهميته بالنسبة للفرد ، لأن هذا يشجع الفرد أن يؤدي السلوك الذي يرغبه المدير . وبالتالي إذا تفهم المدير ما هي توقعات المرؤوسين فإنه يمكن رسم برنامج الدافعية الخاص به . </a:t>
            </a:r>
          </a:p>
          <a:p>
            <a:pPr marL="0" indent="0" algn="just" rtl="1">
              <a:lnSpc>
                <a:spcPct val="150000"/>
              </a:lnSpc>
              <a:buNone/>
              <a:defRPr/>
            </a:pPr>
            <a:r>
              <a:rPr lang="ar-EG" sz="1400" dirty="0">
                <a:latin typeface="Alexandria" pitchFamily="2" charset="-78"/>
                <a:cs typeface="Alexandria" pitchFamily="2" charset="-78"/>
              </a:rPr>
              <a:t>أن المدير يجب أن يتعرف على العوامل الآتية حتى يمكن تحقيق الدافعية لدى العاملين .</a:t>
            </a:r>
          </a:p>
          <a:p>
            <a:pPr marL="0" indent="0" algn="just" rtl="1">
              <a:lnSpc>
                <a:spcPct val="150000"/>
              </a:lnSpc>
              <a:buNone/>
              <a:defRPr/>
            </a:pPr>
            <a:r>
              <a:rPr lang="ar-EG" sz="1400" dirty="0">
                <a:latin typeface="Alexandria" pitchFamily="2" charset="-78"/>
                <a:cs typeface="Alexandria" pitchFamily="2" charset="-78"/>
              </a:rPr>
              <a:t>  تحديد النتائج التي يتوقع العاملون الحصول عليها هل هي نتائج تتعلق بمحتوى </a:t>
            </a:r>
            <a:r>
              <a:rPr lang="en-US" sz="1400" dirty="0">
                <a:latin typeface="Alexandria" pitchFamily="2" charset="-78"/>
                <a:cs typeface="Alexandria" pitchFamily="2" charset="-78"/>
              </a:rPr>
              <a:t>content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Job </a:t>
            </a:r>
            <a:r>
              <a:rPr lang="ar-EG" sz="1400" dirty="0">
                <a:latin typeface="Alexandria" pitchFamily="2" charset="-78"/>
                <a:cs typeface="Alexandria" pitchFamily="2" charset="-78"/>
              </a:rPr>
              <a:t> الوظيفة أو بمحيط </a:t>
            </a:r>
            <a:r>
              <a:rPr lang="en-US" sz="1400" dirty="0">
                <a:latin typeface="Alexandria" pitchFamily="2" charset="-78"/>
                <a:cs typeface="Alexandria" pitchFamily="2" charset="-78"/>
              </a:rPr>
              <a:t>Job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context </a:t>
            </a:r>
            <a:r>
              <a:rPr lang="ar-EG" sz="1400" dirty="0">
                <a:latin typeface="Alexandria" pitchFamily="2" charset="-78"/>
                <a:cs typeface="Alexandria" pitchFamily="2" charset="-78"/>
              </a:rPr>
              <a:t>الوظيفة . </a:t>
            </a:r>
          </a:p>
          <a:p>
            <a:pPr marL="0" indent="0" algn="just" rtl="1">
              <a:lnSpc>
                <a:spcPct val="150000"/>
              </a:lnSpc>
              <a:buNone/>
              <a:defRPr/>
            </a:pPr>
            <a:r>
              <a:rPr lang="ar-EG" sz="1400" dirty="0">
                <a:latin typeface="Alexandria" pitchFamily="2" charset="-78"/>
                <a:cs typeface="Alexandria" pitchFamily="2" charset="-78"/>
              </a:rPr>
              <a:t> الربط بين المكافأة والأداء . </a:t>
            </a:r>
          </a:p>
          <a:p>
            <a:pPr marL="0" indent="0" algn="just" rtl="1">
              <a:lnSpc>
                <a:spcPct val="150000"/>
              </a:lnSpc>
              <a:buNone/>
              <a:defRPr/>
            </a:pPr>
            <a:r>
              <a:rPr lang="ar-EG" sz="1400" dirty="0">
                <a:latin typeface="Alexandria" pitchFamily="2" charset="-78"/>
                <a:cs typeface="Alexandria" pitchFamily="2" charset="-78"/>
              </a:rPr>
              <a:t> عند تحديد مستوى الأداء يجب أن يكون مستوى يمكن الوصول إليه )في حدود قدرات وإمكانيات الفرد . </a:t>
            </a:r>
          </a:p>
          <a:p>
            <a:pPr marL="0" indent="0" algn="just" rtl="1">
              <a:lnSpc>
                <a:spcPct val="150000"/>
              </a:lnSpc>
              <a:buNone/>
              <a:defRPr/>
            </a:pPr>
            <a:r>
              <a:rPr lang="ar-EG" sz="1400" dirty="0">
                <a:latin typeface="Alexandria" pitchFamily="2" charset="-78"/>
                <a:cs typeface="Alexandria" pitchFamily="2" charset="-78"/>
              </a:rPr>
              <a:t> تزويد العاملين باستمرار بالتوجيه الفني الذي يحقق تعرفهم على قدراتهم وإمكانياتهم ومهاراتهم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195955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pic>
        <p:nvPicPr>
          <p:cNvPr id="14" name="Picture 13">
            <a:extLst>
              <a:ext uri="{FF2B5EF4-FFF2-40B4-BE49-F238E27FC236}">
                <a16:creationId xmlns:a16="http://schemas.microsoft.com/office/drawing/2014/main" id="{C9152839-E12F-484E-8366-36DD29008CEE}"/>
              </a:ext>
            </a:extLst>
          </p:cNvPr>
          <p:cNvPicPr>
            <a:picLocks noChangeAspect="1"/>
          </p:cNvPicPr>
          <p:nvPr/>
        </p:nvPicPr>
        <p:blipFill>
          <a:blip r:embed="rId4"/>
          <a:stretch>
            <a:fillRect/>
          </a:stretch>
        </p:blipFill>
        <p:spPr>
          <a:xfrm rot="16200000">
            <a:off x="3670968" y="1001436"/>
            <a:ext cx="4810377" cy="5272087"/>
          </a:xfrm>
          <a:prstGeom prst="rect">
            <a:avLst/>
          </a:prstGeom>
        </p:spPr>
      </p:pic>
    </p:spTree>
    <p:extLst>
      <p:ext uri="{BB962C8B-B14F-4D97-AF65-F5344CB8AC3E}">
        <p14:creationId xmlns:p14="http://schemas.microsoft.com/office/powerpoint/2010/main" val="38447561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74198"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6E5235AE-8557-455B-9166-5F82085F8923}"/>
              </a:ext>
            </a:extLst>
          </p:cNvPr>
          <p:cNvPicPr>
            <a:picLocks noChangeAspect="1"/>
          </p:cNvPicPr>
          <p:nvPr/>
        </p:nvPicPr>
        <p:blipFill>
          <a:blip r:embed="rId4"/>
          <a:stretch>
            <a:fillRect/>
          </a:stretch>
        </p:blipFill>
        <p:spPr>
          <a:xfrm>
            <a:off x="3962400" y="1090612"/>
            <a:ext cx="4267200" cy="4676775"/>
          </a:xfrm>
          <a:prstGeom prst="rect">
            <a:avLst/>
          </a:prstGeom>
        </p:spPr>
      </p:pic>
      <p:pic>
        <p:nvPicPr>
          <p:cNvPr id="13" name="Picture 12">
            <a:extLst>
              <a:ext uri="{FF2B5EF4-FFF2-40B4-BE49-F238E27FC236}">
                <a16:creationId xmlns:a16="http://schemas.microsoft.com/office/drawing/2014/main" id="{3D94B947-15AB-405C-9366-DA6797D21F38}"/>
              </a:ext>
            </a:extLst>
          </p:cNvPr>
          <p:cNvPicPr>
            <a:picLocks noChangeAspect="1"/>
          </p:cNvPicPr>
          <p:nvPr/>
        </p:nvPicPr>
        <p:blipFill rotWithShape="1">
          <a:blip r:embed="rId5"/>
          <a:srcRect l="1" r="-94" b="13934"/>
          <a:stretch/>
        </p:blipFill>
        <p:spPr>
          <a:xfrm rot="16200000">
            <a:off x="3491848" y="368660"/>
            <a:ext cx="4952640" cy="6478072"/>
          </a:xfrm>
          <a:prstGeom prst="rect">
            <a:avLst/>
          </a:prstGeom>
        </p:spPr>
      </p:pic>
    </p:spTree>
    <p:extLst>
      <p:ext uri="{BB962C8B-B14F-4D97-AF65-F5344CB8AC3E}">
        <p14:creationId xmlns:p14="http://schemas.microsoft.com/office/powerpoint/2010/main" val="37124817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584775"/>
              </a:xfrm>
              <a:prstGeom prst="rect">
                <a:avLst/>
              </a:prstGeom>
              <a:noFill/>
            </p:spPr>
            <p:txBody>
              <a:bodyPr wrap="square" rtlCol="0">
                <a:spAutoFit/>
              </a:bodyPr>
              <a:lstStyle/>
              <a:p>
                <a:pPr algn="ctr"/>
                <a:r>
                  <a:rPr lang="ar-EG" sz="1600" b="1" dirty="0">
                    <a:latin typeface="Alexandria" charset="0"/>
                    <a:cs typeface="Alexandria" charset="0"/>
                  </a:rPr>
                  <a:t> </a:t>
                </a: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r>
                  <a:rPr lang="ar-EG" sz="1600" b="1" dirty="0">
                    <a:latin typeface="Alexandria" charset="0"/>
                    <a:cs typeface="Alexandria" charset="0"/>
                  </a:rPr>
                  <a:t>    نظرية التعضيد</a:t>
                </a:r>
                <a:endParaRPr lang="en-US" sz="1600" b="1" dirty="0">
                  <a:latin typeface="Alexandria" charset="0"/>
                  <a:cs typeface="Alexandria" charset="0"/>
                </a:endParaRPr>
              </a:p>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30534" y="2003525"/>
            <a:ext cx="10325128"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r>
              <a:rPr lang="ar-EG" sz="1400" dirty="0">
                <a:latin typeface="Alexandria" pitchFamily="2" charset="-78"/>
                <a:cs typeface="Alexandria" pitchFamily="2" charset="-78"/>
              </a:rPr>
              <a:t>تعتمد هذه النظرية على أن هناك تعضيداً إيجابيا وتعضيداً سلبياً لا تهتم هذه النظرية بحاجات البشر أو بأسباب السلوك ولكن تهتم بالعوامل الخارجية التي تؤثر في السلوك . فإذا كان مثالً صفي الدين عاملاً ممتازاً وأعطته الإدارة مكافأة  مالية مناسبة لذلك في المستقبل سيستمر صفي في العمل بجد واجتهاد لأنه يتوقع الحصول على مكافأة أخرى . </a:t>
            </a:r>
          </a:p>
          <a:p>
            <a:pPr marL="0" indent="0" algn="just" rtl="1">
              <a:lnSpc>
                <a:spcPct val="150000"/>
              </a:lnSpc>
              <a:buNone/>
              <a:defRPr/>
            </a:pPr>
            <a:r>
              <a:rPr lang="ar-EG" sz="1400" dirty="0">
                <a:latin typeface="Alexandria" pitchFamily="2" charset="-78"/>
                <a:cs typeface="Alexandria" pitchFamily="2" charset="-78"/>
              </a:rPr>
              <a:t>لماذا يستمر صفي الدين في العمل بجدية ؟ وبالتالي فإن سلوك صفي الدين تم تعضيده بمكافأة أي التعضيد إيجابي . ولكن إذا كان نظام العمل لا يعطي مكافآت أو أن المكافآت لا ترتبط بالأداء ، فإن هذا يسمى تعضيداً سلبياً </a:t>
            </a:r>
          </a:p>
          <a:p>
            <a:pPr marL="0" indent="0" algn="just" rtl="1">
              <a:lnSpc>
                <a:spcPct val="150000"/>
              </a:lnSpc>
              <a:buNone/>
              <a:defRPr/>
            </a:pPr>
            <a:r>
              <a:rPr lang="en-US" sz="1400" dirty="0">
                <a:latin typeface="Alexandria" pitchFamily="2" charset="-78"/>
                <a:cs typeface="Alexandria" pitchFamily="2" charset="-78"/>
              </a:rPr>
              <a:t>Negative reinforcement .</a:t>
            </a:r>
            <a:endParaRPr lang="ar-EG" sz="1400" dirty="0">
              <a:latin typeface="Alexandria" pitchFamily="2" charset="-78"/>
              <a:cs typeface="Alexandria" pitchFamily="2" charset="-78"/>
            </a:endParaRPr>
          </a:p>
          <a:p>
            <a:pPr marL="0" indent="0" algn="just" rtl="1">
              <a:lnSpc>
                <a:spcPct val="150000"/>
              </a:lnSpc>
              <a:buNone/>
              <a:defRPr/>
            </a:pPr>
            <a:r>
              <a:rPr lang="en-US" sz="1400" dirty="0">
                <a:latin typeface="Alexandria" pitchFamily="2" charset="-78"/>
                <a:cs typeface="Alexandria" pitchFamily="2" charset="-78"/>
              </a:rPr>
              <a:t> “ Behavior that results in a pleasing outcome will likely to be repeated , behavior that results in an unpleasant outcome is not likely to be repeated “ </a:t>
            </a:r>
            <a:r>
              <a:rPr lang="ar-EG" sz="1400" dirty="0">
                <a:latin typeface="Alexandria" pitchFamily="2" charset="-78"/>
                <a:cs typeface="Alexandria" pitchFamily="2" charset="-78"/>
              </a:rPr>
              <a:t> </a:t>
            </a:r>
          </a:p>
          <a:p>
            <a:pPr marL="0" indent="0" algn="just" rtl="1">
              <a:lnSpc>
                <a:spcPct val="150000"/>
              </a:lnSpc>
              <a:buNone/>
              <a:defRPr/>
            </a:pPr>
            <a:r>
              <a:rPr lang="ar-EG" sz="1400" dirty="0">
                <a:latin typeface="Alexandria" pitchFamily="2" charset="-78"/>
                <a:cs typeface="Alexandria" pitchFamily="2" charset="-78"/>
              </a:rPr>
              <a:t>السلوك الذي يحقق نتائج طيبة سوف يكون معضداً أي أن وبالتالي سيستمر ويتكرر أما السلوك الذي يحقق نتائج مؤلمة فإنه لن يكون معضداً وبالتالي لن يتكرر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6981628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584775"/>
              </a:xfrm>
              <a:prstGeom prst="rect">
                <a:avLst/>
              </a:prstGeom>
              <a:noFill/>
            </p:spPr>
            <p:txBody>
              <a:bodyPr wrap="square" rtlCol="0">
                <a:spAutoFit/>
              </a:bodyPr>
              <a:lstStyle/>
              <a:p>
                <a:pPr algn="ctr"/>
                <a:r>
                  <a:rPr lang="ar-EG" sz="1600" b="1" dirty="0">
                    <a:latin typeface="Alexandria" charset="0"/>
                    <a:cs typeface="Alexandria" charset="0"/>
                  </a:rPr>
                  <a:t> </a:t>
                </a: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r>
                  <a:rPr lang="ar-EG" sz="1600" b="1" dirty="0">
                    <a:latin typeface="Alexandria" charset="0"/>
                    <a:cs typeface="Alexandria" charset="0"/>
                  </a:rPr>
                  <a:t>    نظرية التعضيد</a:t>
                </a:r>
                <a:endParaRPr lang="en-US" sz="1600" b="1" dirty="0">
                  <a:latin typeface="Alexandria" charset="0"/>
                  <a:cs typeface="Alexandria" charset="0"/>
                </a:endParaRPr>
              </a:p>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pic>
        <p:nvPicPr>
          <p:cNvPr id="14" name="Picture 13">
            <a:extLst>
              <a:ext uri="{FF2B5EF4-FFF2-40B4-BE49-F238E27FC236}">
                <a16:creationId xmlns:a16="http://schemas.microsoft.com/office/drawing/2014/main" id="{2C17451D-187A-476F-9588-8D5C58A6D600}"/>
              </a:ext>
            </a:extLst>
          </p:cNvPr>
          <p:cNvPicPr>
            <a:picLocks noChangeAspect="1"/>
          </p:cNvPicPr>
          <p:nvPr/>
        </p:nvPicPr>
        <p:blipFill rotWithShape="1">
          <a:blip r:embed="rId3"/>
          <a:srcRect l="35423" t="14547" r="38847" b="13418"/>
          <a:stretch/>
        </p:blipFill>
        <p:spPr>
          <a:xfrm rot="16200000">
            <a:off x="3937867" y="397032"/>
            <a:ext cx="4449618" cy="7003660"/>
          </a:xfrm>
          <a:prstGeom prst="rect">
            <a:avLst/>
          </a:prstGeom>
        </p:spPr>
      </p:pic>
    </p:spTree>
    <p:extLst>
      <p:ext uri="{BB962C8B-B14F-4D97-AF65-F5344CB8AC3E}">
        <p14:creationId xmlns:p14="http://schemas.microsoft.com/office/powerpoint/2010/main" val="21591965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يمكن في ضوء نظريات الدوافع المختلفة أن نستخلص نموذجاً متكاملاً يساعد المدير في تحقيق الدافعية لدى العاملين . </a:t>
              </a:r>
            </a:p>
            <a:p>
              <a:pPr algn="just" rtl="1">
                <a:lnSpc>
                  <a:spcPct val="200000"/>
                </a:lnSpc>
              </a:pPr>
              <a:endParaRPr lang="ar-EG" sz="1400" dirty="0">
                <a:solidFill>
                  <a:schemeClr val="tx1"/>
                </a:solidFill>
                <a:latin typeface="Alexandria" pitchFamily="2" charset="-78"/>
                <a:cs typeface="Alexandria" pitchFamily="2" charset="-78"/>
              </a:endParaRPr>
            </a:p>
            <a:p>
              <a:pPr algn="just" rtl="1">
                <a:lnSpc>
                  <a:spcPct val="200000"/>
                </a:lnSpc>
              </a:pPr>
              <a:r>
                <a:rPr lang="ar-EG" sz="1400" dirty="0">
                  <a:solidFill>
                    <a:schemeClr val="tx1"/>
                  </a:solidFill>
                  <a:latin typeface="Alexandria" pitchFamily="2" charset="-78"/>
                  <a:cs typeface="Alexandria" pitchFamily="2" charset="-78"/>
                </a:rPr>
                <a:t> يوضح النموذج العلاقة بين الأداء ، الرضا ، المكافأة . </a:t>
              </a:r>
            </a:p>
            <a:p>
              <a:pPr algn="just" rtl="1">
                <a:lnSpc>
                  <a:spcPct val="200000"/>
                </a:lnSpc>
              </a:pPr>
              <a:r>
                <a:rPr lang="ar-EG" sz="1400" dirty="0">
                  <a:solidFill>
                    <a:schemeClr val="tx1"/>
                  </a:solidFill>
                  <a:latin typeface="Alexandria" pitchFamily="2" charset="-78"/>
                  <a:cs typeface="Alexandria" pitchFamily="2" charset="-78"/>
                </a:rPr>
                <a:t> يوضح النموذج ضرورة توافر القدرات والمهارات اللازمة لألداء لدى العاملين . </a:t>
              </a:r>
            </a:p>
            <a:p>
              <a:pPr algn="just" rtl="1">
                <a:lnSpc>
                  <a:spcPct val="200000"/>
                </a:lnSpc>
              </a:pPr>
              <a:r>
                <a:rPr lang="ar-EG" sz="1400" dirty="0">
                  <a:solidFill>
                    <a:schemeClr val="tx1"/>
                  </a:solidFill>
                  <a:latin typeface="Alexandria" pitchFamily="2" charset="-78"/>
                  <a:cs typeface="Alexandria" pitchFamily="2" charset="-78"/>
                </a:rPr>
                <a:t> يجب قياس الأداء بشكل دقيق وأن يتم توزيع المكافآت بشكل عادل . إذا توقع أن مجهوده سيحقق أداء مرتفعاً .</a:t>
              </a:r>
            </a:p>
            <a:p>
              <a:pPr algn="just" rtl="1">
                <a:lnSpc>
                  <a:spcPct val="200000"/>
                </a:lnSpc>
              </a:pPr>
              <a:r>
                <a:rPr lang="ar-EG" sz="1400" dirty="0">
                  <a:solidFill>
                    <a:schemeClr val="tx1"/>
                  </a:solidFill>
                  <a:latin typeface="Alexandria" pitchFamily="2" charset="-78"/>
                  <a:cs typeface="Alexandria" pitchFamily="2" charset="-78"/>
                </a:rPr>
                <a:t> الفرد سيحقق الأداء المرتفع وأن هناك علاقة بين الأداء والمكافأة .</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38D3DE5A-1C17-4F5C-84FB-9A6F35736857}"/>
              </a:ext>
            </a:extLst>
          </p:cNvPr>
          <p:cNvSpPr txBox="1"/>
          <p:nvPr/>
        </p:nvSpPr>
        <p:spPr>
          <a:xfrm>
            <a:off x="4238625" y="1205984"/>
            <a:ext cx="6115050" cy="338554"/>
          </a:xfrm>
          <a:prstGeom prst="rect">
            <a:avLst/>
          </a:prstGeom>
          <a:noFill/>
        </p:spPr>
        <p:txBody>
          <a:bodyPr wrap="square">
            <a:spAutoFit/>
          </a:bodyPr>
          <a:lstStyle/>
          <a:p>
            <a:r>
              <a:rPr lang="ar-EG" sz="1600" b="1" dirty="0">
                <a:latin typeface="Alexandria" pitchFamily="2" charset="-78"/>
                <a:cs typeface="Alexandria" pitchFamily="2" charset="-78"/>
              </a:rPr>
              <a:t>نموذج متكامل للدافعية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29233116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p:cNvGrpSpPr/>
          <p:nvPr/>
        </p:nvGrpSpPr>
        <p:grpSpPr>
          <a:xfrm>
            <a:off x="2456000" y="122015"/>
            <a:ext cx="9341566" cy="6654882"/>
            <a:chOff x="2513150" y="7715"/>
            <a:chExt cx="9341566"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9238516"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3</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38D3DE5A-1C17-4F5C-84FB-9A6F35736857}"/>
              </a:ext>
            </a:extLst>
          </p:cNvPr>
          <p:cNvSpPr txBox="1"/>
          <p:nvPr/>
        </p:nvSpPr>
        <p:spPr>
          <a:xfrm>
            <a:off x="4238625" y="741752"/>
            <a:ext cx="6115050" cy="338554"/>
          </a:xfrm>
          <a:prstGeom prst="rect">
            <a:avLst/>
          </a:prstGeom>
          <a:noFill/>
        </p:spPr>
        <p:txBody>
          <a:bodyPr wrap="square">
            <a:spAutoFit/>
          </a:bodyPr>
          <a:lstStyle/>
          <a:p>
            <a:r>
              <a:rPr lang="ar-EG" sz="1600" b="1" dirty="0">
                <a:latin typeface="Alexandria" pitchFamily="2" charset="-78"/>
                <a:cs typeface="Alexandria" pitchFamily="2" charset="-78"/>
              </a:rPr>
              <a:t>نموذج متكامل للدافعية </a:t>
            </a:r>
            <a:endParaRPr lang="en-US" sz="1600" b="1" dirty="0">
              <a:latin typeface="Alexandria" pitchFamily="2" charset="-78"/>
              <a:cs typeface="Alexandria" pitchFamily="2" charset="-78"/>
            </a:endParaRPr>
          </a:p>
        </p:txBody>
      </p:sp>
      <p:pic>
        <p:nvPicPr>
          <p:cNvPr id="17" name="Picture 16">
            <a:extLst>
              <a:ext uri="{FF2B5EF4-FFF2-40B4-BE49-F238E27FC236}">
                <a16:creationId xmlns:a16="http://schemas.microsoft.com/office/drawing/2014/main" id="{A3929A0B-38DB-46C1-ACE7-7FAA5DD5A87C}"/>
              </a:ext>
            </a:extLst>
          </p:cNvPr>
          <p:cNvPicPr>
            <a:picLocks noChangeAspect="1"/>
          </p:cNvPicPr>
          <p:nvPr/>
        </p:nvPicPr>
        <p:blipFill rotWithShape="1">
          <a:blip r:embed="rId3"/>
          <a:srcRect l="31916" t="17458" r="33657" b="8523"/>
          <a:stretch/>
        </p:blipFill>
        <p:spPr>
          <a:xfrm rot="16200000">
            <a:off x="3143781" y="737465"/>
            <a:ext cx="5368770" cy="6489822"/>
          </a:xfrm>
          <a:prstGeom prst="rect">
            <a:avLst/>
          </a:prstGeom>
        </p:spPr>
      </p:pic>
    </p:spTree>
    <p:extLst>
      <p:ext uri="{BB962C8B-B14F-4D97-AF65-F5344CB8AC3E}">
        <p14:creationId xmlns:p14="http://schemas.microsoft.com/office/powerpoint/2010/main" val="6952105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29FAFB-10EB-4946-883E-2E9CD705785E}">
  <ds:schemaRefs>
    <ds:schemaRef ds:uri="http://schemas.microsoft.com/sharepoint/v3/contenttype/forms"/>
  </ds:schemaRefs>
</ds:datastoreItem>
</file>

<file path=customXml/itemProps3.xml><?xml version="1.0" encoding="utf-8"?>
<ds:datastoreItem xmlns:ds="http://schemas.openxmlformats.org/officeDocument/2006/customXml" ds:itemID="{7D78755A-8844-4C85-8453-A7E270FCD18A}">
  <ds:schemaRefs>
    <ds:schemaRef ds:uri="http://schemas.openxmlformats.org/package/2006/metadata/core-properties"/>
    <ds:schemaRef ds:uri="http://schemas.microsoft.com/office/2006/documentManagement/types"/>
    <ds:schemaRef ds:uri="http://www.w3.org/XML/1998/namespace"/>
    <ds:schemaRef ds:uri="49100919-8a76-4266-be0c-7dc583902cb4"/>
    <ds:schemaRef ds:uri="http://schemas.microsoft.com/office/2006/metadata/properties"/>
    <ds:schemaRef ds:uri="http://purl.org/dc/dcmitype/"/>
    <ds:schemaRef ds:uri="http://purl.org/dc/terms/"/>
    <ds:schemaRef ds:uri="d13aca44-ef33-4cf4-9980-7f0b00e6eeb9"/>
    <ds:schemaRef ds:uri="http://schemas.microsoft.com/office/infopath/2007/PartnerControl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4011</TotalTime>
  <Words>4661</Words>
  <Application>Microsoft Office PowerPoint</Application>
  <PresentationFormat>Widescreen</PresentationFormat>
  <Paragraphs>476</Paragraphs>
  <Slides>56</Slides>
  <Notes>13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Alexandria</vt:lpstr>
      <vt:lpstr>Arial</vt:lpstr>
      <vt:lpstr>Calibri</vt:lpstr>
      <vt:lpstr>Calibri Light</vt:lpstr>
      <vt:lpstr>Simplified Arabic</vt:lpstr>
      <vt:lpstr>Symbol</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882</cp:revision>
  <cp:lastPrinted>2024-02-14T08:52:56Z</cp:lastPrinted>
  <dcterms:created xsi:type="dcterms:W3CDTF">2023-04-29T09:08:00Z</dcterms:created>
  <dcterms:modified xsi:type="dcterms:W3CDTF">2024-02-14T08:53:55Z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