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575" r:id="rId2"/>
    <p:sldId id="271" r:id="rId3"/>
    <p:sldId id="303" r:id="rId4"/>
    <p:sldId id="313" r:id="rId5"/>
    <p:sldId id="503" r:id="rId6"/>
    <p:sldId id="488" r:id="rId7"/>
    <p:sldId id="878" r:id="rId8"/>
    <p:sldId id="879" r:id="rId9"/>
    <p:sldId id="880" r:id="rId10"/>
    <p:sldId id="881" r:id="rId11"/>
    <p:sldId id="882" r:id="rId12"/>
    <p:sldId id="883" r:id="rId13"/>
    <p:sldId id="886" r:id="rId14"/>
    <p:sldId id="884" r:id="rId15"/>
    <p:sldId id="885" r:id="rId16"/>
    <p:sldId id="618" r:id="rId17"/>
    <p:sldId id="829" r:id="rId18"/>
    <p:sldId id="887" r:id="rId19"/>
    <p:sldId id="888" r:id="rId20"/>
    <p:sldId id="889" r:id="rId21"/>
    <p:sldId id="890" r:id="rId22"/>
    <p:sldId id="891" r:id="rId23"/>
    <p:sldId id="892" r:id="rId24"/>
    <p:sldId id="893" r:id="rId25"/>
    <p:sldId id="894" r:id="rId26"/>
    <p:sldId id="895" r:id="rId27"/>
    <p:sldId id="896" r:id="rId28"/>
    <p:sldId id="897" r:id="rId29"/>
    <p:sldId id="898" r:id="rId30"/>
    <p:sldId id="899" r:id="rId31"/>
    <p:sldId id="900" r:id="rId32"/>
    <p:sldId id="901" r:id="rId33"/>
    <p:sldId id="620" r:id="rId34"/>
    <p:sldId id="800" r:id="rId35"/>
    <p:sldId id="902" r:id="rId36"/>
    <p:sldId id="903" r:id="rId37"/>
    <p:sldId id="904" r:id="rId38"/>
    <p:sldId id="905" r:id="rId39"/>
    <p:sldId id="906" r:id="rId40"/>
    <p:sldId id="907" r:id="rId41"/>
    <p:sldId id="908" r:id="rId42"/>
    <p:sldId id="909" r:id="rId43"/>
    <p:sldId id="754" r:id="rId44"/>
    <p:sldId id="591" r:id="rId45"/>
    <p:sldId id="910" r:id="rId46"/>
    <p:sldId id="911" r:id="rId47"/>
    <p:sldId id="912" r:id="rId48"/>
    <p:sldId id="913" r:id="rId49"/>
    <p:sldId id="914" r:id="rId50"/>
    <p:sldId id="915" r:id="rId51"/>
    <p:sldId id="870" r:id="rId52"/>
    <p:sldId id="871" r:id="rId53"/>
    <p:sldId id="916" r:id="rId54"/>
    <p:sldId id="917" r:id="rId55"/>
    <p:sldId id="918" r:id="rId56"/>
    <p:sldId id="722" r:id="rId57"/>
    <p:sldId id="616" r:id="rId58"/>
    <p:sldId id="919" r:id="rId59"/>
    <p:sldId id="920" r:id="rId60"/>
    <p:sldId id="921" r:id="rId61"/>
    <p:sldId id="922" r:id="rId62"/>
    <p:sldId id="923" r:id="rId63"/>
    <p:sldId id="924" r:id="rId64"/>
    <p:sldId id="925" r:id="rId65"/>
    <p:sldId id="34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5"/>
            <p14:sldId id="271"/>
            <p14:sldId id="303"/>
            <p14:sldId id="313"/>
            <p14:sldId id="503"/>
            <p14:sldId id="488"/>
            <p14:sldId id="878"/>
            <p14:sldId id="879"/>
            <p14:sldId id="880"/>
            <p14:sldId id="881"/>
            <p14:sldId id="882"/>
            <p14:sldId id="883"/>
            <p14:sldId id="886"/>
            <p14:sldId id="884"/>
            <p14:sldId id="885"/>
            <p14:sldId id="618"/>
            <p14:sldId id="829"/>
            <p14:sldId id="887"/>
            <p14:sldId id="888"/>
            <p14:sldId id="889"/>
            <p14:sldId id="890"/>
            <p14:sldId id="891"/>
            <p14:sldId id="892"/>
            <p14:sldId id="893"/>
            <p14:sldId id="894"/>
            <p14:sldId id="895"/>
            <p14:sldId id="896"/>
            <p14:sldId id="897"/>
            <p14:sldId id="898"/>
            <p14:sldId id="899"/>
            <p14:sldId id="900"/>
            <p14:sldId id="901"/>
            <p14:sldId id="620"/>
            <p14:sldId id="800"/>
            <p14:sldId id="902"/>
            <p14:sldId id="903"/>
            <p14:sldId id="904"/>
            <p14:sldId id="905"/>
            <p14:sldId id="906"/>
            <p14:sldId id="907"/>
            <p14:sldId id="908"/>
            <p14:sldId id="909"/>
            <p14:sldId id="754"/>
            <p14:sldId id="591"/>
            <p14:sldId id="910"/>
            <p14:sldId id="911"/>
            <p14:sldId id="912"/>
            <p14:sldId id="913"/>
            <p14:sldId id="914"/>
            <p14:sldId id="915"/>
            <p14:sldId id="870"/>
            <p14:sldId id="871"/>
            <p14:sldId id="916"/>
            <p14:sldId id="917"/>
            <p14:sldId id="918"/>
            <p14:sldId id="722"/>
            <p14:sldId id="616"/>
            <p14:sldId id="919"/>
            <p14:sldId id="920"/>
            <p14:sldId id="921"/>
            <p14:sldId id="922"/>
            <p14:sldId id="923"/>
            <p14:sldId id="924"/>
            <p14:sldId id="9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2" d="100"/>
          <a:sy n="72" d="100"/>
        </p:scale>
        <p:origin x="63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8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3895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50828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717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4.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8.png"/><Relationship Id="rId7"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750216"/>
            <a:ext cx="584675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 Dr. Mona </a:t>
            </a:r>
            <a:r>
              <a:rPr kumimoji="0" lang="en-US" sz="2400" b="0" i="0" u="none" strike="noStrike" kern="1200" cap="none" spc="0" normalizeH="0" baseline="0" noProof="0" dirty="0" err="1">
                <a:ln>
                  <a:noFill/>
                </a:ln>
                <a:solidFill>
                  <a:srgbClr val="2D3956"/>
                </a:solidFill>
                <a:effectLst/>
                <a:uLnTx/>
                <a:uFillTx/>
                <a:latin typeface="Tajawal Medium" panose="00000600000000000000" pitchFamily="2" charset="-78"/>
                <a:ea typeface="+mn-ea"/>
                <a:cs typeface="Tajawal Medium" panose="00000600000000000000" pitchFamily="2" charset="-78"/>
              </a:rPr>
              <a:t>Moustafa</a:t>
            </a: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 Elashry</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345247" y="2150006"/>
            <a:ext cx="5525020"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55833" y="608793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9</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965984" y="4796428"/>
            <a:ext cx="3262432" cy="163121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MGM 333</a:t>
            </a:r>
          </a:p>
          <a:p>
            <a:pPr lvl="0">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Part 2 Research methods</a:t>
            </a:r>
          </a:p>
          <a:p>
            <a:pPr lvl="0">
              <a:defRPr/>
            </a:pPr>
            <a:r>
              <a:rPr lang="en-US" sz="2000" b="1" dirty="0">
                <a:solidFill>
                  <a:srgbClr val="2D3956"/>
                </a:solidFill>
                <a:latin typeface="Tajawal Medium" panose="00000600000000000000" pitchFamily="2" charset="-78"/>
                <a:cs typeface="Tajawal Medium" panose="00000600000000000000" pitchFamily="2" charset="-78"/>
              </a:rPr>
              <a:t>CHs: 8.9.10.15 &amp; 16</a:t>
            </a:r>
          </a:p>
          <a:p>
            <a:pPr lvl="0">
              <a:defRPr/>
            </a:pPr>
            <a:endPar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672213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1656523" y="1117694"/>
            <a:ext cx="4411366"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104282"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Part 2 Research methods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2449359" y="989851"/>
            <a:ext cx="2476560"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Chapters</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56522" y="1354195"/>
            <a:ext cx="4342117"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8.9.10.15 &amp; 16</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451860"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Session Outline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84775"/>
          </a:xfrm>
          <a:prstGeom prst="rect">
            <a:avLst/>
          </a:prstGeom>
          <a:noFill/>
        </p:spPr>
        <p:txBody>
          <a:bodyPr wrap="square" rtlCol="0">
            <a:spAutoFit/>
          </a:bodyPr>
          <a:lstStyle/>
          <a:p>
            <a:r>
              <a:rPr lang="en-US" sz="3200" b="1" dirty="0">
                <a:solidFill>
                  <a:srgbClr val="2D3956"/>
                </a:solidFill>
                <a:latin typeface="Tajawal Medium" panose="00000600000000000000" pitchFamily="2" charset="-78"/>
                <a:cs typeface="Tajawal Medium" panose="00000600000000000000" pitchFamily="2" charset="-78"/>
              </a:rPr>
              <a:t>Session Outline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427302" y="1494861"/>
            <a:ext cx="1190600" cy="523220"/>
          </a:xfrm>
          <a:prstGeom prst="rect">
            <a:avLst/>
          </a:prstGeom>
          <a:noFill/>
        </p:spPr>
        <p:txBody>
          <a:bodyPr wrap="square" rtlCol="0">
            <a:spAutoFit/>
          </a:bodyPr>
          <a:lstStyle/>
          <a:p>
            <a:pPr algn="ctr"/>
            <a:r>
              <a:rPr lang="en-US" sz="2800" b="1" dirty="0">
                <a:solidFill>
                  <a:srgbClr val="FAC748"/>
                </a:solidFill>
                <a:latin typeface="Tajawal Medium" panose="00000600000000000000" pitchFamily="2" charset="-78"/>
                <a:cs typeface="Tajawal Medium" panose="00000600000000000000" pitchFamily="2" charset="-78"/>
              </a:rPr>
              <a:t>Part 2</a:t>
            </a:r>
            <a:endParaRPr lang="en-US" sz="9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0AF69927-49DD-57FD-9E95-C0DD2AD2AEAB}"/>
              </a:ext>
            </a:extLst>
          </p:cNvPr>
          <p:cNvSpPr txBox="1"/>
          <p:nvPr/>
        </p:nvSpPr>
        <p:spPr>
          <a:xfrm>
            <a:off x="3437433" y="2634259"/>
            <a:ext cx="8887089" cy="3108543"/>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CH8- Case studies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CH9- Surveys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CH10- Experimental research</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CH15- Historical research</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CH16- Grounded theory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Summary.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prstClr val="black"/>
              </a:solidFill>
              <a:latin typeface="ZurichBT-RomanExtended"/>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2789808" y="4326359"/>
            <a:ext cx="9012986"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CH8- Case studies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83252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387429"/>
            <a:ext cx="8777727"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Case study research is a method designed to study the particular within context and has a very specific purpose.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83"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280319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326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855654"/>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case study has unfortunately been used as a “catch-all” category for anything that does not fit into experimental, survey or historical methods.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term has also been used loosely as a synonym for ethnography, participant observation, naturalist inquiry and fieldwork’ (Burns, 2000, 458).</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15544366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326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855654"/>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Types of case study</a:t>
            </a:r>
          </a:p>
          <a:p>
            <a:pPr marL="457200" indent="-457200" algn="just">
              <a:buFont typeface="Wingdings" panose="05000000000000000000" pitchFamily="2" charset="2"/>
              <a:buChar char="q"/>
            </a:pPr>
            <a:endParaRPr lang="en-US" sz="2800" b="1" dirty="0">
              <a:solidFill>
                <a:srgbClr val="0070C0"/>
              </a:solidFill>
              <a:latin typeface="Tajawal ExtraBold" panose="00000800000000000000" pitchFamily="2" charset="-78"/>
              <a:cs typeface="Tajawal ExtraBold" panose="00000800000000000000" pitchFamily="2" charset="-78"/>
            </a:endParaRPr>
          </a:p>
          <a:p>
            <a:pPr algn="just"/>
            <a:r>
              <a:rPr lang="en-US" sz="2800" u="sng" dirty="0">
                <a:solidFill>
                  <a:srgbClr val="2D3956"/>
                </a:solidFill>
                <a:latin typeface="Tajawal ExtraBold" panose="00000800000000000000" pitchFamily="2" charset="-78"/>
                <a:cs typeface="Tajawal ExtraBold" panose="00000800000000000000" pitchFamily="2" charset="-78"/>
              </a:rPr>
              <a:t>Stake identifies three types of case study:</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intrinsic case study</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instrumental case study</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collective case study.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97777"/>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657783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062577"/>
            <a:ext cx="10912470" cy="43516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0044" y="1253002"/>
            <a:ext cx="10489991"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2060"/>
                </a:solidFill>
                <a:latin typeface="Tajawal ExtraBold" panose="00000800000000000000" pitchFamily="2" charset="-78"/>
                <a:cs typeface="Tajawal ExtraBold" panose="00000800000000000000" pitchFamily="2" charset="-78"/>
              </a:rPr>
              <a:t>The intrinsic case study </a:t>
            </a:r>
          </a:p>
          <a:p>
            <a:pPr algn="just"/>
            <a:r>
              <a:rPr lang="en-US" sz="2800" dirty="0">
                <a:solidFill>
                  <a:srgbClr val="2D3956"/>
                </a:solidFill>
                <a:latin typeface="Tajawal ExtraBold" panose="00000800000000000000" pitchFamily="2" charset="-78"/>
                <a:cs typeface="Tajawal ExtraBold" panose="00000800000000000000" pitchFamily="2" charset="-78"/>
              </a:rPr>
              <a:t>is one that is carried out for no other purpose than to give us a better understanding of the case. </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0070C0"/>
                </a:solidFill>
                <a:latin typeface="Tajawal ExtraBold" panose="00000800000000000000" pitchFamily="2" charset="-78"/>
                <a:cs typeface="Tajawal ExtraBold" panose="00000800000000000000" pitchFamily="2" charset="-78"/>
              </a:rPr>
              <a:t>For example</a:t>
            </a:r>
            <a:r>
              <a:rPr lang="en-US" sz="2800" dirty="0">
                <a:solidFill>
                  <a:srgbClr val="2D3956"/>
                </a:solidFill>
                <a:latin typeface="Tajawal ExtraBold" panose="00000800000000000000" pitchFamily="2" charset="-78"/>
                <a:cs typeface="Tajawal ExtraBold" panose="00000800000000000000" pitchFamily="2" charset="-78"/>
              </a:rPr>
              <a:t>, you may wish to examine your own service or department in considerable depth; with an intrinsic case study you would be doing that for no other purpose than to acquire a deeper understanding of the service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258021"/>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16992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062577"/>
            <a:ext cx="10912470" cy="43516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0044" y="1253002"/>
            <a:ext cx="10489991"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2060"/>
                </a:solidFill>
                <a:latin typeface="Tajawal ExtraBold" panose="00000800000000000000" pitchFamily="2" charset="-78"/>
                <a:cs typeface="Tajawal ExtraBold" panose="00000800000000000000" pitchFamily="2" charset="-78"/>
              </a:rPr>
              <a:t>The intrinsic case study </a:t>
            </a:r>
          </a:p>
          <a:p>
            <a:pPr marL="457200" indent="-457200" algn="just">
              <a:buFont typeface="Wingdings" panose="05000000000000000000" pitchFamily="2" charset="2"/>
              <a:buChar char="q"/>
            </a:pPr>
            <a:endParaRPr lang="en-US" sz="2800" b="1" dirty="0">
              <a:solidFill>
                <a:srgbClr val="002060"/>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If your service happened to be a learning resource </a:t>
            </a:r>
            <a:r>
              <a:rPr lang="en-US" sz="2800" dirty="0" err="1">
                <a:solidFill>
                  <a:srgbClr val="2D3956"/>
                </a:solidFill>
                <a:latin typeface="Tajawal ExtraBold" panose="00000800000000000000" pitchFamily="2" charset="-78"/>
                <a:cs typeface="Tajawal ExtraBold" panose="00000800000000000000" pitchFamily="2" charset="-78"/>
              </a:rPr>
              <a:t>centre</a:t>
            </a:r>
            <a:r>
              <a:rPr lang="en-US" sz="2800" dirty="0">
                <a:solidFill>
                  <a:srgbClr val="2D3956"/>
                </a:solidFill>
                <a:latin typeface="Tajawal ExtraBold" panose="00000800000000000000" pitchFamily="2" charset="-78"/>
                <a:cs typeface="Tajawal ExtraBold" panose="00000800000000000000" pitchFamily="2" charset="-78"/>
              </a:rPr>
              <a:t> in a school, your research would focus on the </a:t>
            </a:r>
            <a:r>
              <a:rPr lang="en-US" sz="2800" dirty="0" err="1">
                <a:solidFill>
                  <a:srgbClr val="2D3956"/>
                </a:solidFill>
                <a:latin typeface="Tajawal ExtraBold" panose="00000800000000000000" pitchFamily="2" charset="-78"/>
                <a:cs typeface="Tajawal ExtraBold" panose="00000800000000000000" pitchFamily="2" charset="-78"/>
              </a:rPr>
              <a:t>centre</a:t>
            </a:r>
            <a:r>
              <a:rPr lang="en-US" sz="2800" dirty="0">
                <a:solidFill>
                  <a:srgbClr val="2D3956"/>
                </a:solidFill>
                <a:latin typeface="Tajawal ExtraBold" panose="00000800000000000000" pitchFamily="2" charset="-78"/>
                <a:cs typeface="Tajawal ExtraBold" panose="00000800000000000000" pitchFamily="2" charset="-78"/>
              </a:rPr>
              <a:t> and all the associated complexities associated with it. You would not be conducting this study to gain knowledge of a particular phenomenon within the case, for example how the students search for information. This may be something that emerges from the study but it is not the purpose of the study.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42755844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062577"/>
            <a:ext cx="9922203" cy="35047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0044" y="1253002"/>
            <a:ext cx="9533101"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2060"/>
                </a:solidFill>
                <a:latin typeface="Tajawal ExtraBold" panose="00000800000000000000" pitchFamily="2" charset="-78"/>
                <a:cs typeface="Tajawal ExtraBold" panose="00000800000000000000" pitchFamily="2" charset="-78"/>
              </a:rPr>
              <a:t>The instrumental case study</a:t>
            </a:r>
          </a:p>
          <a:p>
            <a:pPr marL="457200" indent="-457200" algn="just">
              <a:buFont typeface="Wingdings" panose="05000000000000000000" pitchFamily="2" charset="2"/>
              <a:buChar char="q"/>
            </a:pPr>
            <a:endParaRPr lang="en-US" sz="2800" b="1" dirty="0">
              <a:solidFill>
                <a:srgbClr val="002060"/>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If we wish to examine a particular phenomenon then we would conduct an instrumental case study. In this case the purpose is to investigate a particular phenomenon or theory and the case itself becomes less important other than as a vehicle for our investigation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7070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5492" y="1436682"/>
            <a:ext cx="9922203" cy="35047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0042" y="1634804"/>
            <a:ext cx="9533101"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2060"/>
                </a:solidFill>
                <a:latin typeface="Tajawal ExtraBold" panose="00000800000000000000" pitchFamily="2" charset="-78"/>
                <a:cs typeface="Tajawal ExtraBold" panose="00000800000000000000" pitchFamily="2" charset="-78"/>
              </a:rPr>
              <a:t>The collective case study</a:t>
            </a:r>
          </a:p>
          <a:p>
            <a:pPr marL="457200" indent="-457200" algn="just">
              <a:buFont typeface="Wingdings" panose="05000000000000000000" pitchFamily="2" charset="2"/>
              <a:buChar char="q"/>
            </a:pPr>
            <a:endParaRPr lang="en-US" sz="2800" b="1" dirty="0">
              <a:solidFill>
                <a:srgbClr val="002060"/>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The term collective case study is used to describe a research study that uses more than one case to investigate particular phenomena; usually the study is a collection of instrumental cases as it is rare for a study to focus on multiple cases for their own sake, although it is possible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11968655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5490" y="1019524"/>
            <a:ext cx="10909832" cy="50592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06717" y="952845"/>
            <a:ext cx="10556252" cy="526297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Triangulation</a:t>
            </a:r>
          </a:p>
          <a:p>
            <a:pPr marL="457200" indent="-457200" algn="just">
              <a:buFont typeface="Wingdings" panose="05000000000000000000" pitchFamily="2" charset="2"/>
              <a:buChar char="q"/>
            </a:pPr>
            <a:endParaRPr lang="en-US" sz="2800" b="1" dirty="0">
              <a:solidFill>
                <a:srgbClr val="0070C0"/>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Triangulation within a case study can be achieved by using multiple data collection techniques or multiple sources of evidence, or very commonly both. </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Triangulation can be used for two purposes within a case study, depending on the overall approach of the research. </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Yin (2008, 92) claims that the purpose of triangulation is ‘to collect information from multiple sources but aimed at corroborating the same facts or phenomenon’.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845910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5492" y="1436682"/>
            <a:ext cx="9922203" cy="35047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0042" y="1634804"/>
            <a:ext cx="9533101" cy="3108543"/>
          </a:xfrm>
          <a:prstGeom prst="rect">
            <a:avLst/>
          </a:prstGeom>
          <a:noFill/>
        </p:spPr>
        <p:txBody>
          <a:bodyPr wrap="square" rtlCol="0">
            <a:spAutoFit/>
          </a:bodyPr>
          <a:lstStyle/>
          <a:p>
            <a:pPr algn="just"/>
            <a:r>
              <a:rPr lang="en-US" sz="2800" b="1" dirty="0">
                <a:solidFill>
                  <a:srgbClr val="0070C0"/>
                </a:solidFill>
                <a:latin typeface="Tajawal ExtraBold" panose="00000800000000000000" pitchFamily="2" charset="-78"/>
                <a:cs typeface="Tajawal ExtraBold" panose="00000800000000000000" pitchFamily="2" charset="-78"/>
              </a:rPr>
              <a:t>The case study process:</a:t>
            </a:r>
          </a:p>
          <a:p>
            <a:pPr algn="just"/>
            <a:endParaRPr lang="en-US" sz="2800" b="1" dirty="0">
              <a:solidFill>
                <a:srgbClr val="0070C0"/>
              </a:solidFill>
              <a:latin typeface="Tajawal ExtraBold" panose="00000800000000000000" pitchFamily="2" charset="-78"/>
              <a:cs typeface="Tajawal ExtraBold" panose="00000800000000000000" pitchFamily="2" charset="-78"/>
            </a:endParaRPr>
          </a:p>
          <a:p>
            <a:pPr algn="just"/>
            <a:r>
              <a:rPr lang="en-US" sz="2800" u="sng" dirty="0">
                <a:solidFill>
                  <a:srgbClr val="2D3956"/>
                </a:solidFill>
                <a:latin typeface="Tajawal ExtraBold" panose="00000800000000000000" pitchFamily="2" charset="-78"/>
                <a:cs typeface="Tajawal ExtraBold" panose="00000800000000000000" pitchFamily="2" charset="-78"/>
              </a:rPr>
              <a:t>Those phases are:</a:t>
            </a:r>
          </a:p>
          <a:p>
            <a:pPr marL="457200" indent="-457200" algn="just">
              <a:buFont typeface="Wingdings" panose="05000000000000000000" pitchFamily="2" charset="2"/>
              <a:buChar char="Ø"/>
            </a:pPr>
            <a:r>
              <a:rPr lang="en-US" sz="2800" dirty="0">
                <a:solidFill>
                  <a:srgbClr val="2D3956"/>
                </a:solidFill>
                <a:latin typeface="Tajawal ExtraBold" panose="00000800000000000000" pitchFamily="2" charset="-78"/>
                <a:cs typeface="Tajawal ExtraBold" panose="00000800000000000000" pitchFamily="2" charset="-78"/>
              </a:rPr>
              <a:t>phase 1 of the investigation, which should be the orientation and overview’ phase</a:t>
            </a:r>
          </a:p>
          <a:p>
            <a:pPr marL="457200" indent="-457200" algn="just">
              <a:buFont typeface="Wingdings" panose="05000000000000000000" pitchFamily="2" charset="2"/>
              <a:buChar char="Ø"/>
            </a:pPr>
            <a:r>
              <a:rPr lang="en-US" sz="2800" dirty="0">
                <a:solidFill>
                  <a:srgbClr val="2D3956"/>
                </a:solidFill>
                <a:latin typeface="Tajawal ExtraBold" panose="00000800000000000000" pitchFamily="2" charset="-78"/>
                <a:cs typeface="Tajawal ExtraBold" panose="00000800000000000000" pitchFamily="2" charset="-78"/>
              </a:rPr>
              <a:t>phase 2, ‘focused exploration’</a:t>
            </a:r>
          </a:p>
          <a:p>
            <a:pPr marL="457200" indent="-457200" algn="just">
              <a:buFont typeface="Wingdings" panose="05000000000000000000" pitchFamily="2" charset="2"/>
              <a:buChar char="Ø"/>
            </a:pPr>
            <a:r>
              <a:rPr lang="en-US" sz="2800" dirty="0">
                <a:solidFill>
                  <a:srgbClr val="2D3956"/>
                </a:solidFill>
                <a:latin typeface="Tajawal ExtraBold" panose="00000800000000000000" pitchFamily="2" charset="-78"/>
                <a:cs typeface="Tajawal ExtraBold" panose="00000800000000000000" pitchFamily="2" charset="-78"/>
              </a:rPr>
              <a:t>phase 3, ‘member checking’.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67657"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18731651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pic>
        <p:nvPicPr>
          <p:cNvPr id="4" name="Picture 3">
            <a:extLst>
              <a:ext uri="{FF2B5EF4-FFF2-40B4-BE49-F238E27FC236}">
                <a16:creationId xmlns:a16="http://schemas.microsoft.com/office/drawing/2014/main" id="{402F35B4-A427-78D8-05A7-C0E1CC1FF949}"/>
              </a:ext>
            </a:extLst>
          </p:cNvPr>
          <p:cNvPicPr>
            <a:picLocks noChangeAspect="1"/>
          </p:cNvPicPr>
          <p:nvPr/>
        </p:nvPicPr>
        <p:blipFill>
          <a:blip r:embed="rId7"/>
          <a:stretch>
            <a:fillRect/>
          </a:stretch>
        </p:blipFill>
        <p:spPr>
          <a:xfrm>
            <a:off x="728870" y="96174"/>
            <a:ext cx="10705829" cy="6260925"/>
          </a:xfrm>
          <a:prstGeom prst="rect">
            <a:avLst/>
          </a:prstGeom>
        </p:spPr>
      </p:pic>
    </p:spTree>
    <p:extLst>
      <p:ext uri="{BB962C8B-B14F-4D97-AF65-F5344CB8AC3E}">
        <p14:creationId xmlns:p14="http://schemas.microsoft.com/office/powerpoint/2010/main" val="1270531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82888" y="4360921"/>
            <a:ext cx="891871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Ch9</a:t>
            </a:r>
            <a:r>
              <a:rPr lang="en-US" sz="4400" b="1" dirty="0">
                <a:solidFill>
                  <a:prstClr val="white"/>
                </a:solidFill>
                <a:latin typeface="Tajawal Medium" panose="00000600000000000000" pitchFamily="2" charset="-78"/>
                <a:cs typeface="Tajawal Medium" panose="00000600000000000000" pitchFamily="2" charset="-78"/>
              </a:rPr>
              <a:t>- </a:t>
            </a: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Surveys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34301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8"/>
            <a:ext cx="8777727" cy="25038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069546"/>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purpose of survey research is to gather and </a:t>
            </a:r>
            <a:r>
              <a:rPr lang="en-US" sz="2800" dirty="0" err="1">
                <a:solidFill>
                  <a:srgbClr val="2D3956"/>
                </a:solidFill>
                <a:latin typeface="Tajawal ExtraBold" panose="00000800000000000000" pitchFamily="2" charset="-78"/>
                <a:cs typeface="Tajawal ExtraBold" panose="00000800000000000000" pitchFamily="2" charset="-78"/>
              </a:rPr>
              <a:t>analyse</a:t>
            </a:r>
            <a:r>
              <a:rPr lang="en-US" sz="2800" dirty="0">
                <a:solidFill>
                  <a:srgbClr val="2D3956"/>
                </a:solidFill>
                <a:latin typeface="Tajawal ExtraBold" panose="00000800000000000000" pitchFamily="2" charset="-78"/>
                <a:cs typeface="Tajawal ExtraBold" panose="00000800000000000000" pitchFamily="2" charset="-78"/>
              </a:rPr>
              <a:t> information by questioning individuals who are either representative of the research population or are the entire research population.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31549090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8"/>
            <a:ext cx="8777727" cy="30697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069546"/>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term ‘survey’ usually refers to a study that has used a representative sample; if the entire population is involved in the study it is a ‘census’. Questions must be asked using a standardized questioning procedure applied equally and consistently to all research participants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6162665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8"/>
            <a:ext cx="8777727" cy="30697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159578"/>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aim of survey research is to study relationships between specific variables, which are identified at the outset of the research and stated as either a hypothesis or a research question, or to describe certain characteristics of the population.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1328527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8"/>
            <a:ext cx="8777727" cy="36852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159578"/>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findings from the survey can then be generalized to the wider population.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Survey research can include qualitative and quantitative research, but is usually quantitative with a limited qualitative element.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2483911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9"/>
            <a:ext cx="8777727" cy="2855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159578"/>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term ‘survey’ is often used interchangeably with ‘questionnaire’; the two are not the same thing and it can lead to confusion if the distinction between the two is not made very obvious.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30796965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9"/>
            <a:ext cx="8777727" cy="2855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159578"/>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A survey </a:t>
            </a:r>
            <a:r>
              <a:rPr lang="en-US" sz="2800" dirty="0">
                <a:solidFill>
                  <a:srgbClr val="2D3956"/>
                </a:solidFill>
                <a:latin typeface="Tajawal ExtraBold" panose="00000800000000000000" pitchFamily="2" charset="-78"/>
                <a:cs typeface="Tajawal ExtraBold" panose="00000800000000000000" pitchFamily="2" charset="-78"/>
              </a:rPr>
              <a:t>is a research method, the purpose and aims of which have already been stated; although data collection must be standardized, there are options for data collection within a survey.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42238470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9"/>
            <a:ext cx="8777727" cy="2855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01160" y="2223319"/>
            <a:ext cx="8521915"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A questionnaire </a:t>
            </a:r>
            <a:r>
              <a:rPr lang="en-US" sz="2800" dirty="0">
                <a:latin typeface="Tajawal ExtraBold" panose="00000800000000000000" pitchFamily="2" charset="-78"/>
                <a:cs typeface="Tajawal ExtraBold" panose="00000800000000000000" pitchFamily="2" charset="-78"/>
              </a:rPr>
              <a:t>is a very specific data collection technique, which can be used within a variety of research methods. </a:t>
            </a:r>
          </a:p>
          <a:p>
            <a:pPr algn="just"/>
            <a:endParaRPr lang="en-US" sz="2800" dirty="0">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8051889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9"/>
            <a:ext cx="8777727" cy="2855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01160" y="2223319"/>
            <a:ext cx="8521915"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latin typeface="Tajawal ExtraBold" panose="00000800000000000000" pitchFamily="2" charset="-78"/>
                <a:cs typeface="Tajawal ExtraBold" panose="00000800000000000000" pitchFamily="2" charset="-78"/>
              </a:rPr>
              <a:t>A survey, then, is the research method used to structure the collection and analysis of standardized information from a defined population using a representative sample of that population.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15357966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9"/>
            <a:ext cx="8777727" cy="2855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01160" y="2223319"/>
            <a:ext cx="8521915"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latin typeface="Tajawal ExtraBold" panose="00000800000000000000" pitchFamily="2" charset="-78"/>
                <a:cs typeface="Tajawal ExtraBold" panose="00000800000000000000" pitchFamily="2" charset="-78"/>
              </a:rPr>
              <a:t>Probability sampling is vital in order to make valid generalizations about the wider population. When non-probability sampling is used you must take care with any statements you make that attempt to generalize to the wider population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18657544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9"/>
            <a:ext cx="8777727" cy="35130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053925"/>
            <a:ext cx="8721985"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There are two types of survey</a:t>
            </a:r>
            <a:r>
              <a:rPr lang="en-US" sz="2800" dirty="0">
                <a:latin typeface="Tajawal ExtraBold" panose="00000800000000000000" pitchFamily="2" charset="-78"/>
                <a:cs typeface="Tajawal ExtraBold" panose="00000800000000000000" pitchFamily="2" charset="-78"/>
              </a:rPr>
              <a:t>: </a:t>
            </a:r>
          </a:p>
          <a:p>
            <a:pPr marL="457200" indent="-457200" algn="just">
              <a:buFont typeface="Wingdings" panose="05000000000000000000" pitchFamily="2" charset="2"/>
              <a:buChar char="v"/>
            </a:pPr>
            <a:r>
              <a:rPr lang="en-US" sz="2800" dirty="0">
                <a:latin typeface="Tajawal ExtraBold" panose="00000800000000000000" pitchFamily="2" charset="-78"/>
                <a:cs typeface="Tajawal ExtraBold" panose="00000800000000000000" pitchFamily="2" charset="-78"/>
              </a:rPr>
              <a:t>Descriptive surveys</a:t>
            </a:r>
          </a:p>
          <a:p>
            <a:pPr marL="457200" indent="-457200" algn="just">
              <a:buFont typeface="Wingdings" panose="05000000000000000000" pitchFamily="2" charset="2"/>
              <a:buChar char="v"/>
            </a:pPr>
            <a:r>
              <a:rPr lang="en-US" sz="2800" dirty="0">
                <a:latin typeface="Tajawal ExtraBold" panose="00000800000000000000" pitchFamily="2" charset="-78"/>
                <a:cs typeface="Tajawal ExtraBold" panose="00000800000000000000" pitchFamily="2" charset="-78"/>
              </a:rPr>
              <a:t>Explanatory surveys. </a:t>
            </a:r>
          </a:p>
          <a:p>
            <a:pPr marL="457200" indent="-457200" algn="just">
              <a:buFont typeface="Wingdings" panose="05000000000000000000" pitchFamily="2" charset="2"/>
              <a:buChar char="q"/>
            </a:pPr>
            <a:endParaRPr lang="en-US" sz="2800" dirty="0">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latin typeface="Tajawal ExtraBold" panose="00000800000000000000" pitchFamily="2" charset="-78"/>
                <a:cs typeface="Tajawal ExtraBold" panose="00000800000000000000" pitchFamily="2" charset="-78"/>
              </a:rPr>
              <a:t>It is possible to apply both methods in the same study, as will become apparent when examining the nature of the two approaches.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36206834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4837" y="1603288"/>
            <a:ext cx="9738850" cy="35130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4837" y="1824317"/>
            <a:ext cx="9738850"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2060"/>
                </a:solidFill>
                <a:latin typeface="Tajawal ExtraBold" panose="00000800000000000000" pitchFamily="2" charset="-78"/>
                <a:cs typeface="Tajawal ExtraBold" panose="00000800000000000000" pitchFamily="2" charset="-78"/>
              </a:rPr>
              <a:t>Descriptive surveys</a:t>
            </a:r>
          </a:p>
          <a:p>
            <a:pPr marL="457200" indent="-457200" algn="just">
              <a:buFont typeface="Wingdings" panose="05000000000000000000" pitchFamily="2" charset="2"/>
              <a:buChar char="q"/>
            </a:pPr>
            <a:endParaRPr lang="en-US" sz="2800" b="1"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latin typeface="Tajawal ExtraBold" panose="00000800000000000000" pitchFamily="2" charset="-78"/>
                <a:cs typeface="Tajawal ExtraBold" panose="00000800000000000000" pitchFamily="2" charset="-78"/>
              </a:rPr>
              <a:t>The purpose of a descriptive survey (see Example 9.1) is to describe a situation and/or look for trends and patterns within the sample group that can be generalized to the defined population of the study.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5471090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4837" y="1603287"/>
            <a:ext cx="9738850" cy="41083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75591" y="1699252"/>
            <a:ext cx="9738850"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2060"/>
                </a:solidFill>
                <a:latin typeface="Tajawal ExtraBold" panose="00000800000000000000" pitchFamily="2" charset="-78"/>
                <a:cs typeface="Tajawal ExtraBold" panose="00000800000000000000" pitchFamily="2" charset="-78"/>
              </a:rPr>
              <a:t>Descriptive surveys</a:t>
            </a:r>
          </a:p>
          <a:p>
            <a:pPr marL="457200" indent="-457200" algn="just">
              <a:buFont typeface="Wingdings" panose="05000000000000000000" pitchFamily="2" charset="2"/>
              <a:buChar char="q"/>
            </a:pPr>
            <a:endParaRPr lang="en-US" sz="2800" b="1"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latin typeface="Tajawal ExtraBold" panose="00000800000000000000" pitchFamily="2" charset="-78"/>
                <a:cs typeface="Tajawal ExtraBold" panose="00000800000000000000" pitchFamily="2" charset="-78"/>
              </a:rPr>
              <a:t>The data gathered are analyzed using descriptive statistics such as measures of central tendency and standard deviation.</a:t>
            </a:r>
          </a:p>
          <a:p>
            <a:pPr marL="457200" indent="-457200" algn="just">
              <a:buFont typeface="Arial" panose="020B0604020202020204" pitchFamily="34" charset="0"/>
              <a:buChar char="•"/>
            </a:pPr>
            <a:endParaRPr lang="en-US" sz="2800" dirty="0">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latin typeface="Tajawal ExtraBold" panose="00000800000000000000" pitchFamily="2" charset="-78"/>
                <a:cs typeface="Tajawal ExtraBold" panose="00000800000000000000" pitchFamily="2" charset="-78"/>
              </a:rPr>
              <a:t>It is usual for researchers to put some interpretation on the results based on a combination of the current facts gathered and previous research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36561969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pic>
        <p:nvPicPr>
          <p:cNvPr id="4" name="Picture 3">
            <a:extLst>
              <a:ext uri="{FF2B5EF4-FFF2-40B4-BE49-F238E27FC236}">
                <a16:creationId xmlns:a16="http://schemas.microsoft.com/office/drawing/2014/main" id="{75DE160E-3212-0614-462D-6E54427146D0}"/>
              </a:ext>
            </a:extLst>
          </p:cNvPr>
          <p:cNvPicPr>
            <a:picLocks noChangeAspect="1"/>
          </p:cNvPicPr>
          <p:nvPr/>
        </p:nvPicPr>
        <p:blipFill>
          <a:blip r:embed="rId7"/>
          <a:stretch>
            <a:fillRect/>
          </a:stretch>
        </p:blipFill>
        <p:spPr>
          <a:xfrm>
            <a:off x="950853" y="605010"/>
            <a:ext cx="10469218" cy="5860986"/>
          </a:xfrm>
          <a:prstGeom prst="rect">
            <a:avLst/>
          </a:prstGeom>
        </p:spPr>
      </p:pic>
    </p:spTree>
    <p:extLst>
      <p:ext uri="{BB962C8B-B14F-4D97-AF65-F5344CB8AC3E}">
        <p14:creationId xmlns:p14="http://schemas.microsoft.com/office/powerpoint/2010/main" val="24440449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4837" y="1603288"/>
            <a:ext cx="9738850" cy="3579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75591" y="1699252"/>
            <a:ext cx="9738850"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2060"/>
                </a:solidFill>
                <a:latin typeface="Tajawal ExtraBold" panose="00000800000000000000" pitchFamily="2" charset="-78"/>
                <a:cs typeface="Tajawal ExtraBold" panose="00000800000000000000" pitchFamily="2" charset="-78"/>
              </a:rPr>
              <a:t>Explanatory surveys</a:t>
            </a:r>
          </a:p>
          <a:p>
            <a:pPr marL="457200" indent="-457200" algn="just">
              <a:buFont typeface="Wingdings" panose="05000000000000000000" pitchFamily="2" charset="2"/>
              <a:buChar char="q"/>
            </a:pPr>
            <a:endParaRPr lang="en-US" sz="2800" b="1" dirty="0">
              <a:solidFill>
                <a:srgbClr val="002060"/>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latin typeface="Tajawal ExtraBold" panose="00000800000000000000" pitchFamily="2" charset="-78"/>
                <a:cs typeface="Tajawal ExtraBold" panose="00000800000000000000" pitchFamily="2" charset="-78"/>
              </a:rPr>
              <a:t>The explanatory survey seeks to establish cause and effect relationships but without experimental manipulation; </a:t>
            </a:r>
            <a:r>
              <a:rPr lang="en-US" sz="2800" u="sng" dirty="0">
                <a:latin typeface="Tajawal ExtraBold" panose="00000800000000000000" pitchFamily="2" charset="-78"/>
                <a:cs typeface="Tajawal ExtraBold" panose="00000800000000000000" pitchFamily="2" charset="-78"/>
              </a:rPr>
              <a:t>for example</a:t>
            </a:r>
            <a:r>
              <a:rPr lang="en-US" sz="2800" dirty="0">
                <a:latin typeface="Tajawal ExtraBold" panose="00000800000000000000" pitchFamily="2" charset="-78"/>
                <a:cs typeface="Tajawal ExtraBold" panose="00000800000000000000" pitchFamily="2" charset="-78"/>
              </a:rPr>
              <a:t>, the effects on teachers’ motivation of merit schemes, the effects of social climate on adolescent values. (Burns, 2000, 566)</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29673594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1076" y="1172604"/>
            <a:ext cx="9738850" cy="45127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75591" y="1284188"/>
            <a:ext cx="9738850"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The survey process</a:t>
            </a:r>
          </a:p>
          <a:p>
            <a:pPr marL="457200" indent="-457200" algn="just">
              <a:buFont typeface="Wingdings" panose="05000000000000000000" pitchFamily="2" charset="2"/>
              <a:buChar char="q"/>
            </a:pPr>
            <a:endParaRPr lang="en-US" sz="2800" b="1" dirty="0">
              <a:solidFill>
                <a:srgbClr val="0070C0"/>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latin typeface="Tajawal ExtraBold" panose="00000800000000000000" pitchFamily="2" charset="-78"/>
                <a:cs typeface="Tajawal ExtraBold" panose="00000800000000000000" pitchFamily="2" charset="-78"/>
              </a:rPr>
              <a:t>Although there are differing types of survey, the process follows a very similar pattern whichever approach is being taken. </a:t>
            </a:r>
          </a:p>
          <a:p>
            <a:pPr marL="457200" indent="-457200" algn="just">
              <a:buFont typeface="Arial" panose="020B0604020202020204" pitchFamily="34" charset="0"/>
              <a:buChar char="•"/>
            </a:pPr>
            <a:endParaRPr lang="en-US" sz="2800" dirty="0">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latin typeface="Tajawal ExtraBold" panose="00000800000000000000" pitchFamily="2" charset="-78"/>
                <a:cs typeface="Tajawal ExtraBold" panose="00000800000000000000" pitchFamily="2" charset="-78"/>
              </a:rPr>
              <a:t>Survey research usually follows a linear and structured process; steps in the process are clearly defined and rarely overlap, and </a:t>
            </a:r>
            <a:r>
              <a:rPr lang="en-US" sz="2800" b="1" u="sng" dirty="0">
                <a:solidFill>
                  <a:srgbClr val="002060"/>
                </a:solidFill>
                <a:latin typeface="Tajawal ExtraBold" panose="00000800000000000000" pitchFamily="2" charset="-78"/>
                <a:cs typeface="Tajawal ExtraBold" panose="00000800000000000000" pitchFamily="2" charset="-78"/>
              </a:rPr>
              <a:t>the survey process consists of the following stages: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18848802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1075" y="1172604"/>
            <a:ext cx="10534489"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20105" y="1172604"/>
            <a:ext cx="10127407" cy="501675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The survey process</a:t>
            </a:r>
          </a:p>
          <a:p>
            <a:pPr marL="457200" indent="-457200" algn="just">
              <a:buFont typeface="Wingdings" panose="05000000000000000000" pitchFamily="2" charset="2"/>
              <a:buChar char="q"/>
            </a:pPr>
            <a:endParaRPr lang="en-US" sz="2800" b="1" dirty="0">
              <a:solidFill>
                <a:srgbClr val="0070C0"/>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Identify a general topic area</a:t>
            </a:r>
          </a:p>
          <a:p>
            <a:pPr marL="457200" indent="-4572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Investigate the literature</a:t>
            </a:r>
          </a:p>
          <a:p>
            <a:pPr marL="457200" indent="-4572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Establish an hypothesis or aims and objectives; identify variables</a:t>
            </a:r>
          </a:p>
          <a:p>
            <a:pPr marL="457200" indent="-4572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Identify a suitable population</a:t>
            </a:r>
          </a:p>
          <a:p>
            <a:pPr marL="457200" indent="-4572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Apply an appropriate sampling technique to draw your sample from that population</a:t>
            </a:r>
          </a:p>
          <a:p>
            <a:pPr marL="457200" indent="-4572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Select and design data collection instrument(s)</a:t>
            </a:r>
          </a:p>
          <a:p>
            <a:pPr marL="457200" indent="-4572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Pilot a data collection instrument</a:t>
            </a:r>
          </a:p>
          <a:p>
            <a:pPr marL="457200" indent="-4572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Collect data</a:t>
            </a:r>
          </a:p>
          <a:p>
            <a:pPr marL="457200" indent="-4572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Analyze data</a:t>
            </a:r>
          </a:p>
          <a:p>
            <a:pPr marL="457200" indent="-4572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Present findings and conclusions</a:t>
            </a:r>
            <a:endParaRPr lang="en-US" sz="2000" dirty="0">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8936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12661692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29832" y="4033521"/>
            <a:ext cx="770310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Ch10- Experimental research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125950"/>
            <a:ext cx="9407928" cy="3970318"/>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Experimental research epitomizes the positivist paradigm discussed in Chapter 1.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opening quote in this chapter may appear to be very negative; the reason it is here is to highlight that experimental research has its place in library and information science but I would rarely advocate the application of this method in a study that involved human subjects.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3869327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500335"/>
            <a:ext cx="9407928" cy="2677656"/>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is not to say it has not been done – it has– but I would argue that there are too many unstable elements involved ever to be in a position to construct a true experiment involving human beings and all the complex internal and external variables they are subject to</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1700154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500335"/>
            <a:ext cx="9407928" cy="3108543"/>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Experiments are possible on systems with stable functions, variables that can be systematically controlled; the human condition does not fall into this category. ‘Effects studies’ have been carried out in many branches of social science, but inference made from these studies is usually tenuous at best.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14794698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871075"/>
            <a:ext cx="9765841" cy="28015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2030707"/>
            <a:ext cx="9407928" cy="1815882"/>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Before you decide to embark on experimental research you need to be very sure about what you are doing and the level of control you have over the situation.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6859317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420737"/>
            <a:ext cx="9765841" cy="45123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511137"/>
            <a:ext cx="9407928" cy="4401205"/>
          </a:xfrm>
          <a:prstGeom prst="rect">
            <a:avLst/>
          </a:prstGeom>
          <a:noFill/>
        </p:spPr>
        <p:txBody>
          <a:bodyPr wrap="square" rtlCol="0">
            <a:spAutoFit/>
          </a:bodyPr>
          <a:lstStyle/>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An experiment is a controlled research situation, which means ‘(a) that unwanted variables and external influences can be kept out of the experimental environment, and (b) that the researcher can establish the experimental conditions down to the smallest details’ (</a:t>
            </a:r>
            <a:r>
              <a:rPr lang="en-US" sz="2800" dirty="0" err="1">
                <a:solidFill>
                  <a:srgbClr val="2D3956"/>
                </a:solidFill>
                <a:latin typeface="Tajawal ExtraBold" panose="00000800000000000000" pitchFamily="2" charset="-78"/>
                <a:cs typeface="Tajawal ExtraBold" panose="00000800000000000000" pitchFamily="2" charset="-78"/>
              </a:rPr>
              <a:t>Corbetta</a:t>
            </a:r>
            <a:r>
              <a:rPr lang="en-US" sz="2800" dirty="0">
                <a:solidFill>
                  <a:srgbClr val="2D3956"/>
                </a:solidFill>
                <a:latin typeface="Tajawal ExtraBold" panose="00000800000000000000" pitchFamily="2" charset="-78"/>
                <a:cs typeface="Tajawal ExtraBold" panose="00000800000000000000" pitchFamily="2" charset="-78"/>
              </a:rPr>
              <a:t>, 2003, 94).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When these conditions are not entirely met then the researcher has a responsibility to identify the extent of the error.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13002263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2264869"/>
            <a:ext cx="9765841" cy="215615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8" y="2151152"/>
            <a:ext cx="9407928" cy="2246769"/>
          </a:xfrm>
          <a:prstGeom prst="rect">
            <a:avLst/>
          </a:prstGeom>
          <a:noFill/>
        </p:spPr>
        <p:txBody>
          <a:bodyPr wrap="square" rtlCol="0">
            <a:spAutoFit/>
          </a:bodyPr>
          <a:lstStyle/>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‘Experimental error occurs when a change in the DV (dependent variable) is produced by any variable other than the IV (independent variable)’ (Burns, 2000, 134).</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18900161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2264869"/>
            <a:ext cx="9765841" cy="30865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8" y="2151152"/>
            <a:ext cx="9407928" cy="3539430"/>
          </a:xfrm>
          <a:prstGeom prst="rect">
            <a:avLst/>
          </a:prstGeom>
          <a:noFill/>
        </p:spPr>
        <p:txBody>
          <a:bodyPr wrap="square" rtlCol="0">
            <a:spAutoFit/>
          </a:bodyPr>
          <a:lstStyle/>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As we can have no way of controlling all variables acting on a human subject at any one time, not only can we never avoid experimental error but the majority of the time we cannot locate the variable responsible for the error, therefore we are unable to measure the extent of error.</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17307225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495589"/>
            <a:ext cx="9672490" cy="421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561362"/>
            <a:ext cx="9407928"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u="sng" dirty="0">
                <a:solidFill>
                  <a:srgbClr val="0070C0"/>
                </a:solidFill>
                <a:latin typeface="Tajawal ExtraBold" panose="00000800000000000000" pitchFamily="2" charset="-78"/>
                <a:cs typeface="Tajawal ExtraBold" panose="00000800000000000000" pitchFamily="2" charset="-78"/>
              </a:rPr>
              <a:t>In experimental research we are dealing with a number of different variables:</a:t>
            </a:r>
          </a:p>
          <a:p>
            <a:pPr marL="457200" indent="-457200" algn="just">
              <a:buFont typeface="Wingdings" panose="05000000000000000000" pitchFamily="2" charset="2"/>
              <a:buChar char="q"/>
            </a:pPr>
            <a:endParaRPr lang="en-US" sz="2800" u="sng" dirty="0">
              <a:solidFill>
                <a:srgbClr val="0070C0"/>
              </a:solidFill>
              <a:latin typeface="Tajawal ExtraBold" panose="00000800000000000000" pitchFamily="2" charset="-78"/>
              <a:cs typeface="Tajawal ExtraBold" panose="00000800000000000000" pitchFamily="2" charset="-78"/>
            </a:endParaRPr>
          </a:p>
          <a:p>
            <a:pPr marL="457200" indent="-457200" algn="just">
              <a:buFont typeface="Courier New" panose="02070309020205020404" pitchFamily="49" charset="0"/>
              <a:buChar char="o"/>
            </a:pPr>
            <a:r>
              <a:rPr lang="en-US" sz="2800" dirty="0">
                <a:solidFill>
                  <a:srgbClr val="2D3956"/>
                </a:solidFill>
                <a:latin typeface="Tajawal ExtraBold" panose="00000800000000000000" pitchFamily="2" charset="-78"/>
                <a:cs typeface="Tajawal ExtraBold" panose="00000800000000000000" pitchFamily="2" charset="-78"/>
              </a:rPr>
              <a:t>the independent variable (IV): the phenomenon or situation that is manipulated by the researcher</a:t>
            </a:r>
          </a:p>
          <a:p>
            <a:pPr marL="457200" indent="-457200" algn="just">
              <a:buFont typeface="Courier New" panose="02070309020205020404" pitchFamily="49" charset="0"/>
              <a:buChar char="o"/>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Courier New" panose="02070309020205020404" pitchFamily="49" charset="0"/>
              <a:buChar char="o"/>
            </a:pPr>
            <a:r>
              <a:rPr lang="en-US" sz="2800" dirty="0">
                <a:solidFill>
                  <a:srgbClr val="2D3956"/>
                </a:solidFill>
                <a:latin typeface="Tajawal ExtraBold" panose="00000800000000000000" pitchFamily="2" charset="-78"/>
                <a:cs typeface="Tajawal ExtraBold" panose="00000800000000000000" pitchFamily="2" charset="-78"/>
              </a:rPr>
              <a:t>the dependent variable (DV): the </a:t>
            </a:r>
            <a:r>
              <a:rPr lang="en-US" sz="2800" dirty="0" err="1">
                <a:solidFill>
                  <a:srgbClr val="2D3956"/>
                </a:solidFill>
                <a:latin typeface="Tajawal ExtraBold" panose="00000800000000000000" pitchFamily="2" charset="-78"/>
                <a:cs typeface="Tajawal ExtraBold" panose="00000800000000000000" pitchFamily="2" charset="-78"/>
              </a:rPr>
              <a:t>behaviour</a:t>
            </a:r>
            <a:r>
              <a:rPr lang="en-US" sz="2800" dirty="0">
                <a:solidFill>
                  <a:srgbClr val="2D3956"/>
                </a:solidFill>
                <a:latin typeface="Tajawal ExtraBold" panose="00000800000000000000" pitchFamily="2" charset="-78"/>
                <a:cs typeface="Tajawal ExtraBold" panose="00000800000000000000" pitchFamily="2" charset="-78"/>
              </a:rPr>
              <a:t> or effect that is measured by the research as a result of the manipulation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875" y="601554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4643554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0655" y="1241485"/>
            <a:ext cx="9672490" cy="489786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50655" y="1190160"/>
            <a:ext cx="9407928"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u="sng" dirty="0">
                <a:solidFill>
                  <a:srgbClr val="0070C0"/>
                </a:solidFill>
                <a:latin typeface="Tajawal ExtraBold" panose="00000800000000000000" pitchFamily="2" charset="-78"/>
                <a:cs typeface="Tajawal ExtraBold" panose="00000800000000000000" pitchFamily="2" charset="-78"/>
              </a:rPr>
              <a:t>In experimental research we are dealing with a number of different variables:</a:t>
            </a:r>
          </a:p>
          <a:p>
            <a:pPr marL="457200" indent="-457200" algn="just">
              <a:buFont typeface="Wingdings" panose="05000000000000000000" pitchFamily="2" charset="2"/>
              <a:buChar char="q"/>
            </a:pPr>
            <a:endParaRPr lang="en-US" sz="2800" u="sng" dirty="0">
              <a:solidFill>
                <a:srgbClr val="0070C0"/>
              </a:solidFill>
              <a:latin typeface="Tajawal ExtraBold" panose="00000800000000000000" pitchFamily="2" charset="-78"/>
              <a:cs typeface="Tajawal ExtraBold" panose="00000800000000000000" pitchFamily="2" charset="-78"/>
            </a:endParaRPr>
          </a:p>
          <a:p>
            <a:pPr marL="457200" indent="-457200" algn="just">
              <a:buFont typeface="Courier New" panose="02070309020205020404" pitchFamily="49" charset="0"/>
              <a:buChar char="o"/>
            </a:pPr>
            <a:r>
              <a:rPr lang="en-US" sz="2800" dirty="0">
                <a:solidFill>
                  <a:srgbClr val="2D3956"/>
                </a:solidFill>
                <a:latin typeface="Tajawal ExtraBold" panose="00000800000000000000" pitchFamily="2" charset="-78"/>
                <a:cs typeface="Tajawal ExtraBold" panose="00000800000000000000" pitchFamily="2" charset="-78"/>
              </a:rPr>
              <a:t>the moderator variable (MV): the factor which is ‘measured, manipulated or selected’ by the researcher to determine whether or not it changes the relationship between the IV and DV</a:t>
            </a:r>
          </a:p>
          <a:p>
            <a:pPr marL="457200" indent="-457200" algn="just">
              <a:buFont typeface="Courier New" panose="02070309020205020404" pitchFamily="49" charset="0"/>
              <a:buChar char="o"/>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Courier New" panose="02070309020205020404" pitchFamily="49" charset="0"/>
              <a:buChar char="o"/>
            </a:pPr>
            <a:r>
              <a:rPr lang="en-US" sz="2800" dirty="0">
                <a:solidFill>
                  <a:srgbClr val="2D3956"/>
                </a:solidFill>
                <a:latin typeface="Tajawal ExtraBold" panose="00000800000000000000" pitchFamily="2" charset="-78"/>
                <a:cs typeface="Tajawal ExtraBold" panose="00000800000000000000" pitchFamily="2" charset="-78"/>
              </a:rPr>
              <a:t>the control variable (CV): a potential IV that is artificially held constant by the researcher throughout the experiment.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293" y="6242241"/>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37254509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2771335" y="4487815"/>
            <a:ext cx="1027403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Ch15</a:t>
            </a:r>
            <a:r>
              <a:rPr lang="en-US" sz="4400" b="1" dirty="0">
                <a:solidFill>
                  <a:prstClr val="white"/>
                </a:solidFill>
                <a:latin typeface="Tajawal Medium" panose="00000600000000000000" pitchFamily="2" charset="-78"/>
                <a:cs typeface="Tajawal Medium" panose="00000600000000000000" pitchFamily="2" charset="-78"/>
              </a:rPr>
              <a:t>- </a:t>
            </a: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Historical research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96184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Historical research plays a vital role in the development of theory and practice; it has relevance as a research method in all subject disciplines and although very different from the other research methods discussed in this section, it is still a ‘scientific’ method, which must conform to standards of practice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Ch15- Historical research</a:t>
            </a:r>
          </a:p>
        </p:txBody>
      </p:sp>
    </p:spTree>
    <p:extLst>
      <p:ext uri="{BB962C8B-B14F-4D97-AF65-F5344CB8AC3E}">
        <p14:creationId xmlns:p14="http://schemas.microsoft.com/office/powerpoint/2010/main" val="20635687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2342317"/>
            <a:ext cx="9112424" cy="17411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13141" y="2486045"/>
            <a:ext cx="9009467" cy="1200329"/>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most notable difference between historical research and all other methods available to the researcher is the nature of the ‘evidence’ used to generate theory or test a hypothesis.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9206" y="5922799"/>
            <a:ext cx="2904474"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Ch15- Historical research</a:t>
            </a:r>
          </a:p>
        </p:txBody>
      </p:sp>
    </p:spTree>
    <p:extLst>
      <p:ext uri="{BB962C8B-B14F-4D97-AF65-F5344CB8AC3E}">
        <p14:creationId xmlns:p14="http://schemas.microsoft.com/office/powerpoint/2010/main" val="31488336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3140" y="2126109"/>
            <a:ext cx="9009468" cy="22424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2" y="2202220"/>
            <a:ext cx="9009467" cy="193899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Historical research is essentially qualitative because of the interpretation that is inevitably involved; there are uses for quantifiable data in some investigations but because this approach depends so much on interpretation, by definition it becomes qualitative.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9206" y="6221960"/>
            <a:ext cx="2904474"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Ch15- Historical research</a:t>
            </a:r>
          </a:p>
        </p:txBody>
      </p:sp>
    </p:spTree>
    <p:extLst>
      <p:ext uri="{BB962C8B-B14F-4D97-AF65-F5344CB8AC3E}">
        <p14:creationId xmlns:p14="http://schemas.microsoft.com/office/powerpoint/2010/main" val="22393952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2" y="1872105"/>
            <a:ext cx="9009468" cy="35888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2" y="2202220"/>
            <a:ext cx="9009467"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Most historical studies deal with natural </a:t>
            </a:r>
            <a:r>
              <a:rPr lang="en-US" sz="2400" dirty="0" err="1">
                <a:solidFill>
                  <a:srgbClr val="2D3956"/>
                </a:solidFill>
                <a:latin typeface="Tajawal ExtraBold" panose="00000800000000000000" pitchFamily="2" charset="-78"/>
                <a:cs typeface="Tajawal ExtraBold" panose="00000800000000000000" pitchFamily="2" charset="-78"/>
              </a:rPr>
              <a:t>behaviour</a:t>
            </a:r>
            <a:r>
              <a:rPr lang="en-US" sz="2400" dirty="0">
                <a:solidFill>
                  <a:srgbClr val="2D3956"/>
                </a:solidFill>
                <a:latin typeface="Tajawal ExtraBold" panose="00000800000000000000" pitchFamily="2" charset="-78"/>
                <a:cs typeface="Tajawal ExtraBold" panose="00000800000000000000" pitchFamily="2" charset="-78"/>
              </a:rPr>
              <a:t> in real-life situations and the interpretations the researcher brings to the evidence.</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Quantifying evidence can be provided where suitable data exists but it can be difficult to justify quantification of anything other than tangible evidence, such as reported statistics or records.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2113" y="6261717"/>
            <a:ext cx="2904474"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Ch15- Historical research</a:t>
            </a:r>
          </a:p>
        </p:txBody>
      </p:sp>
    </p:spTree>
    <p:extLst>
      <p:ext uri="{BB962C8B-B14F-4D97-AF65-F5344CB8AC3E}">
        <p14:creationId xmlns:p14="http://schemas.microsoft.com/office/powerpoint/2010/main" val="9302859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2" y="1872106"/>
            <a:ext cx="9009468" cy="2113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2" y="2202220"/>
            <a:ext cx="9009467"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This research method is concerned with reconstructing the past, identifying pieces of a puzzle and putting them together to provide insight and understanding of a situation, event or process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9842" y="6170165"/>
            <a:ext cx="2904474"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Ch15- Historical research</a:t>
            </a:r>
          </a:p>
        </p:txBody>
      </p:sp>
    </p:spTree>
    <p:extLst>
      <p:ext uri="{BB962C8B-B14F-4D97-AF65-F5344CB8AC3E}">
        <p14:creationId xmlns:p14="http://schemas.microsoft.com/office/powerpoint/2010/main" val="24293728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2" y="1700782"/>
            <a:ext cx="9009468" cy="35879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2" y="2030896"/>
            <a:ext cx="9009467"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Many practitioners engage in this type of research every day as part of their normal working practice.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most obvious example of this would be those who work in local studies libraries or archives; a great deal of their time is spent tracing and recording historical documents, sometimes using them in the study of a specific topic or structuring, classifying and storing them for retrieval by others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9842" y="6170165"/>
            <a:ext cx="2904474"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Ch15- Historical research</a:t>
            </a:r>
          </a:p>
        </p:txBody>
      </p:sp>
    </p:spTree>
    <p:extLst>
      <p:ext uri="{BB962C8B-B14F-4D97-AF65-F5344CB8AC3E}">
        <p14:creationId xmlns:p14="http://schemas.microsoft.com/office/powerpoint/2010/main" val="31546943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2" y="1700782"/>
            <a:ext cx="9009468" cy="35879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2" y="2030896"/>
            <a:ext cx="9009467" cy="2985433"/>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The historical research process:</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Courier New" panose="02070309020205020404" pitchFamily="49" charset="0"/>
              <a:buChar char="o"/>
            </a:pPr>
            <a:r>
              <a:rPr lang="en-US" sz="2400" dirty="0">
                <a:solidFill>
                  <a:srgbClr val="2D3956"/>
                </a:solidFill>
                <a:latin typeface="Tajawal ExtraBold" panose="00000800000000000000" pitchFamily="2" charset="-78"/>
                <a:cs typeface="Tajawal ExtraBold" panose="00000800000000000000" pitchFamily="2" charset="-78"/>
              </a:rPr>
              <a:t>Identifying a topic</a:t>
            </a:r>
          </a:p>
          <a:p>
            <a:pPr marL="342900" indent="-342900" algn="just">
              <a:buFont typeface="Courier New" panose="02070309020205020404" pitchFamily="49" charset="0"/>
              <a:buChar char="o"/>
            </a:pPr>
            <a:r>
              <a:rPr lang="en-US" sz="2400" dirty="0">
                <a:solidFill>
                  <a:srgbClr val="2D3956"/>
                </a:solidFill>
                <a:latin typeface="Tajawal ExtraBold" panose="00000800000000000000" pitchFamily="2" charset="-78"/>
                <a:cs typeface="Tajawal ExtraBold" panose="00000800000000000000" pitchFamily="2" charset="-78"/>
              </a:rPr>
              <a:t>Locating data</a:t>
            </a:r>
          </a:p>
          <a:p>
            <a:pPr marL="342900" indent="-342900" algn="just">
              <a:buFont typeface="Courier New" panose="02070309020205020404" pitchFamily="49" charset="0"/>
              <a:buChar char="o"/>
            </a:pPr>
            <a:r>
              <a:rPr lang="en-US" sz="2400" dirty="0">
                <a:solidFill>
                  <a:srgbClr val="2D3956"/>
                </a:solidFill>
                <a:latin typeface="Tajawal ExtraBold" panose="00000800000000000000" pitchFamily="2" charset="-78"/>
                <a:cs typeface="Tajawal ExtraBold" panose="00000800000000000000" pitchFamily="2" charset="-78"/>
              </a:rPr>
              <a:t>Collecting and recording data </a:t>
            </a:r>
            <a:r>
              <a:rPr lang="en-US" sz="2000" dirty="0">
                <a:solidFill>
                  <a:srgbClr val="2D3956"/>
                </a:solidFill>
                <a:latin typeface="Tajawal ExtraBold" panose="00000800000000000000" pitchFamily="2" charset="-78"/>
                <a:cs typeface="Tajawal ExtraBold" panose="00000800000000000000" pitchFamily="2" charset="-78"/>
              </a:rPr>
              <a:t>(Collecting and recording data is different from creating new data)</a:t>
            </a:r>
          </a:p>
          <a:p>
            <a:pPr marL="342900" indent="-342900" algn="just">
              <a:buFont typeface="Courier New" panose="02070309020205020404" pitchFamily="49" charset="0"/>
              <a:buChar char="o"/>
            </a:pPr>
            <a:r>
              <a:rPr lang="en-US" sz="2400" dirty="0">
                <a:solidFill>
                  <a:srgbClr val="2D3956"/>
                </a:solidFill>
                <a:latin typeface="Tajawal ExtraBold" panose="00000800000000000000" pitchFamily="2" charset="-78"/>
                <a:cs typeface="Tajawal ExtraBold" panose="00000800000000000000" pitchFamily="2" charset="-78"/>
              </a:rPr>
              <a:t>Completing interpretation</a:t>
            </a:r>
          </a:p>
          <a:p>
            <a:pPr marL="342900" indent="-342900" algn="just">
              <a:buFont typeface="Courier New" panose="02070309020205020404" pitchFamily="49" charset="0"/>
              <a:buChar char="o"/>
            </a:pPr>
            <a:r>
              <a:rPr lang="en-US" sz="2400" dirty="0">
                <a:solidFill>
                  <a:srgbClr val="2D3956"/>
                </a:solidFill>
                <a:latin typeface="Tajawal ExtraBold" panose="00000800000000000000" pitchFamily="2" charset="-78"/>
                <a:cs typeface="Tajawal ExtraBold" panose="00000800000000000000" pitchFamily="2" charset="-78"/>
              </a:rPr>
              <a:t>Writing up</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9842" y="6170165"/>
            <a:ext cx="2904474"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Ch15- Historical research</a:t>
            </a:r>
          </a:p>
        </p:txBody>
      </p:sp>
    </p:spTree>
    <p:extLst>
      <p:ext uri="{BB962C8B-B14F-4D97-AF65-F5344CB8AC3E}">
        <p14:creationId xmlns:p14="http://schemas.microsoft.com/office/powerpoint/2010/main" val="16561150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034748" y="4372330"/>
            <a:ext cx="1027403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Ch16</a:t>
            </a:r>
            <a:r>
              <a:rPr lang="en-US" sz="4400" b="1" dirty="0">
                <a:solidFill>
                  <a:prstClr val="white"/>
                </a:solidFill>
                <a:latin typeface="Tajawal Medium" panose="00000600000000000000" pitchFamily="2" charset="-78"/>
                <a:cs typeface="Tajawal Medium" panose="00000600000000000000" pitchFamily="2" charset="-78"/>
              </a:rPr>
              <a:t>- </a:t>
            </a: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Grounded theory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270862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4619" y="2495534"/>
            <a:ext cx="9009468" cy="16110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4619" y="2674106"/>
            <a:ext cx="9009467" cy="1200329"/>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latin typeface="Tajawal ExtraBold" panose="00000800000000000000" pitchFamily="2" charset="-78"/>
                <a:cs typeface="Tajawal ExtraBold" panose="00000800000000000000" pitchFamily="2" charset="-78"/>
              </a:rPr>
              <a:t>I am not completely convinced that this is the right place in this book for a discussion of grounded theory; it is here because it is so often referred to as a ‘research method’.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Ch16- Grounded theory</a:t>
            </a:r>
          </a:p>
        </p:txBody>
      </p:sp>
    </p:spTree>
    <p:extLst>
      <p:ext uri="{BB962C8B-B14F-4D97-AF65-F5344CB8AC3E}">
        <p14:creationId xmlns:p14="http://schemas.microsoft.com/office/powerpoint/2010/main" val="388291534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42430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Grounded theory </a:t>
            </a:r>
            <a:r>
              <a:rPr lang="en-US" sz="2400" dirty="0">
                <a:solidFill>
                  <a:srgbClr val="2D3956"/>
                </a:solidFill>
                <a:latin typeface="Tajawal ExtraBold" panose="00000800000000000000" pitchFamily="2" charset="-78"/>
                <a:cs typeface="Tajawal ExtraBold" panose="00000800000000000000" pitchFamily="2" charset="-78"/>
              </a:rPr>
              <a:t>is an approach that uses ‘simultaneous data collection and analysis’ (Charmaz, 2006, 20) and as such can be applied in case study, historical or action research.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It is more about how data is collected and analyzed than about the entire research design.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Grounded theory is a process of qualitative analysis, not a research method; it is a ‘general method of comparative analysis’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Ch16- Grounded theory</a:t>
            </a:r>
          </a:p>
        </p:txBody>
      </p:sp>
    </p:spTree>
    <p:extLst>
      <p:ext uri="{BB962C8B-B14F-4D97-AF65-F5344CB8AC3E}">
        <p14:creationId xmlns:p14="http://schemas.microsoft.com/office/powerpoint/2010/main" val="9481036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5669" y="2155580"/>
            <a:ext cx="9009467" cy="19398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498039"/>
            <a:ext cx="9009467" cy="1200329"/>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latin typeface="Tajawal ExtraBold" panose="00000800000000000000" pitchFamily="2" charset="-78"/>
                <a:cs typeface="Tajawal ExtraBold" panose="00000800000000000000" pitchFamily="2" charset="-78"/>
              </a:rPr>
              <a:t>Grounded theory is described as ‘a strategy for handling data in research, providing modes of conceptualization for describing and explaining’ (Glaser and Strauss, 1967, 3).</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Ch16- Grounded theory</a:t>
            </a:r>
          </a:p>
        </p:txBody>
      </p:sp>
    </p:spTree>
    <p:extLst>
      <p:ext uri="{BB962C8B-B14F-4D97-AF65-F5344CB8AC3E}">
        <p14:creationId xmlns:p14="http://schemas.microsoft.com/office/powerpoint/2010/main" val="7357530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5669" y="2155580"/>
            <a:ext cx="9009467" cy="19398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498039"/>
            <a:ext cx="9009467" cy="1200329"/>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latin typeface="Tajawal ExtraBold" panose="00000800000000000000" pitchFamily="2" charset="-78"/>
                <a:cs typeface="Tajawal ExtraBold" panose="00000800000000000000" pitchFamily="2" charset="-78"/>
              </a:rPr>
              <a:t>Although I do not see grounded theory as a method, the principles of grounded theory may influence the design of a method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Ch16- Grounded theory</a:t>
            </a:r>
          </a:p>
        </p:txBody>
      </p:sp>
    </p:spTree>
    <p:extLst>
      <p:ext uri="{BB962C8B-B14F-4D97-AF65-F5344CB8AC3E}">
        <p14:creationId xmlns:p14="http://schemas.microsoft.com/office/powerpoint/2010/main" val="339960476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27443" y="3592919"/>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Summary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934724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668010"/>
            <a:ext cx="9588389" cy="28491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34756" y="2143230"/>
            <a:ext cx="9533939" cy="1815882"/>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Using case studies is the most appropriate research method when the purpose of the research requires holistic, in-depth investigation of a phenomenon or a situation from the perspective of all stakeholders involved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4807199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668010"/>
            <a:ext cx="9588389" cy="28491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073375"/>
            <a:ext cx="9533939" cy="2246769"/>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Surveys are used when the purpose of the research is to describe a population or characteristics of that population (descriptive survey), or determine the relationship between specific variables within a population (explanatory survey).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3820599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2062880"/>
            <a:ext cx="9533939" cy="24542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521535"/>
            <a:ext cx="9533939" cy="1384995"/>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It is important to distinguish between a survey as a research method and a questionnaire as a data collection technique.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48045355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2062880"/>
            <a:ext cx="9533939" cy="24542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382077"/>
            <a:ext cx="9533939" cy="1815882"/>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Although the terms are often used interchangeably within the literature, they are not synonymous. Surveys rely on representativeness and standardization in order to generalize findings from a sample to a wider population.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142337343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2062880"/>
            <a:ext cx="9533939" cy="24542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382077"/>
            <a:ext cx="9533939" cy="1384995"/>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Data collection techniques appropriate to survey research are questionnaires, structured interviews and direct, structured observation.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7432999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5" y="1758179"/>
            <a:ext cx="9533939" cy="41469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2053925"/>
            <a:ext cx="9533939" cy="3539430"/>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True experiments are used to trace cause-and-effect relationships between pre -defined variables; as such they rely completely on controlled variables.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This requires conditions where the researcher is in complete control of all independent variables, being in a position to add, remove or manipulate in some way every independent variable in order to trace effect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26991316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2062880"/>
            <a:ext cx="9533939" cy="24542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382077"/>
            <a:ext cx="9533939" cy="1384995"/>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Historical research is often criticized for lack of ‘scientific’ method because of the absence of control the researcher has over events that have already taken place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56275532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2062881"/>
            <a:ext cx="9533939" cy="14900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382077"/>
            <a:ext cx="9533939" cy="954107"/>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Grounded theory is not a research method, it is a process for the logical analysis of qualitative data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405220763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2619</TotalTime>
  <Words>2481</Words>
  <Application>Microsoft Office PowerPoint</Application>
  <PresentationFormat>Widescreen</PresentationFormat>
  <Paragraphs>230</Paragraphs>
  <Slides>65</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65</vt:i4>
      </vt:variant>
    </vt:vector>
  </HeadingPairs>
  <TitlesOfParts>
    <vt:vector size="74" baseType="lpstr">
      <vt:lpstr>Arial</vt:lpstr>
      <vt:lpstr>Calibri</vt:lpstr>
      <vt:lpstr>Calibri Light</vt:lpstr>
      <vt:lpstr>Courier New</vt:lpstr>
      <vt:lpstr>Tajawal ExtraBold</vt:lpstr>
      <vt:lpstr>Tajawal Medium</vt:lpstr>
      <vt:lpstr>Wingdings</vt:lpstr>
      <vt:lpstr>ZurichBT-RomanExtended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monaalshry</cp:lastModifiedBy>
  <cp:revision>289</cp:revision>
  <dcterms:created xsi:type="dcterms:W3CDTF">2023-04-29T09:08:23Z</dcterms:created>
  <dcterms:modified xsi:type="dcterms:W3CDTF">2023-08-06T16:18:22Z</dcterms:modified>
</cp:coreProperties>
</file>