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4.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20.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8.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Masters/notesMaster1.xml" ContentType="application/vnd.openxmlformats-officedocument.presentationml.notesMaster+xml"/>
  <Override PartName="/ppt/diagrams/drawing6.xml" ContentType="application/vnd.ms-office.drawingml.diagramDrawing+xml"/>
  <Override PartName="/ppt/diagrams/drawing4.xml" ContentType="application/vnd.ms-office.drawingml.diagramDrawing+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diagrams/layout4.xml" ContentType="application/vnd.openxmlformats-officedocument.drawingml.diagramLayout+xml"/>
  <Override PartName="/ppt/diagrams/drawing5.xml" ContentType="application/vnd.ms-office.drawingml.diagramDrawing+xml"/>
  <Override PartName="/ppt/diagrams/colors5.xml" ContentType="application/vnd.openxmlformats-officedocument.drawingml.diagramColors+xml"/>
  <Override PartName="/ppt/diagrams/quickStyle4.xml" ContentType="application/vnd.openxmlformats-officedocument.drawingml.diagramStyle+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colors4.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94" r:id="rId2"/>
    <p:sldId id="303" r:id="rId3"/>
    <p:sldId id="313" r:id="rId4"/>
    <p:sldId id="496" r:id="rId5"/>
    <p:sldId id="497" r:id="rId6"/>
    <p:sldId id="498" r:id="rId7"/>
    <p:sldId id="499" r:id="rId8"/>
    <p:sldId id="500" r:id="rId9"/>
    <p:sldId id="501" r:id="rId10"/>
    <p:sldId id="502" r:id="rId11"/>
    <p:sldId id="276" r:id="rId12"/>
    <p:sldId id="3495" r:id="rId13"/>
    <p:sldId id="3494" r:id="rId14"/>
    <p:sldId id="3496" r:id="rId15"/>
    <p:sldId id="3497" r:id="rId16"/>
    <p:sldId id="306" r:id="rId17"/>
    <p:sldId id="3498" r:id="rId18"/>
    <p:sldId id="3469" r:id="rId19"/>
    <p:sldId id="3470" r:id="rId20"/>
    <p:sldId id="3471" r:id="rId21"/>
    <p:sldId id="3473" r:id="rId22"/>
    <p:sldId id="3474" r:id="rId23"/>
    <p:sldId id="3499" r:id="rId24"/>
    <p:sldId id="256" r:id="rId25"/>
    <p:sldId id="3478" r:id="rId26"/>
    <p:sldId id="3500" r:id="rId27"/>
    <p:sldId id="3479" r:id="rId28"/>
    <p:sldId id="3480" r:id="rId29"/>
    <p:sldId id="3481" r:id="rId30"/>
    <p:sldId id="3483" r:id="rId31"/>
    <p:sldId id="3489" r:id="rId32"/>
    <p:sldId id="3490" r:id="rId33"/>
    <p:sldId id="3484" r:id="rId34"/>
    <p:sldId id="3487" r:id="rId35"/>
    <p:sldId id="3491" r:id="rId36"/>
    <p:sldId id="3486" r:id="rId37"/>
    <p:sldId id="3485" r:id="rId38"/>
    <p:sldId id="3502" r:id="rId39"/>
    <p:sldId id="3482" r:id="rId40"/>
    <p:sldId id="350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496"/>
            <p14:sldId id="497"/>
            <p14:sldId id="498"/>
            <p14:sldId id="499"/>
            <p14:sldId id="500"/>
            <p14:sldId id="501"/>
            <p14:sldId id="502"/>
            <p14:sldId id="276"/>
            <p14:sldId id="3495"/>
            <p14:sldId id="3494"/>
            <p14:sldId id="3496"/>
            <p14:sldId id="3497"/>
            <p14:sldId id="306"/>
            <p14:sldId id="3498"/>
            <p14:sldId id="3469"/>
            <p14:sldId id="3470"/>
            <p14:sldId id="3471"/>
            <p14:sldId id="3473"/>
            <p14:sldId id="3474"/>
            <p14:sldId id="3499"/>
            <p14:sldId id="256"/>
            <p14:sldId id="3478"/>
            <p14:sldId id="3500"/>
            <p14:sldId id="3479"/>
            <p14:sldId id="3480"/>
            <p14:sldId id="3481"/>
            <p14:sldId id="3483"/>
            <p14:sldId id="3489"/>
            <p14:sldId id="3490"/>
            <p14:sldId id="3484"/>
            <p14:sldId id="3487"/>
            <p14:sldId id="3491"/>
            <p14:sldId id="3486"/>
            <p14:sldId id="3485"/>
            <p14:sldId id="3502"/>
            <p14:sldId id="3482"/>
            <p14:sldId id="350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355" autoAdjust="0"/>
  </p:normalViewPr>
  <p:slideViewPr>
    <p:cSldViewPr snapToGrid="0">
      <p:cViewPr varScale="1">
        <p:scale>
          <a:sx n="62" d="100"/>
          <a:sy n="62" d="100"/>
        </p:scale>
        <p:origin x="103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3A617B-56E1-47CD-9799-B1BDCCC73A6E}" type="doc">
      <dgm:prSet loTypeId="urn:microsoft.com/office/officeart/2005/8/layout/hProcess11" loCatId="process" qsTypeId="urn:microsoft.com/office/officeart/2005/8/quickstyle/simple1" qsCatId="simple" csTypeId="urn:microsoft.com/office/officeart/2005/8/colors/colorful1" csCatId="colorful" phldr="1"/>
      <dgm:spPr/>
    </dgm:pt>
    <dgm:pt modelId="{13D97CC7-9C7D-4C05-9684-A4745AAF95B0}">
      <dgm:prSet phldrT="[Text]"/>
      <dgm:spPr/>
      <dgm:t>
        <a:bodyPr/>
        <a:lstStyle/>
        <a:p>
          <a:r>
            <a:rPr lang="en-CA" dirty="0"/>
            <a:t>Self-assessment</a:t>
          </a:r>
        </a:p>
      </dgm:t>
    </dgm:pt>
    <dgm:pt modelId="{6B66E9D7-9EB8-4B87-A781-32D3976FC278}" type="parTrans" cxnId="{0F68922D-8618-4228-B5A6-2F93D1F806CC}">
      <dgm:prSet/>
      <dgm:spPr/>
      <dgm:t>
        <a:bodyPr/>
        <a:lstStyle/>
        <a:p>
          <a:endParaRPr lang="en-CA"/>
        </a:p>
      </dgm:t>
    </dgm:pt>
    <dgm:pt modelId="{29A80DC5-BAB0-4077-88D2-AD50F4C1E38A}" type="sibTrans" cxnId="{0F68922D-8618-4228-B5A6-2F93D1F806CC}">
      <dgm:prSet/>
      <dgm:spPr/>
      <dgm:t>
        <a:bodyPr/>
        <a:lstStyle/>
        <a:p>
          <a:endParaRPr lang="en-CA"/>
        </a:p>
      </dgm:t>
    </dgm:pt>
    <dgm:pt modelId="{31945A4A-AE22-46CF-AA3D-016C100B1015}">
      <dgm:prSet phldrT="[Text]"/>
      <dgm:spPr/>
      <dgm:t>
        <a:bodyPr/>
        <a:lstStyle/>
        <a:p>
          <a:r>
            <a:rPr lang="en-CA" dirty="0"/>
            <a:t>Feedback on reality </a:t>
          </a:r>
        </a:p>
      </dgm:t>
    </dgm:pt>
    <dgm:pt modelId="{272355E8-A806-46AE-8D81-DD4E9D4E1F8F}" type="parTrans" cxnId="{C1257BEE-9C28-4936-AF07-4D2B0E63BF2D}">
      <dgm:prSet/>
      <dgm:spPr/>
      <dgm:t>
        <a:bodyPr/>
        <a:lstStyle/>
        <a:p>
          <a:endParaRPr lang="en-CA"/>
        </a:p>
      </dgm:t>
    </dgm:pt>
    <dgm:pt modelId="{1D413DAA-A2F2-42F4-AD5C-7B772E65302B}" type="sibTrans" cxnId="{C1257BEE-9C28-4936-AF07-4D2B0E63BF2D}">
      <dgm:prSet/>
      <dgm:spPr/>
      <dgm:t>
        <a:bodyPr/>
        <a:lstStyle/>
        <a:p>
          <a:endParaRPr lang="en-CA"/>
        </a:p>
      </dgm:t>
    </dgm:pt>
    <dgm:pt modelId="{3988F6CD-1410-4791-8DB3-A3A1DC75940B}">
      <dgm:prSet phldrT="[Text]"/>
      <dgm:spPr/>
      <dgm:t>
        <a:bodyPr/>
        <a:lstStyle/>
        <a:p>
          <a:r>
            <a:rPr lang="en-CA" dirty="0"/>
            <a:t>Setting of career goals</a:t>
          </a:r>
        </a:p>
      </dgm:t>
    </dgm:pt>
    <dgm:pt modelId="{8CE63D8B-FD61-4CAD-92D7-88F2852D26FE}" type="parTrans" cxnId="{154855E4-1F44-4CB2-A2B9-9A63B139981E}">
      <dgm:prSet/>
      <dgm:spPr/>
      <dgm:t>
        <a:bodyPr/>
        <a:lstStyle/>
        <a:p>
          <a:endParaRPr lang="en-CA"/>
        </a:p>
      </dgm:t>
    </dgm:pt>
    <dgm:pt modelId="{59526BD5-234C-4D7B-9116-9A7F8B49CF7A}" type="sibTrans" cxnId="{154855E4-1F44-4CB2-A2B9-9A63B139981E}">
      <dgm:prSet/>
      <dgm:spPr/>
      <dgm:t>
        <a:bodyPr/>
        <a:lstStyle/>
        <a:p>
          <a:endParaRPr lang="en-CA"/>
        </a:p>
      </dgm:t>
    </dgm:pt>
    <dgm:pt modelId="{155E7620-D263-4978-B312-4B333B580E3E}" type="pres">
      <dgm:prSet presAssocID="{143A617B-56E1-47CD-9799-B1BDCCC73A6E}" presName="Name0" presStyleCnt="0">
        <dgm:presLayoutVars>
          <dgm:dir/>
          <dgm:resizeHandles val="exact"/>
        </dgm:presLayoutVars>
      </dgm:prSet>
      <dgm:spPr/>
    </dgm:pt>
    <dgm:pt modelId="{370DC920-E0E6-44CD-B301-9D8E75760739}" type="pres">
      <dgm:prSet presAssocID="{143A617B-56E1-47CD-9799-B1BDCCC73A6E}" presName="arrow" presStyleLbl="bgShp" presStyleIdx="0" presStyleCnt="1"/>
      <dgm:spPr/>
    </dgm:pt>
    <dgm:pt modelId="{0C03FC67-184D-437A-96D4-7859E63E6E04}" type="pres">
      <dgm:prSet presAssocID="{143A617B-56E1-47CD-9799-B1BDCCC73A6E}" presName="points" presStyleCnt="0"/>
      <dgm:spPr/>
    </dgm:pt>
    <dgm:pt modelId="{79B708AA-792B-45C4-9C40-ACA9C768401C}" type="pres">
      <dgm:prSet presAssocID="{13D97CC7-9C7D-4C05-9684-A4745AAF95B0}" presName="compositeA" presStyleCnt="0"/>
      <dgm:spPr/>
    </dgm:pt>
    <dgm:pt modelId="{A8F6CBC6-775F-4BB6-AF9D-B35F7C508118}" type="pres">
      <dgm:prSet presAssocID="{13D97CC7-9C7D-4C05-9684-A4745AAF95B0}" presName="textA" presStyleLbl="revTx" presStyleIdx="0" presStyleCnt="3">
        <dgm:presLayoutVars>
          <dgm:bulletEnabled val="1"/>
        </dgm:presLayoutVars>
      </dgm:prSet>
      <dgm:spPr/>
    </dgm:pt>
    <dgm:pt modelId="{25AA67C5-EDCA-43A4-85E8-A60F25B56837}" type="pres">
      <dgm:prSet presAssocID="{13D97CC7-9C7D-4C05-9684-A4745AAF95B0}" presName="circleA" presStyleLbl="node1" presStyleIdx="0" presStyleCnt="3"/>
      <dgm:spPr/>
    </dgm:pt>
    <dgm:pt modelId="{D5320BFB-83C6-44BD-A729-E8E2FDE51804}" type="pres">
      <dgm:prSet presAssocID="{13D97CC7-9C7D-4C05-9684-A4745AAF95B0}" presName="spaceA" presStyleCnt="0"/>
      <dgm:spPr/>
    </dgm:pt>
    <dgm:pt modelId="{651AE9FA-6E81-4873-96E0-5FA6E312A884}" type="pres">
      <dgm:prSet presAssocID="{29A80DC5-BAB0-4077-88D2-AD50F4C1E38A}" presName="space" presStyleCnt="0"/>
      <dgm:spPr/>
    </dgm:pt>
    <dgm:pt modelId="{941A7FCA-9F73-481A-A883-B49DCD0F95A2}" type="pres">
      <dgm:prSet presAssocID="{31945A4A-AE22-46CF-AA3D-016C100B1015}" presName="compositeB" presStyleCnt="0"/>
      <dgm:spPr/>
    </dgm:pt>
    <dgm:pt modelId="{4758B2E7-0A25-4D34-8395-2E8654CA6064}" type="pres">
      <dgm:prSet presAssocID="{31945A4A-AE22-46CF-AA3D-016C100B1015}" presName="textB" presStyleLbl="revTx" presStyleIdx="1" presStyleCnt="3">
        <dgm:presLayoutVars>
          <dgm:bulletEnabled val="1"/>
        </dgm:presLayoutVars>
      </dgm:prSet>
      <dgm:spPr/>
    </dgm:pt>
    <dgm:pt modelId="{594910FE-236C-4A3D-A141-1A00C8AD1150}" type="pres">
      <dgm:prSet presAssocID="{31945A4A-AE22-46CF-AA3D-016C100B1015}" presName="circleB" presStyleLbl="node1" presStyleIdx="1" presStyleCnt="3"/>
      <dgm:spPr/>
    </dgm:pt>
    <dgm:pt modelId="{16ACA9E7-471F-447F-BFA3-A356349481CD}" type="pres">
      <dgm:prSet presAssocID="{31945A4A-AE22-46CF-AA3D-016C100B1015}" presName="spaceB" presStyleCnt="0"/>
      <dgm:spPr/>
    </dgm:pt>
    <dgm:pt modelId="{A0D990D6-63AC-4123-890A-D89DE2433B11}" type="pres">
      <dgm:prSet presAssocID="{1D413DAA-A2F2-42F4-AD5C-7B772E65302B}" presName="space" presStyleCnt="0"/>
      <dgm:spPr/>
    </dgm:pt>
    <dgm:pt modelId="{3A1AA193-079D-4DF7-9EF2-ABFE5DEA4631}" type="pres">
      <dgm:prSet presAssocID="{3988F6CD-1410-4791-8DB3-A3A1DC75940B}" presName="compositeA" presStyleCnt="0"/>
      <dgm:spPr/>
    </dgm:pt>
    <dgm:pt modelId="{AD08C7B4-2D4D-4520-8D15-5275CCEE0B35}" type="pres">
      <dgm:prSet presAssocID="{3988F6CD-1410-4791-8DB3-A3A1DC75940B}" presName="textA" presStyleLbl="revTx" presStyleIdx="2" presStyleCnt="3">
        <dgm:presLayoutVars>
          <dgm:bulletEnabled val="1"/>
        </dgm:presLayoutVars>
      </dgm:prSet>
      <dgm:spPr/>
    </dgm:pt>
    <dgm:pt modelId="{6EA2130E-6F6F-412F-BDF4-966A4BA32F5B}" type="pres">
      <dgm:prSet presAssocID="{3988F6CD-1410-4791-8DB3-A3A1DC75940B}" presName="circleA" presStyleLbl="node1" presStyleIdx="2" presStyleCnt="3"/>
      <dgm:spPr/>
    </dgm:pt>
    <dgm:pt modelId="{B3D55EED-CADA-4F09-8941-FF117093C5CD}" type="pres">
      <dgm:prSet presAssocID="{3988F6CD-1410-4791-8DB3-A3A1DC75940B}" presName="spaceA" presStyleCnt="0"/>
      <dgm:spPr/>
    </dgm:pt>
  </dgm:ptLst>
  <dgm:cxnLst>
    <dgm:cxn modelId="{0F68922D-8618-4228-B5A6-2F93D1F806CC}" srcId="{143A617B-56E1-47CD-9799-B1BDCCC73A6E}" destId="{13D97CC7-9C7D-4C05-9684-A4745AAF95B0}" srcOrd="0" destOrd="0" parTransId="{6B66E9D7-9EB8-4B87-A781-32D3976FC278}" sibTransId="{29A80DC5-BAB0-4077-88D2-AD50F4C1E38A}"/>
    <dgm:cxn modelId="{685FBFA9-F812-4A9D-9FA8-892B65B9CF61}" type="presOf" srcId="{31945A4A-AE22-46CF-AA3D-016C100B1015}" destId="{4758B2E7-0A25-4D34-8395-2E8654CA6064}" srcOrd="0" destOrd="0" presId="urn:microsoft.com/office/officeart/2005/8/layout/hProcess11"/>
    <dgm:cxn modelId="{B6E56AC5-3238-4B30-96B2-511C1F5314DD}" type="presOf" srcId="{3988F6CD-1410-4791-8DB3-A3A1DC75940B}" destId="{AD08C7B4-2D4D-4520-8D15-5275CCEE0B35}" srcOrd="0" destOrd="0" presId="urn:microsoft.com/office/officeart/2005/8/layout/hProcess11"/>
    <dgm:cxn modelId="{A40A65DE-FEF6-4889-AE7D-52916593F49B}" type="presOf" srcId="{13D97CC7-9C7D-4C05-9684-A4745AAF95B0}" destId="{A8F6CBC6-775F-4BB6-AF9D-B35F7C508118}" srcOrd="0" destOrd="0" presId="urn:microsoft.com/office/officeart/2005/8/layout/hProcess11"/>
    <dgm:cxn modelId="{154855E4-1F44-4CB2-A2B9-9A63B139981E}" srcId="{143A617B-56E1-47CD-9799-B1BDCCC73A6E}" destId="{3988F6CD-1410-4791-8DB3-A3A1DC75940B}" srcOrd="2" destOrd="0" parTransId="{8CE63D8B-FD61-4CAD-92D7-88F2852D26FE}" sibTransId="{59526BD5-234C-4D7B-9116-9A7F8B49CF7A}"/>
    <dgm:cxn modelId="{F64BA3EB-7CC1-4482-86FA-DFC1382D7B2D}" type="presOf" srcId="{143A617B-56E1-47CD-9799-B1BDCCC73A6E}" destId="{155E7620-D263-4978-B312-4B333B580E3E}" srcOrd="0" destOrd="0" presId="urn:microsoft.com/office/officeart/2005/8/layout/hProcess11"/>
    <dgm:cxn modelId="{C1257BEE-9C28-4936-AF07-4D2B0E63BF2D}" srcId="{143A617B-56E1-47CD-9799-B1BDCCC73A6E}" destId="{31945A4A-AE22-46CF-AA3D-016C100B1015}" srcOrd="1" destOrd="0" parTransId="{272355E8-A806-46AE-8D81-DD4E9D4E1F8F}" sibTransId="{1D413DAA-A2F2-42F4-AD5C-7B772E65302B}"/>
    <dgm:cxn modelId="{0978C6B1-3BF1-4959-83E2-AB809E2E8537}" type="presParOf" srcId="{155E7620-D263-4978-B312-4B333B580E3E}" destId="{370DC920-E0E6-44CD-B301-9D8E75760739}" srcOrd="0" destOrd="0" presId="urn:microsoft.com/office/officeart/2005/8/layout/hProcess11"/>
    <dgm:cxn modelId="{78FA6861-B307-4B2B-8878-6F079E9943E8}" type="presParOf" srcId="{155E7620-D263-4978-B312-4B333B580E3E}" destId="{0C03FC67-184D-437A-96D4-7859E63E6E04}" srcOrd="1" destOrd="0" presId="urn:microsoft.com/office/officeart/2005/8/layout/hProcess11"/>
    <dgm:cxn modelId="{A211D69B-8201-43FF-BEDD-CBD10B07D656}" type="presParOf" srcId="{0C03FC67-184D-437A-96D4-7859E63E6E04}" destId="{79B708AA-792B-45C4-9C40-ACA9C768401C}" srcOrd="0" destOrd="0" presId="urn:microsoft.com/office/officeart/2005/8/layout/hProcess11"/>
    <dgm:cxn modelId="{6DA6EE65-9C31-4934-9DC2-9D8583B897A3}" type="presParOf" srcId="{79B708AA-792B-45C4-9C40-ACA9C768401C}" destId="{A8F6CBC6-775F-4BB6-AF9D-B35F7C508118}" srcOrd="0" destOrd="0" presId="urn:microsoft.com/office/officeart/2005/8/layout/hProcess11"/>
    <dgm:cxn modelId="{91A4DD26-F6C1-4459-B5CF-A1315B071FC3}" type="presParOf" srcId="{79B708AA-792B-45C4-9C40-ACA9C768401C}" destId="{25AA67C5-EDCA-43A4-85E8-A60F25B56837}" srcOrd="1" destOrd="0" presId="urn:microsoft.com/office/officeart/2005/8/layout/hProcess11"/>
    <dgm:cxn modelId="{45804006-CC7A-4C46-A529-5AC568967A84}" type="presParOf" srcId="{79B708AA-792B-45C4-9C40-ACA9C768401C}" destId="{D5320BFB-83C6-44BD-A729-E8E2FDE51804}" srcOrd="2" destOrd="0" presId="urn:microsoft.com/office/officeart/2005/8/layout/hProcess11"/>
    <dgm:cxn modelId="{2BDBD2FE-08D5-43CA-9C14-C09C14DE2447}" type="presParOf" srcId="{0C03FC67-184D-437A-96D4-7859E63E6E04}" destId="{651AE9FA-6E81-4873-96E0-5FA6E312A884}" srcOrd="1" destOrd="0" presId="urn:microsoft.com/office/officeart/2005/8/layout/hProcess11"/>
    <dgm:cxn modelId="{0A4D2F35-B388-4B02-88ED-C0731F3F64D7}" type="presParOf" srcId="{0C03FC67-184D-437A-96D4-7859E63E6E04}" destId="{941A7FCA-9F73-481A-A883-B49DCD0F95A2}" srcOrd="2" destOrd="0" presId="urn:microsoft.com/office/officeart/2005/8/layout/hProcess11"/>
    <dgm:cxn modelId="{695E1927-E439-4BAD-92F6-DA1D6485006E}" type="presParOf" srcId="{941A7FCA-9F73-481A-A883-B49DCD0F95A2}" destId="{4758B2E7-0A25-4D34-8395-2E8654CA6064}" srcOrd="0" destOrd="0" presId="urn:microsoft.com/office/officeart/2005/8/layout/hProcess11"/>
    <dgm:cxn modelId="{3054ACA2-B77A-4939-8403-27CA71F814A8}" type="presParOf" srcId="{941A7FCA-9F73-481A-A883-B49DCD0F95A2}" destId="{594910FE-236C-4A3D-A141-1A00C8AD1150}" srcOrd="1" destOrd="0" presId="urn:microsoft.com/office/officeart/2005/8/layout/hProcess11"/>
    <dgm:cxn modelId="{646672D8-A56E-4D07-BDAB-E5867F32B76D}" type="presParOf" srcId="{941A7FCA-9F73-481A-A883-B49DCD0F95A2}" destId="{16ACA9E7-471F-447F-BFA3-A356349481CD}" srcOrd="2" destOrd="0" presId="urn:microsoft.com/office/officeart/2005/8/layout/hProcess11"/>
    <dgm:cxn modelId="{8FA6B9B0-28A9-4592-8229-8CF844054511}" type="presParOf" srcId="{0C03FC67-184D-437A-96D4-7859E63E6E04}" destId="{A0D990D6-63AC-4123-890A-D89DE2433B11}" srcOrd="3" destOrd="0" presId="urn:microsoft.com/office/officeart/2005/8/layout/hProcess11"/>
    <dgm:cxn modelId="{B474C32E-E7D7-45D8-ACE8-F0B0B3296FBF}" type="presParOf" srcId="{0C03FC67-184D-437A-96D4-7859E63E6E04}" destId="{3A1AA193-079D-4DF7-9EF2-ABFE5DEA4631}" srcOrd="4" destOrd="0" presId="urn:microsoft.com/office/officeart/2005/8/layout/hProcess11"/>
    <dgm:cxn modelId="{8B8BA52E-E92E-4A92-B4E6-697887CD5675}" type="presParOf" srcId="{3A1AA193-079D-4DF7-9EF2-ABFE5DEA4631}" destId="{AD08C7B4-2D4D-4520-8D15-5275CCEE0B35}" srcOrd="0" destOrd="0" presId="urn:microsoft.com/office/officeart/2005/8/layout/hProcess11"/>
    <dgm:cxn modelId="{95B50689-C61C-4BB6-BC9A-9312AEF1D6A8}" type="presParOf" srcId="{3A1AA193-079D-4DF7-9EF2-ABFE5DEA4631}" destId="{6EA2130E-6F6F-412F-BDF4-966A4BA32F5B}" srcOrd="1" destOrd="0" presId="urn:microsoft.com/office/officeart/2005/8/layout/hProcess11"/>
    <dgm:cxn modelId="{11DE689A-E09B-4A0E-AEF8-7085576C9D5F}" type="presParOf" srcId="{3A1AA193-079D-4DF7-9EF2-ABFE5DEA4631}" destId="{B3D55EED-CADA-4F09-8941-FF117093C5CD}" srcOrd="2" destOrd="0" presId="urn:microsoft.com/office/officeart/2005/8/layout/hProcess1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8BF207A-CB8D-4E16-9696-7B3AB1FC67AA}" type="doc">
      <dgm:prSet loTypeId="urn:microsoft.com/office/officeart/2005/8/layout/radial3" loCatId="cycle" qsTypeId="urn:microsoft.com/office/officeart/2005/8/quickstyle/simple1" qsCatId="simple" csTypeId="urn:microsoft.com/office/officeart/2005/8/colors/colorful1" csCatId="colorful" phldr="1"/>
      <dgm:spPr/>
      <dgm:t>
        <a:bodyPr/>
        <a:lstStyle/>
        <a:p>
          <a:endParaRPr lang="en-CA"/>
        </a:p>
      </dgm:t>
    </dgm:pt>
    <dgm:pt modelId="{CD9EBB4C-7BEA-428B-B919-3836F5156627}">
      <dgm:prSet phldrT="[Text]"/>
      <dgm:spPr/>
      <dgm:t>
        <a:bodyPr/>
        <a:lstStyle/>
        <a:p>
          <a:r>
            <a:rPr lang="en-US" b="1" dirty="0">
              <a:latin typeface="Times New Roman" panose="02020603050405020304" pitchFamily="18" charset="0"/>
              <a:cs typeface="Times New Roman" panose="02020603050405020304" pitchFamily="18" charset="0"/>
            </a:rPr>
            <a:t>SPECIAL INDIVIDUAL CAREER ISSUES</a:t>
          </a:r>
          <a:endParaRPr lang="en-CA" dirty="0"/>
        </a:p>
      </dgm:t>
    </dgm:pt>
    <dgm:pt modelId="{AF178395-CB98-4D36-9733-38F20ED51D7D}" type="parTrans" cxnId="{ADBFA8FD-A898-4E3D-9B30-6EAB0150522C}">
      <dgm:prSet/>
      <dgm:spPr/>
      <dgm:t>
        <a:bodyPr/>
        <a:lstStyle/>
        <a:p>
          <a:endParaRPr lang="en-CA"/>
        </a:p>
      </dgm:t>
    </dgm:pt>
    <dgm:pt modelId="{2747D3B4-E599-46FC-A146-0572EA4F5A55}" type="sibTrans" cxnId="{ADBFA8FD-A898-4E3D-9B30-6EAB0150522C}">
      <dgm:prSet/>
      <dgm:spPr/>
      <dgm:t>
        <a:bodyPr/>
        <a:lstStyle/>
        <a:p>
          <a:endParaRPr lang="en-CA"/>
        </a:p>
      </dgm:t>
    </dgm:pt>
    <dgm:pt modelId="{223EB2AD-55D4-4B7B-BE1D-3CF7F891BF95}">
      <dgm:prSet phldrT="[Text]"/>
      <dgm:spPr/>
      <dgm:t>
        <a:bodyPr/>
        <a:lstStyle/>
        <a:p>
          <a:r>
            <a:rPr lang="en-CA" b="1" dirty="0"/>
            <a:t>Technical and Professional Workers</a:t>
          </a:r>
        </a:p>
      </dgm:t>
    </dgm:pt>
    <dgm:pt modelId="{076BCEC5-0875-45A4-94AB-8026DEFB0CE0}" type="parTrans" cxnId="{C2A4C921-EF69-4579-BCB5-362D484E4E54}">
      <dgm:prSet/>
      <dgm:spPr/>
      <dgm:t>
        <a:bodyPr/>
        <a:lstStyle/>
        <a:p>
          <a:endParaRPr lang="en-CA"/>
        </a:p>
      </dgm:t>
    </dgm:pt>
    <dgm:pt modelId="{9158CDF1-5AED-4072-87F6-7817F93E4BEF}" type="sibTrans" cxnId="{C2A4C921-EF69-4579-BCB5-362D484E4E54}">
      <dgm:prSet/>
      <dgm:spPr/>
      <dgm:t>
        <a:bodyPr/>
        <a:lstStyle/>
        <a:p>
          <a:endParaRPr lang="en-CA"/>
        </a:p>
      </dgm:t>
    </dgm:pt>
    <dgm:pt modelId="{40BA56BD-3C47-4E93-ABC8-BF82C2AEFBA5}">
      <dgm:prSet phldrT="[Text]"/>
      <dgm:spPr/>
      <dgm:t>
        <a:bodyPr/>
        <a:lstStyle/>
        <a:p>
          <a:r>
            <a:rPr lang="en-CA" b="1" dirty="0"/>
            <a:t>Women and Careers</a:t>
          </a:r>
        </a:p>
      </dgm:t>
    </dgm:pt>
    <dgm:pt modelId="{83CBD62C-BCC8-4A56-86B3-7028914E7534}" type="parTrans" cxnId="{96CFE975-8BF0-46C7-B0B9-36AC24EE5A5B}">
      <dgm:prSet/>
      <dgm:spPr/>
      <dgm:t>
        <a:bodyPr/>
        <a:lstStyle/>
        <a:p>
          <a:endParaRPr lang="en-CA"/>
        </a:p>
      </dgm:t>
    </dgm:pt>
    <dgm:pt modelId="{2EB676BD-CE84-4344-BE21-D53DCFBF12FD}" type="sibTrans" cxnId="{96CFE975-8BF0-46C7-B0B9-36AC24EE5A5B}">
      <dgm:prSet/>
      <dgm:spPr/>
      <dgm:t>
        <a:bodyPr/>
        <a:lstStyle/>
        <a:p>
          <a:endParaRPr lang="en-CA"/>
        </a:p>
      </dgm:t>
    </dgm:pt>
    <dgm:pt modelId="{80D2FF4C-C6FA-4938-8349-A590D12A6AF2}">
      <dgm:prSet/>
      <dgm:spPr/>
      <dgm:t>
        <a:bodyPr/>
        <a:lstStyle/>
        <a:p>
          <a:r>
            <a:rPr lang="en-CA" b="1" dirty="0"/>
            <a:t>Dual-Career Couples</a:t>
          </a:r>
        </a:p>
      </dgm:t>
    </dgm:pt>
    <dgm:pt modelId="{DD350981-A8B0-45D2-BB99-E54103432B84}" type="sibTrans" cxnId="{F94D4F22-F0E9-4CA0-B153-E31C238A5607}">
      <dgm:prSet/>
      <dgm:spPr/>
      <dgm:t>
        <a:bodyPr/>
        <a:lstStyle/>
        <a:p>
          <a:endParaRPr lang="en-CA"/>
        </a:p>
      </dgm:t>
    </dgm:pt>
    <dgm:pt modelId="{732BF03D-0A1B-4EAB-93F2-7988D3D16CC3}" type="parTrans" cxnId="{F94D4F22-F0E9-4CA0-B153-E31C238A5607}">
      <dgm:prSet/>
      <dgm:spPr/>
      <dgm:t>
        <a:bodyPr/>
        <a:lstStyle/>
        <a:p>
          <a:endParaRPr lang="en-CA"/>
        </a:p>
      </dgm:t>
    </dgm:pt>
    <dgm:pt modelId="{F6DF50EE-FC65-40F0-8C43-A2DE6C17966F}">
      <dgm:prSet/>
      <dgm:spPr/>
      <dgm:t>
        <a:bodyPr/>
        <a:lstStyle/>
        <a:p>
          <a:r>
            <a:rPr lang="en-CA" b="1" dirty="0"/>
            <a:t>Global Career Concerns</a:t>
          </a:r>
        </a:p>
      </dgm:t>
    </dgm:pt>
    <dgm:pt modelId="{B9CC0A32-B341-4021-9A58-9BA903A427C7}" type="parTrans" cxnId="{9D301612-BC38-4369-919F-5E6767DCB435}">
      <dgm:prSet/>
      <dgm:spPr/>
      <dgm:t>
        <a:bodyPr/>
        <a:lstStyle/>
        <a:p>
          <a:endParaRPr lang="en-CA"/>
        </a:p>
      </dgm:t>
    </dgm:pt>
    <dgm:pt modelId="{05D8CC3B-9BE3-48B4-8BD7-49E5BF7759C9}" type="sibTrans" cxnId="{9D301612-BC38-4369-919F-5E6767DCB435}">
      <dgm:prSet/>
      <dgm:spPr/>
      <dgm:t>
        <a:bodyPr/>
        <a:lstStyle/>
        <a:p>
          <a:endParaRPr lang="en-CA"/>
        </a:p>
      </dgm:t>
    </dgm:pt>
    <dgm:pt modelId="{8595C22C-BD6D-44B0-9799-7E4F5D08D711}" type="pres">
      <dgm:prSet presAssocID="{B8BF207A-CB8D-4E16-9696-7B3AB1FC67AA}" presName="composite" presStyleCnt="0">
        <dgm:presLayoutVars>
          <dgm:chMax val="1"/>
          <dgm:dir/>
          <dgm:resizeHandles val="exact"/>
        </dgm:presLayoutVars>
      </dgm:prSet>
      <dgm:spPr/>
    </dgm:pt>
    <dgm:pt modelId="{4FCBB75E-D04C-4F1E-BC39-BE88B3361CD8}" type="pres">
      <dgm:prSet presAssocID="{B8BF207A-CB8D-4E16-9696-7B3AB1FC67AA}" presName="radial" presStyleCnt="0">
        <dgm:presLayoutVars>
          <dgm:animLvl val="ctr"/>
        </dgm:presLayoutVars>
      </dgm:prSet>
      <dgm:spPr/>
    </dgm:pt>
    <dgm:pt modelId="{A1D7C1C1-BA71-450A-B0D5-107A7D9322DD}" type="pres">
      <dgm:prSet presAssocID="{CD9EBB4C-7BEA-428B-B919-3836F5156627}" presName="centerShape" presStyleLbl="vennNode1" presStyleIdx="0" presStyleCnt="5"/>
      <dgm:spPr/>
    </dgm:pt>
    <dgm:pt modelId="{2323B737-9B64-4784-8E7C-56BB0FE17598}" type="pres">
      <dgm:prSet presAssocID="{223EB2AD-55D4-4B7B-BE1D-3CF7F891BF95}" presName="node" presStyleLbl="vennNode1" presStyleIdx="1" presStyleCnt="5">
        <dgm:presLayoutVars>
          <dgm:bulletEnabled val="1"/>
        </dgm:presLayoutVars>
      </dgm:prSet>
      <dgm:spPr/>
    </dgm:pt>
    <dgm:pt modelId="{4FA37BFB-85B6-450D-83F9-0FF6B0F4CC11}" type="pres">
      <dgm:prSet presAssocID="{40BA56BD-3C47-4E93-ABC8-BF82C2AEFBA5}" presName="node" presStyleLbl="vennNode1" presStyleIdx="2" presStyleCnt="5">
        <dgm:presLayoutVars>
          <dgm:bulletEnabled val="1"/>
        </dgm:presLayoutVars>
      </dgm:prSet>
      <dgm:spPr/>
    </dgm:pt>
    <dgm:pt modelId="{46FED6DA-1F66-4839-A7D9-B0C1A353B571}" type="pres">
      <dgm:prSet presAssocID="{80D2FF4C-C6FA-4938-8349-A590D12A6AF2}" presName="node" presStyleLbl="vennNode1" presStyleIdx="3" presStyleCnt="5">
        <dgm:presLayoutVars>
          <dgm:bulletEnabled val="1"/>
        </dgm:presLayoutVars>
      </dgm:prSet>
      <dgm:spPr/>
    </dgm:pt>
    <dgm:pt modelId="{EEA6859C-D8B2-4D03-8F61-35EC48EB0B61}" type="pres">
      <dgm:prSet presAssocID="{F6DF50EE-FC65-40F0-8C43-A2DE6C17966F}" presName="node" presStyleLbl="vennNode1" presStyleIdx="4" presStyleCnt="5">
        <dgm:presLayoutVars>
          <dgm:bulletEnabled val="1"/>
        </dgm:presLayoutVars>
      </dgm:prSet>
      <dgm:spPr/>
    </dgm:pt>
  </dgm:ptLst>
  <dgm:cxnLst>
    <dgm:cxn modelId="{9D301612-BC38-4369-919F-5E6767DCB435}" srcId="{CD9EBB4C-7BEA-428B-B919-3836F5156627}" destId="{F6DF50EE-FC65-40F0-8C43-A2DE6C17966F}" srcOrd="3" destOrd="0" parTransId="{B9CC0A32-B341-4021-9A58-9BA903A427C7}" sibTransId="{05D8CC3B-9BE3-48B4-8BD7-49E5BF7759C9}"/>
    <dgm:cxn modelId="{C2A4C921-EF69-4579-BCB5-362D484E4E54}" srcId="{CD9EBB4C-7BEA-428B-B919-3836F5156627}" destId="{223EB2AD-55D4-4B7B-BE1D-3CF7F891BF95}" srcOrd="0" destOrd="0" parTransId="{076BCEC5-0875-45A4-94AB-8026DEFB0CE0}" sibTransId="{9158CDF1-5AED-4072-87F6-7817F93E4BEF}"/>
    <dgm:cxn modelId="{F94D4F22-F0E9-4CA0-B153-E31C238A5607}" srcId="{CD9EBB4C-7BEA-428B-B919-3836F5156627}" destId="{80D2FF4C-C6FA-4938-8349-A590D12A6AF2}" srcOrd="2" destOrd="0" parTransId="{732BF03D-0A1B-4EAB-93F2-7988D3D16CC3}" sibTransId="{DD350981-A8B0-45D2-BB99-E54103432B84}"/>
    <dgm:cxn modelId="{96CFE975-8BF0-46C7-B0B9-36AC24EE5A5B}" srcId="{CD9EBB4C-7BEA-428B-B919-3836F5156627}" destId="{40BA56BD-3C47-4E93-ABC8-BF82C2AEFBA5}" srcOrd="1" destOrd="0" parTransId="{83CBD62C-BCC8-4A56-86B3-7028914E7534}" sibTransId="{2EB676BD-CE84-4344-BE21-D53DCFBF12FD}"/>
    <dgm:cxn modelId="{BCE1F758-68EE-4EA5-8D75-4DE4BF3A7891}" type="presOf" srcId="{CD9EBB4C-7BEA-428B-B919-3836F5156627}" destId="{A1D7C1C1-BA71-450A-B0D5-107A7D9322DD}" srcOrd="0" destOrd="0" presId="urn:microsoft.com/office/officeart/2005/8/layout/radial3"/>
    <dgm:cxn modelId="{D7B9F097-5125-4AA2-A7A5-37B322C1217A}" type="presOf" srcId="{40BA56BD-3C47-4E93-ABC8-BF82C2AEFBA5}" destId="{4FA37BFB-85B6-450D-83F9-0FF6B0F4CC11}" srcOrd="0" destOrd="0" presId="urn:microsoft.com/office/officeart/2005/8/layout/radial3"/>
    <dgm:cxn modelId="{2C42E1B4-33B3-4974-915D-23547DE9AA4E}" type="presOf" srcId="{223EB2AD-55D4-4B7B-BE1D-3CF7F891BF95}" destId="{2323B737-9B64-4784-8E7C-56BB0FE17598}" srcOrd="0" destOrd="0" presId="urn:microsoft.com/office/officeart/2005/8/layout/radial3"/>
    <dgm:cxn modelId="{8646F0C7-F835-4295-809A-DF867950E5C1}" type="presOf" srcId="{B8BF207A-CB8D-4E16-9696-7B3AB1FC67AA}" destId="{8595C22C-BD6D-44B0-9799-7E4F5D08D711}" srcOrd="0" destOrd="0" presId="urn:microsoft.com/office/officeart/2005/8/layout/radial3"/>
    <dgm:cxn modelId="{3190AEEB-4270-4026-AD5A-61F12FB2E326}" type="presOf" srcId="{80D2FF4C-C6FA-4938-8349-A590D12A6AF2}" destId="{46FED6DA-1F66-4839-A7D9-B0C1A353B571}" srcOrd="0" destOrd="0" presId="urn:microsoft.com/office/officeart/2005/8/layout/radial3"/>
    <dgm:cxn modelId="{EE6BC9F3-9DF7-463C-9D75-032F0CF8AB7E}" type="presOf" srcId="{F6DF50EE-FC65-40F0-8C43-A2DE6C17966F}" destId="{EEA6859C-D8B2-4D03-8F61-35EC48EB0B61}" srcOrd="0" destOrd="0" presId="urn:microsoft.com/office/officeart/2005/8/layout/radial3"/>
    <dgm:cxn modelId="{ADBFA8FD-A898-4E3D-9B30-6EAB0150522C}" srcId="{B8BF207A-CB8D-4E16-9696-7B3AB1FC67AA}" destId="{CD9EBB4C-7BEA-428B-B919-3836F5156627}" srcOrd="0" destOrd="0" parTransId="{AF178395-CB98-4D36-9733-38F20ED51D7D}" sibTransId="{2747D3B4-E599-46FC-A146-0572EA4F5A55}"/>
    <dgm:cxn modelId="{A0A839A9-E7C4-44BF-8825-58D8A00C85CC}" type="presParOf" srcId="{8595C22C-BD6D-44B0-9799-7E4F5D08D711}" destId="{4FCBB75E-D04C-4F1E-BC39-BE88B3361CD8}" srcOrd="0" destOrd="0" presId="urn:microsoft.com/office/officeart/2005/8/layout/radial3"/>
    <dgm:cxn modelId="{D6D0D762-2D53-4428-9DE2-D5C9A0741556}" type="presParOf" srcId="{4FCBB75E-D04C-4F1E-BC39-BE88B3361CD8}" destId="{A1D7C1C1-BA71-450A-B0D5-107A7D9322DD}" srcOrd="0" destOrd="0" presId="urn:microsoft.com/office/officeart/2005/8/layout/radial3"/>
    <dgm:cxn modelId="{C4DFE221-D798-4D1A-9B7E-85BCEF073CCB}" type="presParOf" srcId="{4FCBB75E-D04C-4F1E-BC39-BE88B3361CD8}" destId="{2323B737-9B64-4784-8E7C-56BB0FE17598}" srcOrd="1" destOrd="0" presId="urn:microsoft.com/office/officeart/2005/8/layout/radial3"/>
    <dgm:cxn modelId="{DFAC0D54-0F0D-4E91-BEB0-79A69EBBF61D}" type="presParOf" srcId="{4FCBB75E-D04C-4F1E-BC39-BE88B3361CD8}" destId="{4FA37BFB-85B6-450D-83F9-0FF6B0F4CC11}" srcOrd="2" destOrd="0" presId="urn:microsoft.com/office/officeart/2005/8/layout/radial3"/>
    <dgm:cxn modelId="{BF231159-FDFB-4813-9C86-889CEC5457AB}" type="presParOf" srcId="{4FCBB75E-D04C-4F1E-BC39-BE88B3361CD8}" destId="{46FED6DA-1F66-4839-A7D9-B0C1A353B571}" srcOrd="3" destOrd="0" presId="urn:microsoft.com/office/officeart/2005/8/layout/radial3"/>
    <dgm:cxn modelId="{1D5FD933-4467-416F-8B98-AE1B7F4EA554}" type="presParOf" srcId="{4FCBB75E-D04C-4F1E-BC39-BE88B3361CD8}" destId="{EEA6859C-D8B2-4D03-8F61-35EC48EB0B61}" srcOrd="4"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09A23CE-CA1A-4D04-AA73-1FB054E9439A}"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CA"/>
        </a:p>
      </dgm:t>
    </dgm:pt>
    <dgm:pt modelId="{166A1298-6C4E-49BD-AA33-08FE1B3D974B}">
      <dgm:prSet phldrT="[Text]" custT="1"/>
      <dgm:spPr/>
      <dgm:t>
        <a:bodyPr/>
        <a:lstStyle/>
        <a:p>
          <a:r>
            <a:rPr lang="en-CA" sz="3200" dirty="0">
              <a:latin typeface="Times New Roman" panose="02020603050405020304" pitchFamily="18" charset="0"/>
              <a:cs typeface="Times New Roman" panose="02020603050405020304" pitchFamily="18" charset="0"/>
            </a:rPr>
            <a:t>Work, Family, and Careers</a:t>
          </a:r>
        </a:p>
      </dgm:t>
    </dgm:pt>
    <dgm:pt modelId="{9B0CF84E-4F58-431E-AF16-08A6D4B12241}" type="parTrans" cxnId="{6E7BA8E3-83A0-460F-AD4D-030022A338CA}">
      <dgm:prSet/>
      <dgm:spPr/>
      <dgm:t>
        <a:bodyPr/>
        <a:lstStyle/>
        <a:p>
          <a:endParaRPr lang="en-CA"/>
        </a:p>
      </dgm:t>
    </dgm:pt>
    <dgm:pt modelId="{41D4BBF8-721C-4102-B922-DAD09F602D6D}" type="sibTrans" cxnId="{6E7BA8E3-83A0-460F-AD4D-030022A338CA}">
      <dgm:prSet/>
      <dgm:spPr/>
      <dgm:t>
        <a:bodyPr/>
        <a:lstStyle/>
        <a:p>
          <a:endParaRPr lang="en-CA"/>
        </a:p>
      </dgm:t>
    </dgm:pt>
    <dgm:pt modelId="{08763E96-43B6-4ACE-8E56-8E7672720255}">
      <dgm:prSet phldrT="[Text]"/>
      <dgm:spPr/>
      <dgm:t>
        <a:bodyPr/>
        <a:lstStyle/>
        <a:p>
          <a:r>
            <a:rPr lang="en-US" dirty="0">
              <a:latin typeface="Times New Roman" panose="02020603050405020304" pitchFamily="18" charset="0"/>
              <a:cs typeface="Times New Roman" panose="02020603050405020304" pitchFamily="18" charset="0"/>
            </a:rPr>
            <a:t>The interaction and conflicts among home, family, and a career affect the average woman differently than they do men.</a:t>
          </a:r>
          <a:endParaRPr lang="en-CA" dirty="0">
            <a:latin typeface="Times New Roman" panose="02020603050405020304" pitchFamily="18" charset="0"/>
            <a:cs typeface="Times New Roman" panose="02020603050405020304" pitchFamily="18" charset="0"/>
          </a:endParaRPr>
        </a:p>
      </dgm:t>
    </dgm:pt>
    <dgm:pt modelId="{6CBD27CA-B1F3-4C78-95ED-9C7F53996374}" type="parTrans" cxnId="{8DEE2403-5EE9-4C24-9255-944014CCD931}">
      <dgm:prSet/>
      <dgm:spPr/>
      <dgm:t>
        <a:bodyPr/>
        <a:lstStyle/>
        <a:p>
          <a:endParaRPr lang="en-CA"/>
        </a:p>
      </dgm:t>
    </dgm:pt>
    <dgm:pt modelId="{E1E828CC-2A03-44AA-A201-0232318FBB59}" type="sibTrans" cxnId="{8DEE2403-5EE9-4C24-9255-944014CCD931}">
      <dgm:prSet/>
      <dgm:spPr/>
      <dgm:t>
        <a:bodyPr/>
        <a:lstStyle/>
        <a:p>
          <a:endParaRPr lang="en-CA"/>
        </a:p>
      </dgm:t>
    </dgm:pt>
    <dgm:pt modelId="{8B038818-96BA-418F-A346-ECA48334195B}">
      <dgm:prSet phldrT="[Text]" custT="1"/>
      <dgm:spPr/>
      <dgm:t>
        <a:bodyPr/>
        <a:lstStyle/>
        <a:p>
          <a:r>
            <a:rPr lang="en-CA" sz="3200" dirty="0">
              <a:latin typeface="Times New Roman" panose="02020603050405020304" pitchFamily="18" charset="0"/>
              <a:cs typeface="Times New Roman" panose="02020603050405020304" pitchFamily="18" charset="0"/>
            </a:rPr>
            <a:t>Glass Ceiling</a:t>
          </a:r>
        </a:p>
      </dgm:t>
    </dgm:pt>
    <dgm:pt modelId="{3E558FE7-2D09-4242-8C4A-DA54C1002DA2}" type="parTrans" cxnId="{D2EA7BB9-E577-4330-A8DF-EBD3CCBFF7E8}">
      <dgm:prSet/>
      <dgm:spPr/>
      <dgm:t>
        <a:bodyPr/>
        <a:lstStyle/>
        <a:p>
          <a:endParaRPr lang="en-CA"/>
        </a:p>
      </dgm:t>
    </dgm:pt>
    <dgm:pt modelId="{993E38F0-D10E-4CEC-B1E1-7FC611CAF37A}" type="sibTrans" cxnId="{D2EA7BB9-E577-4330-A8DF-EBD3CCBFF7E8}">
      <dgm:prSet/>
      <dgm:spPr/>
      <dgm:t>
        <a:bodyPr/>
        <a:lstStyle/>
        <a:p>
          <a:endParaRPr lang="en-CA"/>
        </a:p>
      </dgm:t>
    </dgm:pt>
    <dgm:pt modelId="{E9E28AAA-BCE8-405E-9CE6-80A8FE1FFB11}">
      <dgm:prSet phldrT="[Text]" custT="1"/>
      <dgm:spPr/>
      <dgm:t>
        <a:bodyPr/>
        <a:lstStyle/>
        <a:p>
          <a:pPr marL="228600" lvl="1" indent="-228600" algn="l" defTabSz="889000">
            <a:lnSpc>
              <a:spcPct val="90000"/>
            </a:lnSpc>
            <a:spcBef>
              <a:spcPct val="0"/>
            </a:spcBef>
            <a:spcAft>
              <a:spcPct val="15000"/>
            </a:spcAft>
            <a:buChar char="•"/>
          </a:pPr>
          <a:r>
            <a:rPr lang="en-US" sz="2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This issue describes the situation in which women fail to progress into top and senior management positions. </a:t>
          </a:r>
          <a:endParaRPr lang="en-CA" sz="2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966EA99D-F6B7-469F-B088-8EBA7DA470A1}" type="parTrans" cxnId="{E9DDD499-E514-4F1F-AD68-F3751A8F500E}">
      <dgm:prSet/>
      <dgm:spPr/>
      <dgm:t>
        <a:bodyPr/>
        <a:lstStyle/>
        <a:p>
          <a:endParaRPr lang="en-CA"/>
        </a:p>
      </dgm:t>
    </dgm:pt>
    <dgm:pt modelId="{88526732-AC55-40E9-92F9-6D9B969DF71E}" type="sibTrans" cxnId="{E9DDD499-E514-4F1F-AD68-F3751A8F500E}">
      <dgm:prSet/>
      <dgm:spPr/>
      <dgm:t>
        <a:bodyPr/>
        <a:lstStyle/>
        <a:p>
          <a:endParaRPr lang="en-CA"/>
        </a:p>
      </dgm:t>
    </dgm:pt>
    <dgm:pt modelId="{8CD96E3A-AFF6-4EA3-89A4-A1F428187A7D}" type="pres">
      <dgm:prSet presAssocID="{909A23CE-CA1A-4D04-AA73-1FB054E9439A}" presName="Name0" presStyleCnt="0">
        <dgm:presLayoutVars>
          <dgm:dir/>
          <dgm:animLvl val="lvl"/>
          <dgm:resizeHandles/>
        </dgm:presLayoutVars>
      </dgm:prSet>
      <dgm:spPr/>
    </dgm:pt>
    <dgm:pt modelId="{0F3A6267-4543-4CC2-A506-7331E2044F29}" type="pres">
      <dgm:prSet presAssocID="{166A1298-6C4E-49BD-AA33-08FE1B3D974B}" presName="linNode" presStyleCnt="0"/>
      <dgm:spPr/>
    </dgm:pt>
    <dgm:pt modelId="{2CA9C946-7EA2-475C-A4E9-9DB3E2889265}" type="pres">
      <dgm:prSet presAssocID="{166A1298-6C4E-49BD-AA33-08FE1B3D974B}" presName="parentShp" presStyleLbl="node1" presStyleIdx="0" presStyleCnt="2">
        <dgm:presLayoutVars>
          <dgm:bulletEnabled val="1"/>
        </dgm:presLayoutVars>
      </dgm:prSet>
      <dgm:spPr/>
    </dgm:pt>
    <dgm:pt modelId="{7D5CD86F-EDF3-4FD0-92C3-D8A1B61BE5D9}" type="pres">
      <dgm:prSet presAssocID="{166A1298-6C4E-49BD-AA33-08FE1B3D974B}" presName="childShp" presStyleLbl="bgAccFollowNode1" presStyleIdx="0" presStyleCnt="2">
        <dgm:presLayoutVars>
          <dgm:bulletEnabled val="1"/>
        </dgm:presLayoutVars>
      </dgm:prSet>
      <dgm:spPr/>
    </dgm:pt>
    <dgm:pt modelId="{B07D997A-533E-45B5-8DBE-1B14582151D1}" type="pres">
      <dgm:prSet presAssocID="{41D4BBF8-721C-4102-B922-DAD09F602D6D}" presName="spacing" presStyleCnt="0"/>
      <dgm:spPr/>
    </dgm:pt>
    <dgm:pt modelId="{91F92CCF-410E-4457-86CD-0D105481883B}" type="pres">
      <dgm:prSet presAssocID="{8B038818-96BA-418F-A346-ECA48334195B}" presName="linNode" presStyleCnt="0"/>
      <dgm:spPr/>
    </dgm:pt>
    <dgm:pt modelId="{A3CEB49F-1C92-4213-9B09-1404113A730F}" type="pres">
      <dgm:prSet presAssocID="{8B038818-96BA-418F-A346-ECA48334195B}" presName="parentShp" presStyleLbl="node1" presStyleIdx="1" presStyleCnt="2">
        <dgm:presLayoutVars>
          <dgm:bulletEnabled val="1"/>
        </dgm:presLayoutVars>
      </dgm:prSet>
      <dgm:spPr/>
    </dgm:pt>
    <dgm:pt modelId="{6CFB0A6F-551E-43BE-86E3-61E54F4C7C5E}" type="pres">
      <dgm:prSet presAssocID="{8B038818-96BA-418F-A346-ECA48334195B}" presName="childShp" presStyleLbl="bgAccFollowNode1" presStyleIdx="1" presStyleCnt="2">
        <dgm:presLayoutVars>
          <dgm:bulletEnabled val="1"/>
        </dgm:presLayoutVars>
      </dgm:prSet>
      <dgm:spPr/>
    </dgm:pt>
  </dgm:ptLst>
  <dgm:cxnLst>
    <dgm:cxn modelId="{8DEE2403-5EE9-4C24-9255-944014CCD931}" srcId="{166A1298-6C4E-49BD-AA33-08FE1B3D974B}" destId="{08763E96-43B6-4ACE-8E56-8E7672720255}" srcOrd="0" destOrd="0" parTransId="{6CBD27CA-B1F3-4C78-95ED-9C7F53996374}" sibTransId="{E1E828CC-2A03-44AA-A201-0232318FBB59}"/>
    <dgm:cxn modelId="{D599101F-9550-4280-822A-D6FC4CE172AD}" type="presOf" srcId="{166A1298-6C4E-49BD-AA33-08FE1B3D974B}" destId="{2CA9C946-7EA2-475C-A4E9-9DB3E2889265}" srcOrd="0" destOrd="0" presId="urn:microsoft.com/office/officeart/2005/8/layout/vList6"/>
    <dgm:cxn modelId="{D963E933-2CCF-442F-BDF3-0BC74FFF3901}" type="presOf" srcId="{8B038818-96BA-418F-A346-ECA48334195B}" destId="{A3CEB49F-1C92-4213-9B09-1404113A730F}" srcOrd="0" destOrd="0" presId="urn:microsoft.com/office/officeart/2005/8/layout/vList6"/>
    <dgm:cxn modelId="{A2C1ED40-2D67-4AF4-89B2-4CD063560D6A}" type="presOf" srcId="{08763E96-43B6-4ACE-8E56-8E7672720255}" destId="{7D5CD86F-EDF3-4FD0-92C3-D8A1B61BE5D9}" srcOrd="0" destOrd="0" presId="urn:microsoft.com/office/officeart/2005/8/layout/vList6"/>
    <dgm:cxn modelId="{E9DDD499-E514-4F1F-AD68-F3751A8F500E}" srcId="{8B038818-96BA-418F-A346-ECA48334195B}" destId="{E9E28AAA-BCE8-405E-9CE6-80A8FE1FFB11}" srcOrd="0" destOrd="0" parTransId="{966EA99D-F6B7-469F-B088-8EBA7DA470A1}" sibTransId="{88526732-AC55-40E9-92F9-6D9B969DF71E}"/>
    <dgm:cxn modelId="{629DE3B5-3334-4471-9389-AB06D47522E6}" type="presOf" srcId="{E9E28AAA-BCE8-405E-9CE6-80A8FE1FFB11}" destId="{6CFB0A6F-551E-43BE-86E3-61E54F4C7C5E}" srcOrd="0" destOrd="0" presId="urn:microsoft.com/office/officeart/2005/8/layout/vList6"/>
    <dgm:cxn modelId="{D2EA7BB9-E577-4330-A8DF-EBD3CCBFF7E8}" srcId="{909A23CE-CA1A-4D04-AA73-1FB054E9439A}" destId="{8B038818-96BA-418F-A346-ECA48334195B}" srcOrd="1" destOrd="0" parTransId="{3E558FE7-2D09-4242-8C4A-DA54C1002DA2}" sibTransId="{993E38F0-D10E-4CEC-B1E1-7FC611CAF37A}"/>
    <dgm:cxn modelId="{E8A2E0CA-6548-41FD-B6C9-4D41AA32ED72}" type="presOf" srcId="{909A23CE-CA1A-4D04-AA73-1FB054E9439A}" destId="{8CD96E3A-AFF6-4EA3-89A4-A1F428187A7D}" srcOrd="0" destOrd="0" presId="urn:microsoft.com/office/officeart/2005/8/layout/vList6"/>
    <dgm:cxn modelId="{6E7BA8E3-83A0-460F-AD4D-030022A338CA}" srcId="{909A23CE-CA1A-4D04-AA73-1FB054E9439A}" destId="{166A1298-6C4E-49BD-AA33-08FE1B3D974B}" srcOrd="0" destOrd="0" parTransId="{9B0CF84E-4F58-431E-AF16-08A6D4B12241}" sibTransId="{41D4BBF8-721C-4102-B922-DAD09F602D6D}"/>
    <dgm:cxn modelId="{BF902DBB-91A2-48D6-BE17-F938787E05B7}" type="presParOf" srcId="{8CD96E3A-AFF6-4EA3-89A4-A1F428187A7D}" destId="{0F3A6267-4543-4CC2-A506-7331E2044F29}" srcOrd="0" destOrd="0" presId="urn:microsoft.com/office/officeart/2005/8/layout/vList6"/>
    <dgm:cxn modelId="{B1747BAF-8C71-4385-AD89-D69BCEC4EA41}" type="presParOf" srcId="{0F3A6267-4543-4CC2-A506-7331E2044F29}" destId="{2CA9C946-7EA2-475C-A4E9-9DB3E2889265}" srcOrd="0" destOrd="0" presId="urn:microsoft.com/office/officeart/2005/8/layout/vList6"/>
    <dgm:cxn modelId="{44CBD13B-1D7C-476F-B3DD-BA7929CEEC2E}" type="presParOf" srcId="{0F3A6267-4543-4CC2-A506-7331E2044F29}" destId="{7D5CD86F-EDF3-4FD0-92C3-D8A1B61BE5D9}" srcOrd="1" destOrd="0" presId="urn:microsoft.com/office/officeart/2005/8/layout/vList6"/>
    <dgm:cxn modelId="{C423B440-A901-416C-B011-20F5639FDD8C}" type="presParOf" srcId="{8CD96E3A-AFF6-4EA3-89A4-A1F428187A7D}" destId="{B07D997A-533E-45B5-8DBE-1B14582151D1}" srcOrd="1" destOrd="0" presId="urn:microsoft.com/office/officeart/2005/8/layout/vList6"/>
    <dgm:cxn modelId="{A8FF08CA-A7D5-4448-8EF5-AD7979A2EB29}" type="presParOf" srcId="{8CD96E3A-AFF6-4EA3-89A4-A1F428187A7D}" destId="{91F92CCF-410E-4457-86CD-0D105481883B}" srcOrd="2" destOrd="0" presId="urn:microsoft.com/office/officeart/2005/8/layout/vList6"/>
    <dgm:cxn modelId="{7EE45212-73CE-4682-B0A0-CDF5144E6D53}" type="presParOf" srcId="{91F92CCF-410E-4457-86CD-0D105481883B}" destId="{A3CEB49F-1C92-4213-9B09-1404113A730F}" srcOrd="0" destOrd="0" presId="urn:microsoft.com/office/officeart/2005/8/layout/vList6"/>
    <dgm:cxn modelId="{85FC5A4F-CD51-4983-AF3B-C14F37495F19}" type="presParOf" srcId="{91F92CCF-410E-4457-86CD-0D105481883B}" destId="{6CFB0A6F-551E-43BE-86E3-61E54F4C7C5E}"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26B6E0B-3BEB-435D-A85D-DB15AD4783A1}" type="doc">
      <dgm:prSet loTypeId="urn:microsoft.com/office/officeart/2005/8/layout/vList5" loCatId="list" qsTypeId="urn:microsoft.com/office/officeart/2005/8/quickstyle/simple1" qsCatId="simple" csTypeId="urn:microsoft.com/office/officeart/2005/8/colors/colorful3" csCatId="colorful" phldr="1"/>
      <dgm:spPr/>
      <dgm:t>
        <a:bodyPr/>
        <a:lstStyle/>
        <a:p>
          <a:endParaRPr lang="en-CA"/>
        </a:p>
      </dgm:t>
    </dgm:pt>
    <dgm:pt modelId="{F1CD52E6-5D40-44DF-930B-B8529DBE4376}">
      <dgm:prSet phldrT="[Text]" custT="1"/>
      <dgm:spPr/>
      <dgm:t>
        <a:bodyPr/>
        <a:lstStyle/>
        <a:p>
          <a:r>
            <a:rPr lang="en-CA" sz="2400" b="1" dirty="0">
              <a:solidFill>
                <a:srgbClr val="C00000"/>
              </a:solidFill>
              <a:latin typeface="Times New Roman" panose="02020603050405020304" pitchFamily="18" charset="0"/>
              <a:cs typeface="Times New Roman" panose="02020603050405020304" pitchFamily="18" charset="0"/>
            </a:rPr>
            <a:t>Classroom Courses and Seminars</a:t>
          </a:r>
        </a:p>
      </dgm:t>
    </dgm:pt>
    <dgm:pt modelId="{9439BEAE-675A-4AAA-8B94-CFE0EC2B8E70}" type="parTrans" cxnId="{9F8DBD9F-ED4D-4558-AB14-923FE93922B8}">
      <dgm:prSet/>
      <dgm:spPr/>
      <dgm:t>
        <a:bodyPr/>
        <a:lstStyle/>
        <a:p>
          <a:endParaRPr lang="en-CA" sz="2800">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sz="2800">
            <a:latin typeface="Times New Roman" panose="02020603050405020304" pitchFamily="18" charset="0"/>
            <a:cs typeface="Times New Roman" panose="02020603050405020304" pitchFamily="18" charset="0"/>
          </a:endParaRPr>
        </a:p>
      </dgm:t>
    </dgm:pt>
    <dgm:pt modelId="{DD4BAFBA-72A5-43C9-8346-A929C0720C63}">
      <dgm:prSet phldrT="[Text]" custT="1"/>
      <dgm:spPr/>
      <dgm:t>
        <a:bodyPr/>
        <a:lstStyle/>
        <a:p>
          <a:r>
            <a:rPr lang="en-CA" sz="2400" b="1" dirty="0">
              <a:latin typeface="Times New Roman" panose="02020603050405020304" pitchFamily="18" charset="0"/>
              <a:cs typeface="Times New Roman" panose="02020603050405020304" pitchFamily="18" charset="0"/>
            </a:rPr>
            <a:t>Outdoor Development Experiences</a:t>
          </a:r>
        </a:p>
      </dgm:t>
    </dgm:pt>
    <dgm:pt modelId="{DE4317B5-8DD7-4ABF-98AE-074FC0F708F4}" type="parTrans" cxnId="{15D21489-93EF-4AE8-BFB0-395319F91834}">
      <dgm:prSet/>
      <dgm:spPr/>
      <dgm:t>
        <a:bodyPr/>
        <a:lstStyle/>
        <a:p>
          <a:endParaRPr lang="en-CA" sz="2800">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sz="2800">
            <a:latin typeface="Times New Roman" panose="02020603050405020304" pitchFamily="18" charset="0"/>
            <a:cs typeface="Times New Roman" panose="02020603050405020304" pitchFamily="18" charset="0"/>
          </a:endParaRPr>
        </a:p>
      </dgm:t>
    </dgm:pt>
    <dgm:pt modelId="{CD1A2630-5DD9-4742-A615-7BA167B0CC17}">
      <dgm:prSet custT="1"/>
      <dgm:spPr/>
      <dgm:t>
        <a:bodyPr/>
        <a:lstStyle/>
        <a:p>
          <a:pPr marL="285750" lvl="1" indent="-285750" algn="ctr" defTabSz="1466850">
            <a:lnSpc>
              <a:spcPct val="90000"/>
            </a:lnSpc>
            <a:spcBef>
              <a:spcPct val="0"/>
            </a:spcBef>
            <a:spcAft>
              <a:spcPct val="15000"/>
            </a:spcAft>
            <a:buChar char="•"/>
          </a:pPr>
          <a:r>
            <a:rPr lang="en-US" sz="24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Sabbaticals and Leaves of Absence</a:t>
          </a:r>
          <a:endParaRPr lang="en-CA" sz="24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48FAB24C-44FC-458A-8998-B3A161C91241}" type="parTrans" cxnId="{17A07CB3-0D12-4D91-80E0-5B4FEAFC5FBA}">
      <dgm:prSet/>
      <dgm:spPr/>
      <dgm:t>
        <a:bodyPr/>
        <a:lstStyle/>
        <a:p>
          <a:endParaRPr lang="en-CA" sz="2800">
            <a:latin typeface="Times New Roman" panose="02020603050405020304" pitchFamily="18" charset="0"/>
            <a:cs typeface="Times New Roman" panose="02020603050405020304" pitchFamily="18" charset="0"/>
          </a:endParaRPr>
        </a:p>
      </dgm:t>
    </dgm:pt>
    <dgm:pt modelId="{5356C3BE-0DF7-4A7C-B531-2B3DBD934D59}" type="sibTrans" cxnId="{17A07CB3-0D12-4D91-80E0-5B4FEAFC5FBA}">
      <dgm:prSet/>
      <dgm:spPr/>
      <dgm:t>
        <a:bodyPr/>
        <a:lstStyle/>
        <a:p>
          <a:endParaRPr lang="en-CA" sz="2800">
            <a:latin typeface="Times New Roman" panose="02020603050405020304" pitchFamily="18" charset="0"/>
            <a:cs typeface="Times New Roman" panose="02020603050405020304" pitchFamily="18" charset="0"/>
          </a:endParaRPr>
        </a:p>
      </dgm:t>
    </dgm:pt>
    <dgm:pt modelId="{0C025F06-D752-46F8-AB59-B353DE532D80}">
      <dgm:prSet custT="1"/>
      <dgm:spPr/>
      <dgm:t>
        <a:bodyPr/>
        <a:lstStyle/>
        <a:p>
          <a:r>
            <a:rPr lang="en-US" sz="2000" b="1" dirty="0">
              <a:latin typeface="Times New Roman" panose="02020603050405020304" pitchFamily="18" charset="0"/>
              <a:cs typeface="Times New Roman" panose="02020603050405020304" pitchFamily="18" charset="0"/>
            </a:rPr>
            <a:t>Most people are familiar with classroom training, which gives it the advantage of being widely accepted.</a:t>
          </a:r>
          <a:endParaRPr lang="en-CA" sz="2000" b="1" dirty="0">
            <a:latin typeface="Times New Roman" panose="02020603050405020304" pitchFamily="18" charset="0"/>
            <a:cs typeface="Times New Roman" panose="02020603050405020304" pitchFamily="18" charset="0"/>
          </a:endParaRPr>
        </a:p>
      </dgm:t>
    </dgm:pt>
    <dgm:pt modelId="{5CDE7331-0C2E-45BA-BE80-F9708C3CA76C}" type="parTrans" cxnId="{273ADF5B-F21C-4FA0-A736-55817EEA6AB7}">
      <dgm:prSet/>
      <dgm:spPr/>
      <dgm:t>
        <a:bodyPr/>
        <a:lstStyle/>
        <a:p>
          <a:endParaRPr lang="en-CA">
            <a:latin typeface="Times New Roman" panose="02020603050405020304" pitchFamily="18" charset="0"/>
            <a:cs typeface="Times New Roman" panose="02020603050405020304" pitchFamily="18" charset="0"/>
          </a:endParaRPr>
        </a:p>
      </dgm:t>
    </dgm:pt>
    <dgm:pt modelId="{8A802769-3EEF-4CC6-9C10-674036A62B5C}" type="sibTrans" cxnId="{273ADF5B-F21C-4FA0-A736-55817EEA6AB7}">
      <dgm:prSet/>
      <dgm:spPr/>
      <dgm:t>
        <a:bodyPr/>
        <a:lstStyle/>
        <a:p>
          <a:endParaRPr lang="en-CA">
            <a:latin typeface="Times New Roman" panose="02020603050405020304" pitchFamily="18" charset="0"/>
            <a:cs typeface="Times New Roman" panose="02020603050405020304" pitchFamily="18" charset="0"/>
          </a:endParaRPr>
        </a:p>
      </dgm:t>
    </dgm:pt>
    <dgm:pt modelId="{76978500-363A-4768-9794-9BB0F8229774}">
      <dgm:prSet/>
      <dgm:spPr/>
      <dgm:t>
        <a:bodyPr/>
        <a:lstStyle/>
        <a:p>
          <a:endParaRPr lang="en-CA" sz="1800" dirty="0">
            <a:latin typeface="Times New Roman" panose="02020603050405020304" pitchFamily="18" charset="0"/>
            <a:cs typeface="Times New Roman" panose="02020603050405020304" pitchFamily="18" charset="0"/>
          </a:endParaRPr>
        </a:p>
      </dgm:t>
    </dgm:pt>
    <dgm:pt modelId="{9C32F33F-0438-4A74-8ED0-7B95963DCACE}" type="parTrans" cxnId="{143BD0D2-CC7B-4EE7-90A6-6F2D56E825B5}">
      <dgm:prSet/>
      <dgm:spPr/>
      <dgm:t>
        <a:bodyPr/>
        <a:lstStyle/>
        <a:p>
          <a:endParaRPr lang="en-CA">
            <a:latin typeface="Times New Roman" panose="02020603050405020304" pitchFamily="18" charset="0"/>
            <a:cs typeface="Times New Roman" panose="02020603050405020304" pitchFamily="18" charset="0"/>
          </a:endParaRPr>
        </a:p>
      </dgm:t>
    </dgm:pt>
    <dgm:pt modelId="{826AD7C7-D5C2-4783-A6A4-7CB431013D4E}" type="sibTrans" cxnId="{143BD0D2-CC7B-4EE7-90A6-6F2D56E825B5}">
      <dgm:prSet/>
      <dgm:spPr/>
      <dgm:t>
        <a:bodyPr/>
        <a:lstStyle/>
        <a:p>
          <a:endParaRPr lang="en-CA">
            <a:latin typeface="Times New Roman" panose="02020603050405020304" pitchFamily="18" charset="0"/>
            <a:cs typeface="Times New Roman" panose="02020603050405020304" pitchFamily="18" charset="0"/>
          </a:endParaRPr>
        </a:p>
      </dgm:t>
    </dgm:pt>
    <dgm:pt modelId="{9967407C-5C47-481C-A27A-7391FA7C419F}">
      <dgm:prSet custT="1"/>
      <dgm:spPr/>
      <dgm:t>
        <a:bodyPr/>
        <a:lstStyle/>
        <a:p>
          <a:r>
            <a:rPr lang="en-US" sz="2000" b="1" dirty="0">
              <a:latin typeface="Times New Roman" panose="02020603050405020304" pitchFamily="18" charset="0"/>
              <a:cs typeface="Times New Roman" panose="02020603050405020304" pitchFamily="18" charset="0"/>
            </a:rPr>
            <a:t>Some organizations send executives and managers off to ordeals in the wilderness, called outdoor training or outdoor </a:t>
          </a:r>
          <a:r>
            <a:rPr lang="en-CA" sz="2000" b="1" dirty="0">
              <a:latin typeface="Times New Roman" panose="02020603050405020304" pitchFamily="18" charset="0"/>
              <a:cs typeface="Times New Roman" panose="02020603050405020304" pitchFamily="18" charset="0"/>
            </a:rPr>
            <a:t>development. </a:t>
          </a:r>
        </a:p>
      </dgm:t>
    </dgm:pt>
    <dgm:pt modelId="{FD084AE8-282B-4EE1-B9C6-D5495F6CD2E7}" type="parTrans" cxnId="{A8927804-7987-4624-B231-AABB3939B9EF}">
      <dgm:prSet/>
      <dgm:spPr/>
      <dgm:t>
        <a:bodyPr/>
        <a:lstStyle/>
        <a:p>
          <a:endParaRPr lang="en-CA">
            <a:latin typeface="Times New Roman" panose="02020603050405020304" pitchFamily="18" charset="0"/>
            <a:cs typeface="Times New Roman" panose="02020603050405020304" pitchFamily="18" charset="0"/>
          </a:endParaRPr>
        </a:p>
      </dgm:t>
    </dgm:pt>
    <dgm:pt modelId="{00E86137-CC73-4778-AF0D-0DF1FEA47D69}" type="sibTrans" cxnId="{A8927804-7987-4624-B231-AABB3939B9EF}">
      <dgm:prSet/>
      <dgm:spPr/>
      <dgm:t>
        <a:bodyPr/>
        <a:lstStyle/>
        <a:p>
          <a:endParaRPr lang="en-CA">
            <a:latin typeface="Times New Roman" panose="02020603050405020304" pitchFamily="18" charset="0"/>
            <a:cs typeface="Times New Roman" panose="02020603050405020304" pitchFamily="18" charset="0"/>
          </a:endParaRPr>
        </a:p>
      </dgm:t>
    </dgm:pt>
    <dgm:pt modelId="{D076881E-D79A-4D62-A952-AFBC21CEEBBA}">
      <dgm:prSet custT="1"/>
      <dgm:spPr/>
      <dgm:t>
        <a:bodyPr/>
        <a:lstStyle/>
        <a:p>
          <a:r>
            <a:rPr lang="en-CA" sz="2000" b="1" dirty="0">
              <a:latin typeface="Times New Roman" panose="02020603050405020304" pitchFamily="18" charset="0"/>
              <a:cs typeface="Times New Roman" panose="02020603050405020304" pitchFamily="18" charset="0"/>
            </a:rPr>
            <a:t>Time off the job to develop oneself</a:t>
          </a:r>
        </a:p>
      </dgm:t>
    </dgm:pt>
    <dgm:pt modelId="{E7852A02-1328-4A0D-9C71-0AD574F81B34}" type="parTrans" cxnId="{2A2CB7F4-0EB1-4E00-B023-B3E10D7BD20D}">
      <dgm:prSet/>
      <dgm:spPr/>
      <dgm:t>
        <a:bodyPr/>
        <a:lstStyle/>
        <a:p>
          <a:endParaRPr lang="en-CA">
            <a:latin typeface="Times New Roman" panose="02020603050405020304" pitchFamily="18" charset="0"/>
            <a:cs typeface="Times New Roman" panose="02020603050405020304" pitchFamily="18" charset="0"/>
          </a:endParaRPr>
        </a:p>
      </dgm:t>
    </dgm:pt>
    <dgm:pt modelId="{0D53F034-0543-4CF7-831E-6A7E4CA2FB7A}" type="sibTrans" cxnId="{2A2CB7F4-0EB1-4E00-B023-B3E10D7BD20D}">
      <dgm:prSet/>
      <dgm:spPr/>
      <dgm:t>
        <a:bodyPr/>
        <a:lstStyle/>
        <a:p>
          <a:endParaRPr lang="en-CA">
            <a:latin typeface="Times New Roman" panose="02020603050405020304" pitchFamily="18" charset="0"/>
            <a:cs typeface="Times New Roman" panose="02020603050405020304" pitchFamily="18" charset="0"/>
          </a:endParaRPr>
        </a:p>
      </dgm:t>
    </dgm:pt>
    <dgm:pt modelId="{3169731A-AF55-4FB0-8E1E-50404E73C094}" type="pres">
      <dgm:prSet presAssocID="{026B6E0B-3BEB-435D-A85D-DB15AD4783A1}" presName="Name0" presStyleCnt="0">
        <dgm:presLayoutVars>
          <dgm:dir/>
          <dgm:animLvl val="lvl"/>
          <dgm:resizeHandles val="exact"/>
        </dgm:presLayoutVars>
      </dgm:prSet>
      <dgm:spPr/>
    </dgm:pt>
    <dgm:pt modelId="{AF41F56A-FB55-4F7C-AD0A-D180BA519094}" type="pres">
      <dgm:prSet presAssocID="{F1CD52E6-5D40-44DF-930B-B8529DBE4376}" presName="linNode" presStyleCnt="0"/>
      <dgm:spPr/>
    </dgm:pt>
    <dgm:pt modelId="{80DE3F77-39D0-4C33-83E6-A3F3DB664A2A}" type="pres">
      <dgm:prSet presAssocID="{F1CD52E6-5D40-44DF-930B-B8529DBE4376}" presName="parentText" presStyleLbl="node1" presStyleIdx="0" presStyleCnt="3">
        <dgm:presLayoutVars>
          <dgm:chMax val="1"/>
          <dgm:bulletEnabled val="1"/>
        </dgm:presLayoutVars>
      </dgm:prSet>
      <dgm:spPr/>
    </dgm:pt>
    <dgm:pt modelId="{8C163884-6543-4EAD-BE30-C0006D1E0EC5}" type="pres">
      <dgm:prSet presAssocID="{F1CD52E6-5D40-44DF-930B-B8529DBE4376}" presName="descendantText" presStyleLbl="alignAccFollowNode1" presStyleIdx="0" presStyleCnt="3">
        <dgm:presLayoutVars>
          <dgm:bulletEnabled val="1"/>
        </dgm:presLayoutVars>
      </dgm:prSet>
      <dgm:spPr/>
    </dgm:pt>
    <dgm:pt modelId="{DB21E80B-73AB-4142-B0C4-51DC9B57BCD8}" type="pres">
      <dgm:prSet presAssocID="{5B4F4D56-60D5-4540-9CE3-98BA60566238}" presName="sp" presStyleCnt="0"/>
      <dgm:spPr/>
    </dgm:pt>
    <dgm:pt modelId="{B0D1BFDE-871D-4843-AADA-5AE7C0F9B83C}" type="pres">
      <dgm:prSet presAssocID="{DD4BAFBA-72A5-43C9-8346-A929C0720C63}" presName="linNode" presStyleCnt="0"/>
      <dgm:spPr/>
    </dgm:pt>
    <dgm:pt modelId="{3D409445-16EC-4FDA-8927-A37E680721C1}" type="pres">
      <dgm:prSet presAssocID="{DD4BAFBA-72A5-43C9-8346-A929C0720C63}" presName="parentText" presStyleLbl="node1" presStyleIdx="1" presStyleCnt="3">
        <dgm:presLayoutVars>
          <dgm:chMax val="1"/>
          <dgm:bulletEnabled val="1"/>
        </dgm:presLayoutVars>
      </dgm:prSet>
      <dgm:spPr/>
    </dgm:pt>
    <dgm:pt modelId="{BBF311B2-C783-4353-8F2B-F296EABFE21C}" type="pres">
      <dgm:prSet presAssocID="{DD4BAFBA-72A5-43C9-8346-A929C0720C63}" presName="descendantText" presStyleLbl="alignAccFollowNode1" presStyleIdx="1" presStyleCnt="3">
        <dgm:presLayoutVars>
          <dgm:bulletEnabled val="1"/>
        </dgm:presLayoutVars>
      </dgm:prSet>
      <dgm:spPr/>
    </dgm:pt>
    <dgm:pt modelId="{1718E99E-C583-45E8-B805-AC24820EE518}" type="pres">
      <dgm:prSet presAssocID="{26A21384-A955-48CF-B86A-3D217A59E2EF}" presName="sp" presStyleCnt="0"/>
      <dgm:spPr/>
    </dgm:pt>
    <dgm:pt modelId="{B1F861C3-2085-4AAB-B262-2A050DD08F97}" type="pres">
      <dgm:prSet presAssocID="{CD1A2630-5DD9-4742-A615-7BA167B0CC17}" presName="linNode" presStyleCnt="0"/>
      <dgm:spPr/>
    </dgm:pt>
    <dgm:pt modelId="{FDAEAD22-DE00-4288-A294-01DF5D71E636}" type="pres">
      <dgm:prSet presAssocID="{CD1A2630-5DD9-4742-A615-7BA167B0CC17}" presName="parentText" presStyleLbl="node1" presStyleIdx="2" presStyleCnt="3">
        <dgm:presLayoutVars>
          <dgm:chMax val="1"/>
          <dgm:bulletEnabled val="1"/>
        </dgm:presLayoutVars>
      </dgm:prSet>
      <dgm:spPr/>
    </dgm:pt>
    <dgm:pt modelId="{0BDEA068-0927-4722-B2C1-C0DC957E9F22}" type="pres">
      <dgm:prSet presAssocID="{CD1A2630-5DD9-4742-A615-7BA167B0CC17}" presName="descendantText" presStyleLbl="alignAccFollowNode1" presStyleIdx="2" presStyleCnt="3">
        <dgm:presLayoutVars>
          <dgm:bulletEnabled val="1"/>
        </dgm:presLayoutVars>
      </dgm:prSet>
      <dgm:spPr/>
    </dgm:pt>
  </dgm:ptLst>
  <dgm:cxnLst>
    <dgm:cxn modelId="{A8927804-7987-4624-B231-AABB3939B9EF}" srcId="{DD4BAFBA-72A5-43C9-8346-A929C0720C63}" destId="{9967407C-5C47-481C-A27A-7391FA7C419F}" srcOrd="0" destOrd="0" parTransId="{FD084AE8-282B-4EE1-B9C6-D5495F6CD2E7}" sibTransId="{00E86137-CC73-4778-AF0D-0DF1FEA47D69}"/>
    <dgm:cxn modelId="{20923506-D254-499A-91D2-D81CF0802EFD}" type="presOf" srcId="{76978500-363A-4768-9794-9BB0F8229774}" destId="{8C163884-6543-4EAD-BE30-C0006D1E0EC5}" srcOrd="0" destOrd="1" presId="urn:microsoft.com/office/officeart/2005/8/layout/vList5"/>
    <dgm:cxn modelId="{7758E022-6E42-4990-B661-AFDAE1DD3135}" type="presOf" srcId="{026B6E0B-3BEB-435D-A85D-DB15AD4783A1}" destId="{3169731A-AF55-4FB0-8E1E-50404E73C094}" srcOrd="0" destOrd="0" presId="urn:microsoft.com/office/officeart/2005/8/layout/vList5"/>
    <dgm:cxn modelId="{273ADF5B-F21C-4FA0-A736-55817EEA6AB7}" srcId="{F1CD52E6-5D40-44DF-930B-B8529DBE4376}" destId="{0C025F06-D752-46F8-AB59-B353DE532D80}" srcOrd="0" destOrd="0" parTransId="{5CDE7331-0C2E-45BA-BE80-F9708C3CA76C}" sibTransId="{8A802769-3EEF-4CC6-9C10-674036A62B5C}"/>
    <dgm:cxn modelId="{EA99056E-EEFD-4FA0-A0E6-BCC87804ACDE}" type="presOf" srcId="{F1CD52E6-5D40-44DF-930B-B8529DBE4376}" destId="{80DE3F77-39D0-4C33-83E6-A3F3DB664A2A}" srcOrd="0" destOrd="0" presId="urn:microsoft.com/office/officeart/2005/8/layout/vList5"/>
    <dgm:cxn modelId="{87C37B79-813D-4DCA-8124-5B8FC674DA5E}" type="presOf" srcId="{9967407C-5C47-481C-A27A-7391FA7C419F}" destId="{BBF311B2-C783-4353-8F2B-F296EABFE21C}" srcOrd="0" destOrd="0" presId="urn:microsoft.com/office/officeart/2005/8/layout/vList5"/>
    <dgm:cxn modelId="{15D21489-93EF-4AE8-BFB0-395319F91834}" srcId="{026B6E0B-3BEB-435D-A85D-DB15AD4783A1}" destId="{DD4BAFBA-72A5-43C9-8346-A929C0720C63}" srcOrd="1" destOrd="0" parTransId="{DE4317B5-8DD7-4ABF-98AE-074FC0F708F4}" sibTransId="{26A21384-A955-48CF-B86A-3D217A59E2EF}"/>
    <dgm:cxn modelId="{9F8DBD9F-ED4D-4558-AB14-923FE93922B8}" srcId="{026B6E0B-3BEB-435D-A85D-DB15AD4783A1}" destId="{F1CD52E6-5D40-44DF-930B-B8529DBE4376}" srcOrd="0" destOrd="0" parTransId="{9439BEAE-675A-4AAA-8B94-CFE0EC2B8E70}" sibTransId="{5B4F4D56-60D5-4540-9CE3-98BA60566238}"/>
    <dgm:cxn modelId="{17A07CB3-0D12-4D91-80E0-5B4FEAFC5FBA}" srcId="{026B6E0B-3BEB-435D-A85D-DB15AD4783A1}" destId="{CD1A2630-5DD9-4742-A615-7BA167B0CC17}" srcOrd="2" destOrd="0" parTransId="{48FAB24C-44FC-458A-8998-B3A161C91241}" sibTransId="{5356C3BE-0DF7-4A7C-B531-2B3DBD934D59}"/>
    <dgm:cxn modelId="{B4513DCE-D67B-47C2-8772-82F8A8286F48}" type="presOf" srcId="{CD1A2630-5DD9-4742-A615-7BA167B0CC17}" destId="{FDAEAD22-DE00-4288-A294-01DF5D71E636}" srcOrd="0" destOrd="0" presId="urn:microsoft.com/office/officeart/2005/8/layout/vList5"/>
    <dgm:cxn modelId="{143BD0D2-CC7B-4EE7-90A6-6F2D56E825B5}" srcId="{F1CD52E6-5D40-44DF-930B-B8529DBE4376}" destId="{76978500-363A-4768-9794-9BB0F8229774}" srcOrd="1" destOrd="0" parTransId="{9C32F33F-0438-4A74-8ED0-7B95963DCACE}" sibTransId="{826AD7C7-D5C2-4783-A6A4-7CB431013D4E}"/>
    <dgm:cxn modelId="{627836EA-F475-4B5D-981B-7B04976276AD}" type="presOf" srcId="{D076881E-D79A-4D62-A952-AFBC21CEEBBA}" destId="{0BDEA068-0927-4722-B2C1-C0DC957E9F22}" srcOrd="0" destOrd="0" presId="urn:microsoft.com/office/officeart/2005/8/layout/vList5"/>
    <dgm:cxn modelId="{D2D43CEF-7C36-456B-B22D-A73E452BD233}" type="presOf" srcId="{DD4BAFBA-72A5-43C9-8346-A929C0720C63}" destId="{3D409445-16EC-4FDA-8927-A37E680721C1}" srcOrd="0" destOrd="0" presId="urn:microsoft.com/office/officeart/2005/8/layout/vList5"/>
    <dgm:cxn modelId="{2A2CB7F4-0EB1-4E00-B023-B3E10D7BD20D}" srcId="{CD1A2630-5DD9-4742-A615-7BA167B0CC17}" destId="{D076881E-D79A-4D62-A952-AFBC21CEEBBA}" srcOrd="0" destOrd="0" parTransId="{E7852A02-1328-4A0D-9C71-0AD574F81B34}" sibTransId="{0D53F034-0543-4CF7-831E-6A7E4CA2FB7A}"/>
    <dgm:cxn modelId="{7195DFFD-92C3-4927-8E04-9EA6061EE8C0}" type="presOf" srcId="{0C025F06-D752-46F8-AB59-B353DE532D80}" destId="{8C163884-6543-4EAD-BE30-C0006D1E0EC5}" srcOrd="0" destOrd="0" presId="urn:microsoft.com/office/officeart/2005/8/layout/vList5"/>
    <dgm:cxn modelId="{D40BC1AB-1096-49D3-863E-2EB087E51224}" type="presParOf" srcId="{3169731A-AF55-4FB0-8E1E-50404E73C094}" destId="{AF41F56A-FB55-4F7C-AD0A-D180BA519094}" srcOrd="0" destOrd="0" presId="urn:microsoft.com/office/officeart/2005/8/layout/vList5"/>
    <dgm:cxn modelId="{D45E4A51-48AB-4083-B2A4-8D93808C054E}" type="presParOf" srcId="{AF41F56A-FB55-4F7C-AD0A-D180BA519094}" destId="{80DE3F77-39D0-4C33-83E6-A3F3DB664A2A}" srcOrd="0" destOrd="0" presId="urn:microsoft.com/office/officeart/2005/8/layout/vList5"/>
    <dgm:cxn modelId="{220C2018-285D-4AA1-BD72-CC08FB8004D7}" type="presParOf" srcId="{AF41F56A-FB55-4F7C-AD0A-D180BA519094}" destId="{8C163884-6543-4EAD-BE30-C0006D1E0EC5}" srcOrd="1" destOrd="0" presId="urn:microsoft.com/office/officeart/2005/8/layout/vList5"/>
    <dgm:cxn modelId="{A0A226C1-224D-4ED2-89CF-813B76D50A7B}" type="presParOf" srcId="{3169731A-AF55-4FB0-8E1E-50404E73C094}" destId="{DB21E80B-73AB-4142-B0C4-51DC9B57BCD8}" srcOrd="1" destOrd="0" presId="urn:microsoft.com/office/officeart/2005/8/layout/vList5"/>
    <dgm:cxn modelId="{8B66D68D-0316-496F-BAA4-BAB6C67B7398}" type="presParOf" srcId="{3169731A-AF55-4FB0-8E1E-50404E73C094}" destId="{B0D1BFDE-871D-4843-AADA-5AE7C0F9B83C}" srcOrd="2" destOrd="0" presId="urn:microsoft.com/office/officeart/2005/8/layout/vList5"/>
    <dgm:cxn modelId="{EA8B9639-0382-4633-AC2B-08CE314D1B17}" type="presParOf" srcId="{B0D1BFDE-871D-4843-AADA-5AE7C0F9B83C}" destId="{3D409445-16EC-4FDA-8927-A37E680721C1}" srcOrd="0" destOrd="0" presId="urn:microsoft.com/office/officeart/2005/8/layout/vList5"/>
    <dgm:cxn modelId="{61FA5E6A-C249-4BFF-9FB3-42A809441CF8}" type="presParOf" srcId="{B0D1BFDE-871D-4843-AADA-5AE7C0F9B83C}" destId="{BBF311B2-C783-4353-8F2B-F296EABFE21C}" srcOrd="1" destOrd="0" presId="urn:microsoft.com/office/officeart/2005/8/layout/vList5"/>
    <dgm:cxn modelId="{E73974A6-2EBB-4770-998E-9BBAA383C936}" type="presParOf" srcId="{3169731A-AF55-4FB0-8E1E-50404E73C094}" destId="{1718E99E-C583-45E8-B805-AC24820EE518}" srcOrd="3" destOrd="0" presId="urn:microsoft.com/office/officeart/2005/8/layout/vList5"/>
    <dgm:cxn modelId="{9154BFB8-4384-466B-BE54-C7B6241F92A3}" type="presParOf" srcId="{3169731A-AF55-4FB0-8E1E-50404E73C094}" destId="{B1F861C3-2085-4AAB-B262-2A050DD08F97}" srcOrd="4" destOrd="0" presId="urn:microsoft.com/office/officeart/2005/8/layout/vList5"/>
    <dgm:cxn modelId="{3B10C3D8-F7D1-433E-8EBB-F3C6488CDD74}" type="presParOf" srcId="{B1F861C3-2085-4AAB-B262-2A050DD08F97}" destId="{FDAEAD22-DE00-4288-A294-01DF5D71E636}" srcOrd="0" destOrd="0" presId="urn:microsoft.com/office/officeart/2005/8/layout/vList5"/>
    <dgm:cxn modelId="{34E24341-1649-4E02-9E0D-6103BB272524}" type="presParOf" srcId="{B1F861C3-2085-4AAB-B262-2A050DD08F97}" destId="{0BDEA068-0927-4722-B2C1-C0DC957E9F2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26B6E0B-3BEB-435D-A85D-DB15AD4783A1}" type="doc">
      <dgm:prSet loTypeId="urn:microsoft.com/office/officeart/2005/8/layout/list1" loCatId="list" qsTypeId="urn:microsoft.com/office/officeart/2005/8/quickstyle/simple3" qsCatId="simple" csTypeId="urn:microsoft.com/office/officeart/2005/8/colors/colorful4" csCatId="colorful" phldr="1"/>
      <dgm:spPr/>
      <dgm:t>
        <a:bodyPr/>
        <a:lstStyle/>
        <a:p>
          <a:endParaRPr lang="en-CA"/>
        </a:p>
      </dgm:t>
    </dgm:pt>
    <dgm:pt modelId="{F1CD52E6-5D40-44DF-930B-B8529DBE4376}">
      <dgm:prSet phldrT="[Text]" custT="1"/>
      <dgm:spPr>
        <a:solidFill>
          <a:srgbClr val="FFC000"/>
        </a:solidFill>
      </dgm:spPr>
      <dgm:t>
        <a:bodyPr/>
        <a:lstStyle/>
        <a:p>
          <a:pPr algn="l"/>
          <a:r>
            <a:rPr lang="en-US" sz="2400" b="1" dirty="0">
              <a:latin typeface="Times New Roman" panose="02020603050405020304" pitchFamily="18" charset="0"/>
              <a:cs typeface="Times New Roman" panose="02020603050405020304" pitchFamily="18" charset="0"/>
            </a:rPr>
            <a:t>Corporate Universities and Career Development Centers</a:t>
          </a:r>
          <a:endParaRPr lang="en-CA" sz="2400" b="1" dirty="0">
            <a:latin typeface="Times New Roman" panose="02020603050405020304" pitchFamily="18" charset="0"/>
            <a:cs typeface="Times New Roman" panose="02020603050405020304" pitchFamily="18" charset="0"/>
          </a:endParaRPr>
        </a:p>
      </dgm:t>
    </dgm:pt>
    <dgm:pt modelId="{9439BEAE-675A-4AAA-8B94-CFE0EC2B8E70}" type="par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DD4BAFBA-72A5-43C9-8346-A929C0720C63}">
      <dgm:prSet phldrT="[Text]" custT="1"/>
      <dgm:spPr>
        <a:solidFill>
          <a:srgbClr val="00B0F0"/>
        </a:solidFill>
      </dgm:spPr>
      <dgm:t>
        <a:bodyPr/>
        <a:lstStyle/>
        <a:p>
          <a:pPr marL="0" lvl="0" indent="0" algn="l" defTabSz="1066800">
            <a:lnSpc>
              <a:spcPct val="90000"/>
            </a:lnSpc>
            <a:spcBef>
              <a:spcPct val="0"/>
            </a:spcBef>
            <a:spcAft>
              <a:spcPct val="35000"/>
            </a:spcAft>
            <a:buNone/>
          </a:pPr>
          <a:r>
            <a:rPr lang="en-CA" sz="2400" b="1" kern="1200" dirty="0">
              <a:solidFill>
                <a:prstClr val="black"/>
              </a:solidFill>
              <a:latin typeface="Times New Roman" panose="02020603050405020304" pitchFamily="18" charset="0"/>
              <a:ea typeface="+mn-ea"/>
              <a:cs typeface="Times New Roman" panose="02020603050405020304" pitchFamily="18" charset="0"/>
            </a:rPr>
            <a:t>E-Development </a:t>
          </a:r>
        </a:p>
      </dgm:t>
    </dgm:pt>
    <dgm:pt modelId="{DE4317B5-8DD7-4ABF-98AE-074FC0F708F4}" type="par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CCBE5720-E4DB-4434-BB95-FE84A7762487}">
      <dgm:prSet custT="1"/>
      <dgm:spPr/>
      <dgm:t>
        <a:bodyPr/>
        <a:lstStyle/>
        <a:p>
          <a:pPr marL="285750" lvl="1" indent="-285750" algn="l" defTabSz="1466850">
            <a:lnSpc>
              <a:spcPct val="90000"/>
            </a:lnSpc>
            <a:spcBef>
              <a:spcPct val="0"/>
            </a:spcBef>
            <a:spcAft>
              <a:spcPct val="15000"/>
            </a:spcAft>
            <a:buChar char="•"/>
          </a:pPr>
          <a:r>
            <a:rPr lang="en-US" sz="2400" kern="1200" dirty="0">
              <a:latin typeface="Times New Roman" panose="02020603050405020304" pitchFamily="18" charset="0"/>
              <a:ea typeface="+mn-ea"/>
              <a:cs typeface="Times New Roman" panose="02020603050405020304" pitchFamily="18" charset="0"/>
            </a:rPr>
            <a:t>The rapid growth in technology has led to more use of e-development. On-line development can take many forms, such as video conferencing, live chat rooms, document sharing, video and audio streaming, and </a:t>
          </a:r>
          <a:r>
            <a:rPr lang="en-CA" sz="2400" kern="1200" dirty="0">
              <a:latin typeface="Times New Roman" panose="02020603050405020304" pitchFamily="18" charset="0"/>
              <a:ea typeface="+mn-ea"/>
              <a:cs typeface="Times New Roman" panose="02020603050405020304" pitchFamily="18" charset="0"/>
            </a:rPr>
            <a:t>Web-based courses.</a:t>
          </a:r>
        </a:p>
      </dgm:t>
    </dgm:pt>
    <dgm:pt modelId="{44E16289-331E-4E76-805E-E715185FAC0A}" type="sib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E37380E6-4DEF-47A1-8DE8-20BF3E320375}" type="par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Char char="•"/>
          </a:pPr>
          <a:r>
            <a:rPr lang="en-US" sz="2400" kern="1200" dirty="0">
              <a:latin typeface="Times New Roman" panose="02020603050405020304" pitchFamily="18" charset="0"/>
              <a:ea typeface="+mn-ea"/>
              <a:cs typeface="Times New Roman" panose="02020603050405020304" pitchFamily="18" charset="0"/>
            </a:rPr>
            <a:t>Large organizations may use corporate universities to develop managers or other employees</a:t>
          </a:r>
          <a:endParaRPr lang="en-CA" sz="2400" kern="1200" dirty="0">
            <a:latin typeface="Times New Roman" panose="02020603050405020304" pitchFamily="18" charset="0"/>
            <a:ea typeface="+mn-ea"/>
            <a:cs typeface="Times New Roman" panose="02020603050405020304" pitchFamily="18" charset="0"/>
          </a:endParaRPr>
        </a:p>
      </dgm:t>
    </dgm:pt>
    <dgm:pt modelId="{E34733FE-1941-45CA-A690-4D935F8BB9A4}" type="sib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46456BA5-7AFF-4A1E-8C81-1DB8F75D782C}" type="par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713D1E58-532A-41D5-A513-DDC773121834}" type="pres">
      <dgm:prSet presAssocID="{026B6E0B-3BEB-435D-A85D-DB15AD4783A1}" presName="linear" presStyleCnt="0">
        <dgm:presLayoutVars>
          <dgm:dir/>
          <dgm:animLvl val="lvl"/>
          <dgm:resizeHandles val="exact"/>
        </dgm:presLayoutVars>
      </dgm:prSet>
      <dgm:spPr/>
    </dgm:pt>
    <dgm:pt modelId="{7BADFA10-67D3-448D-BFD9-E555352C6782}" type="pres">
      <dgm:prSet presAssocID="{F1CD52E6-5D40-44DF-930B-B8529DBE4376}" presName="parentLin" presStyleCnt="0"/>
      <dgm:spPr/>
    </dgm:pt>
    <dgm:pt modelId="{1268471E-A2B3-4195-AC2F-9E7245331CFD}" type="pres">
      <dgm:prSet presAssocID="{F1CD52E6-5D40-44DF-930B-B8529DBE4376}" presName="parentLeftMargin" presStyleLbl="node1" presStyleIdx="0" presStyleCnt="2"/>
      <dgm:spPr/>
    </dgm:pt>
    <dgm:pt modelId="{2BB4C667-D516-480F-88D0-42776EDB82E4}" type="pres">
      <dgm:prSet presAssocID="{F1CD52E6-5D40-44DF-930B-B8529DBE4376}" presName="parentText" presStyleLbl="node1" presStyleIdx="0" presStyleCnt="2" custScaleX="117857">
        <dgm:presLayoutVars>
          <dgm:chMax val="0"/>
          <dgm:bulletEnabled val="1"/>
        </dgm:presLayoutVars>
      </dgm:prSet>
      <dgm:spPr/>
    </dgm:pt>
    <dgm:pt modelId="{B55EC3B6-77E1-4B7C-A683-7E9DA65F0E77}" type="pres">
      <dgm:prSet presAssocID="{F1CD52E6-5D40-44DF-930B-B8529DBE4376}" presName="negativeSpace" presStyleCnt="0"/>
      <dgm:spPr/>
    </dgm:pt>
    <dgm:pt modelId="{2DE16058-479E-44C8-A1A8-932FCCB67102}" type="pres">
      <dgm:prSet presAssocID="{F1CD52E6-5D40-44DF-930B-B8529DBE4376}" presName="childText" presStyleLbl="conFgAcc1" presStyleIdx="0" presStyleCnt="2">
        <dgm:presLayoutVars>
          <dgm:bulletEnabled val="1"/>
        </dgm:presLayoutVars>
      </dgm:prSet>
      <dgm:spPr/>
    </dgm:pt>
    <dgm:pt modelId="{8C35E5D7-D539-41C4-ADFB-9B52EDB0BB3D}" type="pres">
      <dgm:prSet presAssocID="{5B4F4D56-60D5-4540-9CE3-98BA60566238}" presName="spaceBetweenRectangles" presStyleCnt="0"/>
      <dgm:spPr/>
    </dgm:pt>
    <dgm:pt modelId="{5966C654-0CB4-445B-8768-3F8571F1B369}" type="pres">
      <dgm:prSet presAssocID="{DD4BAFBA-72A5-43C9-8346-A929C0720C63}" presName="parentLin" presStyleCnt="0"/>
      <dgm:spPr/>
    </dgm:pt>
    <dgm:pt modelId="{B8F9DD10-AC98-46EF-8BD8-DFE6AEDD1C25}" type="pres">
      <dgm:prSet presAssocID="{DD4BAFBA-72A5-43C9-8346-A929C0720C63}" presName="parentLeftMargin" presStyleLbl="node1" presStyleIdx="0" presStyleCnt="2"/>
      <dgm:spPr/>
    </dgm:pt>
    <dgm:pt modelId="{141ABB4C-2375-42E8-A72F-96571FBDE026}" type="pres">
      <dgm:prSet presAssocID="{DD4BAFBA-72A5-43C9-8346-A929C0720C63}" presName="parentText" presStyleLbl="node1" presStyleIdx="1" presStyleCnt="2" custScaleX="117026">
        <dgm:presLayoutVars>
          <dgm:chMax val="0"/>
          <dgm:bulletEnabled val="1"/>
        </dgm:presLayoutVars>
      </dgm:prSet>
      <dgm:spPr/>
    </dgm:pt>
    <dgm:pt modelId="{DABB1411-EBE4-4548-83F8-D33EEDE4B213}" type="pres">
      <dgm:prSet presAssocID="{DD4BAFBA-72A5-43C9-8346-A929C0720C63}" presName="negativeSpace" presStyleCnt="0"/>
      <dgm:spPr/>
    </dgm:pt>
    <dgm:pt modelId="{C8951F41-FF7E-45AC-B995-40AC6E43D3D7}" type="pres">
      <dgm:prSet presAssocID="{DD4BAFBA-72A5-43C9-8346-A929C0720C63}" presName="childText" presStyleLbl="conFgAcc1" presStyleIdx="1" presStyleCnt="2">
        <dgm:presLayoutVars>
          <dgm:bulletEnabled val="1"/>
        </dgm:presLayoutVars>
      </dgm:prSet>
      <dgm:spPr/>
    </dgm:pt>
  </dgm:ptLst>
  <dgm:cxnLst>
    <dgm:cxn modelId="{91B36A07-78CE-4CC8-AAB6-60426D88EA05}" type="presOf" srcId="{CCBE5720-E4DB-4434-BB95-FE84A7762487}" destId="{C8951F41-FF7E-45AC-B995-40AC6E43D3D7}" srcOrd="0" destOrd="0" presId="urn:microsoft.com/office/officeart/2005/8/layout/list1"/>
    <dgm:cxn modelId="{14BD8123-9FA8-42C6-ABB5-4143074EAECA}" type="presOf" srcId="{DD4BAFBA-72A5-43C9-8346-A929C0720C63}" destId="{141ABB4C-2375-42E8-A72F-96571FBDE026}" srcOrd="1" destOrd="0" presId="urn:microsoft.com/office/officeart/2005/8/layout/list1"/>
    <dgm:cxn modelId="{0BAF0427-21F1-4C71-8DBB-B9D533C1CF1F}" srcId="{F1CD52E6-5D40-44DF-930B-B8529DBE4376}" destId="{BEA7506E-5414-47D9-B1EF-D5737F97A27D}" srcOrd="0" destOrd="0" parTransId="{46456BA5-7AFF-4A1E-8C81-1DB8F75D782C}" sibTransId="{E34733FE-1941-45CA-A690-4D935F8BB9A4}"/>
    <dgm:cxn modelId="{0B9F8E35-61E2-4D30-A34F-3B0B18C4CD20}" type="presOf" srcId="{F1CD52E6-5D40-44DF-930B-B8529DBE4376}" destId="{2BB4C667-D516-480F-88D0-42776EDB82E4}" srcOrd="1" destOrd="0" presId="urn:microsoft.com/office/officeart/2005/8/layout/list1"/>
    <dgm:cxn modelId="{3FC0AE40-FC39-45E3-8978-06BD6848EC03}" type="presOf" srcId="{F1CD52E6-5D40-44DF-930B-B8529DBE4376}" destId="{1268471E-A2B3-4195-AC2F-9E7245331CFD}" srcOrd="0" destOrd="0" presId="urn:microsoft.com/office/officeart/2005/8/layout/list1"/>
    <dgm:cxn modelId="{575FE255-EA1D-47DD-8DAB-4D1CAE0A2B11}" type="presOf" srcId="{026B6E0B-3BEB-435D-A85D-DB15AD4783A1}" destId="{713D1E58-532A-41D5-A513-DDC773121834}" srcOrd="0" destOrd="0" presId="urn:microsoft.com/office/officeart/2005/8/layout/list1"/>
    <dgm:cxn modelId="{90D31878-E036-4693-A31F-B1ED24412448}" type="presOf" srcId="{DD4BAFBA-72A5-43C9-8346-A929C0720C63}" destId="{B8F9DD10-AC98-46EF-8BD8-DFE6AEDD1C25}" srcOrd="0" destOrd="0" presId="urn:microsoft.com/office/officeart/2005/8/layout/list1"/>
    <dgm:cxn modelId="{15D21489-93EF-4AE8-BFB0-395319F91834}" srcId="{026B6E0B-3BEB-435D-A85D-DB15AD4783A1}" destId="{DD4BAFBA-72A5-43C9-8346-A929C0720C63}" srcOrd="1" destOrd="0" parTransId="{DE4317B5-8DD7-4ABF-98AE-074FC0F708F4}" sibTransId="{26A21384-A955-48CF-B86A-3D217A59E2EF}"/>
    <dgm:cxn modelId="{5F10B593-B138-4EAE-BB35-1AC72EC80A87}" type="presOf" srcId="{BEA7506E-5414-47D9-B1EF-D5737F97A27D}" destId="{2DE16058-479E-44C8-A1A8-932FCCB67102}" srcOrd="0" destOrd="0" presId="urn:microsoft.com/office/officeart/2005/8/layout/list1"/>
    <dgm:cxn modelId="{9F8DBD9F-ED4D-4558-AB14-923FE93922B8}" srcId="{026B6E0B-3BEB-435D-A85D-DB15AD4783A1}" destId="{F1CD52E6-5D40-44DF-930B-B8529DBE4376}" srcOrd="0" destOrd="0" parTransId="{9439BEAE-675A-4AAA-8B94-CFE0EC2B8E70}" sibTransId="{5B4F4D56-60D5-4540-9CE3-98BA60566238}"/>
    <dgm:cxn modelId="{96B307F3-0782-46FE-AB8F-074BC1DBD48D}" srcId="{DD4BAFBA-72A5-43C9-8346-A929C0720C63}" destId="{CCBE5720-E4DB-4434-BB95-FE84A7762487}" srcOrd="0" destOrd="0" parTransId="{E37380E6-4DEF-47A1-8DE8-20BF3E320375}" sibTransId="{44E16289-331E-4E76-805E-E715185FAC0A}"/>
    <dgm:cxn modelId="{9496984D-89A3-4174-BA94-21F02E890491}" type="presParOf" srcId="{713D1E58-532A-41D5-A513-DDC773121834}" destId="{7BADFA10-67D3-448D-BFD9-E555352C6782}" srcOrd="0" destOrd="0" presId="urn:microsoft.com/office/officeart/2005/8/layout/list1"/>
    <dgm:cxn modelId="{999DB7A0-7B78-4E35-8704-405826729022}" type="presParOf" srcId="{7BADFA10-67D3-448D-BFD9-E555352C6782}" destId="{1268471E-A2B3-4195-AC2F-9E7245331CFD}" srcOrd="0" destOrd="0" presId="urn:microsoft.com/office/officeart/2005/8/layout/list1"/>
    <dgm:cxn modelId="{1ED4B133-FEDF-4D58-8133-CA0D7C713945}" type="presParOf" srcId="{7BADFA10-67D3-448D-BFD9-E555352C6782}" destId="{2BB4C667-D516-480F-88D0-42776EDB82E4}" srcOrd="1" destOrd="0" presId="urn:microsoft.com/office/officeart/2005/8/layout/list1"/>
    <dgm:cxn modelId="{E6BF5FB6-EAC4-4DCE-A74F-B9CA4CB67B1C}" type="presParOf" srcId="{713D1E58-532A-41D5-A513-DDC773121834}" destId="{B55EC3B6-77E1-4B7C-A683-7E9DA65F0E77}" srcOrd="1" destOrd="0" presId="urn:microsoft.com/office/officeart/2005/8/layout/list1"/>
    <dgm:cxn modelId="{89B460EC-99F8-4B29-94FA-82FEBB12C83E}" type="presParOf" srcId="{713D1E58-532A-41D5-A513-DDC773121834}" destId="{2DE16058-479E-44C8-A1A8-932FCCB67102}" srcOrd="2" destOrd="0" presId="urn:microsoft.com/office/officeart/2005/8/layout/list1"/>
    <dgm:cxn modelId="{DCBA5FF6-5C26-4A9C-BFB7-73EB26CC9A43}" type="presParOf" srcId="{713D1E58-532A-41D5-A513-DDC773121834}" destId="{8C35E5D7-D539-41C4-ADFB-9B52EDB0BB3D}" srcOrd="3" destOrd="0" presId="urn:microsoft.com/office/officeart/2005/8/layout/list1"/>
    <dgm:cxn modelId="{44794AE1-36B7-4434-8C3C-E17968D915CC}" type="presParOf" srcId="{713D1E58-532A-41D5-A513-DDC773121834}" destId="{5966C654-0CB4-445B-8768-3F8571F1B369}" srcOrd="4" destOrd="0" presId="urn:microsoft.com/office/officeart/2005/8/layout/list1"/>
    <dgm:cxn modelId="{1AF7F072-6F19-41F6-9EE6-7BC18B9676F0}" type="presParOf" srcId="{5966C654-0CB4-445B-8768-3F8571F1B369}" destId="{B8F9DD10-AC98-46EF-8BD8-DFE6AEDD1C25}" srcOrd="0" destOrd="0" presId="urn:microsoft.com/office/officeart/2005/8/layout/list1"/>
    <dgm:cxn modelId="{49B4BE40-EF20-42E8-A8DC-438D7AE37CB3}" type="presParOf" srcId="{5966C654-0CB4-445B-8768-3F8571F1B369}" destId="{141ABB4C-2375-42E8-A72F-96571FBDE026}" srcOrd="1" destOrd="0" presId="urn:microsoft.com/office/officeart/2005/8/layout/list1"/>
    <dgm:cxn modelId="{66D64B82-8081-413C-A158-E6AC791BB707}" type="presParOf" srcId="{713D1E58-532A-41D5-A513-DDC773121834}" destId="{DABB1411-EBE4-4548-83F8-D33EEDE4B213}" srcOrd="5" destOrd="0" presId="urn:microsoft.com/office/officeart/2005/8/layout/list1"/>
    <dgm:cxn modelId="{A21630DC-5296-4CCA-9494-BD4FF15A8391}" type="presParOf" srcId="{713D1E58-532A-41D5-A513-DDC773121834}" destId="{C8951F41-FF7E-45AC-B995-40AC6E43D3D7}"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D3933D1-0526-4F4E-B175-919661AD9EED}" type="doc">
      <dgm:prSet loTypeId="urn:microsoft.com/office/officeart/2005/8/layout/radial3" loCatId="cycle" qsTypeId="urn:microsoft.com/office/officeart/2005/8/quickstyle/simple1" qsCatId="simple" csTypeId="urn:microsoft.com/office/officeart/2005/8/colors/colorful1" csCatId="colorful" phldr="1"/>
      <dgm:spPr/>
      <dgm:t>
        <a:bodyPr/>
        <a:lstStyle/>
        <a:p>
          <a:endParaRPr lang="en-CA"/>
        </a:p>
      </dgm:t>
    </dgm:pt>
    <dgm:pt modelId="{D27CD876-48CB-4811-A0C5-4DE644FA2E6D}">
      <dgm:prSet phldrT="[Text]" custT="1"/>
      <dgm:spPr/>
      <dgm:t>
        <a:bodyPr/>
        <a:lstStyle/>
        <a:p>
          <a:r>
            <a:rPr lang="en-CA" sz="2000" b="1" dirty="0">
              <a:latin typeface="Times New Roman" panose="02020603050405020304" pitchFamily="18" charset="0"/>
              <a:cs typeface="Times New Roman" panose="02020603050405020304" pitchFamily="18" charset="0"/>
            </a:rPr>
            <a:t>MANAGEMENT DEVELOPMENT</a:t>
          </a:r>
        </a:p>
      </dgm:t>
    </dgm:pt>
    <dgm:pt modelId="{A496AE43-9335-4AE4-80DF-36B7F6DF9AD2}" type="parTrans" cxnId="{CB82DFBA-B3D5-4C83-B692-7890F69EE75D}">
      <dgm:prSet/>
      <dgm:spPr/>
      <dgm:t>
        <a:bodyPr/>
        <a:lstStyle/>
        <a:p>
          <a:endParaRPr lang="en-CA" sz="1800" b="1">
            <a:latin typeface="Times New Roman" panose="02020603050405020304" pitchFamily="18" charset="0"/>
            <a:cs typeface="Times New Roman" panose="02020603050405020304" pitchFamily="18" charset="0"/>
          </a:endParaRPr>
        </a:p>
      </dgm:t>
    </dgm:pt>
    <dgm:pt modelId="{0806212A-C9CD-400E-A4B7-3CCACE7BEF2D}" type="sibTrans" cxnId="{CB82DFBA-B3D5-4C83-B692-7890F69EE75D}">
      <dgm:prSet/>
      <dgm:spPr/>
      <dgm:t>
        <a:bodyPr/>
        <a:lstStyle/>
        <a:p>
          <a:endParaRPr lang="en-CA" sz="1800" b="1">
            <a:latin typeface="Times New Roman" panose="02020603050405020304" pitchFamily="18" charset="0"/>
            <a:cs typeface="Times New Roman" panose="02020603050405020304" pitchFamily="18" charset="0"/>
          </a:endParaRPr>
        </a:p>
      </dgm:t>
    </dgm:pt>
    <dgm:pt modelId="{669D54A4-C4BF-4991-98FE-9D7C722C26E1}">
      <dgm:prSet phldrT="[Text]" custT="1"/>
      <dgm:spPr/>
      <dgm:t>
        <a:bodyPr/>
        <a:lstStyle/>
        <a:p>
          <a:r>
            <a:rPr lang="en-CA" sz="1400" b="1" dirty="0">
              <a:latin typeface="Times New Roman" panose="02020603050405020304" pitchFamily="18" charset="0"/>
              <a:cs typeface="Times New Roman" panose="02020603050405020304" pitchFamily="18" charset="0"/>
            </a:rPr>
            <a:t>Supervisor Development</a:t>
          </a:r>
        </a:p>
      </dgm:t>
    </dgm:pt>
    <dgm:pt modelId="{19D94268-CE98-49E8-A530-7FC7849A573C}" type="parTrans" cxnId="{2DA03F1F-FAF8-4A72-8DE1-B82999B49DED}">
      <dgm:prSet/>
      <dgm:spPr/>
      <dgm:t>
        <a:bodyPr/>
        <a:lstStyle/>
        <a:p>
          <a:endParaRPr lang="en-CA" sz="1800" b="1">
            <a:latin typeface="Times New Roman" panose="02020603050405020304" pitchFamily="18" charset="0"/>
            <a:cs typeface="Times New Roman" panose="02020603050405020304" pitchFamily="18" charset="0"/>
          </a:endParaRPr>
        </a:p>
      </dgm:t>
    </dgm:pt>
    <dgm:pt modelId="{18753BAF-876B-4624-8B4C-7F78EC5BA645}" type="sibTrans" cxnId="{2DA03F1F-FAF8-4A72-8DE1-B82999B49DED}">
      <dgm:prSet/>
      <dgm:spPr/>
      <dgm:t>
        <a:bodyPr/>
        <a:lstStyle/>
        <a:p>
          <a:endParaRPr lang="en-CA" sz="1800" b="1">
            <a:latin typeface="Times New Roman" panose="02020603050405020304" pitchFamily="18" charset="0"/>
            <a:cs typeface="Times New Roman" panose="02020603050405020304" pitchFamily="18" charset="0"/>
          </a:endParaRPr>
        </a:p>
      </dgm:t>
    </dgm:pt>
    <dgm:pt modelId="{D87C9A46-D1EC-4D28-A687-4963CAAA9D65}">
      <dgm:prSet phldrT="[Text]" phldr="1"/>
      <dgm:spPr/>
      <dgm:t>
        <a:bodyPr/>
        <a:lstStyle/>
        <a:p>
          <a:endParaRPr lang="en-CA" sz="1800" b="1" dirty="0">
            <a:latin typeface="Times New Roman" panose="02020603050405020304" pitchFamily="18" charset="0"/>
            <a:cs typeface="Times New Roman" panose="02020603050405020304" pitchFamily="18" charset="0"/>
          </a:endParaRPr>
        </a:p>
      </dgm:t>
    </dgm:pt>
    <dgm:pt modelId="{7A7F0F92-23D5-417A-BE8F-CE12EBE86CE6}" type="parTrans" cxnId="{456634D1-4E13-49AB-9DB9-BD8498E73DED}">
      <dgm:prSet/>
      <dgm:spPr/>
      <dgm:t>
        <a:bodyPr/>
        <a:lstStyle/>
        <a:p>
          <a:endParaRPr lang="en-CA" sz="1800" b="1">
            <a:latin typeface="Times New Roman" panose="02020603050405020304" pitchFamily="18" charset="0"/>
            <a:cs typeface="Times New Roman" panose="02020603050405020304" pitchFamily="18" charset="0"/>
          </a:endParaRPr>
        </a:p>
      </dgm:t>
    </dgm:pt>
    <dgm:pt modelId="{66E736FE-A760-4BA7-84DF-74EAD31F09E7}" type="sibTrans" cxnId="{456634D1-4E13-49AB-9DB9-BD8498E73DED}">
      <dgm:prSet/>
      <dgm:spPr/>
      <dgm:t>
        <a:bodyPr/>
        <a:lstStyle/>
        <a:p>
          <a:endParaRPr lang="en-CA" sz="1800" b="1">
            <a:latin typeface="Times New Roman" panose="02020603050405020304" pitchFamily="18" charset="0"/>
            <a:cs typeface="Times New Roman" panose="02020603050405020304" pitchFamily="18" charset="0"/>
          </a:endParaRPr>
        </a:p>
      </dgm:t>
    </dgm:pt>
    <dgm:pt modelId="{6913BD8F-25D0-44E4-AF7F-224137B7506D}">
      <dgm:prSet custT="1"/>
      <dgm:spPr/>
      <dgm:t>
        <a:bodyPr/>
        <a:lstStyle/>
        <a:p>
          <a:r>
            <a:rPr lang="en-CA" sz="1400" b="1" dirty="0">
              <a:latin typeface="Times New Roman" panose="02020603050405020304" pitchFamily="18" charset="0"/>
              <a:cs typeface="Times New Roman" panose="02020603050405020304" pitchFamily="18" charset="0"/>
            </a:rPr>
            <a:t>Leadership Development</a:t>
          </a:r>
        </a:p>
      </dgm:t>
    </dgm:pt>
    <dgm:pt modelId="{DE88937C-AC75-4501-8678-55A3F1F807CF}" type="parTrans" cxnId="{1CCBCB9A-5B69-45A4-81AB-EB1B8C7AC002}">
      <dgm:prSet/>
      <dgm:spPr/>
      <dgm:t>
        <a:bodyPr/>
        <a:lstStyle/>
        <a:p>
          <a:endParaRPr lang="en-CA" sz="1800" b="1">
            <a:latin typeface="Times New Roman" panose="02020603050405020304" pitchFamily="18" charset="0"/>
            <a:cs typeface="Times New Roman" panose="02020603050405020304" pitchFamily="18" charset="0"/>
          </a:endParaRPr>
        </a:p>
      </dgm:t>
    </dgm:pt>
    <dgm:pt modelId="{814A1D86-606C-4447-A4A6-2BB777C9A7E0}" type="sibTrans" cxnId="{1CCBCB9A-5B69-45A4-81AB-EB1B8C7AC002}">
      <dgm:prSet/>
      <dgm:spPr/>
      <dgm:t>
        <a:bodyPr/>
        <a:lstStyle/>
        <a:p>
          <a:endParaRPr lang="en-CA" sz="1800" b="1">
            <a:latin typeface="Times New Roman" panose="02020603050405020304" pitchFamily="18" charset="0"/>
            <a:cs typeface="Times New Roman" panose="02020603050405020304" pitchFamily="18" charset="0"/>
          </a:endParaRPr>
        </a:p>
      </dgm:t>
    </dgm:pt>
    <dgm:pt modelId="{21E3256F-227B-45F9-AAA6-8D70B66B5D50}">
      <dgm:prSet custT="1"/>
      <dgm:spPr/>
      <dgm:t>
        <a:bodyPr/>
        <a:lstStyle/>
        <a:p>
          <a:r>
            <a:rPr lang="en-CA" sz="1400" b="1" dirty="0">
              <a:latin typeface="Times New Roman" panose="02020603050405020304" pitchFamily="18" charset="0"/>
              <a:cs typeface="Times New Roman" panose="02020603050405020304" pitchFamily="18" charset="0"/>
            </a:rPr>
            <a:t>Management Modeling</a:t>
          </a:r>
        </a:p>
      </dgm:t>
    </dgm:pt>
    <dgm:pt modelId="{F9E71CD4-9E85-47CA-8A2F-78903EA380ED}" type="sibTrans" cxnId="{9148694A-904C-4630-AC9E-91A07AC395A5}">
      <dgm:prSet/>
      <dgm:spPr/>
      <dgm:t>
        <a:bodyPr/>
        <a:lstStyle/>
        <a:p>
          <a:endParaRPr lang="en-CA" sz="1800" b="1">
            <a:latin typeface="Times New Roman" panose="02020603050405020304" pitchFamily="18" charset="0"/>
            <a:cs typeface="Times New Roman" panose="02020603050405020304" pitchFamily="18" charset="0"/>
          </a:endParaRPr>
        </a:p>
      </dgm:t>
    </dgm:pt>
    <dgm:pt modelId="{99D843C9-2FFF-4808-BB87-505FFCB47F70}" type="parTrans" cxnId="{9148694A-904C-4630-AC9E-91A07AC395A5}">
      <dgm:prSet/>
      <dgm:spPr/>
      <dgm:t>
        <a:bodyPr/>
        <a:lstStyle/>
        <a:p>
          <a:endParaRPr lang="en-CA" sz="1800" b="1">
            <a:latin typeface="Times New Roman" panose="02020603050405020304" pitchFamily="18" charset="0"/>
            <a:cs typeface="Times New Roman" panose="02020603050405020304" pitchFamily="18" charset="0"/>
          </a:endParaRPr>
        </a:p>
      </dgm:t>
    </dgm:pt>
    <dgm:pt modelId="{D1F34DC3-4BEF-4D48-B19B-455C2A24534D}">
      <dgm:prSet custT="1"/>
      <dgm:spPr/>
      <dgm:t>
        <a:bodyPr/>
        <a:lstStyle/>
        <a:p>
          <a:r>
            <a:rPr lang="en-CA" sz="1400" b="1" dirty="0">
              <a:latin typeface="Times New Roman" panose="02020603050405020304" pitchFamily="18" charset="0"/>
              <a:cs typeface="Times New Roman" panose="02020603050405020304" pitchFamily="18" charset="0"/>
            </a:rPr>
            <a:t>Management Coaching</a:t>
          </a:r>
        </a:p>
      </dgm:t>
    </dgm:pt>
    <dgm:pt modelId="{26E16314-830D-4CEF-A9A0-B3318B57C1BE}" type="parTrans" cxnId="{82752C40-CA1E-491B-B97C-C275659C6780}">
      <dgm:prSet/>
      <dgm:spPr/>
      <dgm:t>
        <a:bodyPr/>
        <a:lstStyle/>
        <a:p>
          <a:endParaRPr lang="en-CA" sz="1800" b="1">
            <a:latin typeface="Times New Roman" panose="02020603050405020304" pitchFamily="18" charset="0"/>
            <a:cs typeface="Times New Roman" panose="02020603050405020304" pitchFamily="18" charset="0"/>
          </a:endParaRPr>
        </a:p>
      </dgm:t>
    </dgm:pt>
    <dgm:pt modelId="{C7ABE02F-D5E0-4569-A4F8-50F92807BE6B}" type="sibTrans" cxnId="{82752C40-CA1E-491B-B97C-C275659C6780}">
      <dgm:prSet/>
      <dgm:spPr/>
      <dgm:t>
        <a:bodyPr/>
        <a:lstStyle/>
        <a:p>
          <a:endParaRPr lang="en-CA" sz="1800" b="1">
            <a:latin typeface="Times New Roman" panose="02020603050405020304" pitchFamily="18" charset="0"/>
            <a:cs typeface="Times New Roman" panose="02020603050405020304" pitchFamily="18" charset="0"/>
          </a:endParaRPr>
        </a:p>
      </dgm:t>
    </dgm:pt>
    <dgm:pt modelId="{EF93DC5C-CC70-444A-9EC1-7A72980B8D9D}">
      <dgm:prSet custT="1"/>
      <dgm:spPr/>
      <dgm:t>
        <a:bodyPr/>
        <a:lstStyle/>
        <a:p>
          <a:r>
            <a:rPr lang="en-CA" sz="1400" b="1" dirty="0">
              <a:latin typeface="Times New Roman" panose="02020603050405020304" pitchFamily="18" charset="0"/>
              <a:cs typeface="Times New Roman" panose="02020603050405020304" pitchFamily="18" charset="0"/>
            </a:rPr>
            <a:t>Management Mentoring</a:t>
          </a:r>
        </a:p>
      </dgm:t>
    </dgm:pt>
    <dgm:pt modelId="{EB5BC364-66C8-48D7-A872-52573BC7C59C}" type="parTrans" cxnId="{7E38CEA7-ED70-4CD7-BD46-172D51EE4395}">
      <dgm:prSet/>
      <dgm:spPr/>
      <dgm:t>
        <a:bodyPr/>
        <a:lstStyle/>
        <a:p>
          <a:endParaRPr lang="en-CA" sz="1800" b="1">
            <a:latin typeface="Times New Roman" panose="02020603050405020304" pitchFamily="18" charset="0"/>
            <a:cs typeface="Times New Roman" panose="02020603050405020304" pitchFamily="18" charset="0"/>
          </a:endParaRPr>
        </a:p>
      </dgm:t>
    </dgm:pt>
    <dgm:pt modelId="{2D36D81B-03E5-4BC8-8C92-86F9ACECA175}" type="sibTrans" cxnId="{7E38CEA7-ED70-4CD7-BD46-172D51EE4395}">
      <dgm:prSet/>
      <dgm:spPr/>
      <dgm:t>
        <a:bodyPr/>
        <a:lstStyle/>
        <a:p>
          <a:endParaRPr lang="en-CA" sz="1800" b="1">
            <a:latin typeface="Times New Roman" panose="02020603050405020304" pitchFamily="18" charset="0"/>
            <a:cs typeface="Times New Roman" panose="02020603050405020304" pitchFamily="18" charset="0"/>
          </a:endParaRPr>
        </a:p>
      </dgm:t>
    </dgm:pt>
    <dgm:pt modelId="{D59578C9-C6E2-4489-9B07-AB81ABD919B4}">
      <dgm:prSet custT="1"/>
      <dgm:spPr/>
      <dgm:t>
        <a:bodyPr/>
        <a:lstStyle/>
        <a:p>
          <a:r>
            <a:rPr lang="en-CA" sz="1400" b="1" dirty="0">
              <a:latin typeface="Times New Roman" panose="02020603050405020304" pitchFamily="18" charset="0"/>
              <a:cs typeface="Times New Roman" panose="02020603050405020304" pitchFamily="18" charset="0"/>
            </a:rPr>
            <a:t>Executive Education</a:t>
          </a:r>
        </a:p>
      </dgm:t>
    </dgm:pt>
    <dgm:pt modelId="{B66098F7-5DEB-4E0D-B7A0-4AB3E392FF18}" type="parTrans" cxnId="{4616D2C1-2F28-4345-9C7F-175CE21B6264}">
      <dgm:prSet/>
      <dgm:spPr/>
      <dgm:t>
        <a:bodyPr/>
        <a:lstStyle/>
        <a:p>
          <a:endParaRPr lang="en-CA" sz="1800" b="1">
            <a:latin typeface="Times New Roman" panose="02020603050405020304" pitchFamily="18" charset="0"/>
            <a:cs typeface="Times New Roman" panose="02020603050405020304" pitchFamily="18" charset="0"/>
          </a:endParaRPr>
        </a:p>
      </dgm:t>
    </dgm:pt>
    <dgm:pt modelId="{966D36D4-1D13-4167-9DE6-F00DAFCB5616}" type="sibTrans" cxnId="{4616D2C1-2F28-4345-9C7F-175CE21B6264}">
      <dgm:prSet/>
      <dgm:spPr/>
      <dgm:t>
        <a:bodyPr/>
        <a:lstStyle/>
        <a:p>
          <a:endParaRPr lang="en-CA" sz="1800" b="1">
            <a:latin typeface="Times New Roman" panose="02020603050405020304" pitchFamily="18" charset="0"/>
            <a:cs typeface="Times New Roman" panose="02020603050405020304" pitchFamily="18" charset="0"/>
          </a:endParaRPr>
        </a:p>
      </dgm:t>
    </dgm:pt>
    <dgm:pt modelId="{28AFD7FF-5541-4EA2-B1A9-069C8B87AFDA}" type="pres">
      <dgm:prSet presAssocID="{0D3933D1-0526-4F4E-B175-919661AD9EED}" presName="composite" presStyleCnt="0">
        <dgm:presLayoutVars>
          <dgm:chMax val="1"/>
          <dgm:dir/>
          <dgm:resizeHandles val="exact"/>
        </dgm:presLayoutVars>
      </dgm:prSet>
      <dgm:spPr/>
    </dgm:pt>
    <dgm:pt modelId="{5E0E2582-4D16-4B95-B016-822706E86A5C}" type="pres">
      <dgm:prSet presAssocID="{0D3933D1-0526-4F4E-B175-919661AD9EED}" presName="radial" presStyleCnt="0">
        <dgm:presLayoutVars>
          <dgm:animLvl val="ctr"/>
        </dgm:presLayoutVars>
      </dgm:prSet>
      <dgm:spPr/>
    </dgm:pt>
    <dgm:pt modelId="{DC3DF653-A918-439C-AD89-C5F713ADDB3D}" type="pres">
      <dgm:prSet presAssocID="{D27CD876-48CB-4811-A0C5-4DE644FA2E6D}" presName="centerShape" presStyleLbl="vennNode1" presStyleIdx="0" presStyleCnt="7"/>
      <dgm:spPr/>
    </dgm:pt>
    <dgm:pt modelId="{7BBC748B-70B0-48C2-B17E-505A90FBF901}" type="pres">
      <dgm:prSet presAssocID="{669D54A4-C4BF-4991-98FE-9D7C722C26E1}" presName="node" presStyleLbl="vennNode1" presStyleIdx="1" presStyleCnt="7">
        <dgm:presLayoutVars>
          <dgm:bulletEnabled val="1"/>
        </dgm:presLayoutVars>
      </dgm:prSet>
      <dgm:spPr/>
    </dgm:pt>
    <dgm:pt modelId="{1F2D1113-336F-4928-9051-F10A29D12DC6}" type="pres">
      <dgm:prSet presAssocID="{6913BD8F-25D0-44E4-AF7F-224137B7506D}" presName="node" presStyleLbl="vennNode1" presStyleIdx="2" presStyleCnt="7">
        <dgm:presLayoutVars>
          <dgm:bulletEnabled val="1"/>
        </dgm:presLayoutVars>
      </dgm:prSet>
      <dgm:spPr/>
    </dgm:pt>
    <dgm:pt modelId="{EB52ED16-4CFB-45FC-A844-1862B6D23A4A}" type="pres">
      <dgm:prSet presAssocID="{21E3256F-227B-45F9-AAA6-8D70B66B5D50}" presName="node" presStyleLbl="vennNode1" presStyleIdx="3" presStyleCnt="7">
        <dgm:presLayoutVars>
          <dgm:bulletEnabled val="1"/>
        </dgm:presLayoutVars>
      </dgm:prSet>
      <dgm:spPr/>
    </dgm:pt>
    <dgm:pt modelId="{138C6BCF-03AC-4448-9D39-E801B39333E7}" type="pres">
      <dgm:prSet presAssocID="{D1F34DC3-4BEF-4D48-B19B-455C2A24534D}" presName="node" presStyleLbl="vennNode1" presStyleIdx="4" presStyleCnt="7">
        <dgm:presLayoutVars>
          <dgm:bulletEnabled val="1"/>
        </dgm:presLayoutVars>
      </dgm:prSet>
      <dgm:spPr/>
    </dgm:pt>
    <dgm:pt modelId="{E845094E-132B-46E3-88CE-4EFEE5DAAF6D}" type="pres">
      <dgm:prSet presAssocID="{EF93DC5C-CC70-444A-9EC1-7A72980B8D9D}" presName="node" presStyleLbl="vennNode1" presStyleIdx="5" presStyleCnt="7">
        <dgm:presLayoutVars>
          <dgm:bulletEnabled val="1"/>
        </dgm:presLayoutVars>
      </dgm:prSet>
      <dgm:spPr/>
    </dgm:pt>
    <dgm:pt modelId="{9D31945D-8F75-4B0B-9564-1A5D0A7C755F}" type="pres">
      <dgm:prSet presAssocID="{D59578C9-C6E2-4489-9B07-AB81ABD919B4}" presName="node" presStyleLbl="vennNode1" presStyleIdx="6" presStyleCnt="7">
        <dgm:presLayoutVars>
          <dgm:bulletEnabled val="1"/>
        </dgm:presLayoutVars>
      </dgm:prSet>
      <dgm:spPr/>
    </dgm:pt>
  </dgm:ptLst>
  <dgm:cxnLst>
    <dgm:cxn modelId="{403CEE11-C9FC-4E3C-BBFE-432E0CF5079D}" type="presOf" srcId="{669D54A4-C4BF-4991-98FE-9D7C722C26E1}" destId="{7BBC748B-70B0-48C2-B17E-505A90FBF901}" srcOrd="0" destOrd="0" presId="urn:microsoft.com/office/officeart/2005/8/layout/radial3"/>
    <dgm:cxn modelId="{9C216A14-AB78-4AE1-9EE8-8E44BD2F7A7C}" type="presOf" srcId="{D27CD876-48CB-4811-A0C5-4DE644FA2E6D}" destId="{DC3DF653-A918-439C-AD89-C5F713ADDB3D}" srcOrd="0" destOrd="0" presId="urn:microsoft.com/office/officeart/2005/8/layout/radial3"/>
    <dgm:cxn modelId="{2DA03F1F-FAF8-4A72-8DE1-B82999B49DED}" srcId="{D27CD876-48CB-4811-A0C5-4DE644FA2E6D}" destId="{669D54A4-C4BF-4991-98FE-9D7C722C26E1}" srcOrd="0" destOrd="0" parTransId="{19D94268-CE98-49E8-A530-7FC7849A573C}" sibTransId="{18753BAF-876B-4624-8B4C-7F78EC5BA645}"/>
    <dgm:cxn modelId="{36288B25-1566-46AD-AFAF-19C858B669B6}" type="presOf" srcId="{21E3256F-227B-45F9-AAA6-8D70B66B5D50}" destId="{EB52ED16-4CFB-45FC-A844-1862B6D23A4A}" srcOrd="0" destOrd="0" presId="urn:microsoft.com/office/officeart/2005/8/layout/radial3"/>
    <dgm:cxn modelId="{82752C40-CA1E-491B-B97C-C275659C6780}" srcId="{D27CD876-48CB-4811-A0C5-4DE644FA2E6D}" destId="{D1F34DC3-4BEF-4D48-B19B-455C2A24534D}" srcOrd="3" destOrd="0" parTransId="{26E16314-830D-4CEF-A9A0-B3318B57C1BE}" sibTransId="{C7ABE02F-D5E0-4569-A4F8-50F92807BE6B}"/>
    <dgm:cxn modelId="{9148694A-904C-4630-AC9E-91A07AC395A5}" srcId="{D27CD876-48CB-4811-A0C5-4DE644FA2E6D}" destId="{21E3256F-227B-45F9-AAA6-8D70B66B5D50}" srcOrd="2" destOrd="0" parTransId="{99D843C9-2FFF-4808-BB87-505FFCB47F70}" sibTransId="{F9E71CD4-9E85-47CA-8A2F-78903EA380ED}"/>
    <dgm:cxn modelId="{6444CE77-CA04-4851-8696-43EC14E05EBA}" type="presOf" srcId="{EF93DC5C-CC70-444A-9EC1-7A72980B8D9D}" destId="{E845094E-132B-46E3-88CE-4EFEE5DAAF6D}" srcOrd="0" destOrd="0" presId="urn:microsoft.com/office/officeart/2005/8/layout/radial3"/>
    <dgm:cxn modelId="{D800CE7E-C8F8-4EFF-858D-7C1050028D00}" type="presOf" srcId="{6913BD8F-25D0-44E4-AF7F-224137B7506D}" destId="{1F2D1113-336F-4928-9051-F10A29D12DC6}" srcOrd="0" destOrd="0" presId="urn:microsoft.com/office/officeart/2005/8/layout/radial3"/>
    <dgm:cxn modelId="{484BAC8C-2E12-4854-923B-9814F2FB6953}" type="presOf" srcId="{0D3933D1-0526-4F4E-B175-919661AD9EED}" destId="{28AFD7FF-5541-4EA2-B1A9-069C8B87AFDA}" srcOrd="0" destOrd="0" presId="urn:microsoft.com/office/officeart/2005/8/layout/radial3"/>
    <dgm:cxn modelId="{1CCBCB9A-5B69-45A4-81AB-EB1B8C7AC002}" srcId="{D27CD876-48CB-4811-A0C5-4DE644FA2E6D}" destId="{6913BD8F-25D0-44E4-AF7F-224137B7506D}" srcOrd="1" destOrd="0" parTransId="{DE88937C-AC75-4501-8678-55A3F1F807CF}" sibTransId="{814A1D86-606C-4447-A4A6-2BB777C9A7E0}"/>
    <dgm:cxn modelId="{842F829C-896B-4834-8EE6-55016F3D8423}" type="presOf" srcId="{D59578C9-C6E2-4489-9B07-AB81ABD919B4}" destId="{9D31945D-8F75-4B0B-9564-1A5D0A7C755F}" srcOrd="0" destOrd="0" presId="urn:microsoft.com/office/officeart/2005/8/layout/radial3"/>
    <dgm:cxn modelId="{7E38CEA7-ED70-4CD7-BD46-172D51EE4395}" srcId="{D27CD876-48CB-4811-A0C5-4DE644FA2E6D}" destId="{EF93DC5C-CC70-444A-9EC1-7A72980B8D9D}" srcOrd="4" destOrd="0" parTransId="{EB5BC364-66C8-48D7-A872-52573BC7C59C}" sibTransId="{2D36D81B-03E5-4BC8-8C92-86F9ACECA175}"/>
    <dgm:cxn modelId="{CB82DFBA-B3D5-4C83-B692-7890F69EE75D}" srcId="{0D3933D1-0526-4F4E-B175-919661AD9EED}" destId="{D27CD876-48CB-4811-A0C5-4DE644FA2E6D}" srcOrd="0" destOrd="0" parTransId="{A496AE43-9335-4AE4-80DF-36B7F6DF9AD2}" sibTransId="{0806212A-C9CD-400E-A4B7-3CCACE7BEF2D}"/>
    <dgm:cxn modelId="{4616D2C1-2F28-4345-9C7F-175CE21B6264}" srcId="{D27CD876-48CB-4811-A0C5-4DE644FA2E6D}" destId="{D59578C9-C6E2-4489-9B07-AB81ABD919B4}" srcOrd="5" destOrd="0" parTransId="{B66098F7-5DEB-4E0D-B7A0-4AB3E392FF18}" sibTransId="{966D36D4-1D13-4167-9DE6-F00DAFCB5616}"/>
    <dgm:cxn modelId="{D9F8F6C4-A5B6-4072-B321-8C3BEB343FAC}" type="presOf" srcId="{D1F34DC3-4BEF-4D48-B19B-455C2A24534D}" destId="{138C6BCF-03AC-4448-9D39-E801B39333E7}" srcOrd="0" destOrd="0" presId="urn:microsoft.com/office/officeart/2005/8/layout/radial3"/>
    <dgm:cxn modelId="{456634D1-4E13-49AB-9DB9-BD8498E73DED}" srcId="{0D3933D1-0526-4F4E-B175-919661AD9EED}" destId="{D87C9A46-D1EC-4D28-A687-4963CAAA9D65}" srcOrd="1" destOrd="0" parTransId="{7A7F0F92-23D5-417A-BE8F-CE12EBE86CE6}" sibTransId="{66E736FE-A760-4BA7-84DF-74EAD31F09E7}"/>
    <dgm:cxn modelId="{57E4EFE1-A563-4842-8941-C6BED61D5BDA}" type="presParOf" srcId="{28AFD7FF-5541-4EA2-B1A9-069C8B87AFDA}" destId="{5E0E2582-4D16-4B95-B016-822706E86A5C}" srcOrd="0" destOrd="0" presId="urn:microsoft.com/office/officeart/2005/8/layout/radial3"/>
    <dgm:cxn modelId="{1BC3934E-A2B7-4119-966B-A736E2E9DFB1}" type="presParOf" srcId="{5E0E2582-4D16-4B95-B016-822706E86A5C}" destId="{DC3DF653-A918-439C-AD89-C5F713ADDB3D}" srcOrd="0" destOrd="0" presId="urn:microsoft.com/office/officeart/2005/8/layout/radial3"/>
    <dgm:cxn modelId="{AA4957D7-FA04-43CB-B6D8-5168F9B2E1D0}" type="presParOf" srcId="{5E0E2582-4D16-4B95-B016-822706E86A5C}" destId="{7BBC748B-70B0-48C2-B17E-505A90FBF901}" srcOrd="1" destOrd="0" presId="urn:microsoft.com/office/officeart/2005/8/layout/radial3"/>
    <dgm:cxn modelId="{9D8CBB42-EE8C-4BFA-8F54-784E8CCE360D}" type="presParOf" srcId="{5E0E2582-4D16-4B95-B016-822706E86A5C}" destId="{1F2D1113-336F-4928-9051-F10A29D12DC6}" srcOrd="2" destOrd="0" presId="urn:microsoft.com/office/officeart/2005/8/layout/radial3"/>
    <dgm:cxn modelId="{7EFE7656-6DB4-4027-ABD3-F8309FE71278}" type="presParOf" srcId="{5E0E2582-4D16-4B95-B016-822706E86A5C}" destId="{EB52ED16-4CFB-45FC-A844-1862B6D23A4A}" srcOrd="3" destOrd="0" presId="urn:microsoft.com/office/officeart/2005/8/layout/radial3"/>
    <dgm:cxn modelId="{EBED6852-7BC7-4787-BA77-2E4B73B7F6F4}" type="presParOf" srcId="{5E0E2582-4D16-4B95-B016-822706E86A5C}" destId="{138C6BCF-03AC-4448-9D39-E801B39333E7}" srcOrd="4" destOrd="0" presId="urn:microsoft.com/office/officeart/2005/8/layout/radial3"/>
    <dgm:cxn modelId="{37755EDA-D344-4848-9D49-0E1327AB8BA0}" type="presParOf" srcId="{5E0E2582-4D16-4B95-B016-822706E86A5C}" destId="{E845094E-132B-46E3-88CE-4EFEE5DAAF6D}" srcOrd="5" destOrd="0" presId="urn:microsoft.com/office/officeart/2005/8/layout/radial3"/>
    <dgm:cxn modelId="{4219EF8B-A85C-4CC6-8BB7-B7BFC3AAB521}" type="presParOf" srcId="{5E0E2582-4D16-4B95-B016-822706E86A5C}" destId="{9D31945D-8F75-4B0B-9564-1A5D0A7C755F}" srcOrd="6"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0DC920-E0E6-44CD-B301-9D8E75760739}">
      <dsp:nvSpPr>
        <dsp:cNvPr id="0" name=""/>
        <dsp:cNvSpPr/>
      </dsp:nvSpPr>
      <dsp:spPr>
        <a:xfrm>
          <a:off x="0" y="864524"/>
          <a:ext cx="4967494" cy="1152698"/>
        </a:xfrm>
        <a:prstGeom prst="notched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F6CBC6-775F-4BB6-AF9D-B35F7C508118}">
      <dsp:nvSpPr>
        <dsp:cNvPr id="0" name=""/>
        <dsp:cNvSpPr/>
      </dsp:nvSpPr>
      <dsp:spPr>
        <a:xfrm>
          <a:off x="2182" y="0"/>
          <a:ext cx="1440767" cy="11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135128" numCol="1" spcCol="1270" anchor="b" anchorCtr="0">
          <a:noAutofit/>
        </a:bodyPr>
        <a:lstStyle/>
        <a:p>
          <a:pPr marL="0" lvl="0" indent="0" algn="ctr" defTabSz="844550">
            <a:lnSpc>
              <a:spcPct val="90000"/>
            </a:lnSpc>
            <a:spcBef>
              <a:spcPct val="0"/>
            </a:spcBef>
            <a:spcAft>
              <a:spcPct val="35000"/>
            </a:spcAft>
            <a:buNone/>
          </a:pPr>
          <a:r>
            <a:rPr lang="en-CA" sz="1900" kern="1200" dirty="0"/>
            <a:t>Self-assessment</a:t>
          </a:r>
        </a:p>
      </dsp:txBody>
      <dsp:txXfrm>
        <a:off x="2182" y="0"/>
        <a:ext cx="1440767" cy="1152698"/>
      </dsp:txXfrm>
    </dsp:sp>
    <dsp:sp modelId="{25AA67C5-EDCA-43A4-85E8-A60F25B56837}">
      <dsp:nvSpPr>
        <dsp:cNvPr id="0" name=""/>
        <dsp:cNvSpPr/>
      </dsp:nvSpPr>
      <dsp:spPr>
        <a:xfrm>
          <a:off x="578479" y="1296786"/>
          <a:ext cx="288174" cy="288174"/>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58B2E7-0A25-4D34-8395-2E8654CA6064}">
      <dsp:nvSpPr>
        <dsp:cNvPr id="0" name=""/>
        <dsp:cNvSpPr/>
      </dsp:nvSpPr>
      <dsp:spPr>
        <a:xfrm>
          <a:off x="1514988" y="1729048"/>
          <a:ext cx="1440767" cy="11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135128" numCol="1" spcCol="1270" anchor="t" anchorCtr="0">
          <a:noAutofit/>
        </a:bodyPr>
        <a:lstStyle/>
        <a:p>
          <a:pPr marL="0" lvl="0" indent="0" algn="ctr" defTabSz="844550">
            <a:lnSpc>
              <a:spcPct val="90000"/>
            </a:lnSpc>
            <a:spcBef>
              <a:spcPct val="0"/>
            </a:spcBef>
            <a:spcAft>
              <a:spcPct val="35000"/>
            </a:spcAft>
            <a:buNone/>
          </a:pPr>
          <a:r>
            <a:rPr lang="en-CA" sz="1900" kern="1200" dirty="0"/>
            <a:t>Feedback on reality </a:t>
          </a:r>
        </a:p>
      </dsp:txBody>
      <dsp:txXfrm>
        <a:off x="1514988" y="1729048"/>
        <a:ext cx="1440767" cy="1152698"/>
      </dsp:txXfrm>
    </dsp:sp>
    <dsp:sp modelId="{594910FE-236C-4A3D-A141-1A00C8AD1150}">
      <dsp:nvSpPr>
        <dsp:cNvPr id="0" name=""/>
        <dsp:cNvSpPr/>
      </dsp:nvSpPr>
      <dsp:spPr>
        <a:xfrm>
          <a:off x="2091284" y="1296786"/>
          <a:ext cx="288174" cy="288174"/>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08C7B4-2D4D-4520-8D15-5275CCEE0B35}">
      <dsp:nvSpPr>
        <dsp:cNvPr id="0" name=""/>
        <dsp:cNvSpPr/>
      </dsp:nvSpPr>
      <dsp:spPr>
        <a:xfrm>
          <a:off x="3027794" y="0"/>
          <a:ext cx="1440767" cy="11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135128" numCol="1" spcCol="1270" anchor="b" anchorCtr="0">
          <a:noAutofit/>
        </a:bodyPr>
        <a:lstStyle/>
        <a:p>
          <a:pPr marL="0" lvl="0" indent="0" algn="ctr" defTabSz="844550">
            <a:lnSpc>
              <a:spcPct val="90000"/>
            </a:lnSpc>
            <a:spcBef>
              <a:spcPct val="0"/>
            </a:spcBef>
            <a:spcAft>
              <a:spcPct val="35000"/>
            </a:spcAft>
            <a:buNone/>
          </a:pPr>
          <a:r>
            <a:rPr lang="en-CA" sz="1900" kern="1200" dirty="0"/>
            <a:t>Setting of career goals</a:t>
          </a:r>
        </a:p>
      </dsp:txBody>
      <dsp:txXfrm>
        <a:off x="3027794" y="0"/>
        <a:ext cx="1440767" cy="1152698"/>
      </dsp:txXfrm>
    </dsp:sp>
    <dsp:sp modelId="{6EA2130E-6F6F-412F-BDF4-966A4BA32F5B}">
      <dsp:nvSpPr>
        <dsp:cNvPr id="0" name=""/>
        <dsp:cNvSpPr/>
      </dsp:nvSpPr>
      <dsp:spPr>
        <a:xfrm>
          <a:off x="3604090" y="1296786"/>
          <a:ext cx="288174" cy="288174"/>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D7C1C1-BA71-450A-B0D5-107A7D9322DD}">
      <dsp:nvSpPr>
        <dsp:cNvPr id="0" name=""/>
        <dsp:cNvSpPr/>
      </dsp:nvSpPr>
      <dsp:spPr>
        <a:xfrm>
          <a:off x="3973848" y="1133680"/>
          <a:ext cx="2824257" cy="2824257"/>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SPECIAL INDIVIDUAL CAREER ISSUES</a:t>
          </a:r>
          <a:endParaRPr lang="en-CA" sz="2400" kern="1200" dirty="0"/>
        </a:p>
      </dsp:txBody>
      <dsp:txXfrm>
        <a:off x="4387451" y="1547283"/>
        <a:ext cx="1997051" cy="1997051"/>
      </dsp:txXfrm>
    </dsp:sp>
    <dsp:sp modelId="{2323B737-9B64-4784-8E7C-56BB0FE17598}">
      <dsp:nvSpPr>
        <dsp:cNvPr id="0" name=""/>
        <dsp:cNvSpPr/>
      </dsp:nvSpPr>
      <dsp:spPr>
        <a:xfrm>
          <a:off x="4679913" y="504"/>
          <a:ext cx="1412128" cy="1412128"/>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t>Technical and Professional Workers</a:t>
          </a:r>
        </a:p>
      </dsp:txBody>
      <dsp:txXfrm>
        <a:off x="4886714" y="207305"/>
        <a:ext cx="998526" cy="998526"/>
      </dsp:txXfrm>
    </dsp:sp>
    <dsp:sp modelId="{4FA37BFB-85B6-450D-83F9-0FF6B0F4CC11}">
      <dsp:nvSpPr>
        <dsp:cNvPr id="0" name=""/>
        <dsp:cNvSpPr/>
      </dsp:nvSpPr>
      <dsp:spPr>
        <a:xfrm>
          <a:off x="6519154" y="1839745"/>
          <a:ext cx="1412128" cy="1412128"/>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t>Women and Careers</a:t>
          </a:r>
        </a:p>
      </dsp:txBody>
      <dsp:txXfrm>
        <a:off x="6725955" y="2046546"/>
        <a:ext cx="998526" cy="998526"/>
      </dsp:txXfrm>
    </dsp:sp>
    <dsp:sp modelId="{46FED6DA-1F66-4839-A7D9-B0C1A353B571}">
      <dsp:nvSpPr>
        <dsp:cNvPr id="0" name=""/>
        <dsp:cNvSpPr/>
      </dsp:nvSpPr>
      <dsp:spPr>
        <a:xfrm>
          <a:off x="4679913" y="3678986"/>
          <a:ext cx="1412128" cy="1412128"/>
        </a:xfrm>
        <a:prstGeom prst="ellipse">
          <a:avLst/>
        </a:prstGeom>
        <a:solidFill>
          <a:schemeClr val="accent5">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t>Dual-Career Couples</a:t>
          </a:r>
        </a:p>
      </dsp:txBody>
      <dsp:txXfrm>
        <a:off x="4886714" y="3885787"/>
        <a:ext cx="998526" cy="998526"/>
      </dsp:txXfrm>
    </dsp:sp>
    <dsp:sp modelId="{EEA6859C-D8B2-4D03-8F61-35EC48EB0B61}">
      <dsp:nvSpPr>
        <dsp:cNvPr id="0" name=""/>
        <dsp:cNvSpPr/>
      </dsp:nvSpPr>
      <dsp:spPr>
        <a:xfrm>
          <a:off x="2840672" y="1839745"/>
          <a:ext cx="1412128" cy="1412128"/>
        </a:xfrm>
        <a:prstGeom prst="ellipse">
          <a:avLst/>
        </a:prstGeom>
        <a:solidFill>
          <a:schemeClr val="accent6">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t>Global Career Concerns</a:t>
          </a:r>
        </a:p>
      </dsp:txBody>
      <dsp:txXfrm>
        <a:off x="3047473" y="2046546"/>
        <a:ext cx="998526" cy="9985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5CD86F-EDF3-4FD0-92C3-D8A1B61BE5D9}">
      <dsp:nvSpPr>
        <dsp:cNvPr id="0" name=""/>
        <dsp:cNvSpPr/>
      </dsp:nvSpPr>
      <dsp:spPr>
        <a:xfrm>
          <a:off x="2803329" y="336"/>
          <a:ext cx="4204993" cy="131131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The interaction and conflicts among home, family, and a career affect the average woman differently than they do men.</a:t>
          </a:r>
          <a:endParaRPr lang="en-CA" sz="1800" kern="1200" dirty="0">
            <a:latin typeface="Times New Roman" panose="02020603050405020304" pitchFamily="18" charset="0"/>
            <a:cs typeface="Times New Roman" panose="02020603050405020304" pitchFamily="18" charset="0"/>
          </a:endParaRPr>
        </a:p>
      </dsp:txBody>
      <dsp:txXfrm>
        <a:off x="2803329" y="164251"/>
        <a:ext cx="3713250" cy="983487"/>
      </dsp:txXfrm>
    </dsp:sp>
    <dsp:sp modelId="{2CA9C946-7EA2-475C-A4E9-9DB3E2889265}">
      <dsp:nvSpPr>
        <dsp:cNvPr id="0" name=""/>
        <dsp:cNvSpPr/>
      </dsp:nvSpPr>
      <dsp:spPr>
        <a:xfrm>
          <a:off x="0" y="336"/>
          <a:ext cx="2803329" cy="131131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CA" sz="3200" kern="1200" dirty="0">
              <a:latin typeface="Times New Roman" panose="02020603050405020304" pitchFamily="18" charset="0"/>
              <a:cs typeface="Times New Roman" panose="02020603050405020304" pitchFamily="18" charset="0"/>
            </a:rPr>
            <a:t>Work, Family, and Careers</a:t>
          </a:r>
        </a:p>
      </dsp:txBody>
      <dsp:txXfrm>
        <a:off x="64013" y="64349"/>
        <a:ext cx="2675303" cy="1183290"/>
      </dsp:txXfrm>
    </dsp:sp>
    <dsp:sp modelId="{6CFB0A6F-551E-43BE-86E3-61E54F4C7C5E}">
      <dsp:nvSpPr>
        <dsp:cNvPr id="0" name=""/>
        <dsp:cNvSpPr/>
      </dsp:nvSpPr>
      <dsp:spPr>
        <a:xfrm>
          <a:off x="2803329" y="1442784"/>
          <a:ext cx="4204993" cy="131131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US" sz="2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This issue describes the situation in which women fail to progress into top and senior management positions. </a:t>
          </a:r>
          <a:endParaRPr lang="en-CA" sz="2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2803329" y="1606699"/>
        <a:ext cx="3713250" cy="983487"/>
      </dsp:txXfrm>
    </dsp:sp>
    <dsp:sp modelId="{A3CEB49F-1C92-4213-9B09-1404113A730F}">
      <dsp:nvSpPr>
        <dsp:cNvPr id="0" name=""/>
        <dsp:cNvSpPr/>
      </dsp:nvSpPr>
      <dsp:spPr>
        <a:xfrm>
          <a:off x="0" y="1442784"/>
          <a:ext cx="2803329" cy="131131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CA" sz="3200" kern="1200" dirty="0">
              <a:latin typeface="Times New Roman" panose="02020603050405020304" pitchFamily="18" charset="0"/>
              <a:cs typeface="Times New Roman" panose="02020603050405020304" pitchFamily="18" charset="0"/>
            </a:rPr>
            <a:t>Glass Ceiling</a:t>
          </a:r>
        </a:p>
      </dsp:txBody>
      <dsp:txXfrm>
        <a:off x="64013" y="1506797"/>
        <a:ext cx="2675303" cy="11832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163884-6543-4EAD-BE30-C0006D1E0EC5}">
      <dsp:nvSpPr>
        <dsp:cNvPr id="0" name=""/>
        <dsp:cNvSpPr/>
      </dsp:nvSpPr>
      <dsp:spPr>
        <a:xfrm rot="5400000">
          <a:off x="6527358" y="-2681145"/>
          <a:ext cx="997326" cy="6612725"/>
        </a:xfrm>
        <a:prstGeom prst="round2Same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b="1" kern="1200" dirty="0">
              <a:latin typeface="Times New Roman" panose="02020603050405020304" pitchFamily="18" charset="0"/>
              <a:cs typeface="Times New Roman" panose="02020603050405020304" pitchFamily="18" charset="0"/>
            </a:rPr>
            <a:t>Most people are familiar with classroom training, which gives it the advantage of being widely accepted.</a:t>
          </a:r>
          <a:endParaRPr lang="en-CA" sz="2000" b="1" kern="1200" dirty="0">
            <a:latin typeface="Times New Roman" panose="02020603050405020304" pitchFamily="18" charset="0"/>
            <a:cs typeface="Times New Roman" panose="02020603050405020304" pitchFamily="18" charset="0"/>
          </a:endParaRPr>
        </a:p>
        <a:p>
          <a:pPr marL="171450" lvl="1" indent="-171450" algn="l" defTabSz="800100">
            <a:lnSpc>
              <a:spcPct val="90000"/>
            </a:lnSpc>
            <a:spcBef>
              <a:spcPct val="0"/>
            </a:spcBef>
            <a:spcAft>
              <a:spcPct val="15000"/>
            </a:spcAft>
            <a:buChar char="•"/>
          </a:pPr>
          <a:endParaRPr lang="en-CA" sz="1800" kern="1200" dirty="0">
            <a:latin typeface="Times New Roman" panose="02020603050405020304" pitchFamily="18" charset="0"/>
            <a:cs typeface="Times New Roman" panose="02020603050405020304" pitchFamily="18" charset="0"/>
          </a:endParaRPr>
        </a:p>
      </dsp:txBody>
      <dsp:txXfrm rot="-5400000">
        <a:off x="3719659" y="175239"/>
        <a:ext cx="6564040" cy="899956"/>
      </dsp:txXfrm>
    </dsp:sp>
    <dsp:sp modelId="{80DE3F77-39D0-4C33-83E6-A3F3DB664A2A}">
      <dsp:nvSpPr>
        <dsp:cNvPr id="0" name=""/>
        <dsp:cNvSpPr/>
      </dsp:nvSpPr>
      <dsp:spPr>
        <a:xfrm>
          <a:off x="0" y="1888"/>
          <a:ext cx="3719658" cy="1246657"/>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CA" sz="2400" b="1" kern="1200" dirty="0">
              <a:solidFill>
                <a:srgbClr val="C00000"/>
              </a:solidFill>
              <a:latin typeface="Times New Roman" panose="02020603050405020304" pitchFamily="18" charset="0"/>
              <a:cs typeface="Times New Roman" panose="02020603050405020304" pitchFamily="18" charset="0"/>
            </a:rPr>
            <a:t>Classroom Courses and Seminars</a:t>
          </a:r>
        </a:p>
      </dsp:txBody>
      <dsp:txXfrm>
        <a:off x="60857" y="62745"/>
        <a:ext cx="3597944" cy="1124943"/>
      </dsp:txXfrm>
    </dsp:sp>
    <dsp:sp modelId="{BBF311B2-C783-4353-8F2B-F296EABFE21C}">
      <dsp:nvSpPr>
        <dsp:cNvPr id="0" name=""/>
        <dsp:cNvSpPr/>
      </dsp:nvSpPr>
      <dsp:spPr>
        <a:xfrm rot="5400000">
          <a:off x="6527358" y="-1372154"/>
          <a:ext cx="997326" cy="6612725"/>
        </a:xfrm>
        <a:prstGeom prst="round2SameRect">
          <a:avLst/>
        </a:prstGeom>
        <a:solidFill>
          <a:schemeClr val="accent3">
            <a:tint val="40000"/>
            <a:alpha val="90000"/>
            <a:hueOff val="1014570"/>
            <a:satOff val="50000"/>
            <a:lumOff val="890"/>
            <a:alphaOff val="0"/>
          </a:schemeClr>
        </a:solidFill>
        <a:ln w="12700" cap="flat" cmpd="sng" algn="ctr">
          <a:solidFill>
            <a:schemeClr val="accent3">
              <a:tint val="40000"/>
              <a:alpha val="90000"/>
              <a:hueOff val="1014570"/>
              <a:satOff val="50000"/>
              <a:lumOff val="89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b="1" kern="1200" dirty="0">
              <a:latin typeface="Times New Roman" panose="02020603050405020304" pitchFamily="18" charset="0"/>
              <a:cs typeface="Times New Roman" panose="02020603050405020304" pitchFamily="18" charset="0"/>
            </a:rPr>
            <a:t>Some organizations send executives and managers off to ordeals in the wilderness, called outdoor training or outdoor </a:t>
          </a:r>
          <a:r>
            <a:rPr lang="en-CA" sz="2000" b="1" kern="1200" dirty="0">
              <a:latin typeface="Times New Roman" panose="02020603050405020304" pitchFamily="18" charset="0"/>
              <a:cs typeface="Times New Roman" panose="02020603050405020304" pitchFamily="18" charset="0"/>
            </a:rPr>
            <a:t>development. </a:t>
          </a:r>
        </a:p>
      </dsp:txBody>
      <dsp:txXfrm rot="-5400000">
        <a:off x="3719659" y="1484230"/>
        <a:ext cx="6564040" cy="899956"/>
      </dsp:txXfrm>
    </dsp:sp>
    <dsp:sp modelId="{3D409445-16EC-4FDA-8927-A37E680721C1}">
      <dsp:nvSpPr>
        <dsp:cNvPr id="0" name=""/>
        <dsp:cNvSpPr/>
      </dsp:nvSpPr>
      <dsp:spPr>
        <a:xfrm>
          <a:off x="0" y="1310879"/>
          <a:ext cx="3719658" cy="1246657"/>
        </a:xfrm>
        <a:prstGeom prst="round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Outdoor Development Experiences</a:t>
          </a:r>
        </a:p>
      </dsp:txBody>
      <dsp:txXfrm>
        <a:off x="60857" y="1371736"/>
        <a:ext cx="3597944" cy="1124943"/>
      </dsp:txXfrm>
    </dsp:sp>
    <dsp:sp modelId="{0BDEA068-0927-4722-B2C1-C0DC957E9F22}">
      <dsp:nvSpPr>
        <dsp:cNvPr id="0" name=""/>
        <dsp:cNvSpPr/>
      </dsp:nvSpPr>
      <dsp:spPr>
        <a:xfrm rot="5400000">
          <a:off x="6527358" y="-63164"/>
          <a:ext cx="997326" cy="6612725"/>
        </a:xfrm>
        <a:prstGeom prst="round2SameRect">
          <a:avLst/>
        </a:prstGeom>
        <a:solidFill>
          <a:schemeClr val="accent3">
            <a:tint val="40000"/>
            <a:alpha val="90000"/>
            <a:hueOff val="2029141"/>
            <a:satOff val="100000"/>
            <a:lumOff val="1779"/>
            <a:alphaOff val="0"/>
          </a:schemeClr>
        </a:solidFill>
        <a:ln w="12700" cap="flat" cmpd="sng" algn="ctr">
          <a:solidFill>
            <a:schemeClr val="accent3">
              <a:tint val="40000"/>
              <a:alpha val="90000"/>
              <a:hueOff val="2029141"/>
              <a:satOff val="100000"/>
              <a:lumOff val="177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CA" sz="2000" b="1" kern="1200" dirty="0">
              <a:latin typeface="Times New Roman" panose="02020603050405020304" pitchFamily="18" charset="0"/>
              <a:cs typeface="Times New Roman" panose="02020603050405020304" pitchFamily="18" charset="0"/>
            </a:rPr>
            <a:t>Time off the job to develop oneself</a:t>
          </a:r>
        </a:p>
      </dsp:txBody>
      <dsp:txXfrm rot="-5400000">
        <a:off x="3719659" y="2793220"/>
        <a:ext cx="6564040" cy="899956"/>
      </dsp:txXfrm>
    </dsp:sp>
    <dsp:sp modelId="{FDAEAD22-DE00-4288-A294-01DF5D71E636}">
      <dsp:nvSpPr>
        <dsp:cNvPr id="0" name=""/>
        <dsp:cNvSpPr/>
      </dsp:nvSpPr>
      <dsp:spPr>
        <a:xfrm>
          <a:off x="0" y="2619869"/>
          <a:ext cx="3719658" cy="1246657"/>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285750" lvl="1" indent="-285750" algn="ctr" defTabSz="1466850">
            <a:lnSpc>
              <a:spcPct val="90000"/>
            </a:lnSpc>
            <a:spcBef>
              <a:spcPct val="0"/>
            </a:spcBef>
            <a:spcAft>
              <a:spcPct val="15000"/>
            </a:spcAft>
            <a:buNone/>
          </a:pPr>
          <a:r>
            <a:rPr lang="en-US" sz="24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Sabbaticals and Leaves of Absence</a:t>
          </a:r>
          <a:endParaRPr lang="en-CA" sz="24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60857" y="2680726"/>
        <a:ext cx="3597944" cy="112494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E16058-479E-44C8-A1A8-932FCCB67102}">
      <dsp:nvSpPr>
        <dsp:cNvPr id="0" name=""/>
        <dsp:cNvSpPr/>
      </dsp:nvSpPr>
      <dsp:spPr>
        <a:xfrm>
          <a:off x="0" y="369322"/>
          <a:ext cx="10779071" cy="130410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36576" tIns="479044" rIns="836576" bIns="170688" numCol="1" spcCol="1270" anchor="t" anchorCtr="0">
          <a:noAutofit/>
        </a:bodyPr>
        <a:lstStyle/>
        <a:p>
          <a:pPr marL="285750" lvl="1" indent="-285750" algn="l" defTabSz="1466850">
            <a:lnSpc>
              <a:spcPct val="90000"/>
            </a:lnSpc>
            <a:spcBef>
              <a:spcPct val="0"/>
            </a:spcBef>
            <a:spcAft>
              <a:spcPct val="15000"/>
            </a:spcAft>
            <a:buChar char="•"/>
          </a:pPr>
          <a:r>
            <a:rPr lang="en-US" sz="2400" kern="1200" dirty="0">
              <a:latin typeface="Times New Roman" panose="02020603050405020304" pitchFamily="18" charset="0"/>
              <a:ea typeface="+mn-ea"/>
              <a:cs typeface="Times New Roman" panose="02020603050405020304" pitchFamily="18" charset="0"/>
            </a:rPr>
            <a:t>Large organizations may use corporate universities to develop managers or other employees</a:t>
          </a:r>
          <a:endParaRPr lang="en-CA" sz="2400" kern="1200" dirty="0">
            <a:latin typeface="Times New Roman" panose="02020603050405020304" pitchFamily="18" charset="0"/>
            <a:ea typeface="+mn-ea"/>
            <a:cs typeface="Times New Roman" panose="02020603050405020304" pitchFamily="18" charset="0"/>
          </a:endParaRPr>
        </a:p>
      </dsp:txBody>
      <dsp:txXfrm>
        <a:off x="0" y="369322"/>
        <a:ext cx="10779071" cy="1304100"/>
      </dsp:txXfrm>
    </dsp:sp>
    <dsp:sp modelId="{2BB4C667-D516-480F-88D0-42776EDB82E4}">
      <dsp:nvSpPr>
        <dsp:cNvPr id="0" name=""/>
        <dsp:cNvSpPr/>
      </dsp:nvSpPr>
      <dsp:spPr>
        <a:xfrm>
          <a:off x="538953" y="29842"/>
          <a:ext cx="8892722" cy="678960"/>
        </a:xfrm>
        <a:prstGeom prst="roundRect">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85196" tIns="0" rIns="285196" bIns="0" numCol="1" spcCol="1270" anchor="ctr" anchorCtr="0">
          <a:noAutofit/>
        </a:bodyPr>
        <a:lstStyle/>
        <a:p>
          <a:pPr marL="0" lvl="0" indent="0" algn="l"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Corporate Universities and Career Development Centers</a:t>
          </a:r>
          <a:endParaRPr lang="en-CA" sz="2400" b="1" kern="1200" dirty="0">
            <a:latin typeface="Times New Roman" panose="02020603050405020304" pitchFamily="18" charset="0"/>
            <a:cs typeface="Times New Roman" panose="02020603050405020304" pitchFamily="18" charset="0"/>
          </a:endParaRPr>
        </a:p>
      </dsp:txBody>
      <dsp:txXfrm>
        <a:off x="572097" y="62986"/>
        <a:ext cx="8826434" cy="612672"/>
      </dsp:txXfrm>
    </dsp:sp>
    <dsp:sp modelId="{C8951F41-FF7E-45AC-B995-40AC6E43D3D7}">
      <dsp:nvSpPr>
        <dsp:cNvPr id="0" name=""/>
        <dsp:cNvSpPr/>
      </dsp:nvSpPr>
      <dsp:spPr>
        <a:xfrm>
          <a:off x="0" y="2137103"/>
          <a:ext cx="10779071" cy="1919925"/>
        </a:xfrm>
        <a:prstGeom prst="rect">
          <a:avLst/>
        </a:prstGeom>
        <a:solidFill>
          <a:schemeClr val="lt1">
            <a:alpha val="90000"/>
            <a:hueOff val="0"/>
            <a:satOff val="0"/>
            <a:lumOff val="0"/>
            <a:alphaOff val="0"/>
          </a:schemeClr>
        </a:solidFill>
        <a:ln w="6350" cap="flat" cmpd="sng" algn="ctr">
          <a:solidFill>
            <a:schemeClr val="accent4">
              <a:hueOff val="9800891"/>
              <a:satOff val="-40777"/>
              <a:lumOff val="9608"/>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36576" tIns="479044" rIns="836576" bIns="170688" numCol="1" spcCol="1270" anchor="t" anchorCtr="0">
          <a:noAutofit/>
        </a:bodyPr>
        <a:lstStyle/>
        <a:p>
          <a:pPr marL="285750" lvl="1" indent="-285750" algn="l" defTabSz="1466850">
            <a:lnSpc>
              <a:spcPct val="90000"/>
            </a:lnSpc>
            <a:spcBef>
              <a:spcPct val="0"/>
            </a:spcBef>
            <a:spcAft>
              <a:spcPct val="15000"/>
            </a:spcAft>
            <a:buChar char="•"/>
          </a:pPr>
          <a:r>
            <a:rPr lang="en-US" sz="2400" kern="1200" dirty="0">
              <a:latin typeface="Times New Roman" panose="02020603050405020304" pitchFamily="18" charset="0"/>
              <a:ea typeface="+mn-ea"/>
              <a:cs typeface="Times New Roman" panose="02020603050405020304" pitchFamily="18" charset="0"/>
            </a:rPr>
            <a:t>The rapid growth in technology has led to more use of e-development. On-line development can take many forms, such as video conferencing, live chat rooms, document sharing, video and audio streaming, and </a:t>
          </a:r>
          <a:r>
            <a:rPr lang="en-CA" sz="2400" kern="1200" dirty="0">
              <a:latin typeface="Times New Roman" panose="02020603050405020304" pitchFamily="18" charset="0"/>
              <a:ea typeface="+mn-ea"/>
              <a:cs typeface="Times New Roman" panose="02020603050405020304" pitchFamily="18" charset="0"/>
            </a:rPr>
            <a:t>Web-based courses.</a:t>
          </a:r>
        </a:p>
      </dsp:txBody>
      <dsp:txXfrm>
        <a:off x="0" y="2137103"/>
        <a:ext cx="10779071" cy="1919925"/>
      </dsp:txXfrm>
    </dsp:sp>
    <dsp:sp modelId="{141ABB4C-2375-42E8-A72F-96571FBDE026}">
      <dsp:nvSpPr>
        <dsp:cNvPr id="0" name=""/>
        <dsp:cNvSpPr/>
      </dsp:nvSpPr>
      <dsp:spPr>
        <a:xfrm>
          <a:off x="538953" y="1797623"/>
          <a:ext cx="8830020" cy="678960"/>
        </a:xfrm>
        <a:prstGeom prst="roundRect">
          <a:avLst/>
        </a:prstGeom>
        <a:solidFill>
          <a:srgbClr val="00B0F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85196" tIns="0" rIns="285196" bIns="0" numCol="1" spcCol="1270" anchor="ctr" anchorCtr="0">
          <a:noAutofit/>
        </a:bodyPr>
        <a:lstStyle/>
        <a:p>
          <a:pPr marL="0" lvl="0" indent="0" algn="l" defTabSz="1066800">
            <a:lnSpc>
              <a:spcPct val="90000"/>
            </a:lnSpc>
            <a:spcBef>
              <a:spcPct val="0"/>
            </a:spcBef>
            <a:spcAft>
              <a:spcPct val="35000"/>
            </a:spcAft>
            <a:buNone/>
          </a:pPr>
          <a:r>
            <a:rPr lang="en-CA" sz="2400" b="1" kern="1200" dirty="0">
              <a:solidFill>
                <a:prstClr val="black"/>
              </a:solidFill>
              <a:latin typeface="Times New Roman" panose="02020603050405020304" pitchFamily="18" charset="0"/>
              <a:ea typeface="+mn-ea"/>
              <a:cs typeface="Times New Roman" panose="02020603050405020304" pitchFamily="18" charset="0"/>
            </a:rPr>
            <a:t>E-Development </a:t>
          </a:r>
        </a:p>
      </dsp:txBody>
      <dsp:txXfrm>
        <a:off x="572097" y="1830767"/>
        <a:ext cx="8763732" cy="61267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3DF653-A918-439C-AD89-C5F713ADDB3D}">
      <dsp:nvSpPr>
        <dsp:cNvPr id="0" name=""/>
        <dsp:cNvSpPr/>
      </dsp:nvSpPr>
      <dsp:spPr>
        <a:xfrm>
          <a:off x="2416564" y="1203633"/>
          <a:ext cx="2998524" cy="2998524"/>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CA" sz="2000" b="1" kern="1200" dirty="0">
              <a:latin typeface="Times New Roman" panose="02020603050405020304" pitchFamily="18" charset="0"/>
              <a:cs typeface="Times New Roman" panose="02020603050405020304" pitchFamily="18" charset="0"/>
            </a:rPr>
            <a:t>MANAGEMENT DEVELOPMENT</a:t>
          </a:r>
        </a:p>
      </dsp:txBody>
      <dsp:txXfrm>
        <a:off x="2855688" y="1642757"/>
        <a:ext cx="2120276" cy="2120276"/>
      </dsp:txXfrm>
    </dsp:sp>
    <dsp:sp modelId="{7BBC748B-70B0-48C2-B17E-505A90FBF901}">
      <dsp:nvSpPr>
        <dsp:cNvPr id="0" name=""/>
        <dsp:cNvSpPr/>
      </dsp:nvSpPr>
      <dsp:spPr>
        <a:xfrm>
          <a:off x="3166195" y="535"/>
          <a:ext cx="1499262" cy="1499262"/>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latin typeface="Times New Roman" panose="02020603050405020304" pitchFamily="18" charset="0"/>
              <a:cs typeface="Times New Roman" panose="02020603050405020304" pitchFamily="18" charset="0"/>
            </a:rPr>
            <a:t>Supervisor Development</a:t>
          </a:r>
        </a:p>
      </dsp:txBody>
      <dsp:txXfrm>
        <a:off x="3385757" y="220097"/>
        <a:ext cx="1060138" cy="1060138"/>
      </dsp:txXfrm>
    </dsp:sp>
    <dsp:sp modelId="{1F2D1113-336F-4928-9051-F10A29D12DC6}">
      <dsp:nvSpPr>
        <dsp:cNvPr id="0" name=""/>
        <dsp:cNvSpPr/>
      </dsp:nvSpPr>
      <dsp:spPr>
        <a:xfrm>
          <a:off x="4857308" y="976899"/>
          <a:ext cx="1499262" cy="1499262"/>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latin typeface="Times New Roman" panose="02020603050405020304" pitchFamily="18" charset="0"/>
              <a:cs typeface="Times New Roman" panose="02020603050405020304" pitchFamily="18" charset="0"/>
            </a:rPr>
            <a:t>Leadership Development</a:t>
          </a:r>
        </a:p>
      </dsp:txBody>
      <dsp:txXfrm>
        <a:off x="5076870" y="1196461"/>
        <a:ext cx="1060138" cy="1060138"/>
      </dsp:txXfrm>
    </dsp:sp>
    <dsp:sp modelId="{EB52ED16-4CFB-45FC-A844-1862B6D23A4A}">
      <dsp:nvSpPr>
        <dsp:cNvPr id="0" name=""/>
        <dsp:cNvSpPr/>
      </dsp:nvSpPr>
      <dsp:spPr>
        <a:xfrm>
          <a:off x="4857308" y="2929628"/>
          <a:ext cx="1499262" cy="1499262"/>
        </a:xfrm>
        <a:prstGeom prst="ellipse">
          <a:avLst/>
        </a:prstGeom>
        <a:solidFill>
          <a:schemeClr val="accent5">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latin typeface="Times New Roman" panose="02020603050405020304" pitchFamily="18" charset="0"/>
              <a:cs typeface="Times New Roman" panose="02020603050405020304" pitchFamily="18" charset="0"/>
            </a:rPr>
            <a:t>Management Modeling</a:t>
          </a:r>
        </a:p>
      </dsp:txBody>
      <dsp:txXfrm>
        <a:off x="5076870" y="3149190"/>
        <a:ext cx="1060138" cy="1060138"/>
      </dsp:txXfrm>
    </dsp:sp>
    <dsp:sp modelId="{138C6BCF-03AC-4448-9D39-E801B39333E7}">
      <dsp:nvSpPr>
        <dsp:cNvPr id="0" name=""/>
        <dsp:cNvSpPr/>
      </dsp:nvSpPr>
      <dsp:spPr>
        <a:xfrm>
          <a:off x="3166195" y="3905993"/>
          <a:ext cx="1499262" cy="1499262"/>
        </a:xfrm>
        <a:prstGeom prst="ellipse">
          <a:avLst/>
        </a:prstGeom>
        <a:solidFill>
          <a:schemeClr val="accent6">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latin typeface="Times New Roman" panose="02020603050405020304" pitchFamily="18" charset="0"/>
              <a:cs typeface="Times New Roman" panose="02020603050405020304" pitchFamily="18" charset="0"/>
            </a:rPr>
            <a:t>Management Coaching</a:t>
          </a:r>
        </a:p>
      </dsp:txBody>
      <dsp:txXfrm>
        <a:off x="3385757" y="4125555"/>
        <a:ext cx="1060138" cy="1060138"/>
      </dsp:txXfrm>
    </dsp:sp>
    <dsp:sp modelId="{E845094E-132B-46E3-88CE-4EFEE5DAAF6D}">
      <dsp:nvSpPr>
        <dsp:cNvPr id="0" name=""/>
        <dsp:cNvSpPr/>
      </dsp:nvSpPr>
      <dsp:spPr>
        <a:xfrm>
          <a:off x="1475082" y="2929628"/>
          <a:ext cx="1499262" cy="1499262"/>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latin typeface="Times New Roman" panose="02020603050405020304" pitchFamily="18" charset="0"/>
              <a:cs typeface="Times New Roman" panose="02020603050405020304" pitchFamily="18" charset="0"/>
            </a:rPr>
            <a:t>Management Mentoring</a:t>
          </a:r>
        </a:p>
      </dsp:txBody>
      <dsp:txXfrm>
        <a:off x="1694644" y="3149190"/>
        <a:ext cx="1060138" cy="1060138"/>
      </dsp:txXfrm>
    </dsp:sp>
    <dsp:sp modelId="{9D31945D-8F75-4B0B-9564-1A5D0A7C755F}">
      <dsp:nvSpPr>
        <dsp:cNvPr id="0" name=""/>
        <dsp:cNvSpPr/>
      </dsp:nvSpPr>
      <dsp:spPr>
        <a:xfrm>
          <a:off x="1475082" y="976899"/>
          <a:ext cx="1499262" cy="1499262"/>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latin typeface="Times New Roman" panose="02020603050405020304" pitchFamily="18" charset="0"/>
              <a:cs typeface="Times New Roman" panose="02020603050405020304" pitchFamily="18" charset="0"/>
            </a:rPr>
            <a:t>Executive Education</a:t>
          </a:r>
        </a:p>
      </dsp:txBody>
      <dsp:txXfrm>
        <a:off x="1694644" y="1196461"/>
        <a:ext cx="1060138" cy="106013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975603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32747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16403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610227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461828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3659747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2250740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134241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5073564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351355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334050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9322406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323005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1607520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11263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9089686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569879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862337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23898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5366208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956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5456336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649260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26911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2.gif"/><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8" Type="http://schemas.openxmlformats.org/officeDocument/2006/relationships/image" Target="../media/image19.gif"/><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1.xml"/><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20.jpeg"/></Relationships>
</file>

<file path=ppt/slides/_rels/slide23.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22.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0.xml"/><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7.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07</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27358" y="-405787"/>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652253" y="3220170"/>
            <a:ext cx="6539747" cy="1754326"/>
          </a:xfrm>
          <a:prstGeom prst="rect">
            <a:avLst/>
          </a:prstGeom>
          <a:noFill/>
        </p:spPr>
        <p:txBody>
          <a:bodyPr wrap="square" rtlCol="0">
            <a:spAutoFit/>
          </a:bodyPr>
          <a:lstStyle/>
          <a:p>
            <a:pPr algn="ctr"/>
            <a:r>
              <a:rPr lang="en-US" sz="3600" b="1" dirty="0">
                <a:latin typeface="Times New Roman" panose="02020603050405020304" pitchFamily="18" charset="0"/>
                <a:cs typeface="Times New Roman" panose="02020603050405020304" pitchFamily="18" charset="0"/>
              </a:rPr>
              <a:t>   Part 3: Developing HRM</a:t>
            </a:r>
          </a:p>
          <a:p>
            <a:r>
              <a:rPr lang="en-US" sz="3200" b="1" dirty="0">
                <a:solidFill>
                  <a:srgbClr val="00B0F0"/>
                </a:solidFill>
                <a:latin typeface="Times New Roman" panose="02020603050405020304" pitchFamily="18" charset="0"/>
                <a:cs typeface="Times New Roman" panose="02020603050405020304" pitchFamily="18" charset="0"/>
              </a:rPr>
              <a:t>         </a:t>
            </a:r>
            <a:r>
              <a:rPr lang="en-US" sz="3600" b="1" dirty="0">
                <a:solidFill>
                  <a:srgbClr val="00B0F0"/>
                </a:solidFill>
                <a:latin typeface="Times New Roman" panose="02020603050405020304" pitchFamily="18" charset="0"/>
                <a:cs typeface="Times New Roman" panose="02020603050405020304" pitchFamily="18" charset="0"/>
              </a:rPr>
              <a:t>Talent Management and </a:t>
            </a:r>
          </a:p>
          <a:p>
            <a:pPr algn="ctr"/>
            <a:r>
              <a:rPr lang="en-US" sz="3600" b="1" dirty="0">
                <a:solidFill>
                  <a:srgbClr val="00B0F0"/>
                </a:solidFill>
                <a:latin typeface="Times New Roman" panose="02020603050405020304" pitchFamily="18" charset="0"/>
                <a:cs typeface="Times New Roman" panose="02020603050405020304" pitchFamily="18" charset="0"/>
              </a:rPr>
              <a:t>          Development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7671660" y="5007188"/>
            <a:ext cx="302838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07</a:t>
            </a:r>
          </a:p>
        </p:txBody>
      </p:sp>
      <p:sp>
        <p:nvSpPr>
          <p:cNvPr id="11" name="TextBox 10"/>
          <p:cNvSpPr txBox="1"/>
          <p:nvPr/>
        </p:nvSpPr>
        <p:spPr>
          <a:xfrm>
            <a:off x="6193829" y="5421297"/>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22040"/>
            <a:ext cx="8702666"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the importance of talent management and discuss two issues it addresses.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Differentiate between organization-centered and individual centered career planning.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Discuss three career issues that organizations and employees must address.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List options for development needs analyses.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several management development methods.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Explain what succession planning is and its components.</a:t>
            </a:r>
          </a:p>
          <a:p>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87365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Importance of Talent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2129"/>
            <a:ext cx="10185475" cy="2677656"/>
          </a:xfrm>
          <a:prstGeom prst="rect">
            <a:avLst/>
          </a:prstGeom>
          <a:noFill/>
        </p:spPr>
        <p:txBody>
          <a:bodyPr wrap="square" rtlCol="0">
            <a:spAutoFit/>
          </a:bodyPr>
          <a:lstStyle/>
          <a:p>
            <a:pPr marL="342900" indent="-3429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Recently the emphasis on talent management has appeared on the HR scene in organizations of all sizes and industries. </a:t>
            </a:r>
          </a:p>
          <a:p>
            <a:pPr marL="342900" indent="-342900">
              <a:buFont typeface="Wingdings" panose="05000000000000000000" pitchFamily="2" charset="2"/>
              <a:buChar char="Ø"/>
            </a:pPr>
            <a:r>
              <a:rPr lang="en-US" sz="2400" b="1" dirty="0">
                <a:solidFill>
                  <a:srgbClr val="C00000"/>
                </a:solidFill>
                <a:latin typeface="Times New Roman" panose="02020603050405020304" pitchFamily="18" charset="0"/>
                <a:cs typeface="Times New Roman" panose="02020603050405020304" pitchFamily="18" charset="0"/>
              </a:rPr>
              <a:t>Some forces behind the emphasis on talent management have included:</a:t>
            </a:r>
          </a:p>
          <a:p>
            <a:pPr marL="800100" lvl="1"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impending retirement of “baby boomers” worldwide</a:t>
            </a:r>
          </a:p>
          <a:p>
            <a:pPr marL="800100" lvl="1"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Shortages of skilled workers of all types and levels</a:t>
            </a:r>
          </a:p>
          <a:p>
            <a:pPr marL="800100" lvl="1"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Increasing global competition for human resource talent</a:t>
            </a:r>
          </a:p>
          <a:p>
            <a:pPr marL="800100" lvl="1"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Growth in technology capable of automating talent management processes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836704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Talent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7">
            <a:extLst>
              <a:ext uri="{FF2B5EF4-FFF2-40B4-BE49-F238E27FC236}">
                <a16:creationId xmlns:a16="http://schemas.microsoft.com/office/drawing/2014/main" id="{56247A47-6A65-478E-9951-76D6B1E1D442}"/>
              </a:ext>
            </a:extLst>
          </p:cNvPr>
          <p:cNvSpPr/>
          <p:nvPr/>
        </p:nvSpPr>
        <p:spPr>
          <a:xfrm>
            <a:off x="1130388" y="2180930"/>
            <a:ext cx="10185312" cy="1957118"/>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indent="-342900">
              <a:buFont typeface="Arial" panose="020B0604020202020204" pitchFamily="34" charset="0"/>
              <a:buChar char="•"/>
            </a:pPr>
            <a:r>
              <a:rPr lang="en-US" sz="2400" b="1" dirty="0">
                <a:solidFill>
                  <a:srgbClr val="C00000"/>
                </a:solidFill>
                <a:latin typeface="Times New Roman" panose="02020603050405020304" pitchFamily="18" charset="0"/>
                <a:cs typeface="Times New Roman" panose="02020603050405020304" pitchFamily="18" charset="0"/>
              </a:rPr>
              <a:t>Talent management concerned with enhancing the attraction, development, and retention of key human resources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Talent management must be linked to strategic organizational plans.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Key areas that are important in talent management as part of strategic HR planning are:</a:t>
            </a:r>
          </a:p>
          <a:p>
            <a:pPr marL="342900" indent="-342900">
              <a:buFont typeface="Arial" panose="020B0604020202020204" pitchFamily="34" charset="0"/>
              <a:buChar char="•"/>
            </a:pPr>
            <a:endParaRPr lang="en-CA" b="1" dirty="0">
              <a:ln w="0"/>
              <a:solidFill>
                <a:srgbClr val="00B0F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F02D0575-CD1C-4F35-8BEE-845B97B7210E}"/>
              </a:ext>
            </a:extLst>
          </p:cNvPr>
          <p:cNvPicPr>
            <a:picLocks noChangeAspect="1"/>
          </p:cNvPicPr>
          <p:nvPr/>
        </p:nvPicPr>
        <p:blipFill>
          <a:blip r:embed="rId2"/>
          <a:stretch>
            <a:fillRect/>
          </a:stretch>
        </p:blipFill>
        <p:spPr>
          <a:xfrm>
            <a:off x="1130387" y="4017227"/>
            <a:ext cx="10185311" cy="2043609"/>
          </a:xfrm>
          <a:prstGeom prst="rect">
            <a:avLst/>
          </a:prstGeom>
        </p:spPr>
      </p:pic>
    </p:spTree>
    <p:extLst>
      <p:ext uri="{BB962C8B-B14F-4D97-AF65-F5344CB8AC3E}">
        <p14:creationId xmlns:p14="http://schemas.microsoft.com/office/powerpoint/2010/main" val="28041141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25390" y="378583"/>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NATURE OF TALENT MANAGEMENT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A1D0D75B-8248-4522-8F72-4A0D816B9E25}"/>
              </a:ext>
            </a:extLst>
          </p:cNvPr>
          <p:cNvPicPr>
            <a:picLocks noChangeAspect="1"/>
          </p:cNvPicPr>
          <p:nvPr/>
        </p:nvPicPr>
        <p:blipFill>
          <a:blip r:embed="rId2">
            <a:clrChange>
              <a:clrFrom>
                <a:srgbClr val="FEFEFE"/>
              </a:clrFrom>
              <a:clrTo>
                <a:srgbClr val="FEFEFE">
                  <a:alpha val="0"/>
                </a:srgbClr>
              </a:clrTo>
            </a:clrChange>
          </a:blip>
          <a:stretch>
            <a:fillRect/>
          </a:stretch>
        </p:blipFill>
        <p:spPr>
          <a:xfrm>
            <a:off x="604435" y="2000308"/>
            <a:ext cx="11276390" cy="4269589"/>
          </a:xfrm>
          <a:prstGeom prst="rect">
            <a:avLst/>
          </a:prstGeom>
        </p:spPr>
      </p:pic>
      <p:sp>
        <p:nvSpPr>
          <p:cNvPr id="13" name="TextBox 12">
            <a:extLst>
              <a:ext uri="{FF2B5EF4-FFF2-40B4-BE49-F238E27FC236}">
                <a16:creationId xmlns:a16="http://schemas.microsoft.com/office/drawing/2014/main" id="{AB45678E-EAEE-46B9-8E18-4009C2A4B0B0}"/>
              </a:ext>
            </a:extLst>
          </p:cNvPr>
          <p:cNvSpPr txBox="1"/>
          <p:nvPr/>
        </p:nvSpPr>
        <p:spPr>
          <a:xfrm>
            <a:off x="604435" y="901803"/>
            <a:ext cx="11096785" cy="1015663"/>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Talent management can be seen as a bridge. As illustrated in Figure 10-1, talent management activities provide the means to ensure that individuals who have been recruited and selected are retained as well-performing human resources. </a:t>
            </a:r>
            <a:endParaRPr lang="en-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64466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Talent Management Information Systems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517389"/>
            <a:ext cx="1054100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A vital part of talent management is the implementation and use of electronic, Web-based, computer software.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Vendors have developed software for various parts of talent management, such as tracking training, providing succession planning replacement charts, or online performance appraisal systems. But these systems must be integrated, rather than run as separate programs.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55300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Scope of Talent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17616"/>
            <a:ext cx="10629254"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solidFill>
                  <a:srgbClr val="C00000"/>
                </a:solidFill>
                <a:latin typeface="Times New Roman" panose="02020603050405020304" pitchFamily="18" charset="0"/>
                <a:cs typeface="Times New Roman" panose="02020603050405020304" pitchFamily="18" charset="0"/>
              </a:rPr>
              <a:t>Targeting Jobs </a:t>
            </a:r>
          </a:p>
          <a:p>
            <a:r>
              <a:rPr lang="en-US" sz="2400" b="1" i="1" dirty="0">
                <a:solidFill>
                  <a:srgbClr val="0070C0"/>
                </a:solidFill>
                <a:latin typeface="Times New Roman" panose="02020603050405020304" pitchFamily="18" charset="0"/>
                <a:cs typeface="Times New Roman" panose="02020603050405020304" pitchFamily="18" charset="0"/>
              </a:rPr>
              <a:t>The first issue is to identify the types of jobs that will be the focus of talent management. </a:t>
            </a:r>
            <a:r>
              <a:rPr lang="en-US" sz="2400" dirty="0">
                <a:latin typeface="Times New Roman" panose="02020603050405020304" pitchFamily="18" charset="0"/>
                <a:cs typeface="Times New Roman" panose="02020603050405020304" pitchFamily="18" charset="0"/>
              </a:rPr>
              <a:t>In some organizations talent management focuses on the CEO and other executive jobs, rather than more broadly. Other organizations target primarily senior management jobs, mid-level managers, and other key jobs.</a:t>
            </a:r>
          </a:p>
          <a:p>
            <a:pPr marL="342900" indent="-342900">
              <a:buFont typeface="Courier New" panose="02070309020205020404" pitchFamily="49" charset="0"/>
              <a:buChar char="o"/>
            </a:pPr>
            <a:r>
              <a:rPr lang="en-US" sz="2400" b="1" dirty="0">
                <a:solidFill>
                  <a:srgbClr val="C00000"/>
                </a:solidFill>
                <a:latin typeface="Times New Roman" panose="02020603050405020304" pitchFamily="18" charset="0"/>
                <a:cs typeface="Times New Roman" panose="02020603050405020304" pitchFamily="18" charset="0"/>
              </a:rPr>
              <a:t>Targeting High-Potential Individuals </a:t>
            </a:r>
          </a:p>
          <a:p>
            <a:r>
              <a:rPr lang="en-US" sz="2400" b="1" i="1" dirty="0">
                <a:solidFill>
                  <a:srgbClr val="0070C0"/>
                </a:solidFill>
                <a:latin typeface="Times New Roman" panose="02020603050405020304" pitchFamily="18" charset="0"/>
                <a:cs typeface="Times New Roman" panose="02020603050405020304" pitchFamily="18" charset="0"/>
              </a:rPr>
              <a:t>Another issue associated with talent management is how it is used with individuals in organizations.</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One problem  identified with fulfilling effective talent management needs is that managers at all levels are not committed to the time and effort required, which can limit successful activities.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44743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p:cNvSpPr txBox="1"/>
          <p:nvPr/>
        </p:nvSpPr>
        <p:spPr>
          <a:xfrm>
            <a:off x="154983" y="5276968"/>
            <a:ext cx="11840705" cy="1015663"/>
          </a:xfrm>
          <a:prstGeom prst="rect">
            <a:avLst/>
          </a:prstGeom>
          <a:noFill/>
        </p:spPr>
        <p:txBody>
          <a:bodyPr wrap="square" rtlCol="0">
            <a:spAutoFit/>
          </a:bodyPr>
          <a:lstStyle/>
          <a:p>
            <a:pPr algn="ctr"/>
            <a:r>
              <a:rPr lang="en-US" sz="2000" b="1" dirty="0">
                <a:solidFill>
                  <a:srgbClr val="C00000"/>
                </a:solidFill>
                <a:latin typeface="Times New Roman" panose="02020603050405020304" pitchFamily="18" charset="0"/>
                <a:cs typeface="Times New Roman" panose="02020603050405020304" pitchFamily="18" charset="0"/>
              </a:rPr>
              <a:t>Regardless of the focus, effective talent management must be linked to HR planning. This means having the right number of human resources, with the right capabilities, at the right times, and in the right places, both short term and longer term, as Figure 10-2 indicates.</a:t>
            </a:r>
            <a:endParaRPr lang="en-US" sz="2000" dirty="0">
              <a:solidFill>
                <a:srgbClr val="C00000"/>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8199C82A-7FFA-47C9-B20E-141D20FAB577}"/>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676759" y="970154"/>
            <a:ext cx="11204065" cy="4465388"/>
          </a:xfrm>
          <a:prstGeom prst="rect">
            <a:avLst/>
          </a:prstGeom>
        </p:spPr>
      </p:pic>
    </p:spTree>
    <p:extLst>
      <p:ext uri="{BB962C8B-B14F-4D97-AF65-F5344CB8AC3E}">
        <p14:creationId xmlns:p14="http://schemas.microsoft.com/office/powerpoint/2010/main" val="39933756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CAREERS AND CAREER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2" y="2101396"/>
            <a:ext cx="10812718"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solidFill>
                  <a:srgbClr val="C00000"/>
                </a:solidFill>
                <a:latin typeface="Times New Roman" panose="02020603050405020304" pitchFamily="18" charset="0"/>
                <a:cs typeface="Times New Roman" panose="02020603050405020304" pitchFamily="18" charset="0"/>
              </a:rPr>
              <a:t>Career Series : </a:t>
            </a:r>
            <a:r>
              <a:rPr lang="en-US" sz="2400" dirty="0">
                <a:latin typeface="Times New Roman" panose="02020603050405020304" pitchFamily="18" charset="0"/>
                <a:cs typeface="Times New Roman" panose="02020603050405020304" pitchFamily="18" charset="0"/>
              </a:rPr>
              <a:t>of work related positions a person occupies throughout life.</a:t>
            </a:r>
          </a:p>
          <a:p>
            <a:pPr marL="342900" indent="-342900">
              <a:buFont typeface="Wingdings" panose="05000000000000000000" pitchFamily="2" charset="2"/>
              <a:buChar char="Ø"/>
            </a:pPr>
            <a:r>
              <a:rPr lang="en-US" sz="2400" b="1" dirty="0">
                <a:solidFill>
                  <a:srgbClr val="C00000"/>
                </a:solidFill>
                <a:latin typeface="Times New Roman" panose="02020603050405020304" pitchFamily="18" charset="0"/>
                <a:cs typeface="Times New Roman" panose="02020603050405020304" pitchFamily="18" charset="0"/>
              </a:rPr>
              <a:t>Changing Nature of Careers: </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old model of a career in which a person worked his or her way up the ladder in one organization is becoming rarer.</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Changing jobs and companies every year or two is becoming more common.</a:t>
            </a:r>
          </a:p>
          <a:p>
            <a:pPr marL="342900" lvl="1" indent="-342900">
              <a:buFont typeface="Courier New" panose="02070309020205020404" pitchFamily="49" charset="0"/>
              <a:buChar char="o"/>
            </a:pPr>
            <a:r>
              <a:rPr lang="en-US" sz="2400" b="1" dirty="0">
                <a:solidFill>
                  <a:srgbClr val="00B0F0"/>
                </a:solidFill>
                <a:latin typeface="Times New Roman" panose="02020603050405020304" pitchFamily="18" charset="0"/>
                <a:cs typeface="Times New Roman" panose="02020603050405020304" pitchFamily="18" charset="0"/>
              </a:rPr>
              <a:t>Careers and Work– Life Balance: </a:t>
            </a:r>
            <a:r>
              <a:rPr lang="en-US" sz="2400" dirty="0">
                <a:latin typeface="Times New Roman" panose="02020603050405020304" pitchFamily="18" charset="0"/>
                <a:cs typeface="Times New Roman" panose="02020603050405020304" pitchFamily="18" charset="0"/>
              </a:rPr>
              <a:t>more freelancing, more working at home, more frequent job changes, more job opportunities but less security.</a:t>
            </a:r>
          </a:p>
          <a:p>
            <a:pPr marL="342900" lvl="1" indent="-342900">
              <a:buFont typeface="Courier New" panose="02070309020205020404" pitchFamily="49" charset="0"/>
              <a:buChar char="o"/>
            </a:pPr>
            <a:r>
              <a:rPr lang="en-US" sz="2400" b="1" dirty="0">
                <a:solidFill>
                  <a:srgbClr val="00B0F0"/>
                </a:solidFill>
                <a:latin typeface="Times New Roman" panose="02020603050405020304" pitchFamily="18" charset="0"/>
                <a:cs typeface="Times New Roman" panose="02020603050405020304" pitchFamily="18" charset="0"/>
              </a:rPr>
              <a:t>Global Evolution of Careers :</a:t>
            </a:r>
            <a:r>
              <a:rPr lang="en-US" sz="2400" dirty="0">
                <a:latin typeface="Times New Roman" panose="02020603050405020304" pitchFamily="18" charset="0"/>
                <a:cs typeface="Times New Roman" panose="02020603050405020304" pitchFamily="18" charset="0"/>
              </a:rPr>
              <a:t>Insecurity caused by layoffs and downsizings marks a trend that contrasts with the trend toward personal control over career goals.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908219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56595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Organization-Centered Career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013523"/>
            <a:ext cx="5659534" cy="4401205"/>
          </a:xfrm>
          <a:prstGeom prst="rect">
            <a:avLst/>
          </a:prstGeom>
          <a:noFill/>
        </p:spPr>
        <p:txBody>
          <a:bodyPr wrap="square" rtlCol="0">
            <a:spAutoFit/>
          </a:bodyPr>
          <a:lstStyle/>
          <a:p>
            <a:pPr marL="457200" indent="-457200">
              <a:buFont typeface="Arial" panose="020B0604020202020204" pitchFamily="34" charset="0"/>
              <a:buChar char="•"/>
            </a:pPr>
            <a:r>
              <a:rPr lang="en-US" sz="2800" b="1" dirty="0">
                <a:solidFill>
                  <a:srgbClr val="FFC000"/>
                </a:solidFill>
                <a:latin typeface="Times New Roman" panose="02020603050405020304" pitchFamily="18" charset="0"/>
                <a:cs typeface="Times New Roman" panose="02020603050405020304" pitchFamily="18" charset="0"/>
              </a:rPr>
              <a:t>Organization-centered career planning </a:t>
            </a:r>
            <a:r>
              <a:rPr lang="en-US" sz="2800" dirty="0">
                <a:latin typeface="Times New Roman" panose="02020603050405020304" pitchFamily="18" charset="0"/>
                <a:cs typeface="Times New Roman" panose="02020603050405020304" pitchFamily="18" charset="0"/>
              </a:rPr>
              <a:t>Career planning that focuses on identifying career paths that provide for the logical progression of people between jobs in an organization.</a:t>
            </a:r>
          </a:p>
          <a:p>
            <a:pPr marL="457200" indent="-457200">
              <a:buFont typeface="Arial" panose="020B0604020202020204" pitchFamily="34" charset="0"/>
              <a:buChar char="•"/>
            </a:pPr>
            <a:r>
              <a:rPr lang="en-US" sz="2800" b="1" dirty="0">
                <a:solidFill>
                  <a:srgbClr val="FFC000"/>
                </a:solidFill>
                <a:latin typeface="Times New Roman" panose="02020603050405020304" pitchFamily="18" charset="0"/>
                <a:cs typeface="Times New Roman" panose="02020603050405020304" pitchFamily="18" charset="0"/>
              </a:rPr>
              <a:t>Career paths: </a:t>
            </a:r>
            <a:r>
              <a:rPr lang="en-US" sz="2800" dirty="0">
                <a:latin typeface="Times New Roman" panose="02020603050405020304" pitchFamily="18" charset="0"/>
                <a:cs typeface="Times New Roman" panose="02020603050405020304" pitchFamily="18" charset="0"/>
              </a:rPr>
              <a:t>Represent employees’ movements through opportunities over time.</a:t>
            </a:r>
          </a:p>
          <a:p>
            <a:pPr marL="457200" indent="-457200">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Picture 6" descr="Why Career Planning Is Important - CareerGuide">
            <a:extLst>
              <a:ext uri="{FF2B5EF4-FFF2-40B4-BE49-F238E27FC236}">
                <a16:creationId xmlns:a16="http://schemas.microsoft.com/office/drawing/2014/main" id="{424761A5-BC3E-48EF-BE09-B065B4545EB4}"/>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337844" y="1857804"/>
            <a:ext cx="5347878" cy="40109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Individual-Centered Career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32475" y="2013523"/>
            <a:ext cx="6044339" cy="1938992"/>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C00000"/>
                </a:solidFill>
                <a:latin typeface="Times New Roman" panose="02020603050405020304" pitchFamily="18" charset="0"/>
                <a:cs typeface="Times New Roman" panose="02020603050405020304" pitchFamily="18" charset="0"/>
              </a:rPr>
              <a:t>Individual-centered career planning</a:t>
            </a:r>
            <a:r>
              <a:rPr lang="en-US" sz="2400" dirty="0">
                <a:latin typeface="Times New Roman" panose="02020603050405020304" pitchFamily="18" charset="0"/>
                <a:cs typeface="Times New Roman" panose="02020603050405020304" pitchFamily="18" charset="0"/>
              </a:rPr>
              <a:t> Career planning that focuses on an individual’s responsibility for a career rather than on organizational needs. </a:t>
            </a:r>
          </a:p>
          <a:p>
            <a:pPr marL="457200" indent="-457200">
              <a:buFont typeface="Arial" panose="020B0604020202020204" pitchFamily="34" charset="0"/>
              <a:buChar char="•"/>
            </a:pPr>
            <a:r>
              <a:rPr lang="en-US" sz="2400" b="1" dirty="0">
                <a:solidFill>
                  <a:srgbClr val="C00000"/>
                </a:solidFill>
                <a:latin typeface="Times New Roman" panose="02020603050405020304" pitchFamily="18" charset="0"/>
                <a:cs typeface="Times New Roman" panose="02020603050405020304" pitchFamily="18" charset="0"/>
              </a:rPr>
              <a:t>Individual Career Planning Components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28" name="Picture 4" descr="Getting Started With Building a Career">
            <a:extLst>
              <a:ext uri="{FF2B5EF4-FFF2-40B4-BE49-F238E27FC236}">
                <a16:creationId xmlns:a16="http://schemas.microsoft.com/office/drawing/2014/main" id="{22567759-E1BC-47B8-8929-6507BB9AE174}"/>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741788" y="1729436"/>
            <a:ext cx="4967494" cy="39968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Diagram 1">
            <a:extLst>
              <a:ext uri="{FF2B5EF4-FFF2-40B4-BE49-F238E27FC236}">
                <a16:creationId xmlns:a16="http://schemas.microsoft.com/office/drawing/2014/main" id="{C2CF4A1C-C747-49A3-87F5-07C24C44BBC4}"/>
              </a:ext>
            </a:extLst>
          </p:cNvPr>
          <p:cNvGraphicFramePr/>
          <p:nvPr>
            <p:extLst>
              <p:ext uri="{D42A27DB-BD31-4B8C-83A1-F6EECF244321}">
                <p14:modId xmlns:p14="http://schemas.microsoft.com/office/powerpoint/2010/main" val="3390720257"/>
              </p:ext>
            </p:extLst>
          </p:nvPr>
        </p:nvGraphicFramePr>
        <p:xfrm>
          <a:off x="1128506" y="4045058"/>
          <a:ext cx="4967494" cy="288174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09217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53DE3C06-5E14-4FF8-B22B-95EC559197F8}"/>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0" y="948456"/>
            <a:ext cx="12061816" cy="5142377"/>
          </a:xfrm>
          <a:prstGeom prst="rect">
            <a:avLst/>
          </a:prstGeom>
        </p:spPr>
      </p:pic>
    </p:spTree>
    <p:extLst>
      <p:ext uri="{BB962C8B-B14F-4D97-AF65-F5344CB8AC3E}">
        <p14:creationId xmlns:p14="http://schemas.microsoft.com/office/powerpoint/2010/main" val="5808700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50" y="1019069"/>
            <a:ext cx="734377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Individual-Centered Career Planning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244602"/>
            <a:ext cx="10632412" cy="3416320"/>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Individual Career Choices</a:t>
            </a:r>
          </a:p>
          <a:p>
            <a:pPr marL="457200" indent="-457200">
              <a:buFont typeface="Arial" panose="020B0604020202020204" pitchFamily="34" charset="0"/>
              <a:buChar char="•"/>
            </a:pPr>
            <a:r>
              <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Four general individual characteristics affect how people make career choices:</a:t>
            </a:r>
          </a:p>
          <a:p>
            <a:pPr marL="514350" indent="-514350">
              <a:buFont typeface="+mj-lt"/>
              <a:buAutoNum type="arabicPeriod"/>
            </a:pPr>
            <a:r>
              <a:rPr lang="en-US" sz="2400" b="1" dirty="0">
                <a:solidFill>
                  <a:srgbClr val="00B0F0"/>
                </a:solidFill>
                <a:latin typeface="Times New Roman" panose="02020603050405020304" pitchFamily="18" charset="0"/>
                <a:cs typeface="Times New Roman" panose="02020603050405020304" pitchFamily="18" charset="0"/>
              </a:rPr>
              <a:t>Interests: </a:t>
            </a:r>
            <a:r>
              <a:rPr lang="en-US" sz="2400" dirty="0">
                <a:latin typeface="Times New Roman" panose="02020603050405020304" pitchFamily="18" charset="0"/>
                <a:cs typeface="Times New Roman" panose="02020603050405020304" pitchFamily="18" charset="0"/>
              </a:rPr>
              <a:t>People tend to pursue careers that they believe match their interests.</a:t>
            </a:r>
          </a:p>
          <a:p>
            <a:pPr marL="514350" indent="-514350">
              <a:buFont typeface="+mj-lt"/>
              <a:buAutoNum type="arabicPeriod"/>
            </a:pPr>
            <a:r>
              <a:rPr lang="en-US" sz="2400" b="1" dirty="0">
                <a:solidFill>
                  <a:srgbClr val="00B0F0"/>
                </a:solidFill>
                <a:latin typeface="Times New Roman" panose="02020603050405020304" pitchFamily="18" charset="0"/>
                <a:cs typeface="Times New Roman" panose="02020603050405020304" pitchFamily="18" charset="0"/>
              </a:rPr>
              <a:t>Self-image:</a:t>
            </a:r>
            <a:r>
              <a:rPr lang="en-US" sz="2400" dirty="0">
                <a:latin typeface="Times New Roman" panose="02020603050405020304" pitchFamily="18" charset="0"/>
                <a:cs typeface="Times New Roman" panose="02020603050405020304" pitchFamily="18" charset="0"/>
              </a:rPr>
              <a:t> A career is an extension of a person’s self-image.</a:t>
            </a:r>
          </a:p>
          <a:p>
            <a:pPr marL="514350" indent="-514350">
              <a:buFont typeface="+mj-lt"/>
              <a:buAutoNum type="arabicPeriod"/>
            </a:pPr>
            <a:r>
              <a:rPr lang="en-US" sz="2400" b="1" dirty="0">
                <a:solidFill>
                  <a:srgbClr val="00B0F0"/>
                </a:solidFill>
                <a:latin typeface="Times New Roman" panose="02020603050405020304" pitchFamily="18" charset="0"/>
                <a:cs typeface="Times New Roman" panose="02020603050405020304" pitchFamily="18" charset="0"/>
              </a:rPr>
              <a:t>Personality: </a:t>
            </a:r>
            <a:r>
              <a:rPr lang="en-US" sz="2400" dirty="0">
                <a:latin typeface="Times New Roman" panose="02020603050405020304" pitchFamily="18" charset="0"/>
                <a:cs typeface="Times New Roman" panose="02020603050405020304" pitchFamily="18" charset="0"/>
              </a:rPr>
              <a:t>An employee’s personality includes her or his personal orientation (for example, inclination to be realistic, enterprising, or artistic)</a:t>
            </a:r>
          </a:p>
          <a:p>
            <a:pPr marL="514350" indent="-514350">
              <a:buFont typeface="+mj-lt"/>
              <a:buAutoNum type="arabicPeriod"/>
            </a:pPr>
            <a:r>
              <a:rPr lang="en-US" sz="2400" b="1" dirty="0">
                <a:solidFill>
                  <a:srgbClr val="00B0F0"/>
                </a:solidFill>
                <a:latin typeface="Times New Roman" panose="02020603050405020304" pitchFamily="18" charset="0"/>
                <a:cs typeface="Times New Roman" panose="02020603050405020304" pitchFamily="18" charset="0"/>
              </a:rPr>
              <a:t>Social backgrounds: </a:t>
            </a:r>
            <a:r>
              <a:rPr lang="en-US" sz="2400" dirty="0">
                <a:latin typeface="Times New Roman" panose="02020603050405020304" pitchFamily="18" charset="0"/>
                <a:cs typeface="Times New Roman" panose="02020603050405020304" pitchFamily="18" charset="0"/>
              </a:rPr>
              <a:t>Socioeconomic status and the educational levels and  occupations of a person’s parents are included in that person’s social background.</a:t>
            </a:r>
          </a:p>
          <a:p>
            <a:pPr marL="514350" indent="-514350">
              <a:buFont typeface="+mj-lt"/>
              <a:buAutoNum type="arabicPeriod"/>
            </a:pP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584890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43DA32-D8D4-467D-9464-2C7B5A853E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2D53C80A-9DD2-4A59-A514-9F6E3188A343}"/>
              </a:ext>
            </a:extLst>
          </p:cNvPr>
          <p:cNvSpPr txBox="1"/>
          <p:nvPr/>
        </p:nvSpPr>
        <p:spPr>
          <a:xfrm>
            <a:off x="3049292" y="536005"/>
            <a:ext cx="6098582" cy="523220"/>
          </a:xfrm>
          <a:prstGeom prst="rect">
            <a:avLst/>
          </a:prstGeom>
          <a:noFill/>
        </p:spPr>
        <p:txBody>
          <a:bodyPr wrap="square">
            <a:spAutoFit/>
          </a:bodyPr>
          <a:lstStyle/>
          <a:p>
            <a:r>
              <a:rPr lang="en-CA" sz="2800" b="1" dirty="0">
                <a:latin typeface="Times New Roman" panose="02020603050405020304" pitchFamily="18" charset="0"/>
                <a:cs typeface="Times New Roman" panose="02020603050405020304" pitchFamily="18" charset="0"/>
              </a:rPr>
              <a:t>Career Progression Considerations </a:t>
            </a:r>
          </a:p>
        </p:txBody>
      </p:sp>
      <p:pic>
        <p:nvPicPr>
          <p:cNvPr id="9" name="Picture 8">
            <a:extLst>
              <a:ext uri="{FF2B5EF4-FFF2-40B4-BE49-F238E27FC236}">
                <a16:creationId xmlns:a16="http://schemas.microsoft.com/office/drawing/2014/main" id="{CC650205-FCCF-4F4D-9A68-08CFBF130504}"/>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508808" y="1242708"/>
            <a:ext cx="11716343" cy="4584656"/>
          </a:xfrm>
          <a:prstGeom prst="rect">
            <a:avLst/>
          </a:prstGeom>
        </p:spPr>
      </p:pic>
    </p:spTree>
    <p:extLst>
      <p:ext uri="{BB962C8B-B14F-4D97-AF65-F5344CB8AC3E}">
        <p14:creationId xmlns:p14="http://schemas.microsoft.com/office/powerpoint/2010/main" val="11927081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4258C28-C117-4F5F-889E-AC3C00951293}"/>
              </a:ext>
            </a:extLst>
          </p:cNvPr>
          <p:cNvSpPr/>
          <p:nvPr/>
        </p:nvSpPr>
        <p:spPr>
          <a:xfrm>
            <a:off x="6652791" y="1354903"/>
            <a:ext cx="5094924" cy="4637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 name="Rectangle 1"/>
          <p:cNvSpPr/>
          <p:nvPr/>
        </p:nvSpPr>
        <p:spPr>
          <a:xfrm>
            <a:off x="888955" y="1397680"/>
            <a:ext cx="5094924" cy="4637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937651" y="1549486"/>
            <a:ext cx="4655040" cy="4042453"/>
          </a:xfrm>
          <a:prstGeom prst="rect">
            <a:avLst/>
          </a:prstGeom>
        </p:spPr>
        <p:txBody>
          <a:bodyPr wrap="square">
            <a:spAutoFit/>
          </a:bodyPr>
          <a:lstStyle/>
          <a:p>
            <a:pPr marL="342900" indent="-342900" algn="just">
              <a:lnSpc>
                <a:spcPct val="120000"/>
              </a:lnSpc>
              <a:buFont typeface="Arial" panose="020B0604020202020204" pitchFamily="34" charset="0"/>
              <a:buChar char="•"/>
            </a:pPr>
            <a:r>
              <a:rPr lang="en-US" sz="2400" b="1" dirty="0">
                <a:solidFill>
                  <a:srgbClr val="C00000"/>
                </a:solidFill>
                <a:latin typeface="Times New Roman" panose="02020603050405020304" pitchFamily="18" charset="0"/>
                <a:cs typeface="Times New Roman" panose="02020603050405020304" pitchFamily="18" charset="0"/>
              </a:rPr>
              <a:t>Late-Career/Retirement Issues </a:t>
            </a:r>
            <a:r>
              <a:rPr lang="en-US" sz="2400" dirty="0">
                <a:latin typeface="Times New Roman" panose="02020603050405020304" pitchFamily="18" charset="0"/>
                <a:cs typeface="Times New Roman" panose="02020603050405020304" pitchFamily="18" charset="0"/>
              </a:rPr>
              <a:t>Whether retirement comes at age 50 or age 70, it can require a major adjustment for many people. To help address concerns over these issues, as well as anxieties about finances, some employers offer pre-retirement planning seminars for employees</a:t>
            </a:r>
          </a:p>
        </p:txBody>
      </p:sp>
      <p:sp>
        <p:nvSpPr>
          <p:cNvPr id="17" name="TextBox 16"/>
          <p:cNvSpPr txBox="1"/>
          <p:nvPr/>
        </p:nvSpPr>
        <p:spPr>
          <a:xfrm>
            <a:off x="2076774" y="478632"/>
            <a:ext cx="6772758"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Career Progression Considerations(Cont.)</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41384" y="3499566"/>
            <a:ext cx="1142048"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2FC13F7-D4A0-4AF1-B984-629C412CF0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13">
            <a:extLst>
              <a:ext uri="{FF2B5EF4-FFF2-40B4-BE49-F238E27FC236}">
                <a16:creationId xmlns:a16="http://schemas.microsoft.com/office/drawing/2014/main" id="{E7DAA221-6855-40AA-BF80-ED3325DDE79B}"/>
              </a:ext>
            </a:extLst>
          </p:cNvPr>
          <p:cNvSpPr/>
          <p:nvPr/>
        </p:nvSpPr>
        <p:spPr>
          <a:xfrm>
            <a:off x="6672340" y="1533643"/>
            <a:ext cx="4827402" cy="4485652"/>
          </a:xfrm>
          <a:prstGeom prst="rect">
            <a:avLst/>
          </a:prstGeom>
        </p:spPr>
        <p:txBody>
          <a:bodyPr wrap="square">
            <a:spAutoFit/>
          </a:bodyPr>
          <a:lstStyle/>
          <a:p>
            <a:pPr marL="342900" indent="-342900" algn="just">
              <a:lnSpc>
                <a:spcPct val="120000"/>
              </a:lnSpc>
              <a:buFont typeface="Arial" panose="020B0604020202020204" pitchFamily="34" charset="0"/>
              <a:buChar char="•"/>
            </a:pPr>
            <a:r>
              <a:rPr lang="en-US" sz="2400" b="1" dirty="0">
                <a:solidFill>
                  <a:srgbClr val="C00000"/>
                </a:solidFill>
                <a:latin typeface="Times New Roman" panose="02020603050405020304" pitchFamily="18" charset="0"/>
                <a:cs typeface="Times New Roman" panose="02020603050405020304" pitchFamily="18" charset="0"/>
              </a:rPr>
              <a:t>Career Plateaus </a:t>
            </a:r>
            <a:r>
              <a:rPr lang="en-US" sz="2400" dirty="0">
                <a:latin typeface="Times New Roman" panose="02020603050405020304" pitchFamily="18" charset="0"/>
                <a:cs typeface="Times New Roman" panose="02020603050405020304" pitchFamily="18" charset="0"/>
              </a:rPr>
              <a:t>Those who do not change jobs may face another problem: </a:t>
            </a:r>
            <a:r>
              <a:rPr lang="en-US" sz="2400" i="1" dirty="0">
                <a:latin typeface="Times New Roman" panose="02020603050405020304" pitchFamily="18" charset="0"/>
                <a:cs typeface="Times New Roman" panose="02020603050405020304" pitchFamily="18" charset="0"/>
              </a:rPr>
              <a:t>career plateaus</a:t>
            </a:r>
            <a:r>
              <a:rPr lang="en-US" sz="2400" dirty="0">
                <a:latin typeface="Times New Roman" panose="02020603050405020304" pitchFamily="18" charset="0"/>
                <a:cs typeface="Times New Roman" panose="02020603050405020304" pitchFamily="18" charset="0"/>
              </a:rPr>
              <a:t>. As the opportunities to move up decrease, some employers try to convince employees they can find job satisfaction in lateral movement. One strategy for individuals to get off career plateaus is to take seminars  and university courses.  </a:t>
            </a:r>
          </a:p>
        </p:txBody>
      </p:sp>
    </p:spTree>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467A172-38D9-4A5C-BB68-229BD23E5C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583F58EB-D5E9-4647-9E75-C8A973149C7D}"/>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78969" y="929898"/>
            <a:ext cx="11601856" cy="5005953"/>
          </a:xfrm>
          <a:prstGeom prst="rect">
            <a:avLst/>
          </a:prstGeom>
        </p:spPr>
      </p:pic>
    </p:spTree>
    <p:extLst>
      <p:ext uri="{BB962C8B-B14F-4D97-AF65-F5344CB8AC3E}">
        <p14:creationId xmlns:p14="http://schemas.microsoft.com/office/powerpoint/2010/main" val="14998141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62949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Career Transitions and HR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244601"/>
            <a:ext cx="6093486" cy="3046988"/>
          </a:xfrm>
          <a:prstGeom prst="rect">
            <a:avLst/>
          </a:prstGeom>
          <a:noFill/>
        </p:spPr>
        <p:txBody>
          <a:bodyPr wrap="square" rtlCol="0">
            <a:spAutoFit/>
          </a:bodyPr>
          <a:lstStyle/>
          <a:p>
            <a:pPr marL="457200" indent="-4572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Three career transitions are of special interests to HR:</a:t>
            </a:r>
            <a:r>
              <a:rPr lang="en-US" sz="2400" dirty="0">
                <a:latin typeface="Times New Roman" panose="02020603050405020304" pitchFamily="18" charset="0"/>
                <a:cs typeface="Times New Roman" panose="02020603050405020304" pitchFamily="18" charset="0"/>
              </a:rPr>
              <a:t> </a:t>
            </a:r>
            <a:r>
              <a:rPr lang="en-US" sz="2400" b="1"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entry and</a:t>
            </a:r>
            <a:r>
              <a:rPr lang="en-US" sz="2400" b="1" dirty="0">
                <a:latin typeface="Times New Roman" panose="02020603050405020304" pitchFamily="18" charset="0"/>
                <a:cs typeface="Times New Roman" panose="02020603050405020304" pitchFamily="18" charset="0"/>
              </a:rPr>
              <a:t> </a:t>
            </a:r>
            <a:r>
              <a:rPr lang="en-US" sz="2400" b="1"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socialization</a:t>
            </a:r>
            <a:r>
              <a:rPr lang="en-US" sz="2400" b="1" dirty="0">
                <a:latin typeface="Times New Roman" panose="02020603050405020304" pitchFamily="18" charset="0"/>
                <a:cs typeface="Times New Roman" panose="02020603050405020304" pitchFamily="18" charset="0"/>
              </a:rPr>
              <a:t>, </a:t>
            </a:r>
            <a:r>
              <a:rPr lang="en-US" sz="2400" b="1" i="1" dirty="0">
                <a:solidFill>
                  <a:srgbClr val="FFC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transfers and promotions, </a:t>
            </a:r>
            <a:r>
              <a:rPr lang="en-US" sz="2400" b="1" i="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and job loss.</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Starting as a new employee can be overwhelming. </a:t>
            </a:r>
            <a:r>
              <a:rPr lang="en-US" sz="2400" dirty="0">
                <a:solidFill>
                  <a:srgbClr val="FF0000"/>
                </a:solidFill>
                <a:latin typeface="Times New Roman" panose="02020603050405020304" pitchFamily="18" charset="0"/>
                <a:cs typeface="Times New Roman" panose="02020603050405020304" pitchFamily="18" charset="0"/>
              </a:rPr>
              <a:t>“Entry shock” </a:t>
            </a:r>
            <a:r>
              <a:rPr lang="en-US" sz="2400" dirty="0">
                <a:latin typeface="Times New Roman" panose="02020603050405020304" pitchFamily="18" charset="0"/>
                <a:cs typeface="Times New Roman" panose="02020603050405020304" pitchFamily="18" charset="0"/>
              </a:rPr>
              <a:t>is especially difficult for younger new hires who find the work world very different from school.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26" name="Picture 2" descr="Oh No GIFs | Tenor">
            <a:extLst>
              <a:ext uri="{FF2B5EF4-FFF2-40B4-BE49-F238E27FC236}">
                <a16:creationId xmlns:a16="http://schemas.microsoft.com/office/drawing/2014/main" id="{A4FCF505-9BE7-449B-AD73-ED1117B22C2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509143" y="1755285"/>
            <a:ext cx="3913108" cy="3913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10876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Career Transitions and HR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44602"/>
            <a:ext cx="10604500"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Entry shock includes the following concerns: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BDDE26A7-DF8F-4FBB-9980-796D85416F05}"/>
              </a:ext>
            </a:extLst>
          </p:cNvPr>
          <p:cNvPicPr>
            <a:picLocks noChangeAspect="1"/>
          </p:cNvPicPr>
          <p:nvPr/>
        </p:nvPicPr>
        <p:blipFill>
          <a:blip r:embed="rId3"/>
          <a:stretch>
            <a:fillRect/>
          </a:stretch>
        </p:blipFill>
        <p:spPr>
          <a:xfrm>
            <a:off x="779794" y="2890762"/>
            <a:ext cx="10487692" cy="2939544"/>
          </a:xfrm>
          <a:prstGeom prst="rect">
            <a:avLst/>
          </a:prstGeom>
        </p:spPr>
      </p:pic>
    </p:spTree>
    <p:extLst>
      <p:ext uri="{BB962C8B-B14F-4D97-AF65-F5344CB8AC3E}">
        <p14:creationId xmlns:p14="http://schemas.microsoft.com/office/powerpoint/2010/main" val="18722387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SPECIAL INDIVIDUAL CAREER ISSUES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2" name="Diagram 1">
            <a:extLst>
              <a:ext uri="{FF2B5EF4-FFF2-40B4-BE49-F238E27FC236}">
                <a16:creationId xmlns:a16="http://schemas.microsoft.com/office/drawing/2014/main" id="{8A160589-3AB5-428E-95E4-05F9F0A7D472}"/>
              </a:ext>
            </a:extLst>
          </p:cNvPr>
          <p:cNvGraphicFramePr/>
          <p:nvPr>
            <p:extLst>
              <p:ext uri="{D42A27DB-BD31-4B8C-83A1-F6EECF244321}">
                <p14:modId xmlns:p14="http://schemas.microsoft.com/office/powerpoint/2010/main" val="1759858807"/>
              </p:ext>
            </p:extLst>
          </p:nvPr>
        </p:nvGraphicFramePr>
        <p:xfrm>
          <a:off x="477737" y="1623919"/>
          <a:ext cx="10771955" cy="50916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910423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4396" y="1798105"/>
            <a:ext cx="8956791" cy="4040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Technical and Professional Workers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25809" y="2199772"/>
            <a:ext cx="8769291"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Technical and professional workers, such as </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engineers</a:t>
            </a:r>
            <a:r>
              <a:rPr lang="en-US" sz="2400" dirty="0">
                <a:latin typeface="Times New Roman" panose="02020603050405020304" pitchFamily="18" charset="0"/>
                <a:cs typeface="Times New Roman" panose="02020603050405020304" pitchFamily="18" charset="0"/>
              </a:rPr>
              <a:t>, </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scientists</a:t>
            </a:r>
            <a:r>
              <a:rPr lang="en-US" sz="2400" dirty="0">
                <a:latin typeface="Times New Roman" panose="02020603050405020304" pitchFamily="18" charset="0"/>
                <a:cs typeface="Times New Roman" panose="02020603050405020304" pitchFamily="18" charset="0"/>
              </a:rPr>
              <a:t>, </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physical therapists, and IT systems experts, </a:t>
            </a:r>
            <a:r>
              <a:rPr lang="en-US" sz="2400" dirty="0">
                <a:latin typeface="Times New Roman" panose="02020603050405020304" pitchFamily="18" charset="0"/>
                <a:cs typeface="Times New Roman" panose="02020603050405020304" pitchFamily="18" charset="0"/>
              </a:rPr>
              <a:t>present a special challenge for organizations.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Many of these individuals want to stay in their technical areas rather than enter management; yet advancement in many organizations requires a move into management.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An attempt to solve this problem</a:t>
            </a:r>
            <a:r>
              <a:rPr lang="en-US" sz="2400" b="1" dirty="0">
                <a:solidFill>
                  <a:srgbClr val="FF0000"/>
                </a:solidFill>
                <a:latin typeface="Times New Roman" panose="02020603050405020304" pitchFamily="18" charset="0"/>
                <a:cs typeface="Times New Roman" panose="02020603050405020304" pitchFamily="18" charset="0"/>
              </a:rPr>
              <a:t>, a dual-career ladder</a:t>
            </a:r>
            <a:r>
              <a:rPr lang="en-US" sz="2400" dirty="0">
                <a:latin typeface="Times New Roman" panose="02020603050405020304" pitchFamily="18" charset="0"/>
                <a:cs typeface="Times New Roman" panose="02020603050405020304" pitchFamily="18" charset="0"/>
              </a:rPr>
              <a:t>, is a system that allows a person to advance up either a management or a technical/professional ladder.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26" name="Picture 2" descr="Career Ladder GIFs - Find &amp; Share on GIPHY">
            <a:extLst>
              <a:ext uri="{FF2B5EF4-FFF2-40B4-BE49-F238E27FC236}">
                <a16:creationId xmlns:a16="http://schemas.microsoft.com/office/drawing/2014/main" id="{2F751C88-17E0-433E-B085-A875DA3D493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629329" y="2271910"/>
            <a:ext cx="2314180" cy="2314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99564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50" y="1019069"/>
            <a:ext cx="35828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Women and Careers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2" name="Diagram 1">
            <a:extLst>
              <a:ext uri="{FF2B5EF4-FFF2-40B4-BE49-F238E27FC236}">
                <a16:creationId xmlns:a16="http://schemas.microsoft.com/office/drawing/2014/main" id="{88D8B069-5641-4BFF-8221-3508C3E7886E}"/>
              </a:ext>
            </a:extLst>
          </p:cNvPr>
          <p:cNvGraphicFramePr/>
          <p:nvPr>
            <p:extLst>
              <p:ext uri="{D42A27DB-BD31-4B8C-83A1-F6EECF244321}">
                <p14:modId xmlns:p14="http://schemas.microsoft.com/office/powerpoint/2010/main" val="697345616"/>
              </p:ext>
            </p:extLst>
          </p:nvPr>
        </p:nvGraphicFramePr>
        <p:xfrm>
          <a:off x="942308" y="2541722"/>
          <a:ext cx="7008323" cy="27544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2" descr="Where Women Fall Behind at Work: The First Step Into Management - WSJ">
            <a:extLst>
              <a:ext uri="{FF2B5EF4-FFF2-40B4-BE49-F238E27FC236}">
                <a16:creationId xmlns:a16="http://schemas.microsoft.com/office/drawing/2014/main" id="{A84FB007-4766-425B-8CB6-3517C0D9D222}"/>
              </a:ext>
            </a:extLst>
          </p:cNvPr>
          <p:cNvPicPr>
            <a:picLocks noChangeAspect="1" noChangeArrowheads="1" noCrop="1"/>
          </p:cNvPicPr>
          <p:nvPr/>
        </p:nvPicPr>
        <p:blipFill>
          <a:blip r:embed="rId8" cstate="print">
            <a:clrChange>
              <a:clrFrom>
                <a:srgbClr val="DBD8C1"/>
              </a:clrFrom>
              <a:clrTo>
                <a:srgbClr val="DBD8C1">
                  <a:alpha val="0"/>
                </a:srgbClr>
              </a:clrTo>
            </a:clrChange>
            <a:extLst>
              <a:ext uri="{28A0092B-C50C-407E-A947-70E740481C1C}">
                <a14:useLocalDpi xmlns:a14="http://schemas.microsoft.com/office/drawing/2010/main" val="0"/>
              </a:ext>
            </a:extLst>
          </a:blip>
          <a:srcRect/>
          <a:stretch>
            <a:fillRect/>
          </a:stretch>
        </p:blipFill>
        <p:spPr bwMode="auto">
          <a:xfrm>
            <a:off x="8030017" y="1231789"/>
            <a:ext cx="3582850" cy="261713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he Glass Ceiling: Definition, History, Effects, and Examples">
            <a:extLst>
              <a:ext uri="{FF2B5EF4-FFF2-40B4-BE49-F238E27FC236}">
                <a16:creationId xmlns:a16="http://schemas.microsoft.com/office/drawing/2014/main" id="{7851A117-9E9A-4B59-A8C6-18DF740B66CE}"/>
              </a:ext>
            </a:extLst>
          </p:cNvPr>
          <p:cNvPicPr>
            <a:picLocks noChangeAspect="1" noChangeArrowheads="1"/>
          </p:cNvPicPr>
          <p:nvPr/>
        </p:nvPicPr>
        <p:blipFill>
          <a:blip r:embed="rId9" cstate="print">
            <a:clrChange>
              <a:clrFrom>
                <a:srgbClr val="8AB9FF"/>
              </a:clrFrom>
              <a:clrTo>
                <a:srgbClr val="8AB9FF">
                  <a:alpha val="0"/>
                </a:srgbClr>
              </a:clrTo>
            </a:clrChange>
            <a:extLst>
              <a:ext uri="{28A0092B-C50C-407E-A947-70E740481C1C}">
                <a14:useLocalDpi xmlns:a14="http://schemas.microsoft.com/office/drawing/2010/main" val="0"/>
              </a:ext>
            </a:extLst>
          </a:blip>
          <a:srcRect/>
          <a:stretch>
            <a:fillRect/>
          </a:stretch>
        </p:blipFill>
        <p:spPr bwMode="auto">
          <a:xfrm>
            <a:off x="8030017" y="3748775"/>
            <a:ext cx="3875422" cy="2617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8804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76898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Dual-Career Couples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18331" y="2265075"/>
            <a:ext cx="7488761" cy="3416320"/>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Family-Career Issues </a:t>
            </a:r>
            <a:r>
              <a:rPr lang="en-US" sz="2400" dirty="0">
                <a:latin typeface="Times New Roman" panose="02020603050405020304" pitchFamily="18" charset="0"/>
                <a:cs typeface="Times New Roman" panose="02020603050405020304" pitchFamily="18" charset="0"/>
              </a:rPr>
              <a:t>For dual-career couples with children, family issues may conflict with career progression. Thus, one partner’s flexibility may depend on what is “best” for the family.</a:t>
            </a:r>
          </a:p>
          <a:p>
            <a:r>
              <a:rPr lang="en-US" sz="2400" b="1" dirty="0">
                <a:solidFill>
                  <a:srgbClr val="FF0000"/>
                </a:solidFill>
                <a:latin typeface="Times New Roman" panose="02020603050405020304" pitchFamily="18" charset="0"/>
                <a:cs typeface="Times New Roman" panose="02020603050405020304" pitchFamily="18" charset="0"/>
              </a:rPr>
              <a:t>Relocation of Dual-Career Couples </a:t>
            </a:r>
            <a:r>
              <a:rPr lang="en-US" sz="2400" dirty="0">
                <a:latin typeface="Times New Roman" panose="02020603050405020304" pitchFamily="18" charset="0"/>
                <a:cs typeface="Times New Roman" panose="02020603050405020304" pitchFamily="18" charset="0"/>
              </a:rPr>
              <a:t>Traditionally, employees accepted transfers as part of upward mobility in organizations. However, for some dual career couples, the mobility required because of one partner’s transfer often interferes with the other’s career.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Picture 4" descr="Working Families GIFs - Find &amp; Share on GIPHY">
            <a:extLst>
              <a:ext uri="{FF2B5EF4-FFF2-40B4-BE49-F238E27FC236}">
                <a16:creationId xmlns:a16="http://schemas.microsoft.com/office/drawing/2014/main" id="{3D7885AE-7D5E-4ED4-9118-BF4B5D946005}"/>
              </a:ext>
            </a:extLst>
          </p:cNvPr>
          <p:cNvPicPr>
            <a:picLocks noChangeAspect="1" noChangeArrowheads="1" noCrop="1"/>
          </p:cNvPicPr>
          <p:nvPr/>
        </p:nvPicPr>
        <p:blipFill>
          <a:blip r:embed="rId3">
            <a:clrChange>
              <a:clrFrom>
                <a:srgbClr val="FDEBB6"/>
              </a:clrFrom>
              <a:clrTo>
                <a:srgbClr val="FDEBB6">
                  <a:alpha val="0"/>
                </a:srgbClr>
              </a:clrTo>
            </a:clrChange>
            <a:extLst>
              <a:ext uri="{28A0092B-C50C-407E-A947-70E740481C1C}">
                <a14:useLocalDpi xmlns:a14="http://schemas.microsoft.com/office/drawing/2010/main" val="0"/>
              </a:ext>
            </a:extLst>
          </a:blip>
          <a:srcRect/>
          <a:stretch>
            <a:fillRect/>
          </a:stretch>
        </p:blipFill>
        <p:spPr bwMode="auto">
          <a:xfrm>
            <a:off x="8385945" y="2798766"/>
            <a:ext cx="3494880" cy="349386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The Pros and Cons of Relocating for a Job">
            <a:extLst>
              <a:ext uri="{FF2B5EF4-FFF2-40B4-BE49-F238E27FC236}">
                <a16:creationId xmlns:a16="http://schemas.microsoft.com/office/drawing/2014/main" id="{F9B3A706-39D7-412A-89D0-189FF6C89C18}"/>
              </a:ext>
            </a:extLst>
          </p:cNvPr>
          <p:cNvPicPr>
            <a:picLocks noChangeAspect="1" noChangeArrowheads="1"/>
          </p:cNvPicPr>
          <p:nvPr/>
        </p:nvPicPr>
        <p:blipFill>
          <a:blip r:embed="rId4" cstate="print">
            <a:clrChange>
              <a:clrFrom>
                <a:srgbClr val="44C0CC"/>
              </a:clrFrom>
              <a:clrTo>
                <a:srgbClr val="44C0CC">
                  <a:alpha val="0"/>
                </a:srgbClr>
              </a:clrTo>
            </a:clrChange>
            <a:extLst>
              <a:ext uri="{28A0092B-C50C-407E-A947-70E740481C1C}">
                <a14:useLocalDpi xmlns:a14="http://schemas.microsoft.com/office/drawing/2010/main" val="0"/>
              </a:ext>
            </a:extLst>
          </a:blip>
          <a:srcRect/>
          <a:stretch>
            <a:fillRect/>
          </a:stretch>
        </p:blipFill>
        <p:spPr bwMode="auto">
          <a:xfrm>
            <a:off x="8604005" y="1280679"/>
            <a:ext cx="2829497" cy="1583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7876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468531"/>
            <a:ext cx="9140810"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Many global employees experience anxiety about their continued career progression.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Firms some time address this issue by </a:t>
            </a:r>
            <a:r>
              <a:rPr lang="en-US" sz="2400" b="1" dirty="0">
                <a:solidFill>
                  <a:srgbClr val="FF0000"/>
                </a:solidFill>
                <a:latin typeface="Times New Roman" panose="02020603050405020304" pitchFamily="18" charset="0"/>
                <a:cs typeface="Times New Roman" panose="02020603050405020304" pitchFamily="18" charset="0"/>
              </a:rPr>
              <a:t>Repatriation Planning</a:t>
            </a:r>
            <a:r>
              <a:rPr lang="en-US" sz="2400" dirty="0">
                <a:latin typeface="Times New Roman" panose="02020603050405020304" pitchFamily="18" charset="0"/>
                <a:cs typeface="Times New Roman" panose="02020603050405020304" pitchFamily="18" charset="0"/>
              </a:rPr>
              <a:t>, which is training, and reassignment of global employees to their home countries.</a:t>
            </a:r>
          </a:p>
          <a:p>
            <a:pPr marL="342900" indent="-342900">
              <a:buFont typeface="Courier New" panose="02070309020205020404" pitchFamily="49" charset="0"/>
              <a:buChar char="o"/>
            </a:pPr>
            <a:r>
              <a:rPr lang="en-US" sz="2400" b="1" dirty="0">
                <a:solidFill>
                  <a:srgbClr val="FF0000"/>
                </a:solidFill>
                <a:latin typeface="Times New Roman" panose="02020603050405020304" pitchFamily="18" charset="0"/>
                <a:cs typeface="Times New Roman" panose="02020603050405020304" pitchFamily="18" charset="0"/>
              </a:rPr>
              <a:t>Global Development Issues </a:t>
            </a:r>
            <a:r>
              <a:rPr lang="en-US" sz="2400" dirty="0">
                <a:latin typeface="Times New Roman" panose="02020603050405020304" pitchFamily="18" charset="0"/>
                <a:cs typeface="Times New Roman" panose="02020603050405020304" pitchFamily="18" charset="0"/>
              </a:rPr>
              <a:t>Global managers are more expensive than home-country managers, and more problematic as well. Most global firms have learned that it is often a mistake to staff foreign operations with only personnel from headquarters, and they quickly hire nationals to work in a country.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3F78AA6E-AD00-47C1-B9E7-B81733ED995B}"/>
              </a:ext>
            </a:extLst>
          </p:cNvPr>
          <p:cNvSpPr txBox="1"/>
          <p:nvPr/>
        </p:nvSpPr>
        <p:spPr>
          <a:xfrm>
            <a:off x="3253978" y="740614"/>
            <a:ext cx="511849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Global Career Concerns</a:t>
            </a:r>
          </a:p>
        </p:txBody>
      </p:sp>
    </p:spTree>
    <p:extLst>
      <p:ext uri="{BB962C8B-B14F-4D97-AF65-F5344CB8AC3E}">
        <p14:creationId xmlns:p14="http://schemas.microsoft.com/office/powerpoint/2010/main" val="16767434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5"/>
            <a:ext cx="11011546"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C00000"/>
                </a:solidFill>
                <a:latin typeface="Times New Roman" panose="02020603050405020304" pitchFamily="18" charset="0"/>
                <a:cs typeface="Times New Roman" panose="02020603050405020304" pitchFamily="18" charset="0"/>
              </a:rPr>
              <a:t>DEVELOPING HUMAN RESOURCES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18454" y="1933581"/>
            <a:ext cx="11011546" cy="4216539"/>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Development Efforts</a:t>
            </a:r>
            <a:r>
              <a:rPr lang="en-US" sz="2800" b="1" dirty="0">
                <a:solidFill>
                  <a:srgbClr val="FF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to improve employees’ abilities to handle a variety of assignments and to cultivate employees’ capabilities beyond those required by the current job.</a:t>
            </a:r>
          </a:p>
          <a:p>
            <a:pPr marL="457200" indent="-457200">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Developing Specific Capabilities/Competencies</a:t>
            </a:r>
          </a:p>
          <a:p>
            <a:pPr marL="914400" lvl="1" indent="-457200">
              <a:buFont typeface="Wingdings" panose="05000000000000000000" pitchFamily="2" charset="2"/>
              <a:buChar char="ü"/>
            </a:pPr>
            <a:r>
              <a:rPr lang="en-US" sz="2400" b="1" dirty="0">
                <a:latin typeface="Times New Roman" panose="02020603050405020304" pitchFamily="18" charset="0"/>
                <a:cs typeface="Times New Roman" panose="02020603050405020304" pitchFamily="18" charset="0"/>
              </a:rPr>
              <a:t>Lifelong Learning: </a:t>
            </a:r>
            <a:r>
              <a:rPr lang="en-US" sz="2400" dirty="0">
                <a:latin typeface="Times New Roman" panose="02020603050405020304" pitchFamily="18" charset="0"/>
                <a:cs typeface="Times New Roman" panose="02020603050405020304" pitchFamily="18" charset="0"/>
              </a:rPr>
              <a:t>Learning</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development are closely linked. For many professionals, lifelong learning may mean meeting continuing education requirements to retain certificates.</a:t>
            </a:r>
          </a:p>
          <a:p>
            <a:pPr marL="914400" lvl="1" indent="-457200">
              <a:buFont typeface="Wingdings" panose="05000000000000000000" pitchFamily="2" charset="2"/>
              <a:buChar char="ü"/>
            </a:pPr>
            <a:r>
              <a:rPr lang="en-CA" sz="2400" b="1" dirty="0">
                <a:latin typeface="Times New Roman" panose="02020603050405020304" pitchFamily="18" charset="0"/>
                <a:cs typeface="Times New Roman" panose="02020603050405020304" pitchFamily="18" charset="0"/>
              </a:rPr>
              <a:t>Re-Development:</a:t>
            </a:r>
            <a:r>
              <a:rPr lang="en-US" sz="2400" dirty="0">
                <a:latin typeface="Times New Roman" panose="02020603050405020304" pitchFamily="18" charset="0"/>
                <a:cs typeface="Times New Roman" panose="02020603050405020304" pitchFamily="18" charset="0"/>
              </a:rPr>
              <a:t>Whether due to a desire for career change or because the employer needs different capabilities, people may shift jobs in mid-life or midcareer</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242303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B78AB0E-44A5-40A8-BA29-D2D844A9AAD8}"/>
              </a:ext>
            </a:extLst>
          </p:cNvPr>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EB9E0B9C-D7DD-405A-9DE1-4ABB55D39C8C}"/>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25464" y="531590"/>
            <a:ext cx="10616339" cy="5794820"/>
          </a:xfrm>
          <a:prstGeom prst="rect">
            <a:avLst/>
          </a:prstGeom>
        </p:spPr>
      </p:pic>
    </p:spTree>
    <p:extLst>
      <p:ext uri="{BB962C8B-B14F-4D97-AF65-F5344CB8AC3E}">
        <p14:creationId xmlns:p14="http://schemas.microsoft.com/office/powerpoint/2010/main" val="28366577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0963" y="1735678"/>
            <a:ext cx="11510074" cy="4186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Development Needs Analyses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34837" y="630619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FD922BD6-73C0-4EB8-8FDB-20115AAE2DA2}"/>
              </a:ext>
            </a:extLst>
          </p:cNvPr>
          <p:cNvSpPr txBox="1"/>
          <p:nvPr/>
        </p:nvSpPr>
        <p:spPr>
          <a:xfrm>
            <a:off x="498529" y="1990851"/>
            <a:ext cx="11352508" cy="3908762"/>
          </a:xfrm>
          <a:prstGeom prst="rect">
            <a:avLst/>
          </a:prstGeom>
          <a:noFill/>
        </p:spPr>
        <p:txBody>
          <a:bodyPr wrap="square" rtlCol="0">
            <a:spAutoFit/>
          </a:bodyPr>
          <a:lstStyle/>
          <a:p>
            <a:pPr marL="457200" indent="-4572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Methods that organizations use to assess development needs include </a:t>
            </a:r>
            <a:r>
              <a:rPr lang="en-US" sz="2400" dirty="0">
                <a:solidFill>
                  <a:srgbClr val="C00000"/>
                </a:solidFill>
                <a:latin typeface="Times New Roman" panose="02020603050405020304" pitchFamily="18" charset="0"/>
                <a:cs typeface="Times New Roman" panose="02020603050405020304" pitchFamily="18" charset="0"/>
              </a:rPr>
              <a:t>assessment centers, psychological testing, </a:t>
            </a:r>
            <a:r>
              <a:rPr lang="en-US" sz="2400" dirty="0">
                <a:latin typeface="Times New Roman" panose="02020603050405020304" pitchFamily="18" charset="0"/>
                <a:cs typeface="Times New Roman" panose="02020603050405020304" pitchFamily="18" charset="0"/>
              </a:rPr>
              <a:t>and </a:t>
            </a:r>
            <a:r>
              <a:rPr lang="en-US" sz="2400" dirty="0">
                <a:solidFill>
                  <a:srgbClr val="C00000"/>
                </a:solidFill>
                <a:latin typeface="Times New Roman" panose="02020603050405020304" pitchFamily="18" charset="0"/>
                <a:cs typeface="Times New Roman" panose="02020603050405020304" pitchFamily="18" charset="0"/>
              </a:rPr>
              <a:t>performance appraisals.</a:t>
            </a:r>
          </a:p>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Assessment centers </a:t>
            </a:r>
            <a:r>
              <a:rPr lang="en-US" sz="2400" dirty="0">
                <a:latin typeface="Times New Roman" panose="02020603050405020304" pitchFamily="18" charset="0"/>
                <a:cs typeface="Times New Roman" panose="02020603050405020304" pitchFamily="18" charset="0"/>
              </a:rPr>
              <a:t>Collections of instruments and exercises designed to diagnose individuals’ development needs. </a:t>
            </a:r>
          </a:p>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Psychological Testing </a:t>
            </a:r>
            <a:r>
              <a:rPr lang="en-US" sz="2400" dirty="0">
                <a:latin typeface="Times New Roman" panose="02020603050405020304" pitchFamily="18" charset="0"/>
                <a:cs typeface="Times New Roman" panose="02020603050405020304" pitchFamily="18" charset="0"/>
              </a:rPr>
              <a:t>have been used for several years to determine employees’ development potential and needs. Intelligence tests, verbal and mathematical reasoning tests, and personality tests are often given.</a:t>
            </a:r>
          </a:p>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Performance Appraisals </a:t>
            </a:r>
            <a:r>
              <a:rPr lang="en-US" sz="2400" dirty="0">
                <a:latin typeface="Times New Roman" panose="02020603050405020304" pitchFamily="18" charset="0"/>
                <a:cs typeface="Times New Roman" panose="02020603050405020304" pitchFamily="18" charset="0"/>
              </a:rPr>
              <a:t>Well-done performance appraisals can be a source of development information. Performance data on productivity, employee relations, job knowledge, and other relevant dimensions can be gathered in such assessments.</a:t>
            </a:r>
          </a:p>
        </p:txBody>
      </p:sp>
    </p:spTree>
    <p:extLst>
      <p:ext uri="{BB962C8B-B14F-4D97-AF65-F5344CB8AC3E}">
        <p14:creationId xmlns:p14="http://schemas.microsoft.com/office/powerpoint/2010/main" val="921654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01981" y="785099"/>
            <a:ext cx="6988038" cy="523220"/>
          </a:xfrm>
          <a:prstGeom prst="rect">
            <a:avLst/>
          </a:prstGeom>
          <a:noFill/>
        </p:spPr>
        <p:txBody>
          <a:bodyPr wrap="square" rtlCol="0">
            <a:spAutoFit/>
          </a:bodyPr>
          <a:lstStyle/>
          <a:p>
            <a:r>
              <a:rPr lang="en-US" sz="2800" b="1" dirty="0">
                <a:solidFill>
                  <a:srgbClr val="C00000"/>
                </a:solidFill>
                <a:latin typeface="Times New Roman" panose="02020603050405020304" pitchFamily="18" charset="0"/>
                <a:cs typeface="Times New Roman" panose="02020603050405020304" pitchFamily="18" charset="0"/>
              </a:rPr>
              <a:t>HR DEVELOPMENT APPROACHES</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C8543D08-66DC-4C12-9ECC-EC24B1EF648A}"/>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278582" y="1308319"/>
            <a:ext cx="11494964" cy="4992777"/>
          </a:xfrm>
          <a:prstGeom prst="rect">
            <a:avLst/>
          </a:prstGeom>
        </p:spPr>
      </p:pic>
    </p:spTree>
    <p:extLst>
      <p:ext uri="{BB962C8B-B14F-4D97-AF65-F5344CB8AC3E}">
        <p14:creationId xmlns:p14="http://schemas.microsoft.com/office/powerpoint/2010/main" val="28235814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355092" cy="44684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01981" y="1791242"/>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Job-Site Development Approaches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51765" y="2427901"/>
            <a:ext cx="10910807" cy="3785652"/>
          </a:xfrm>
          <a:prstGeom prst="rect">
            <a:avLst/>
          </a:prstGeom>
          <a:noFill/>
        </p:spPr>
        <p:txBody>
          <a:bodyPr wrap="square" rtlCol="0">
            <a:spAutoFit/>
          </a:bodyPr>
          <a:lstStyle/>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Coaching</a:t>
            </a:r>
            <a:r>
              <a:rPr lang="en-US" sz="2400" dirty="0">
                <a:latin typeface="Times New Roman" panose="02020603050405020304" pitchFamily="18" charset="0"/>
                <a:cs typeface="Times New Roman" panose="02020603050405020304" pitchFamily="18" charset="0"/>
              </a:rPr>
              <a:t> </a:t>
            </a:r>
            <a:r>
              <a:rPr lang="en-US" sz="2400" b="1" dirty="0">
                <a:solidFill>
                  <a:srgbClr val="C00000"/>
                </a:solidFill>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Training and feedback given to employees by immediate supervisors.</a:t>
            </a:r>
          </a:p>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Committee assignments :</a:t>
            </a:r>
            <a:r>
              <a:rPr lang="en-US" sz="2400" dirty="0">
                <a:latin typeface="Times New Roman" panose="02020603050405020304" pitchFamily="18" charset="0"/>
                <a:cs typeface="Times New Roman" panose="02020603050405020304" pitchFamily="18" charset="0"/>
              </a:rPr>
              <a:t>Assigning promising employees to important committees may broaden their experiences and help them understand the personalities, issues, and processes governing the organization.</a:t>
            </a:r>
          </a:p>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Job rotation: </a:t>
            </a:r>
            <a:r>
              <a:rPr lang="en-US" sz="2400" dirty="0">
                <a:latin typeface="Times New Roman" panose="02020603050405020304" pitchFamily="18" charset="0"/>
                <a:cs typeface="Times New Roman" panose="02020603050405020304" pitchFamily="18" charset="0"/>
              </a:rPr>
              <a:t>Process of shifting a person from job to job.</a:t>
            </a:r>
          </a:p>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“Assistant-To” Positions </a:t>
            </a:r>
            <a:r>
              <a:rPr lang="en-US" sz="2400" dirty="0">
                <a:latin typeface="Times New Roman" panose="02020603050405020304" pitchFamily="18" charset="0"/>
                <a:cs typeface="Times New Roman" panose="02020603050405020304" pitchFamily="18" charset="0"/>
              </a:rPr>
              <a:t>Some firms create “assistant-to” positions, which are staff positions immediately under a manager. Through such jobs, trainees can work with outstanding managers they might not otherwise have met.</a:t>
            </a:r>
          </a:p>
          <a:p>
            <a:pPr marL="457200" indent="-457200">
              <a:buFont typeface="+mj-lt"/>
              <a:buAutoNum type="arabicPeriod"/>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AFF84FA7-C9D9-426A-BDF5-76113AE90673}"/>
              </a:ext>
            </a:extLst>
          </p:cNvPr>
          <p:cNvSpPr txBox="1"/>
          <p:nvPr/>
        </p:nvSpPr>
        <p:spPr>
          <a:xfrm>
            <a:off x="2452278" y="949693"/>
            <a:ext cx="6230577" cy="523220"/>
          </a:xfrm>
          <a:prstGeom prst="rect">
            <a:avLst/>
          </a:prstGeom>
          <a:noFill/>
        </p:spPr>
        <p:txBody>
          <a:bodyPr wrap="square">
            <a:spAutoFit/>
          </a:bodyPr>
          <a:lstStyle/>
          <a:p>
            <a:r>
              <a:rPr lang="en-US" sz="2800" b="1" dirty="0">
                <a:solidFill>
                  <a:srgbClr val="C00000"/>
                </a:solidFill>
                <a:latin typeface="Times New Roman" panose="02020603050405020304" pitchFamily="18" charset="0"/>
                <a:cs typeface="Times New Roman" panose="02020603050405020304" pitchFamily="18" charset="0"/>
              </a:rPr>
              <a:t>HR DEVELOPMENT APPROACHES</a:t>
            </a:r>
          </a:p>
        </p:txBody>
      </p:sp>
    </p:spTree>
    <p:extLst>
      <p:ext uri="{BB962C8B-B14F-4D97-AF65-F5344CB8AC3E}">
        <p14:creationId xmlns:p14="http://schemas.microsoft.com/office/powerpoint/2010/main" val="10460057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15775" y="1493274"/>
            <a:ext cx="614157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Off-Site Development Approaches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656641121"/>
              </p:ext>
            </p:extLst>
          </p:nvPr>
        </p:nvGraphicFramePr>
        <p:xfrm>
          <a:off x="1260348" y="2141975"/>
          <a:ext cx="10332384" cy="38684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05DA9AB3-D225-42E2-9E32-34BBF5524ADC}"/>
              </a:ext>
            </a:extLst>
          </p:cNvPr>
          <p:cNvSpPr txBox="1"/>
          <p:nvPr/>
        </p:nvSpPr>
        <p:spPr>
          <a:xfrm>
            <a:off x="3142489" y="970054"/>
            <a:ext cx="7272371" cy="523220"/>
          </a:xfrm>
          <a:prstGeom prst="rect">
            <a:avLst/>
          </a:prstGeom>
          <a:noFill/>
        </p:spPr>
        <p:txBody>
          <a:bodyPr wrap="square">
            <a:spAutoFit/>
          </a:bodyPr>
          <a:lstStyle/>
          <a:p>
            <a:r>
              <a:rPr lang="en-US" sz="2800" b="1" dirty="0">
                <a:solidFill>
                  <a:srgbClr val="C00000"/>
                </a:solidFill>
                <a:latin typeface="Times New Roman" panose="02020603050405020304" pitchFamily="18" charset="0"/>
                <a:cs typeface="Times New Roman" panose="02020603050405020304" pitchFamily="18" charset="0"/>
              </a:rPr>
              <a:t>HR DEVELOPMENT APPROACHES</a:t>
            </a:r>
          </a:p>
        </p:txBody>
      </p:sp>
    </p:spTree>
    <p:extLst>
      <p:ext uri="{BB962C8B-B14F-4D97-AF65-F5344CB8AC3E}">
        <p14:creationId xmlns:p14="http://schemas.microsoft.com/office/powerpoint/2010/main" val="32763454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5"/>
            <a:ext cx="11011546" cy="4405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Organization Development Efforts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377C2B42-0ACF-4F38-9EF0-79FC3DE2972D}"/>
              </a:ext>
            </a:extLst>
          </p:cNvPr>
          <p:cNvSpPr txBox="1"/>
          <p:nvPr/>
        </p:nvSpPr>
        <p:spPr>
          <a:xfrm>
            <a:off x="762000" y="2076092"/>
            <a:ext cx="10215821"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As talent management becomes more important, employers may attempt to become learning organizations.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These organizations encourage development efforts through </a:t>
            </a:r>
            <a:r>
              <a:rPr lang="en-US" sz="28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shared information, culture, and leadership that stresses the importance of individual learning.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Developing such individuals requires an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learning capacity”</a:t>
            </a:r>
            <a:r>
              <a:rPr lang="en-US" sz="2800" dirty="0">
                <a:latin typeface="Times New Roman" panose="02020603050405020304" pitchFamily="18" charset="0"/>
                <a:cs typeface="Times New Roman" panose="02020603050405020304" pitchFamily="18" charset="0"/>
              </a:rPr>
              <a:t> based on solving problems and learning new ways not previously used.</a:t>
            </a:r>
          </a:p>
        </p:txBody>
      </p:sp>
      <p:sp>
        <p:nvSpPr>
          <p:cNvPr id="13" name="TextBox 12">
            <a:extLst>
              <a:ext uri="{FF2B5EF4-FFF2-40B4-BE49-F238E27FC236}">
                <a16:creationId xmlns:a16="http://schemas.microsoft.com/office/drawing/2014/main" id="{612432A9-CB20-41A8-9926-A72F314E78AF}"/>
              </a:ext>
            </a:extLst>
          </p:cNvPr>
          <p:cNvSpPr txBox="1"/>
          <p:nvPr/>
        </p:nvSpPr>
        <p:spPr>
          <a:xfrm>
            <a:off x="2870619" y="491919"/>
            <a:ext cx="7272371" cy="523220"/>
          </a:xfrm>
          <a:prstGeom prst="rect">
            <a:avLst/>
          </a:prstGeom>
          <a:noFill/>
        </p:spPr>
        <p:txBody>
          <a:bodyPr wrap="square">
            <a:spAutoFit/>
          </a:bodyPr>
          <a:lstStyle/>
          <a:p>
            <a:r>
              <a:rPr lang="en-US" sz="2800" b="1" dirty="0">
                <a:solidFill>
                  <a:srgbClr val="C00000"/>
                </a:solidFill>
                <a:latin typeface="Times New Roman" panose="02020603050405020304" pitchFamily="18" charset="0"/>
                <a:cs typeface="Times New Roman" panose="02020603050405020304" pitchFamily="18" charset="0"/>
              </a:rPr>
              <a:t>HR DEVELOPMENT APPROACHES</a:t>
            </a:r>
          </a:p>
        </p:txBody>
      </p:sp>
    </p:spTree>
    <p:extLst>
      <p:ext uri="{BB962C8B-B14F-4D97-AF65-F5344CB8AC3E}">
        <p14:creationId xmlns:p14="http://schemas.microsoft.com/office/powerpoint/2010/main" val="2462998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5"/>
            <a:ext cx="11011546" cy="45582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825817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Organization Development Efforts(Cont.)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2574800049"/>
              </p:ext>
            </p:extLst>
          </p:nvPr>
        </p:nvGraphicFramePr>
        <p:xfrm>
          <a:off x="650928" y="2155119"/>
          <a:ext cx="10779071" cy="40868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42387DC8-0B98-4CBC-B929-AD31566F61BB}"/>
              </a:ext>
            </a:extLst>
          </p:cNvPr>
          <p:cNvSpPr txBox="1"/>
          <p:nvPr/>
        </p:nvSpPr>
        <p:spPr>
          <a:xfrm>
            <a:off x="3006050" y="614279"/>
            <a:ext cx="7272371" cy="523220"/>
          </a:xfrm>
          <a:prstGeom prst="rect">
            <a:avLst/>
          </a:prstGeom>
          <a:noFill/>
        </p:spPr>
        <p:txBody>
          <a:bodyPr wrap="square">
            <a:spAutoFit/>
          </a:bodyPr>
          <a:lstStyle/>
          <a:p>
            <a:r>
              <a:rPr lang="en-US" sz="2800" b="1" dirty="0">
                <a:solidFill>
                  <a:srgbClr val="C00000"/>
                </a:solidFill>
                <a:latin typeface="Times New Roman" panose="02020603050405020304" pitchFamily="18" charset="0"/>
                <a:cs typeface="Times New Roman" panose="02020603050405020304" pitchFamily="18" charset="0"/>
              </a:rPr>
              <a:t>HR DEVELOPMENT APPROACHES</a:t>
            </a:r>
          </a:p>
        </p:txBody>
      </p:sp>
    </p:spTree>
    <p:extLst>
      <p:ext uri="{BB962C8B-B14F-4D97-AF65-F5344CB8AC3E}">
        <p14:creationId xmlns:p14="http://schemas.microsoft.com/office/powerpoint/2010/main" val="17677282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6D0F9A18-C397-41C4-AAB4-10242482CD87}"/>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378286" y="1419827"/>
            <a:ext cx="11119002" cy="5052449"/>
          </a:xfrm>
          <a:prstGeom prst="rect">
            <a:avLst/>
          </a:prstGeom>
        </p:spPr>
      </p:pic>
      <p:sp>
        <p:nvSpPr>
          <p:cNvPr id="12" name="TextBox 11">
            <a:extLst>
              <a:ext uri="{FF2B5EF4-FFF2-40B4-BE49-F238E27FC236}">
                <a16:creationId xmlns:a16="http://schemas.microsoft.com/office/drawing/2014/main" id="{0DA1A7F9-9168-4A4A-B067-A5AD014B5C96}"/>
              </a:ext>
            </a:extLst>
          </p:cNvPr>
          <p:cNvSpPr txBox="1"/>
          <p:nvPr/>
        </p:nvSpPr>
        <p:spPr>
          <a:xfrm>
            <a:off x="1425846" y="734670"/>
            <a:ext cx="8512442"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Learning Organization Development Efforts(Cont.)</a:t>
            </a:r>
          </a:p>
        </p:txBody>
      </p:sp>
    </p:spTree>
    <p:extLst>
      <p:ext uri="{BB962C8B-B14F-4D97-AF65-F5344CB8AC3E}">
        <p14:creationId xmlns:p14="http://schemas.microsoft.com/office/powerpoint/2010/main" val="26776233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01981" y="627419"/>
            <a:ext cx="6988038" cy="523220"/>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MANAGEMENT DEVELOPMENT</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8" name="Diagram 7">
            <a:extLst>
              <a:ext uri="{FF2B5EF4-FFF2-40B4-BE49-F238E27FC236}">
                <a16:creationId xmlns:a16="http://schemas.microsoft.com/office/drawing/2014/main" id="{F5E80FB9-CFCC-4D42-86C3-002F2D4A7507}"/>
              </a:ext>
            </a:extLst>
          </p:cNvPr>
          <p:cNvGraphicFramePr/>
          <p:nvPr>
            <p:extLst>
              <p:ext uri="{D42A27DB-BD31-4B8C-83A1-F6EECF244321}">
                <p14:modId xmlns:p14="http://schemas.microsoft.com/office/powerpoint/2010/main" val="1365429025"/>
              </p:ext>
            </p:extLst>
          </p:nvPr>
        </p:nvGraphicFramePr>
        <p:xfrm>
          <a:off x="2087261" y="1150639"/>
          <a:ext cx="7831654" cy="54057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01920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D3D912-1880-442A-A90D-9007A7FDCDF2}"/>
              </a:ext>
            </a:extLst>
          </p:cNvPr>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pic>
        <p:nvPicPr>
          <p:cNvPr id="4" name="Picture 3">
            <a:extLst>
              <a:ext uri="{FF2B5EF4-FFF2-40B4-BE49-F238E27FC236}">
                <a16:creationId xmlns:a16="http://schemas.microsoft.com/office/drawing/2014/main" id="{1CE62E8B-E382-43A4-8B51-BEE806561D8E}"/>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92257" y="790413"/>
            <a:ext cx="10727037" cy="5565961"/>
          </a:xfrm>
          <a:prstGeom prst="rect">
            <a:avLst/>
          </a:prstGeom>
        </p:spPr>
      </p:pic>
    </p:spTree>
    <p:extLst>
      <p:ext uri="{BB962C8B-B14F-4D97-AF65-F5344CB8AC3E}">
        <p14:creationId xmlns:p14="http://schemas.microsoft.com/office/powerpoint/2010/main" val="24143610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544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9327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Problems with Management Development Efforts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18454" y="2095404"/>
            <a:ext cx="11011546" cy="3108543"/>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Many of the management development problems in firms have resulted from inadequate HR planning and a lack of coordination of HR development efforts.</a:t>
            </a:r>
          </a:p>
          <a:p>
            <a:pPr marL="457200" indent="-457200">
              <a:buFont typeface="Arial" panose="020B0604020202020204" pitchFamily="34" charset="0"/>
              <a:buChar char="•"/>
            </a:pPr>
            <a:r>
              <a:rPr lang="en-US" sz="2800" b="1" dirty="0">
                <a:solidFill>
                  <a:srgbClr val="FF0000"/>
                </a:solidFill>
                <a:latin typeface="Times New Roman" panose="02020603050405020304" pitchFamily="18" charset="0"/>
                <a:cs typeface="Times New Roman" panose="02020603050405020304" pitchFamily="18" charset="0"/>
              </a:rPr>
              <a:t>Common problems include the following:</a:t>
            </a:r>
          </a:p>
          <a:p>
            <a:pPr marL="1371600" lvl="2" indent="-4572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Failing to conduct adequate needs analysis</a:t>
            </a:r>
          </a:p>
          <a:p>
            <a:pPr marL="1371600" lvl="2" indent="-4572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Trying out fad programs or training methods</a:t>
            </a:r>
          </a:p>
          <a:p>
            <a:pPr marL="1371600" lvl="2" indent="-4572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Substituting training instead of selecting qualified individuals</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443845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DD983E9E-46AB-4172-90B0-66E4406D5A6C}"/>
              </a:ext>
            </a:extLst>
          </p:cNvPr>
          <p:cNvSpPr/>
          <p:nvPr/>
        </p:nvSpPr>
        <p:spPr>
          <a:xfrm>
            <a:off x="418454" y="1685494"/>
            <a:ext cx="7299702" cy="4888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69947" y="680334"/>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SUCCESSION PLANNING</a:t>
            </a:r>
          </a:p>
        </p:txBody>
      </p:sp>
      <p:sp>
        <p:nvSpPr>
          <p:cNvPr id="48" name="TextBox 47"/>
          <p:cNvSpPr txBox="1"/>
          <p:nvPr/>
        </p:nvSpPr>
        <p:spPr>
          <a:xfrm>
            <a:off x="682878" y="2126155"/>
            <a:ext cx="6895792" cy="1200329"/>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Succession planning Process of identifying a long-term plan for the orderly replacement of key employees. </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77E0CD8C-8B04-419C-B9DB-6209244EA1CA}"/>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682514" y="1203554"/>
            <a:ext cx="5161479" cy="5037647"/>
          </a:xfrm>
          <a:prstGeom prst="rect">
            <a:avLst/>
          </a:prstGeom>
        </p:spPr>
      </p:pic>
      <p:sp>
        <p:nvSpPr>
          <p:cNvPr id="12" name="TextBox 11">
            <a:extLst>
              <a:ext uri="{FF2B5EF4-FFF2-40B4-BE49-F238E27FC236}">
                <a16:creationId xmlns:a16="http://schemas.microsoft.com/office/drawing/2014/main" id="{F3174DF5-08DC-48F5-81C9-32AE5E1BF5D9}"/>
              </a:ext>
            </a:extLst>
          </p:cNvPr>
          <p:cNvSpPr txBox="1"/>
          <p:nvPr/>
        </p:nvSpPr>
        <p:spPr>
          <a:xfrm>
            <a:off x="942308" y="3330359"/>
            <a:ext cx="5679176" cy="461665"/>
          </a:xfrm>
          <a:prstGeom prst="rect">
            <a:avLst/>
          </a:prstGeom>
          <a:noFill/>
        </p:spPr>
        <p:txBody>
          <a:bodyPr wrap="square">
            <a:spAutoFit/>
          </a:bodyPr>
          <a:lstStyle/>
          <a:p>
            <a:pPr marL="342900" indent="-342900">
              <a:buFont typeface="Arial" panose="020B0604020202020204" pitchFamily="34" charset="0"/>
              <a:buChar char="•"/>
            </a:pPr>
            <a:r>
              <a:rPr lang="en-CA" sz="2400" b="1" dirty="0">
                <a:solidFill>
                  <a:srgbClr val="FF0000"/>
                </a:solidFill>
                <a:latin typeface="Times New Roman" panose="02020603050405020304" pitchFamily="18" charset="0"/>
                <a:cs typeface="Times New Roman" panose="02020603050405020304" pitchFamily="18" charset="0"/>
              </a:rPr>
              <a:t>Values of Succession Planning </a:t>
            </a:r>
          </a:p>
        </p:txBody>
      </p:sp>
      <p:pic>
        <p:nvPicPr>
          <p:cNvPr id="11" name="Picture 10">
            <a:extLst>
              <a:ext uri="{FF2B5EF4-FFF2-40B4-BE49-F238E27FC236}">
                <a16:creationId xmlns:a16="http://schemas.microsoft.com/office/drawing/2014/main" id="{16B6DC9D-EC73-4B69-89C6-6DB5DD3D442B}"/>
              </a:ext>
            </a:extLst>
          </p:cNvPr>
          <p:cNvPicPr>
            <a:picLocks noChangeAspect="1"/>
          </p:cNvPicPr>
          <p:nvPr/>
        </p:nvPicPr>
        <p:blipFill>
          <a:blip r:embed="rId4"/>
          <a:stretch>
            <a:fillRect/>
          </a:stretch>
        </p:blipFill>
        <p:spPr>
          <a:xfrm>
            <a:off x="526942" y="3666673"/>
            <a:ext cx="7051728" cy="2574528"/>
          </a:xfrm>
          <a:prstGeom prst="rect">
            <a:avLst/>
          </a:prstGeom>
        </p:spPr>
      </p:pic>
      <p:sp>
        <p:nvSpPr>
          <p:cNvPr id="16" name="Rectangle 15">
            <a:extLst>
              <a:ext uri="{FF2B5EF4-FFF2-40B4-BE49-F238E27FC236}">
                <a16:creationId xmlns:a16="http://schemas.microsoft.com/office/drawing/2014/main" id="{9BDEEB1E-42F5-4642-A733-495C07A2F7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8B1EC7C8-2622-4A2B-A384-A3945EF097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C9DB78FA-C58F-43C1-99D9-56655EE5648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44987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5B17DEE-566A-4017-83FF-503E88E8160A}"/>
              </a:ext>
            </a:extLst>
          </p:cNvPr>
          <p:cNvSpPr/>
          <p:nvPr/>
        </p:nvSpPr>
        <p:spPr>
          <a:xfrm>
            <a:off x="248404" y="1667670"/>
            <a:ext cx="6229887" cy="4492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34116675-9E9C-43B2-A8C7-FB2C80E5416A}"/>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510006" y="697423"/>
            <a:ext cx="7681993" cy="5658952"/>
          </a:xfrm>
          <a:prstGeom prst="rect">
            <a:avLst/>
          </a:prstGeom>
        </p:spPr>
      </p:pic>
      <p:sp>
        <p:nvSpPr>
          <p:cNvPr id="5" name="TextBox 4">
            <a:extLst>
              <a:ext uri="{FF2B5EF4-FFF2-40B4-BE49-F238E27FC236}">
                <a16:creationId xmlns:a16="http://schemas.microsoft.com/office/drawing/2014/main" id="{D12CFE6B-ADDF-4C54-B0A3-0F510F56D424}"/>
              </a:ext>
            </a:extLst>
          </p:cNvPr>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EBDFB391-05F5-432A-8724-858DF10C6D56}"/>
              </a:ext>
            </a:extLst>
          </p:cNvPr>
          <p:cNvSpPr txBox="1"/>
          <p:nvPr/>
        </p:nvSpPr>
        <p:spPr>
          <a:xfrm>
            <a:off x="248405" y="2077580"/>
            <a:ext cx="6229886" cy="3785652"/>
          </a:xfrm>
          <a:prstGeom prst="rect">
            <a:avLst/>
          </a:prstGeom>
          <a:noFill/>
        </p:spPr>
        <p:txBody>
          <a:bodyPr wrap="square">
            <a:spAutoFit/>
          </a:bodyPr>
          <a:lstStyle/>
          <a:p>
            <a:r>
              <a:rPr lang="en-CA" sz="2400" b="1" dirty="0">
                <a:solidFill>
                  <a:srgbClr val="FF0000"/>
                </a:solidFill>
                <a:latin typeface="Times New Roman" panose="02020603050405020304" pitchFamily="18" charset="0"/>
                <a:cs typeface="Times New Roman" panose="02020603050405020304" pitchFamily="18" charset="0"/>
              </a:rPr>
              <a:t>Common Succession Planning Mistakes</a:t>
            </a:r>
          </a:p>
          <a:p>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Focusing only on CEO and top management succession is one of the most common mistakes made.</a:t>
            </a:r>
            <a:r>
              <a:rPr lang="en-US" sz="2400" b="1" dirty="0">
                <a:latin typeface="Times New Roman" panose="02020603050405020304" pitchFamily="18" charset="0"/>
                <a:cs typeface="Times New Roman" panose="02020603050405020304" pitchFamily="18" charset="0"/>
              </a:rPr>
              <a:t> Other mistakes include:</a:t>
            </a:r>
          </a:p>
          <a:p>
            <a:pPr marL="342900" indent="-342900">
              <a:buFont typeface="Courier New" panose="02070309020205020404" pitchFamily="49" charset="0"/>
              <a:buChar char="o"/>
            </a:pP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Starting too late, when openings are occurring</a:t>
            </a:r>
          </a:p>
          <a:p>
            <a:pPr marL="342900" indent="-342900">
              <a:buFont typeface="Courier New" panose="02070309020205020404" pitchFamily="49" charset="0"/>
              <a:buChar char="o"/>
            </a:pP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Not linking well to strategic plans</a:t>
            </a:r>
          </a:p>
          <a:p>
            <a:pPr marL="342900" indent="-342900">
              <a:buFont typeface="Courier New" panose="02070309020205020404" pitchFamily="49" charset="0"/>
              <a:buChar char="o"/>
            </a:pP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Allowing the CEO to direct the planning and make all succession decisions</a:t>
            </a:r>
          </a:p>
          <a:p>
            <a:pPr marL="342900" indent="-342900">
              <a:buFont typeface="Courier New" panose="02070309020205020404" pitchFamily="49" charset="0"/>
              <a:buChar char="o"/>
            </a:pP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Looking only internally for succession candidates</a:t>
            </a:r>
            <a:endParaRPr lang="en-CA"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77D51898-766D-43C5-9977-83736B6667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B4B7D41-8EDA-4089-B84F-434BCB38EB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E39BFA6-5A20-4564-B5EB-4A21F22DA84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74775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436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052877" y="2305798"/>
            <a:ext cx="10213384" cy="3108543"/>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The Importance of Talent Management</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Nature &amp; Scope of Talent Management</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Careers and Career Planning</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Special Individual Career Issues</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Developing Human Resources</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HR Development Approaches</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Succession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3629D655-4EE0-48AB-B75A-6C8A148B378D}"/>
              </a:ext>
            </a:extLst>
          </p:cNvPr>
          <p:cNvSpPr txBox="1"/>
          <p:nvPr/>
        </p:nvSpPr>
        <p:spPr>
          <a:xfrm>
            <a:off x="2665550" y="1048835"/>
            <a:ext cx="6988038" cy="523220"/>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SUMMARY</a:t>
            </a:r>
          </a:p>
        </p:txBody>
      </p:sp>
    </p:spTree>
    <p:extLst>
      <p:ext uri="{BB962C8B-B14F-4D97-AF65-F5344CB8AC3E}">
        <p14:creationId xmlns:p14="http://schemas.microsoft.com/office/powerpoint/2010/main" val="1172836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8214430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5796AAA-7084-4BAF-954F-7B155592D085}"/>
</file>

<file path=customXml/itemProps2.xml><?xml version="1.0" encoding="utf-8"?>
<ds:datastoreItem xmlns:ds="http://schemas.openxmlformats.org/officeDocument/2006/customXml" ds:itemID="{66BC162B-B04E-49C6-ABEE-18CC201E489F}"/>
</file>

<file path=customXml/itemProps3.xml><?xml version="1.0" encoding="utf-8"?>
<ds:datastoreItem xmlns:ds="http://schemas.openxmlformats.org/officeDocument/2006/customXml" ds:itemID="{561A0CB5-0BFC-4205-8416-BA51D6D3732B}"/>
</file>

<file path=docProps/app.xml><?xml version="1.0" encoding="utf-8"?>
<Properties xmlns="http://schemas.openxmlformats.org/officeDocument/2006/extended-properties" xmlns:vt="http://schemas.openxmlformats.org/officeDocument/2006/docPropsVTypes">
  <TotalTime>2052</TotalTime>
  <Words>2239</Words>
  <Application>Microsoft Office PowerPoint</Application>
  <PresentationFormat>Widescreen</PresentationFormat>
  <Paragraphs>285</Paragraphs>
  <Slides>40</Slides>
  <Notes>26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83</cp:revision>
  <dcterms:created xsi:type="dcterms:W3CDTF">2023-04-29T09:08:00Z</dcterms:created>
  <dcterms:modified xsi:type="dcterms:W3CDTF">2024-07-21T14:25:54Z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